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28" r:id="rId4"/>
    <p:sldId id="262" r:id="rId5"/>
    <p:sldId id="277" r:id="rId7"/>
    <p:sldId id="322" r:id="rId8"/>
    <p:sldId id="324" r:id="rId9"/>
    <p:sldId id="329" r:id="rId10"/>
    <p:sldId id="281" r:id="rId11"/>
    <p:sldId id="289" r:id="rId12"/>
    <p:sldId id="305" r:id="rId13"/>
    <p:sldId id="293" r:id="rId14"/>
    <p:sldId id="295" r:id="rId15"/>
    <p:sldId id="302" r:id="rId16"/>
    <p:sldId id="335" r:id="rId17"/>
    <p:sldId id="31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087" autoAdjust="0"/>
  </p:normalViewPr>
  <p:slideViewPr>
    <p:cSldViewPr>
      <p:cViewPr varScale="1">
        <p:scale>
          <a:sx n="69" d="100"/>
          <a:sy n="69" d="100"/>
        </p:scale>
        <p:origin x="-2004" y="-90"/>
      </p:cViewPr>
      <p:guideLst>
        <p:guide orient="horz" pos="2160"/>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B8282-A6CA-46E0-8390-B259E550438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89968-42B6-450F-87BE-B71A167E5BA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6175" y="687388"/>
            <a:ext cx="4565650" cy="3425825"/>
          </a:xfrm>
          <a:solidFill>
            <a:srgbClr val="FFFFFF"/>
          </a:solidFill>
        </p:spPr>
      </p:sp>
      <p:sp>
        <p:nvSpPr>
          <p:cNvPr id="60419" name="Rectangle 3"/>
          <p:cNvSpPr>
            <a:spLocks noGrp="1" noChangeArrowheads="1"/>
          </p:cNvSpPr>
          <p:nvPr>
            <p:ph type="body" idx="1"/>
          </p:nvPr>
        </p:nvSpPr>
        <p:spPr>
          <a:solidFill>
            <a:srgbClr val="FFFFFF"/>
          </a:solidFill>
          <a:ln>
            <a:solidFill>
              <a:srgbClr val="000000"/>
            </a:solidFill>
          </a:ln>
        </p:spPr>
        <p:txBody>
          <a:bodyPr lIns="91457" tIns="45729" rIns="91457" bIns="45729"/>
          <a:lstStyle/>
          <a:p>
            <a:endParaRPr lang="en-AU" dirty="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5712B199-8C71-417C-A6F3-6FDE19493C6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Engaged: know what to</a:t>
            </a:r>
            <a:r>
              <a:rPr lang="en-IN" baseline="0" dirty="0" smtClean="0"/>
              <a:t> do and want to do it</a:t>
            </a:r>
            <a:endParaRPr lang="en-IN" baseline="0" dirty="0" smtClean="0"/>
          </a:p>
          <a:p>
            <a:r>
              <a:rPr lang="en-IN" baseline="0" dirty="0" smtClean="0"/>
              <a:t>Enthusiasts: don’t know what to do, but want to do it</a:t>
            </a:r>
            <a:endParaRPr lang="en-IN" baseline="0" dirty="0" smtClean="0"/>
          </a:p>
          <a:p>
            <a:r>
              <a:rPr lang="en-IN" baseline="0" dirty="0" smtClean="0"/>
              <a:t>Disengaged: don’t know what to do and don’t want to do it</a:t>
            </a:r>
            <a:endParaRPr lang="en-IN" baseline="0" dirty="0" smtClean="0"/>
          </a:p>
          <a:p>
            <a:r>
              <a:rPr lang="en-IN" baseline="0" dirty="0" smtClean="0"/>
              <a:t>Renegades: know what to do, but don’t want to do it</a:t>
            </a:r>
            <a:endParaRPr lang="en-US" dirty="0"/>
          </a:p>
        </p:txBody>
      </p:sp>
      <p:sp>
        <p:nvSpPr>
          <p:cNvPr id="4" name="Slide Number Placeholder 3"/>
          <p:cNvSpPr>
            <a:spLocks noGrp="1"/>
          </p:cNvSpPr>
          <p:nvPr>
            <p:ph type="sldNum" sz="quarter" idx="10"/>
          </p:nvPr>
        </p:nvSpPr>
        <p:spPr/>
        <p:txBody>
          <a:bodyPr/>
          <a:lstStyle/>
          <a:p>
            <a:fld id="{6E889968-42B6-450F-87BE-B71A167E5BA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Sean Brawley, president and founder of Imaginative Coaching</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E7D1642E-F448-4D68-A4D4-5A17607DF73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47763" y="687388"/>
            <a:ext cx="4565650" cy="3425825"/>
          </a:xfrm>
          <a:solidFill>
            <a:srgbClr val="FFFFFF"/>
          </a:solidFill>
        </p:spPr>
      </p:sp>
      <p:sp>
        <p:nvSpPr>
          <p:cNvPr id="62467" name="Rectangle 3"/>
          <p:cNvSpPr>
            <a:spLocks noGrp="1" noChangeArrowheads="1"/>
          </p:cNvSpPr>
          <p:nvPr>
            <p:ph type="body" idx="1"/>
          </p:nvPr>
        </p:nvSpPr>
        <p:spPr>
          <a:solidFill>
            <a:srgbClr val="FFFFFF"/>
          </a:solidFill>
          <a:ln>
            <a:solidFill>
              <a:srgbClr val="000000"/>
            </a:solidFill>
          </a:ln>
        </p:spPr>
        <p:txBody>
          <a:bodyPr lIns="91457" tIns="45729" rIns="91457" bIns="45729"/>
          <a:lstStyle/>
          <a:p>
            <a:endParaRPr lang="en-AU" i="1" dirty="0"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916239" y="166197"/>
            <a:ext cx="1012825" cy="765463"/>
          </a:xfrm>
          <a:solidFill>
            <a:srgbClr val="FFFFFF"/>
          </a:solidFill>
        </p:spPr>
      </p:sp>
      <p:sp>
        <p:nvSpPr>
          <p:cNvPr id="61443" name="Rectangle 3"/>
          <p:cNvSpPr>
            <a:spLocks noGrp="1" noChangeArrowheads="1"/>
          </p:cNvSpPr>
          <p:nvPr>
            <p:ph type="body" idx="1"/>
          </p:nvPr>
        </p:nvSpPr>
        <p:spPr>
          <a:xfrm>
            <a:off x="417513" y="1027542"/>
            <a:ext cx="6262687" cy="7632252"/>
          </a:xfrm>
          <a:solidFill>
            <a:srgbClr val="FFFFFF"/>
          </a:solidFill>
          <a:ln>
            <a:solidFill>
              <a:srgbClr val="000000"/>
            </a:solidFill>
          </a:ln>
        </p:spPr>
        <p:txBody>
          <a:bodyPr lIns="91457" tIns="45729" rIns="91457" bIns="45729"/>
          <a:lstStyle/>
          <a:p>
            <a:pPr marL="215265" indent="-215265">
              <a:lnSpc>
                <a:spcPct val="80000"/>
              </a:lnSpc>
              <a:defRPr/>
            </a:pPr>
            <a:endParaRPr lang="en-US" sz="900" i="1" dirty="0" smtClean="0"/>
          </a:p>
          <a:p>
            <a:pPr marL="215265" indent="-215265">
              <a:lnSpc>
                <a:spcPct val="80000"/>
              </a:lnSpc>
              <a:defRPr/>
            </a:pPr>
            <a:endParaRPr lang="en-US" i="1" dirty="0" smtClean="0"/>
          </a:p>
          <a:p>
            <a:pPr marL="215265" indent="-215265">
              <a:lnSpc>
                <a:spcPct val="80000"/>
              </a:lnSpc>
              <a:defRPr/>
            </a:pPr>
            <a:r>
              <a:rPr lang="en-US" sz="900" i="1" dirty="0" smtClean="0"/>
              <a:t> </a:t>
            </a:r>
            <a:endParaRPr lang="en-AU"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Explanation</a:t>
            </a:r>
            <a:endParaRPr lang="en-US" dirty="0"/>
          </a:p>
        </p:txBody>
      </p:sp>
      <p:sp>
        <p:nvSpPr>
          <p:cNvPr id="4" name="Slide Number Placeholder 3"/>
          <p:cNvSpPr>
            <a:spLocks noGrp="1"/>
          </p:cNvSpPr>
          <p:nvPr>
            <p:ph type="sldNum" sz="quarter" idx="10"/>
          </p:nvPr>
        </p:nvSpPr>
        <p:spPr/>
        <p:txBody>
          <a:bodyPr/>
          <a:lstStyle/>
          <a:p>
            <a:pPr>
              <a:defRPr/>
            </a:pPr>
            <a:fld id="{5712B199-8C71-417C-A6F3-6FDE19493C6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t>
            </a:r>
            <a:r>
              <a:rPr lang="en-IN" dirty="0" err="1" smtClean="0"/>
              <a:t>eos</a:t>
            </a:r>
            <a:r>
              <a:rPr lang="en-IN" dirty="0" smtClean="0"/>
              <a:t> (employee Opinion Survey)</a:t>
            </a:r>
            <a:endParaRPr lang="en-US" dirty="0"/>
          </a:p>
        </p:txBody>
      </p:sp>
      <p:sp>
        <p:nvSpPr>
          <p:cNvPr id="4" name="Slide Number Placeholder 3"/>
          <p:cNvSpPr>
            <a:spLocks noGrp="1"/>
          </p:cNvSpPr>
          <p:nvPr>
            <p:ph type="sldNum" sz="quarter" idx="10"/>
          </p:nvPr>
        </p:nvSpPr>
        <p:spPr/>
        <p:txBody>
          <a:bodyPr/>
          <a:lstStyle/>
          <a:p>
            <a:fld id="{6E889968-42B6-450F-87BE-B71A167E5BA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E889968-42B6-450F-87BE-B71A167E5BA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889968-42B6-450F-87BE-B71A167E5BA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nSpc>
                <a:spcPct val="115000"/>
              </a:lnSpc>
              <a:spcBef>
                <a:spcPts val="0"/>
              </a:spcBef>
              <a:spcAft>
                <a:spcPts val="1000"/>
              </a:spcAft>
            </a:pPr>
            <a:r>
              <a:rPr lang="en-US" sz="1050" b="1" dirty="0" smtClean="0">
                <a:latin typeface="Calibri" panose="020F0502020204030204"/>
                <a:ea typeface="Calibri" panose="020F0502020204030204"/>
                <a:cs typeface="Times New Roman" panose="02020603050405020304"/>
              </a:rPr>
              <a:t>Strategy</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dirty="0" smtClean="0">
                <a:latin typeface="Calibri" panose="020F0502020204030204"/>
                <a:ea typeface="Calibri" panose="020F0502020204030204"/>
                <a:cs typeface="Times New Roman" panose="02020603050405020304"/>
              </a:rPr>
              <a:t>World-class organizations develop a formula for success by looking objectively and rigorously at the business problems they face and by focusing on finding the right employees and keeping them engaged.</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dirty="0" smtClean="0">
                <a:latin typeface="Calibri" panose="020F0502020204030204"/>
                <a:ea typeface="Calibri" panose="020F0502020204030204"/>
                <a:cs typeface="Times New Roman" panose="02020603050405020304"/>
              </a:rPr>
              <a:t>For these organizations, an employee engagement strategy is not only fundamental to the way they do business, it is critical to their success.</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b="1" dirty="0" smtClean="0">
                <a:latin typeface="Calibri" panose="020F0502020204030204"/>
                <a:ea typeface="Calibri" panose="020F0502020204030204"/>
                <a:cs typeface="Times New Roman" panose="02020603050405020304"/>
              </a:rPr>
              <a:t>Accountability and Performance</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dirty="0" smtClean="0">
                <a:latin typeface="Calibri" panose="020F0502020204030204"/>
                <a:ea typeface="Calibri" panose="020F0502020204030204"/>
                <a:cs typeface="Times New Roman" panose="02020603050405020304"/>
              </a:rPr>
              <a:t>The top-driven companies focus on outcomes. They define and rigorously measure success at every level in the organization. These measurements ultimately help focus each person, team, department, and business unit on driving performance and results.</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b="1" dirty="0" smtClean="0">
                <a:latin typeface="Calibri" panose="020F0502020204030204"/>
                <a:ea typeface="Calibri" panose="020F0502020204030204"/>
                <a:cs typeface="Times New Roman" panose="02020603050405020304"/>
              </a:rPr>
              <a:t> Communication</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dirty="0" smtClean="0">
                <a:latin typeface="Calibri" panose="020F0502020204030204"/>
                <a:ea typeface="Calibri" panose="020F0502020204030204"/>
                <a:cs typeface="Times New Roman" panose="02020603050405020304"/>
              </a:rPr>
              <a:t>Within the best performing organizations there is a cultural alignment between the employees and the company, paired with a strategic alignment between activities and company goals. These organizations use their corporate communication touch points to reinforce their commitments to employees and customers.</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endParaRPr lang="en-US" sz="1050" b="1"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b="1" dirty="0" smtClean="0">
                <a:latin typeface="Calibri" panose="020F0502020204030204"/>
                <a:ea typeface="Calibri" panose="020F0502020204030204"/>
                <a:cs typeface="Times New Roman" panose="02020603050405020304"/>
              </a:rPr>
              <a:t> Development</a:t>
            </a:r>
            <a:endParaRPr lang="en-US" sz="1050" dirty="0" smtClean="0">
              <a:latin typeface="Calibri" panose="020F0502020204030204"/>
              <a:ea typeface="Calibri" panose="020F0502020204030204"/>
              <a:cs typeface="Times New Roman" panose="02020603050405020304"/>
            </a:endParaRPr>
          </a:p>
          <a:p>
            <a:pPr marL="0" marR="0">
              <a:lnSpc>
                <a:spcPct val="115000"/>
              </a:lnSpc>
              <a:spcBef>
                <a:spcPts val="0"/>
              </a:spcBef>
              <a:spcAft>
                <a:spcPts val="1000"/>
              </a:spcAft>
            </a:pPr>
            <a:r>
              <a:rPr lang="en-US" sz="1050" dirty="0" smtClean="0">
                <a:latin typeface="Calibri" panose="020F0502020204030204"/>
                <a:ea typeface="Calibri" panose="020F0502020204030204"/>
                <a:cs typeface="Times New Roman" panose="02020603050405020304"/>
              </a:rPr>
              <a:t>As the struggle for talent intensifies, organizations face a continual challenge to build and grow their leadership capacity. The world’s top-performing companies have comprehensive leader and manager development programs, but they also go one step further — these programs are performance-driven and incorporate a comprehensive succession plan throughout the organization. They make it priorities to not only identify leadership potential, but also to focus intently on the creation of developmental paths for current and future managers and leaders.</a:t>
            </a:r>
            <a:endParaRPr lang="en-US" sz="1050" dirty="0" smtClean="0">
              <a:latin typeface="Calibri" panose="020F0502020204030204"/>
              <a:ea typeface="Calibri" panose="020F0502020204030204"/>
              <a:cs typeface="Times New Roman" panose="02020603050405020304"/>
            </a:endParaRPr>
          </a:p>
          <a:p>
            <a:endParaRPr lang="en-US" dirty="0"/>
          </a:p>
        </p:txBody>
      </p:sp>
      <p:sp>
        <p:nvSpPr>
          <p:cNvPr id="4" name="Slide Number Placeholder 3"/>
          <p:cNvSpPr>
            <a:spLocks noGrp="1"/>
          </p:cNvSpPr>
          <p:nvPr>
            <p:ph type="sldNum" sz="quarter" idx="10"/>
          </p:nvPr>
        </p:nvSpPr>
        <p:spPr/>
        <p:txBody>
          <a:bodyPr/>
          <a:lstStyle/>
          <a:p>
            <a:pPr>
              <a:defRPr/>
            </a:pPr>
            <a:fld id="{5712B199-8C71-417C-A6F3-6FDE19493C6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learn and grow?</a:t>
            </a:r>
            <a:endParaRPr lang="en-US" dirty="0"/>
          </a:p>
        </p:txBody>
      </p:sp>
      <p:sp>
        <p:nvSpPr>
          <p:cNvPr id="4" name="Slide Number Placeholder 3"/>
          <p:cNvSpPr>
            <a:spLocks noGrp="1"/>
          </p:cNvSpPr>
          <p:nvPr>
            <p:ph type="sldNum" sz="quarter" idx="10"/>
          </p:nvPr>
        </p:nvSpPr>
        <p:spPr/>
        <p:txBody>
          <a:bodyPr/>
          <a:lstStyle/>
          <a:p>
            <a:fld id="{6E889968-42B6-450F-87BE-B71A167E5BA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09EC13-4E82-4170-BC8E-1A4D6E71A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09EC13-4E82-4170-BC8E-1A4D6E71A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09EC13-4E82-4170-BC8E-1A4D6E71A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09EC13-4E82-4170-BC8E-1A4D6E71A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D09EC13-4E82-4170-BC8E-1A4D6E71A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D09EC13-4E82-4170-BC8E-1A4D6E71A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D09EC13-4E82-4170-BC8E-1A4D6E71A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09EC13-4E82-4170-BC8E-1A4D6E71A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9EC13-4E82-4170-BC8E-1A4D6E71A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D09EC13-4E82-4170-BC8E-1A4D6E71A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D09EC13-4E82-4170-BC8E-1A4D6E71A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FFBEC-F7CD-4C1F-BF64-1104D2EBB62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9EC13-4E82-4170-BC8E-1A4D6E71A27B}"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9FFBEC-F7CD-4C1F-BF64-1104D2EBB62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828800"/>
          </a:xfrm>
        </p:spPr>
        <p:txBody>
          <a:bodyPr>
            <a:normAutofit fontScale="90000"/>
          </a:bodyPr>
          <a:lstStyle/>
          <a:p>
            <a:r>
              <a:rPr lang="en-US" dirty="0" smtClean="0"/>
              <a:t>Creating a Culture of Engagement: Employee Engagement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040" y="1066800"/>
            <a:ext cx="8472805" cy="5410200"/>
          </a:xfrm>
        </p:spPr>
        <p:txBody>
          <a:bodyPr>
            <a:normAutofit lnSpcReduction="20000"/>
          </a:bodyPr>
          <a:lstStyle/>
          <a:p>
            <a:pPr algn="just">
              <a:lnSpc>
                <a:spcPct val="100000"/>
              </a:lnSpc>
            </a:pPr>
            <a:r>
              <a:rPr lang="en-US" sz="1900" dirty="0" smtClean="0">
                <a:latin typeface="Calibri" panose="020F0502020204030204" pitchFamily="34" charset="0"/>
              </a:rPr>
              <a:t>The Gallup Q12 survey helps companies understand how engaged their employees are. Engagement means how much employees care about their work and the company. The survey found 12 important things that make employees feel engaged.</a:t>
            </a:r>
            <a:endParaRPr lang="en-US" sz="1900" dirty="0" smtClean="0">
              <a:latin typeface="Calibri" panose="020F0502020204030204" pitchFamily="34" charset="0"/>
            </a:endParaRPr>
          </a:p>
          <a:p>
            <a:pPr algn="just">
              <a:lnSpc>
                <a:spcPct val="100000"/>
              </a:lnSpc>
            </a:pPr>
            <a:endParaRPr lang="en-US" sz="1900" dirty="0" smtClean="0">
              <a:latin typeface="Calibri" panose="020F0502020204030204" pitchFamily="34" charset="0"/>
            </a:endParaRPr>
          </a:p>
          <a:p>
            <a:pPr marL="0" indent="0" algn="just">
              <a:lnSpc>
                <a:spcPct val="100000"/>
              </a:lnSpc>
              <a:buNone/>
            </a:pPr>
            <a:endParaRPr lang="en-US" sz="1900" dirty="0" smtClean="0">
              <a:latin typeface="Calibri" panose="020F0502020204030204" pitchFamily="34" charset="0"/>
            </a:endParaRPr>
          </a:p>
          <a:p>
            <a:pPr algn="just">
              <a:buNone/>
            </a:pPr>
            <a:r>
              <a:rPr lang="en-US" sz="1900" b="1" dirty="0" smtClean="0">
                <a:latin typeface="Calibri" panose="020F0502020204030204" pitchFamily="34" charset="0"/>
              </a:rPr>
              <a:t>	The engagement index slots people into one of three categories:</a:t>
            </a:r>
            <a:endParaRPr lang="en-US" sz="1900" b="1" dirty="0" smtClean="0">
              <a:latin typeface="Calibri" panose="020F0502020204030204" pitchFamily="34" charset="0"/>
            </a:endParaRPr>
          </a:p>
          <a:p>
            <a:pPr marL="0" indent="0" algn="just">
              <a:buNone/>
            </a:pPr>
            <a:endParaRPr lang="en-US" sz="1900" dirty="0" smtClean="0">
              <a:latin typeface="Calibri" panose="020F0502020204030204" pitchFamily="34" charset="0"/>
            </a:endParaRPr>
          </a:p>
          <a:p>
            <a:pPr algn="just"/>
            <a:r>
              <a:rPr lang="en-US" sz="1900" b="1" dirty="0" smtClean="0">
                <a:latin typeface="Calibri" panose="020F0502020204030204" pitchFamily="34" charset="0"/>
              </a:rPr>
              <a:t>Engaged</a:t>
            </a:r>
            <a:r>
              <a:rPr lang="en-US" sz="1900" dirty="0" smtClean="0">
                <a:latin typeface="Calibri" panose="020F0502020204030204" pitchFamily="34" charset="0"/>
              </a:rPr>
              <a:t>: They love their work and help the company succeed.</a:t>
            </a:r>
            <a:endParaRPr lang="en-US" sz="1900" dirty="0" smtClean="0">
              <a:latin typeface="Calibri" panose="020F0502020204030204" pitchFamily="34" charset="0"/>
            </a:endParaRPr>
          </a:p>
          <a:p>
            <a:pPr marL="0" indent="0" algn="just">
              <a:buNone/>
            </a:pPr>
            <a:endParaRPr lang="en-US" sz="1900" dirty="0" smtClean="0">
              <a:latin typeface="Calibri" panose="020F0502020204030204" pitchFamily="34" charset="0"/>
            </a:endParaRPr>
          </a:p>
          <a:p>
            <a:pPr algn="just"/>
            <a:r>
              <a:rPr lang="en-US" sz="1900" b="1" dirty="0" smtClean="0">
                <a:latin typeface="Calibri" panose="020F0502020204030204" pitchFamily="34" charset="0"/>
              </a:rPr>
              <a:t>Not Engaged</a:t>
            </a:r>
            <a:r>
              <a:rPr lang="en-US" sz="1900" dirty="0" smtClean="0">
                <a:latin typeface="Calibri" panose="020F0502020204030204" pitchFamily="34" charset="0"/>
              </a:rPr>
              <a:t>: They're just going through the motions, not really caring much.</a:t>
            </a:r>
            <a:endParaRPr lang="en-US" sz="1900" dirty="0" smtClean="0">
              <a:latin typeface="Calibri" panose="020F0502020204030204" pitchFamily="34" charset="0"/>
            </a:endParaRPr>
          </a:p>
          <a:p>
            <a:pPr marL="0" indent="0" algn="just">
              <a:buNone/>
            </a:pPr>
            <a:endParaRPr lang="en-US" sz="1900" dirty="0" smtClean="0">
              <a:latin typeface="Calibri" panose="020F0502020204030204" pitchFamily="34" charset="0"/>
            </a:endParaRPr>
          </a:p>
          <a:p>
            <a:pPr algn="just"/>
            <a:r>
              <a:rPr lang="en-US" sz="1900" b="1" dirty="0" smtClean="0">
                <a:latin typeface="Calibri" panose="020F0502020204030204" pitchFamily="34" charset="0"/>
              </a:rPr>
              <a:t>Actively Disengaged</a:t>
            </a:r>
            <a:r>
              <a:rPr lang="en-US" sz="1900" dirty="0" smtClean="0">
                <a:latin typeface="Calibri" panose="020F0502020204030204" pitchFamily="34" charset="0"/>
              </a:rPr>
              <a:t>: They're not happy and might even make things worse for others.</a:t>
            </a:r>
            <a:endParaRPr lang="en-US" sz="1900" dirty="0" smtClean="0">
              <a:latin typeface="Calibri" panose="020F0502020204030204" pitchFamily="34" charset="0"/>
            </a:endParaRPr>
          </a:p>
          <a:p>
            <a:pPr algn="just">
              <a:buNone/>
            </a:pPr>
            <a:endParaRPr lang="en-US" sz="1600" dirty="0">
              <a:latin typeface="Calibri" panose="020F0502020204030204" pitchFamily="34" charset="0"/>
            </a:endParaRPr>
          </a:p>
        </p:txBody>
      </p:sp>
      <p:sp>
        <p:nvSpPr>
          <p:cNvPr id="3" name="Slide Number Placeholder 2"/>
          <p:cNvSpPr>
            <a:spLocks noGrp="1"/>
          </p:cNvSpPr>
          <p:nvPr>
            <p:ph type="sldNum" sz="quarter" idx="10"/>
          </p:nvPr>
        </p:nvSpPr>
        <p:spPr/>
        <p:txBody>
          <a:bodyPr/>
          <a:lstStyle/>
          <a:p>
            <a:pPr>
              <a:defRPr/>
            </a:pPr>
            <a:fld id="{4AFBF429-0841-4923-8EEF-77C3F01A8357}" type="slidenum">
              <a:rPr lang="en-US" smtClean="0"/>
            </a:fld>
            <a:endParaRPr lang="en-US" dirty="0"/>
          </a:p>
        </p:txBody>
      </p:sp>
      <p:sp>
        <p:nvSpPr>
          <p:cNvPr id="4" name="Title 3"/>
          <p:cNvSpPr>
            <a:spLocks noGrp="1"/>
          </p:cNvSpPr>
          <p:nvPr>
            <p:ph type="title"/>
          </p:nvPr>
        </p:nvSpPr>
        <p:spPr>
          <a:xfrm>
            <a:off x="457200" y="152400"/>
            <a:ext cx="8229600" cy="838200"/>
          </a:xfrm>
        </p:spPr>
        <p:txBody>
          <a:bodyPr>
            <a:normAutofit/>
          </a:bodyPr>
          <a:lstStyle/>
          <a:p>
            <a:r>
              <a:rPr lang="en-US" dirty="0" smtClean="0">
                <a:latin typeface="Calibri" panose="020F0502020204030204" pitchFamily="34" charset="0"/>
              </a:rPr>
              <a:t>Gallup Study – Q12</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AFBF429-0841-4923-8EEF-77C3F01A8357}" type="slidenum">
              <a:rPr lang="en-US" smtClean="0"/>
            </a:fld>
            <a:endParaRPr lang="en-US" dirty="0"/>
          </a:p>
        </p:txBody>
      </p:sp>
      <p:sp>
        <p:nvSpPr>
          <p:cNvPr id="4" name="Title 3"/>
          <p:cNvSpPr>
            <a:spLocks noGrp="1"/>
          </p:cNvSpPr>
          <p:nvPr>
            <p:ph type="title"/>
          </p:nvPr>
        </p:nvSpPr>
        <p:spPr/>
        <p:txBody>
          <a:bodyPr>
            <a:noAutofit/>
          </a:bodyPr>
          <a:lstStyle/>
          <a:p>
            <a:r>
              <a:rPr lang="en-US" dirty="0" smtClean="0">
                <a:latin typeface="Calibri" panose="020F0502020204030204" pitchFamily="34" charset="0"/>
              </a:rPr>
              <a:t>Gallup Study : Importance of Employee Engagement on Organization Economics</a:t>
            </a:r>
            <a:endParaRPr lang="en-US" dirty="0">
              <a:latin typeface="Calibri" panose="020F0502020204030204" pitchFamily="34" charset="0"/>
            </a:endParaRPr>
          </a:p>
        </p:txBody>
      </p:sp>
      <p:pic>
        <p:nvPicPr>
          <p:cNvPr id="1027" name="Picture 3" descr="C:\Documents and Settings\sa19024\Desktop\Gallup Study.bmp"/>
          <p:cNvPicPr>
            <a:picLocks noChangeAspect="1" noChangeArrowheads="1"/>
          </p:cNvPicPr>
          <p:nvPr/>
        </p:nvPicPr>
        <p:blipFill>
          <a:blip r:embed="rId1"/>
          <a:srcRect/>
          <a:stretch>
            <a:fillRect/>
          </a:stretch>
        </p:blipFill>
        <p:spPr bwMode="auto">
          <a:xfrm>
            <a:off x="119629" y="1351132"/>
            <a:ext cx="4781550" cy="4327144"/>
          </a:xfrm>
          <a:prstGeom prst="rect">
            <a:avLst/>
          </a:prstGeom>
          <a:noFill/>
        </p:spPr>
      </p:pic>
      <p:sp>
        <p:nvSpPr>
          <p:cNvPr id="8" name="TextBox 7"/>
          <p:cNvSpPr txBox="1"/>
          <p:nvPr/>
        </p:nvSpPr>
        <p:spPr>
          <a:xfrm>
            <a:off x="4967785" y="2251885"/>
            <a:ext cx="3835021" cy="2308324"/>
          </a:xfrm>
          <a:prstGeom prst="rect">
            <a:avLst/>
          </a:prstGeom>
          <a:noFill/>
        </p:spPr>
        <p:txBody>
          <a:bodyPr wrap="square" rtlCol="0">
            <a:spAutoFit/>
          </a:bodyPr>
          <a:lstStyle/>
          <a:p>
            <a:pPr algn="just"/>
            <a:r>
              <a:rPr lang="en-US" sz="1600" b="1" dirty="0" smtClean="0">
                <a:latin typeface="Calibri" panose="020F0502020204030204" pitchFamily="34" charset="0"/>
              </a:rPr>
              <a:t>What the best organizations do differently?</a:t>
            </a:r>
            <a:endParaRPr lang="en-US" sz="1600" b="1" dirty="0" smtClean="0">
              <a:latin typeface="Calibri" panose="020F0502020204030204" pitchFamily="34" charset="0"/>
            </a:endParaRPr>
          </a:p>
          <a:p>
            <a:pPr algn="just"/>
            <a:endParaRPr lang="en-US" sz="1600" b="1" dirty="0" smtClean="0">
              <a:latin typeface="Calibri" panose="020F0502020204030204" pitchFamily="34" charset="0"/>
            </a:endParaRPr>
          </a:p>
          <a:p>
            <a:pPr marL="342900" indent="-342900" algn="just">
              <a:lnSpc>
                <a:spcPct val="150000"/>
              </a:lnSpc>
              <a:buAutoNum type="arabicPeriod"/>
            </a:pPr>
            <a:r>
              <a:rPr lang="en-US" sz="1600" b="1" dirty="0" smtClean="0">
                <a:latin typeface="Calibri" panose="020F0502020204030204" pitchFamily="34" charset="0"/>
              </a:rPr>
              <a:t>Strategy </a:t>
            </a:r>
            <a:endParaRPr lang="en-US" sz="1600" b="1" dirty="0" smtClean="0">
              <a:latin typeface="Calibri" panose="020F0502020204030204" pitchFamily="34" charset="0"/>
            </a:endParaRPr>
          </a:p>
          <a:p>
            <a:pPr marL="342900" indent="-342900" algn="just">
              <a:lnSpc>
                <a:spcPct val="150000"/>
              </a:lnSpc>
              <a:buAutoNum type="arabicPeriod"/>
            </a:pPr>
            <a:r>
              <a:rPr lang="en-US" sz="1600" b="1" dirty="0" smtClean="0">
                <a:latin typeface="Calibri" panose="020F0502020204030204" pitchFamily="34" charset="0"/>
              </a:rPr>
              <a:t>Accountability &amp; Performance</a:t>
            </a:r>
            <a:endParaRPr lang="en-US" sz="1600" b="1" dirty="0" smtClean="0">
              <a:latin typeface="Calibri" panose="020F0502020204030204" pitchFamily="34" charset="0"/>
            </a:endParaRPr>
          </a:p>
          <a:p>
            <a:pPr marL="342900" indent="-342900" algn="just">
              <a:lnSpc>
                <a:spcPct val="150000"/>
              </a:lnSpc>
              <a:buAutoNum type="arabicPeriod"/>
            </a:pPr>
            <a:r>
              <a:rPr lang="en-US" sz="1600" b="1" dirty="0" smtClean="0">
                <a:latin typeface="Calibri" panose="020F0502020204030204" pitchFamily="34" charset="0"/>
              </a:rPr>
              <a:t>Communication</a:t>
            </a:r>
            <a:endParaRPr lang="en-US" sz="1600" b="1" dirty="0" smtClean="0">
              <a:latin typeface="Calibri" panose="020F0502020204030204" pitchFamily="34" charset="0"/>
            </a:endParaRPr>
          </a:p>
          <a:p>
            <a:pPr marL="342900" indent="-342900" algn="just">
              <a:lnSpc>
                <a:spcPct val="150000"/>
              </a:lnSpc>
              <a:buAutoNum type="arabicPeriod"/>
            </a:pPr>
            <a:r>
              <a:rPr lang="en-US" sz="1600" b="1" dirty="0" smtClean="0">
                <a:latin typeface="Calibri" panose="020F0502020204030204" pitchFamily="34" charset="0"/>
              </a:rPr>
              <a:t>Development </a:t>
            </a:r>
            <a:endParaRPr lang="en-US" sz="1600" b="1" dirty="0">
              <a:latin typeface="Calibri" panose="020F0502020204030204" pitchFamily="34" charset="0"/>
            </a:endParaRPr>
          </a:p>
        </p:txBody>
      </p:sp>
      <p:sp>
        <p:nvSpPr>
          <p:cNvPr id="9" name="TextBox 8"/>
          <p:cNvSpPr txBox="1"/>
          <p:nvPr/>
        </p:nvSpPr>
        <p:spPr>
          <a:xfrm>
            <a:off x="3835038" y="6108703"/>
            <a:ext cx="5131561" cy="338554"/>
          </a:xfrm>
          <a:prstGeom prst="rect">
            <a:avLst/>
          </a:prstGeom>
          <a:noFill/>
        </p:spPr>
        <p:txBody>
          <a:bodyPr wrap="square" rtlCol="0">
            <a:spAutoFit/>
          </a:bodyPr>
          <a:lstStyle/>
          <a:p>
            <a:pPr algn="just"/>
            <a:r>
              <a:rPr lang="en-US" sz="1600" dirty="0" smtClean="0">
                <a:latin typeface="Calibri" panose="020F0502020204030204" pitchFamily="34" charset="0"/>
              </a:rPr>
              <a:t>Source : Gallup  Inc. Employee Engagement Overview</a:t>
            </a:r>
            <a:endParaRPr lang="en-US" sz="160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5562600"/>
          </a:xfrm>
        </p:spPr>
        <p:txBody>
          <a:bodyPr>
            <a:normAutofit/>
          </a:bodyPr>
          <a:lstStyle/>
          <a:p>
            <a:pPr marL="0" indent="0" algn="just">
              <a:buNone/>
            </a:pPr>
            <a:endParaRPr lang="en-US" sz="2000" dirty="0">
              <a:latin typeface="Calibri" panose="020F0502020204030204" pitchFamily="34" charset="0"/>
            </a:endParaRPr>
          </a:p>
          <a:p>
            <a:pPr algn="just"/>
            <a:r>
              <a:rPr lang="en-US" sz="2000" dirty="0">
                <a:latin typeface="Calibri" panose="020F0502020204030204" pitchFamily="34" charset="0"/>
                <a:sym typeface="+mn-ea"/>
              </a:rPr>
              <a:t>1. </a:t>
            </a:r>
            <a:r>
              <a:rPr lang="en-US" sz="2000" b="1" dirty="0">
                <a:latin typeface="Calibri" panose="020F0502020204030204" pitchFamily="34" charset="0"/>
                <a:sym typeface="+mn-ea"/>
              </a:rPr>
              <a:t>Strategy</a:t>
            </a:r>
            <a:r>
              <a:rPr lang="en-US" sz="2000" dirty="0">
                <a:latin typeface="Calibri" panose="020F0502020204030204" pitchFamily="34" charset="0"/>
                <a:sym typeface="+mn-ea"/>
              </a:rPr>
              <a:t>: The best organizations succeed by solving problems and keeping their employees engaged. Employee engagement is vital for their success.</a:t>
            </a:r>
            <a:endParaRPr lang="en-US" sz="2000" dirty="0">
              <a:latin typeface="Calibri" panose="020F0502020204030204" pitchFamily="34" charset="0"/>
            </a:endParaRPr>
          </a:p>
          <a:p>
            <a:pPr algn="just"/>
            <a:endParaRPr lang="en-US" sz="2000" dirty="0">
              <a:latin typeface="Calibri" panose="020F0502020204030204" pitchFamily="34" charset="0"/>
            </a:endParaRPr>
          </a:p>
          <a:p>
            <a:pPr algn="just"/>
            <a:r>
              <a:rPr lang="en-US" sz="2000" dirty="0">
                <a:latin typeface="Calibri" panose="020F0502020204030204" pitchFamily="34" charset="0"/>
                <a:sym typeface="+mn-ea"/>
              </a:rPr>
              <a:t>2. </a:t>
            </a:r>
            <a:r>
              <a:rPr lang="en-US" sz="2000" b="1" dirty="0">
                <a:latin typeface="Calibri" panose="020F0502020204030204" pitchFamily="34" charset="0"/>
                <a:sym typeface="+mn-ea"/>
              </a:rPr>
              <a:t>Accountability &amp; Performance</a:t>
            </a:r>
            <a:r>
              <a:rPr lang="en-US" sz="2000" dirty="0">
                <a:latin typeface="Calibri" panose="020F0502020204030204" pitchFamily="34" charset="0"/>
                <a:sym typeface="+mn-ea"/>
              </a:rPr>
              <a:t>: Successful companies focus on results. They measure success at every level to keep everyone focused on driving performance.</a:t>
            </a:r>
            <a:endParaRPr lang="en-US" sz="2000" dirty="0">
              <a:latin typeface="Calibri" panose="020F0502020204030204" pitchFamily="34" charset="0"/>
            </a:endParaRPr>
          </a:p>
          <a:p>
            <a:pPr algn="just"/>
            <a:endParaRPr lang="en-US" sz="2000" dirty="0">
              <a:latin typeface="Calibri" panose="020F0502020204030204" pitchFamily="34" charset="0"/>
            </a:endParaRPr>
          </a:p>
          <a:p>
            <a:pPr algn="just"/>
            <a:r>
              <a:rPr lang="en-US" sz="2000" dirty="0">
                <a:latin typeface="Calibri" panose="020F0502020204030204" pitchFamily="34" charset="0"/>
                <a:sym typeface="+mn-ea"/>
              </a:rPr>
              <a:t>3. </a:t>
            </a:r>
            <a:r>
              <a:rPr lang="en-US" sz="2000" b="1" dirty="0">
                <a:latin typeface="Calibri" panose="020F0502020204030204" pitchFamily="34" charset="0"/>
                <a:sym typeface="+mn-ea"/>
              </a:rPr>
              <a:t>Communication</a:t>
            </a:r>
            <a:r>
              <a:rPr lang="en-US" sz="2000" dirty="0">
                <a:latin typeface="Calibri" panose="020F0502020204030204" pitchFamily="34" charset="0"/>
                <a:sym typeface="+mn-ea"/>
              </a:rPr>
              <a:t>: Great companies have employees and the company working together towards the same goals. They use communication to remind everyone of their commitments to employees and customers.</a:t>
            </a:r>
            <a:endParaRPr lang="en-US" sz="2000" dirty="0">
              <a:latin typeface="Calibri" panose="020F0502020204030204" pitchFamily="34" charset="0"/>
            </a:endParaRPr>
          </a:p>
          <a:p>
            <a:pPr algn="just"/>
            <a:endParaRPr lang="en-US" sz="2000" dirty="0">
              <a:latin typeface="Calibri" panose="020F0502020204030204" pitchFamily="34" charset="0"/>
            </a:endParaRPr>
          </a:p>
          <a:p>
            <a:pPr algn="just"/>
            <a:r>
              <a:rPr lang="en-US" sz="2000" dirty="0">
                <a:latin typeface="Calibri" panose="020F0502020204030204" pitchFamily="34" charset="0"/>
                <a:sym typeface="+mn-ea"/>
              </a:rPr>
              <a:t>4. </a:t>
            </a:r>
            <a:r>
              <a:rPr lang="en-US" sz="2000" b="1" dirty="0">
                <a:latin typeface="Calibri" panose="020F0502020204030204" pitchFamily="34" charset="0"/>
                <a:sym typeface="+mn-ea"/>
              </a:rPr>
              <a:t>Development</a:t>
            </a:r>
            <a:r>
              <a:rPr lang="en-US" sz="2000" dirty="0">
                <a:latin typeface="Calibri" panose="020F0502020204030204" pitchFamily="34" charset="0"/>
                <a:sym typeface="+mn-ea"/>
              </a:rPr>
              <a:t>: The best</a:t>
            </a:r>
            <a:r>
              <a:rPr lang="en-IN" altLang="en-US" sz="2000" dirty="0">
                <a:latin typeface="Calibri" panose="020F0502020204030204" pitchFamily="34" charset="0"/>
                <a:sym typeface="+mn-ea"/>
              </a:rPr>
              <a:t> leader are</a:t>
            </a:r>
            <a:r>
              <a:rPr lang="en-US" sz="2000" dirty="0">
                <a:latin typeface="Calibri" panose="020F0502020204030204" pitchFamily="34" charset="0"/>
                <a:sym typeface="+mn-ea"/>
              </a:rPr>
              <a:t>  not only have leadership programs but also focus on performance and planning for future leaders. They make sure to identify and develop potential leaders within the organization.</a:t>
            </a:r>
            <a:endParaRPr lang="en-US" sz="2000" dirty="0">
              <a:latin typeface="Calibri" panose="020F0502020204030204" pitchFamily="34" charset="0"/>
            </a:endParaRPr>
          </a:p>
          <a:p>
            <a:pPr algn="just"/>
            <a:endParaRPr lang="en-US" sz="2000" dirty="0">
              <a:latin typeface="Calibri" panose="020F0502020204030204" pitchFamily="34" charset="0"/>
            </a:endParaRPr>
          </a:p>
        </p:txBody>
      </p:sp>
      <p:sp>
        <p:nvSpPr>
          <p:cNvPr id="3" name="Slide Number Placeholder 2"/>
          <p:cNvSpPr>
            <a:spLocks noGrp="1"/>
          </p:cNvSpPr>
          <p:nvPr>
            <p:ph type="sldNum" sz="quarter" idx="10"/>
          </p:nvPr>
        </p:nvSpPr>
        <p:spPr/>
        <p:txBody>
          <a:bodyPr/>
          <a:lstStyle/>
          <a:p>
            <a:pPr>
              <a:defRPr/>
            </a:pPr>
            <a:fld id="{4AFBF429-0841-4923-8EEF-77C3F01A8357}" type="slidenum">
              <a:rPr lang="en-US" smtClean="0"/>
            </a:fld>
            <a:endParaRPr lang="en-US" dirty="0"/>
          </a:p>
        </p:txBody>
      </p:sp>
      <p:sp>
        <p:nvSpPr>
          <p:cNvPr id="4" name="Title 3"/>
          <p:cNvSpPr>
            <a:spLocks noGrp="1"/>
          </p:cNvSpPr>
          <p:nvPr>
            <p:ph type="title"/>
          </p:nvPr>
        </p:nvSpPr>
        <p:spPr>
          <a:xfrm>
            <a:off x="304800" y="0"/>
            <a:ext cx="8610600" cy="1371600"/>
          </a:xfrm>
        </p:spPr>
        <p:txBody>
          <a:bodyPr>
            <a:noAutofit/>
          </a:bodyPr>
          <a:lstStyle/>
          <a:p>
            <a:r>
              <a:rPr lang="en-US" sz="4000" dirty="0" smtClean="0">
                <a:latin typeface="Calibri" panose="020F0502020204030204" pitchFamily="34" charset="0"/>
              </a:rPr>
              <a:t>Gallup Study : Importance of Employee Engagement on Organization Economics</a:t>
            </a:r>
            <a:endParaRPr lang="en-US" sz="40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4AFBF429-0841-4923-8EEF-77C3F01A8357}" type="slidenum">
              <a:rPr lang="en-US" smtClean="0"/>
            </a:fld>
            <a:endParaRPr lang="en-US" dirty="0"/>
          </a:p>
        </p:txBody>
      </p:sp>
      <p:sp>
        <p:nvSpPr>
          <p:cNvPr id="4" name="Title 3"/>
          <p:cNvSpPr>
            <a:spLocks noGrp="1"/>
          </p:cNvSpPr>
          <p:nvPr>
            <p:ph type="title"/>
          </p:nvPr>
        </p:nvSpPr>
        <p:spPr/>
        <p:txBody>
          <a:bodyPr/>
          <a:lstStyle/>
          <a:p>
            <a:r>
              <a:rPr lang="en-US" dirty="0" err="1" smtClean="0">
                <a:latin typeface="Calibri" panose="020F0502020204030204" pitchFamily="34" charset="0"/>
              </a:rPr>
              <a:t>Sibsons</a:t>
            </a:r>
            <a:r>
              <a:rPr lang="en-US" dirty="0" smtClean="0">
                <a:latin typeface="Calibri" panose="020F0502020204030204" pitchFamily="34" charset="0"/>
              </a:rPr>
              <a:t>: Engagement Framework</a:t>
            </a:r>
            <a:endParaRPr lang="en-US" dirty="0">
              <a:latin typeface="Calibri" panose="020F0502020204030204" pitchFamily="34" charset="0"/>
            </a:endParaRPr>
          </a:p>
        </p:txBody>
      </p:sp>
      <p:pic>
        <p:nvPicPr>
          <p:cNvPr id="3074" name="Picture 2" descr="C:\Documents and Settings\sa19024\Desktop\Sibson.bmp"/>
          <p:cNvPicPr>
            <a:picLocks noChangeAspect="1" noChangeArrowheads="1"/>
          </p:cNvPicPr>
          <p:nvPr/>
        </p:nvPicPr>
        <p:blipFill>
          <a:blip r:embed="rId1"/>
          <a:srcRect/>
          <a:stretch>
            <a:fillRect/>
          </a:stretch>
        </p:blipFill>
        <p:spPr bwMode="auto">
          <a:xfrm>
            <a:off x="726387" y="1378423"/>
            <a:ext cx="7531856" cy="4094329"/>
          </a:xfrm>
          <a:prstGeom prst="rect">
            <a:avLst/>
          </a:prstGeom>
          <a:noFill/>
        </p:spPr>
      </p:pic>
      <p:sp>
        <p:nvSpPr>
          <p:cNvPr id="6" name="TextBox 5"/>
          <p:cNvSpPr txBox="1"/>
          <p:nvPr/>
        </p:nvSpPr>
        <p:spPr>
          <a:xfrm>
            <a:off x="7274263" y="6277973"/>
            <a:ext cx="3016155" cy="338554"/>
          </a:xfrm>
          <a:prstGeom prst="rect">
            <a:avLst/>
          </a:prstGeom>
          <a:noFill/>
        </p:spPr>
        <p:txBody>
          <a:bodyPr wrap="square" rtlCol="0">
            <a:spAutoFit/>
          </a:bodyPr>
          <a:lstStyle/>
          <a:p>
            <a:pPr algn="just"/>
            <a:r>
              <a:rPr lang="en-US" sz="1600" dirty="0" smtClean="0">
                <a:latin typeface="Calibri" panose="020F0502020204030204" pitchFamily="34" charset="0"/>
              </a:rPr>
              <a:t>Source : Sibson </a:t>
            </a:r>
            <a:endParaRPr lang="en-US" sz="160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Matrix based on </a:t>
            </a:r>
            <a:r>
              <a:rPr lang="en-US" dirty="0" err="1" smtClean="0"/>
              <a:t>Sibsons</a:t>
            </a:r>
            <a:r>
              <a:rPr lang="en-US" dirty="0" smtClean="0"/>
              <a:t>: Elements of Engagement</a:t>
            </a:r>
            <a:endParaRPr lang="en-US" dirty="0"/>
          </a:p>
        </p:txBody>
      </p:sp>
      <p:pic>
        <p:nvPicPr>
          <p:cNvPr id="1027" name="Picture 3"/>
          <p:cNvPicPr>
            <a:picLocks noChangeAspect="1" noChangeArrowheads="1"/>
          </p:cNvPicPr>
          <p:nvPr/>
        </p:nvPicPr>
        <p:blipFill>
          <a:blip r:embed="rId1"/>
          <a:srcRect/>
          <a:stretch>
            <a:fillRect/>
          </a:stretch>
        </p:blipFill>
        <p:spPr bwMode="auto">
          <a:xfrm>
            <a:off x="228600" y="1524000"/>
            <a:ext cx="8715375" cy="491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p:nvPr/>
        </p:nvSpPr>
        <p:spPr bwMode="auto">
          <a:xfrm>
            <a:off x="0" y="982639"/>
            <a:ext cx="9144000" cy="1937982"/>
          </a:xfrm>
          <a:prstGeom prst="rect">
            <a:avLst/>
          </a:prstGeom>
          <a:solidFill>
            <a:srgbClr val="C5D9F1"/>
          </a:solid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b="1"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b="1" i="0"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cs typeface="Arial" panose="020B0604020202020204" pitchFamily="34" charset="0"/>
              </a:rPr>
              <a:t>  Brawley believes, </a:t>
            </a:r>
            <a:r>
              <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rPr>
              <a:t>“ To ensure long – term success, </a:t>
            </a:r>
            <a:r>
              <a:rPr kumimoji="0" lang="en-US" b="1" i="1"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cs typeface="Arial" panose="020B0604020202020204" pitchFamily="34" charset="0"/>
              </a:rPr>
              <a:t>M</a:t>
            </a:r>
            <a:r>
              <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rPr>
              <a:t>anagers need to learn, to </a:t>
            </a:r>
            <a:r>
              <a:rPr kumimoji="0" lang="en-US" b="1" i="1"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cs typeface="Arial" panose="020B0604020202020204" pitchFamily="34" charset="0"/>
              </a:rPr>
              <a:t>C</a:t>
            </a:r>
            <a:r>
              <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rPr>
              <a:t>oach and</a:t>
            </a:r>
            <a:endPar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lang="en-US" b="1" i="1" dirty="0" smtClean="0">
                <a:solidFill>
                  <a:schemeClr val="tx2">
                    <a:lumMod val="85000"/>
                    <a:lumOff val="15000"/>
                  </a:schemeClr>
                </a:solidFill>
                <a:latin typeface="Calibri" panose="020F0502020204030204" pitchFamily="34" charset="0"/>
                <a:cs typeface="Arial" panose="020B0604020202020204" pitchFamily="34" charset="0"/>
              </a:rPr>
              <a:t>                                     </a:t>
            </a:r>
            <a:r>
              <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rPr>
              <a:t> </a:t>
            </a:r>
            <a:r>
              <a:rPr kumimoji="0" lang="en-US" b="1" i="1" u="none" strike="noStrike" kern="1200" cap="none" spc="0" normalizeH="0" baseline="0" noProof="0" dirty="0" smtClean="0">
                <a:ln>
                  <a:noFill/>
                </a:ln>
                <a:solidFill>
                  <a:schemeClr val="accent4">
                    <a:lumMod val="50000"/>
                  </a:schemeClr>
                </a:solidFill>
                <a:effectLst/>
                <a:uLnTx/>
                <a:uFillTx/>
                <a:latin typeface="Calibri" panose="020F0502020204030204" pitchFamily="34" charset="0"/>
                <a:cs typeface="Arial" panose="020B0604020202020204" pitchFamily="34" charset="0"/>
              </a:rPr>
              <a:t>D</a:t>
            </a:r>
            <a:r>
              <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rPr>
              <a:t>evelop their staff.”</a:t>
            </a:r>
            <a:endPar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b="1" i="1"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
              <a:defRPr/>
            </a:pPr>
            <a:endParaRPr kumimoji="0" lang="en-US" b="0" i="0"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endParaRP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None/>
              <a:defRPr/>
            </a:pPr>
            <a:endParaRPr kumimoji="0" lang="en-US" b="0" i="0" u="none" strike="noStrike" kern="1200" cap="none" spc="0" normalizeH="0" baseline="0" noProof="0" dirty="0" smtClean="0">
              <a:ln>
                <a:noFill/>
              </a:ln>
              <a:solidFill>
                <a:schemeClr val="tx2">
                  <a:lumMod val="85000"/>
                  <a:lumOff val="15000"/>
                </a:schemeClr>
              </a:solidFill>
              <a:effectLst/>
              <a:uLnTx/>
              <a:uFillTx/>
              <a:latin typeface="Calibri" panose="020F0502020204030204" pitchFamily="34" charset="0"/>
              <a:cs typeface="Arial" panose="020B0604020202020204" pitchFamily="34" charset="0"/>
            </a:endParaRPr>
          </a:p>
        </p:txBody>
      </p:sp>
      <p:pic>
        <p:nvPicPr>
          <p:cNvPr id="6" name="Picture 3"/>
          <p:cNvPicPr>
            <a:picLocks noChangeAspect="1" noChangeArrowheads="1"/>
          </p:cNvPicPr>
          <p:nvPr/>
        </p:nvPicPr>
        <p:blipFill>
          <a:blip r:embed="rId1">
            <a:duotone>
              <a:prstClr val="black"/>
              <a:schemeClr val="accent5">
                <a:tint val="45000"/>
                <a:satMod val="400000"/>
              </a:schemeClr>
            </a:duotone>
          </a:blip>
          <a:srcRect/>
          <a:stretch>
            <a:fillRect/>
          </a:stretch>
        </p:blipFill>
        <p:spPr bwMode="auto">
          <a:xfrm>
            <a:off x="0" y="2895600"/>
            <a:ext cx="9144000" cy="3698562"/>
          </a:xfrm>
          <a:prstGeom prst="rect">
            <a:avLst/>
          </a:prstGeom>
          <a:solidFill>
            <a:schemeClr val="accent6">
              <a:lumMod val="20000"/>
              <a:lumOff val="80000"/>
            </a:schemeClr>
          </a:solidFill>
          <a:ln w="9525">
            <a:noFill/>
            <a:miter lim="800000"/>
            <a:headEnd/>
            <a:tailEnd/>
          </a:ln>
          <a:effectLst/>
        </p:spPr>
      </p:pic>
      <p:sp>
        <p:nvSpPr>
          <p:cNvPr id="2" name="Slide Number Placeholder 1"/>
          <p:cNvSpPr>
            <a:spLocks noGrp="1"/>
          </p:cNvSpPr>
          <p:nvPr>
            <p:ph type="sldNum" sz="quarter" idx="10"/>
          </p:nvPr>
        </p:nvSpPr>
        <p:spPr/>
        <p:txBody>
          <a:bodyPr/>
          <a:lstStyle/>
          <a:p>
            <a:pPr>
              <a:defRPr/>
            </a:pPr>
            <a:fld id="{6BDE5EEC-4E3C-4163-8B79-2A42365495C2}" type="slidenum">
              <a:rPr lang="en-US" smtClean="0"/>
            </a:fld>
            <a:endParaRPr lang="en-US" dirty="0"/>
          </a:p>
        </p:txBody>
      </p:sp>
      <p:sp>
        <p:nvSpPr>
          <p:cNvPr id="8" name="Title 3"/>
          <p:cNvSpPr txBox="1"/>
          <p:nvPr/>
        </p:nvSpPr>
        <p:spPr>
          <a:xfrm>
            <a:off x="13648" y="81085"/>
            <a:ext cx="7059505" cy="591268"/>
          </a:xfrm>
          <a:prstGeom prst="rect">
            <a:avLst/>
          </a:prstGeo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000" b="1" i="0" u="none" strike="noStrike" kern="1200" cap="none" spc="0" normalizeH="0" baseline="0" noProof="0" dirty="0" smtClean="0">
                <a:ln>
                  <a:noFill/>
                </a:ln>
                <a:solidFill>
                  <a:schemeClr val="tx1"/>
                </a:solidFill>
                <a:effectLst/>
                <a:uLnTx/>
                <a:uFillTx/>
                <a:latin typeface="Calibri" panose="020F0502020204030204" pitchFamily="34" charset="0"/>
                <a:ea typeface="+mj-ea"/>
                <a:cs typeface="Arial" panose="020B0604020202020204" pitchFamily="34" charset="0"/>
              </a:rPr>
              <a:t>Managers Role in Driving Engagement</a:t>
            </a:r>
            <a:endParaRPr kumimoji="0" lang="en-US" sz="2000" b="1" i="0" u="none" strike="noStrike" kern="1200" cap="none" spc="0" normalizeH="0" baseline="0" noProof="0" dirty="0">
              <a:ln>
                <a:noFill/>
              </a:ln>
              <a:solidFill>
                <a:schemeClr val="tx1"/>
              </a:solidFill>
              <a:effectLst/>
              <a:uLnTx/>
              <a:uFillTx/>
              <a:latin typeface="Calibri" panose="020F0502020204030204" pitchFamily="34" charset="0"/>
              <a:ea typeface="+mj-ea"/>
              <a:cs typeface="Arial" panose="020B0604020202020204" pitchFamily="34" charset="0"/>
            </a:endParaRPr>
          </a:p>
        </p:txBody>
      </p:sp>
      <p:sp>
        <p:nvSpPr>
          <p:cNvPr id="12" name="TextBox 11"/>
          <p:cNvSpPr txBox="1"/>
          <p:nvPr/>
        </p:nvSpPr>
        <p:spPr>
          <a:xfrm>
            <a:off x="71836" y="2548354"/>
            <a:ext cx="6146800" cy="369332"/>
          </a:xfrm>
          <a:prstGeom prst="rect">
            <a:avLst/>
          </a:prstGeom>
          <a:noFill/>
        </p:spPr>
        <p:txBody>
          <a:bodyPr wrap="square" rtlCol="0">
            <a:spAutoFit/>
          </a:bodyPr>
          <a:lstStyle/>
          <a:p>
            <a:r>
              <a:rPr lang="en-US" b="1" i="1" dirty="0" smtClean="0">
                <a:latin typeface="Calibri" panose="020F0502020204030204" pitchFamily="34" charset="0"/>
                <a:cs typeface="Arial" panose="020B0604020202020204" pitchFamily="34" charset="0"/>
              </a:rPr>
              <a:t>Sean Brawley’s employee performance equation </a:t>
            </a:r>
            <a:endParaRPr lang="en-US" b="1" i="1" dirty="0" smtClean="0">
              <a:latin typeface="Calibri" panose="020F050202020403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Culture </a:t>
            </a:r>
            <a:endParaRPr lang="en-US" dirty="0"/>
          </a:p>
        </p:txBody>
      </p:sp>
      <p:sp>
        <p:nvSpPr>
          <p:cNvPr id="3" name="Content Placeholder 2"/>
          <p:cNvSpPr>
            <a:spLocks noGrp="1"/>
          </p:cNvSpPr>
          <p:nvPr>
            <p:ph idx="1"/>
          </p:nvPr>
        </p:nvSpPr>
        <p:spPr>
          <a:xfrm>
            <a:off x="457200" y="1371600"/>
            <a:ext cx="8229600" cy="5029200"/>
          </a:xfrm>
        </p:spPr>
        <p:txBody>
          <a:bodyPr>
            <a:normAutofit fontScale="70000" lnSpcReduction="20000"/>
          </a:bodyPr>
          <a:lstStyle/>
          <a:p>
            <a:pPr algn="just">
              <a:lnSpc>
                <a:spcPct val="120000"/>
              </a:lnSpc>
            </a:pPr>
            <a:r>
              <a:rPr lang="en-US" dirty="0" smtClean="0"/>
              <a:t>A </a:t>
            </a:r>
            <a:r>
              <a:rPr lang="en-US" b="1" dirty="0" smtClean="0"/>
              <a:t>positive culture </a:t>
            </a:r>
            <a:r>
              <a:rPr lang="en-US" dirty="0" smtClean="0"/>
              <a:t>tends to be </a:t>
            </a:r>
            <a:r>
              <a:rPr lang="en-US" b="1" dirty="0" smtClean="0"/>
              <a:t>nurturing, democratic and progressive.</a:t>
            </a:r>
            <a:r>
              <a:rPr lang="en-US" dirty="0" smtClean="0"/>
              <a:t>  When a culture is in positive mode it nurtures and </a:t>
            </a:r>
            <a:r>
              <a:rPr lang="en-US" b="1" dirty="0" smtClean="0"/>
              <a:t>values</a:t>
            </a:r>
            <a:r>
              <a:rPr lang="en-US" dirty="0" smtClean="0"/>
              <a:t> the contributions of its members; as a result </a:t>
            </a:r>
            <a:r>
              <a:rPr lang="en-US" b="1" dirty="0" smtClean="0"/>
              <a:t>ideas grow and flourish</a:t>
            </a:r>
            <a:r>
              <a:rPr lang="en-US" dirty="0" smtClean="0"/>
              <a:t>.  A positive culture is </a:t>
            </a:r>
            <a:r>
              <a:rPr lang="en-US" b="1" dirty="0" smtClean="0"/>
              <a:t>flexible to change </a:t>
            </a:r>
            <a:r>
              <a:rPr lang="en-US" dirty="0" smtClean="0"/>
              <a:t>and adapts to meet the needs of its members in </a:t>
            </a:r>
            <a:r>
              <a:rPr lang="en-US" b="1" dirty="0" smtClean="0"/>
              <a:t>a dynamic and constantly changing world.</a:t>
            </a:r>
            <a:r>
              <a:rPr lang="en-US" dirty="0" smtClean="0"/>
              <a:t>  With the combined energy of all its members, a </a:t>
            </a:r>
            <a:r>
              <a:rPr lang="en-US" b="1" dirty="0" smtClean="0"/>
              <a:t>positive culture can actively pursue the challenges of the fut</a:t>
            </a:r>
            <a:r>
              <a:rPr lang="en-US" dirty="0" smtClean="0"/>
              <a:t>ure. </a:t>
            </a:r>
            <a:endParaRPr lang="en-US" dirty="0" smtClean="0"/>
          </a:p>
          <a:p>
            <a:pPr algn="just">
              <a:lnSpc>
                <a:spcPct val="120000"/>
              </a:lnSpc>
            </a:pPr>
            <a:r>
              <a:rPr lang="en-US" dirty="0" smtClean="0"/>
              <a:t>A </a:t>
            </a:r>
            <a:r>
              <a:rPr lang="en-US" b="1" dirty="0" smtClean="0"/>
              <a:t>negative culture </a:t>
            </a:r>
            <a:r>
              <a:rPr lang="en-US" dirty="0" smtClean="0"/>
              <a:t>tends to be </a:t>
            </a:r>
            <a:r>
              <a:rPr lang="en-US" b="1" dirty="0" smtClean="0"/>
              <a:t>oppressive and destructive</a:t>
            </a:r>
            <a:r>
              <a:rPr lang="en-US" dirty="0" smtClean="0"/>
              <a:t>.  Members </a:t>
            </a:r>
            <a:r>
              <a:rPr lang="en-US" b="1" dirty="0" smtClean="0"/>
              <a:t>exploit and atta</a:t>
            </a:r>
            <a:r>
              <a:rPr lang="en-US" dirty="0" smtClean="0"/>
              <a:t>ck each other, suppressing creativity and communication.  This exploitation results in negative reactions from those being exploited. These negative reactions show up as anarchistic behaviors with chaotic results. With the majority of its focus turned inward, the negative culture can't anticipate the future and is often surprised by it.</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5"/>
          <p:cNvSpPr>
            <a:spLocks noGrp="1" noChangeArrowheads="1"/>
          </p:cNvSpPr>
          <p:nvPr>
            <p:ph type="title"/>
          </p:nvPr>
        </p:nvSpPr>
        <p:spPr/>
        <p:txBody>
          <a:bodyPr/>
          <a:lstStyle/>
          <a:p>
            <a:r>
              <a:rPr lang="en-US" smtClean="0"/>
              <a:t>Importance of Culture</a:t>
            </a:r>
            <a:endParaRPr lang="en-US" smtClean="0"/>
          </a:p>
        </p:txBody>
      </p:sp>
      <p:sp>
        <p:nvSpPr>
          <p:cNvPr id="13315" name="AutoShape 10"/>
          <p:cNvSpPr>
            <a:spLocks noChangeArrowheads="1"/>
          </p:cNvSpPr>
          <p:nvPr/>
        </p:nvSpPr>
        <p:spPr bwMode="auto">
          <a:xfrm>
            <a:off x="3540125" y="4572000"/>
            <a:ext cx="2074863" cy="1493838"/>
          </a:xfrm>
          <a:prstGeom prst="upArrowCallout">
            <a:avLst>
              <a:gd name="adj1" fmla="val 34724"/>
              <a:gd name="adj2" fmla="val 34724"/>
              <a:gd name="adj3" fmla="val 16667"/>
              <a:gd name="adj4" fmla="val 66667"/>
            </a:avLst>
          </a:prstGeom>
          <a:solidFill>
            <a:srgbClr val="FFCCCC"/>
          </a:solidFill>
          <a:ln w="9525">
            <a:solidFill>
              <a:schemeClr val="tx1"/>
            </a:solidFill>
            <a:miter lim="800000"/>
          </a:ln>
        </p:spPr>
        <p:txBody>
          <a:bodyPr wrap="none" anchor="ctr">
            <a:spAutoFit/>
          </a:bodyPr>
          <a:lstStyle/>
          <a:p>
            <a:endParaRPr lang="en-US"/>
          </a:p>
        </p:txBody>
      </p:sp>
      <p:sp>
        <p:nvSpPr>
          <p:cNvPr id="13316" name="Text Box 2"/>
          <p:cNvSpPr txBox="1">
            <a:spLocks noChangeArrowheads="1"/>
          </p:cNvSpPr>
          <p:nvPr/>
        </p:nvSpPr>
        <p:spPr bwMode="auto">
          <a:xfrm>
            <a:off x="3424238" y="5345113"/>
            <a:ext cx="2305050" cy="457200"/>
          </a:xfrm>
          <a:prstGeom prst="rect">
            <a:avLst/>
          </a:prstGeom>
          <a:noFill/>
          <a:ln w="9525">
            <a:noFill/>
            <a:miter lim="800000"/>
          </a:ln>
        </p:spPr>
        <p:txBody>
          <a:bodyPr>
            <a:spAutoFit/>
          </a:bodyPr>
          <a:lstStyle/>
          <a:p>
            <a:pPr algn="ctr" eaLnBrk="0" hangingPunct="0">
              <a:spcBef>
                <a:spcPct val="50000"/>
              </a:spcBef>
            </a:pPr>
            <a:r>
              <a:rPr lang="en-US" sz="2400">
                <a:solidFill>
                  <a:schemeClr val="tx1"/>
                </a:solidFill>
              </a:rPr>
              <a:t>Culture</a:t>
            </a:r>
            <a:endParaRPr lang="en-US" sz="2400">
              <a:solidFill>
                <a:schemeClr val="tx1"/>
              </a:solidFill>
            </a:endParaRPr>
          </a:p>
        </p:txBody>
      </p:sp>
      <p:sp>
        <p:nvSpPr>
          <p:cNvPr id="13317" name="AutoShape 12"/>
          <p:cNvSpPr>
            <a:spLocks noChangeArrowheads="1"/>
          </p:cNvSpPr>
          <p:nvPr/>
        </p:nvSpPr>
        <p:spPr bwMode="auto">
          <a:xfrm>
            <a:off x="3540125" y="3084513"/>
            <a:ext cx="2074863" cy="1493837"/>
          </a:xfrm>
          <a:prstGeom prst="upArrowCallout">
            <a:avLst>
              <a:gd name="adj1" fmla="val 34724"/>
              <a:gd name="adj2" fmla="val 34724"/>
              <a:gd name="adj3" fmla="val 16667"/>
              <a:gd name="adj4" fmla="val 66667"/>
            </a:avLst>
          </a:prstGeom>
          <a:solidFill>
            <a:srgbClr val="FFCCCC"/>
          </a:solidFill>
          <a:ln w="9525">
            <a:solidFill>
              <a:schemeClr val="tx1"/>
            </a:solidFill>
            <a:miter lim="800000"/>
          </a:ln>
        </p:spPr>
        <p:txBody>
          <a:bodyPr wrap="none" anchor="ctr">
            <a:spAutoFit/>
          </a:bodyPr>
          <a:lstStyle/>
          <a:p>
            <a:endParaRPr lang="en-US"/>
          </a:p>
        </p:txBody>
      </p:sp>
      <p:sp>
        <p:nvSpPr>
          <p:cNvPr id="13318" name="Rectangle 13"/>
          <p:cNvSpPr>
            <a:spLocks noChangeArrowheads="1"/>
          </p:cNvSpPr>
          <p:nvPr/>
        </p:nvSpPr>
        <p:spPr bwMode="auto">
          <a:xfrm>
            <a:off x="3540125" y="2071688"/>
            <a:ext cx="2073275" cy="1004887"/>
          </a:xfrm>
          <a:prstGeom prst="rect">
            <a:avLst/>
          </a:prstGeom>
          <a:solidFill>
            <a:srgbClr val="FFCCCC"/>
          </a:solidFill>
          <a:ln w="9525">
            <a:solidFill>
              <a:schemeClr val="tx1"/>
            </a:solidFill>
            <a:miter lim="800000"/>
          </a:ln>
        </p:spPr>
        <p:txBody>
          <a:bodyPr wrap="none" anchor="ctr">
            <a:spAutoFit/>
          </a:bodyPr>
          <a:lstStyle/>
          <a:p>
            <a:endParaRPr lang="en-US"/>
          </a:p>
        </p:txBody>
      </p:sp>
      <p:sp>
        <p:nvSpPr>
          <p:cNvPr id="13319" name="Text Box 3"/>
          <p:cNvSpPr txBox="1">
            <a:spLocks noChangeArrowheads="1"/>
          </p:cNvSpPr>
          <p:nvPr/>
        </p:nvSpPr>
        <p:spPr bwMode="auto">
          <a:xfrm>
            <a:off x="3430588" y="2147888"/>
            <a:ext cx="2292350" cy="822325"/>
          </a:xfrm>
          <a:prstGeom prst="rect">
            <a:avLst/>
          </a:prstGeom>
          <a:noFill/>
          <a:ln w="9525">
            <a:noFill/>
            <a:miter lim="800000"/>
          </a:ln>
        </p:spPr>
        <p:txBody>
          <a:bodyPr>
            <a:spAutoFit/>
          </a:bodyPr>
          <a:lstStyle/>
          <a:p>
            <a:pPr algn="ctr" eaLnBrk="0" hangingPunct="0">
              <a:spcBef>
                <a:spcPct val="50000"/>
              </a:spcBef>
            </a:pPr>
            <a:r>
              <a:rPr lang="en-US" sz="2400">
                <a:solidFill>
                  <a:schemeClr val="tx1"/>
                </a:solidFill>
              </a:rPr>
              <a:t>High Performance</a:t>
            </a:r>
            <a:endParaRPr lang="en-US" sz="2400">
              <a:solidFill>
                <a:schemeClr val="tx1"/>
              </a:solidFill>
            </a:endParaRPr>
          </a:p>
        </p:txBody>
      </p:sp>
      <p:sp>
        <p:nvSpPr>
          <p:cNvPr id="13320" name="Text Box 4"/>
          <p:cNvSpPr txBox="1">
            <a:spLocks noChangeArrowheads="1"/>
          </p:cNvSpPr>
          <p:nvPr/>
        </p:nvSpPr>
        <p:spPr bwMode="auto">
          <a:xfrm>
            <a:off x="3354388" y="3668713"/>
            <a:ext cx="2446337" cy="830262"/>
          </a:xfrm>
          <a:prstGeom prst="rect">
            <a:avLst/>
          </a:prstGeom>
          <a:noFill/>
          <a:ln w="9525">
            <a:noFill/>
            <a:miter lim="800000"/>
          </a:ln>
        </p:spPr>
        <p:txBody>
          <a:bodyPr>
            <a:spAutoFit/>
          </a:bodyPr>
          <a:lstStyle/>
          <a:p>
            <a:pPr algn="ctr" eaLnBrk="0" hangingPunct="0">
              <a:spcBef>
                <a:spcPct val="50000"/>
              </a:spcBef>
            </a:pPr>
            <a:r>
              <a:rPr lang="en-US" sz="2400">
                <a:solidFill>
                  <a:schemeClr val="tx1"/>
                </a:solidFill>
              </a:rPr>
              <a:t>Employee Engagement</a:t>
            </a:r>
            <a:endParaRPr lang="en-US" sz="2400">
              <a:solidFill>
                <a:schemeClr val="tx1"/>
              </a:solidFill>
            </a:endParaRPr>
          </a:p>
        </p:txBody>
      </p:sp>
      <p:sp>
        <p:nvSpPr>
          <p:cNvPr id="11" name="Rectangle 2"/>
          <p:cNvSpPr txBox="1">
            <a:spLocks noChangeArrowheads="1"/>
          </p:cNvSpPr>
          <p:nvPr/>
        </p:nvSpPr>
        <p:spPr bwMode="auto">
          <a:xfrm>
            <a:off x="495300" y="1714500"/>
            <a:ext cx="2857500" cy="4652963"/>
          </a:xfrm>
          <a:prstGeom prst="rect">
            <a:avLst/>
          </a:prstGeom>
          <a:noFill/>
          <a:ln w="9525">
            <a:noFill/>
            <a:miter lim="800000"/>
          </a:ln>
        </p:spPr>
        <p:txBody>
          <a:bodyPr/>
          <a:lstStyle/>
          <a:p>
            <a:pPr marL="342900" indent="-342900" algn="ctr">
              <a:spcBef>
                <a:spcPct val="20000"/>
              </a:spcBef>
              <a:buSzPct val="120000"/>
              <a:buFont typeface="Times"/>
              <a:buNone/>
              <a:defRPr/>
            </a:pPr>
            <a:r>
              <a:rPr lang="en-US" sz="3000" b="0" kern="0" dirty="0">
                <a:solidFill>
                  <a:schemeClr val="tx1"/>
                </a:solidFill>
                <a:latin typeface="+mn-lt"/>
              </a:rPr>
              <a:t>   Direct link between </a:t>
            </a:r>
            <a:r>
              <a:rPr lang="en-US" sz="3000" kern="0" dirty="0">
                <a:solidFill>
                  <a:schemeClr val="tx1"/>
                </a:solidFill>
                <a:latin typeface="+mn-lt"/>
              </a:rPr>
              <a:t>culture</a:t>
            </a:r>
            <a:r>
              <a:rPr lang="en-US" sz="3000" b="0" kern="0" dirty="0">
                <a:solidFill>
                  <a:schemeClr val="tx1"/>
                </a:solidFill>
                <a:latin typeface="+mn-lt"/>
              </a:rPr>
              <a:t> and</a:t>
            </a:r>
            <a:endParaRPr lang="en-US" sz="3000" kern="0" dirty="0">
              <a:solidFill>
                <a:srgbClr val="FF5050"/>
              </a:solidFill>
              <a:latin typeface="+mn-lt"/>
            </a:endParaRPr>
          </a:p>
          <a:p>
            <a:pPr marL="342900" indent="-342900">
              <a:spcBef>
                <a:spcPct val="20000"/>
              </a:spcBef>
              <a:buSzPct val="120000"/>
              <a:buFont typeface="Times"/>
              <a:buChar char="•"/>
              <a:defRPr/>
            </a:pPr>
            <a:endParaRPr lang="en-US" sz="3000" b="0" kern="0" dirty="0">
              <a:solidFill>
                <a:schemeClr val="tx1"/>
              </a:solidFill>
              <a:latin typeface="+mn-lt"/>
            </a:endParaRPr>
          </a:p>
          <a:p>
            <a:pPr marL="342900" indent="-342900">
              <a:spcBef>
                <a:spcPct val="20000"/>
              </a:spcBef>
              <a:buSzPct val="120000"/>
              <a:buFont typeface="Times"/>
              <a:buChar char="•"/>
              <a:defRPr/>
            </a:pPr>
            <a:endParaRPr lang="en-US" sz="3000" b="0" kern="0" dirty="0">
              <a:solidFill>
                <a:schemeClr val="tx1"/>
              </a:solidFill>
              <a:latin typeface="+mn-lt"/>
            </a:endParaRPr>
          </a:p>
        </p:txBody>
      </p:sp>
      <p:sp>
        <p:nvSpPr>
          <p:cNvPr id="12" name="TextBox 11"/>
          <p:cNvSpPr txBox="1"/>
          <p:nvPr/>
        </p:nvSpPr>
        <p:spPr>
          <a:xfrm>
            <a:off x="6261100" y="3556000"/>
            <a:ext cx="2463800" cy="1477963"/>
          </a:xfrm>
          <a:prstGeom prst="rect">
            <a:avLst/>
          </a:prstGeom>
          <a:noFill/>
        </p:spPr>
        <p:txBody>
          <a:bodyPr>
            <a:spAutoFit/>
          </a:bodyPr>
          <a:lstStyle/>
          <a:p>
            <a:pPr>
              <a:defRPr/>
            </a:pPr>
            <a:r>
              <a:rPr lang="en-US" sz="3000" b="0" kern="0" dirty="0">
                <a:solidFill>
                  <a:schemeClr val="tx1"/>
                </a:solidFill>
                <a:latin typeface="+mn-lt"/>
              </a:rPr>
              <a:t>the level of </a:t>
            </a:r>
            <a:r>
              <a:rPr lang="en-US" sz="3000" kern="0" dirty="0">
                <a:solidFill>
                  <a:schemeClr val="tx1"/>
                </a:solidFill>
                <a:latin typeface="+mn-lt"/>
              </a:rPr>
              <a:t>employee engagement</a:t>
            </a:r>
            <a:endParaRPr lang="en-US" sz="3000" dirty="0">
              <a:solidFill>
                <a:schemeClr val="tx1"/>
              </a:solidFill>
              <a:latin typeface="+mn-lt"/>
            </a:endParaRPr>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175" y="1371600"/>
            <a:ext cx="8229600" cy="4953000"/>
          </a:xfrm>
        </p:spPr>
        <p:txBody>
          <a:bodyPr>
            <a:noAutofit/>
          </a:bodyPr>
          <a:lstStyle/>
          <a:p>
            <a:pPr algn="just"/>
            <a:r>
              <a:rPr lang="en-US" sz="2000" dirty="0" smtClean="0">
                <a:latin typeface="Calibri" panose="020F0502020204030204" pitchFamily="34" charset="0"/>
              </a:rPr>
              <a:t>Employee Engagement is the means by which an organization seeks to build a partnership between the organization and its employees, such that:</a:t>
            </a: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 	- Employees fully understands and is committed to achieve the organization's objectives, and</a:t>
            </a: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	- The organization respects the personal aspirations and ambitions of its employees.</a:t>
            </a:r>
            <a:endParaRPr lang="en-US" sz="2000" dirty="0" smtClean="0">
              <a:latin typeface="Calibri" panose="020F0502020204030204" pitchFamily="34" charset="0"/>
            </a:endParaRPr>
          </a:p>
          <a:p>
            <a:pPr algn="just"/>
            <a:r>
              <a:rPr lang="en-US" sz="2000" b="1" dirty="0" smtClean="0">
                <a:latin typeface="Calibri" panose="020F0502020204030204" pitchFamily="34" charset="0"/>
              </a:rPr>
              <a:t>A definition of a fully engaged employee</a:t>
            </a:r>
            <a:endParaRPr lang="en-US" sz="2000" b="1" dirty="0" smtClean="0">
              <a:latin typeface="Calibri" panose="020F0502020204030204" pitchFamily="34" charset="0"/>
            </a:endParaRPr>
          </a:p>
          <a:p>
            <a:pPr algn="just">
              <a:buNone/>
            </a:pPr>
            <a:r>
              <a:rPr lang="en-US" sz="2000" dirty="0" smtClean="0">
                <a:latin typeface="Calibri" panose="020F0502020204030204" pitchFamily="34" charset="0"/>
              </a:rPr>
              <a:t>       - Is intellectually and emotionally bound with the organization</a:t>
            </a: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       - Gives 100 percent</a:t>
            </a: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       - Feels passionately about its goals and</a:t>
            </a:r>
            <a:endParaRPr lang="en-US" sz="2000" dirty="0" smtClean="0">
              <a:latin typeface="Calibri" panose="020F0502020204030204" pitchFamily="34" charset="0"/>
            </a:endParaRPr>
          </a:p>
          <a:p>
            <a:pPr algn="just">
              <a:buNone/>
            </a:pPr>
            <a:r>
              <a:rPr lang="en-US" sz="2000" dirty="0" smtClean="0">
                <a:latin typeface="Calibri" panose="020F0502020204030204" pitchFamily="34" charset="0"/>
              </a:rPr>
              <a:t>       - Is committed to live by its values. </a:t>
            </a:r>
            <a:endParaRPr lang="en-US" sz="2000" dirty="0" smtClean="0">
              <a:latin typeface="Calibri" panose="020F0502020204030204" pitchFamily="34" charset="0"/>
            </a:endParaRPr>
          </a:p>
          <a:p>
            <a:pPr algn="just"/>
            <a:r>
              <a:rPr lang="en-US" sz="2000" dirty="0" smtClean="0">
                <a:latin typeface="Calibri" panose="020F0502020204030204" pitchFamily="34" charset="0"/>
              </a:rPr>
              <a:t>The employee goes beyond the basic job responsibility to delight the customers and drive the business forward</a:t>
            </a:r>
            <a:endParaRPr lang="en-US" sz="2000" dirty="0" smtClean="0">
              <a:latin typeface="Calibri" panose="020F0502020204030204" pitchFamily="34" charset="0"/>
            </a:endParaRPr>
          </a:p>
          <a:p>
            <a:pPr algn="just"/>
            <a:endParaRPr lang="en-US" sz="2000" dirty="0" smtClean="0">
              <a:latin typeface="Calibri" panose="020F0502020204030204" pitchFamily="34" charset="0"/>
            </a:endParaRPr>
          </a:p>
        </p:txBody>
      </p:sp>
      <p:sp>
        <p:nvSpPr>
          <p:cNvPr id="3" name="Slide Number Placeholder 2"/>
          <p:cNvSpPr>
            <a:spLocks noGrp="1"/>
          </p:cNvSpPr>
          <p:nvPr>
            <p:ph type="sldNum" sz="quarter" idx="10"/>
          </p:nvPr>
        </p:nvSpPr>
        <p:spPr/>
        <p:txBody>
          <a:bodyPr/>
          <a:lstStyle/>
          <a:p>
            <a:pPr>
              <a:defRPr/>
            </a:pPr>
            <a:fld id="{4AFBF429-0841-4923-8EEF-77C3F01A8357}" type="slidenum">
              <a:rPr lang="en-US" smtClean="0"/>
            </a:fld>
            <a:endParaRPr lang="en-US" dirty="0"/>
          </a:p>
        </p:txBody>
      </p:sp>
      <p:sp>
        <p:nvSpPr>
          <p:cNvPr id="4" name="Title 3"/>
          <p:cNvSpPr>
            <a:spLocks noGrp="1"/>
          </p:cNvSpPr>
          <p:nvPr>
            <p:ph type="title"/>
          </p:nvPr>
        </p:nvSpPr>
        <p:spPr>
          <a:xfrm>
            <a:off x="457200" y="274638"/>
            <a:ext cx="8229600" cy="944562"/>
          </a:xfrm>
        </p:spPr>
        <p:txBody>
          <a:bodyPr/>
          <a:lstStyle/>
          <a:p>
            <a:r>
              <a:rPr lang="en-US" dirty="0" smtClean="0">
                <a:latin typeface="Calibri" panose="020F0502020204030204" pitchFamily="34" charset="0"/>
              </a:rPr>
              <a:t>What is Engagement</a:t>
            </a:r>
            <a:endParaRPr lang="en-US" dirty="0">
              <a:latin typeface="Calibri" panose="020F0502020204030204" pitchFamily="34" charset="0"/>
            </a:endParaRPr>
          </a:p>
        </p:txBody>
      </p:sp>
      <p:sp>
        <p:nvSpPr>
          <p:cNvPr id="6" name="TextBox 5"/>
          <p:cNvSpPr txBox="1"/>
          <p:nvPr/>
        </p:nvSpPr>
        <p:spPr>
          <a:xfrm>
            <a:off x="6687418" y="6277970"/>
            <a:ext cx="3152633" cy="338554"/>
          </a:xfrm>
          <a:prstGeom prst="rect">
            <a:avLst/>
          </a:prstGeom>
          <a:noFill/>
        </p:spPr>
        <p:txBody>
          <a:bodyPr wrap="square" rtlCol="0">
            <a:spAutoFit/>
          </a:bodyPr>
          <a:lstStyle/>
          <a:p>
            <a:r>
              <a:rPr lang="en-US" sz="1600" dirty="0" smtClean="0">
                <a:solidFill>
                  <a:schemeClr val="tx2">
                    <a:lumMod val="85000"/>
                    <a:lumOff val="15000"/>
                  </a:schemeClr>
                </a:solidFill>
                <a:latin typeface="Calibri" panose="020F0502020204030204" pitchFamily="34" charset="0"/>
                <a:cs typeface="Arial" panose="020B0604020202020204" pitchFamily="34" charset="0"/>
              </a:rPr>
              <a:t>Source : OPC (UK) Ltd.</a:t>
            </a:r>
            <a:endParaRPr lang="en-US" sz="1600" dirty="0" smtClean="0">
              <a:solidFill>
                <a:schemeClr val="tx2">
                  <a:lumMod val="85000"/>
                  <a:lumOff val="15000"/>
                </a:schemeClr>
              </a:solidFill>
              <a:latin typeface="Calibri" panose="020F050202020403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bwMode="auto">
          <a:xfrm>
            <a:off x="801688" y="1468438"/>
            <a:ext cx="7543800" cy="4800600"/>
            <a:chOff x="508" y="1051"/>
            <a:chExt cx="4752" cy="3024"/>
          </a:xfrm>
        </p:grpSpPr>
        <p:sp>
          <p:nvSpPr>
            <p:cNvPr id="15374" name="AutoShape 3"/>
            <p:cNvSpPr>
              <a:spLocks noChangeAspect="1" noChangeArrowheads="1" noTextEdit="1"/>
            </p:cNvSpPr>
            <p:nvPr/>
          </p:nvSpPr>
          <p:spPr bwMode="auto">
            <a:xfrm>
              <a:off x="508" y="1051"/>
              <a:ext cx="4752" cy="3024"/>
            </a:xfrm>
            <a:prstGeom prst="rect">
              <a:avLst/>
            </a:prstGeom>
            <a:noFill/>
            <a:ln w="9525">
              <a:noFill/>
              <a:miter lim="800000"/>
            </a:ln>
          </p:spPr>
          <p:txBody>
            <a:bodyPr/>
            <a:lstStyle/>
            <a:p>
              <a:endParaRPr lang="en-US"/>
            </a:p>
          </p:txBody>
        </p:sp>
        <p:sp>
          <p:nvSpPr>
            <p:cNvPr id="15375" name="Freeform 4"/>
            <p:cNvSpPr/>
            <p:nvPr/>
          </p:nvSpPr>
          <p:spPr bwMode="auto">
            <a:xfrm>
              <a:off x="508" y="1051"/>
              <a:ext cx="4752" cy="3024"/>
            </a:xfrm>
            <a:custGeom>
              <a:avLst/>
              <a:gdLst>
                <a:gd name="T0" fmla="*/ 0 w 19116"/>
                <a:gd name="T1" fmla="*/ 0 h 17136"/>
                <a:gd name="T2" fmla="*/ 0 w 19116"/>
                <a:gd name="T3" fmla="*/ 0 h 17136"/>
                <a:gd name="T4" fmla="*/ 0 w 19116"/>
                <a:gd name="T5" fmla="*/ 0 h 17136"/>
                <a:gd name="T6" fmla="*/ 0 w 19116"/>
                <a:gd name="T7" fmla="*/ 0 h 17136"/>
                <a:gd name="T8" fmla="*/ 0 w 19116"/>
                <a:gd name="T9" fmla="*/ 0 h 17136"/>
                <a:gd name="T10" fmla="*/ 0 w 19116"/>
                <a:gd name="T11" fmla="*/ 0 h 17136"/>
                <a:gd name="T12" fmla="*/ 0 w 19116"/>
                <a:gd name="T13" fmla="*/ 0 h 17136"/>
                <a:gd name="T14" fmla="*/ 0 w 19116"/>
                <a:gd name="T15" fmla="*/ 0 h 17136"/>
                <a:gd name="T16" fmla="*/ 0 w 19116"/>
                <a:gd name="T17" fmla="*/ 0 h 17136"/>
                <a:gd name="T18" fmla="*/ 0 w 19116"/>
                <a:gd name="T19" fmla="*/ 0 h 17136"/>
                <a:gd name="T20" fmla="*/ 0 w 19116"/>
                <a:gd name="T21" fmla="*/ 0 h 17136"/>
                <a:gd name="T22" fmla="*/ 0 w 19116"/>
                <a:gd name="T23" fmla="*/ 0 h 17136"/>
                <a:gd name="T24" fmla="*/ 0 w 19116"/>
                <a:gd name="T25" fmla="*/ 0 h 17136"/>
                <a:gd name="T26" fmla="*/ 0 w 19116"/>
                <a:gd name="T27" fmla="*/ 0 h 17136"/>
                <a:gd name="T28" fmla="*/ 0 w 19116"/>
                <a:gd name="T29" fmla="*/ 0 h 17136"/>
                <a:gd name="T30" fmla="*/ 0 w 19116"/>
                <a:gd name="T31" fmla="*/ 0 h 17136"/>
                <a:gd name="T32" fmla="*/ 0 w 19116"/>
                <a:gd name="T33" fmla="*/ 0 h 17136"/>
                <a:gd name="T34" fmla="*/ 0 w 19116"/>
                <a:gd name="T35" fmla="*/ 0 h 17136"/>
                <a:gd name="T36" fmla="*/ 0 w 19116"/>
                <a:gd name="T37" fmla="*/ 0 h 17136"/>
                <a:gd name="T38" fmla="*/ 0 w 19116"/>
                <a:gd name="T39" fmla="*/ 0 h 17136"/>
                <a:gd name="T40" fmla="*/ 0 w 19116"/>
                <a:gd name="T41" fmla="*/ 0 h 17136"/>
                <a:gd name="T42" fmla="*/ 0 w 19116"/>
                <a:gd name="T43" fmla="*/ 0 h 17136"/>
                <a:gd name="T44" fmla="*/ 0 w 19116"/>
                <a:gd name="T45" fmla="*/ 0 h 17136"/>
                <a:gd name="T46" fmla="*/ 0 w 19116"/>
                <a:gd name="T47" fmla="*/ 0 h 17136"/>
                <a:gd name="T48" fmla="*/ 0 w 19116"/>
                <a:gd name="T49" fmla="*/ 0 h 17136"/>
                <a:gd name="T50" fmla="*/ 0 w 19116"/>
                <a:gd name="T51" fmla="*/ 0 h 17136"/>
                <a:gd name="T52" fmla="*/ 0 w 19116"/>
                <a:gd name="T53" fmla="*/ 0 h 17136"/>
                <a:gd name="T54" fmla="*/ 0 w 19116"/>
                <a:gd name="T55" fmla="*/ 0 h 17136"/>
                <a:gd name="T56" fmla="*/ 0 w 19116"/>
                <a:gd name="T57" fmla="*/ 0 h 17136"/>
                <a:gd name="T58" fmla="*/ 0 w 19116"/>
                <a:gd name="T59" fmla="*/ 0 h 17136"/>
                <a:gd name="T60" fmla="*/ 0 w 19116"/>
                <a:gd name="T61" fmla="*/ 0 h 17136"/>
                <a:gd name="T62" fmla="*/ 0 w 19116"/>
                <a:gd name="T63" fmla="*/ 0 h 17136"/>
                <a:gd name="T64" fmla="*/ 0 w 19116"/>
                <a:gd name="T65" fmla="*/ 0 h 17136"/>
                <a:gd name="T66" fmla="*/ 0 w 19116"/>
                <a:gd name="T67" fmla="*/ 0 h 17136"/>
                <a:gd name="T68" fmla="*/ 0 w 19116"/>
                <a:gd name="T69" fmla="*/ 0 h 17136"/>
                <a:gd name="T70" fmla="*/ 0 w 19116"/>
                <a:gd name="T71" fmla="*/ 0 h 17136"/>
                <a:gd name="T72" fmla="*/ 0 w 19116"/>
                <a:gd name="T73" fmla="*/ 0 h 17136"/>
                <a:gd name="T74" fmla="*/ 0 w 19116"/>
                <a:gd name="T75" fmla="*/ 0 h 17136"/>
                <a:gd name="T76" fmla="*/ 0 w 19116"/>
                <a:gd name="T77" fmla="*/ 0 h 17136"/>
                <a:gd name="T78" fmla="*/ 0 w 19116"/>
                <a:gd name="T79" fmla="*/ 0 h 17136"/>
                <a:gd name="T80" fmla="*/ 0 w 19116"/>
                <a:gd name="T81" fmla="*/ 0 h 17136"/>
                <a:gd name="T82" fmla="*/ 0 w 19116"/>
                <a:gd name="T83" fmla="*/ 0 h 17136"/>
                <a:gd name="T84" fmla="*/ 0 w 19116"/>
                <a:gd name="T85" fmla="*/ 0 h 17136"/>
                <a:gd name="T86" fmla="*/ 0 w 19116"/>
                <a:gd name="T87" fmla="*/ 0 h 171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116"/>
                <a:gd name="T133" fmla="*/ 0 h 17136"/>
                <a:gd name="T134" fmla="*/ 19116 w 19116"/>
                <a:gd name="T135" fmla="*/ 17136 h 171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116" h="17136">
                  <a:moveTo>
                    <a:pt x="17396" y="17136"/>
                  </a:moveTo>
                  <a:lnTo>
                    <a:pt x="17484" y="17134"/>
                  </a:lnTo>
                  <a:lnTo>
                    <a:pt x="17571" y="17129"/>
                  </a:lnTo>
                  <a:lnTo>
                    <a:pt x="17657" y="17118"/>
                  </a:lnTo>
                  <a:lnTo>
                    <a:pt x="17742" y="17105"/>
                  </a:lnTo>
                  <a:lnTo>
                    <a:pt x="17826" y="17088"/>
                  </a:lnTo>
                  <a:lnTo>
                    <a:pt x="17907" y="17066"/>
                  </a:lnTo>
                  <a:lnTo>
                    <a:pt x="17987" y="17043"/>
                  </a:lnTo>
                  <a:lnTo>
                    <a:pt x="18066" y="17015"/>
                  </a:lnTo>
                  <a:lnTo>
                    <a:pt x="18141" y="16984"/>
                  </a:lnTo>
                  <a:lnTo>
                    <a:pt x="18215" y="16950"/>
                  </a:lnTo>
                  <a:lnTo>
                    <a:pt x="18288" y="16913"/>
                  </a:lnTo>
                  <a:lnTo>
                    <a:pt x="18357" y="16873"/>
                  </a:lnTo>
                  <a:lnTo>
                    <a:pt x="18425" y="16830"/>
                  </a:lnTo>
                  <a:lnTo>
                    <a:pt x="18490" y="16784"/>
                  </a:lnTo>
                  <a:lnTo>
                    <a:pt x="18552" y="16735"/>
                  </a:lnTo>
                  <a:lnTo>
                    <a:pt x="18612" y="16684"/>
                  </a:lnTo>
                  <a:lnTo>
                    <a:pt x="18669" y="16630"/>
                  </a:lnTo>
                  <a:lnTo>
                    <a:pt x="18723" y="16575"/>
                  </a:lnTo>
                  <a:lnTo>
                    <a:pt x="18774" y="16517"/>
                  </a:lnTo>
                  <a:lnTo>
                    <a:pt x="18822" y="16456"/>
                  </a:lnTo>
                  <a:lnTo>
                    <a:pt x="18866" y="16394"/>
                  </a:lnTo>
                  <a:lnTo>
                    <a:pt x="18908" y="16330"/>
                  </a:lnTo>
                  <a:lnTo>
                    <a:pt x="18946" y="16262"/>
                  </a:lnTo>
                  <a:lnTo>
                    <a:pt x="18981" y="16195"/>
                  </a:lnTo>
                  <a:lnTo>
                    <a:pt x="19012" y="16124"/>
                  </a:lnTo>
                  <a:lnTo>
                    <a:pt x="19038" y="16052"/>
                  </a:lnTo>
                  <a:lnTo>
                    <a:pt x="19062" y="15979"/>
                  </a:lnTo>
                  <a:lnTo>
                    <a:pt x="19081" y="15904"/>
                  </a:lnTo>
                  <a:lnTo>
                    <a:pt x="19096" y="15829"/>
                  </a:lnTo>
                  <a:lnTo>
                    <a:pt x="19108" y="15751"/>
                  </a:lnTo>
                  <a:lnTo>
                    <a:pt x="19114" y="15673"/>
                  </a:lnTo>
                  <a:lnTo>
                    <a:pt x="19116" y="15594"/>
                  </a:lnTo>
                  <a:lnTo>
                    <a:pt x="19116" y="1542"/>
                  </a:lnTo>
                  <a:lnTo>
                    <a:pt x="19114" y="1463"/>
                  </a:lnTo>
                  <a:lnTo>
                    <a:pt x="19108" y="1385"/>
                  </a:lnTo>
                  <a:lnTo>
                    <a:pt x="19096" y="1308"/>
                  </a:lnTo>
                  <a:lnTo>
                    <a:pt x="19081" y="1232"/>
                  </a:lnTo>
                  <a:lnTo>
                    <a:pt x="19062" y="1157"/>
                  </a:lnTo>
                  <a:lnTo>
                    <a:pt x="19038" y="1084"/>
                  </a:lnTo>
                  <a:lnTo>
                    <a:pt x="19012" y="1012"/>
                  </a:lnTo>
                  <a:lnTo>
                    <a:pt x="18981" y="941"/>
                  </a:lnTo>
                  <a:lnTo>
                    <a:pt x="18946" y="874"/>
                  </a:lnTo>
                  <a:lnTo>
                    <a:pt x="18908" y="808"/>
                  </a:lnTo>
                  <a:lnTo>
                    <a:pt x="18866" y="742"/>
                  </a:lnTo>
                  <a:lnTo>
                    <a:pt x="18822" y="680"/>
                  </a:lnTo>
                  <a:lnTo>
                    <a:pt x="18774" y="619"/>
                  </a:lnTo>
                  <a:lnTo>
                    <a:pt x="18723" y="561"/>
                  </a:lnTo>
                  <a:lnTo>
                    <a:pt x="18669" y="506"/>
                  </a:lnTo>
                  <a:lnTo>
                    <a:pt x="18612" y="452"/>
                  </a:lnTo>
                  <a:lnTo>
                    <a:pt x="18552" y="401"/>
                  </a:lnTo>
                  <a:lnTo>
                    <a:pt x="18490" y="352"/>
                  </a:lnTo>
                  <a:lnTo>
                    <a:pt x="18425" y="306"/>
                  </a:lnTo>
                  <a:lnTo>
                    <a:pt x="18357" y="263"/>
                  </a:lnTo>
                  <a:lnTo>
                    <a:pt x="18288" y="224"/>
                  </a:lnTo>
                  <a:lnTo>
                    <a:pt x="18215" y="186"/>
                  </a:lnTo>
                  <a:lnTo>
                    <a:pt x="18141" y="152"/>
                  </a:lnTo>
                  <a:lnTo>
                    <a:pt x="18066" y="121"/>
                  </a:lnTo>
                  <a:lnTo>
                    <a:pt x="17987" y="93"/>
                  </a:lnTo>
                  <a:lnTo>
                    <a:pt x="17907" y="70"/>
                  </a:lnTo>
                  <a:lnTo>
                    <a:pt x="17826" y="48"/>
                  </a:lnTo>
                  <a:lnTo>
                    <a:pt x="17742" y="31"/>
                  </a:lnTo>
                  <a:lnTo>
                    <a:pt x="17657" y="18"/>
                  </a:lnTo>
                  <a:lnTo>
                    <a:pt x="17571" y="7"/>
                  </a:lnTo>
                  <a:lnTo>
                    <a:pt x="17484" y="2"/>
                  </a:lnTo>
                  <a:lnTo>
                    <a:pt x="17396" y="0"/>
                  </a:lnTo>
                  <a:lnTo>
                    <a:pt x="1720" y="0"/>
                  </a:lnTo>
                  <a:lnTo>
                    <a:pt x="1632" y="2"/>
                  </a:lnTo>
                  <a:lnTo>
                    <a:pt x="1545" y="7"/>
                  </a:lnTo>
                  <a:lnTo>
                    <a:pt x="1458" y="18"/>
                  </a:lnTo>
                  <a:lnTo>
                    <a:pt x="1374" y="31"/>
                  </a:lnTo>
                  <a:lnTo>
                    <a:pt x="1290" y="48"/>
                  </a:lnTo>
                  <a:lnTo>
                    <a:pt x="1209" y="70"/>
                  </a:lnTo>
                  <a:lnTo>
                    <a:pt x="1129" y="93"/>
                  </a:lnTo>
                  <a:lnTo>
                    <a:pt x="1050" y="121"/>
                  </a:lnTo>
                  <a:lnTo>
                    <a:pt x="975" y="152"/>
                  </a:lnTo>
                  <a:lnTo>
                    <a:pt x="900" y="186"/>
                  </a:lnTo>
                  <a:lnTo>
                    <a:pt x="828" y="224"/>
                  </a:lnTo>
                  <a:lnTo>
                    <a:pt x="759" y="263"/>
                  </a:lnTo>
                  <a:lnTo>
                    <a:pt x="691" y="306"/>
                  </a:lnTo>
                  <a:lnTo>
                    <a:pt x="626" y="352"/>
                  </a:lnTo>
                  <a:lnTo>
                    <a:pt x="564" y="401"/>
                  </a:lnTo>
                  <a:lnTo>
                    <a:pt x="504" y="452"/>
                  </a:lnTo>
                  <a:lnTo>
                    <a:pt x="447" y="506"/>
                  </a:lnTo>
                  <a:lnTo>
                    <a:pt x="393" y="561"/>
                  </a:lnTo>
                  <a:lnTo>
                    <a:pt x="342" y="619"/>
                  </a:lnTo>
                  <a:lnTo>
                    <a:pt x="294" y="680"/>
                  </a:lnTo>
                  <a:lnTo>
                    <a:pt x="249" y="742"/>
                  </a:lnTo>
                  <a:lnTo>
                    <a:pt x="208" y="808"/>
                  </a:lnTo>
                  <a:lnTo>
                    <a:pt x="170" y="874"/>
                  </a:lnTo>
                  <a:lnTo>
                    <a:pt x="135" y="941"/>
                  </a:lnTo>
                  <a:lnTo>
                    <a:pt x="104" y="1012"/>
                  </a:lnTo>
                  <a:lnTo>
                    <a:pt x="78" y="1084"/>
                  </a:lnTo>
                  <a:lnTo>
                    <a:pt x="54" y="1157"/>
                  </a:lnTo>
                  <a:lnTo>
                    <a:pt x="35" y="1232"/>
                  </a:lnTo>
                  <a:lnTo>
                    <a:pt x="20" y="1308"/>
                  </a:lnTo>
                  <a:lnTo>
                    <a:pt x="8" y="1385"/>
                  </a:lnTo>
                  <a:lnTo>
                    <a:pt x="2" y="1463"/>
                  </a:lnTo>
                  <a:lnTo>
                    <a:pt x="0" y="1542"/>
                  </a:lnTo>
                  <a:lnTo>
                    <a:pt x="0" y="15594"/>
                  </a:lnTo>
                  <a:lnTo>
                    <a:pt x="2" y="15673"/>
                  </a:lnTo>
                  <a:lnTo>
                    <a:pt x="8" y="15751"/>
                  </a:lnTo>
                  <a:lnTo>
                    <a:pt x="20" y="15829"/>
                  </a:lnTo>
                  <a:lnTo>
                    <a:pt x="35" y="15904"/>
                  </a:lnTo>
                  <a:lnTo>
                    <a:pt x="54" y="15979"/>
                  </a:lnTo>
                  <a:lnTo>
                    <a:pt x="78" y="16052"/>
                  </a:lnTo>
                  <a:lnTo>
                    <a:pt x="104" y="16124"/>
                  </a:lnTo>
                  <a:lnTo>
                    <a:pt x="135" y="16195"/>
                  </a:lnTo>
                  <a:lnTo>
                    <a:pt x="170" y="16262"/>
                  </a:lnTo>
                  <a:lnTo>
                    <a:pt x="208" y="16330"/>
                  </a:lnTo>
                  <a:lnTo>
                    <a:pt x="249" y="16394"/>
                  </a:lnTo>
                  <a:lnTo>
                    <a:pt x="294" y="16456"/>
                  </a:lnTo>
                  <a:lnTo>
                    <a:pt x="342" y="16517"/>
                  </a:lnTo>
                  <a:lnTo>
                    <a:pt x="393" y="16575"/>
                  </a:lnTo>
                  <a:lnTo>
                    <a:pt x="447" y="16630"/>
                  </a:lnTo>
                  <a:lnTo>
                    <a:pt x="504" y="16684"/>
                  </a:lnTo>
                  <a:lnTo>
                    <a:pt x="564" y="16735"/>
                  </a:lnTo>
                  <a:lnTo>
                    <a:pt x="626" y="16784"/>
                  </a:lnTo>
                  <a:lnTo>
                    <a:pt x="691" y="16830"/>
                  </a:lnTo>
                  <a:lnTo>
                    <a:pt x="759" y="16873"/>
                  </a:lnTo>
                  <a:lnTo>
                    <a:pt x="828" y="16913"/>
                  </a:lnTo>
                  <a:lnTo>
                    <a:pt x="900" y="16950"/>
                  </a:lnTo>
                  <a:lnTo>
                    <a:pt x="975" y="16984"/>
                  </a:lnTo>
                  <a:lnTo>
                    <a:pt x="1050" y="17015"/>
                  </a:lnTo>
                  <a:lnTo>
                    <a:pt x="1129" y="17043"/>
                  </a:lnTo>
                  <a:lnTo>
                    <a:pt x="1209" y="17066"/>
                  </a:lnTo>
                  <a:lnTo>
                    <a:pt x="1290" y="17088"/>
                  </a:lnTo>
                  <a:lnTo>
                    <a:pt x="1374" y="17105"/>
                  </a:lnTo>
                  <a:lnTo>
                    <a:pt x="1458" y="17118"/>
                  </a:lnTo>
                  <a:lnTo>
                    <a:pt x="1545" y="17129"/>
                  </a:lnTo>
                  <a:lnTo>
                    <a:pt x="1632" y="17134"/>
                  </a:lnTo>
                  <a:lnTo>
                    <a:pt x="1720" y="17136"/>
                  </a:lnTo>
                  <a:lnTo>
                    <a:pt x="17396" y="17136"/>
                  </a:lnTo>
                  <a:close/>
                </a:path>
              </a:pathLst>
            </a:custGeom>
            <a:solidFill>
              <a:srgbClr val="C00000">
                <a:alpha val="38823"/>
              </a:srgbClr>
            </a:solidFill>
            <a:ln w="9525">
              <a:solidFill>
                <a:schemeClr val="tx1"/>
              </a:solidFill>
              <a:round/>
            </a:ln>
          </p:spPr>
          <p:txBody>
            <a:bodyPr/>
            <a:lstStyle/>
            <a:p>
              <a:endParaRPr lang="en-US"/>
            </a:p>
          </p:txBody>
        </p:sp>
        <p:sp>
          <p:nvSpPr>
            <p:cNvPr id="15376" name="Freeform 5"/>
            <p:cNvSpPr/>
            <p:nvPr/>
          </p:nvSpPr>
          <p:spPr bwMode="auto">
            <a:xfrm>
              <a:off x="994" y="2279"/>
              <a:ext cx="3835" cy="1304"/>
            </a:xfrm>
            <a:custGeom>
              <a:avLst/>
              <a:gdLst>
                <a:gd name="T0" fmla="*/ 0 w 15422"/>
                <a:gd name="T1" fmla="*/ 0 h 7393"/>
                <a:gd name="T2" fmla="*/ 0 w 15422"/>
                <a:gd name="T3" fmla="*/ 0 h 7393"/>
                <a:gd name="T4" fmla="*/ 0 w 15422"/>
                <a:gd name="T5" fmla="*/ 0 h 7393"/>
                <a:gd name="T6" fmla="*/ 0 w 15422"/>
                <a:gd name="T7" fmla="*/ 0 h 7393"/>
                <a:gd name="T8" fmla="*/ 0 w 15422"/>
                <a:gd name="T9" fmla="*/ 0 h 7393"/>
                <a:gd name="T10" fmla="*/ 0 w 15422"/>
                <a:gd name="T11" fmla="*/ 0 h 7393"/>
                <a:gd name="T12" fmla="*/ 0 w 15422"/>
                <a:gd name="T13" fmla="*/ 0 h 7393"/>
                <a:gd name="T14" fmla="*/ 0 w 15422"/>
                <a:gd name="T15" fmla="*/ 0 h 7393"/>
                <a:gd name="T16" fmla="*/ 0 w 15422"/>
                <a:gd name="T17" fmla="*/ 0 h 7393"/>
                <a:gd name="T18" fmla="*/ 0 w 15422"/>
                <a:gd name="T19" fmla="*/ 0 h 7393"/>
                <a:gd name="T20" fmla="*/ 0 w 15422"/>
                <a:gd name="T21" fmla="*/ 0 h 7393"/>
                <a:gd name="T22" fmla="*/ 0 w 15422"/>
                <a:gd name="T23" fmla="*/ 0 h 7393"/>
                <a:gd name="T24" fmla="*/ 0 w 15422"/>
                <a:gd name="T25" fmla="*/ 0 h 73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422"/>
                <a:gd name="T40" fmla="*/ 0 h 7393"/>
                <a:gd name="T41" fmla="*/ 15422 w 15422"/>
                <a:gd name="T42" fmla="*/ 7393 h 73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422" h="7393">
                  <a:moveTo>
                    <a:pt x="11242" y="0"/>
                  </a:moveTo>
                  <a:lnTo>
                    <a:pt x="11242" y="1243"/>
                  </a:lnTo>
                  <a:lnTo>
                    <a:pt x="8432" y="1243"/>
                  </a:lnTo>
                  <a:lnTo>
                    <a:pt x="8432" y="2489"/>
                  </a:lnTo>
                  <a:lnTo>
                    <a:pt x="5621" y="2489"/>
                  </a:lnTo>
                  <a:lnTo>
                    <a:pt x="5621" y="3736"/>
                  </a:lnTo>
                  <a:lnTo>
                    <a:pt x="2810" y="3736"/>
                  </a:lnTo>
                  <a:lnTo>
                    <a:pt x="2810" y="4983"/>
                  </a:lnTo>
                  <a:lnTo>
                    <a:pt x="0" y="4983"/>
                  </a:lnTo>
                  <a:lnTo>
                    <a:pt x="0" y="7393"/>
                  </a:lnTo>
                  <a:lnTo>
                    <a:pt x="15422" y="7393"/>
                  </a:lnTo>
                  <a:lnTo>
                    <a:pt x="15422" y="0"/>
                  </a:lnTo>
                  <a:lnTo>
                    <a:pt x="11242" y="0"/>
                  </a:lnTo>
                  <a:close/>
                </a:path>
              </a:pathLst>
            </a:custGeom>
            <a:solidFill>
              <a:srgbClr val="FFFF99"/>
            </a:solidFill>
            <a:ln w="9525">
              <a:noFill/>
              <a:round/>
            </a:ln>
          </p:spPr>
          <p:txBody>
            <a:bodyPr/>
            <a:lstStyle/>
            <a:p>
              <a:endParaRPr lang="en-US"/>
            </a:p>
          </p:txBody>
        </p:sp>
        <p:sp>
          <p:nvSpPr>
            <p:cNvPr id="15377" name="Freeform 10"/>
            <p:cNvSpPr/>
            <p:nvPr/>
          </p:nvSpPr>
          <p:spPr bwMode="auto">
            <a:xfrm>
              <a:off x="969" y="2280"/>
              <a:ext cx="919" cy="867"/>
            </a:xfrm>
            <a:custGeom>
              <a:avLst/>
              <a:gdLst>
                <a:gd name="T0" fmla="*/ 0 w 3700"/>
                <a:gd name="T1" fmla="*/ 0 h 4917"/>
                <a:gd name="T2" fmla="*/ 0 w 3700"/>
                <a:gd name="T3" fmla="*/ 0 h 4917"/>
                <a:gd name="T4" fmla="*/ 0 w 3700"/>
                <a:gd name="T5" fmla="*/ 0 h 4917"/>
                <a:gd name="T6" fmla="*/ 0 w 3700"/>
                <a:gd name="T7" fmla="*/ 0 h 4917"/>
                <a:gd name="T8" fmla="*/ 0 w 3700"/>
                <a:gd name="T9" fmla="*/ 0 h 4917"/>
                <a:gd name="T10" fmla="*/ 0 w 3700"/>
                <a:gd name="T11" fmla="*/ 0 h 4917"/>
                <a:gd name="T12" fmla="*/ 0 w 3700"/>
                <a:gd name="T13" fmla="*/ 0 h 4917"/>
                <a:gd name="T14" fmla="*/ 0 w 3700"/>
                <a:gd name="T15" fmla="*/ 0 h 4917"/>
                <a:gd name="T16" fmla="*/ 0 w 3700"/>
                <a:gd name="T17" fmla="*/ 0 h 4917"/>
                <a:gd name="T18" fmla="*/ 0 w 3700"/>
                <a:gd name="T19" fmla="*/ 0 h 4917"/>
                <a:gd name="T20" fmla="*/ 0 w 3700"/>
                <a:gd name="T21" fmla="*/ 0 h 4917"/>
                <a:gd name="T22" fmla="*/ 0 w 3700"/>
                <a:gd name="T23" fmla="*/ 0 h 4917"/>
                <a:gd name="T24" fmla="*/ 0 w 3700"/>
                <a:gd name="T25" fmla="*/ 0 h 4917"/>
                <a:gd name="T26" fmla="*/ 0 w 3700"/>
                <a:gd name="T27" fmla="*/ 0 h 4917"/>
                <a:gd name="T28" fmla="*/ 0 w 3700"/>
                <a:gd name="T29" fmla="*/ 0 h 4917"/>
                <a:gd name="T30" fmla="*/ 0 w 3700"/>
                <a:gd name="T31" fmla="*/ 0 h 4917"/>
                <a:gd name="T32" fmla="*/ 0 w 3700"/>
                <a:gd name="T33" fmla="*/ 0 h 4917"/>
                <a:gd name="T34" fmla="*/ 0 w 3700"/>
                <a:gd name="T35" fmla="*/ 0 h 4917"/>
                <a:gd name="T36" fmla="*/ 0 w 3700"/>
                <a:gd name="T37" fmla="*/ 0 h 4917"/>
                <a:gd name="T38" fmla="*/ 0 w 3700"/>
                <a:gd name="T39" fmla="*/ 0 h 4917"/>
                <a:gd name="T40" fmla="*/ 0 w 3700"/>
                <a:gd name="T41" fmla="*/ 0 h 4917"/>
                <a:gd name="T42" fmla="*/ 0 w 3700"/>
                <a:gd name="T43" fmla="*/ 0 h 4917"/>
                <a:gd name="T44" fmla="*/ 0 w 3700"/>
                <a:gd name="T45" fmla="*/ 0 h 4917"/>
                <a:gd name="T46" fmla="*/ 0 w 3700"/>
                <a:gd name="T47" fmla="*/ 0 h 4917"/>
                <a:gd name="T48" fmla="*/ 0 w 3700"/>
                <a:gd name="T49" fmla="*/ 0 h 4917"/>
                <a:gd name="T50" fmla="*/ 0 w 3700"/>
                <a:gd name="T51" fmla="*/ 0 h 4917"/>
                <a:gd name="T52" fmla="*/ 0 w 3700"/>
                <a:gd name="T53" fmla="*/ 0 h 4917"/>
                <a:gd name="T54" fmla="*/ 0 w 3700"/>
                <a:gd name="T55" fmla="*/ 0 h 4917"/>
                <a:gd name="T56" fmla="*/ 0 w 3700"/>
                <a:gd name="T57" fmla="*/ 0 h 4917"/>
                <a:gd name="T58" fmla="*/ 0 w 3700"/>
                <a:gd name="T59" fmla="*/ 0 h 4917"/>
                <a:gd name="T60" fmla="*/ 0 w 3700"/>
                <a:gd name="T61" fmla="*/ 0 h 4917"/>
                <a:gd name="T62" fmla="*/ 0 w 3700"/>
                <a:gd name="T63" fmla="*/ 0 h 4917"/>
                <a:gd name="T64" fmla="*/ 0 w 3700"/>
                <a:gd name="T65" fmla="*/ 0 h 4917"/>
                <a:gd name="T66" fmla="*/ 0 w 3700"/>
                <a:gd name="T67" fmla="*/ 0 h 4917"/>
                <a:gd name="T68" fmla="*/ 0 w 3700"/>
                <a:gd name="T69" fmla="*/ 0 h 4917"/>
                <a:gd name="T70" fmla="*/ 0 w 3700"/>
                <a:gd name="T71" fmla="*/ 0 h 4917"/>
                <a:gd name="T72" fmla="*/ 0 w 3700"/>
                <a:gd name="T73" fmla="*/ 0 h 4917"/>
                <a:gd name="T74" fmla="*/ 0 w 3700"/>
                <a:gd name="T75" fmla="*/ 0 h 4917"/>
                <a:gd name="T76" fmla="*/ 0 w 3700"/>
                <a:gd name="T77" fmla="*/ 0 h 4917"/>
                <a:gd name="T78" fmla="*/ 0 w 3700"/>
                <a:gd name="T79" fmla="*/ 0 h 4917"/>
                <a:gd name="T80" fmla="*/ 0 w 3700"/>
                <a:gd name="T81" fmla="*/ 0 h 4917"/>
                <a:gd name="T82" fmla="*/ 0 w 3700"/>
                <a:gd name="T83" fmla="*/ 0 h 4917"/>
                <a:gd name="T84" fmla="*/ 0 w 3700"/>
                <a:gd name="T85" fmla="*/ 0 h 4917"/>
                <a:gd name="T86" fmla="*/ 0 w 3700"/>
                <a:gd name="T87" fmla="*/ 0 h 4917"/>
                <a:gd name="T88" fmla="*/ 0 w 3700"/>
                <a:gd name="T89" fmla="*/ 0 h 4917"/>
                <a:gd name="T90" fmla="*/ 0 w 3700"/>
                <a:gd name="T91" fmla="*/ 0 h 4917"/>
                <a:gd name="T92" fmla="*/ 0 w 3700"/>
                <a:gd name="T93" fmla="*/ 0 h 4917"/>
                <a:gd name="T94" fmla="*/ 0 w 3700"/>
                <a:gd name="T95" fmla="*/ 0 h 4917"/>
                <a:gd name="T96" fmla="*/ 0 w 3700"/>
                <a:gd name="T97" fmla="*/ 0 h 4917"/>
                <a:gd name="T98" fmla="*/ 0 w 3700"/>
                <a:gd name="T99" fmla="*/ 0 h 4917"/>
                <a:gd name="T100" fmla="*/ 0 w 3700"/>
                <a:gd name="T101" fmla="*/ 0 h 4917"/>
                <a:gd name="T102" fmla="*/ 0 w 3700"/>
                <a:gd name="T103" fmla="*/ 0 h 4917"/>
                <a:gd name="T104" fmla="*/ 0 w 3700"/>
                <a:gd name="T105" fmla="*/ 0 h 4917"/>
                <a:gd name="T106" fmla="*/ 0 w 3700"/>
                <a:gd name="T107" fmla="*/ 0 h 4917"/>
                <a:gd name="T108" fmla="*/ 0 w 3700"/>
                <a:gd name="T109" fmla="*/ 0 h 4917"/>
                <a:gd name="T110" fmla="*/ 0 w 3700"/>
                <a:gd name="T111" fmla="*/ 0 h 4917"/>
                <a:gd name="T112" fmla="*/ 0 w 3700"/>
                <a:gd name="T113" fmla="*/ 0 h 4917"/>
                <a:gd name="T114" fmla="*/ 0 w 3700"/>
                <a:gd name="T115" fmla="*/ 0 h 4917"/>
                <a:gd name="T116" fmla="*/ 0 w 3700"/>
                <a:gd name="T117" fmla="*/ 0 h 4917"/>
                <a:gd name="T118" fmla="*/ 0 w 3700"/>
                <a:gd name="T119" fmla="*/ 0 h 491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0"/>
                <a:gd name="T181" fmla="*/ 0 h 4917"/>
                <a:gd name="T182" fmla="*/ 3700 w 3700"/>
                <a:gd name="T183" fmla="*/ 4917 h 491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0" h="4917">
                  <a:moveTo>
                    <a:pt x="3678" y="3288"/>
                  </a:moveTo>
                  <a:lnTo>
                    <a:pt x="3146" y="2112"/>
                  </a:lnTo>
                  <a:lnTo>
                    <a:pt x="3144" y="2111"/>
                  </a:lnTo>
                  <a:lnTo>
                    <a:pt x="3144" y="2109"/>
                  </a:lnTo>
                  <a:lnTo>
                    <a:pt x="3144" y="2108"/>
                  </a:lnTo>
                  <a:lnTo>
                    <a:pt x="3144" y="2107"/>
                  </a:lnTo>
                  <a:lnTo>
                    <a:pt x="3144" y="2106"/>
                  </a:lnTo>
                  <a:lnTo>
                    <a:pt x="3143" y="2106"/>
                  </a:lnTo>
                  <a:lnTo>
                    <a:pt x="3138" y="2093"/>
                  </a:lnTo>
                  <a:lnTo>
                    <a:pt x="3132" y="2082"/>
                  </a:lnTo>
                  <a:lnTo>
                    <a:pt x="3127" y="2070"/>
                  </a:lnTo>
                  <a:lnTo>
                    <a:pt x="3119" y="2058"/>
                  </a:lnTo>
                  <a:lnTo>
                    <a:pt x="3104" y="2037"/>
                  </a:lnTo>
                  <a:lnTo>
                    <a:pt x="3087" y="2017"/>
                  </a:lnTo>
                  <a:lnTo>
                    <a:pt x="3067" y="1999"/>
                  </a:lnTo>
                  <a:lnTo>
                    <a:pt x="3045" y="1983"/>
                  </a:lnTo>
                  <a:lnTo>
                    <a:pt x="3023" y="1969"/>
                  </a:lnTo>
                  <a:lnTo>
                    <a:pt x="2999" y="1957"/>
                  </a:lnTo>
                  <a:lnTo>
                    <a:pt x="2974" y="1948"/>
                  </a:lnTo>
                  <a:lnTo>
                    <a:pt x="2947" y="1940"/>
                  </a:lnTo>
                  <a:lnTo>
                    <a:pt x="2920" y="1935"/>
                  </a:lnTo>
                  <a:lnTo>
                    <a:pt x="2892" y="1932"/>
                  </a:lnTo>
                  <a:lnTo>
                    <a:pt x="2879" y="1931"/>
                  </a:lnTo>
                  <a:lnTo>
                    <a:pt x="2865" y="1931"/>
                  </a:lnTo>
                  <a:lnTo>
                    <a:pt x="2851" y="1932"/>
                  </a:lnTo>
                  <a:lnTo>
                    <a:pt x="2836" y="1933"/>
                  </a:lnTo>
                  <a:lnTo>
                    <a:pt x="2822" y="1935"/>
                  </a:lnTo>
                  <a:lnTo>
                    <a:pt x="2808" y="1937"/>
                  </a:lnTo>
                  <a:lnTo>
                    <a:pt x="2793" y="1940"/>
                  </a:lnTo>
                  <a:lnTo>
                    <a:pt x="2780" y="1945"/>
                  </a:lnTo>
                  <a:lnTo>
                    <a:pt x="2279" y="2113"/>
                  </a:lnTo>
                  <a:lnTo>
                    <a:pt x="2279" y="658"/>
                  </a:lnTo>
                  <a:lnTo>
                    <a:pt x="2279" y="656"/>
                  </a:lnTo>
                  <a:lnTo>
                    <a:pt x="2279" y="654"/>
                  </a:lnTo>
                  <a:lnTo>
                    <a:pt x="2281" y="652"/>
                  </a:lnTo>
                  <a:lnTo>
                    <a:pt x="2281" y="650"/>
                  </a:lnTo>
                  <a:lnTo>
                    <a:pt x="2281" y="648"/>
                  </a:lnTo>
                  <a:lnTo>
                    <a:pt x="2282" y="645"/>
                  </a:lnTo>
                  <a:lnTo>
                    <a:pt x="2282" y="642"/>
                  </a:lnTo>
                  <a:lnTo>
                    <a:pt x="2282" y="640"/>
                  </a:lnTo>
                  <a:lnTo>
                    <a:pt x="2281" y="608"/>
                  </a:lnTo>
                  <a:lnTo>
                    <a:pt x="2278" y="575"/>
                  </a:lnTo>
                  <a:lnTo>
                    <a:pt x="2273" y="543"/>
                  </a:lnTo>
                  <a:lnTo>
                    <a:pt x="2267" y="512"/>
                  </a:lnTo>
                  <a:lnTo>
                    <a:pt x="2259" y="480"/>
                  </a:lnTo>
                  <a:lnTo>
                    <a:pt x="2250" y="450"/>
                  </a:lnTo>
                  <a:lnTo>
                    <a:pt x="2239" y="420"/>
                  </a:lnTo>
                  <a:lnTo>
                    <a:pt x="2226" y="392"/>
                  </a:lnTo>
                  <a:lnTo>
                    <a:pt x="2211" y="363"/>
                  </a:lnTo>
                  <a:lnTo>
                    <a:pt x="2196" y="335"/>
                  </a:lnTo>
                  <a:lnTo>
                    <a:pt x="2178" y="308"/>
                  </a:lnTo>
                  <a:lnTo>
                    <a:pt x="2160" y="282"/>
                  </a:lnTo>
                  <a:lnTo>
                    <a:pt x="2140" y="258"/>
                  </a:lnTo>
                  <a:lnTo>
                    <a:pt x="2118" y="233"/>
                  </a:lnTo>
                  <a:lnTo>
                    <a:pt x="2095" y="209"/>
                  </a:lnTo>
                  <a:lnTo>
                    <a:pt x="2073" y="188"/>
                  </a:lnTo>
                  <a:lnTo>
                    <a:pt x="2048" y="167"/>
                  </a:lnTo>
                  <a:lnTo>
                    <a:pt x="2021" y="146"/>
                  </a:lnTo>
                  <a:lnTo>
                    <a:pt x="1995" y="127"/>
                  </a:lnTo>
                  <a:lnTo>
                    <a:pt x="1966" y="110"/>
                  </a:lnTo>
                  <a:lnTo>
                    <a:pt x="1938" y="93"/>
                  </a:lnTo>
                  <a:lnTo>
                    <a:pt x="1908" y="78"/>
                  </a:lnTo>
                  <a:lnTo>
                    <a:pt x="1877" y="63"/>
                  </a:lnTo>
                  <a:lnTo>
                    <a:pt x="1846" y="50"/>
                  </a:lnTo>
                  <a:lnTo>
                    <a:pt x="1812" y="39"/>
                  </a:lnTo>
                  <a:lnTo>
                    <a:pt x="1780" y="28"/>
                  </a:lnTo>
                  <a:lnTo>
                    <a:pt x="1745" y="20"/>
                  </a:lnTo>
                  <a:lnTo>
                    <a:pt x="1711" y="13"/>
                  </a:lnTo>
                  <a:lnTo>
                    <a:pt x="1676" y="7"/>
                  </a:lnTo>
                  <a:lnTo>
                    <a:pt x="1640" y="4"/>
                  </a:lnTo>
                  <a:lnTo>
                    <a:pt x="1604" y="1"/>
                  </a:lnTo>
                  <a:lnTo>
                    <a:pt x="1567" y="0"/>
                  </a:lnTo>
                  <a:lnTo>
                    <a:pt x="1530" y="1"/>
                  </a:lnTo>
                  <a:lnTo>
                    <a:pt x="1494" y="4"/>
                  </a:lnTo>
                  <a:lnTo>
                    <a:pt x="1457" y="7"/>
                  </a:lnTo>
                  <a:lnTo>
                    <a:pt x="1423" y="13"/>
                  </a:lnTo>
                  <a:lnTo>
                    <a:pt x="1388" y="20"/>
                  </a:lnTo>
                  <a:lnTo>
                    <a:pt x="1354" y="30"/>
                  </a:lnTo>
                  <a:lnTo>
                    <a:pt x="1321" y="39"/>
                  </a:lnTo>
                  <a:lnTo>
                    <a:pt x="1288" y="51"/>
                  </a:lnTo>
                  <a:lnTo>
                    <a:pt x="1257" y="64"/>
                  </a:lnTo>
                  <a:lnTo>
                    <a:pt x="1226" y="78"/>
                  </a:lnTo>
                  <a:lnTo>
                    <a:pt x="1196" y="94"/>
                  </a:lnTo>
                  <a:lnTo>
                    <a:pt x="1167" y="110"/>
                  </a:lnTo>
                  <a:lnTo>
                    <a:pt x="1138" y="128"/>
                  </a:lnTo>
                  <a:lnTo>
                    <a:pt x="1112" y="147"/>
                  </a:lnTo>
                  <a:lnTo>
                    <a:pt x="1086" y="168"/>
                  </a:lnTo>
                  <a:lnTo>
                    <a:pt x="1061" y="189"/>
                  </a:lnTo>
                  <a:lnTo>
                    <a:pt x="1060" y="190"/>
                  </a:lnTo>
                  <a:lnTo>
                    <a:pt x="1058" y="191"/>
                  </a:lnTo>
                  <a:lnTo>
                    <a:pt x="1057" y="191"/>
                  </a:lnTo>
                  <a:lnTo>
                    <a:pt x="1056" y="192"/>
                  </a:lnTo>
                  <a:lnTo>
                    <a:pt x="1055" y="193"/>
                  </a:lnTo>
                  <a:lnTo>
                    <a:pt x="1054" y="194"/>
                  </a:lnTo>
                  <a:lnTo>
                    <a:pt x="1052" y="194"/>
                  </a:lnTo>
                  <a:lnTo>
                    <a:pt x="1051" y="196"/>
                  </a:lnTo>
                  <a:lnTo>
                    <a:pt x="130" y="1182"/>
                  </a:lnTo>
                  <a:lnTo>
                    <a:pt x="116" y="1192"/>
                  </a:lnTo>
                  <a:lnTo>
                    <a:pt x="101" y="1201"/>
                  </a:lnTo>
                  <a:lnTo>
                    <a:pt x="88" y="1212"/>
                  </a:lnTo>
                  <a:lnTo>
                    <a:pt x="76" y="1223"/>
                  </a:lnTo>
                  <a:lnTo>
                    <a:pt x="64" y="1234"/>
                  </a:lnTo>
                  <a:lnTo>
                    <a:pt x="54" y="1247"/>
                  </a:lnTo>
                  <a:lnTo>
                    <a:pt x="44" y="1260"/>
                  </a:lnTo>
                  <a:lnTo>
                    <a:pt x="36" y="1274"/>
                  </a:lnTo>
                  <a:lnTo>
                    <a:pt x="27" y="1288"/>
                  </a:lnTo>
                  <a:lnTo>
                    <a:pt x="20" y="1302"/>
                  </a:lnTo>
                  <a:lnTo>
                    <a:pt x="14" y="1317"/>
                  </a:lnTo>
                  <a:lnTo>
                    <a:pt x="9" y="1333"/>
                  </a:lnTo>
                  <a:lnTo>
                    <a:pt x="5" y="1348"/>
                  </a:lnTo>
                  <a:lnTo>
                    <a:pt x="2" y="1365"/>
                  </a:lnTo>
                  <a:lnTo>
                    <a:pt x="0" y="1381"/>
                  </a:lnTo>
                  <a:lnTo>
                    <a:pt x="0" y="1397"/>
                  </a:lnTo>
                  <a:lnTo>
                    <a:pt x="0" y="2506"/>
                  </a:lnTo>
                  <a:lnTo>
                    <a:pt x="0" y="2519"/>
                  </a:lnTo>
                  <a:lnTo>
                    <a:pt x="1" y="2531"/>
                  </a:lnTo>
                  <a:lnTo>
                    <a:pt x="3" y="2545"/>
                  </a:lnTo>
                  <a:lnTo>
                    <a:pt x="6" y="2557"/>
                  </a:lnTo>
                  <a:lnTo>
                    <a:pt x="8" y="2570"/>
                  </a:lnTo>
                  <a:lnTo>
                    <a:pt x="13" y="2582"/>
                  </a:lnTo>
                  <a:lnTo>
                    <a:pt x="17" y="2595"/>
                  </a:lnTo>
                  <a:lnTo>
                    <a:pt x="23" y="2605"/>
                  </a:lnTo>
                  <a:lnTo>
                    <a:pt x="29" y="2617"/>
                  </a:lnTo>
                  <a:lnTo>
                    <a:pt x="35" y="2629"/>
                  </a:lnTo>
                  <a:lnTo>
                    <a:pt x="42" y="2640"/>
                  </a:lnTo>
                  <a:lnTo>
                    <a:pt x="49" y="2649"/>
                  </a:lnTo>
                  <a:lnTo>
                    <a:pt x="57" y="2660"/>
                  </a:lnTo>
                  <a:lnTo>
                    <a:pt x="66" y="2670"/>
                  </a:lnTo>
                  <a:lnTo>
                    <a:pt x="74" y="2679"/>
                  </a:lnTo>
                  <a:lnTo>
                    <a:pt x="83" y="2688"/>
                  </a:lnTo>
                  <a:lnTo>
                    <a:pt x="94" y="2696"/>
                  </a:lnTo>
                  <a:lnTo>
                    <a:pt x="104" y="2704"/>
                  </a:lnTo>
                  <a:lnTo>
                    <a:pt x="115" y="2712"/>
                  </a:lnTo>
                  <a:lnTo>
                    <a:pt x="127" y="2719"/>
                  </a:lnTo>
                  <a:lnTo>
                    <a:pt x="138" y="2726"/>
                  </a:lnTo>
                  <a:lnTo>
                    <a:pt x="150" y="2732"/>
                  </a:lnTo>
                  <a:lnTo>
                    <a:pt x="162" y="2738"/>
                  </a:lnTo>
                  <a:lnTo>
                    <a:pt x="175" y="2742"/>
                  </a:lnTo>
                  <a:lnTo>
                    <a:pt x="189" y="2748"/>
                  </a:lnTo>
                  <a:lnTo>
                    <a:pt x="202" y="2752"/>
                  </a:lnTo>
                  <a:lnTo>
                    <a:pt x="215" y="2755"/>
                  </a:lnTo>
                  <a:lnTo>
                    <a:pt x="229" y="2758"/>
                  </a:lnTo>
                  <a:lnTo>
                    <a:pt x="244" y="2761"/>
                  </a:lnTo>
                  <a:lnTo>
                    <a:pt x="258" y="2762"/>
                  </a:lnTo>
                  <a:lnTo>
                    <a:pt x="272" y="2763"/>
                  </a:lnTo>
                  <a:lnTo>
                    <a:pt x="287" y="2763"/>
                  </a:lnTo>
                  <a:lnTo>
                    <a:pt x="302" y="2763"/>
                  </a:lnTo>
                  <a:lnTo>
                    <a:pt x="316" y="2762"/>
                  </a:lnTo>
                  <a:lnTo>
                    <a:pt x="331" y="2761"/>
                  </a:lnTo>
                  <a:lnTo>
                    <a:pt x="345" y="2758"/>
                  </a:lnTo>
                  <a:lnTo>
                    <a:pt x="358" y="2755"/>
                  </a:lnTo>
                  <a:lnTo>
                    <a:pt x="373" y="2752"/>
                  </a:lnTo>
                  <a:lnTo>
                    <a:pt x="386" y="2748"/>
                  </a:lnTo>
                  <a:lnTo>
                    <a:pt x="399" y="2742"/>
                  </a:lnTo>
                  <a:lnTo>
                    <a:pt x="424" y="2732"/>
                  </a:lnTo>
                  <a:lnTo>
                    <a:pt x="448" y="2719"/>
                  </a:lnTo>
                  <a:lnTo>
                    <a:pt x="469" y="2704"/>
                  </a:lnTo>
                  <a:lnTo>
                    <a:pt x="491" y="2688"/>
                  </a:lnTo>
                  <a:lnTo>
                    <a:pt x="509" y="2670"/>
                  </a:lnTo>
                  <a:lnTo>
                    <a:pt x="526" y="2649"/>
                  </a:lnTo>
                  <a:lnTo>
                    <a:pt x="540" y="2629"/>
                  </a:lnTo>
                  <a:lnTo>
                    <a:pt x="552" y="2605"/>
                  </a:lnTo>
                  <a:lnTo>
                    <a:pt x="561" y="2582"/>
                  </a:lnTo>
                  <a:lnTo>
                    <a:pt x="569" y="2557"/>
                  </a:lnTo>
                  <a:lnTo>
                    <a:pt x="571" y="2545"/>
                  </a:lnTo>
                  <a:lnTo>
                    <a:pt x="573" y="2531"/>
                  </a:lnTo>
                  <a:lnTo>
                    <a:pt x="575" y="2519"/>
                  </a:lnTo>
                  <a:lnTo>
                    <a:pt x="575" y="2506"/>
                  </a:lnTo>
                  <a:lnTo>
                    <a:pt x="575" y="1509"/>
                  </a:lnTo>
                  <a:lnTo>
                    <a:pt x="849" y="1214"/>
                  </a:lnTo>
                  <a:lnTo>
                    <a:pt x="849" y="2323"/>
                  </a:lnTo>
                  <a:lnTo>
                    <a:pt x="849" y="2326"/>
                  </a:lnTo>
                  <a:lnTo>
                    <a:pt x="849" y="2329"/>
                  </a:lnTo>
                  <a:lnTo>
                    <a:pt x="848" y="2332"/>
                  </a:lnTo>
                  <a:lnTo>
                    <a:pt x="848" y="2335"/>
                  </a:lnTo>
                  <a:lnTo>
                    <a:pt x="847" y="2340"/>
                  </a:lnTo>
                  <a:lnTo>
                    <a:pt x="847" y="2343"/>
                  </a:lnTo>
                  <a:lnTo>
                    <a:pt x="847" y="2346"/>
                  </a:lnTo>
                  <a:lnTo>
                    <a:pt x="847" y="2349"/>
                  </a:lnTo>
                  <a:lnTo>
                    <a:pt x="847" y="4658"/>
                  </a:lnTo>
                  <a:lnTo>
                    <a:pt x="847" y="4672"/>
                  </a:lnTo>
                  <a:lnTo>
                    <a:pt x="848" y="4685"/>
                  </a:lnTo>
                  <a:lnTo>
                    <a:pt x="851" y="4698"/>
                  </a:lnTo>
                  <a:lnTo>
                    <a:pt x="853" y="4711"/>
                  </a:lnTo>
                  <a:lnTo>
                    <a:pt x="855" y="4724"/>
                  </a:lnTo>
                  <a:lnTo>
                    <a:pt x="860" y="4736"/>
                  </a:lnTo>
                  <a:lnTo>
                    <a:pt x="864" y="4747"/>
                  </a:lnTo>
                  <a:lnTo>
                    <a:pt x="870" y="4759"/>
                  </a:lnTo>
                  <a:lnTo>
                    <a:pt x="876" y="4771"/>
                  </a:lnTo>
                  <a:lnTo>
                    <a:pt x="882" y="4782"/>
                  </a:lnTo>
                  <a:lnTo>
                    <a:pt x="889" y="4792"/>
                  </a:lnTo>
                  <a:lnTo>
                    <a:pt x="896" y="4803"/>
                  </a:lnTo>
                  <a:lnTo>
                    <a:pt x="904" y="4813"/>
                  </a:lnTo>
                  <a:lnTo>
                    <a:pt x="913" y="4823"/>
                  </a:lnTo>
                  <a:lnTo>
                    <a:pt x="921" y="4832"/>
                  </a:lnTo>
                  <a:lnTo>
                    <a:pt x="931" y="4842"/>
                  </a:lnTo>
                  <a:lnTo>
                    <a:pt x="941" y="4850"/>
                  </a:lnTo>
                  <a:lnTo>
                    <a:pt x="951" y="4858"/>
                  </a:lnTo>
                  <a:lnTo>
                    <a:pt x="962" y="4865"/>
                  </a:lnTo>
                  <a:lnTo>
                    <a:pt x="974" y="4873"/>
                  </a:lnTo>
                  <a:lnTo>
                    <a:pt x="986" y="4879"/>
                  </a:lnTo>
                  <a:lnTo>
                    <a:pt x="997" y="4885"/>
                  </a:lnTo>
                  <a:lnTo>
                    <a:pt x="1009" y="4891"/>
                  </a:lnTo>
                  <a:lnTo>
                    <a:pt x="1023" y="4896"/>
                  </a:lnTo>
                  <a:lnTo>
                    <a:pt x="1036" y="4900"/>
                  </a:lnTo>
                  <a:lnTo>
                    <a:pt x="1049" y="4905"/>
                  </a:lnTo>
                  <a:lnTo>
                    <a:pt x="1062" y="4909"/>
                  </a:lnTo>
                  <a:lnTo>
                    <a:pt x="1076" y="4911"/>
                  </a:lnTo>
                  <a:lnTo>
                    <a:pt x="1091" y="4913"/>
                  </a:lnTo>
                  <a:lnTo>
                    <a:pt x="1105" y="4915"/>
                  </a:lnTo>
                  <a:lnTo>
                    <a:pt x="1119" y="4917"/>
                  </a:lnTo>
                  <a:lnTo>
                    <a:pt x="1134" y="4917"/>
                  </a:lnTo>
                  <a:lnTo>
                    <a:pt x="1149" y="4917"/>
                  </a:lnTo>
                  <a:lnTo>
                    <a:pt x="1164" y="4915"/>
                  </a:lnTo>
                  <a:lnTo>
                    <a:pt x="1178" y="4913"/>
                  </a:lnTo>
                  <a:lnTo>
                    <a:pt x="1192" y="4911"/>
                  </a:lnTo>
                  <a:lnTo>
                    <a:pt x="1205" y="4909"/>
                  </a:lnTo>
                  <a:lnTo>
                    <a:pt x="1220" y="4905"/>
                  </a:lnTo>
                  <a:lnTo>
                    <a:pt x="1233" y="4900"/>
                  </a:lnTo>
                  <a:lnTo>
                    <a:pt x="1246" y="4896"/>
                  </a:lnTo>
                  <a:lnTo>
                    <a:pt x="1271" y="4885"/>
                  </a:lnTo>
                  <a:lnTo>
                    <a:pt x="1295" y="4873"/>
                  </a:lnTo>
                  <a:lnTo>
                    <a:pt x="1316" y="4858"/>
                  </a:lnTo>
                  <a:lnTo>
                    <a:pt x="1338" y="4842"/>
                  </a:lnTo>
                  <a:lnTo>
                    <a:pt x="1356" y="4823"/>
                  </a:lnTo>
                  <a:lnTo>
                    <a:pt x="1373" y="4803"/>
                  </a:lnTo>
                  <a:lnTo>
                    <a:pt x="1387" y="4782"/>
                  </a:lnTo>
                  <a:lnTo>
                    <a:pt x="1399" y="4759"/>
                  </a:lnTo>
                  <a:lnTo>
                    <a:pt x="1408" y="4736"/>
                  </a:lnTo>
                  <a:lnTo>
                    <a:pt x="1416" y="4711"/>
                  </a:lnTo>
                  <a:lnTo>
                    <a:pt x="1418" y="4698"/>
                  </a:lnTo>
                  <a:lnTo>
                    <a:pt x="1420" y="4685"/>
                  </a:lnTo>
                  <a:lnTo>
                    <a:pt x="1422" y="4672"/>
                  </a:lnTo>
                  <a:lnTo>
                    <a:pt x="1422" y="4658"/>
                  </a:lnTo>
                  <a:lnTo>
                    <a:pt x="1422" y="2945"/>
                  </a:lnTo>
                  <a:lnTo>
                    <a:pt x="1429" y="2944"/>
                  </a:lnTo>
                  <a:lnTo>
                    <a:pt x="1435" y="2943"/>
                  </a:lnTo>
                  <a:lnTo>
                    <a:pt x="1442" y="2942"/>
                  </a:lnTo>
                  <a:lnTo>
                    <a:pt x="1448" y="2941"/>
                  </a:lnTo>
                  <a:lnTo>
                    <a:pt x="1455" y="2939"/>
                  </a:lnTo>
                  <a:lnTo>
                    <a:pt x="1462" y="2937"/>
                  </a:lnTo>
                  <a:lnTo>
                    <a:pt x="1468" y="2936"/>
                  </a:lnTo>
                  <a:lnTo>
                    <a:pt x="1475" y="2934"/>
                  </a:lnTo>
                  <a:lnTo>
                    <a:pt x="2710" y="2519"/>
                  </a:lnTo>
                  <a:lnTo>
                    <a:pt x="3147" y="3486"/>
                  </a:lnTo>
                  <a:lnTo>
                    <a:pt x="3153" y="3497"/>
                  </a:lnTo>
                  <a:lnTo>
                    <a:pt x="3160" y="3509"/>
                  </a:lnTo>
                  <a:lnTo>
                    <a:pt x="3167" y="3521"/>
                  </a:lnTo>
                  <a:lnTo>
                    <a:pt x="3174" y="3532"/>
                  </a:lnTo>
                  <a:lnTo>
                    <a:pt x="3183" y="3542"/>
                  </a:lnTo>
                  <a:lnTo>
                    <a:pt x="3192" y="3552"/>
                  </a:lnTo>
                  <a:lnTo>
                    <a:pt x="3202" y="3562"/>
                  </a:lnTo>
                  <a:lnTo>
                    <a:pt x="3211" y="3570"/>
                  </a:lnTo>
                  <a:lnTo>
                    <a:pt x="3221" y="3579"/>
                  </a:lnTo>
                  <a:lnTo>
                    <a:pt x="3232" y="3587"/>
                  </a:lnTo>
                  <a:lnTo>
                    <a:pt x="3242" y="3595"/>
                  </a:lnTo>
                  <a:lnTo>
                    <a:pt x="3254" y="3601"/>
                  </a:lnTo>
                  <a:lnTo>
                    <a:pt x="3278" y="3614"/>
                  </a:lnTo>
                  <a:lnTo>
                    <a:pt x="3303" y="3625"/>
                  </a:lnTo>
                  <a:lnTo>
                    <a:pt x="3328" y="3633"/>
                  </a:lnTo>
                  <a:lnTo>
                    <a:pt x="3356" y="3639"/>
                  </a:lnTo>
                  <a:lnTo>
                    <a:pt x="3369" y="3642"/>
                  </a:lnTo>
                  <a:lnTo>
                    <a:pt x="3383" y="3643"/>
                  </a:lnTo>
                  <a:lnTo>
                    <a:pt x="3397" y="3644"/>
                  </a:lnTo>
                  <a:lnTo>
                    <a:pt x="3411" y="3644"/>
                  </a:lnTo>
                  <a:lnTo>
                    <a:pt x="3425" y="3644"/>
                  </a:lnTo>
                  <a:lnTo>
                    <a:pt x="3440" y="3643"/>
                  </a:lnTo>
                  <a:lnTo>
                    <a:pt x="3453" y="3642"/>
                  </a:lnTo>
                  <a:lnTo>
                    <a:pt x="3467" y="3640"/>
                  </a:lnTo>
                  <a:lnTo>
                    <a:pt x="3481" y="3637"/>
                  </a:lnTo>
                  <a:lnTo>
                    <a:pt x="3496" y="3633"/>
                  </a:lnTo>
                  <a:lnTo>
                    <a:pt x="3509" y="3629"/>
                  </a:lnTo>
                  <a:lnTo>
                    <a:pt x="3523" y="3625"/>
                  </a:lnTo>
                  <a:lnTo>
                    <a:pt x="3536" y="3620"/>
                  </a:lnTo>
                  <a:lnTo>
                    <a:pt x="3549" y="3613"/>
                  </a:lnTo>
                  <a:lnTo>
                    <a:pt x="3563" y="3607"/>
                  </a:lnTo>
                  <a:lnTo>
                    <a:pt x="3575" y="3600"/>
                  </a:lnTo>
                  <a:lnTo>
                    <a:pt x="3585" y="3593"/>
                  </a:lnTo>
                  <a:lnTo>
                    <a:pt x="3597" y="3584"/>
                  </a:lnTo>
                  <a:lnTo>
                    <a:pt x="3608" y="3576"/>
                  </a:lnTo>
                  <a:lnTo>
                    <a:pt x="3618" y="3567"/>
                  </a:lnTo>
                  <a:lnTo>
                    <a:pt x="3637" y="3549"/>
                  </a:lnTo>
                  <a:lnTo>
                    <a:pt x="3652" y="3529"/>
                  </a:lnTo>
                  <a:lnTo>
                    <a:pt x="3667" y="3507"/>
                  </a:lnTo>
                  <a:lnTo>
                    <a:pt x="3678" y="3485"/>
                  </a:lnTo>
                  <a:lnTo>
                    <a:pt x="3688" y="3462"/>
                  </a:lnTo>
                  <a:lnTo>
                    <a:pt x="3694" y="3437"/>
                  </a:lnTo>
                  <a:lnTo>
                    <a:pt x="3696" y="3426"/>
                  </a:lnTo>
                  <a:lnTo>
                    <a:pt x="3699" y="3413"/>
                  </a:lnTo>
                  <a:lnTo>
                    <a:pt x="3700" y="3401"/>
                  </a:lnTo>
                  <a:lnTo>
                    <a:pt x="3700" y="3388"/>
                  </a:lnTo>
                  <a:lnTo>
                    <a:pt x="3700" y="3375"/>
                  </a:lnTo>
                  <a:lnTo>
                    <a:pt x="3699" y="3363"/>
                  </a:lnTo>
                  <a:lnTo>
                    <a:pt x="3698" y="3351"/>
                  </a:lnTo>
                  <a:lnTo>
                    <a:pt x="3695" y="3338"/>
                  </a:lnTo>
                  <a:lnTo>
                    <a:pt x="3692" y="3325"/>
                  </a:lnTo>
                  <a:lnTo>
                    <a:pt x="3688" y="3312"/>
                  </a:lnTo>
                  <a:lnTo>
                    <a:pt x="3683" y="3300"/>
                  </a:lnTo>
                  <a:lnTo>
                    <a:pt x="3678" y="3288"/>
                  </a:lnTo>
                  <a:close/>
                </a:path>
              </a:pathLst>
            </a:custGeom>
            <a:solidFill>
              <a:srgbClr val="000000"/>
            </a:solidFill>
            <a:ln w="9525">
              <a:noFill/>
              <a:round/>
            </a:ln>
          </p:spPr>
          <p:txBody>
            <a:bodyPr/>
            <a:lstStyle/>
            <a:p>
              <a:endParaRPr lang="en-US"/>
            </a:p>
          </p:txBody>
        </p:sp>
        <p:sp>
          <p:nvSpPr>
            <p:cNvPr id="15378" name="Freeform 11"/>
            <p:cNvSpPr/>
            <p:nvPr/>
          </p:nvSpPr>
          <p:spPr bwMode="auto">
            <a:xfrm>
              <a:off x="1225" y="2047"/>
              <a:ext cx="352" cy="207"/>
            </a:xfrm>
            <a:custGeom>
              <a:avLst/>
              <a:gdLst>
                <a:gd name="T0" fmla="*/ 0 w 1413"/>
                <a:gd name="T1" fmla="*/ 0 h 1176"/>
                <a:gd name="T2" fmla="*/ 0 w 1413"/>
                <a:gd name="T3" fmla="*/ 0 h 1176"/>
                <a:gd name="T4" fmla="*/ 0 w 1413"/>
                <a:gd name="T5" fmla="*/ 0 h 1176"/>
                <a:gd name="T6" fmla="*/ 0 w 1413"/>
                <a:gd name="T7" fmla="*/ 0 h 1176"/>
                <a:gd name="T8" fmla="*/ 0 w 1413"/>
                <a:gd name="T9" fmla="*/ 0 h 1176"/>
                <a:gd name="T10" fmla="*/ 0 w 1413"/>
                <a:gd name="T11" fmla="*/ 0 h 1176"/>
                <a:gd name="T12" fmla="*/ 0 w 1413"/>
                <a:gd name="T13" fmla="*/ 0 h 1176"/>
                <a:gd name="T14" fmla="*/ 0 w 1413"/>
                <a:gd name="T15" fmla="*/ 0 h 1176"/>
                <a:gd name="T16" fmla="*/ 0 w 1413"/>
                <a:gd name="T17" fmla="*/ 0 h 1176"/>
                <a:gd name="T18" fmla="*/ 0 w 1413"/>
                <a:gd name="T19" fmla="*/ 0 h 1176"/>
                <a:gd name="T20" fmla="*/ 0 w 1413"/>
                <a:gd name="T21" fmla="*/ 0 h 1176"/>
                <a:gd name="T22" fmla="*/ 0 w 1413"/>
                <a:gd name="T23" fmla="*/ 0 h 1176"/>
                <a:gd name="T24" fmla="*/ 0 w 1413"/>
                <a:gd name="T25" fmla="*/ 0 h 1176"/>
                <a:gd name="T26" fmla="*/ 0 w 1413"/>
                <a:gd name="T27" fmla="*/ 0 h 1176"/>
                <a:gd name="T28" fmla="*/ 0 w 1413"/>
                <a:gd name="T29" fmla="*/ 0 h 1176"/>
                <a:gd name="T30" fmla="*/ 0 w 1413"/>
                <a:gd name="T31" fmla="*/ 0 h 1176"/>
                <a:gd name="T32" fmla="*/ 0 w 1413"/>
                <a:gd name="T33" fmla="*/ 0 h 1176"/>
                <a:gd name="T34" fmla="*/ 0 w 1413"/>
                <a:gd name="T35" fmla="*/ 0 h 1176"/>
                <a:gd name="T36" fmla="*/ 0 w 1413"/>
                <a:gd name="T37" fmla="*/ 0 h 1176"/>
                <a:gd name="T38" fmla="*/ 0 w 1413"/>
                <a:gd name="T39" fmla="*/ 0 h 1176"/>
                <a:gd name="T40" fmla="*/ 0 w 1413"/>
                <a:gd name="T41" fmla="*/ 0 h 1176"/>
                <a:gd name="T42" fmla="*/ 0 w 1413"/>
                <a:gd name="T43" fmla="*/ 0 h 1176"/>
                <a:gd name="T44" fmla="*/ 0 w 1413"/>
                <a:gd name="T45" fmla="*/ 0 h 1176"/>
                <a:gd name="T46" fmla="*/ 0 w 1413"/>
                <a:gd name="T47" fmla="*/ 0 h 1176"/>
                <a:gd name="T48" fmla="*/ 0 w 1413"/>
                <a:gd name="T49" fmla="*/ 0 h 1176"/>
                <a:gd name="T50" fmla="*/ 0 w 1413"/>
                <a:gd name="T51" fmla="*/ 0 h 1176"/>
                <a:gd name="T52" fmla="*/ 0 w 1413"/>
                <a:gd name="T53" fmla="*/ 0 h 1176"/>
                <a:gd name="T54" fmla="*/ 0 w 1413"/>
                <a:gd name="T55" fmla="*/ 0 h 1176"/>
                <a:gd name="T56" fmla="*/ 0 w 1413"/>
                <a:gd name="T57" fmla="*/ 0 h 1176"/>
                <a:gd name="T58" fmla="*/ 0 w 1413"/>
                <a:gd name="T59" fmla="*/ 0 h 1176"/>
                <a:gd name="T60" fmla="*/ 0 w 1413"/>
                <a:gd name="T61" fmla="*/ 0 h 1176"/>
                <a:gd name="T62" fmla="*/ 0 w 1413"/>
                <a:gd name="T63" fmla="*/ 0 h 1176"/>
                <a:gd name="T64" fmla="*/ 0 w 1413"/>
                <a:gd name="T65" fmla="*/ 0 h 1176"/>
                <a:gd name="T66" fmla="*/ 0 w 1413"/>
                <a:gd name="T67" fmla="*/ 0 h 1176"/>
                <a:gd name="T68" fmla="*/ 0 w 1413"/>
                <a:gd name="T69" fmla="*/ 0 h 1176"/>
                <a:gd name="T70" fmla="*/ 0 w 1413"/>
                <a:gd name="T71" fmla="*/ 0 h 1176"/>
                <a:gd name="T72" fmla="*/ 0 w 1413"/>
                <a:gd name="T73" fmla="*/ 0 h 1176"/>
                <a:gd name="T74" fmla="*/ 0 w 1413"/>
                <a:gd name="T75" fmla="*/ 0 h 1176"/>
                <a:gd name="T76" fmla="*/ 0 w 1413"/>
                <a:gd name="T77" fmla="*/ 0 h 1176"/>
                <a:gd name="T78" fmla="*/ 0 w 1413"/>
                <a:gd name="T79" fmla="*/ 0 h 1176"/>
                <a:gd name="T80" fmla="*/ 0 w 1413"/>
                <a:gd name="T81" fmla="*/ 0 h 1176"/>
                <a:gd name="T82" fmla="*/ 0 w 1413"/>
                <a:gd name="T83" fmla="*/ 0 h 1176"/>
                <a:gd name="T84" fmla="*/ 0 w 1413"/>
                <a:gd name="T85" fmla="*/ 0 h 1176"/>
                <a:gd name="T86" fmla="*/ 0 w 1413"/>
                <a:gd name="T87" fmla="*/ 0 h 1176"/>
                <a:gd name="T88" fmla="*/ 0 w 1413"/>
                <a:gd name="T89" fmla="*/ 0 h 1176"/>
                <a:gd name="T90" fmla="*/ 0 w 1413"/>
                <a:gd name="T91" fmla="*/ 0 h 1176"/>
                <a:gd name="T92" fmla="*/ 0 w 1413"/>
                <a:gd name="T93" fmla="*/ 0 h 1176"/>
                <a:gd name="T94" fmla="*/ 0 w 1413"/>
                <a:gd name="T95" fmla="*/ 0 h 1176"/>
                <a:gd name="T96" fmla="*/ 0 w 1413"/>
                <a:gd name="T97" fmla="*/ 0 h 1176"/>
                <a:gd name="T98" fmla="*/ 0 w 1413"/>
                <a:gd name="T99" fmla="*/ 0 h 1176"/>
                <a:gd name="T100" fmla="*/ 0 w 1413"/>
                <a:gd name="T101" fmla="*/ 0 h 1176"/>
                <a:gd name="T102" fmla="*/ 0 w 1413"/>
                <a:gd name="T103" fmla="*/ 0 h 1176"/>
                <a:gd name="T104" fmla="*/ 0 w 1413"/>
                <a:gd name="T105" fmla="*/ 0 h 1176"/>
                <a:gd name="T106" fmla="*/ 0 w 1413"/>
                <a:gd name="T107" fmla="*/ 0 h 1176"/>
                <a:gd name="T108" fmla="*/ 0 w 1413"/>
                <a:gd name="T109" fmla="*/ 0 h 1176"/>
                <a:gd name="T110" fmla="*/ 0 w 1413"/>
                <a:gd name="T111" fmla="*/ 0 h 1176"/>
                <a:gd name="T112" fmla="*/ 0 w 1413"/>
                <a:gd name="T113" fmla="*/ 0 h 1176"/>
                <a:gd name="T114" fmla="*/ 0 w 1413"/>
                <a:gd name="T115" fmla="*/ 0 h 1176"/>
                <a:gd name="T116" fmla="*/ 0 w 1413"/>
                <a:gd name="T117" fmla="*/ 0 h 1176"/>
                <a:gd name="T118" fmla="*/ 0 w 1413"/>
                <a:gd name="T119" fmla="*/ 0 h 1176"/>
                <a:gd name="T120" fmla="*/ 0 w 1413"/>
                <a:gd name="T121" fmla="*/ 0 h 11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13"/>
                <a:gd name="T184" fmla="*/ 0 h 1176"/>
                <a:gd name="T185" fmla="*/ 1413 w 1413"/>
                <a:gd name="T186" fmla="*/ 1176 h 117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13" h="1176">
                  <a:moveTo>
                    <a:pt x="1413" y="209"/>
                  </a:moveTo>
                  <a:lnTo>
                    <a:pt x="1137" y="192"/>
                  </a:lnTo>
                  <a:lnTo>
                    <a:pt x="1113" y="170"/>
                  </a:lnTo>
                  <a:lnTo>
                    <a:pt x="1089" y="150"/>
                  </a:lnTo>
                  <a:lnTo>
                    <a:pt x="1064" y="131"/>
                  </a:lnTo>
                  <a:lnTo>
                    <a:pt x="1038" y="112"/>
                  </a:lnTo>
                  <a:lnTo>
                    <a:pt x="1010" y="95"/>
                  </a:lnTo>
                  <a:lnTo>
                    <a:pt x="982" y="80"/>
                  </a:lnTo>
                  <a:lnTo>
                    <a:pt x="953" y="65"/>
                  </a:lnTo>
                  <a:lnTo>
                    <a:pt x="922" y="52"/>
                  </a:lnTo>
                  <a:lnTo>
                    <a:pt x="891" y="41"/>
                  </a:lnTo>
                  <a:lnTo>
                    <a:pt x="860" y="30"/>
                  </a:lnTo>
                  <a:lnTo>
                    <a:pt x="828" y="21"/>
                  </a:lnTo>
                  <a:lnTo>
                    <a:pt x="794" y="14"/>
                  </a:lnTo>
                  <a:lnTo>
                    <a:pt x="761" y="7"/>
                  </a:lnTo>
                  <a:lnTo>
                    <a:pt x="726" y="3"/>
                  </a:lnTo>
                  <a:lnTo>
                    <a:pt x="690" y="1"/>
                  </a:lnTo>
                  <a:lnTo>
                    <a:pt x="656" y="0"/>
                  </a:lnTo>
                  <a:lnTo>
                    <a:pt x="621" y="1"/>
                  </a:lnTo>
                  <a:lnTo>
                    <a:pt x="588" y="3"/>
                  </a:lnTo>
                  <a:lnTo>
                    <a:pt x="555" y="7"/>
                  </a:lnTo>
                  <a:lnTo>
                    <a:pt x="523" y="12"/>
                  </a:lnTo>
                  <a:lnTo>
                    <a:pt x="491" y="19"/>
                  </a:lnTo>
                  <a:lnTo>
                    <a:pt x="460" y="27"/>
                  </a:lnTo>
                  <a:lnTo>
                    <a:pt x="430" y="36"/>
                  </a:lnTo>
                  <a:lnTo>
                    <a:pt x="400" y="46"/>
                  </a:lnTo>
                  <a:lnTo>
                    <a:pt x="371" y="58"/>
                  </a:lnTo>
                  <a:lnTo>
                    <a:pt x="343" y="72"/>
                  </a:lnTo>
                  <a:lnTo>
                    <a:pt x="315" y="86"/>
                  </a:lnTo>
                  <a:lnTo>
                    <a:pt x="289" y="101"/>
                  </a:lnTo>
                  <a:lnTo>
                    <a:pt x="263" y="117"/>
                  </a:lnTo>
                  <a:lnTo>
                    <a:pt x="237" y="135"/>
                  </a:lnTo>
                  <a:lnTo>
                    <a:pt x="214" y="153"/>
                  </a:lnTo>
                  <a:lnTo>
                    <a:pt x="191" y="172"/>
                  </a:lnTo>
                  <a:lnTo>
                    <a:pt x="169" y="193"/>
                  </a:lnTo>
                  <a:lnTo>
                    <a:pt x="149" y="214"/>
                  </a:lnTo>
                  <a:lnTo>
                    <a:pt x="130" y="237"/>
                  </a:lnTo>
                  <a:lnTo>
                    <a:pt x="111" y="259"/>
                  </a:lnTo>
                  <a:lnTo>
                    <a:pt x="94" y="284"/>
                  </a:lnTo>
                  <a:lnTo>
                    <a:pt x="79" y="308"/>
                  </a:lnTo>
                  <a:lnTo>
                    <a:pt x="64" y="333"/>
                  </a:lnTo>
                  <a:lnTo>
                    <a:pt x="51" y="360"/>
                  </a:lnTo>
                  <a:lnTo>
                    <a:pt x="39" y="386"/>
                  </a:lnTo>
                  <a:lnTo>
                    <a:pt x="28" y="413"/>
                  </a:lnTo>
                  <a:lnTo>
                    <a:pt x="20" y="441"/>
                  </a:lnTo>
                  <a:lnTo>
                    <a:pt x="13" y="470"/>
                  </a:lnTo>
                  <a:lnTo>
                    <a:pt x="7" y="499"/>
                  </a:lnTo>
                  <a:lnTo>
                    <a:pt x="2" y="528"/>
                  </a:lnTo>
                  <a:lnTo>
                    <a:pt x="0" y="558"/>
                  </a:lnTo>
                  <a:lnTo>
                    <a:pt x="0" y="588"/>
                  </a:lnTo>
                  <a:lnTo>
                    <a:pt x="0" y="618"/>
                  </a:lnTo>
                  <a:lnTo>
                    <a:pt x="2" y="648"/>
                  </a:lnTo>
                  <a:lnTo>
                    <a:pt x="7" y="678"/>
                  </a:lnTo>
                  <a:lnTo>
                    <a:pt x="13" y="707"/>
                  </a:lnTo>
                  <a:lnTo>
                    <a:pt x="20" y="735"/>
                  </a:lnTo>
                  <a:lnTo>
                    <a:pt x="28" y="763"/>
                  </a:lnTo>
                  <a:lnTo>
                    <a:pt x="39" y="790"/>
                  </a:lnTo>
                  <a:lnTo>
                    <a:pt x="51" y="817"/>
                  </a:lnTo>
                  <a:lnTo>
                    <a:pt x="64" y="843"/>
                  </a:lnTo>
                  <a:lnTo>
                    <a:pt x="79" y="869"/>
                  </a:lnTo>
                  <a:lnTo>
                    <a:pt x="94" y="893"/>
                  </a:lnTo>
                  <a:lnTo>
                    <a:pt x="111" y="917"/>
                  </a:lnTo>
                  <a:lnTo>
                    <a:pt x="130" y="940"/>
                  </a:lnTo>
                  <a:lnTo>
                    <a:pt x="149" y="962"/>
                  </a:lnTo>
                  <a:lnTo>
                    <a:pt x="169" y="983"/>
                  </a:lnTo>
                  <a:lnTo>
                    <a:pt x="191" y="1003"/>
                  </a:lnTo>
                  <a:lnTo>
                    <a:pt x="214" y="1024"/>
                  </a:lnTo>
                  <a:lnTo>
                    <a:pt x="237" y="1042"/>
                  </a:lnTo>
                  <a:lnTo>
                    <a:pt x="263" y="1059"/>
                  </a:lnTo>
                  <a:lnTo>
                    <a:pt x="289" y="1075"/>
                  </a:lnTo>
                  <a:lnTo>
                    <a:pt x="315" y="1091"/>
                  </a:lnTo>
                  <a:lnTo>
                    <a:pt x="343" y="1105"/>
                  </a:lnTo>
                  <a:lnTo>
                    <a:pt x="371" y="1118"/>
                  </a:lnTo>
                  <a:lnTo>
                    <a:pt x="400" y="1130"/>
                  </a:lnTo>
                  <a:lnTo>
                    <a:pt x="430" y="1141"/>
                  </a:lnTo>
                  <a:lnTo>
                    <a:pt x="460" y="1149"/>
                  </a:lnTo>
                  <a:lnTo>
                    <a:pt x="491" y="1158"/>
                  </a:lnTo>
                  <a:lnTo>
                    <a:pt x="523" y="1164"/>
                  </a:lnTo>
                  <a:lnTo>
                    <a:pt x="555" y="1169"/>
                  </a:lnTo>
                  <a:lnTo>
                    <a:pt x="588" y="1173"/>
                  </a:lnTo>
                  <a:lnTo>
                    <a:pt x="621" y="1175"/>
                  </a:lnTo>
                  <a:lnTo>
                    <a:pt x="656" y="1176"/>
                  </a:lnTo>
                  <a:lnTo>
                    <a:pt x="689" y="1175"/>
                  </a:lnTo>
                  <a:lnTo>
                    <a:pt x="723" y="1173"/>
                  </a:lnTo>
                  <a:lnTo>
                    <a:pt x="755" y="1169"/>
                  </a:lnTo>
                  <a:lnTo>
                    <a:pt x="787" y="1164"/>
                  </a:lnTo>
                  <a:lnTo>
                    <a:pt x="819" y="1158"/>
                  </a:lnTo>
                  <a:lnTo>
                    <a:pt x="850" y="1149"/>
                  </a:lnTo>
                  <a:lnTo>
                    <a:pt x="880" y="1141"/>
                  </a:lnTo>
                  <a:lnTo>
                    <a:pt x="910" y="1130"/>
                  </a:lnTo>
                  <a:lnTo>
                    <a:pt x="939" y="1118"/>
                  </a:lnTo>
                  <a:lnTo>
                    <a:pt x="967" y="1105"/>
                  </a:lnTo>
                  <a:lnTo>
                    <a:pt x="995" y="1091"/>
                  </a:lnTo>
                  <a:lnTo>
                    <a:pt x="1021" y="1075"/>
                  </a:lnTo>
                  <a:lnTo>
                    <a:pt x="1048" y="1059"/>
                  </a:lnTo>
                  <a:lnTo>
                    <a:pt x="1073" y="1042"/>
                  </a:lnTo>
                  <a:lnTo>
                    <a:pt x="1095" y="1024"/>
                  </a:lnTo>
                  <a:lnTo>
                    <a:pt x="1119" y="1003"/>
                  </a:lnTo>
                  <a:lnTo>
                    <a:pt x="1141" y="983"/>
                  </a:lnTo>
                  <a:lnTo>
                    <a:pt x="1161" y="962"/>
                  </a:lnTo>
                  <a:lnTo>
                    <a:pt x="1180" y="940"/>
                  </a:lnTo>
                  <a:lnTo>
                    <a:pt x="1199" y="917"/>
                  </a:lnTo>
                  <a:lnTo>
                    <a:pt x="1216" y="893"/>
                  </a:lnTo>
                  <a:lnTo>
                    <a:pt x="1231" y="869"/>
                  </a:lnTo>
                  <a:lnTo>
                    <a:pt x="1246" y="843"/>
                  </a:lnTo>
                  <a:lnTo>
                    <a:pt x="1259" y="817"/>
                  </a:lnTo>
                  <a:lnTo>
                    <a:pt x="1271" y="790"/>
                  </a:lnTo>
                  <a:lnTo>
                    <a:pt x="1282" y="763"/>
                  </a:lnTo>
                  <a:lnTo>
                    <a:pt x="1290" y="735"/>
                  </a:lnTo>
                  <a:lnTo>
                    <a:pt x="1297" y="707"/>
                  </a:lnTo>
                  <a:lnTo>
                    <a:pt x="1303" y="678"/>
                  </a:lnTo>
                  <a:lnTo>
                    <a:pt x="1307" y="648"/>
                  </a:lnTo>
                  <a:lnTo>
                    <a:pt x="1310" y="618"/>
                  </a:lnTo>
                  <a:lnTo>
                    <a:pt x="1310" y="588"/>
                  </a:lnTo>
                  <a:lnTo>
                    <a:pt x="1310" y="572"/>
                  </a:lnTo>
                  <a:lnTo>
                    <a:pt x="1309" y="556"/>
                  </a:lnTo>
                  <a:lnTo>
                    <a:pt x="1308" y="539"/>
                  </a:lnTo>
                  <a:lnTo>
                    <a:pt x="1307" y="523"/>
                  </a:lnTo>
                  <a:lnTo>
                    <a:pt x="1304" y="507"/>
                  </a:lnTo>
                  <a:lnTo>
                    <a:pt x="1301" y="492"/>
                  </a:lnTo>
                  <a:lnTo>
                    <a:pt x="1297" y="475"/>
                  </a:lnTo>
                  <a:lnTo>
                    <a:pt x="1294" y="459"/>
                  </a:lnTo>
                  <a:lnTo>
                    <a:pt x="1413" y="209"/>
                  </a:lnTo>
                  <a:close/>
                </a:path>
              </a:pathLst>
            </a:custGeom>
            <a:solidFill>
              <a:srgbClr val="000000"/>
            </a:solidFill>
            <a:ln w="9525">
              <a:noFill/>
              <a:round/>
            </a:ln>
          </p:spPr>
          <p:txBody>
            <a:bodyPr/>
            <a:lstStyle/>
            <a:p>
              <a:endParaRPr lang="en-US"/>
            </a:p>
          </p:txBody>
        </p:sp>
      </p:grpSp>
      <p:sp>
        <p:nvSpPr>
          <p:cNvPr id="15363" name="Rectangle 25"/>
          <p:cNvSpPr>
            <a:spLocks noGrp="1" noChangeArrowheads="1"/>
          </p:cNvSpPr>
          <p:nvPr>
            <p:ph type="title"/>
          </p:nvPr>
        </p:nvSpPr>
        <p:spPr/>
        <p:txBody>
          <a:bodyPr/>
          <a:lstStyle/>
          <a:p>
            <a:r>
              <a:rPr lang="en-US" smtClean="0"/>
              <a:t>Commitment Levels </a:t>
            </a:r>
            <a:endParaRPr lang="en-US" smtClean="0"/>
          </a:p>
        </p:txBody>
      </p:sp>
      <p:sp>
        <p:nvSpPr>
          <p:cNvPr id="15364" name="Text Box 14"/>
          <p:cNvSpPr txBox="1">
            <a:spLocks noChangeArrowheads="1"/>
          </p:cNvSpPr>
          <p:nvPr/>
        </p:nvSpPr>
        <p:spPr bwMode="auto">
          <a:xfrm>
            <a:off x="1639888" y="4821238"/>
            <a:ext cx="2393950" cy="379412"/>
          </a:xfrm>
          <a:prstGeom prst="rect">
            <a:avLst/>
          </a:prstGeom>
          <a:gradFill rotWithShape="1">
            <a:gsLst>
              <a:gs pos="0">
                <a:srgbClr val="5E9EFF"/>
              </a:gs>
              <a:gs pos="39999">
                <a:srgbClr val="85C2FF"/>
              </a:gs>
              <a:gs pos="70000">
                <a:srgbClr val="C4D6EB"/>
              </a:gs>
              <a:gs pos="100000">
                <a:srgbClr val="FFEBFA"/>
              </a:gs>
            </a:gsLst>
            <a:lin ang="10800000" scaled="1"/>
          </a:gradFill>
          <a:ln w="12700">
            <a:solidFill>
              <a:schemeClr val="bg2"/>
            </a:solidFill>
            <a:miter lim="800000"/>
          </a:ln>
        </p:spPr>
        <p:txBody>
          <a:bodyPr wrap="none">
            <a:spAutoFit/>
          </a:bodyPr>
          <a:lstStyle/>
          <a:p>
            <a:pPr eaLnBrk="0" hangingPunct="0"/>
            <a:r>
              <a:rPr lang="en-US" b="0">
                <a:solidFill>
                  <a:schemeClr val="tx1"/>
                </a:solidFill>
              </a:rPr>
              <a:t>External Commitment</a:t>
            </a:r>
            <a:endParaRPr lang="en-US" b="0">
              <a:solidFill>
                <a:schemeClr val="tx1"/>
              </a:solidFill>
            </a:endParaRPr>
          </a:p>
        </p:txBody>
      </p:sp>
      <p:sp>
        <p:nvSpPr>
          <p:cNvPr id="14341" name="Text Box 15"/>
          <p:cNvSpPr txBox="1">
            <a:spLocks noChangeArrowheads="1"/>
          </p:cNvSpPr>
          <p:nvPr/>
        </p:nvSpPr>
        <p:spPr bwMode="auto">
          <a:xfrm>
            <a:off x="4078288" y="4211638"/>
            <a:ext cx="2317750" cy="379412"/>
          </a:xfrm>
          <a:prstGeom prst="rect">
            <a:avLst/>
          </a:prstGeom>
          <a:gradFill flip="none" rotWithShape="1">
            <a:gsLst>
              <a:gs pos="0">
                <a:schemeClr val="accent1"/>
              </a:gs>
              <a:gs pos="50000">
                <a:srgbClr val="9CB86E"/>
              </a:gs>
              <a:gs pos="100000">
                <a:srgbClr val="156B13"/>
              </a:gs>
            </a:gsLst>
            <a:lin ang="0" scaled="1"/>
            <a:tileRect/>
          </a:gradFill>
          <a:ln w="12700">
            <a:solidFill>
              <a:schemeClr val="bg2"/>
            </a:solidFill>
            <a:miter lim="800000"/>
          </a:ln>
        </p:spPr>
        <p:txBody>
          <a:bodyPr wrap="none">
            <a:spAutoFit/>
          </a:bodyPr>
          <a:lstStyle/>
          <a:p>
            <a:pPr eaLnBrk="0" hangingPunct="0">
              <a:defRPr/>
            </a:pPr>
            <a:r>
              <a:rPr lang="en-US" b="0" dirty="0">
                <a:solidFill>
                  <a:schemeClr val="tx1"/>
                </a:solidFill>
                <a:latin typeface="Arial" panose="020B0604020202020204" pitchFamily="34" charset="0"/>
              </a:rPr>
              <a:t>Internal Commitment</a:t>
            </a:r>
            <a:endParaRPr lang="en-US" b="0" dirty="0">
              <a:solidFill>
                <a:schemeClr val="tx1"/>
              </a:solidFill>
              <a:latin typeface="Arial" panose="020B0604020202020204" pitchFamily="34" charset="0"/>
            </a:endParaRPr>
          </a:p>
        </p:txBody>
      </p:sp>
      <p:grpSp>
        <p:nvGrpSpPr>
          <p:cNvPr id="3" name="Group 22"/>
          <p:cNvGrpSpPr/>
          <p:nvPr/>
        </p:nvGrpSpPr>
        <p:grpSpPr bwMode="auto">
          <a:xfrm>
            <a:off x="6948488" y="1449388"/>
            <a:ext cx="1031875" cy="3871912"/>
            <a:chOff x="4380" y="1039"/>
            <a:chExt cx="650" cy="2439"/>
          </a:xfrm>
        </p:grpSpPr>
        <p:sp>
          <p:nvSpPr>
            <p:cNvPr id="15372" name="Text Box 17"/>
            <p:cNvSpPr txBox="1">
              <a:spLocks noChangeArrowheads="1"/>
            </p:cNvSpPr>
            <p:nvPr/>
          </p:nvSpPr>
          <p:spPr bwMode="auto">
            <a:xfrm>
              <a:off x="4380" y="1039"/>
              <a:ext cx="650" cy="442"/>
            </a:xfrm>
            <a:prstGeom prst="rect">
              <a:avLst/>
            </a:prstGeom>
            <a:noFill/>
            <a:ln w="9525">
              <a:noFill/>
              <a:miter lim="800000"/>
            </a:ln>
          </p:spPr>
          <p:txBody>
            <a:bodyPr>
              <a:spAutoFit/>
            </a:bodyPr>
            <a:lstStyle/>
            <a:p>
              <a:pPr eaLnBrk="0" hangingPunct="0"/>
              <a:r>
                <a:rPr lang="en-US" sz="4000" b="0">
                  <a:solidFill>
                    <a:srgbClr val="008000"/>
                  </a:solidFill>
                </a:rPr>
                <a:t>$$$</a:t>
              </a:r>
              <a:endParaRPr lang="en-US" sz="2800" b="0">
                <a:solidFill>
                  <a:srgbClr val="008000"/>
                </a:solidFill>
              </a:endParaRPr>
            </a:p>
          </p:txBody>
        </p:sp>
        <p:sp>
          <p:nvSpPr>
            <p:cNvPr id="14349" name="AutoShape 18"/>
            <p:cNvSpPr>
              <a:spLocks noChangeArrowheads="1"/>
            </p:cNvSpPr>
            <p:nvPr/>
          </p:nvSpPr>
          <p:spPr bwMode="auto">
            <a:xfrm>
              <a:off x="4444" y="1462"/>
              <a:ext cx="528" cy="2016"/>
            </a:xfrm>
            <a:prstGeom prst="upArrow">
              <a:avLst>
                <a:gd name="adj1" fmla="val 50000"/>
                <a:gd name="adj2" fmla="val 95455"/>
              </a:avLst>
            </a:prstGeom>
            <a:gradFill flip="none" rotWithShape="1">
              <a:gsLst>
                <a:gs pos="0">
                  <a:schemeClr val="accent2">
                    <a:lumMod val="40000"/>
                    <a:lumOff val="60000"/>
                  </a:schemeClr>
                </a:gs>
                <a:gs pos="50000">
                  <a:srgbClr val="9CB86E"/>
                </a:gs>
                <a:gs pos="100000">
                  <a:srgbClr val="156B13"/>
                </a:gs>
              </a:gsLst>
              <a:lin ang="16200000" scaled="1"/>
              <a:tileRect/>
            </a:gradFill>
            <a:ln w="9525">
              <a:solidFill>
                <a:schemeClr val="tx1"/>
              </a:solidFill>
              <a:miter lim="800000"/>
            </a:ln>
          </p:spPr>
          <p:txBody>
            <a:bodyPr wrap="none" anchor="ctr"/>
            <a:lstStyle/>
            <a:p>
              <a:pPr>
                <a:defRPr/>
              </a:pPr>
              <a:endParaRPr lang="en-US" dirty="0">
                <a:latin typeface="Arial" panose="020B0604020202020204" pitchFamily="34" charset="0"/>
              </a:endParaRPr>
            </a:p>
          </p:txBody>
        </p:sp>
      </p:grpSp>
      <p:sp>
        <p:nvSpPr>
          <p:cNvPr id="15367" name="Text Box 19"/>
          <p:cNvSpPr txBox="1">
            <a:spLocks noChangeArrowheads="1"/>
          </p:cNvSpPr>
          <p:nvPr/>
        </p:nvSpPr>
        <p:spPr bwMode="auto">
          <a:xfrm rot="16200000" flipH="1">
            <a:off x="6482557" y="4094956"/>
            <a:ext cx="1962150" cy="366713"/>
          </a:xfrm>
          <a:prstGeom prst="rect">
            <a:avLst/>
          </a:prstGeom>
          <a:noFill/>
          <a:ln w="9525">
            <a:noFill/>
            <a:miter lim="800000"/>
          </a:ln>
        </p:spPr>
        <p:txBody>
          <a:bodyPr wrap="none">
            <a:spAutoFit/>
          </a:bodyPr>
          <a:lstStyle/>
          <a:p>
            <a:pPr eaLnBrk="0" hangingPunct="0"/>
            <a:r>
              <a:rPr lang="en-US" b="0">
                <a:solidFill>
                  <a:schemeClr val="tx1"/>
                </a:solidFill>
              </a:rPr>
              <a:t>PERFORMANCE</a:t>
            </a:r>
            <a:endParaRPr lang="en-US" b="0">
              <a:solidFill>
                <a:schemeClr val="tx1"/>
              </a:solidFill>
            </a:endParaRPr>
          </a:p>
        </p:txBody>
      </p:sp>
      <p:sp>
        <p:nvSpPr>
          <p:cNvPr id="14344" name="AutoShape 20"/>
          <p:cNvSpPr>
            <a:spLocks noChangeArrowheads="1"/>
          </p:cNvSpPr>
          <p:nvPr/>
        </p:nvSpPr>
        <p:spPr bwMode="auto">
          <a:xfrm rot="5400000">
            <a:off x="5297488" y="3678238"/>
            <a:ext cx="685800" cy="3124200"/>
          </a:xfrm>
          <a:prstGeom prst="upArrow">
            <a:avLst>
              <a:gd name="adj1" fmla="val 50000"/>
              <a:gd name="adj2" fmla="val 113889"/>
            </a:avLst>
          </a:prstGeom>
          <a:gradFill flip="none" rotWithShape="1">
            <a:gsLst>
              <a:gs pos="0">
                <a:schemeClr val="accent2">
                  <a:lumMod val="40000"/>
                  <a:lumOff val="60000"/>
                </a:schemeClr>
              </a:gs>
              <a:gs pos="39999">
                <a:srgbClr val="85C2FF"/>
              </a:gs>
              <a:gs pos="70000">
                <a:srgbClr val="C4D6EB"/>
              </a:gs>
              <a:gs pos="100000">
                <a:srgbClr val="FFEBFA"/>
              </a:gs>
            </a:gsLst>
            <a:lin ang="5400000" scaled="1"/>
            <a:tileRect/>
          </a:gradFill>
          <a:ln w="9525">
            <a:solidFill>
              <a:schemeClr val="tx1"/>
            </a:solidFill>
            <a:miter lim="800000"/>
          </a:ln>
        </p:spPr>
        <p:txBody>
          <a:bodyPr rot="10800000" vert="eaVert" wrap="none" anchor="ctr"/>
          <a:lstStyle/>
          <a:p>
            <a:pPr algn="ctr" eaLnBrk="0" hangingPunct="0">
              <a:defRPr/>
            </a:pPr>
            <a:endParaRPr lang="en-AU" sz="1200" b="0" dirty="0">
              <a:solidFill>
                <a:schemeClr val="tx1"/>
              </a:solidFill>
              <a:latin typeface="Arial" panose="020B0604020202020204" pitchFamily="34" charset="0"/>
            </a:endParaRPr>
          </a:p>
        </p:txBody>
      </p:sp>
      <p:sp>
        <p:nvSpPr>
          <p:cNvPr id="15369" name="Rectangle 21"/>
          <p:cNvSpPr>
            <a:spLocks noChangeArrowheads="1"/>
          </p:cNvSpPr>
          <p:nvPr/>
        </p:nvSpPr>
        <p:spPr bwMode="auto">
          <a:xfrm>
            <a:off x="4078288" y="4897438"/>
            <a:ext cx="2209800" cy="549275"/>
          </a:xfrm>
          <a:prstGeom prst="rect">
            <a:avLst/>
          </a:prstGeom>
          <a:noFill/>
          <a:ln w="9525">
            <a:noFill/>
            <a:miter lim="800000"/>
          </a:ln>
        </p:spPr>
        <p:txBody>
          <a:bodyPr>
            <a:spAutoFit/>
          </a:bodyPr>
          <a:lstStyle/>
          <a:p>
            <a:pPr eaLnBrk="0" hangingPunct="0"/>
            <a:r>
              <a:rPr lang="en-US" sz="1200" b="0">
                <a:solidFill>
                  <a:schemeClr val="tx1"/>
                </a:solidFill>
              </a:rPr>
              <a:t>            </a:t>
            </a:r>
            <a:r>
              <a:rPr lang="en-US" b="0">
                <a:solidFill>
                  <a:schemeClr val="tx1"/>
                </a:solidFill>
              </a:rPr>
              <a:t>ENGAGEMENT</a:t>
            </a:r>
            <a:endParaRPr lang="en-US" b="0">
              <a:solidFill>
                <a:schemeClr val="tx1"/>
              </a:solidFill>
            </a:endParaRPr>
          </a:p>
        </p:txBody>
      </p:sp>
    </p:spTree>
    <p:custDataLst>
      <p:tags r:id="rId1"/>
    </p:custDataLst>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1"/>
          <p:cNvSpPr>
            <a:spLocks noChangeArrowheads="1"/>
          </p:cNvSpPr>
          <p:nvPr/>
        </p:nvSpPr>
        <p:spPr bwMode="auto">
          <a:xfrm rot="1351386">
            <a:off x="6958013" y="2403475"/>
            <a:ext cx="1300162" cy="4095750"/>
          </a:xfrm>
          <a:prstGeom prst="upArrow">
            <a:avLst>
              <a:gd name="adj1" fmla="val 50000"/>
              <a:gd name="adj2" fmla="val 78755"/>
            </a:avLst>
          </a:prstGeom>
          <a:gradFill rotWithShape="0">
            <a:gsLst>
              <a:gs pos="0">
                <a:srgbClr val="FFEEA9"/>
              </a:gs>
              <a:gs pos="100000">
                <a:srgbClr val="FFCC00"/>
              </a:gs>
            </a:gsLst>
            <a:lin ang="18900000" scaled="1"/>
          </a:gradFill>
          <a:ln w="9525">
            <a:solidFill>
              <a:schemeClr val="tx1"/>
            </a:solidFill>
            <a:miter lim="800000"/>
          </a:ln>
        </p:spPr>
        <p:txBody>
          <a:bodyPr wrap="none" anchor="ctr">
            <a:spAutoFit/>
          </a:bodyPr>
          <a:lstStyle/>
          <a:p>
            <a:endParaRPr lang="en-US"/>
          </a:p>
        </p:txBody>
      </p:sp>
      <p:sp>
        <p:nvSpPr>
          <p:cNvPr id="18435" name="Freeform 19"/>
          <p:cNvSpPr/>
          <p:nvPr/>
        </p:nvSpPr>
        <p:spPr bwMode="auto">
          <a:xfrm>
            <a:off x="3978275" y="1866900"/>
            <a:ext cx="3709988" cy="1725613"/>
          </a:xfrm>
          <a:custGeom>
            <a:avLst/>
            <a:gdLst>
              <a:gd name="T0" fmla="*/ 2147483647 w 2337"/>
              <a:gd name="T1" fmla="*/ 0 h 1087"/>
              <a:gd name="T2" fmla="*/ 0 w 2337"/>
              <a:gd name="T3" fmla="*/ 2147483647 h 1087"/>
              <a:gd name="T4" fmla="*/ 2147483647 w 2337"/>
              <a:gd name="T5" fmla="*/ 2147483647 h 1087"/>
              <a:gd name="T6" fmla="*/ 2147483647 w 2337"/>
              <a:gd name="T7" fmla="*/ 2147483647 h 1087"/>
              <a:gd name="T8" fmla="*/ 2147483647 w 2337"/>
              <a:gd name="T9" fmla="*/ 0 h 1087"/>
              <a:gd name="T10" fmla="*/ 0 60000 65536"/>
              <a:gd name="T11" fmla="*/ 0 60000 65536"/>
              <a:gd name="T12" fmla="*/ 0 60000 65536"/>
              <a:gd name="T13" fmla="*/ 0 60000 65536"/>
              <a:gd name="T14" fmla="*/ 0 60000 65536"/>
              <a:gd name="T15" fmla="*/ 0 w 2337"/>
              <a:gd name="T16" fmla="*/ 0 h 1087"/>
              <a:gd name="T17" fmla="*/ 2337 w 2337"/>
              <a:gd name="T18" fmla="*/ 1087 h 1087"/>
            </a:gdLst>
            <a:ahLst/>
            <a:cxnLst>
              <a:cxn ang="T10">
                <a:pos x="T0" y="T1"/>
              </a:cxn>
              <a:cxn ang="T11">
                <a:pos x="T2" y="T3"/>
              </a:cxn>
              <a:cxn ang="T12">
                <a:pos x="T4" y="T5"/>
              </a:cxn>
              <a:cxn ang="T13">
                <a:pos x="T6" y="T7"/>
              </a:cxn>
              <a:cxn ang="T14">
                <a:pos x="T8" y="T9"/>
              </a:cxn>
            </a:cxnLst>
            <a:rect l="T15" t="T16" r="T17" b="T18"/>
            <a:pathLst>
              <a:path w="2337" h="1087">
                <a:moveTo>
                  <a:pt x="438" y="0"/>
                </a:moveTo>
                <a:lnTo>
                  <a:pt x="0" y="1087"/>
                </a:lnTo>
                <a:lnTo>
                  <a:pt x="1899" y="1087"/>
                </a:lnTo>
                <a:lnTo>
                  <a:pt x="2337" y="8"/>
                </a:lnTo>
                <a:lnTo>
                  <a:pt x="438" y="0"/>
                </a:lnTo>
                <a:close/>
              </a:path>
            </a:pathLst>
          </a:custGeom>
          <a:solidFill>
            <a:srgbClr val="99FF99"/>
          </a:solidFill>
          <a:ln w="9525">
            <a:noFill/>
            <a:round/>
          </a:ln>
        </p:spPr>
        <p:txBody>
          <a:bodyPr>
            <a:spAutoFit/>
          </a:bodyPr>
          <a:lstStyle/>
          <a:p>
            <a:endParaRPr lang="en-US"/>
          </a:p>
        </p:txBody>
      </p:sp>
      <p:sp>
        <p:nvSpPr>
          <p:cNvPr id="18436" name="Freeform 18"/>
          <p:cNvSpPr/>
          <p:nvPr/>
        </p:nvSpPr>
        <p:spPr bwMode="auto">
          <a:xfrm>
            <a:off x="3514725" y="3592513"/>
            <a:ext cx="3465513" cy="1185862"/>
          </a:xfrm>
          <a:custGeom>
            <a:avLst/>
            <a:gdLst>
              <a:gd name="T0" fmla="*/ 2147483647 w 2183"/>
              <a:gd name="T1" fmla="*/ 0 h 747"/>
              <a:gd name="T2" fmla="*/ 0 w 2183"/>
              <a:gd name="T3" fmla="*/ 2147483647 h 747"/>
              <a:gd name="T4" fmla="*/ 2147483647 w 2183"/>
              <a:gd name="T5" fmla="*/ 2147483647 h 747"/>
              <a:gd name="T6" fmla="*/ 2147483647 w 2183"/>
              <a:gd name="T7" fmla="*/ 0 h 747"/>
              <a:gd name="T8" fmla="*/ 2147483647 w 2183"/>
              <a:gd name="T9" fmla="*/ 0 h 747"/>
              <a:gd name="T10" fmla="*/ 0 60000 65536"/>
              <a:gd name="T11" fmla="*/ 0 60000 65536"/>
              <a:gd name="T12" fmla="*/ 0 60000 65536"/>
              <a:gd name="T13" fmla="*/ 0 60000 65536"/>
              <a:gd name="T14" fmla="*/ 0 60000 65536"/>
              <a:gd name="T15" fmla="*/ 0 w 2183"/>
              <a:gd name="T16" fmla="*/ 0 h 747"/>
              <a:gd name="T17" fmla="*/ 2183 w 2183"/>
              <a:gd name="T18" fmla="*/ 747 h 747"/>
            </a:gdLst>
            <a:ahLst/>
            <a:cxnLst>
              <a:cxn ang="T10">
                <a:pos x="T0" y="T1"/>
              </a:cxn>
              <a:cxn ang="T11">
                <a:pos x="T2" y="T3"/>
              </a:cxn>
              <a:cxn ang="T12">
                <a:pos x="T4" y="T5"/>
              </a:cxn>
              <a:cxn ang="T13">
                <a:pos x="T6" y="T7"/>
              </a:cxn>
              <a:cxn ang="T14">
                <a:pos x="T8" y="T9"/>
              </a:cxn>
            </a:cxnLst>
            <a:rect l="T15" t="T16" r="T17" b="T18"/>
            <a:pathLst>
              <a:path w="2183" h="747">
                <a:moveTo>
                  <a:pt x="284" y="0"/>
                </a:moveTo>
                <a:lnTo>
                  <a:pt x="0" y="747"/>
                </a:lnTo>
                <a:lnTo>
                  <a:pt x="1882" y="747"/>
                </a:lnTo>
                <a:lnTo>
                  <a:pt x="2183" y="0"/>
                </a:lnTo>
                <a:lnTo>
                  <a:pt x="284" y="0"/>
                </a:lnTo>
                <a:close/>
              </a:path>
            </a:pathLst>
          </a:custGeom>
          <a:solidFill>
            <a:srgbClr val="99CCFF"/>
          </a:solidFill>
          <a:ln w="9525">
            <a:noFill/>
            <a:round/>
          </a:ln>
        </p:spPr>
        <p:txBody>
          <a:bodyPr>
            <a:spAutoFit/>
          </a:bodyPr>
          <a:lstStyle/>
          <a:p>
            <a:endParaRPr lang="en-US"/>
          </a:p>
        </p:txBody>
      </p:sp>
      <p:sp>
        <p:nvSpPr>
          <p:cNvPr id="18437" name="Freeform 17"/>
          <p:cNvSpPr/>
          <p:nvPr/>
        </p:nvSpPr>
        <p:spPr bwMode="auto">
          <a:xfrm>
            <a:off x="3025775" y="4765675"/>
            <a:ext cx="3490913" cy="1184275"/>
          </a:xfrm>
          <a:custGeom>
            <a:avLst/>
            <a:gdLst>
              <a:gd name="T0" fmla="*/ 2147483647 w 2199"/>
              <a:gd name="T1" fmla="*/ 2147483647 h 746"/>
              <a:gd name="T2" fmla="*/ 0 w 2199"/>
              <a:gd name="T3" fmla="*/ 2147483647 h 746"/>
              <a:gd name="T4" fmla="*/ 2147483647 w 2199"/>
              <a:gd name="T5" fmla="*/ 2147483647 h 746"/>
              <a:gd name="T6" fmla="*/ 2147483647 w 2199"/>
              <a:gd name="T7" fmla="*/ 0 h 746"/>
              <a:gd name="T8" fmla="*/ 2147483647 w 2199"/>
              <a:gd name="T9" fmla="*/ 2147483647 h 746"/>
              <a:gd name="T10" fmla="*/ 0 60000 65536"/>
              <a:gd name="T11" fmla="*/ 0 60000 65536"/>
              <a:gd name="T12" fmla="*/ 0 60000 65536"/>
              <a:gd name="T13" fmla="*/ 0 60000 65536"/>
              <a:gd name="T14" fmla="*/ 0 60000 65536"/>
              <a:gd name="T15" fmla="*/ 0 w 2199"/>
              <a:gd name="T16" fmla="*/ 0 h 746"/>
              <a:gd name="T17" fmla="*/ 2199 w 2199"/>
              <a:gd name="T18" fmla="*/ 746 h 746"/>
            </a:gdLst>
            <a:ahLst/>
            <a:cxnLst>
              <a:cxn ang="T10">
                <a:pos x="T0" y="T1"/>
              </a:cxn>
              <a:cxn ang="T11">
                <a:pos x="T2" y="T3"/>
              </a:cxn>
              <a:cxn ang="T12">
                <a:pos x="T4" y="T5"/>
              </a:cxn>
              <a:cxn ang="T13">
                <a:pos x="T6" y="T7"/>
              </a:cxn>
              <a:cxn ang="T14">
                <a:pos x="T8" y="T9"/>
              </a:cxn>
            </a:cxnLst>
            <a:rect l="T15" t="T16" r="T17" b="T18"/>
            <a:pathLst>
              <a:path w="2199" h="746">
                <a:moveTo>
                  <a:pt x="300" y="8"/>
                </a:moveTo>
                <a:lnTo>
                  <a:pt x="0" y="746"/>
                </a:lnTo>
                <a:lnTo>
                  <a:pt x="1907" y="746"/>
                </a:lnTo>
                <a:lnTo>
                  <a:pt x="2199" y="0"/>
                </a:lnTo>
                <a:lnTo>
                  <a:pt x="300" y="8"/>
                </a:lnTo>
                <a:close/>
              </a:path>
            </a:pathLst>
          </a:custGeom>
          <a:solidFill>
            <a:srgbClr val="FFCCCC"/>
          </a:solidFill>
          <a:ln w="9525">
            <a:noFill/>
            <a:round/>
          </a:ln>
        </p:spPr>
        <p:txBody>
          <a:bodyPr>
            <a:spAutoFit/>
          </a:bodyPr>
          <a:lstStyle/>
          <a:p>
            <a:endParaRPr lang="en-US"/>
          </a:p>
        </p:txBody>
      </p:sp>
      <p:sp>
        <p:nvSpPr>
          <p:cNvPr id="18438" name="Rectangle 23"/>
          <p:cNvSpPr>
            <a:spLocks noGrp="1" noChangeArrowheads="1"/>
          </p:cNvSpPr>
          <p:nvPr>
            <p:ph type="title"/>
          </p:nvPr>
        </p:nvSpPr>
        <p:spPr/>
        <p:txBody>
          <a:bodyPr>
            <a:normAutofit fontScale="90000"/>
          </a:bodyPr>
          <a:lstStyle/>
          <a:p>
            <a:r>
              <a:rPr lang="en-US" smtClean="0"/>
              <a:t>Motivation Ladder</a:t>
            </a:r>
            <a:r>
              <a:rPr lang="en-IN" altLang="en-US" smtClean="0"/>
              <a:t> (for employer which motivates him to do the job) </a:t>
            </a:r>
            <a:endParaRPr lang="en-IN" altLang="en-US" smtClean="0"/>
          </a:p>
        </p:txBody>
      </p:sp>
      <p:sp>
        <p:nvSpPr>
          <p:cNvPr id="755715" name="Line 3"/>
          <p:cNvSpPr>
            <a:spLocks noChangeShapeType="1"/>
          </p:cNvSpPr>
          <p:nvPr/>
        </p:nvSpPr>
        <p:spPr bwMode="auto">
          <a:xfrm flipV="1">
            <a:off x="2909888" y="1649413"/>
            <a:ext cx="1843087" cy="4570412"/>
          </a:xfrm>
          <a:prstGeom prst="line">
            <a:avLst/>
          </a:prstGeom>
          <a:noFill/>
          <a:ln w="152400">
            <a:solidFill>
              <a:schemeClr val="tx1"/>
            </a:solidFill>
            <a:round/>
          </a:ln>
          <a:effectLst>
            <a:outerShdw dist="35921" dir="2700000" algn="ctr" rotWithShape="0">
              <a:schemeClr val="bg2"/>
            </a:outerShdw>
          </a:effectLst>
        </p:spPr>
        <p:txBody>
          <a:bodyPr>
            <a:spAutoFit/>
          </a:bodyPr>
          <a:lstStyle/>
          <a:p>
            <a:pPr>
              <a:defRPr/>
            </a:pPr>
            <a:endParaRPr lang="en-US" dirty="0">
              <a:latin typeface="Arial" panose="020B0604020202020204" pitchFamily="34" charset="0"/>
            </a:endParaRPr>
          </a:p>
        </p:txBody>
      </p:sp>
      <p:sp>
        <p:nvSpPr>
          <p:cNvPr id="18440" name="Line 5"/>
          <p:cNvSpPr>
            <a:spLocks noChangeShapeType="1"/>
          </p:cNvSpPr>
          <p:nvPr/>
        </p:nvSpPr>
        <p:spPr bwMode="auto">
          <a:xfrm>
            <a:off x="4724400" y="1879600"/>
            <a:ext cx="2935288" cy="0"/>
          </a:xfrm>
          <a:prstGeom prst="line">
            <a:avLst/>
          </a:prstGeom>
          <a:noFill/>
          <a:ln w="76200">
            <a:solidFill>
              <a:schemeClr val="tx1"/>
            </a:solidFill>
            <a:round/>
          </a:ln>
        </p:spPr>
        <p:txBody>
          <a:bodyPr>
            <a:spAutoFit/>
          </a:bodyPr>
          <a:lstStyle/>
          <a:p>
            <a:endParaRPr lang="en-US"/>
          </a:p>
        </p:txBody>
      </p:sp>
      <p:sp>
        <p:nvSpPr>
          <p:cNvPr id="18441" name="Line 6"/>
          <p:cNvSpPr>
            <a:spLocks noChangeShapeType="1"/>
          </p:cNvSpPr>
          <p:nvPr/>
        </p:nvSpPr>
        <p:spPr bwMode="auto">
          <a:xfrm>
            <a:off x="3951288" y="3603625"/>
            <a:ext cx="2987675" cy="0"/>
          </a:xfrm>
          <a:prstGeom prst="line">
            <a:avLst/>
          </a:prstGeom>
          <a:noFill/>
          <a:ln w="76200">
            <a:solidFill>
              <a:schemeClr val="tx1"/>
            </a:solidFill>
            <a:round/>
          </a:ln>
        </p:spPr>
        <p:txBody>
          <a:bodyPr>
            <a:spAutoFit/>
          </a:bodyPr>
          <a:lstStyle/>
          <a:p>
            <a:endParaRPr lang="en-US"/>
          </a:p>
        </p:txBody>
      </p:sp>
      <p:sp>
        <p:nvSpPr>
          <p:cNvPr id="18442" name="Line 7"/>
          <p:cNvSpPr>
            <a:spLocks noChangeShapeType="1"/>
          </p:cNvSpPr>
          <p:nvPr/>
        </p:nvSpPr>
        <p:spPr bwMode="auto">
          <a:xfrm>
            <a:off x="3486150" y="4786313"/>
            <a:ext cx="3013075" cy="0"/>
          </a:xfrm>
          <a:prstGeom prst="line">
            <a:avLst/>
          </a:prstGeom>
          <a:noFill/>
          <a:ln w="76200">
            <a:solidFill>
              <a:schemeClr val="tx1"/>
            </a:solidFill>
            <a:round/>
          </a:ln>
        </p:spPr>
        <p:txBody>
          <a:bodyPr>
            <a:spAutoFit/>
          </a:bodyPr>
          <a:lstStyle/>
          <a:p>
            <a:endParaRPr lang="en-US"/>
          </a:p>
        </p:txBody>
      </p:sp>
      <p:sp>
        <p:nvSpPr>
          <p:cNvPr id="18443" name="Line 8"/>
          <p:cNvSpPr>
            <a:spLocks noChangeShapeType="1"/>
          </p:cNvSpPr>
          <p:nvPr/>
        </p:nvSpPr>
        <p:spPr bwMode="auto">
          <a:xfrm>
            <a:off x="3059113" y="5969000"/>
            <a:ext cx="2973387" cy="0"/>
          </a:xfrm>
          <a:prstGeom prst="line">
            <a:avLst/>
          </a:prstGeom>
          <a:noFill/>
          <a:ln w="76200">
            <a:solidFill>
              <a:schemeClr val="tx1"/>
            </a:solidFill>
            <a:round/>
          </a:ln>
        </p:spPr>
        <p:txBody>
          <a:bodyPr>
            <a:spAutoFit/>
          </a:bodyPr>
          <a:lstStyle/>
          <a:p>
            <a:endParaRPr lang="en-US"/>
          </a:p>
        </p:txBody>
      </p:sp>
      <p:sp>
        <p:nvSpPr>
          <p:cNvPr id="18444" name="Rectangle 9"/>
          <p:cNvSpPr>
            <a:spLocks noChangeArrowheads="1"/>
          </p:cNvSpPr>
          <p:nvPr/>
        </p:nvSpPr>
        <p:spPr bwMode="auto">
          <a:xfrm>
            <a:off x="3548063" y="4897438"/>
            <a:ext cx="2819400" cy="942975"/>
          </a:xfrm>
          <a:prstGeom prst="rect">
            <a:avLst/>
          </a:prstGeom>
          <a:noFill/>
          <a:ln w="9525">
            <a:noFill/>
            <a:miter lim="800000"/>
          </a:ln>
        </p:spPr>
        <p:txBody>
          <a:bodyPr>
            <a:spAutoFit/>
          </a:bodyPr>
          <a:lstStyle/>
          <a:p>
            <a:pPr eaLnBrk="0" hangingPunct="0">
              <a:buFontTx/>
              <a:buChar char="•"/>
            </a:pPr>
            <a:r>
              <a:rPr lang="en-US" sz="1400" b="0">
                <a:solidFill>
                  <a:schemeClr val="tx1"/>
                </a:solidFill>
              </a:rPr>
              <a:t>Competitive pay/benefits</a:t>
            </a:r>
            <a:endParaRPr lang="en-US" sz="1400" b="0">
              <a:solidFill>
                <a:schemeClr val="tx1"/>
              </a:solidFill>
            </a:endParaRPr>
          </a:p>
          <a:p>
            <a:pPr eaLnBrk="0" hangingPunct="0">
              <a:buFontTx/>
              <a:buChar char="•"/>
            </a:pPr>
            <a:r>
              <a:rPr lang="en-US" sz="1400" b="0">
                <a:solidFill>
                  <a:schemeClr val="tx1"/>
                </a:solidFill>
              </a:rPr>
              <a:t>Job fit</a:t>
            </a:r>
            <a:endParaRPr lang="en-US" sz="1400" b="0">
              <a:solidFill>
                <a:schemeClr val="tx1"/>
              </a:solidFill>
            </a:endParaRPr>
          </a:p>
          <a:p>
            <a:pPr eaLnBrk="0" hangingPunct="0">
              <a:buFontTx/>
              <a:buChar char="•"/>
            </a:pPr>
            <a:r>
              <a:rPr lang="en-US" sz="1400" b="0">
                <a:solidFill>
                  <a:schemeClr val="tx1"/>
                </a:solidFill>
              </a:rPr>
              <a:t>Working conditions</a:t>
            </a:r>
            <a:endParaRPr lang="en-US" sz="1400" b="0">
              <a:solidFill>
                <a:schemeClr val="tx1"/>
              </a:solidFill>
            </a:endParaRPr>
          </a:p>
          <a:p>
            <a:pPr eaLnBrk="0" hangingPunct="0">
              <a:buFontTx/>
              <a:buChar char="•"/>
            </a:pPr>
            <a:r>
              <a:rPr lang="en-US" sz="1400" b="0">
                <a:solidFill>
                  <a:schemeClr val="tx1"/>
                </a:solidFill>
              </a:rPr>
              <a:t>Relationship with supervisor</a:t>
            </a:r>
            <a:endParaRPr lang="en-US" sz="1400" b="0">
              <a:solidFill>
                <a:schemeClr val="tx1"/>
              </a:solidFill>
            </a:endParaRPr>
          </a:p>
        </p:txBody>
      </p:sp>
      <p:sp>
        <p:nvSpPr>
          <p:cNvPr id="18445" name="Rectangle 10"/>
          <p:cNvSpPr>
            <a:spLocks noChangeArrowheads="1"/>
          </p:cNvSpPr>
          <p:nvPr/>
        </p:nvSpPr>
        <p:spPr bwMode="auto">
          <a:xfrm>
            <a:off x="4124325" y="3732213"/>
            <a:ext cx="2139950" cy="942975"/>
          </a:xfrm>
          <a:prstGeom prst="rect">
            <a:avLst/>
          </a:prstGeom>
          <a:noFill/>
          <a:ln w="9525">
            <a:noFill/>
            <a:miter lim="800000"/>
          </a:ln>
        </p:spPr>
        <p:txBody>
          <a:bodyPr>
            <a:spAutoFit/>
          </a:bodyPr>
          <a:lstStyle/>
          <a:p>
            <a:pPr eaLnBrk="0" hangingPunct="0">
              <a:buFontTx/>
              <a:buChar char="•"/>
            </a:pPr>
            <a:r>
              <a:rPr lang="en-US" sz="1400" b="0">
                <a:solidFill>
                  <a:schemeClr val="tx1"/>
                </a:solidFill>
              </a:rPr>
              <a:t>Money</a:t>
            </a:r>
            <a:endParaRPr lang="en-US" sz="1400" b="0">
              <a:solidFill>
                <a:schemeClr val="tx1"/>
              </a:solidFill>
            </a:endParaRPr>
          </a:p>
          <a:p>
            <a:pPr eaLnBrk="0" hangingPunct="0">
              <a:buFontTx/>
              <a:buChar char="•"/>
            </a:pPr>
            <a:r>
              <a:rPr lang="en-US" sz="1400" b="0">
                <a:solidFill>
                  <a:schemeClr val="tx1"/>
                </a:solidFill>
              </a:rPr>
              <a:t>Prizes</a:t>
            </a:r>
            <a:endParaRPr lang="en-US" sz="1400" b="0">
              <a:solidFill>
                <a:schemeClr val="tx1"/>
              </a:solidFill>
            </a:endParaRPr>
          </a:p>
          <a:p>
            <a:pPr eaLnBrk="0" hangingPunct="0">
              <a:buFontTx/>
              <a:buChar char="•"/>
            </a:pPr>
            <a:r>
              <a:rPr lang="en-US" sz="1400" b="0">
                <a:solidFill>
                  <a:schemeClr val="tx1"/>
                </a:solidFill>
              </a:rPr>
              <a:t>Awards</a:t>
            </a:r>
            <a:endParaRPr lang="en-US" sz="1400" b="0">
              <a:solidFill>
                <a:schemeClr val="tx1"/>
              </a:solidFill>
            </a:endParaRPr>
          </a:p>
          <a:p>
            <a:pPr eaLnBrk="0" hangingPunct="0">
              <a:buFontTx/>
              <a:buChar char="•"/>
            </a:pPr>
            <a:r>
              <a:rPr lang="en-US" sz="1400" b="0">
                <a:solidFill>
                  <a:schemeClr val="tx1"/>
                </a:solidFill>
              </a:rPr>
              <a:t>Celebrations</a:t>
            </a:r>
            <a:endParaRPr lang="en-US" sz="1400" b="0">
              <a:solidFill>
                <a:schemeClr val="tx1"/>
              </a:solidFill>
            </a:endParaRPr>
          </a:p>
        </p:txBody>
      </p:sp>
      <p:sp>
        <p:nvSpPr>
          <p:cNvPr id="18446" name="Rectangle 11"/>
          <p:cNvSpPr>
            <a:spLocks noChangeArrowheads="1"/>
          </p:cNvSpPr>
          <p:nvPr/>
        </p:nvSpPr>
        <p:spPr bwMode="auto">
          <a:xfrm>
            <a:off x="4763770" y="1936750"/>
            <a:ext cx="2139950" cy="1599565"/>
          </a:xfrm>
          <a:prstGeom prst="rect">
            <a:avLst/>
          </a:prstGeom>
          <a:noFill/>
          <a:ln w="9525">
            <a:noFill/>
            <a:miter lim="800000"/>
          </a:ln>
        </p:spPr>
        <p:txBody>
          <a:bodyPr>
            <a:spAutoFit/>
          </a:bodyPr>
          <a:lstStyle/>
          <a:p>
            <a:pPr lvl="1" eaLnBrk="0" hangingPunct="0">
              <a:buFontTx/>
              <a:buChar char="•"/>
            </a:pPr>
            <a:r>
              <a:rPr lang="en-US" sz="1400" b="0">
                <a:solidFill>
                  <a:schemeClr val="tx1"/>
                </a:solidFill>
              </a:rPr>
              <a:t>The work itself</a:t>
            </a:r>
            <a:endParaRPr lang="en-US" sz="1400" b="0">
              <a:solidFill>
                <a:schemeClr val="tx1"/>
              </a:solidFill>
            </a:endParaRPr>
          </a:p>
          <a:p>
            <a:pPr lvl="1" eaLnBrk="0" hangingPunct="0">
              <a:buFontTx/>
              <a:buChar char="•"/>
            </a:pPr>
            <a:r>
              <a:rPr lang="en-US" sz="1400" b="0">
                <a:solidFill>
                  <a:schemeClr val="tx1"/>
                </a:solidFill>
              </a:rPr>
              <a:t>Responsibility</a:t>
            </a:r>
            <a:endParaRPr lang="en-US" sz="1400" b="0">
              <a:solidFill>
                <a:schemeClr val="tx1"/>
              </a:solidFill>
            </a:endParaRPr>
          </a:p>
          <a:p>
            <a:pPr lvl="1" eaLnBrk="0" hangingPunct="0">
              <a:buFontTx/>
              <a:buChar char="•"/>
            </a:pPr>
            <a:r>
              <a:rPr lang="en-US" sz="1400" b="0">
                <a:solidFill>
                  <a:schemeClr val="tx1"/>
                </a:solidFill>
              </a:rPr>
              <a:t>Social interactions</a:t>
            </a:r>
            <a:endParaRPr lang="en-US" sz="1400" b="0">
              <a:solidFill>
                <a:schemeClr val="tx1"/>
              </a:solidFill>
            </a:endParaRPr>
          </a:p>
          <a:p>
            <a:pPr lvl="1" eaLnBrk="0" hangingPunct="0">
              <a:buFontTx/>
              <a:buChar char="•"/>
            </a:pPr>
            <a:r>
              <a:rPr lang="en-US" sz="1400" b="0">
                <a:solidFill>
                  <a:schemeClr val="tx1"/>
                </a:solidFill>
              </a:rPr>
              <a:t>Achievement</a:t>
            </a:r>
            <a:endParaRPr lang="en-US" sz="1400" b="0">
              <a:solidFill>
                <a:schemeClr val="tx1"/>
              </a:solidFill>
            </a:endParaRPr>
          </a:p>
          <a:p>
            <a:pPr lvl="1" eaLnBrk="0" hangingPunct="0">
              <a:buFontTx/>
              <a:buChar char="•"/>
            </a:pPr>
            <a:r>
              <a:rPr lang="en-US" sz="1400" b="0">
                <a:solidFill>
                  <a:schemeClr val="tx1"/>
                </a:solidFill>
              </a:rPr>
              <a:t>Recognition</a:t>
            </a:r>
            <a:endParaRPr lang="en-US" sz="1400" b="0">
              <a:solidFill>
                <a:schemeClr val="tx1"/>
              </a:solidFill>
            </a:endParaRPr>
          </a:p>
          <a:p>
            <a:pPr lvl="1" eaLnBrk="0" hangingPunct="0">
              <a:buFontTx/>
              <a:buChar char="•"/>
            </a:pPr>
            <a:r>
              <a:rPr lang="en-US" sz="1400" b="0">
                <a:solidFill>
                  <a:schemeClr val="tx1"/>
                </a:solidFill>
              </a:rPr>
              <a:t>Growth </a:t>
            </a:r>
            <a:endParaRPr lang="en-US" sz="1400" b="0">
              <a:solidFill>
                <a:schemeClr val="tx1"/>
              </a:solidFill>
            </a:endParaRPr>
          </a:p>
          <a:p>
            <a:pPr lvl="1" eaLnBrk="0" hangingPunct="0">
              <a:buFontTx/>
              <a:buChar char="•"/>
            </a:pPr>
            <a:r>
              <a:rPr lang="en-US" sz="1400" b="0">
                <a:solidFill>
                  <a:schemeClr val="tx1"/>
                </a:solidFill>
              </a:rPr>
              <a:t>Advancement</a:t>
            </a:r>
            <a:endParaRPr lang="en-US" sz="1400" b="0">
              <a:solidFill>
                <a:schemeClr val="tx1"/>
              </a:solidFill>
            </a:endParaRPr>
          </a:p>
        </p:txBody>
      </p:sp>
      <p:sp>
        <p:nvSpPr>
          <p:cNvPr id="18447" name="Text Box 12"/>
          <p:cNvSpPr txBox="1">
            <a:spLocks noChangeArrowheads="1"/>
          </p:cNvSpPr>
          <p:nvPr/>
        </p:nvSpPr>
        <p:spPr bwMode="auto">
          <a:xfrm>
            <a:off x="425450" y="4860925"/>
            <a:ext cx="2698750" cy="701675"/>
          </a:xfrm>
          <a:prstGeom prst="rect">
            <a:avLst/>
          </a:prstGeom>
          <a:noFill/>
          <a:ln w="9525">
            <a:noFill/>
            <a:miter lim="800000"/>
          </a:ln>
        </p:spPr>
        <p:txBody>
          <a:bodyPr wrap="none">
            <a:spAutoFit/>
          </a:bodyPr>
          <a:lstStyle/>
          <a:p>
            <a:pPr algn="ctr" eaLnBrk="0" hangingPunct="0"/>
            <a:r>
              <a:rPr lang="en-US" sz="2000" b="0">
                <a:solidFill>
                  <a:srgbClr val="FF3399"/>
                </a:solidFill>
              </a:rPr>
              <a:t>Price of Admission:</a:t>
            </a:r>
            <a:endParaRPr lang="en-US" sz="2000" b="0">
              <a:solidFill>
                <a:srgbClr val="FF3399"/>
              </a:solidFill>
            </a:endParaRPr>
          </a:p>
          <a:p>
            <a:pPr algn="ctr" eaLnBrk="0" hangingPunct="0"/>
            <a:r>
              <a:rPr lang="en-US" sz="2000" b="0">
                <a:solidFill>
                  <a:srgbClr val="FF3399"/>
                </a:solidFill>
              </a:rPr>
              <a:t>Covering Basic Needs</a:t>
            </a:r>
            <a:endParaRPr lang="en-US" sz="2000" b="0">
              <a:solidFill>
                <a:srgbClr val="FF3399"/>
              </a:solidFill>
              <a:latin typeface="Times New Roman" panose="02020603050405020304" charset="0"/>
            </a:endParaRPr>
          </a:p>
        </p:txBody>
      </p:sp>
      <p:sp>
        <p:nvSpPr>
          <p:cNvPr id="18448" name="Text Box 13"/>
          <p:cNvSpPr txBox="1">
            <a:spLocks noChangeArrowheads="1"/>
          </p:cNvSpPr>
          <p:nvPr/>
        </p:nvSpPr>
        <p:spPr bwMode="auto">
          <a:xfrm>
            <a:off x="931863" y="2147888"/>
            <a:ext cx="3092450" cy="1006475"/>
          </a:xfrm>
          <a:prstGeom prst="rect">
            <a:avLst/>
          </a:prstGeom>
          <a:noFill/>
          <a:ln w="9525">
            <a:noFill/>
            <a:miter lim="800000"/>
          </a:ln>
        </p:spPr>
        <p:txBody>
          <a:bodyPr wrap="none">
            <a:spAutoFit/>
          </a:bodyPr>
          <a:lstStyle/>
          <a:p>
            <a:pPr algn="ctr" eaLnBrk="0" hangingPunct="0"/>
            <a:r>
              <a:rPr lang="en-US" sz="2000" b="0">
                <a:solidFill>
                  <a:srgbClr val="008000"/>
                </a:solidFill>
              </a:rPr>
              <a:t>Sustained Motivation </a:t>
            </a:r>
            <a:endParaRPr lang="en-US" sz="2000" b="0">
              <a:solidFill>
                <a:srgbClr val="008000"/>
              </a:solidFill>
            </a:endParaRPr>
          </a:p>
          <a:p>
            <a:pPr algn="ctr" eaLnBrk="0" hangingPunct="0"/>
            <a:r>
              <a:rPr lang="en-US" sz="2000" b="0">
                <a:solidFill>
                  <a:srgbClr val="008000"/>
                </a:solidFill>
              </a:rPr>
              <a:t>(Internal Commitment)</a:t>
            </a:r>
            <a:endParaRPr lang="en-US" sz="2000" b="0">
              <a:solidFill>
                <a:srgbClr val="008000"/>
              </a:solidFill>
            </a:endParaRPr>
          </a:p>
          <a:p>
            <a:pPr algn="ctr" eaLnBrk="0" hangingPunct="0"/>
            <a:r>
              <a:rPr lang="en-US" sz="2000" b="0">
                <a:solidFill>
                  <a:srgbClr val="008000"/>
                </a:solidFill>
              </a:rPr>
              <a:t>Meeting Advanced Needs</a:t>
            </a:r>
            <a:endParaRPr lang="en-US" sz="2000" b="0">
              <a:solidFill>
                <a:srgbClr val="008000"/>
              </a:solidFill>
              <a:latin typeface="Times New Roman" panose="02020603050405020304" charset="0"/>
            </a:endParaRPr>
          </a:p>
        </p:txBody>
      </p:sp>
      <p:sp>
        <p:nvSpPr>
          <p:cNvPr id="18449" name="Text Box 14"/>
          <p:cNvSpPr txBox="1">
            <a:spLocks noChangeArrowheads="1"/>
          </p:cNvSpPr>
          <p:nvPr/>
        </p:nvSpPr>
        <p:spPr bwMode="auto">
          <a:xfrm>
            <a:off x="714375" y="3705225"/>
            <a:ext cx="2792413" cy="701675"/>
          </a:xfrm>
          <a:prstGeom prst="rect">
            <a:avLst/>
          </a:prstGeom>
          <a:noFill/>
          <a:ln w="9525">
            <a:noFill/>
            <a:miter lim="800000"/>
          </a:ln>
        </p:spPr>
        <p:txBody>
          <a:bodyPr wrap="none">
            <a:spAutoFit/>
          </a:bodyPr>
          <a:lstStyle/>
          <a:p>
            <a:pPr algn="ctr" eaLnBrk="0" hangingPunct="0"/>
            <a:r>
              <a:rPr lang="en-US" sz="2000" b="0">
                <a:solidFill>
                  <a:srgbClr val="0066CC"/>
                </a:solidFill>
              </a:rPr>
              <a:t>Short-term Motivation </a:t>
            </a:r>
            <a:endParaRPr lang="en-US" sz="2000" b="0">
              <a:solidFill>
                <a:srgbClr val="0066CC"/>
              </a:solidFill>
            </a:endParaRPr>
          </a:p>
          <a:p>
            <a:pPr algn="ctr" eaLnBrk="0" hangingPunct="0"/>
            <a:r>
              <a:rPr lang="en-US" sz="2000" b="0">
                <a:solidFill>
                  <a:srgbClr val="0066CC"/>
                </a:solidFill>
              </a:rPr>
              <a:t>(External Commitment)</a:t>
            </a:r>
            <a:endParaRPr lang="en-US" sz="2000" b="0">
              <a:solidFill>
                <a:srgbClr val="0066CC"/>
              </a:solidFill>
              <a:latin typeface="Times New Roman" panose="02020603050405020304" charset="0"/>
            </a:endParaRPr>
          </a:p>
        </p:txBody>
      </p:sp>
      <p:sp>
        <p:nvSpPr>
          <p:cNvPr id="755727" name="Line 15"/>
          <p:cNvSpPr>
            <a:spLocks noChangeShapeType="1"/>
          </p:cNvSpPr>
          <p:nvPr/>
        </p:nvSpPr>
        <p:spPr bwMode="auto">
          <a:xfrm flipV="1">
            <a:off x="5946775" y="1649413"/>
            <a:ext cx="1843088" cy="4570412"/>
          </a:xfrm>
          <a:prstGeom prst="line">
            <a:avLst/>
          </a:prstGeom>
          <a:noFill/>
          <a:ln w="152400">
            <a:solidFill>
              <a:schemeClr val="tx1"/>
            </a:solidFill>
            <a:round/>
          </a:ln>
          <a:effectLst>
            <a:outerShdw dist="35921" dir="2700000" algn="ctr" rotWithShape="0">
              <a:schemeClr val="bg2"/>
            </a:outerShdw>
          </a:effectLst>
        </p:spPr>
        <p:txBody>
          <a:bodyPr>
            <a:spAutoFit/>
          </a:bodyPr>
          <a:lstStyle/>
          <a:p>
            <a:pPr>
              <a:defRPr/>
            </a:pPr>
            <a:endParaRPr lang="en-US" dirty="0">
              <a:latin typeface="Arial" panose="020B0604020202020204" pitchFamily="34" charset="0"/>
            </a:endParaRPr>
          </a:p>
        </p:txBody>
      </p:sp>
      <p:sp>
        <p:nvSpPr>
          <p:cNvPr id="18451" name="Text Box 20"/>
          <p:cNvSpPr txBox="1">
            <a:spLocks noChangeArrowheads="1"/>
          </p:cNvSpPr>
          <p:nvPr/>
        </p:nvSpPr>
        <p:spPr bwMode="auto">
          <a:xfrm rot="-4088252">
            <a:off x="5171281" y="4353719"/>
            <a:ext cx="4700588" cy="641350"/>
          </a:xfrm>
          <a:prstGeom prst="rect">
            <a:avLst/>
          </a:prstGeom>
          <a:noFill/>
          <a:ln w="9525">
            <a:noFill/>
            <a:miter lim="800000"/>
          </a:ln>
        </p:spPr>
        <p:txBody>
          <a:bodyPr>
            <a:spAutoFit/>
          </a:bodyPr>
          <a:lstStyle/>
          <a:p>
            <a:pPr algn="ctr">
              <a:spcBef>
                <a:spcPct val="50000"/>
              </a:spcBef>
            </a:pPr>
            <a:r>
              <a:rPr lang="en-US" sz="3600">
                <a:solidFill>
                  <a:schemeClr val="tx1"/>
                </a:solidFill>
              </a:rPr>
              <a:t>MOTIVATION</a:t>
            </a:r>
            <a:endParaRPr lang="en-US" sz="3600">
              <a:solidFill>
                <a:schemeClr val="tx1"/>
              </a:solidFill>
            </a:endParaRPr>
          </a:p>
        </p:txBody>
      </p:sp>
      <p:pic>
        <p:nvPicPr>
          <p:cNvPr id="18452" name="Picture 24" descr="CMP_cmyk_smaller"/>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8674100" y="6229350"/>
            <a:ext cx="457200" cy="387350"/>
          </a:xfrm>
          <a:prstGeom prst="rect">
            <a:avLst/>
          </a:prstGeom>
          <a:noFill/>
          <a:ln w="9525">
            <a:noFill/>
            <a:miter lim="800000"/>
            <a:headEnd/>
            <a:tailEnd/>
          </a:ln>
        </p:spPr>
      </p:pic>
      <p:pic>
        <p:nvPicPr>
          <p:cNvPr id="18453" name="Picture 25" descr="ICMI_no tagline"/>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848600" y="6215063"/>
            <a:ext cx="838200" cy="41433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libri" panose="020F0502020204030204" pitchFamily="34" charset="0"/>
              </a:rPr>
              <a:t>Aon Hewitt : Engagement Model</a:t>
            </a:r>
            <a:endParaRPr lang="en-US" dirty="0">
              <a:latin typeface="Calibri" panose="020F0502020204030204" pitchFamily="34" charset="0"/>
            </a:endParaRPr>
          </a:p>
        </p:txBody>
      </p:sp>
      <p:pic>
        <p:nvPicPr>
          <p:cNvPr id="2050" name="Picture 2" descr="C:\Documents and Settings\sa19024\Desktop\Aon Hewitt.bmp"/>
          <p:cNvPicPr>
            <a:picLocks noChangeAspect="1" noChangeArrowheads="1"/>
          </p:cNvPicPr>
          <p:nvPr/>
        </p:nvPicPr>
        <p:blipFill>
          <a:blip r:embed="rId1"/>
          <a:srcRect/>
          <a:stretch>
            <a:fillRect/>
          </a:stretch>
        </p:blipFill>
        <p:spPr bwMode="auto">
          <a:xfrm>
            <a:off x="948229" y="1282651"/>
            <a:ext cx="7304088" cy="4095750"/>
          </a:xfrm>
          <a:prstGeom prst="rect">
            <a:avLst/>
          </a:prstGeom>
          <a:noFill/>
        </p:spPr>
      </p:pic>
      <p:sp>
        <p:nvSpPr>
          <p:cNvPr id="6" name="TextBox 5"/>
          <p:cNvSpPr txBox="1"/>
          <p:nvPr/>
        </p:nvSpPr>
        <p:spPr>
          <a:xfrm>
            <a:off x="228600" y="5257800"/>
            <a:ext cx="8720919" cy="1077218"/>
          </a:xfrm>
          <a:prstGeom prst="rect">
            <a:avLst/>
          </a:prstGeom>
          <a:noFill/>
        </p:spPr>
        <p:txBody>
          <a:bodyPr wrap="square" rtlCol="0">
            <a:spAutoFit/>
          </a:bodyPr>
          <a:lstStyle/>
          <a:p>
            <a:pPr algn="just"/>
            <a:r>
              <a:rPr lang="en-US" sz="1600" dirty="0" smtClean="0">
                <a:latin typeface="Calibri" panose="020F0502020204030204" pitchFamily="34" charset="0"/>
              </a:rPr>
              <a:t>The Engagement Model goes beyond measuring people’s satisfaction with each of these drivers. The model prioritizes the areas for improvement based on their potential impact on engagement and, therefore, business performance. Another key premise of the Engagement Model is that the Engagement Drivers are interrelated; they do not operate in isolation.</a:t>
            </a:r>
            <a:endParaRPr lang="en-US" sz="1600" dirty="0">
              <a:latin typeface="Calibri" panose="020F0502020204030204" pitchFamily="34" charset="0"/>
            </a:endParaRPr>
          </a:p>
        </p:txBody>
      </p:sp>
      <p:sp>
        <p:nvSpPr>
          <p:cNvPr id="7" name="TextBox 6"/>
          <p:cNvSpPr txBox="1"/>
          <p:nvPr/>
        </p:nvSpPr>
        <p:spPr>
          <a:xfrm>
            <a:off x="7206038" y="6277970"/>
            <a:ext cx="3098042" cy="338554"/>
          </a:xfrm>
          <a:prstGeom prst="rect">
            <a:avLst/>
          </a:prstGeom>
          <a:noFill/>
        </p:spPr>
        <p:txBody>
          <a:bodyPr wrap="square" rtlCol="0">
            <a:spAutoFit/>
          </a:bodyPr>
          <a:lstStyle/>
          <a:p>
            <a:r>
              <a:rPr lang="en-US" sz="1600" dirty="0" smtClean="0">
                <a:latin typeface="Calibri" panose="020F0502020204030204" pitchFamily="34" charset="0"/>
              </a:rPr>
              <a:t>Source : Aon Hewitt</a:t>
            </a:r>
            <a:endParaRPr lang="en-US" sz="1600" dirty="0" smtClean="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5"/>
          <p:cNvSpPr txBox="1">
            <a:spLocks noChangeArrowheads="1"/>
          </p:cNvSpPr>
          <p:nvPr/>
        </p:nvSpPr>
        <p:spPr bwMode="auto">
          <a:xfrm>
            <a:off x="304800" y="152400"/>
            <a:ext cx="7503160" cy="607695"/>
          </a:xfrm>
          <a:prstGeom prst="rect">
            <a:avLst/>
          </a:prstGeom>
          <a:noFill/>
          <a:ln w="9525">
            <a:noFill/>
            <a:miter lim="800000"/>
          </a:ln>
        </p:spPr>
        <p:txBody>
          <a:bodyPr wrap="square">
            <a:spAutoFit/>
          </a:bodyPr>
          <a:lstStyle/>
          <a:p>
            <a:pPr eaLnBrk="0" hangingPunct="0">
              <a:lnSpc>
                <a:spcPct val="120000"/>
              </a:lnSpc>
            </a:pPr>
            <a:r>
              <a:rPr lang="en-US" sz="2800" b="1" dirty="0" smtClean="0">
                <a:latin typeface="Calibri" panose="020F0502020204030204" pitchFamily="34" charset="0"/>
                <a:ea typeface="+mj-ea"/>
                <a:cs typeface="+mj-cs"/>
              </a:rPr>
              <a:t>Hewitt Model </a:t>
            </a:r>
            <a:r>
              <a:rPr lang="en-US" sz="2000" b="1" dirty="0" smtClean="0">
                <a:latin typeface="Calibri" panose="020F0502020204030204" pitchFamily="34" charset="0"/>
                <a:ea typeface="+mj-ea"/>
                <a:cs typeface="+mj-cs"/>
              </a:rPr>
              <a:t>Of Engagement (Engagement Outcomes)</a:t>
            </a:r>
            <a:endParaRPr lang="en-US" sz="2000" b="1" dirty="0">
              <a:latin typeface="Calibri" panose="020F0502020204030204" pitchFamily="34" charset="0"/>
              <a:ea typeface="+mj-ea"/>
              <a:cs typeface="+mj-cs"/>
            </a:endParaRPr>
          </a:p>
        </p:txBody>
      </p:sp>
      <p:sp>
        <p:nvSpPr>
          <p:cNvPr id="21508" name="Rectangle 46"/>
          <p:cNvSpPr>
            <a:spLocks noChangeArrowheads="1"/>
          </p:cNvSpPr>
          <p:nvPr/>
        </p:nvSpPr>
        <p:spPr bwMode="auto">
          <a:xfrm>
            <a:off x="3200400" y="2667000"/>
            <a:ext cx="2844800" cy="2462213"/>
          </a:xfrm>
          <a:prstGeom prst="rect">
            <a:avLst/>
          </a:prstGeom>
          <a:noFill/>
          <a:ln w="9525">
            <a:noFill/>
            <a:miter lim="800000"/>
          </a:ln>
        </p:spPr>
        <p:txBody>
          <a:bodyPr wrap="square" anchor="ctr">
            <a:spAutoFit/>
          </a:bodyPr>
          <a:lstStyle/>
          <a:p>
            <a:pPr eaLnBrk="0" hangingPunct="0">
              <a:spcBef>
                <a:spcPct val="25000"/>
              </a:spcBef>
            </a:pPr>
            <a:r>
              <a:rPr lang="en-US" sz="1400" dirty="0">
                <a:latin typeface="Calibri" panose="020F0502020204030204" pitchFamily="34" charset="0"/>
              </a:rPr>
              <a:t>Behavior:</a:t>
            </a:r>
            <a:endParaRPr lang="en-US" sz="1400" dirty="0">
              <a:latin typeface="Calibri" panose="020F0502020204030204" pitchFamily="34" charset="0"/>
            </a:endParaRPr>
          </a:p>
          <a:p>
            <a:pPr eaLnBrk="0" hangingPunct="0">
              <a:spcBef>
                <a:spcPct val="25000"/>
              </a:spcBef>
            </a:pPr>
            <a:r>
              <a:rPr lang="en-US" sz="1400" b="0" dirty="0">
                <a:latin typeface="Calibri" panose="020F0502020204030204" pitchFamily="34" charset="0"/>
              </a:rPr>
              <a:t>engaged employees have an intense desire to be a member of the organization</a:t>
            </a:r>
            <a:endParaRPr lang="en-US" sz="1400" b="0" dirty="0">
              <a:latin typeface="Calibri" panose="020F0502020204030204" pitchFamily="34" charset="0"/>
            </a:endParaRPr>
          </a:p>
          <a:p>
            <a:pPr eaLnBrk="0" hangingPunct="0">
              <a:spcBef>
                <a:spcPct val="25000"/>
              </a:spcBef>
            </a:pPr>
            <a:r>
              <a:rPr lang="en-US" sz="1400" dirty="0">
                <a:latin typeface="Calibri" panose="020F0502020204030204" pitchFamily="34" charset="0"/>
              </a:rPr>
              <a:t>EOS Questions:</a:t>
            </a:r>
            <a:endParaRPr lang="en-US" sz="1400" b="0" dirty="0">
              <a:latin typeface="Calibri" panose="020F0502020204030204" pitchFamily="34" charset="0"/>
            </a:endParaRPr>
          </a:p>
          <a:p>
            <a:pPr marL="234950" lvl="1" indent="-120650" eaLnBrk="0" hangingPunct="0">
              <a:spcBef>
                <a:spcPct val="25000"/>
              </a:spcBef>
              <a:buFontTx/>
              <a:buChar char="•"/>
            </a:pPr>
            <a:r>
              <a:rPr lang="en-US" sz="1400" b="0" dirty="0">
                <a:latin typeface="Calibri" panose="020F0502020204030204" pitchFamily="34" charset="0"/>
              </a:rPr>
              <a:t>It would take a lot to get me to leave this organization</a:t>
            </a:r>
            <a:endParaRPr lang="en-US" sz="1400" b="0" dirty="0">
              <a:latin typeface="Calibri" panose="020F0502020204030204" pitchFamily="34" charset="0"/>
            </a:endParaRPr>
          </a:p>
          <a:p>
            <a:pPr marL="234950" lvl="1" indent="-120650" eaLnBrk="0" hangingPunct="0">
              <a:spcBef>
                <a:spcPct val="25000"/>
              </a:spcBef>
              <a:buFontTx/>
              <a:buChar char="•"/>
            </a:pPr>
            <a:r>
              <a:rPr lang="en-US" sz="1400" b="0" dirty="0">
                <a:latin typeface="Calibri" panose="020F0502020204030204" pitchFamily="34" charset="0"/>
              </a:rPr>
              <a:t>I rarely think about leaving this organization to work somewhere else</a:t>
            </a:r>
            <a:endParaRPr lang="en-US" sz="1400" b="0" dirty="0">
              <a:latin typeface="Calibri" panose="020F0502020204030204" pitchFamily="34" charset="0"/>
            </a:endParaRPr>
          </a:p>
        </p:txBody>
      </p:sp>
      <p:sp>
        <p:nvSpPr>
          <p:cNvPr id="342023" name="Oval 7"/>
          <p:cNvSpPr>
            <a:spLocks noChangeAspect="1" noChangeArrowheads="1"/>
          </p:cNvSpPr>
          <p:nvPr/>
        </p:nvSpPr>
        <p:spPr bwMode="auto">
          <a:xfrm>
            <a:off x="7006631" y="1308258"/>
            <a:ext cx="893762" cy="672942"/>
          </a:xfrm>
          <a:prstGeom prst="ellipse">
            <a:avLst/>
          </a:prstGeom>
          <a:solidFill>
            <a:schemeClr val="hlink"/>
          </a:solidFill>
          <a:ln w="9525" algn="ctr">
            <a:noFill/>
            <a:round/>
          </a:ln>
          <a:effectLst/>
        </p:spPr>
        <p:txBody>
          <a:bodyPr wrap="none" anchor="ctr"/>
          <a:lstStyle/>
          <a:p>
            <a:pPr algn="ctr" eaLnBrk="0" hangingPunct="0">
              <a:spcBef>
                <a:spcPct val="50000"/>
              </a:spcBef>
              <a:defRPr/>
            </a:pPr>
            <a:r>
              <a:rPr lang="en-US" sz="1500" dirty="0">
                <a:solidFill>
                  <a:schemeClr val="bg1"/>
                </a:solidFill>
                <a:effectLst>
                  <a:outerShdw blurRad="38100" dist="38100" dir="2700000" algn="tl">
                    <a:srgbClr val="000000"/>
                  </a:outerShdw>
                </a:effectLst>
                <a:latin typeface="Arial" panose="020B0604020202020204" pitchFamily="34" charset="0"/>
              </a:rPr>
              <a:t>STRIVE</a:t>
            </a:r>
            <a:endParaRPr lang="en-US" sz="1500" dirty="0">
              <a:solidFill>
                <a:schemeClr val="bg1"/>
              </a:solidFill>
              <a:effectLst>
                <a:outerShdw blurRad="38100" dist="38100" dir="2700000" algn="tl">
                  <a:srgbClr val="000000"/>
                </a:outerShdw>
              </a:effectLst>
              <a:latin typeface="Arial" panose="020B0604020202020204" pitchFamily="34" charset="0"/>
            </a:endParaRPr>
          </a:p>
        </p:txBody>
      </p:sp>
      <p:sp>
        <p:nvSpPr>
          <p:cNvPr id="21511" name="Rectangle 47"/>
          <p:cNvSpPr>
            <a:spLocks noChangeArrowheads="1"/>
          </p:cNvSpPr>
          <p:nvPr/>
        </p:nvSpPr>
        <p:spPr bwMode="auto">
          <a:xfrm>
            <a:off x="6176368" y="2667001"/>
            <a:ext cx="2844800" cy="2296268"/>
          </a:xfrm>
          <a:prstGeom prst="rect">
            <a:avLst/>
          </a:prstGeom>
          <a:noFill/>
          <a:ln w="9525">
            <a:noFill/>
            <a:miter lim="800000"/>
          </a:ln>
        </p:spPr>
        <p:txBody>
          <a:bodyPr wrap="square" anchor="ctr">
            <a:spAutoFit/>
          </a:bodyPr>
          <a:lstStyle/>
          <a:p>
            <a:pPr eaLnBrk="0" hangingPunct="0">
              <a:spcBef>
                <a:spcPct val="25000"/>
              </a:spcBef>
            </a:pPr>
            <a:r>
              <a:rPr lang="en-US" sz="1300" dirty="0">
                <a:latin typeface="Calibri" panose="020F0502020204030204" pitchFamily="34" charset="0"/>
              </a:rPr>
              <a:t>Behavior:</a:t>
            </a:r>
            <a:endParaRPr lang="en-US" sz="1300" dirty="0">
              <a:latin typeface="Calibri" panose="020F0502020204030204" pitchFamily="34" charset="0"/>
            </a:endParaRPr>
          </a:p>
          <a:p>
            <a:pPr eaLnBrk="0" hangingPunct="0">
              <a:spcBef>
                <a:spcPct val="25000"/>
              </a:spcBef>
            </a:pPr>
            <a:r>
              <a:rPr lang="en-US" sz="1300" b="0" dirty="0">
                <a:latin typeface="Calibri" panose="020F0502020204030204" pitchFamily="34" charset="0"/>
              </a:rPr>
              <a:t>engaged employees exert extra effort and engage in behaviors that contribute to business success</a:t>
            </a:r>
            <a:endParaRPr lang="en-US" sz="1300" b="0" dirty="0">
              <a:latin typeface="Calibri" panose="020F0502020204030204" pitchFamily="34" charset="0"/>
            </a:endParaRPr>
          </a:p>
          <a:p>
            <a:pPr eaLnBrk="0" hangingPunct="0">
              <a:spcBef>
                <a:spcPct val="25000"/>
              </a:spcBef>
            </a:pPr>
            <a:r>
              <a:rPr lang="en-US" sz="1300" dirty="0">
                <a:latin typeface="Calibri" panose="020F0502020204030204" pitchFamily="34" charset="0"/>
              </a:rPr>
              <a:t>EOS Questions:</a:t>
            </a:r>
            <a:endParaRPr lang="en-US" sz="1300" b="0" dirty="0">
              <a:latin typeface="Calibri" panose="020F0502020204030204" pitchFamily="34" charset="0"/>
            </a:endParaRPr>
          </a:p>
          <a:p>
            <a:pPr marL="234950" lvl="1" indent="-120650" eaLnBrk="0" hangingPunct="0">
              <a:spcBef>
                <a:spcPct val="25000"/>
              </a:spcBef>
              <a:buFontTx/>
              <a:buChar char="•"/>
            </a:pPr>
            <a:r>
              <a:rPr lang="en-US" sz="1300" b="0" dirty="0">
                <a:latin typeface="Calibri" panose="020F0502020204030204" pitchFamily="34" charset="0"/>
              </a:rPr>
              <a:t>This organization inspires me to do my best work every day</a:t>
            </a:r>
            <a:endParaRPr lang="en-US" sz="1300" b="0" dirty="0">
              <a:latin typeface="Calibri" panose="020F0502020204030204" pitchFamily="34" charset="0"/>
            </a:endParaRPr>
          </a:p>
          <a:p>
            <a:pPr marL="234950" lvl="1" indent="-120650" eaLnBrk="0" hangingPunct="0">
              <a:spcBef>
                <a:spcPct val="25000"/>
              </a:spcBef>
              <a:buFontTx/>
              <a:buChar char="•"/>
            </a:pPr>
            <a:r>
              <a:rPr lang="en-US" sz="1300" b="0" dirty="0">
                <a:latin typeface="Calibri" panose="020F0502020204030204" pitchFamily="34" charset="0"/>
              </a:rPr>
              <a:t>This organization motivates me to contribute more than is normally required to complete my work</a:t>
            </a:r>
            <a:endParaRPr lang="en-US" sz="1300" b="0" dirty="0">
              <a:latin typeface="Calibri" panose="020F0502020204030204" pitchFamily="34" charset="0"/>
            </a:endParaRPr>
          </a:p>
        </p:txBody>
      </p:sp>
      <p:sp>
        <p:nvSpPr>
          <p:cNvPr id="342039" name="Oval 23"/>
          <p:cNvSpPr>
            <a:spLocks noChangeAspect="1" noChangeArrowheads="1"/>
          </p:cNvSpPr>
          <p:nvPr/>
        </p:nvSpPr>
        <p:spPr bwMode="auto">
          <a:xfrm>
            <a:off x="4114800" y="1295400"/>
            <a:ext cx="892175" cy="762000"/>
          </a:xfrm>
          <a:prstGeom prst="ellipse">
            <a:avLst/>
          </a:prstGeom>
          <a:solidFill>
            <a:schemeClr val="hlink"/>
          </a:solidFill>
          <a:ln w="9525" algn="ctr">
            <a:noFill/>
            <a:round/>
          </a:ln>
          <a:effectLst/>
        </p:spPr>
        <p:txBody>
          <a:bodyPr wrap="none" anchor="ctr"/>
          <a:lstStyle/>
          <a:p>
            <a:pPr algn="ctr" eaLnBrk="0" hangingPunct="0">
              <a:spcBef>
                <a:spcPct val="50000"/>
              </a:spcBef>
              <a:defRPr/>
            </a:pPr>
            <a:r>
              <a:rPr lang="en-US" sz="1500" dirty="0">
                <a:solidFill>
                  <a:schemeClr val="bg1"/>
                </a:solidFill>
                <a:effectLst>
                  <a:outerShdw blurRad="38100" dist="38100" dir="2700000" algn="tl">
                    <a:srgbClr val="000000"/>
                  </a:outerShdw>
                </a:effectLst>
                <a:latin typeface="Arial" panose="020B0604020202020204" pitchFamily="34" charset="0"/>
              </a:rPr>
              <a:t>STAY</a:t>
            </a:r>
            <a:endParaRPr lang="en-US" sz="1500" dirty="0">
              <a:solidFill>
                <a:schemeClr val="bg1"/>
              </a:solidFill>
              <a:effectLst>
                <a:outerShdw blurRad="38100" dist="38100" dir="2700000" algn="tl">
                  <a:srgbClr val="000000"/>
                </a:outerShdw>
              </a:effectLst>
              <a:latin typeface="Arial" panose="020B0604020202020204" pitchFamily="34" charset="0"/>
            </a:endParaRPr>
          </a:p>
        </p:txBody>
      </p:sp>
      <p:sp>
        <p:nvSpPr>
          <p:cNvPr id="21514" name="Rectangle 45"/>
          <p:cNvSpPr>
            <a:spLocks noChangeArrowheads="1"/>
          </p:cNvSpPr>
          <p:nvPr/>
        </p:nvSpPr>
        <p:spPr bwMode="auto">
          <a:xfrm>
            <a:off x="324843" y="2590800"/>
            <a:ext cx="2844800" cy="2893100"/>
          </a:xfrm>
          <a:prstGeom prst="rect">
            <a:avLst/>
          </a:prstGeom>
          <a:noFill/>
          <a:ln w="9525">
            <a:noFill/>
            <a:miter lim="800000"/>
          </a:ln>
        </p:spPr>
        <p:txBody>
          <a:bodyPr wrap="square" anchor="ctr">
            <a:spAutoFit/>
          </a:bodyPr>
          <a:lstStyle/>
          <a:p>
            <a:pPr eaLnBrk="0" hangingPunct="0">
              <a:spcBef>
                <a:spcPct val="25000"/>
              </a:spcBef>
            </a:pPr>
            <a:r>
              <a:rPr lang="en-US" sz="1400" dirty="0">
                <a:latin typeface="Calibri" panose="020F0502020204030204" pitchFamily="34" charset="0"/>
              </a:rPr>
              <a:t>Behavior:</a:t>
            </a:r>
            <a:endParaRPr lang="en-US" sz="1400" dirty="0">
              <a:latin typeface="Calibri" panose="020F0502020204030204" pitchFamily="34" charset="0"/>
            </a:endParaRPr>
          </a:p>
          <a:p>
            <a:pPr eaLnBrk="0" hangingPunct="0">
              <a:spcBef>
                <a:spcPct val="25000"/>
              </a:spcBef>
            </a:pPr>
            <a:r>
              <a:rPr lang="en-US" sz="1400" b="0" dirty="0">
                <a:latin typeface="Calibri" panose="020F0502020204030204" pitchFamily="34" charset="0"/>
              </a:rPr>
              <a:t>engaged employees consistently speak positively about the organization to co–workers, potential employees and customers</a:t>
            </a:r>
            <a:endParaRPr lang="en-US" sz="1400" b="0" dirty="0">
              <a:latin typeface="Calibri" panose="020F0502020204030204" pitchFamily="34" charset="0"/>
            </a:endParaRPr>
          </a:p>
          <a:p>
            <a:pPr eaLnBrk="0" hangingPunct="0">
              <a:spcBef>
                <a:spcPct val="25000"/>
              </a:spcBef>
            </a:pPr>
            <a:r>
              <a:rPr lang="en-US" sz="1400" dirty="0">
                <a:latin typeface="Calibri" panose="020F0502020204030204" pitchFamily="34" charset="0"/>
              </a:rPr>
              <a:t>EOS Questions:</a:t>
            </a:r>
            <a:endParaRPr lang="en-US" sz="1400" b="0" dirty="0">
              <a:latin typeface="Calibri" panose="020F0502020204030204" pitchFamily="34" charset="0"/>
            </a:endParaRPr>
          </a:p>
          <a:p>
            <a:pPr marL="234950" lvl="1" indent="-120650" eaLnBrk="0" hangingPunct="0">
              <a:spcBef>
                <a:spcPct val="25000"/>
              </a:spcBef>
              <a:buFontTx/>
              <a:buChar char="•"/>
            </a:pPr>
            <a:r>
              <a:rPr lang="en-US" sz="1400" b="0" dirty="0">
                <a:latin typeface="Calibri" panose="020F0502020204030204" pitchFamily="34" charset="0"/>
              </a:rPr>
              <a:t>Given the opportunity, I tell others great things about working here</a:t>
            </a:r>
            <a:endParaRPr lang="en-US" sz="1400" b="0" dirty="0">
              <a:latin typeface="Calibri" panose="020F0502020204030204" pitchFamily="34" charset="0"/>
            </a:endParaRPr>
          </a:p>
          <a:p>
            <a:pPr marL="234950" lvl="1" indent="-120650" eaLnBrk="0" hangingPunct="0">
              <a:spcBef>
                <a:spcPct val="25000"/>
              </a:spcBef>
              <a:spcAft>
                <a:spcPct val="10000"/>
              </a:spcAft>
              <a:buFontTx/>
              <a:buChar char="•"/>
            </a:pPr>
            <a:r>
              <a:rPr lang="en-US" sz="1400" b="0" dirty="0">
                <a:latin typeface="Calibri" panose="020F0502020204030204" pitchFamily="34" charset="0"/>
              </a:rPr>
              <a:t>I would not hesitate to recommend this organization to a friend seeking employment</a:t>
            </a:r>
            <a:endParaRPr lang="en-US" sz="1400" b="0" dirty="0">
              <a:latin typeface="Calibri" panose="020F0502020204030204" pitchFamily="34" charset="0"/>
            </a:endParaRPr>
          </a:p>
        </p:txBody>
      </p:sp>
      <p:sp>
        <p:nvSpPr>
          <p:cNvPr id="342052" name="Oval 36"/>
          <p:cNvSpPr>
            <a:spLocks noChangeAspect="1" noChangeArrowheads="1"/>
          </p:cNvSpPr>
          <p:nvPr/>
        </p:nvSpPr>
        <p:spPr bwMode="auto">
          <a:xfrm>
            <a:off x="1018581" y="1295400"/>
            <a:ext cx="893762" cy="838200"/>
          </a:xfrm>
          <a:prstGeom prst="ellipse">
            <a:avLst/>
          </a:prstGeom>
          <a:solidFill>
            <a:schemeClr val="hlink"/>
          </a:solidFill>
          <a:ln w="9525">
            <a:noFill/>
            <a:round/>
          </a:ln>
          <a:effectLst/>
        </p:spPr>
        <p:txBody>
          <a:bodyPr wrap="none" anchor="ctr"/>
          <a:lstStyle/>
          <a:p>
            <a:pPr algn="ctr" eaLnBrk="0" hangingPunct="0">
              <a:spcBef>
                <a:spcPct val="50000"/>
              </a:spcBef>
              <a:defRPr/>
            </a:pPr>
            <a:r>
              <a:rPr lang="en-US" sz="1500" dirty="0">
                <a:solidFill>
                  <a:schemeClr val="bg1"/>
                </a:solidFill>
                <a:effectLst>
                  <a:outerShdw blurRad="38100" dist="38100" dir="2700000" algn="tl">
                    <a:srgbClr val="000000"/>
                  </a:outerShdw>
                </a:effectLst>
                <a:latin typeface="Arial" panose="020B0604020202020204" pitchFamily="34" charset="0"/>
              </a:rPr>
              <a:t>SAY</a:t>
            </a:r>
            <a:endParaRPr lang="en-US" sz="1500" dirty="0">
              <a:solidFill>
                <a:schemeClr val="bg1"/>
              </a:solidFill>
              <a:effectLst>
                <a:outerShdw blurRad="38100" dist="38100" dir="2700000" algn="tl">
                  <a:srgbClr val="000000"/>
                </a:outerShdw>
              </a:effectLst>
              <a:latin typeface="Arial" panose="020B0604020202020204" pitchFamily="34" charset="0"/>
            </a:endParaRPr>
          </a:p>
        </p:txBody>
      </p:sp>
      <p:sp>
        <p:nvSpPr>
          <p:cNvPr id="2" name="Slide Number Placeholder 1"/>
          <p:cNvSpPr>
            <a:spLocks noGrp="1"/>
          </p:cNvSpPr>
          <p:nvPr>
            <p:ph type="sldNum" sz="quarter" idx="10"/>
          </p:nvPr>
        </p:nvSpPr>
        <p:spPr>
          <a:xfrm>
            <a:off x="8608572" y="6625277"/>
            <a:ext cx="494484" cy="219075"/>
          </a:xfrm>
        </p:spPr>
        <p:txBody>
          <a:bodyPr/>
          <a:lstStyle/>
          <a:p>
            <a:pPr>
              <a:defRPr/>
            </a:pPr>
            <a:fld id="{6BDE5EEC-4E3C-4163-8B79-2A42365495C2}" type="slidenum">
              <a:rPr lang="en-US" smtClean="0"/>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175" y="1295400"/>
            <a:ext cx="8229600" cy="5181600"/>
          </a:xfrm>
        </p:spPr>
        <p:txBody>
          <a:bodyPr>
            <a:normAutofit fontScale="92500" lnSpcReduction="20000"/>
          </a:bodyPr>
          <a:lstStyle/>
          <a:p>
            <a:pPr algn="just">
              <a:buFont typeface="Wingdings" panose="05000000000000000000" pitchFamily="2" charset="2"/>
              <a:buNone/>
            </a:pPr>
            <a:endParaRPr lang="en-US" sz="1100" b="1" dirty="0" smtClean="0">
              <a:latin typeface="Calibri" panose="020F0502020204030204" pitchFamily="34" charset="0"/>
            </a:endParaRPr>
          </a:p>
          <a:p>
            <a:pPr algn="just"/>
            <a:r>
              <a:rPr lang="en-US" sz="1900" b="1" dirty="0" smtClean="0">
                <a:latin typeface="Calibri" panose="020F0502020204030204" pitchFamily="34" charset="0"/>
              </a:rPr>
              <a:t>Better Performance</a:t>
            </a:r>
            <a:r>
              <a:rPr lang="en-US" sz="1900" dirty="0" smtClean="0">
                <a:latin typeface="Calibri" panose="020F0502020204030204" pitchFamily="34" charset="0"/>
              </a:rPr>
              <a:t> - Engaged employees work smarter, not harder. They keep looking for ways to improve performance at their workplace. This means more sales, lower costs, better quality and innovative products.</a:t>
            </a:r>
            <a:endParaRPr lang="en-US" sz="1900" dirty="0" smtClean="0">
              <a:latin typeface="Calibri" panose="020F0502020204030204" pitchFamily="34" charset="0"/>
            </a:endParaRPr>
          </a:p>
          <a:p>
            <a:pPr algn="just"/>
            <a:r>
              <a:rPr lang="en-US" sz="1900" b="1" dirty="0" smtClean="0">
                <a:latin typeface="Calibri" panose="020F0502020204030204" pitchFamily="34" charset="0"/>
              </a:rPr>
              <a:t>Better Communication </a:t>
            </a:r>
            <a:r>
              <a:rPr lang="en-US" sz="1900" dirty="0" smtClean="0">
                <a:latin typeface="Calibri" panose="020F0502020204030204" pitchFamily="34" charset="0"/>
              </a:rPr>
              <a:t>- Engaged employees communicate – they share information with colleagues, they pass on ideas, suggest and advice and they speak up for the organization. This leads to better performance, greater innovation and happier customers.</a:t>
            </a:r>
            <a:endParaRPr lang="en-US" sz="1900" dirty="0" smtClean="0">
              <a:latin typeface="Calibri" panose="020F0502020204030204" pitchFamily="34" charset="0"/>
            </a:endParaRPr>
          </a:p>
          <a:p>
            <a:pPr algn="just"/>
            <a:r>
              <a:rPr lang="en-US" sz="1900" b="1" dirty="0" smtClean="0">
                <a:latin typeface="Calibri" panose="020F0502020204030204" pitchFamily="34" charset="0"/>
              </a:rPr>
              <a:t>Greater Customer Satisfaction </a:t>
            </a:r>
            <a:r>
              <a:rPr lang="en-US" sz="1900" dirty="0" smtClean="0">
                <a:latin typeface="Calibri" panose="020F0502020204030204" pitchFamily="34" charset="0"/>
              </a:rPr>
              <a:t>– Engaged employees go out of their way to meet customers’ needs. Customers aren’t slow to notice and this leads to higher levels of repeat business, at a good cost.</a:t>
            </a:r>
            <a:endParaRPr lang="en-US" sz="1900" dirty="0" smtClean="0">
              <a:latin typeface="Calibri" panose="020F0502020204030204" pitchFamily="34" charset="0"/>
            </a:endParaRPr>
          </a:p>
          <a:p>
            <a:pPr algn="just"/>
            <a:r>
              <a:rPr lang="en-US" sz="1900" b="1" dirty="0" smtClean="0">
                <a:latin typeface="Calibri" panose="020F0502020204030204" pitchFamily="34" charset="0"/>
              </a:rPr>
              <a:t>Better Team Working </a:t>
            </a:r>
            <a:r>
              <a:rPr lang="en-US" sz="1900" dirty="0" smtClean="0">
                <a:latin typeface="Calibri" panose="020F0502020204030204" pitchFamily="34" charset="0"/>
              </a:rPr>
              <a:t>- Employee engagement is about increasing the employees connection with the principles, strategies, processes, culture and purpose of the organization. It is a matter of commitment and encouragement. It is a matter of focusing on business results, and the employees having a clear sense of responsibility for delivering on the business agenda.</a:t>
            </a:r>
            <a:endParaRPr lang="en-US" sz="1900" dirty="0" smtClean="0">
              <a:latin typeface="Calibri" panose="020F0502020204030204" pitchFamily="34" charset="0"/>
            </a:endParaRPr>
          </a:p>
          <a:p>
            <a:pPr algn="just"/>
            <a:r>
              <a:rPr lang="en-US" sz="1900" b="1" dirty="0" smtClean="0">
                <a:latin typeface="Calibri" panose="020F0502020204030204" pitchFamily="34" charset="0"/>
              </a:rPr>
              <a:t>Greater Commitment </a:t>
            </a:r>
            <a:r>
              <a:rPr lang="en-US" sz="1900" dirty="0" smtClean="0">
                <a:latin typeface="Calibri" panose="020F0502020204030204" pitchFamily="34" charset="0"/>
              </a:rPr>
              <a:t>- Engaged employees care about the future of the organization they work for, they feel proud to work for their company and they get on better each day with their colleagues.</a:t>
            </a:r>
            <a:endParaRPr lang="en-US" sz="1900" dirty="0" smtClean="0">
              <a:latin typeface="Calibri" panose="020F0502020204030204" pitchFamily="34" charset="0"/>
            </a:endParaRPr>
          </a:p>
          <a:p>
            <a:pPr algn="just"/>
            <a:r>
              <a:rPr lang="en-US" sz="1900" b="1" dirty="0" smtClean="0">
                <a:latin typeface="Calibri" panose="020F0502020204030204" pitchFamily="34" charset="0"/>
              </a:rPr>
              <a:t>Lower Employee Turnover and Greater Ability to Recruit Great People </a:t>
            </a:r>
            <a:r>
              <a:rPr lang="en-US" sz="1900" dirty="0" smtClean="0">
                <a:latin typeface="Calibri" panose="020F0502020204030204" pitchFamily="34" charset="0"/>
              </a:rPr>
              <a:t>– Higher engagement leads to low attrition, they actively seek out new people who they believe can help the company get even better.</a:t>
            </a:r>
            <a:endParaRPr lang="en-US" sz="1900" dirty="0" smtClean="0">
              <a:latin typeface="Calibri" panose="020F0502020204030204" pitchFamily="34" charset="0"/>
            </a:endParaRPr>
          </a:p>
          <a:p>
            <a:pPr algn="just"/>
            <a:endParaRPr lang="en-US" sz="1600" dirty="0" smtClean="0">
              <a:latin typeface="Calibri" panose="020F0502020204030204" pitchFamily="34" charset="0"/>
            </a:endParaRPr>
          </a:p>
          <a:p>
            <a:pPr algn="just"/>
            <a:endParaRPr lang="en-US" sz="1600" dirty="0" smtClean="0">
              <a:latin typeface="Calibri" panose="020F0502020204030204" pitchFamily="34" charset="0"/>
            </a:endParaRPr>
          </a:p>
          <a:p>
            <a:pPr algn="just"/>
            <a:endParaRPr lang="en-US" sz="1600" dirty="0" smtClean="0">
              <a:latin typeface="Calibri" panose="020F0502020204030204" pitchFamily="34" charset="0"/>
            </a:endParaRPr>
          </a:p>
          <a:p>
            <a:pPr algn="just"/>
            <a:endParaRPr lang="en-US" sz="1600" dirty="0" smtClean="0">
              <a:latin typeface="Calibri" panose="020F0502020204030204" pitchFamily="34" charset="0"/>
            </a:endParaRPr>
          </a:p>
        </p:txBody>
      </p:sp>
      <p:sp>
        <p:nvSpPr>
          <p:cNvPr id="4" name="Title 3"/>
          <p:cNvSpPr>
            <a:spLocks noGrp="1"/>
          </p:cNvSpPr>
          <p:nvPr>
            <p:ph type="title"/>
          </p:nvPr>
        </p:nvSpPr>
        <p:spPr>
          <a:xfrm>
            <a:off x="457200" y="274638"/>
            <a:ext cx="8229600" cy="868362"/>
          </a:xfrm>
        </p:spPr>
        <p:txBody>
          <a:bodyPr>
            <a:normAutofit fontScale="90000"/>
          </a:bodyPr>
          <a:lstStyle/>
          <a:p>
            <a:r>
              <a:rPr lang="en-US" dirty="0" smtClean="0">
                <a:latin typeface="Calibri" panose="020F0502020204030204" pitchFamily="34" charset="0"/>
              </a:rPr>
              <a:t>Key Benefits of Employee Engagement</a:t>
            </a:r>
            <a:endParaRPr lang="en-US"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TIMING" val="|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6844</Words>
  <Application>WPS Presentation</Application>
  <PresentationFormat>On-screen Show (4:3)</PresentationFormat>
  <Paragraphs>192</Paragraphs>
  <Slides>15</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vt:lpstr>
      <vt:lpstr>Times New Roman</vt:lpstr>
      <vt:lpstr>Calibri</vt:lpstr>
      <vt:lpstr>Calibri</vt:lpstr>
      <vt:lpstr>Times New Roman</vt:lpstr>
      <vt:lpstr>Microsoft YaHei</vt:lpstr>
      <vt:lpstr>Arial Unicode MS</vt:lpstr>
      <vt:lpstr>Office Theme</vt:lpstr>
      <vt:lpstr>Creating a Culture of Engagement: Employee Engagement</vt:lpstr>
      <vt:lpstr>Organizational Culture </vt:lpstr>
      <vt:lpstr>Importance of Culture</vt:lpstr>
      <vt:lpstr>What is Engagement</vt:lpstr>
      <vt:lpstr>Commitment Levels </vt:lpstr>
      <vt:lpstr>Motivation Ladder (for employer which motivates him to do the job) </vt:lpstr>
      <vt:lpstr>Aon Hewitt : Engagement Model</vt:lpstr>
      <vt:lpstr>PowerPoint 演示文稿</vt:lpstr>
      <vt:lpstr>Key Benefits of Employee Engagement</vt:lpstr>
      <vt:lpstr>Gallup Study – Q12</vt:lpstr>
      <vt:lpstr>Gallup Study : Importance of Employee Engagement on Organization Economics</vt:lpstr>
      <vt:lpstr>Gallup Study : Importance of Employee Engagement on Organization Economics</vt:lpstr>
      <vt:lpstr>Sibsons: Engagement Framework</vt:lpstr>
      <vt:lpstr>Matrix based on Sibsons: Elements of Engagement</vt:lpstr>
      <vt:lpstr>PowerPoint 演示文稿</vt:lpstr>
    </vt:vector>
  </TitlesOfParts>
  <Company>Jiitu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 User</dc:creator>
  <cp:lastModifiedBy>user</cp:lastModifiedBy>
  <cp:revision>56</cp:revision>
  <dcterms:created xsi:type="dcterms:W3CDTF">2017-04-15T05:56:00Z</dcterms:created>
  <dcterms:modified xsi:type="dcterms:W3CDTF">2024-05-10T02:48:26Z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1A93763461494906B822E4B02A997F28</vt:lpwstr>
  </property>
  <property fmtid="{D5CDD505-2E9C-101B-9397-08002B2CF9AE}" pid="3" name="KSOProductBuildVer">
    <vt:lpwstr>1033-11.2.0.11537</vt:lpwstr>
  </property>
</Properties>
</file>