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4" r:id="rId3"/>
    <p:sldId id="260" r:id="rId5"/>
    <p:sldId id="262" r:id="rId6"/>
    <p:sldId id="297" r:id="rId7"/>
    <p:sldId id="299" r:id="rId8"/>
    <p:sldId id="264" r:id="rId9"/>
    <p:sldId id="266" r:id="rId10"/>
    <p:sldId id="301" r:id="rId11"/>
    <p:sldId id="303" r:id="rId12"/>
    <p:sldId id="305" r:id="rId13"/>
    <p:sldId id="308" r:id="rId14"/>
    <p:sldId id="268" r:id="rId15"/>
    <p:sldId id="315" r:id="rId16"/>
    <p:sldId id="320" r:id="rId17"/>
    <p:sldId id="321" r:id="rId18"/>
    <p:sldId id="322" r:id="rId19"/>
    <p:sldId id="323" r:id="rId20"/>
    <p:sldId id="330" r:id="rId21"/>
    <p:sldId id="331" r:id="rId22"/>
    <p:sldId id="333" r:id="rId23"/>
    <p:sldId id="332" r:id="rId24"/>
    <p:sldId id="33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522" autoAdjust="0"/>
  </p:normalViewPr>
  <p:slideViewPr>
    <p:cSldViewPr>
      <p:cViewPr varScale="1">
        <p:scale>
          <a:sx n="69" d="100"/>
          <a:sy n="69" d="100"/>
        </p:scale>
        <p:origin x="-2004" y="-102"/>
      </p:cViewPr>
      <p:guideLst>
        <p:guide orient="horz" pos="2156"/>
        <p:guide pos="283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C7A3071-6CD9-43C5-AC84-B9A86BE36BD6}" type="doc">
      <dgm:prSet loTypeId="urn:microsoft.com/office/officeart/2005/8/layout/vList6" loCatId="process" qsTypeId="urn:microsoft.com/office/officeart/2005/8/quickstyle/simple3" qsCatId="simple" csTypeId="urn:microsoft.com/office/officeart/2005/8/colors/colorful5" csCatId="colorful" phldr="1"/>
      <dgm:spPr/>
      <dgm:t>
        <a:bodyPr/>
        <a:lstStyle/>
        <a:p>
          <a:endParaRPr lang="en-US"/>
        </a:p>
      </dgm:t>
    </dgm:pt>
    <dgm:pt modelId="{179E121F-316C-4F56-AB30-C93055BA2735}">
      <dgm:prSet phldrT="[Text]"/>
      <dgm:spPr/>
      <dgm:t>
        <a:bodyPr/>
        <a:lstStyle/>
        <a:p>
          <a:r>
            <a:rPr lang="en-US" dirty="0" smtClean="0"/>
            <a:t>Intuition</a:t>
          </a:r>
          <a:endParaRPr lang="en-US" dirty="0"/>
        </a:p>
      </dgm:t>
    </dgm:pt>
    <dgm:pt modelId="{9482AFB2-BCBA-459C-9188-DA9D7A81931D}" cxnId="{7786B4C1-01A9-4D62-AF3E-BD835F90B897}" type="parTrans">
      <dgm:prSet/>
      <dgm:spPr/>
      <dgm:t>
        <a:bodyPr/>
        <a:lstStyle/>
        <a:p>
          <a:endParaRPr lang="en-US"/>
        </a:p>
      </dgm:t>
    </dgm:pt>
    <dgm:pt modelId="{9697990F-036A-4A87-A467-F4BCB1DEF0A5}" cxnId="{7786B4C1-01A9-4D62-AF3E-BD835F90B897}" type="sibTrans">
      <dgm:prSet/>
      <dgm:spPr/>
      <dgm:t>
        <a:bodyPr/>
        <a:lstStyle/>
        <a:p>
          <a:endParaRPr lang="en-US"/>
        </a:p>
      </dgm:t>
    </dgm:pt>
    <dgm:pt modelId="{5B144DC5-F319-4732-8BA7-22A45DB20112}">
      <dgm:prSet phldrT="[Text]"/>
      <dgm:spPr/>
      <dgm:t>
        <a:bodyPr/>
        <a:lstStyle/>
        <a:p>
          <a:pPr>
            <a:lnSpc>
              <a:spcPct val="120000"/>
            </a:lnSpc>
            <a:spcBef>
              <a:spcPts val="0"/>
            </a:spcBef>
          </a:pPr>
          <a:r>
            <a:rPr lang="en-US" dirty="0" smtClean="0"/>
            <a:t> Gut feelings</a:t>
          </a:r>
          <a:endParaRPr lang="en-US" dirty="0"/>
        </a:p>
      </dgm:t>
    </dgm:pt>
    <dgm:pt modelId="{DFE72FE5-CD34-426F-9FAB-F444EBD374F0}" cxnId="{21C7CEB1-8561-4515-A9DB-4393776321D7}" type="parTrans">
      <dgm:prSet/>
      <dgm:spPr/>
      <dgm:t>
        <a:bodyPr/>
        <a:lstStyle/>
        <a:p>
          <a:endParaRPr lang="en-US"/>
        </a:p>
      </dgm:t>
    </dgm:pt>
    <dgm:pt modelId="{FB17A73B-959A-4412-92BF-8A9DCC76444D}" cxnId="{21C7CEB1-8561-4515-A9DB-4393776321D7}" type="sibTrans">
      <dgm:prSet/>
      <dgm:spPr/>
      <dgm:t>
        <a:bodyPr/>
        <a:lstStyle/>
        <a:p>
          <a:endParaRPr lang="en-US"/>
        </a:p>
      </dgm:t>
    </dgm:pt>
    <dgm:pt modelId="{0DF03FEF-D60F-409A-A97D-16AC182666A7}">
      <dgm:prSet phldrT="[Text]"/>
      <dgm:spPr/>
      <dgm:t>
        <a:bodyPr/>
        <a:lstStyle/>
        <a:p>
          <a:pPr>
            <a:lnSpc>
              <a:spcPct val="90000"/>
            </a:lnSpc>
            <a:spcBef>
              <a:spcPct val="0"/>
            </a:spcBef>
          </a:pPr>
          <a:r>
            <a:rPr lang="en-US" dirty="0" smtClean="0"/>
            <a:t> Individual observation</a:t>
          </a:r>
          <a:endParaRPr lang="en-US" dirty="0"/>
        </a:p>
      </dgm:t>
    </dgm:pt>
    <dgm:pt modelId="{9DEBA028-DAA4-4251-BCDB-34307D3429C1}" cxnId="{B205F287-6D6D-47D0-8171-0C737B043A1E}" type="parTrans">
      <dgm:prSet/>
      <dgm:spPr/>
      <dgm:t>
        <a:bodyPr/>
        <a:lstStyle/>
        <a:p>
          <a:endParaRPr lang="en-US"/>
        </a:p>
      </dgm:t>
    </dgm:pt>
    <dgm:pt modelId="{15E7FB1E-21E1-429E-9647-3E206E06E997}" cxnId="{B205F287-6D6D-47D0-8171-0C737B043A1E}" type="sibTrans">
      <dgm:prSet/>
      <dgm:spPr/>
      <dgm:t>
        <a:bodyPr/>
        <a:lstStyle/>
        <a:p>
          <a:endParaRPr lang="en-US"/>
        </a:p>
      </dgm:t>
    </dgm:pt>
    <dgm:pt modelId="{FB32DABA-17FF-4690-BBBF-2D740FF127A0}">
      <dgm:prSet phldrT="[Text]"/>
      <dgm:spPr>
        <a:gradFill rotWithShape="0">
          <a:gsLst>
            <a:gs pos="0">
              <a:schemeClr val="accent6">
                <a:lumMod val="60000"/>
                <a:lumOff val="40000"/>
              </a:schemeClr>
            </a:gs>
            <a:gs pos="40000">
              <a:schemeClr val="accent5">
                <a:hueOff val="-9933876"/>
                <a:satOff val="39811"/>
                <a:lumOff val="8628"/>
                <a:alphaOff val="0"/>
                <a:tint val="55000"/>
                <a:satMod val="130000"/>
              </a:schemeClr>
            </a:gs>
            <a:gs pos="50000">
              <a:schemeClr val="accent5">
                <a:hueOff val="-9933876"/>
                <a:satOff val="39811"/>
                <a:lumOff val="8628"/>
                <a:alphaOff val="0"/>
                <a:tint val="59000"/>
                <a:satMod val="130000"/>
              </a:schemeClr>
            </a:gs>
            <a:gs pos="65000">
              <a:schemeClr val="accent5">
                <a:hueOff val="-9933876"/>
                <a:satOff val="39811"/>
                <a:lumOff val="8628"/>
                <a:alphaOff val="0"/>
                <a:tint val="55000"/>
                <a:satMod val="130000"/>
              </a:schemeClr>
            </a:gs>
            <a:gs pos="100000">
              <a:schemeClr val="accent5">
                <a:hueOff val="-9933876"/>
                <a:satOff val="39811"/>
                <a:lumOff val="8628"/>
                <a:alphaOff val="0"/>
                <a:tint val="20000"/>
                <a:satMod val="125000"/>
              </a:schemeClr>
            </a:gs>
          </a:gsLst>
        </a:gradFill>
      </dgm:spPr>
      <dgm:t>
        <a:bodyPr/>
        <a:lstStyle/>
        <a:p>
          <a:r>
            <a:rPr lang="en-US" dirty="0" smtClean="0"/>
            <a:t>Systematic Study</a:t>
          </a:r>
          <a:endParaRPr lang="en-US" dirty="0"/>
        </a:p>
      </dgm:t>
    </dgm:pt>
    <dgm:pt modelId="{3C3797DB-2916-406B-873A-12908A8F256D}" cxnId="{E9790E07-7697-40C4-8654-B19A5745A05B}" type="parTrans">
      <dgm:prSet/>
      <dgm:spPr/>
      <dgm:t>
        <a:bodyPr/>
        <a:lstStyle/>
        <a:p>
          <a:endParaRPr lang="en-US"/>
        </a:p>
      </dgm:t>
    </dgm:pt>
    <dgm:pt modelId="{84822826-B1C3-4016-B6DE-73C08C094A08}" cxnId="{E9790E07-7697-40C4-8654-B19A5745A05B}" type="sibTrans">
      <dgm:prSet/>
      <dgm:spPr/>
      <dgm:t>
        <a:bodyPr/>
        <a:lstStyle/>
        <a:p>
          <a:endParaRPr lang="en-US"/>
        </a:p>
      </dgm:t>
    </dgm:pt>
    <dgm:pt modelId="{61878FF9-E9D8-4229-B4B5-603FCA5FE569}">
      <dgm:prSet phldrT="[Text]"/>
      <dgm:spPr>
        <a:solidFill>
          <a:schemeClr val="accent6">
            <a:lumMod val="60000"/>
            <a:lumOff val="40000"/>
            <a:alpha val="90000"/>
          </a:schemeClr>
        </a:solidFill>
      </dgm:spPr>
      <dgm:t>
        <a:bodyPr/>
        <a:lstStyle/>
        <a:p>
          <a:pPr>
            <a:lnSpc>
              <a:spcPct val="120000"/>
            </a:lnSpc>
          </a:pPr>
          <a:r>
            <a:rPr lang="en-US" dirty="0" smtClean="0"/>
            <a:t>Scientific evidence</a:t>
          </a:r>
          <a:endParaRPr lang="en-US" dirty="0"/>
        </a:p>
      </dgm:t>
    </dgm:pt>
    <dgm:pt modelId="{E6291297-26A2-4AB3-99D3-2193058A0800}" cxnId="{2BF9E65E-07C1-4CF2-9D8F-CD6E6A567157}" type="parTrans">
      <dgm:prSet/>
      <dgm:spPr/>
      <dgm:t>
        <a:bodyPr/>
        <a:lstStyle/>
        <a:p>
          <a:endParaRPr lang="en-US"/>
        </a:p>
      </dgm:t>
    </dgm:pt>
    <dgm:pt modelId="{D0523DFF-F110-4184-AC2C-844532FD453A}" cxnId="{2BF9E65E-07C1-4CF2-9D8F-CD6E6A567157}" type="sibTrans">
      <dgm:prSet/>
      <dgm:spPr/>
      <dgm:t>
        <a:bodyPr/>
        <a:lstStyle/>
        <a:p>
          <a:endParaRPr lang="en-US"/>
        </a:p>
      </dgm:t>
    </dgm:pt>
    <dgm:pt modelId="{A9C9EEE5-56EC-486D-AC4D-52B29D8E1A63}">
      <dgm:prSet phldrT="[Text]"/>
      <dgm:spPr>
        <a:solidFill>
          <a:schemeClr val="accent6">
            <a:lumMod val="60000"/>
            <a:lumOff val="40000"/>
            <a:alpha val="90000"/>
          </a:schemeClr>
        </a:solidFill>
      </dgm:spPr>
      <dgm:t>
        <a:bodyPr/>
        <a:lstStyle/>
        <a:p>
          <a:pPr>
            <a:lnSpc>
              <a:spcPct val="90000"/>
            </a:lnSpc>
          </a:pPr>
          <a:r>
            <a:rPr lang="en-US" dirty="0" smtClean="0"/>
            <a:t>Predicts behaviors</a:t>
          </a:r>
          <a:endParaRPr lang="en-US" dirty="0"/>
        </a:p>
      </dgm:t>
    </dgm:pt>
    <dgm:pt modelId="{E1AA2F68-7858-46B8-93C4-CA9F4278AB39}" cxnId="{3225CF50-0A3C-4F42-9CC5-C30E17C7EB42}" type="parTrans">
      <dgm:prSet/>
      <dgm:spPr/>
      <dgm:t>
        <a:bodyPr/>
        <a:lstStyle/>
        <a:p>
          <a:endParaRPr lang="en-US"/>
        </a:p>
      </dgm:t>
    </dgm:pt>
    <dgm:pt modelId="{F087196C-489C-4CBA-9BE7-D2F160B80845}" cxnId="{3225CF50-0A3C-4F42-9CC5-C30E17C7EB42}" type="sibTrans">
      <dgm:prSet/>
      <dgm:spPr/>
      <dgm:t>
        <a:bodyPr/>
        <a:lstStyle/>
        <a:p>
          <a:endParaRPr lang="en-US"/>
        </a:p>
      </dgm:t>
    </dgm:pt>
    <dgm:pt modelId="{0A003BFF-8525-474A-9008-749617832FA7}">
      <dgm:prSet phldrT="[Text]"/>
      <dgm:spPr>
        <a:solidFill>
          <a:schemeClr val="accent6">
            <a:lumMod val="60000"/>
            <a:lumOff val="40000"/>
            <a:alpha val="90000"/>
          </a:schemeClr>
        </a:solidFill>
      </dgm:spPr>
      <dgm:t>
        <a:bodyPr/>
        <a:lstStyle/>
        <a:p>
          <a:pPr>
            <a:lnSpc>
              <a:spcPct val="90000"/>
            </a:lnSpc>
          </a:pPr>
          <a:r>
            <a:rPr lang="en-US" dirty="0" smtClean="0"/>
            <a:t>Looks at relationships</a:t>
          </a:r>
          <a:endParaRPr lang="en-US" dirty="0"/>
        </a:p>
      </dgm:t>
    </dgm:pt>
    <dgm:pt modelId="{354EC9DD-EC75-470F-AE48-044259F1AD6F}" cxnId="{B569D4FA-03D5-43B1-A3C2-F33B0820C21A}" type="parTrans">
      <dgm:prSet/>
      <dgm:spPr/>
      <dgm:t>
        <a:bodyPr/>
        <a:lstStyle/>
        <a:p>
          <a:endParaRPr lang="en-US"/>
        </a:p>
      </dgm:t>
    </dgm:pt>
    <dgm:pt modelId="{A342CC38-B911-43B9-8178-4845E12AA170}" cxnId="{B569D4FA-03D5-43B1-A3C2-F33B0820C21A}" type="sibTrans">
      <dgm:prSet/>
      <dgm:spPr/>
      <dgm:t>
        <a:bodyPr/>
        <a:lstStyle/>
        <a:p>
          <a:endParaRPr lang="en-US"/>
        </a:p>
      </dgm:t>
    </dgm:pt>
    <dgm:pt modelId="{AE8F6225-EC70-433D-889A-41B3F767C1EA}">
      <dgm:prSet phldrT="[Text]"/>
      <dgm:spPr/>
      <dgm:t>
        <a:bodyPr/>
        <a:lstStyle/>
        <a:p>
          <a:pPr>
            <a:lnSpc>
              <a:spcPct val="90000"/>
            </a:lnSpc>
            <a:spcBef>
              <a:spcPct val="0"/>
            </a:spcBef>
          </a:pPr>
          <a:r>
            <a:rPr lang="en-US" dirty="0" smtClean="0"/>
            <a:t>Common sense</a:t>
          </a:r>
          <a:endParaRPr lang="en-US" dirty="0"/>
        </a:p>
      </dgm:t>
    </dgm:pt>
    <dgm:pt modelId="{5F010DFD-34EB-4E0E-9147-E5A1B05F037A}" cxnId="{76A7EA14-A1B5-4C8F-9EF9-0E212671032D}" type="parTrans">
      <dgm:prSet/>
      <dgm:spPr/>
      <dgm:t>
        <a:bodyPr/>
        <a:lstStyle/>
        <a:p>
          <a:endParaRPr lang="en-US"/>
        </a:p>
      </dgm:t>
    </dgm:pt>
    <dgm:pt modelId="{0EF439FC-C2D1-43FB-BC33-461CD7B82755}" cxnId="{76A7EA14-A1B5-4C8F-9EF9-0E212671032D}" type="sibTrans">
      <dgm:prSet/>
      <dgm:spPr/>
      <dgm:t>
        <a:bodyPr/>
        <a:lstStyle/>
        <a:p>
          <a:endParaRPr lang="en-US"/>
        </a:p>
      </dgm:t>
    </dgm:pt>
    <dgm:pt modelId="{1338FF9B-5EC4-442B-96E7-150B41C2E841}" type="pres">
      <dgm:prSet presAssocID="{AC7A3071-6CD9-43C5-AC84-B9A86BE36BD6}" presName="Name0" presStyleCnt="0">
        <dgm:presLayoutVars>
          <dgm:dir/>
          <dgm:animLvl val="lvl"/>
          <dgm:resizeHandles/>
        </dgm:presLayoutVars>
      </dgm:prSet>
      <dgm:spPr/>
      <dgm:t>
        <a:bodyPr/>
        <a:lstStyle/>
        <a:p>
          <a:endParaRPr lang="en-US"/>
        </a:p>
      </dgm:t>
    </dgm:pt>
    <dgm:pt modelId="{2CF697F6-3C66-4BED-835E-F9B7219292BD}" type="pres">
      <dgm:prSet presAssocID="{179E121F-316C-4F56-AB30-C93055BA2735}" presName="linNode" presStyleCnt="0"/>
      <dgm:spPr/>
    </dgm:pt>
    <dgm:pt modelId="{4874AC23-4251-4446-A0F2-8BBFF53606EE}" type="pres">
      <dgm:prSet presAssocID="{179E121F-316C-4F56-AB30-C93055BA2735}" presName="parentShp" presStyleLbl="node1" presStyleIdx="0" presStyleCnt="2">
        <dgm:presLayoutVars>
          <dgm:bulletEnabled val="1"/>
        </dgm:presLayoutVars>
      </dgm:prSet>
      <dgm:spPr/>
      <dgm:t>
        <a:bodyPr/>
        <a:lstStyle/>
        <a:p>
          <a:endParaRPr lang="en-US"/>
        </a:p>
      </dgm:t>
    </dgm:pt>
    <dgm:pt modelId="{411CC2B8-D918-430B-BFD3-AEC55FDEA569}" type="pres">
      <dgm:prSet presAssocID="{179E121F-316C-4F56-AB30-C93055BA2735}" presName="childShp" presStyleLbl="bgAccFollowNode1" presStyleIdx="0" presStyleCnt="2">
        <dgm:presLayoutVars>
          <dgm:bulletEnabled val="1"/>
        </dgm:presLayoutVars>
      </dgm:prSet>
      <dgm:spPr/>
      <dgm:t>
        <a:bodyPr/>
        <a:lstStyle/>
        <a:p>
          <a:endParaRPr lang="en-US"/>
        </a:p>
      </dgm:t>
    </dgm:pt>
    <dgm:pt modelId="{3A227181-242D-48DF-A3E8-F9E78E8EA6DA}" type="pres">
      <dgm:prSet presAssocID="{9697990F-036A-4A87-A467-F4BCB1DEF0A5}" presName="spacing" presStyleCnt="0"/>
      <dgm:spPr/>
    </dgm:pt>
    <dgm:pt modelId="{BCD22C0D-F17D-49D4-8C58-E102DF525417}" type="pres">
      <dgm:prSet presAssocID="{FB32DABA-17FF-4690-BBBF-2D740FF127A0}" presName="linNode" presStyleCnt="0"/>
      <dgm:spPr/>
    </dgm:pt>
    <dgm:pt modelId="{759E2FDD-EFB1-41EC-8E0D-4CCFC26BC789}" type="pres">
      <dgm:prSet presAssocID="{FB32DABA-17FF-4690-BBBF-2D740FF127A0}" presName="parentShp" presStyleLbl="node1" presStyleIdx="1" presStyleCnt="2">
        <dgm:presLayoutVars>
          <dgm:bulletEnabled val="1"/>
        </dgm:presLayoutVars>
      </dgm:prSet>
      <dgm:spPr/>
      <dgm:t>
        <a:bodyPr/>
        <a:lstStyle/>
        <a:p>
          <a:endParaRPr lang="en-US"/>
        </a:p>
      </dgm:t>
    </dgm:pt>
    <dgm:pt modelId="{5250CFC8-40CF-4BFD-A619-CD52A4236C6D}" type="pres">
      <dgm:prSet presAssocID="{FB32DABA-17FF-4690-BBBF-2D740FF127A0}" presName="childShp" presStyleLbl="bgAccFollowNode1" presStyleIdx="1" presStyleCnt="2" custLinFactNeighborX="2941" custLinFactNeighborY="-297">
        <dgm:presLayoutVars>
          <dgm:bulletEnabled val="1"/>
        </dgm:presLayoutVars>
      </dgm:prSet>
      <dgm:spPr/>
      <dgm:t>
        <a:bodyPr/>
        <a:lstStyle/>
        <a:p>
          <a:endParaRPr lang="en-US"/>
        </a:p>
      </dgm:t>
    </dgm:pt>
  </dgm:ptLst>
  <dgm:cxnLst>
    <dgm:cxn modelId="{2BF9E65E-07C1-4CF2-9D8F-CD6E6A567157}" srcId="{FB32DABA-17FF-4690-BBBF-2D740FF127A0}" destId="{61878FF9-E9D8-4229-B4B5-603FCA5FE569}" srcOrd="1" destOrd="0" parTransId="{E6291297-26A2-4AB3-99D3-2193058A0800}" sibTransId="{D0523DFF-F110-4184-AC2C-844532FD453A}"/>
    <dgm:cxn modelId="{E9790E07-7697-40C4-8654-B19A5745A05B}" srcId="{AC7A3071-6CD9-43C5-AC84-B9A86BE36BD6}" destId="{FB32DABA-17FF-4690-BBBF-2D740FF127A0}" srcOrd="1" destOrd="0" parTransId="{3C3797DB-2916-406B-873A-12908A8F256D}" sibTransId="{84822826-B1C3-4016-B6DE-73C08C094A08}"/>
    <dgm:cxn modelId="{7786B4C1-01A9-4D62-AF3E-BD835F90B897}" srcId="{AC7A3071-6CD9-43C5-AC84-B9A86BE36BD6}" destId="{179E121F-316C-4F56-AB30-C93055BA2735}" srcOrd="0" destOrd="0" parTransId="{9482AFB2-BCBA-459C-9188-DA9D7A81931D}" sibTransId="{9697990F-036A-4A87-A467-F4BCB1DEF0A5}"/>
    <dgm:cxn modelId="{B569D4FA-03D5-43B1-A3C2-F33B0820C21A}" srcId="{FB32DABA-17FF-4690-BBBF-2D740FF127A0}" destId="{0A003BFF-8525-474A-9008-749617832FA7}" srcOrd="0" destOrd="0" parTransId="{354EC9DD-EC75-470F-AE48-044259F1AD6F}" sibTransId="{A342CC38-B911-43B9-8178-4845E12AA170}"/>
    <dgm:cxn modelId="{122C5EDB-157D-4296-8AF1-8A36410C9F08}" type="presOf" srcId="{0DF03FEF-D60F-409A-A97D-16AC182666A7}" destId="{411CC2B8-D918-430B-BFD3-AEC55FDEA569}" srcOrd="0" destOrd="1" presId="urn:microsoft.com/office/officeart/2005/8/layout/vList6"/>
    <dgm:cxn modelId="{B3D10130-D82A-4522-9EA0-69DFB201CDDB}" type="presOf" srcId="{179E121F-316C-4F56-AB30-C93055BA2735}" destId="{4874AC23-4251-4446-A0F2-8BBFF53606EE}" srcOrd="0" destOrd="0" presId="urn:microsoft.com/office/officeart/2005/8/layout/vList6"/>
    <dgm:cxn modelId="{21C7CEB1-8561-4515-A9DB-4393776321D7}" srcId="{179E121F-316C-4F56-AB30-C93055BA2735}" destId="{5B144DC5-F319-4732-8BA7-22A45DB20112}" srcOrd="0" destOrd="0" parTransId="{DFE72FE5-CD34-426F-9FAB-F444EBD374F0}" sibTransId="{FB17A73B-959A-4412-92BF-8A9DCC76444D}"/>
    <dgm:cxn modelId="{76A7EA14-A1B5-4C8F-9EF9-0E212671032D}" srcId="{179E121F-316C-4F56-AB30-C93055BA2735}" destId="{AE8F6225-EC70-433D-889A-41B3F767C1EA}" srcOrd="2" destOrd="0" parTransId="{5F010DFD-34EB-4E0E-9147-E5A1B05F037A}" sibTransId="{0EF439FC-C2D1-43FB-BC33-461CD7B82755}"/>
    <dgm:cxn modelId="{B205F287-6D6D-47D0-8171-0C737B043A1E}" srcId="{179E121F-316C-4F56-AB30-C93055BA2735}" destId="{0DF03FEF-D60F-409A-A97D-16AC182666A7}" srcOrd="1" destOrd="0" parTransId="{9DEBA028-DAA4-4251-BCDB-34307D3429C1}" sibTransId="{15E7FB1E-21E1-429E-9647-3E206E06E997}"/>
    <dgm:cxn modelId="{795500D0-80FF-48F7-8AFC-36EDF48C74B5}" type="presOf" srcId="{61878FF9-E9D8-4229-B4B5-603FCA5FE569}" destId="{5250CFC8-40CF-4BFD-A619-CD52A4236C6D}" srcOrd="0" destOrd="1" presId="urn:microsoft.com/office/officeart/2005/8/layout/vList6"/>
    <dgm:cxn modelId="{3FB8E077-0C3D-4F14-8981-7DED821A4E08}" type="presOf" srcId="{AE8F6225-EC70-433D-889A-41B3F767C1EA}" destId="{411CC2B8-D918-430B-BFD3-AEC55FDEA569}" srcOrd="0" destOrd="2" presId="urn:microsoft.com/office/officeart/2005/8/layout/vList6"/>
    <dgm:cxn modelId="{CF695283-4A9A-4F8A-A2DC-95C8EE485430}" type="presOf" srcId="{0A003BFF-8525-474A-9008-749617832FA7}" destId="{5250CFC8-40CF-4BFD-A619-CD52A4236C6D}" srcOrd="0" destOrd="0" presId="urn:microsoft.com/office/officeart/2005/8/layout/vList6"/>
    <dgm:cxn modelId="{29974AC7-FE48-4633-88E1-7A421DE9D5D2}" type="presOf" srcId="{5B144DC5-F319-4732-8BA7-22A45DB20112}" destId="{411CC2B8-D918-430B-BFD3-AEC55FDEA569}" srcOrd="0" destOrd="0" presId="urn:microsoft.com/office/officeart/2005/8/layout/vList6"/>
    <dgm:cxn modelId="{40B86956-9853-4B2F-8D19-AEADEC93E7F6}" type="presOf" srcId="{A9C9EEE5-56EC-486D-AC4D-52B29D8E1A63}" destId="{5250CFC8-40CF-4BFD-A619-CD52A4236C6D}" srcOrd="0" destOrd="2" presId="urn:microsoft.com/office/officeart/2005/8/layout/vList6"/>
    <dgm:cxn modelId="{3225CF50-0A3C-4F42-9CC5-C30E17C7EB42}" srcId="{FB32DABA-17FF-4690-BBBF-2D740FF127A0}" destId="{A9C9EEE5-56EC-486D-AC4D-52B29D8E1A63}" srcOrd="2" destOrd="0" parTransId="{E1AA2F68-7858-46B8-93C4-CA9F4278AB39}" sibTransId="{F087196C-489C-4CBA-9BE7-D2F160B80845}"/>
    <dgm:cxn modelId="{ED186FF7-D8B4-466A-90BD-B9593E4B8484}" type="presOf" srcId="{AC7A3071-6CD9-43C5-AC84-B9A86BE36BD6}" destId="{1338FF9B-5EC4-442B-96E7-150B41C2E841}" srcOrd="0" destOrd="0" presId="urn:microsoft.com/office/officeart/2005/8/layout/vList6"/>
    <dgm:cxn modelId="{EE98B565-7729-4429-845F-A95F5AC71F0E}" type="presOf" srcId="{FB32DABA-17FF-4690-BBBF-2D740FF127A0}" destId="{759E2FDD-EFB1-41EC-8E0D-4CCFC26BC789}" srcOrd="0" destOrd="0" presId="urn:microsoft.com/office/officeart/2005/8/layout/vList6"/>
    <dgm:cxn modelId="{3CF119BF-C3D5-45E8-B922-776C9B1AF483}" type="presParOf" srcId="{1338FF9B-5EC4-442B-96E7-150B41C2E841}" destId="{2CF697F6-3C66-4BED-835E-F9B7219292BD}" srcOrd="0" destOrd="0" presId="urn:microsoft.com/office/officeart/2005/8/layout/vList6"/>
    <dgm:cxn modelId="{7C6194FB-B831-40C5-902F-24A0E68C6B36}" type="presParOf" srcId="{2CF697F6-3C66-4BED-835E-F9B7219292BD}" destId="{4874AC23-4251-4446-A0F2-8BBFF53606EE}" srcOrd="0" destOrd="0" presId="urn:microsoft.com/office/officeart/2005/8/layout/vList6"/>
    <dgm:cxn modelId="{A1124AB8-4402-4036-A6A3-8C87333C0D92}" type="presParOf" srcId="{2CF697F6-3C66-4BED-835E-F9B7219292BD}" destId="{411CC2B8-D918-430B-BFD3-AEC55FDEA569}" srcOrd="1" destOrd="0" presId="urn:microsoft.com/office/officeart/2005/8/layout/vList6"/>
    <dgm:cxn modelId="{54624013-959E-459F-9063-38D0E863D613}" type="presParOf" srcId="{1338FF9B-5EC4-442B-96E7-150B41C2E841}" destId="{3A227181-242D-48DF-A3E8-F9E78E8EA6DA}" srcOrd="1" destOrd="0" presId="urn:microsoft.com/office/officeart/2005/8/layout/vList6"/>
    <dgm:cxn modelId="{F0A4EB21-FD58-4977-AE78-2213E5506A5D}" type="presParOf" srcId="{1338FF9B-5EC4-442B-96E7-150B41C2E841}" destId="{BCD22C0D-F17D-49D4-8C58-E102DF525417}" srcOrd="2" destOrd="0" presId="urn:microsoft.com/office/officeart/2005/8/layout/vList6"/>
    <dgm:cxn modelId="{63BC7132-C184-407C-85AE-07C1D7F8241D}" type="presParOf" srcId="{BCD22C0D-F17D-49D4-8C58-E102DF525417}" destId="{759E2FDD-EFB1-41EC-8E0D-4CCFC26BC789}" srcOrd="0" destOrd="0" presId="urn:microsoft.com/office/officeart/2005/8/layout/vList6"/>
    <dgm:cxn modelId="{5192F0A0-6CC3-4226-96B8-46E6A5C23567}" type="presParOf" srcId="{BCD22C0D-F17D-49D4-8C58-E102DF525417}" destId="{5250CFC8-40CF-4BFD-A619-CD52A4236C6D}"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E429AF-885E-46DA-B196-52CABA221647}" type="doc">
      <dgm:prSet loTypeId="urn:microsoft.com/office/officeart/2005/8/layout/pyramid2" loCatId="pyramid" qsTypeId="urn:microsoft.com/office/officeart/2005/8/quickstyle/3d2" qsCatId="3D" csTypeId="urn:microsoft.com/office/officeart/2005/8/colors/accent1_2" csCatId="accent1" phldr="1"/>
      <dgm:spPr/>
      <dgm:t>
        <a:bodyPr/>
        <a:lstStyle/>
        <a:p>
          <a:endParaRPr lang="en-US"/>
        </a:p>
      </dgm:t>
    </dgm:pt>
    <dgm:pt modelId="{20CA04B9-82D9-4F72-B494-A451DC0AE59F}">
      <dgm:prSet phldrT="[Text]"/>
      <dgm:spPr/>
      <dgm:t>
        <a:bodyPr/>
        <a:lstStyle/>
        <a:p>
          <a:r>
            <a:rPr lang="en-US" dirty="0" smtClean="0">
              <a:solidFill>
                <a:schemeClr val="accent4">
                  <a:lumMod val="10000"/>
                </a:schemeClr>
              </a:solidFill>
            </a:rPr>
            <a:t>Psychology</a:t>
          </a:r>
          <a:endParaRPr lang="en-US" dirty="0">
            <a:solidFill>
              <a:schemeClr val="accent4">
                <a:lumMod val="10000"/>
              </a:schemeClr>
            </a:solidFill>
          </a:endParaRPr>
        </a:p>
      </dgm:t>
    </dgm:pt>
    <dgm:pt modelId="{343C5EB0-75D0-4674-B092-308DC979D3AC}" cxnId="{69437AF1-691C-434E-AEF7-E2ECA37D11BE}" type="parTrans">
      <dgm:prSet/>
      <dgm:spPr/>
      <dgm:t>
        <a:bodyPr/>
        <a:lstStyle/>
        <a:p>
          <a:endParaRPr lang="en-US"/>
        </a:p>
      </dgm:t>
    </dgm:pt>
    <dgm:pt modelId="{1279BE5D-61D2-4740-AE32-E922D3CC0294}" cxnId="{69437AF1-691C-434E-AEF7-E2ECA37D11BE}" type="sibTrans">
      <dgm:prSet/>
      <dgm:spPr/>
      <dgm:t>
        <a:bodyPr/>
        <a:lstStyle/>
        <a:p>
          <a:endParaRPr lang="en-US"/>
        </a:p>
      </dgm:t>
    </dgm:pt>
    <dgm:pt modelId="{ACE84D24-E297-4D79-BB22-E4E7883BD820}">
      <dgm:prSet phldrT="[Text]"/>
      <dgm:spPr/>
      <dgm:t>
        <a:bodyPr/>
        <a:lstStyle/>
        <a:p>
          <a:r>
            <a:rPr lang="en-US" dirty="0" smtClean="0">
              <a:solidFill>
                <a:schemeClr val="accent4">
                  <a:lumMod val="10000"/>
                </a:schemeClr>
              </a:solidFill>
            </a:rPr>
            <a:t>Social Psychology</a:t>
          </a:r>
          <a:endParaRPr lang="en-US" dirty="0">
            <a:solidFill>
              <a:schemeClr val="accent4">
                <a:lumMod val="10000"/>
              </a:schemeClr>
            </a:solidFill>
          </a:endParaRPr>
        </a:p>
      </dgm:t>
    </dgm:pt>
    <dgm:pt modelId="{86A21F0E-8EB1-409F-B2CB-D820A85BC6AF}" cxnId="{B863C124-46EA-4AC5-B456-8EA19E21595C}" type="parTrans">
      <dgm:prSet/>
      <dgm:spPr/>
      <dgm:t>
        <a:bodyPr/>
        <a:lstStyle/>
        <a:p>
          <a:endParaRPr lang="en-US"/>
        </a:p>
      </dgm:t>
    </dgm:pt>
    <dgm:pt modelId="{9F1A93AD-5C1A-4A7D-81F0-92E906D2D0D4}" cxnId="{B863C124-46EA-4AC5-B456-8EA19E21595C}" type="sibTrans">
      <dgm:prSet/>
      <dgm:spPr/>
      <dgm:t>
        <a:bodyPr/>
        <a:lstStyle/>
        <a:p>
          <a:endParaRPr lang="en-US"/>
        </a:p>
      </dgm:t>
    </dgm:pt>
    <dgm:pt modelId="{6F314376-4250-4AB8-8507-752650C27511}">
      <dgm:prSet phldrT="[Text]"/>
      <dgm:spPr/>
      <dgm:t>
        <a:bodyPr/>
        <a:lstStyle/>
        <a:p>
          <a:r>
            <a:rPr lang="en-US" dirty="0" smtClean="0">
              <a:solidFill>
                <a:schemeClr val="accent4">
                  <a:lumMod val="10000"/>
                </a:schemeClr>
              </a:solidFill>
            </a:rPr>
            <a:t>Sociology</a:t>
          </a:r>
          <a:endParaRPr lang="en-US" dirty="0">
            <a:solidFill>
              <a:schemeClr val="accent4">
                <a:lumMod val="10000"/>
              </a:schemeClr>
            </a:solidFill>
          </a:endParaRPr>
        </a:p>
      </dgm:t>
    </dgm:pt>
    <dgm:pt modelId="{A3D4A267-15F1-4C76-9D3F-BCE72D9397B5}" cxnId="{8C4AD14F-BCCF-49F5-B00E-2CF1C9973A49}" type="parTrans">
      <dgm:prSet/>
      <dgm:spPr/>
      <dgm:t>
        <a:bodyPr/>
        <a:lstStyle/>
        <a:p>
          <a:endParaRPr lang="en-US"/>
        </a:p>
      </dgm:t>
    </dgm:pt>
    <dgm:pt modelId="{B877A2FC-5ED6-4663-9CC7-FEC7B7EDF682}" cxnId="{8C4AD14F-BCCF-49F5-B00E-2CF1C9973A49}" type="sibTrans">
      <dgm:prSet/>
      <dgm:spPr/>
      <dgm:t>
        <a:bodyPr/>
        <a:lstStyle/>
        <a:p>
          <a:endParaRPr lang="en-US"/>
        </a:p>
      </dgm:t>
    </dgm:pt>
    <dgm:pt modelId="{D9D0A833-2175-4549-88D0-32BBDA80E83F}">
      <dgm:prSet phldrT="[Text]"/>
      <dgm:spPr/>
      <dgm:t>
        <a:bodyPr/>
        <a:lstStyle/>
        <a:p>
          <a:r>
            <a:rPr lang="en-US" dirty="0" smtClean="0">
              <a:solidFill>
                <a:schemeClr val="accent4">
                  <a:lumMod val="10000"/>
                </a:schemeClr>
              </a:solidFill>
            </a:rPr>
            <a:t>Anthropology</a:t>
          </a:r>
          <a:endParaRPr lang="en-US" dirty="0">
            <a:solidFill>
              <a:schemeClr val="accent4">
                <a:lumMod val="10000"/>
              </a:schemeClr>
            </a:solidFill>
          </a:endParaRPr>
        </a:p>
      </dgm:t>
    </dgm:pt>
    <dgm:pt modelId="{8DFEE2AD-015F-446A-8E40-9E35AA880A18}" cxnId="{78E29A70-E22D-4AB7-9244-C7E1826D7192}" type="parTrans">
      <dgm:prSet/>
      <dgm:spPr/>
      <dgm:t>
        <a:bodyPr/>
        <a:lstStyle/>
        <a:p>
          <a:endParaRPr lang="en-US"/>
        </a:p>
      </dgm:t>
    </dgm:pt>
    <dgm:pt modelId="{629DBCFC-7599-4159-8188-CDEB2697A9BE}" cxnId="{78E29A70-E22D-4AB7-9244-C7E1826D7192}" type="sibTrans">
      <dgm:prSet/>
      <dgm:spPr/>
      <dgm:t>
        <a:bodyPr/>
        <a:lstStyle/>
        <a:p>
          <a:endParaRPr lang="en-US"/>
        </a:p>
      </dgm:t>
    </dgm:pt>
    <dgm:pt modelId="{7DEA61EB-6D19-4D2F-ADBB-59BB9124C289}" type="pres">
      <dgm:prSet presAssocID="{ABE429AF-885E-46DA-B196-52CABA221647}" presName="compositeShape" presStyleCnt="0">
        <dgm:presLayoutVars>
          <dgm:dir/>
          <dgm:resizeHandles/>
        </dgm:presLayoutVars>
      </dgm:prSet>
      <dgm:spPr/>
      <dgm:t>
        <a:bodyPr/>
        <a:lstStyle/>
        <a:p>
          <a:endParaRPr lang="en-US"/>
        </a:p>
      </dgm:t>
    </dgm:pt>
    <dgm:pt modelId="{F66DD18E-47D1-44D3-8D4A-A2CDA230782E}" type="pres">
      <dgm:prSet presAssocID="{ABE429AF-885E-46DA-B196-52CABA221647}" presName="pyramid" presStyleLbl="node1" presStyleIdx="0" presStyleCnt="1" custScaleX="70876" custScaleY="88350" custLinFactNeighborX="2644" custLinFactNeighborY="-971"/>
      <dgm:spPr>
        <a:gradFill rotWithShape="0">
          <a:gsLst>
            <a:gs pos="0">
              <a:srgbClr val="FFFF00"/>
            </a:gs>
            <a:gs pos="100000">
              <a:srgbClr val="C00000"/>
            </a:gs>
          </a:gsLst>
          <a:lin ang="5400000" scaled="1"/>
        </a:gradFill>
        <a:ln>
          <a:solidFill>
            <a:schemeClr val="accent4">
              <a:lumMod val="10000"/>
            </a:schemeClr>
          </a:solidFill>
        </a:ln>
      </dgm:spPr>
    </dgm:pt>
    <dgm:pt modelId="{8B52E20C-E8B4-4206-A746-05A453C2E27D}" type="pres">
      <dgm:prSet presAssocID="{ABE429AF-885E-46DA-B196-52CABA221647}" presName="theList" presStyleCnt="0"/>
      <dgm:spPr/>
    </dgm:pt>
    <dgm:pt modelId="{6C11411C-F389-4BA8-8906-AA7BB10204E5}" type="pres">
      <dgm:prSet presAssocID="{20CA04B9-82D9-4F72-B494-A451DC0AE59F}" presName="aNode" presStyleLbl="fgAcc1" presStyleIdx="0" presStyleCnt="4" custLinFactNeighborX="7878">
        <dgm:presLayoutVars>
          <dgm:bulletEnabled val="1"/>
        </dgm:presLayoutVars>
      </dgm:prSet>
      <dgm:spPr/>
      <dgm:t>
        <a:bodyPr/>
        <a:lstStyle/>
        <a:p>
          <a:endParaRPr lang="en-US"/>
        </a:p>
      </dgm:t>
    </dgm:pt>
    <dgm:pt modelId="{ECFA8EE4-C417-445F-AC4C-C4434D0D5695}" type="pres">
      <dgm:prSet presAssocID="{20CA04B9-82D9-4F72-B494-A451DC0AE59F}" presName="aSpace" presStyleCnt="0"/>
      <dgm:spPr/>
    </dgm:pt>
    <dgm:pt modelId="{7E438644-708E-43BE-863A-356051488AFE}" type="pres">
      <dgm:prSet presAssocID="{ACE84D24-E297-4D79-BB22-E4E7883BD820}" presName="aNode" presStyleLbl="fgAcc1" presStyleIdx="1" presStyleCnt="4" custLinFactNeighborX="7878">
        <dgm:presLayoutVars>
          <dgm:bulletEnabled val="1"/>
        </dgm:presLayoutVars>
      </dgm:prSet>
      <dgm:spPr/>
      <dgm:t>
        <a:bodyPr/>
        <a:lstStyle/>
        <a:p>
          <a:endParaRPr lang="en-US"/>
        </a:p>
      </dgm:t>
    </dgm:pt>
    <dgm:pt modelId="{7B2DE2C4-3740-452E-81AB-AE6F800667CF}" type="pres">
      <dgm:prSet presAssocID="{ACE84D24-E297-4D79-BB22-E4E7883BD820}" presName="aSpace" presStyleCnt="0"/>
      <dgm:spPr/>
    </dgm:pt>
    <dgm:pt modelId="{0CBE8BEC-11A2-42B5-81C5-CA6F4D17E23F}" type="pres">
      <dgm:prSet presAssocID="{6F314376-4250-4AB8-8507-752650C27511}" presName="aNode" presStyleLbl="fgAcc1" presStyleIdx="2" presStyleCnt="4" custLinFactNeighborX="7878">
        <dgm:presLayoutVars>
          <dgm:bulletEnabled val="1"/>
        </dgm:presLayoutVars>
      </dgm:prSet>
      <dgm:spPr/>
      <dgm:t>
        <a:bodyPr/>
        <a:lstStyle/>
        <a:p>
          <a:endParaRPr lang="en-US"/>
        </a:p>
      </dgm:t>
    </dgm:pt>
    <dgm:pt modelId="{120BBB43-4614-4089-A458-A694E0628B91}" type="pres">
      <dgm:prSet presAssocID="{6F314376-4250-4AB8-8507-752650C27511}" presName="aSpace" presStyleCnt="0"/>
      <dgm:spPr/>
    </dgm:pt>
    <dgm:pt modelId="{7475B95B-DB2B-4AD3-8733-70B373705118}" type="pres">
      <dgm:prSet presAssocID="{D9D0A833-2175-4549-88D0-32BBDA80E83F}" presName="aNode" presStyleLbl="fgAcc1" presStyleIdx="3" presStyleCnt="4" custLinFactNeighborX="7878">
        <dgm:presLayoutVars>
          <dgm:bulletEnabled val="1"/>
        </dgm:presLayoutVars>
      </dgm:prSet>
      <dgm:spPr/>
      <dgm:t>
        <a:bodyPr/>
        <a:lstStyle/>
        <a:p>
          <a:endParaRPr lang="en-US"/>
        </a:p>
      </dgm:t>
    </dgm:pt>
    <dgm:pt modelId="{FCC42F36-7E63-4A26-A5CD-D696B569C867}" type="pres">
      <dgm:prSet presAssocID="{D9D0A833-2175-4549-88D0-32BBDA80E83F}" presName="aSpace" presStyleCnt="0"/>
      <dgm:spPr/>
    </dgm:pt>
  </dgm:ptLst>
  <dgm:cxnLst>
    <dgm:cxn modelId="{8C4AD14F-BCCF-49F5-B00E-2CF1C9973A49}" srcId="{ABE429AF-885E-46DA-B196-52CABA221647}" destId="{6F314376-4250-4AB8-8507-752650C27511}" srcOrd="2" destOrd="0" parTransId="{A3D4A267-15F1-4C76-9D3F-BCE72D9397B5}" sibTransId="{B877A2FC-5ED6-4663-9CC7-FEC7B7EDF682}"/>
    <dgm:cxn modelId="{47DD1AA2-FFF8-4D52-A6DD-C16D1BF16A2D}" type="presOf" srcId="{20CA04B9-82D9-4F72-B494-A451DC0AE59F}" destId="{6C11411C-F389-4BA8-8906-AA7BB10204E5}" srcOrd="0" destOrd="0" presId="urn:microsoft.com/office/officeart/2005/8/layout/pyramid2"/>
    <dgm:cxn modelId="{78E29A70-E22D-4AB7-9244-C7E1826D7192}" srcId="{ABE429AF-885E-46DA-B196-52CABA221647}" destId="{D9D0A833-2175-4549-88D0-32BBDA80E83F}" srcOrd="3" destOrd="0" parTransId="{8DFEE2AD-015F-446A-8E40-9E35AA880A18}" sibTransId="{629DBCFC-7599-4159-8188-CDEB2697A9BE}"/>
    <dgm:cxn modelId="{C259F038-17C6-483D-8EE6-D6DAEDAFFE7E}" type="presOf" srcId="{D9D0A833-2175-4549-88D0-32BBDA80E83F}" destId="{7475B95B-DB2B-4AD3-8733-70B373705118}" srcOrd="0" destOrd="0" presId="urn:microsoft.com/office/officeart/2005/8/layout/pyramid2"/>
    <dgm:cxn modelId="{5DFE1209-5772-4512-846F-57203FA257E5}" type="presOf" srcId="{ABE429AF-885E-46DA-B196-52CABA221647}" destId="{7DEA61EB-6D19-4D2F-ADBB-59BB9124C289}" srcOrd="0" destOrd="0" presId="urn:microsoft.com/office/officeart/2005/8/layout/pyramid2"/>
    <dgm:cxn modelId="{54E399FC-E4CC-42FC-911E-AC26F26F2498}" type="presOf" srcId="{ACE84D24-E297-4D79-BB22-E4E7883BD820}" destId="{7E438644-708E-43BE-863A-356051488AFE}" srcOrd="0" destOrd="0" presId="urn:microsoft.com/office/officeart/2005/8/layout/pyramid2"/>
    <dgm:cxn modelId="{B863C124-46EA-4AC5-B456-8EA19E21595C}" srcId="{ABE429AF-885E-46DA-B196-52CABA221647}" destId="{ACE84D24-E297-4D79-BB22-E4E7883BD820}" srcOrd="1" destOrd="0" parTransId="{86A21F0E-8EB1-409F-B2CB-D820A85BC6AF}" sibTransId="{9F1A93AD-5C1A-4A7D-81F0-92E906D2D0D4}"/>
    <dgm:cxn modelId="{69437AF1-691C-434E-AEF7-E2ECA37D11BE}" srcId="{ABE429AF-885E-46DA-B196-52CABA221647}" destId="{20CA04B9-82D9-4F72-B494-A451DC0AE59F}" srcOrd="0" destOrd="0" parTransId="{343C5EB0-75D0-4674-B092-308DC979D3AC}" sibTransId="{1279BE5D-61D2-4740-AE32-E922D3CC0294}"/>
    <dgm:cxn modelId="{0BDE6D72-FE5F-4107-AC7B-FF562238C21B}" type="presOf" srcId="{6F314376-4250-4AB8-8507-752650C27511}" destId="{0CBE8BEC-11A2-42B5-81C5-CA6F4D17E23F}" srcOrd="0" destOrd="0" presId="urn:microsoft.com/office/officeart/2005/8/layout/pyramid2"/>
    <dgm:cxn modelId="{B805AB61-2B5C-403B-9E39-B707A1B66CC5}" type="presParOf" srcId="{7DEA61EB-6D19-4D2F-ADBB-59BB9124C289}" destId="{F66DD18E-47D1-44D3-8D4A-A2CDA230782E}" srcOrd="0" destOrd="0" presId="urn:microsoft.com/office/officeart/2005/8/layout/pyramid2"/>
    <dgm:cxn modelId="{FB92EFF4-0EE5-454E-9825-CF308A0841EB}" type="presParOf" srcId="{7DEA61EB-6D19-4D2F-ADBB-59BB9124C289}" destId="{8B52E20C-E8B4-4206-A746-05A453C2E27D}" srcOrd="1" destOrd="0" presId="urn:microsoft.com/office/officeart/2005/8/layout/pyramid2"/>
    <dgm:cxn modelId="{42B1B77F-6F28-4A83-AE04-7B606BEEFFE3}" type="presParOf" srcId="{8B52E20C-E8B4-4206-A746-05A453C2E27D}" destId="{6C11411C-F389-4BA8-8906-AA7BB10204E5}" srcOrd="0" destOrd="0" presId="urn:microsoft.com/office/officeart/2005/8/layout/pyramid2"/>
    <dgm:cxn modelId="{E9D0B5AA-4121-4779-B556-A7752CAF4EDC}" type="presParOf" srcId="{8B52E20C-E8B4-4206-A746-05A453C2E27D}" destId="{ECFA8EE4-C417-445F-AC4C-C4434D0D5695}" srcOrd="1" destOrd="0" presId="urn:microsoft.com/office/officeart/2005/8/layout/pyramid2"/>
    <dgm:cxn modelId="{345A1CDD-B8FC-4913-BB50-7C5547D33E53}" type="presParOf" srcId="{8B52E20C-E8B4-4206-A746-05A453C2E27D}" destId="{7E438644-708E-43BE-863A-356051488AFE}" srcOrd="2" destOrd="0" presId="urn:microsoft.com/office/officeart/2005/8/layout/pyramid2"/>
    <dgm:cxn modelId="{AFF7581E-24C1-4A8D-9136-FDC9A8EEC458}" type="presParOf" srcId="{8B52E20C-E8B4-4206-A746-05A453C2E27D}" destId="{7B2DE2C4-3740-452E-81AB-AE6F800667CF}" srcOrd="3" destOrd="0" presId="urn:microsoft.com/office/officeart/2005/8/layout/pyramid2"/>
    <dgm:cxn modelId="{899946F1-C53F-4A4A-B39C-4F96FA021F15}" type="presParOf" srcId="{8B52E20C-E8B4-4206-A746-05A453C2E27D}" destId="{0CBE8BEC-11A2-42B5-81C5-CA6F4D17E23F}" srcOrd="4" destOrd="0" presId="urn:microsoft.com/office/officeart/2005/8/layout/pyramid2"/>
    <dgm:cxn modelId="{FB2B9874-23E1-454B-A27C-066C3AAEBBF9}" type="presParOf" srcId="{8B52E20C-E8B4-4206-A746-05A453C2E27D}" destId="{120BBB43-4614-4089-A458-A694E0628B91}" srcOrd="5" destOrd="0" presId="urn:microsoft.com/office/officeart/2005/8/layout/pyramid2"/>
    <dgm:cxn modelId="{1EFE3DA5-06B0-4E80-84D7-13775FFDA932}" type="presParOf" srcId="{8B52E20C-E8B4-4206-A746-05A453C2E27D}" destId="{7475B95B-DB2B-4AD3-8733-70B373705118}" srcOrd="6" destOrd="0" presId="urn:microsoft.com/office/officeart/2005/8/layout/pyramid2"/>
    <dgm:cxn modelId="{16DB6942-2D51-4B9D-AE05-88A500942CA0}" type="presParOf" srcId="{8B52E20C-E8B4-4206-A746-05A453C2E27D}" destId="{FCC42F36-7E63-4A26-A5CD-D696B569C867}" srcOrd="7" destOrd="0" presId="urn:microsoft.com/office/officeart/2005/8/layout/pyramid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2BC7C2-7C5A-4320-8143-71E50AA15304}" type="doc">
      <dgm:prSet loTypeId="urn:microsoft.com/office/officeart/2005/8/layout/equation1" loCatId="relationship" qsTypeId="urn:microsoft.com/office/officeart/2005/8/quickstyle/3d1" qsCatId="3D" csTypeId="urn:microsoft.com/office/officeart/2005/8/colors/colorful1" csCatId="colorful" phldr="1"/>
      <dgm:spPr/>
    </dgm:pt>
    <dgm:pt modelId="{E3D17F8D-EF87-4E9B-ABF7-9D29D7B49929}">
      <dgm:prSet phldrT="[Text]"/>
      <dgm:spPr/>
      <dgm:t>
        <a:bodyPr/>
        <a:lstStyle/>
        <a:p>
          <a:r>
            <a:rPr lang="en-US" dirty="0" smtClean="0"/>
            <a:t>Input “A”</a:t>
          </a:r>
          <a:endParaRPr lang="en-US" dirty="0"/>
        </a:p>
      </dgm:t>
    </dgm:pt>
    <dgm:pt modelId="{37A0361A-4648-4DDE-967F-9E90721F59BE}" cxnId="{5A1CDAC4-5251-421E-85B6-580E0F40388D}" type="parTrans">
      <dgm:prSet/>
      <dgm:spPr/>
      <dgm:t>
        <a:bodyPr/>
        <a:lstStyle/>
        <a:p>
          <a:endParaRPr lang="en-US"/>
        </a:p>
      </dgm:t>
    </dgm:pt>
    <dgm:pt modelId="{4A79BEFA-26A0-4EC5-84E6-92E6837B3C05}" cxnId="{5A1CDAC4-5251-421E-85B6-580E0F40388D}" type="sibTrans">
      <dgm:prSet/>
      <dgm:spPr>
        <a:solidFill>
          <a:schemeClr val="accent6">
            <a:lumMod val="75000"/>
          </a:schemeClr>
        </a:solidFill>
      </dgm:spPr>
      <dgm:t>
        <a:bodyPr/>
        <a:lstStyle/>
        <a:p>
          <a:endParaRPr lang="en-US"/>
        </a:p>
      </dgm:t>
    </dgm:pt>
    <dgm:pt modelId="{7420CBE9-07A3-4B87-AD1C-33614219A0C3}">
      <dgm:prSet phldrT="[Text]"/>
      <dgm:spPr>
        <a:gradFill rotWithShape="0">
          <a:gsLst>
            <a:gs pos="0">
              <a:srgbClr val="FFFF00"/>
            </a:gs>
            <a:gs pos="100000">
              <a:srgbClr val="FFC000"/>
            </a:gs>
          </a:gsLst>
        </a:gradFill>
      </dgm:spPr>
      <dgm:t>
        <a:bodyPr/>
        <a:lstStyle/>
        <a:p>
          <a:r>
            <a:rPr lang="en-US" dirty="0" smtClean="0">
              <a:solidFill>
                <a:schemeClr val="accent4">
                  <a:lumMod val="10000"/>
                </a:schemeClr>
              </a:solidFill>
            </a:rPr>
            <a:t>Condition “C”</a:t>
          </a:r>
          <a:endParaRPr lang="en-US" dirty="0">
            <a:solidFill>
              <a:schemeClr val="accent4">
                <a:lumMod val="10000"/>
              </a:schemeClr>
            </a:solidFill>
          </a:endParaRPr>
        </a:p>
      </dgm:t>
    </dgm:pt>
    <dgm:pt modelId="{B5229987-F792-4208-BABB-B3A8B72C9F63}" cxnId="{55C2F211-AAC7-42BD-9756-4A7172303499}" type="parTrans">
      <dgm:prSet/>
      <dgm:spPr/>
      <dgm:t>
        <a:bodyPr/>
        <a:lstStyle/>
        <a:p>
          <a:endParaRPr lang="en-US"/>
        </a:p>
      </dgm:t>
    </dgm:pt>
    <dgm:pt modelId="{54C2F934-E99F-4EFD-A482-C770C6416AFF}" cxnId="{55C2F211-AAC7-42BD-9756-4A7172303499}" type="sibTrans">
      <dgm:prSet/>
      <dgm:spPr>
        <a:solidFill>
          <a:schemeClr val="accent6">
            <a:lumMod val="75000"/>
          </a:schemeClr>
        </a:solidFill>
      </dgm:spPr>
      <dgm:t>
        <a:bodyPr/>
        <a:lstStyle/>
        <a:p>
          <a:endParaRPr lang="en-US"/>
        </a:p>
      </dgm:t>
    </dgm:pt>
    <dgm:pt modelId="{9D7B4F96-5ACE-4B60-AF22-5F3E5EAE35FF}">
      <dgm:prSet phldrT="[Text]"/>
      <dgm:spPr>
        <a:gradFill rotWithShape="0">
          <a:gsLst>
            <a:gs pos="0">
              <a:srgbClr val="FF0000"/>
            </a:gs>
            <a:gs pos="100000">
              <a:srgbClr val="C00000"/>
            </a:gs>
          </a:gsLst>
        </a:gradFill>
      </dgm:spPr>
      <dgm:t>
        <a:bodyPr/>
        <a:lstStyle/>
        <a:p>
          <a:r>
            <a:rPr lang="en-US" dirty="0" smtClean="0"/>
            <a:t>Behavior “B”</a:t>
          </a:r>
          <a:endParaRPr lang="en-US" dirty="0"/>
        </a:p>
      </dgm:t>
    </dgm:pt>
    <dgm:pt modelId="{07271764-2E9C-4842-9908-1DE10ABA8A8E}" cxnId="{67D6B895-5690-4166-BF51-26B3D57707AF}" type="parTrans">
      <dgm:prSet/>
      <dgm:spPr/>
      <dgm:t>
        <a:bodyPr/>
        <a:lstStyle/>
        <a:p>
          <a:endParaRPr lang="en-US"/>
        </a:p>
      </dgm:t>
    </dgm:pt>
    <dgm:pt modelId="{F39BDA4D-818C-4E2B-A0B5-CBBF325BCCAF}" cxnId="{67D6B895-5690-4166-BF51-26B3D57707AF}" type="sibTrans">
      <dgm:prSet/>
      <dgm:spPr/>
      <dgm:t>
        <a:bodyPr/>
        <a:lstStyle/>
        <a:p>
          <a:endParaRPr lang="en-US"/>
        </a:p>
      </dgm:t>
    </dgm:pt>
    <dgm:pt modelId="{221F89F7-B495-4468-A6A0-2C11751A1B5B}" type="pres">
      <dgm:prSet presAssocID="{6A2BC7C2-7C5A-4320-8143-71E50AA15304}" presName="linearFlow" presStyleCnt="0">
        <dgm:presLayoutVars>
          <dgm:dir/>
          <dgm:resizeHandles val="exact"/>
        </dgm:presLayoutVars>
      </dgm:prSet>
      <dgm:spPr/>
    </dgm:pt>
    <dgm:pt modelId="{B88850DB-10DB-467F-99ED-332CF89E5484}" type="pres">
      <dgm:prSet presAssocID="{E3D17F8D-EF87-4E9B-ABF7-9D29D7B49929}" presName="node" presStyleLbl="node1" presStyleIdx="0" presStyleCnt="3">
        <dgm:presLayoutVars>
          <dgm:bulletEnabled val="1"/>
        </dgm:presLayoutVars>
      </dgm:prSet>
      <dgm:spPr/>
      <dgm:t>
        <a:bodyPr/>
        <a:lstStyle/>
        <a:p>
          <a:endParaRPr lang="en-US"/>
        </a:p>
      </dgm:t>
    </dgm:pt>
    <dgm:pt modelId="{1CF5B5E0-A698-4F28-868E-17CE03AAAB30}" type="pres">
      <dgm:prSet presAssocID="{4A79BEFA-26A0-4EC5-84E6-92E6837B3C05}" presName="spacerL" presStyleCnt="0"/>
      <dgm:spPr/>
    </dgm:pt>
    <dgm:pt modelId="{6DC9B43F-BAF3-46DF-8125-E0E2F0EF2E71}" type="pres">
      <dgm:prSet presAssocID="{4A79BEFA-26A0-4EC5-84E6-92E6837B3C05}" presName="sibTrans" presStyleLbl="sibTrans2D1" presStyleIdx="0" presStyleCnt="2"/>
      <dgm:spPr/>
      <dgm:t>
        <a:bodyPr/>
        <a:lstStyle/>
        <a:p>
          <a:endParaRPr lang="en-US"/>
        </a:p>
      </dgm:t>
    </dgm:pt>
    <dgm:pt modelId="{C313E10F-9EC1-4BFB-863E-1DFAFB3258C8}" type="pres">
      <dgm:prSet presAssocID="{4A79BEFA-26A0-4EC5-84E6-92E6837B3C05}" presName="spacerR" presStyleCnt="0"/>
      <dgm:spPr/>
    </dgm:pt>
    <dgm:pt modelId="{BAE15AA8-5A44-4650-906E-FA002CD9626D}" type="pres">
      <dgm:prSet presAssocID="{7420CBE9-07A3-4B87-AD1C-33614219A0C3}" presName="node" presStyleLbl="node1" presStyleIdx="1" presStyleCnt="3">
        <dgm:presLayoutVars>
          <dgm:bulletEnabled val="1"/>
        </dgm:presLayoutVars>
      </dgm:prSet>
      <dgm:spPr/>
      <dgm:t>
        <a:bodyPr/>
        <a:lstStyle/>
        <a:p>
          <a:endParaRPr lang="en-US"/>
        </a:p>
      </dgm:t>
    </dgm:pt>
    <dgm:pt modelId="{947AC787-4B84-439A-BCF1-45F40367E480}" type="pres">
      <dgm:prSet presAssocID="{54C2F934-E99F-4EFD-A482-C770C6416AFF}" presName="spacerL" presStyleCnt="0"/>
      <dgm:spPr/>
    </dgm:pt>
    <dgm:pt modelId="{A78C26D9-26D8-4C4F-99AE-EBBC041A6E73}" type="pres">
      <dgm:prSet presAssocID="{54C2F934-E99F-4EFD-A482-C770C6416AFF}" presName="sibTrans" presStyleLbl="sibTrans2D1" presStyleIdx="1" presStyleCnt="2"/>
      <dgm:spPr/>
      <dgm:t>
        <a:bodyPr/>
        <a:lstStyle/>
        <a:p>
          <a:endParaRPr lang="en-US"/>
        </a:p>
      </dgm:t>
    </dgm:pt>
    <dgm:pt modelId="{2334BBFB-C2CC-480F-B45D-7E84EC9F87EE}" type="pres">
      <dgm:prSet presAssocID="{54C2F934-E99F-4EFD-A482-C770C6416AFF}" presName="spacerR" presStyleCnt="0"/>
      <dgm:spPr/>
    </dgm:pt>
    <dgm:pt modelId="{23F613A2-4E63-49D6-8FDB-BDC3732DAA33}" type="pres">
      <dgm:prSet presAssocID="{9D7B4F96-5ACE-4B60-AF22-5F3E5EAE35FF}" presName="node" presStyleLbl="node1" presStyleIdx="2" presStyleCnt="3">
        <dgm:presLayoutVars>
          <dgm:bulletEnabled val="1"/>
        </dgm:presLayoutVars>
      </dgm:prSet>
      <dgm:spPr/>
      <dgm:t>
        <a:bodyPr/>
        <a:lstStyle/>
        <a:p>
          <a:endParaRPr lang="en-US"/>
        </a:p>
      </dgm:t>
    </dgm:pt>
  </dgm:ptLst>
  <dgm:cxnLst>
    <dgm:cxn modelId="{55C2F211-AAC7-42BD-9756-4A7172303499}" srcId="{6A2BC7C2-7C5A-4320-8143-71E50AA15304}" destId="{7420CBE9-07A3-4B87-AD1C-33614219A0C3}" srcOrd="1" destOrd="0" parTransId="{B5229987-F792-4208-BABB-B3A8B72C9F63}" sibTransId="{54C2F934-E99F-4EFD-A482-C770C6416AFF}"/>
    <dgm:cxn modelId="{6346A725-46BE-4DE1-84EF-B251F56194E6}" type="presOf" srcId="{6A2BC7C2-7C5A-4320-8143-71E50AA15304}" destId="{221F89F7-B495-4468-A6A0-2C11751A1B5B}" srcOrd="0" destOrd="0" presId="urn:microsoft.com/office/officeart/2005/8/layout/equation1"/>
    <dgm:cxn modelId="{33938634-15A9-4A30-9376-88DAEAB292D4}" type="presOf" srcId="{54C2F934-E99F-4EFD-A482-C770C6416AFF}" destId="{A78C26D9-26D8-4C4F-99AE-EBBC041A6E73}" srcOrd="0" destOrd="0" presId="urn:microsoft.com/office/officeart/2005/8/layout/equation1"/>
    <dgm:cxn modelId="{67D6B895-5690-4166-BF51-26B3D57707AF}" srcId="{6A2BC7C2-7C5A-4320-8143-71E50AA15304}" destId="{9D7B4F96-5ACE-4B60-AF22-5F3E5EAE35FF}" srcOrd="2" destOrd="0" parTransId="{07271764-2E9C-4842-9908-1DE10ABA8A8E}" sibTransId="{F39BDA4D-818C-4E2B-A0B5-CBBF325BCCAF}"/>
    <dgm:cxn modelId="{32AB5695-5916-4B8C-91C3-D60AA40D7535}" type="presOf" srcId="{4A79BEFA-26A0-4EC5-84E6-92E6837B3C05}" destId="{6DC9B43F-BAF3-46DF-8125-E0E2F0EF2E71}" srcOrd="0" destOrd="0" presId="urn:microsoft.com/office/officeart/2005/8/layout/equation1"/>
    <dgm:cxn modelId="{0F4E9D57-FEFB-41A9-8DD2-EBD84EB31E84}" type="presOf" srcId="{E3D17F8D-EF87-4E9B-ABF7-9D29D7B49929}" destId="{B88850DB-10DB-467F-99ED-332CF89E5484}" srcOrd="0" destOrd="0" presId="urn:microsoft.com/office/officeart/2005/8/layout/equation1"/>
    <dgm:cxn modelId="{E4001392-F124-4A22-8264-1FB281959F58}" type="presOf" srcId="{7420CBE9-07A3-4B87-AD1C-33614219A0C3}" destId="{BAE15AA8-5A44-4650-906E-FA002CD9626D}" srcOrd="0" destOrd="0" presId="urn:microsoft.com/office/officeart/2005/8/layout/equation1"/>
    <dgm:cxn modelId="{5A1CDAC4-5251-421E-85B6-580E0F40388D}" srcId="{6A2BC7C2-7C5A-4320-8143-71E50AA15304}" destId="{E3D17F8D-EF87-4E9B-ABF7-9D29D7B49929}" srcOrd="0" destOrd="0" parTransId="{37A0361A-4648-4DDE-967F-9E90721F59BE}" sibTransId="{4A79BEFA-26A0-4EC5-84E6-92E6837B3C05}"/>
    <dgm:cxn modelId="{1C9E0886-24CD-48C6-820C-2CB39697CDEF}" type="presOf" srcId="{9D7B4F96-5ACE-4B60-AF22-5F3E5EAE35FF}" destId="{23F613A2-4E63-49D6-8FDB-BDC3732DAA33}" srcOrd="0" destOrd="0" presId="urn:microsoft.com/office/officeart/2005/8/layout/equation1"/>
    <dgm:cxn modelId="{03B7E669-9B5B-4D32-8FA8-CFFA10D65590}" type="presParOf" srcId="{221F89F7-B495-4468-A6A0-2C11751A1B5B}" destId="{B88850DB-10DB-467F-99ED-332CF89E5484}" srcOrd="0" destOrd="0" presId="urn:microsoft.com/office/officeart/2005/8/layout/equation1"/>
    <dgm:cxn modelId="{88885C53-3D33-4313-887E-020D875983BF}" type="presParOf" srcId="{221F89F7-B495-4468-A6A0-2C11751A1B5B}" destId="{1CF5B5E0-A698-4F28-868E-17CE03AAAB30}" srcOrd="1" destOrd="0" presId="urn:microsoft.com/office/officeart/2005/8/layout/equation1"/>
    <dgm:cxn modelId="{B73729DE-93F8-4668-B371-77972A77C86E}" type="presParOf" srcId="{221F89F7-B495-4468-A6A0-2C11751A1B5B}" destId="{6DC9B43F-BAF3-46DF-8125-E0E2F0EF2E71}" srcOrd="2" destOrd="0" presId="urn:microsoft.com/office/officeart/2005/8/layout/equation1"/>
    <dgm:cxn modelId="{C76E45A2-16EA-44EC-8555-EC4FBDB8E5B0}" type="presParOf" srcId="{221F89F7-B495-4468-A6A0-2C11751A1B5B}" destId="{C313E10F-9EC1-4BFB-863E-1DFAFB3258C8}" srcOrd="3" destOrd="0" presId="urn:microsoft.com/office/officeart/2005/8/layout/equation1"/>
    <dgm:cxn modelId="{8EB11A99-7BE1-4F33-9ED7-48D741E5CAEF}" type="presParOf" srcId="{221F89F7-B495-4468-A6A0-2C11751A1B5B}" destId="{BAE15AA8-5A44-4650-906E-FA002CD9626D}" srcOrd="4" destOrd="0" presId="urn:microsoft.com/office/officeart/2005/8/layout/equation1"/>
    <dgm:cxn modelId="{7C119201-7E28-4D16-8483-3C1DE7C20865}" type="presParOf" srcId="{221F89F7-B495-4468-A6A0-2C11751A1B5B}" destId="{947AC787-4B84-439A-BCF1-45F40367E480}" srcOrd="5" destOrd="0" presId="urn:microsoft.com/office/officeart/2005/8/layout/equation1"/>
    <dgm:cxn modelId="{B2946F4C-6353-4C91-B5B9-66AAC5E90880}" type="presParOf" srcId="{221F89F7-B495-4468-A6A0-2C11751A1B5B}" destId="{A78C26D9-26D8-4C4F-99AE-EBBC041A6E73}" srcOrd="6" destOrd="0" presId="urn:microsoft.com/office/officeart/2005/8/layout/equation1"/>
    <dgm:cxn modelId="{20791BA8-AE49-4DB8-9AF4-5DF73824A51A}" type="presParOf" srcId="{221F89F7-B495-4468-A6A0-2C11751A1B5B}" destId="{2334BBFB-C2CC-480F-B45D-7E84EC9F87EE}" srcOrd="7" destOrd="0" presId="urn:microsoft.com/office/officeart/2005/8/layout/equation1"/>
    <dgm:cxn modelId="{0DC679B3-7962-462A-8620-DD53FB609AD0}" type="presParOf" srcId="{221F89F7-B495-4468-A6A0-2C11751A1B5B}" destId="{23F613A2-4E63-49D6-8FDB-BDC3732DAA33}" srcOrd="8" destOrd="0" presId="urn:microsoft.com/office/officeart/2005/8/layout/equation1"/>
  </dgm:cxnLst>
  <dgm:bg>
    <a:effectLst>
      <a:outerShdw blurRad="50800" dist="76200" dir="5400000" algn="t" rotWithShape="0">
        <a:prstClr val="black">
          <a:alpha val="40000"/>
        </a:prstClr>
      </a:outerShdw>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934200" cy="3505200"/>
        <a:chOff x="0" y="0"/>
        <a:chExt cx="6934200" cy="3505200"/>
      </a:xfrm>
    </dsp:grpSpPr>
    <dsp:sp modelId="{411CC2B8-D918-430B-BFD3-AEC55FDEA569}">
      <dsp:nvSpPr>
        <dsp:cNvPr id="4" name="Right Arrow 3"/>
        <dsp:cNvSpPr/>
      </dsp:nvSpPr>
      <dsp:spPr bwMode="white">
        <a:xfrm>
          <a:off x="2773680" y="0"/>
          <a:ext cx="4160520" cy="1669143"/>
        </a:xfrm>
        <a:prstGeom prst="rightArrow">
          <a:avLst>
            <a:gd name="adj1" fmla="val 75000"/>
            <a:gd name="adj2" fmla="val 50000"/>
          </a:avLst>
        </a:prstGeom>
      </dsp:spPr>
      <dsp:style>
        <a:lnRef idx="1">
          <a:schemeClr val="accent5">
            <a:tint val="40000"/>
            <a:alpha val="90000"/>
            <a:hueOff val="0"/>
            <a:satOff val="0"/>
            <a:lumOff val="0"/>
            <a:alpha val="90196"/>
          </a:schemeClr>
        </a:lnRef>
        <a:fillRef idx="1">
          <a:schemeClr val="accent5">
            <a:tint val="40000"/>
            <a:alpha val="90000"/>
            <a:hueOff val="0"/>
            <a:satOff val="0"/>
            <a:lumOff val="0"/>
            <a:alpha val="90196"/>
          </a:schemeClr>
        </a:fillRef>
        <a:effectRef idx="0">
          <a:scrgbClr r="0" g="0" b="0"/>
        </a:effectRef>
        <a:fontRef idx="minor"/>
      </dsp:style>
      <dsp:txBody>
        <a:bodyPr lIns="14605" tIns="14605" rIns="14605" bIns="14605"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120000"/>
            </a:lnSpc>
            <a:spcBef>
              <a:spcPts val="0"/>
            </a:spcBef>
            <a:spcAft>
              <a:spcPct val="15000"/>
            </a:spcAft>
            <a:buChar char="•"/>
          </a:pPr>
          <a:r>
            <a:rPr lang="en-US" dirty="0" smtClean="0">
              <a:solidFill>
                <a:schemeClr val="dk1"/>
              </a:solidFill>
            </a:rPr>
            <a:t> Gut feelings</a:t>
          </a:r>
          <a:endParaRPr lang="en-US" dirty="0">
            <a:solidFill>
              <a:schemeClr val="dk1"/>
            </a:solidFill>
          </a:endParaRPr>
        </a:p>
        <a:p>
          <a:pPr lvl="1">
            <a:lnSpc>
              <a:spcPct val="90000"/>
            </a:lnSpc>
            <a:spcBef>
              <a:spcPct val="0"/>
            </a:spcBef>
            <a:spcAft>
              <a:spcPct val="15000"/>
            </a:spcAft>
            <a:buChar char="•"/>
          </a:pPr>
          <a:r>
            <a:rPr lang="en-US" dirty="0" smtClean="0">
              <a:solidFill>
                <a:schemeClr val="dk1"/>
              </a:solidFill>
            </a:rPr>
            <a:t> Individual observation</a:t>
          </a:r>
          <a:endParaRPr lang="en-US" dirty="0">
            <a:solidFill>
              <a:schemeClr val="dk1"/>
            </a:solidFill>
          </a:endParaRPr>
        </a:p>
        <a:p>
          <a:pPr lvl="1">
            <a:lnSpc>
              <a:spcPct val="90000"/>
            </a:lnSpc>
            <a:spcBef>
              <a:spcPct val="0"/>
            </a:spcBef>
            <a:spcAft>
              <a:spcPct val="15000"/>
            </a:spcAft>
            <a:buChar char="•"/>
          </a:pPr>
          <a:r>
            <a:rPr lang="en-US" dirty="0" smtClean="0">
              <a:solidFill>
                <a:schemeClr val="dk1"/>
              </a:solidFill>
            </a:rPr>
            <a:t>Common sense</a:t>
          </a:r>
          <a:endParaRPr lang="en-US" dirty="0">
            <a:solidFill>
              <a:schemeClr val="dk1"/>
            </a:solidFill>
          </a:endParaRPr>
        </a:p>
      </dsp:txBody>
      <dsp:txXfrm>
        <a:off x="2773680" y="0"/>
        <a:ext cx="4160520" cy="1669143"/>
      </dsp:txXfrm>
    </dsp:sp>
    <dsp:sp modelId="{4874AC23-4251-4446-A0F2-8BBFF53606EE}">
      <dsp:nvSpPr>
        <dsp:cNvPr id="3" name="Rounded Rectangle 2"/>
        <dsp:cNvSpPr/>
      </dsp:nvSpPr>
      <dsp:spPr bwMode="white">
        <a:xfrm>
          <a:off x="0" y="0"/>
          <a:ext cx="2773680" cy="1669143"/>
        </a:xfrm>
        <a:prstGeom prst="roundRect">
          <a:avLst/>
        </a:prstGeom>
        <a:sp3d prstMaterial="dkEdge">
          <a:bevelT w="8200" h="38100"/>
        </a:sp3d>
      </dsp:spPr>
      <dsp:style>
        <a:lnRef idx="0">
          <a:schemeClr val="lt1"/>
        </a:lnRef>
        <a:fillRef idx="2">
          <a:schemeClr val="accent5">
            <a:hueOff val="0"/>
            <a:satOff val="0"/>
            <a:lumOff val="0"/>
            <a:alpha val="100000"/>
          </a:schemeClr>
        </a:fillRef>
        <a:effectRef idx="1">
          <a:scrgbClr r="0" g="0" b="0"/>
        </a:effectRef>
        <a:fontRef idx="minor">
          <a:schemeClr val="dk1"/>
        </a:fontRef>
      </dsp:style>
      <dsp:txBody>
        <a:bodyPr lIns="156210" tIns="78105" rIns="156210" bIns="7810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dirty="0" smtClean="0"/>
            <a:t>Intuition</a:t>
          </a:r>
          <a:endParaRPr lang="en-US" dirty="0"/>
        </a:p>
      </dsp:txBody>
      <dsp:txXfrm>
        <a:off x="0" y="0"/>
        <a:ext cx="2773680" cy="1669143"/>
      </dsp:txXfrm>
    </dsp:sp>
    <dsp:sp modelId="{5250CFC8-40CF-4BFD-A619-CD52A4236C6D}">
      <dsp:nvSpPr>
        <dsp:cNvPr id="6" name="Right Arrow 5"/>
        <dsp:cNvSpPr/>
      </dsp:nvSpPr>
      <dsp:spPr bwMode="white">
        <a:xfrm>
          <a:off x="2773680" y="1831100"/>
          <a:ext cx="4160520" cy="1669143"/>
        </a:xfrm>
        <a:prstGeom prst="rightArrow">
          <a:avLst>
            <a:gd name="adj1" fmla="val 75000"/>
            <a:gd name="adj2" fmla="val 50000"/>
          </a:avLst>
        </a:prstGeom>
        <a:solidFill>
          <a:schemeClr val="accent6">
            <a:lumMod val="60000"/>
            <a:lumOff val="40000"/>
            <a:alpha val="90000"/>
          </a:schemeClr>
        </a:solidFill>
      </dsp:spPr>
      <dsp:style>
        <a:lnRef idx="1">
          <a:schemeClr val="accent5">
            <a:tint val="40000"/>
            <a:alpha val="90000"/>
            <a:hueOff val="-10680000"/>
            <a:satOff val="50196"/>
            <a:lumOff val="3529"/>
            <a:alpha val="90196"/>
          </a:schemeClr>
        </a:lnRef>
        <a:fillRef idx="1">
          <a:schemeClr val="accent5">
            <a:tint val="40000"/>
            <a:alpha val="90000"/>
            <a:hueOff val="-10680000"/>
            <a:satOff val="50196"/>
            <a:lumOff val="3529"/>
            <a:alpha val="90196"/>
          </a:schemeClr>
        </a:fillRef>
        <a:effectRef idx="0">
          <a:scrgbClr r="0" g="0" b="0"/>
        </a:effectRef>
        <a:fontRef idx="minor"/>
      </dsp:style>
      <dsp:txBody>
        <a:bodyPr lIns="14605" tIns="14605" rIns="14605" bIns="14605" anchor="t"/>
        <a:lstStyle>
          <a:lvl1pPr algn="l">
            <a:defRPr sz="2300"/>
          </a:lvl1pPr>
          <a:lvl2pPr marL="228600" indent="-228600" algn="l">
            <a:defRPr sz="2300"/>
          </a:lvl2pPr>
          <a:lvl3pPr marL="457200" indent="-228600" algn="l">
            <a:defRPr sz="2300"/>
          </a:lvl3pPr>
          <a:lvl4pPr marL="685800" indent="-228600" algn="l">
            <a:defRPr sz="2300"/>
          </a:lvl4pPr>
          <a:lvl5pPr marL="914400" indent="-228600" algn="l">
            <a:defRPr sz="2300"/>
          </a:lvl5pPr>
          <a:lvl6pPr marL="1143000" indent="-228600" algn="l">
            <a:defRPr sz="2300"/>
          </a:lvl6pPr>
          <a:lvl7pPr marL="1371600" indent="-228600" algn="l">
            <a:defRPr sz="2300"/>
          </a:lvl7pPr>
          <a:lvl8pPr marL="1600200" indent="-228600" algn="l">
            <a:defRPr sz="2300"/>
          </a:lvl8pPr>
          <a:lvl9pPr marL="1828800" indent="-228600" algn="l">
            <a:defRPr sz="2300"/>
          </a:lvl9pPr>
        </a:lstStyle>
        <a:p>
          <a:pPr lvl="1">
            <a:lnSpc>
              <a:spcPct val="90000"/>
            </a:lnSpc>
            <a:spcBef>
              <a:spcPct val="0"/>
            </a:spcBef>
            <a:spcAft>
              <a:spcPct val="15000"/>
            </a:spcAft>
            <a:buChar char="•"/>
          </a:pPr>
          <a:r>
            <a:rPr lang="en-US" dirty="0" smtClean="0">
              <a:solidFill>
                <a:schemeClr val="dk1"/>
              </a:solidFill>
            </a:rPr>
            <a:t>Looks at relationships</a:t>
          </a:r>
          <a:endParaRPr lang="en-US" dirty="0">
            <a:solidFill>
              <a:schemeClr val="dk1"/>
            </a:solidFill>
          </a:endParaRPr>
        </a:p>
        <a:p>
          <a:pPr lvl="1">
            <a:lnSpc>
              <a:spcPct val="120000"/>
            </a:lnSpc>
            <a:spcBef>
              <a:spcPct val="0"/>
            </a:spcBef>
            <a:spcAft>
              <a:spcPct val="15000"/>
            </a:spcAft>
            <a:buChar char="•"/>
          </a:pPr>
          <a:r>
            <a:rPr lang="en-US" dirty="0" smtClean="0">
              <a:solidFill>
                <a:schemeClr val="dk1"/>
              </a:solidFill>
            </a:rPr>
            <a:t>Scientific evidence</a:t>
          </a:r>
          <a:endParaRPr lang="en-US" dirty="0">
            <a:solidFill>
              <a:schemeClr val="dk1"/>
            </a:solidFill>
          </a:endParaRPr>
        </a:p>
        <a:p>
          <a:pPr lvl="1">
            <a:lnSpc>
              <a:spcPct val="90000"/>
            </a:lnSpc>
            <a:spcBef>
              <a:spcPct val="0"/>
            </a:spcBef>
            <a:spcAft>
              <a:spcPct val="15000"/>
            </a:spcAft>
            <a:buChar char="•"/>
          </a:pPr>
          <a:r>
            <a:rPr lang="en-US" dirty="0" smtClean="0">
              <a:solidFill>
                <a:schemeClr val="dk1"/>
              </a:solidFill>
            </a:rPr>
            <a:t>Predicts behaviors</a:t>
          </a:r>
          <a:endParaRPr lang="en-US" dirty="0">
            <a:solidFill>
              <a:schemeClr val="dk1"/>
            </a:solidFill>
          </a:endParaRPr>
        </a:p>
      </dsp:txBody>
      <dsp:txXfrm>
        <a:off x="2773680" y="1831100"/>
        <a:ext cx="4160520" cy="1669143"/>
      </dsp:txXfrm>
    </dsp:sp>
    <dsp:sp modelId="{759E2FDD-EFB1-41EC-8E0D-4CCFC26BC789}">
      <dsp:nvSpPr>
        <dsp:cNvPr id="5" name="Rounded Rectangle 4"/>
        <dsp:cNvSpPr/>
      </dsp:nvSpPr>
      <dsp:spPr bwMode="white">
        <a:xfrm>
          <a:off x="0" y="1836057"/>
          <a:ext cx="2773680" cy="1669143"/>
        </a:xfrm>
        <a:prstGeom prst="roundRect">
          <a:avLst/>
        </a:prstGeom>
        <a:gradFill rotWithShape="0">
          <a:gsLst>
            <a:gs pos="0">
              <a:schemeClr val="accent6">
                <a:lumMod val="60000"/>
                <a:lumOff val="40000"/>
              </a:schemeClr>
            </a:gs>
            <a:gs pos="40000">
              <a:schemeClr val="accent5">
                <a:hueOff val="-9933876"/>
                <a:satOff val="39811"/>
                <a:lumOff val="8628"/>
                <a:alphaOff val="0"/>
                <a:tint val="55000"/>
                <a:satMod val="130000"/>
              </a:schemeClr>
            </a:gs>
            <a:gs pos="50000">
              <a:schemeClr val="accent5">
                <a:hueOff val="-9933876"/>
                <a:satOff val="39811"/>
                <a:lumOff val="8628"/>
                <a:alphaOff val="0"/>
                <a:tint val="59000"/>
                <a:satMod val="130000"/>
              </a:schemeClr>
            </a:gs>
            <a:gs pos="65000">
              <a:schemeClr val="accent5">
                <a:hueOff val="-9933876"/>
                <a:satOff val="39811"/>
                <a:lumOff val="8628"/>
                <a:alphaOff val="0"/>
                <a:tint val="55000"/>
                <a:satMod val="130000"/>
              </a:schemeClr>
            </a:gs>
            <a:gs pos="100000">
              <a:schemeClr val="accent5">
                <a:hueOff val="-9933876"/>
                <a:satOff val="39811"/>
                <a:lumOff val="8628"/>
                <a:alphaOff val="0"/>
                <a:tint val="20000"/>
                <a:satMod val="125000"/>
              </a:schemeClr>
            </a:gs>
          </a:gsLst>
        </a:gradFill>
        <a:sp3d prstMaterial="dkEdge">
          <a:bevelT w="8200" h="38100"/>
        </a:sp3d>
      </dsp:spPr>
      <dsp:style>
        <a:lnRef idx="0">
          <a:schemeClr val="lt1"/>
        </a:lnRef>
        <a:fillRef idx="2">
          <a:schemeClr val="accent5">
            <a:hueOff val="-9900000"/>
            <a:satOff val="40000"/>
            <a:lumOff val="8627"/>
            <a:alpha val="100000"/>
          </a:schemeClr>
        </a:fillRef>
        <a:effectRef idx="1">
          <a:scrgbClr r="0" g="0" b="0"/>
        </a:effectRef>
        <a:fontRef idx="minor">
          <a:schemeClr val="dk1"/>
        </a:fontRef>
      </dsp:style>
      <dsp:txBody>
        <a:bodyPr lIns="156210" tIns="78105" rIns="156210" bIns="78105" anchor="ctr"/>
        <a:lstStyle>
          <a:lvl1pPr algn="ctr">
            <a:defRPr sz="4100"/>
          </a:lvl1pPr>
          <a:lvl2pPr marL="285750" indent="-285750" algn="ctr">
            <a:defRPr sz="3100"/>
          </a:lvl2pPr>
          <a:lvl3pPr marL="571500" indent="-285750" algn="ctr">
            <a:defRPr sz="3100"/>
          </a:lvl3pPr>
          <a:lvl4pPr marL="857250" indent="-285750" algn="ctr">
            <a:defRPr sz="3100"/>
          </a:lvl4pPr>
          <a:lvl5pPr marL="1143000" indent="-285750" algn="ctr">
            <a:defRPr sz="3100"/>
          </a:lvl5pPr>
          <a:lvl6pPr marL="1428750" indent="-285750" algn="ctr">
            <a:defRPr sz="3100"/>
          </a:lvl6pPr>
          <a:lvl7pPr marL="1714500" indent="-285750" algn="ctr">
            <a:defRPr sz="3100"/>
          </a:lvl7pPr>
          <a:lvl8pPr marL="2000250" indent="-285750" algn="ctr">
            <a:defRPr sz="3100"/>
          </a:lvl8pPr>
          <a:lvl9pPr marL="2286000" indent="-285750" algn="ctr">
            <a:defRPr sz="3100"/>
          </a:lvl9pPr>
        </a:lstStyle>
        <a:p>
          <a:pPr lvl="0">
            <a:lnSpc>
              <a:spcPct val="100000"/>
            </a:lnSpc>
            <a:spcBef>
              <a:spcPct val="0"/>
            </a:spcBef>
            <a:spcAft>
              <a:spcPct val="35000"/>
            </a:spcAft>
          </a:pPr>
          <a:r>
            <a:rPr lang="en-US" dirty="0" smtClean="0"/>
            <a:t>Systematic Study</a:t>
          </a:r>
          <a:endParaRPr lang="en-US" dirty="0"/>
        </a:p>
      </dsp:txBody>
      <dsp:txXfrm>
        <a:off x="0" y="1836057"/>
        <a:ext cx="2773680" cy="1669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62600" cy="5232400"/>
        <a:chOff x="0" y="0"/>
        <a:chExt cx="5562600" cy="5232400"/>
      </a:xfrm>
    </dsp:grpSpPr>
    <dsp:sp modelId="{F66DD18E-47D1-44D3-8D4A-A2CDA230782E}">
      <dsp:nvSpPr>
        <dsp:cNvPr id="3" name="Isosceles Triangle 2"/>
        <dsp:cNvSpPr/>
      </dsp:nvSpPr>
      <dsp:spPr bwMode="white">
        <a:xfrm>
          <a:off x="180444" y="0"/>
          <a:ext cx="4837043" cy="5232400"/>
        </a:xfrm>
        <a:prstGeom prst="triangle">
          <a:avLst/>
        </a:prstGeom>
        <a:gradFill rotWithShape="0">
          <a:gsLst>
            <a:gs pos="0">
              <a:srgbClr val="FFFF00"/>
            </a:gs>
            <a:gs pos="100000">
              <a:srgbClr val="C00000"/>
            </a:gs>
          </a:gsLst>
          <a:lin ang="5400000" scaled="1"/>
        </a:gradFill>
        <a:ln>
          <a:solidFill>
            <a:schemeClr val="accent4">
              <a:lumMod val="10000"/>
            </a:schemeClr>
          </a:solidFill>
        </a:ln>
        <a:sp3d prstMaterial="plastic">
          <a:bevelT w="127000" h="25400" prst="relaxedInset"/>
        </a:sp3d>
      </dsp:spPr>
      <dsp:style>
        <a:lnRef idx="0">
          <a:schemeClr val="lt1"/>
        </a:lnRef>
        <a:fillRef idx="3">
          <a:schemeClr val="accent1"/>
        </a:fillRef>
        <a:effectRef idx="2">
          <a:scrgbClr r="0" g="0" b="0"/>
        </a:effectRef>
        <a:fontRef idx="minor">
          <a:schemeClr val="lt1"/>
        </a:fontRef>
      </dsp:style>
      <dsp:txXfrm>
        <a:off x="180444" y="0"/>
        <a:ext cx="4837043" cy="5232400"/>
      </dsp:txXfrm>
    </dsp:sp>
    <dsp:sp modelId="{6C11411C-F389-4BA8-8906-AA7BB10204E5}">
      <dsp:nvSpPr>
        <dsp:cNvPr id="4" name="Rounded Rectangle 3"/>
        <dsp:cNvSpPr/>
      </dsp:nvSpPr>
      <dsp:spPr bwMode="white">
        <a:xfrm>
          <a:off x="2418522" y="523240"/>
          <a:ext cx="3144078" cy="930204"/>
        </a:xfrm>
        <a:prstGeom prst="round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accent4">
                  <a:lumMod val="10000"/>
                </a:schemeClr>
              </a:solidFill>
            </a:rPr>
            <a:t>Psychology</a:t>
          </a:r>
          <a:endParaRPr lang="en-US" dirty="0">
            <a:solidFill>
              <a:schemeClr val="accent4">
                <a:lumMod val="10000"/>
              </a:schemeClr>
            </a:solidFill>
          </a:endParaRPr>
        </a:p>
      </dsp:txBody>
      <dsp:txXfrm>
        <a:off x="2418522" y="523240"/>
        <a:ext cx="3144078" cy="930204"/>
      </dsp:txXfrm>
    </dsp:sp>
    <dsp:sp modelId="{7E438644-708E-43BE-863A-356051488AFE}">
      <dsp:nvSpPr>
        <dsp:cNvPr id="5" name="Rounded Rectangle 4"/>
        <dsp:cNvSpPr/>
      </dsp:nvSpPr>
      <dsp:spPr bwMode="white">
        <a:xfrm>
          <a:off x="2418522" y="1569720"/>
          <a:ext cx="3144078" cy="930204"/>
        </a:xfrm>
        <a:prstGeom prst="round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accent4">
                  <a:lumMod val="10000"/>
                </a:schemeClr>
              </a:solidFill>
            </a:rPr>
            <a:t>Social Psychology</a:t>
          </a:r>
          <a:endParaRPr lang="en-US" dirty="0">
            <a:solidFill>
              <a:schemeClr val="accent4">
                <a:lumMod val="10000"/>
              </a:schemeClr>
            </a:solidFill>
          </a:endParaRPr>
        </a:p>
      </dsp:txBody>
      <dsp:txXfrm>
        <a:off x="2418522" y="1569720"/>
        <a:ext cx="3144078" cy="930204"/>
      </dsp:txXfrm>
    </dsp:sp>
    <dsp:sp modelId="{0CBE8BEC-11A2-42B5-81C5-CA6F4D17E23F}">
      <dsp:nvSpPr>
        <dsp:cNvPr id="6" name="Rounded Rectangle 5"/>
        <dsp:cNvSpPr/>
      </dsp:nvSpPr>
      <dsp:spPr bwMode="white">
        <a:xfrm>
          <a:off x="2418522" y="2616200"/>
          <a:ext cx="3144078" cy="930204"/>
        </a:xfrm>
        <a:prstGeom prst="round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accent4">
                  <a:lumMod val="10000"/>
                </a:schemeClr>
              </a:solidFill>
            </a:rPr>
            <a:t>Sociology</a:t>
          </a:r>
          <a:endParaRPr lang="en-US" dirty="0">
            <a:solidFill>
              <a:schemeClr val="accent4">
                <a:lumMod val="10000"/>
              </a:schemeClr>
            </a:solidFill>
          </a:endParaRPr>
        </a:p>
      </dsp:txBody>
      <dsp:txXfrm>
        <a:off x="2418522" y="2616200"/>
        <a:ext cx="3144078" cy="930204"/>
      </dsp:txXfrm>
    </dsp:sp>
    <dsp:sp modelId="{7475B95B-DB2B-4AD3-8733-70B373705118}">
      <dsp:nvSpPr>
        <dsp:cNvPr id="7" name="Rounded Rectangle 6"/>
        <dsp:cNvSpPr/>
      </dsp:nvSpPr>
      <dsp:spPr bwMode="white">
        <a:xfrm>
          <a:off x="2418522" y="3662680"/>
          <a:ext cx="3144078" cy="930204"/>
        </a:xfrm>
        <a:prstGeom prst="round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solidFill>
                <a:schemeClr val="accent4">
                  <a:lumMod val="10000"/>
                </a:schemeClr>
              </a:solidFill>
            </a:rPr>
            <a:t>Anthropology</a:t>
          </a:r>
          <a:endParaRPr lang="en-US" dirty="0">
            <a:solidFill>
              <a:schemeClr val="accent4">
                <a:lumMod val="10000"/>
              </a:schemeClr>
            </a:solidFill>
          </a:endParaRPr>
        </a:p>
      </dsp:txBody>
      <dsp:txXfrm>
        <a:off x="2418522" y="3662680"/>
        <a:ext cx="3144078" cy="93020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096000" cy="1879600"/>
        <a:chOff x="0" y="0"/>
        <a:chExt cx="6096000" cy="1879600"/>
      </a:xfrm>
    </dsp:grpSpPr>
    <dsp:sp modelId="{B88850DB-10DB-467F-99ED-332CF89E5484}">
      <dsp:nvSpPr>
        <dsp:cNvPr id="3" name="Oval 2"/>
        <dsp:cNvSpPr/>
      </dsp:nvSpPr>
      <dsp:spPr bwMode="white">
        <a:xfrm>
          <a:off x="0" y="260171"/>
          <a:ext cx="1359258" cy="1359258"/>
        </a:xfrm>
        <a:prstGeom prst="ellipse">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smtClean="0"/>
            <a:t>Input “A”</a:t>
          </a:r>
          <a:endParaRPr lang="en-US" dirty="0"/>
        </a:p>
      </dsp:txBody>
      <dsp:txXfrm>
        <a:off x="0" y="260171"/>
        <a:ext cx="1359258" cy="1359258"/>
      </dsp:txXfrm>
    </dsp:sp>
    <dsp:sp modelId="{6DC9B43F-BAF3-46DF-8125-E0E2F0EF2E71}">
      <dsp:nvSpPr>
        <dsp:cNvPr id="4" name="Plus 3"/>
        <dsp:cNvSpPr/>
      </dsp:nvSpPr>
      <dsp:spPr bwMode="white">
        <a:xfrm>
          <a:off x="1469630" y="545615"/>
          <a:ext cx="788370" cy="788370"/>
        </a:xfrm>
        <a:prstGeom prst="mathPlus">
          <a:avLst/>
        </a:prstGeom>
        <a:solidFill>
          <a:schemeClr val="accent6">
            <a:lumMod val="75000"/>
          </a:schemeClr>
        </a:solidFill>
        <a:sp3d z="-80000" prstMaterial="plastic">
          <a:bevelT w="50800" h="50800"/>
          <a:bevelB w="25400" h="25400" prst="angle"/>
        </a:sp3d>
      </dsp:spPr>
      <dsp:style>
        <a:lnRef idx="0">
          <a:schemeClr val="lt1">
            <a:hueOff val="0"/>
            <a:satOff val="0"/>
            <a:lumOff val="0"/>
            <a:alpha val="100000"/>
          </a:schemeClr>
        </a:lnRef>
        <a:fillRef idx="3">
          <a:schemeClr val="accent2"/>
        </a:fillRef>
        <a:effectRef idx="2">
          <a:scrgbClr r="0" g="0" b="0"/>
        </a:effectRef>
        <a:fontRef idx="minor">
          <a:schemeClr val="lt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469630" y="545615"/>
        <a:ext cx="788370" cy="788370"/>
      </dsp:txXfrm>
    </dsp:sp>
    <dsp:sp modelId="{BAE15AA8-5A44-4650-906E-FA002CD9626D}">
      <dsp:nvSpPr>
        <dsp:cNvPr id="5" name="Oval 4"/>
        <dsp:cNvSpPr/>
      </dsp:nvSpPr>
      <dsp:spPr bwMode="white">
        <a:xfrm>
          <a:off x="2368371" y="260171"/>
          <a:ext cx="1359258" cy="1359258"/>
        </a:xfrm>
        <a:prstGeom prst="ellipse">
          <a:avLst/>
        </a:prstGeom>
        <a:gradFill rotWithShape="0">
          <a:gsLst>
            <a:gs pos="0">
              <a:srgbClr val="FFFF00"/>
            </a:gs>
            <a:gs pos="100000">
              <a:srgbClr val="FFC000"/>
            </a:gs>
          </a:gsLst>
        </a:gradFill>
        <a:sp3d prstMaterial="plastic">
          <a:bevelT w="120900" h="88900"/>
          <a:bevelB w="88900" h="31750" prst="angle"/>
        </a:sp3d>
      </dsp:spPr>
      <dsp:style>
        <a:lnRef idx="0">
          <a:schemeClr val="lt1"/>
        </a:lnRef>
        <a:fillRef idx="3">
          <a:schemeClr val="accent3"/>
        </a:fillRef>
        <a:effectRef idx="2">
          <a:scrgbClr r="0" g="0" b="0"/>
        </a:effectRef>
        <a:fontRef idx="minor">
          <a:schemeClr val="lt1"/>
        </a:fontRef>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smtClean="0">
              <a:solidFill>
                <a:schemeClr val="accent4">
                  <a:lumMod val="10000"/>
                </a:schemeClr>
              </a:solidFill>
            </a:rPr>
            <a:t>Condition “C”</a:t>
          </a:r>
          <a:endParaRPr lang="en-US" dirty="0">
            <a:solidFill>
              <a:schemeClr val="accent4">
                <a:lumMod val="10000"/>
              </a:schemeClr>
            </a:solidFill>
          </a:endParaRPr>
        </a:p>
      </dsp:txBody>
      <dsp:txXfrm>
        <a:off x="2368371" y="260171"/>
        <a:ext cx="1359258" cy="1359258"/>
      </dsp:txXfrm>
    </dsp:sp>
    <dsp:sp modelId="{A78C26D9-26D8-4C4F-99AE-EBBC041A6E73}">
      <dsp:nvSpPr>
        <dsp:cNvPr id="6" name="Equal 5"/>
        <dsp:cNvSpPr/>
      </dsp:nvSpPr>
      <dsp:spPr bwMode="white">
        <a:xfrm>
          <a:off x="3838001" y="545615"/>
          <a:ext cx="788370" cy="788370"/>
        </a:xfrm>
        <a:prstGeom prst="mathEqual">
          <a:avLst/>
        </a:prstGeom>
        <a:solidFill>
          <a:schemeClr val="accent6">
            <a:lumMod val="75000"/>
          </a:schemeClr>
        </a:solidFill>
        <a:sp3d z="-80000" prstMaterial="plastic">
          <a:bevelT w="50800" h="50800"/>
          <a:bevelB w="25400" h="25400" prst="angle"/>
        </a:sp3d>
      </dsp:spPr>
      <dsp:style>
        <a:lnRef idx="0">
          <a:schemeClr val="lt1">
            <a:hueOff val="0"/>
            <a:satOff val="0"/>
            <a:lumOff val="0"/>
            <a:alpha val="100000"/>
          </a:schemeClr>
        </a:lnRef>
        <a:fillRef idx="3">
          <a:schemeClr val="accent3"/>
        </a:fillRef>
        <a:effectRef idx="2">
          <a:scrgbClr r="0" g="0" b="0"/>
        </a:effectRef>
        <a:fontRef idx="minor">
          <a:schemeClr val="lt1"/>
        </a:fontRef>
      </dsp:style>
      <dsp:txBody>
        <a:bodyPr lIns="0" tIns="0" rIns="0" bIns="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endParaRPr lang="en-US"/>
        </a:p>
      </dsp:txBody>
      <dsp:txXfrm>
        <a:off x="3838001" y="545615"/>
        <a:ext cx="788370" cy="788370"/>
      </dsp:txXfrm>
    </dsp:sp>
    <dsp:sp modelId="{23F613A2-4E63-49D6-8FDB-BDC3732DAA33}">
      <dsp:nvSpPr>
        <dsp:cNvPr id="7" name="Oval 6"/>
        <dsp:cNvSpPr/>
      </dsp:nvSpPr>
      <dsp:spPr bwMode="white">
        <a:xfrm>
          <a:off x="4736742" y="260171"/>
          <a:ext cx="1359258" cy="1359258"/>
        </a:xfrm>
        <a:prstGeom prst="ellipse">
          <a:avLst/>
        </a:prstGeom>
        <a:gradFill rotWithShape="0">
          <a:gsLst>
            <a:gs pos="0">
              <a:srgbClr val="FF0000"/>
            </a:gs>
            <a:gs pos="100000">
              <a:srgbClr val="C00000"/>
            </a:gs>
          </a:gsLst>
        </a:gradFill>
        <a:sp3d prstMaterial="plastic">
          <a:bevelT w="120900" h="88900"/>
          <a:bevelB w="88900" h="31750" prst="angle"/>
        </a:sp3d>
      </dsp:spPr>
      <dsp:style>
        <a:lnRef idx="0">
          <a:schemeClr val="lt1"/>
        </a:lnRef>
        <a:fillRef idx="3">
          <a:schemeClr val="accent4"/>
        </a:fillRef>
        <a:effectRef idx="2">
          <a:scrgbClr r="0" g="0" b="0"/>
        </a:effectRef>
        <a:fontRef idx="minor">
          <a:schemeClr val="lt1"/>
        </a:fontRef>
      </dsp:style>
      <dsp:txBody>
        <a:bodyPr lIns="22860" tIns="22860" rIns="2286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smtClean="0"/>
            <a:t>Behavior “B”</a:t>
          </a:r>
          <a:endParaRPr lang="en-US" dirty="0"/>
        </a:p>
      </dsp:txBody>
      <dsp:txXfrm>
        <a:off x="4736742" y="260171"/>
        <a:ext cx="1359258" cy="135925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varLst>
      <dgm:dir/>
      <dgm:resizeHandles/>
    </dgm:varLst>
    <dgm:alg type="composite"/>
    <dgm:shape xmlns:r="http://schemas.openxmlformats.org/officeDocument/2006/relationships" r:blip="">
      <dgm:adjLst/>
    </dgm:shape>
    <dgm:presOf/>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623EB-7D3B-4519-97F4-BF1E44AB9D6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F071C2-7F73-4092-B073-D8C6E5698F6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p:spPr>
        <p:txBody>
          <a:bodyPr/>
          <a:lstStyle/>
          <a:p>
            <a:r>
              <a:rPr lang="en-US" dirty="0" smtClean="0"/>
              <a:t>The look at managerial activity brings forth the importance of people skills in effective management.  The field of organizational behavior is the study of “people skills” in that it looks at the impact that individuals, groups, and structures have on behavior within organizations.  </a:t>
            </a:r>
            <a:endParaRPr lang="en-US" dirty="0" smtClean="0"/>
          </a:p>
        </p:txBody>
      </p:sp>
      <p:sp>
        <p:nvSpPr>
          <p:cNvPr id="57348" name="Footer Placeholder 3"/>
          <p:cNvSpPr>
            <a:spLocks noGrp="1"/>
          </p:cNvSpPr>
          <p:nvPr>
            <p:ph type="ftr" sz="quarter" idx="4"/>
          </p:nvPr>
        </p:nvSpPr>
        <p:spPr>
          <a:noFill/>
        </p:spPr>
        <p:txBody>
          <a:bodyPr/>
          <a:lstStyle/>
          <a:p>
            <a:r>
              <a:rPr lang="en-US" dirty="0" smtClean="0"/>
              <a:t>(c) 2008 Prentice-Hall, All rights reserved.</a:t>
            </a:r>
            <a:endParaRPr lang="en-US" dirty="0" smtClean="0"/>
          </a:p>
        </p:txBody>
      </p:sp>
      <p:sp>
        <p:nvSpPr>
          <p:cNvPr id="57349" name="Slide Number Placeholder 4"/>
          <p:cNvSpPr>
            <a:spLocks noGrp="1"/>
          </p:cNvSpPr>
          <p:nvPr>
            <p:ph type="sldNum" sz="quarter" idx="5"/>
          </p:nvPr>
        </p:nvSpPr>
        <p:spPr>
          <a:noFill/>
        </p:spPr>
        <p:txBody>
          <a:bodyPr/>
          <a:lstStyle/>
          <a:p>
            <a:fld id="{D8ADC714-2A94-45E4-9F6D-8D2F3579DFAC}" type="slidenum">
              <a:rPr lang="en-US" smtClean="0"/>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a:noFill/>
        </p:spPr>
        <p:txBody>
          <a:bodyPr/>
          <a:lstStyle/>
          <a:p>
            <a:r>
              <a:rPr lang="en-US" dirty="0" smtClean="0"/>
              <a:t>Often our intuition leads us in the decision-making process.  Our intuition relies on gut feelings, individual observation, and common sense.  Although our intuition is extremely useful in the decision-making process, it does not give us the complete picture.  By engaging in a systematic study of behavior, we can enhance our effectiveness.  When we talk about engaging in a systematic study, we are talking about looking at relationships.  By doing so we can better determine cause and effect and then by applying scientific evidence to our conclusions, we are better able to predict behavior.  </a:t>
            </a:r>
            <a:br>
              <a:rPr lang="en-US" dirty="0" smtClean="0"/>
            </a:br>
            <a:br>
              <a:rPr lang="en-US" dirty="0" smtClean="0"/>
            </a:br>
            <a:r>
              <a:rPr lang="en-US" dirty="0" smtClean="0"/>
              <a:t>It is not an either/or relationship, rather intuition and systematic study can work effectively together to predict behavior.</a:t>
            </a:r>
            <a:endParaRPr lang="en-US" dirty="0" smtClean="0"/>
          </a:p>
        </p:txBody>
      </p:sp>
      <p:sp>
        <p:nvSpPr>
          <p:cNvPr id="58372" name="Footer Placeholder 3"/>
          <p:cNvSpPr>
            <a:spLocks noGrp="1"/>
          </p:cNvSpPr>
          <p:nvPr>
            <p:ph type="ftr" sz="quarter" idx="4"/>
          </p:nvPr>
        </p:nvSpPr>
        <p:spPr>
          <a:noFill/>
        </p:spPr>
        <p:txBody>
          <a:bodyPr/>
          <a:lstStyle/>
          <a:p>
            <a:r>
              <a:rPr lang="en-US" dirty="0" smtClean="0"/>
              <a:t>(c) 2008 Prentice-Hall, All rights reserved.</a:t>
            </a:r>
            <a:endParaRPr lang="en-US" dirty="0" smtClean="0"/>
          </a:p>
        </p:txBody>
      </p:sp>
      <p:sp>
        <p:nvSpPr>
          <p:cNvPr id="58373" name="Slide Number Placeholder 4"/>
          <p:cNvSpPr>
            <a:spLocks noGrp="1"/>
          </p:cNvSpPr>
          <p:nvPr>
            <p:ph type="sldNum" sz="quarter" idx="5"/>
          </p:nvPr>
        </p:nvSpPr>
        <p:spPr>
          <a:noFill/>
        </p:spPr>
        <p:txBody>
          <a:bodyPr/>
          <a:lstStyle/>
          <a:p>
            <a:fld id="{B42561CF-01AC-4928-A2FA-4F73B0EFED96}" type="slidenum">
              <a:rPr lang="en-US" smtClean="0"/>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a:noFill/>
        </p:spPr>
        <p:txBody>
          <a:bodyPr/>
          <a:lstStyle/>
          <a:p>
            <a:r>
              <a:rPr lang="en-US" dirty="0" smtClean="0"/>
              <a:t>It is important that managers know how to balance the amount of information to gather, their past experiences, and their intuition in the decision-making process.  There are negatives associated with all three approaches.  It is the manager’s job to make the best decisions possible by accessing as much evidence as possible while remaining efficient.</a:t>
            </a:r>
            <a:endParaRPr lang="en-US" dirty="0" smtClean="0"/>
          </a:p>
          <a:p>
            <a:endParaRPr lang="en-US" dirty="0" smtClean="0"/>
          </a:p>
        </p:txBody>
      </p:sp>
      <p:sp>
        <p:nvSpPr>
          <p:cNvPr id="60420" name="Footer Placeholder 3"/>
          <p:cNvSpPr>
            <a:spLocks noGrp="1"/>
          </p:cNvSpPr>
          <p:nvPr>
            <p:ph type="ftr" sz="quarter" idx="4"/>
          </p:nvPr>
        </p:nvSpPr>
        <p:spPr>
          <a:noFill/>
        </p:spPr>
        <p:txBody>
          <a:bodyPr/>
          <a:lstStyle/>
          <a:p>
            <a:r>
              <a:rPr lang="en-US" dirty="0" smtClean="0"/>
              <a:t>(c) 2008 Prentice-Hall, All rights reserved.</a:t>
            </a:r>
            <a:endParaRPr lang="en-US" dirty="0" smtClean="0"/>
          </a:p>
        </p:txBody>
      </p:sp>
      <p:sp>
        <p:nvSpPr>
          <p:cNvPr id="60421" name="Slide Number Placeholder 4"/>
          <p:cNvSpPr>
            <a:spLocks noGrp="1"/>
          </p:cNvSpPr>
          <p:nvPr>
            <p:ph type="sldNum" sz="quarter" idx="5"/>
          </p:nvPr>
        </p:nvSpPr>
        <p:spPr>
          <a:noFill/>
        </p:spPr>
        <p:txBody>
          <a:bodyPr/>
          <a:lstStyle/>
          <a:p>
            <a:fld id="{A00E84CD-3E76-4038-9460-A843DAC2BBDD}" type="slidenum">
              <a:rPr lang="en-US" smtClean="0"/>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a:noFill/>
        </p:spPr>
        <p:txBody>
          <a:bodyPr/>
          <a:lstStyle/>
          <a:p>
            <a:r>
              <a:rPr lang="en-US" dirty="0" smtClean="0"/>
              <a:t>Psychology focuses on the individual level by seeking to measure, explain, and sometimes change behaviors in individuals.  This area of study offers insights in such areas as learning, training, decision making, and employee selection. </a:t>
            </a:r>
            <a:endParaRPr lang="en-US" dirty="0" smtClean="0"/>
          </a:p>
        </p:txBody>
      </p:sp>
      <p:sp>
        <p:nvSpPr>
          <p:cNvPr id="6246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2469" name="Slide Number Placeholder 4"/>
          <p:cNvSpPr>
            <a:spLocks noGrp="1"/>
          </p:cNvSpPr>
          <p:nvPr>
            <p:ph type="sldNum" sz="quarter" idx="5"/>
          </p:nvPr>
        </p:nvSpPr>
        <p:spPr>
          <a:noFill/>
        </p:spPr>
        <p:txBody>
          <a:bodyPr/>
          <a:lstStyle/>
          <a:p>
            <a:fld id="{CFB1A6C8-B3D6-49A2-93B4-5956BDDA0D43}" type="slidenum">
              <a:rPr lang="en-US" smtClean="0"/>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a:noFill/>
        </p:spPr>
        <p:txBody>
          <a:bodyPr/>
          <a:lstStyle/>
          <a:p>
            <a:r>
              <a:rPr lang="en-US" dirty="0" smtClean="0"/>
              <a:t>Social Psychology moves beyond individual analysis to look at group behavior and how individuals can influence on another.  It blends together sociology and psychology and looks primarily at change, communication, and group interactions.</a:t>
            </a:r>
            <a:endParaRPr lang="en-US" dirty="0" smtClean="0"/>
          </a:p>
        </p:txBody>
      </p:sp>
      <p:sp>
        <p:nvSpPr>
          <p:cNvPr id="6349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3493" name="Slide Number Placeholder 4"/>
          <p:cNvSpPr>
            <a:spLocks noGrp="1"/>
          </p:cNvSpPr>
          <p:nvPr>
            <p:ph type="sldNum" sz="quarter" idx="5"/>
          </p:nvPr>
        </p:nvSpPr>
        <p:spPr>
          <a:noFill/>
        </p:spPr>
        <p:txBody>
          <a:bodyPr/>
          <a:lstStyle/>
          <a:p>
            <a:fld id="{0D1D515E-63B4-4E19-8DB5-528170FE5918}" type="slidenum">
              <a:rPr lang="en-US" smtClean="0"/>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a:noFill/>
        </p:spPr>
        <p:txBody>
          <a:bodyPr/>
          <a:lstStyle/>
          <a:p>
            <a:r>
              <a:rPr lang="en-US" dirty="0" smtClean="0"/>
              <a:t>Sociology looks at the relationship between individuals and their environment.  Sociologists’ main contribution to OB is through offering a better understanding of group behavior.  It looks more at how a group operates within an organizational system.  One key area that sociologists contribute to in OB is culture, a key factor in OB studies.</a:t>
            </a:r>
            <a:endParaRPr lang="en-US" dirty="0" smtClean="0"/>
          </a:p>
        </p:txBody>
      </p:sp>
      <p:sp>
        <p:nvSpPr>
          <p:cNvPr id="64516"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4517" name="Slide Number Placeholder 4"/>
          <p:cNvSpPr>
            <a:spLocks noGrp="1"/>
          </p:cNvSpPr>
          <p:nvPr>
            <p:ph type="sldNum" sz="quarter" idx="5"/>
          </p:nvPr>
        </p:nvSpPr>
        <p:spPr>
          <a:noFill/>
        </p:spPr>
        <p:txBody>
          <a:bodyPr/>
          <a:lstStyle/>
          <a:p>
            <a:fld id="{BBAFC7B9-0108-48DB-BE76-016676C4F118}" type="slidenum">
              <a:rPr lang="en-US" smtClean="0"/>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a:noFill/>
        </p:spPr>
        <p:txBody>
          <a:bodyPr/>
          <a:lstStyle/>
          <a:p>
            <a:r>
              <a:rPr lang="en-US" dirty="0" smtClean="0"/>
              <a:t>An Anthropologist studies societies to learn about the human beings and their activities.  They help us understand the differences between different groups in terms of their values, attitudes, and behaviors.  </a:t>
            </a:r>
            <a:endParaRPr lang="en-US" dirty="0" smtClean="0"/>
          </a:p>
        </p:txBody>
      </p:sp>
      <p:sp>
        <p:nvSpPr>
          <p:cNvPr id="65540"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65541" name="Slide Number Placeholder 4"/>
          <p:cNvSpPr>
            <a:spLocks noGrp="1"/>
          </p:cNvSpPr>
          <p:nvPr>
            <p:ph type="sldNum" sz="quarter" idx="5"/>
          </p:nvPr>
        </p:nvSpPr>
        <p:spPr>
          <a:noFill/>
        </p:spPr>
        <p:txBody>
          <a:bodyPr/>
          <a:lstStyle/>
          <a:p>
            <a:fld id="{DA6D58CF-1611-4EF7-80E4-0C5279E8D098}" type="slidenum">
              <a:rPr lang="en-US" smtClean="0"/>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42FD23B-D5DC-4685-BC17-2BD1A391511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42FD23B-D5DC-4685-BC17-2BD1A391511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2FD23B-D5DC-4685-BC17-2BD1A391511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FD23B-D5DC-4685-BC17-2BD1A391511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42FD23B-D5DC-4685-BC17-2BD1A391511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39165-CA7F-4F81-962E-C112D9F30F5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FD23B-D5DC-4685-BC17-2BD1A3915117}"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39165-CA7F-4F81-962E-C112D9F30F5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487035" cy="819785"/>
          </a:xfrm>
        </p:spPr>
        <p:txBody>
          <a:bodyPr>
            <a:normAutofit/>
          </a:bodyPr>
          <a:lstStyle/>
          <a:p>
            <a:pPr>
              <a:defRPr/>
            </a:pPr>
            <a:r>
              <a:rPr lang="en-US" sz="4000" dirty="0" smtClean="0">
                <a:solidFill>
                  <a:schemeClr val="tx2">
                    <a:lumMod val="75000"/>
                  </a:schemeClr>
                </a:solidFill>
              </a:rPr>
              <a:t> Organizational Behavior</a:t>
            </a:r>
            <a:endParaRPr lang="en-US" sz="4000" dirty="0">
              <a:solidFill>
                <a:schemeClr val="tx2">
                  <a:lumMod val="75000"/>
                </a:schemeClr>
              </a:solidFill>
            </a:endParaRPr>
          </a:p>
        </p:txBody>
      </p:sp>
      <p:sp>
        <p:nvSpPr>
          <p:cNvPr id="23556" name="Content Placeholder 2"/>
          <p:cNvSpPr>
            <a:spLocks noGrp="1"/>
          </p:cNvSpPr>
          <p:nvPr>
            <p:ph idx="1"/>
          </p:nvPr>
        </p:nvSpPr>
        <p:spPr>
          <a:xfrm>
            <a:off x="228600" y="990600"/>
            <a:ext cx="7581900" cy="1819910"/>
          </a:xfrm>
        </p:spPr>
        <p:txBody>
          <a:bodyPr>
            <a:normAutofit fontScale="60000"/>
          </a:bodyPr>
          <a:lstStyle/>
          <a:p>
            <a:pPr marL="0" indent="0">
              <a:buFont typeface="Wingdings" panose="05000000000000000000" pitchFamily="2" charset="2"/>
              <a:buNone/>
            </a:pPr>
            <a:endParaRPr lang="en-US" dirty="0" smtClean="0"/>
          </a:p>
          <a:p>
            <a:pPr marL="0" indent="0" algn="just">
              <a:buFont typeface="Wingdings" panose="05000000000000000000" pitchFamily="2" charset="2"/>
              <a:buNone/>
            </a:pPr>
            <a:r>
              <a:rPr lang="en-US" dirty="0" smtClean="0"/>
              <a:t>A field of study that investigates the impact that individuals, groups, and structure have on behavior within organizations, for the purpose of applying such knowledge towards improving an organization’s effectiveness.</a:t>
            </a:r>
            <a:endParaRPr lang="en-US" dirty="0" smtClean="0"/>
          </a:p>
          <a:p>
            <a:pPr marL="0" indent="0" algn="just">
              <a:buFont typeface="Wingdings" panose="05000000000000000000" pitchFamily="2" charset="2"/>
              <a:buNone/>
            </a:pPr>
            <a:endParaRPr lang="en-US" dirty="0" smtClean="0"/>
          </a:p>
          <a:p>
            <a:pPr marL="0" indent="0">
              <a:buFont typeface="Wingdings" panose="05000000000000000000" pitchFamily="2" charset="2"/>
              <a:buNone/>
            </a:pPr>
            <a:endParaRPr lang="en-US" dirty="0" smtClean="0"/>
          </a:p>
        </p:txBody>
      </p:sp>
      <p:sp>
        <p:nvSpPr>
          <p:cNvPr id="8" name="Footer Placeholder 7"/>
          <p:cNvSpPr>
            <a:spLocks noGrp="1"/>
          </p:cNvSpPr>
          <p:nvPr>
            <p:ph type="ftr" sz="quarter" idx="11"/>
          </p:nvPr>
        </p:nvSpPr>
        <p:spPr/>
        <p:txBody>
          <a:bodyPr/>
          <a:lstStyle/>
          <a:p>
            <a:pPr>
              <a:defRPr/>
            </a:pPr>
            <a:r>
              <a:rPr lang="en-US" dirty="0"/>
              <a:t> </a:t>
            </a:r>
            <a:endParaRPr lang="en-US" dirty="0">
              <a:solidFill>
                <a:schemeClr val="tx1">
                  <a:lumMod val="50000"/>
                  <a:lumOff val="50000"/>
                </a:schemeClr>
              </a:solidFill>
              <a:latin typeface="+mj-lt"/>
            </a:endParaRPr>
          </a:p>
        </p:txBody>
      </p:sp>
      <p:sp>
        <p:nvSpPr>
          <p:cNvPr id="3" name="Title 1"/>
          <p:cNvSpPr>
            <a:spLocks noGrp="1"/>
          </p:cNvSpPr>
          <p:nvPr/>
        </p:nvSpPr>
        <p:spPr>
          <a:xfrm>
            <a:off x="228600" y="2514600"/>
            <a:ext cx="5417820" cy="597535"/>
          </a:xfrm>
          <a:prstGeom prst="rect">
            <a:avLst/>
          </a:prstGeom>
        </p:spPr>
        <p:txBody>
          <a:bodyPr vert="horz" lIns="91440" tIns="45720" rIns="91440" bIns="45720" rtlCol="0" anchor="ctr">
            <a:normAutofit fontScale="6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smtClean="0"/>
              <a:t>Importance of the Subject</a:t>
            </a:r>
            <a:endParaRPr lang="en-US" dirty="0"/>
          </a:p>
        </p:txBody>
      </p:sp>
      <p:sp>
        <p:nvSpPr>
          <p:cNvPr id="4" name="Content Placeholder 2"/>
          <p:cNvSpPr>
            <a:spLocks noGrp="1"/>
          </p:cNvSpPr>
          <p:nvPr/>
        </p:nvSpPr>
        <p:spPr>
          <a:xfrm>
            <a:off x="304800" y="3505200"/>
            <a:ext cx="5969635" cy="2887345"/>
          </a:xfrm>
          <a:prstGeom prst="rect">
            <a:avLst/>
          </a:prstGeom>
        </p:spPr>
        <p:txBody>
          <a:bodyPr vert="horz" lIns="91440" tIns="45720" rIns="91440" bIns="45720" rtlCol="0">
            <a:normAutofit fontScale="9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None/>
            </a:pPr>
            <a:r>
              <a:rPr lang="en-US" sz="2800" b="1" dirty="0" smtClean="0"/>
              <a:t>Principles can be used to –</a:t>
            </a:r>
            <a:endParaRPr lang="en-US" sz="2800" b="1" dirty="0" smtClean="0"/>
          </a:p>
          <a:p>
            <a:pPr algn="just">
              <a:buNone/>
            </a:pPr>
            <a:endParaRPr lang="en-US" sz="2800" b="1" dirty="0" smtClean="0"/>
          </a:p>
          <a:p>
            <a:pPr algn="just"/>
            <a:r>
              <a:rPr lang="en-US" sz="2800" dirty="0" smtClean="0"/>
              <a:t>Improve Productivity and Performance</a:t>
            </a:r>
            <a:endParaRPr lang="en-US" sz="2800" dirty="0" smtClean="0"/>
          </a:p>
          <a:p>
            <a:pPr algn="just"/>
            <a:r>
              <a:rPr lang="en-US" sz="2800" dirty="0" smtClean="0"/>
              <a:t>Boost employee satisfaction</a:t>
            </a:r>
            <a:endParaRPr lang="en-US" sz="2800" dirty="0" smtClean="0"/>
          </a:p>
          <a:p>
            <a:pPr algn="just"/>
            <a:r>
              <a:rPr lang="en-US" sz="2800" dirty="0" smtClean="0"/>
              <a:t>Increase motivation</a:t>
            </a:r>
            <a:endParaRPr lang="en-US" sz="2800" dirty="0" smtClean="0"/>
          </a:p>
          <a:p>
            <a:pPr algn="just"/>
            <a:r>
              <a:rPr lang="en-US" sz="2800" dirty="0" smtClean="0"/>
              <a:t>Foster better leadership</a:t>
            </a:r>
            <a:endParaRPr lang="en-US" sz="2800" dirty="0" smtClean="0"/>
          </a:p>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pPr>
              <a:defRPr/>
            </a:pPr>
            <a:r>
              <a:rPr lang="en-US" dirty="0" smtClean="0">
                <a:solidFill>
                  <a:schemeClr val="bg1">
                    <a:lumMod val="65000"/>
                  </a:schemeClr>
                </a:solidFill>
              </a:rPr>
              <a:t>  </a:t>
            </a:r>
            <a:r>
              <a:rPr lang="en-US" sz="4000" dirty="0" smtClean="0">
                <a:solidFill>
                  <a:schemeClr val="tx2">
                    <a:lumMod val="75000"/>
                  </a:schemeClr>
                </a:solidFill>
              </a:rPr>
              <a:t>Sociology</a:t>
            </a:r>
            <a:endParaRPr lang="en-US" sz="4000" dirty="0">
              <a:solidFill>
                <a:schemeClr val="tx2">
                  <a:lumMod val="75000"/>
                </a:schemeClr>
              </a:solidFill>
            </a:endParaRPr>
          </a:p>
        </p:txBody>
      </p:sp>
      <p:sp>
        <p:nvSpPr>
          <p:cNvPr id="30723" name="Text Placeholder 5"/>
          <p:cNvSpPr>
            <a:spLocks noGrp="1"/>
          </p:cNvSpPr>
          <p:nvPr>
            <p:ph type="body" idx="1"/>
          </p:nvPr>
        </p:nvSpPr>
        <p:spPr>
          <a:xfrm>
            <a:off x="457200" y="2743200"/>
            <a:ext cx="4040188" cy="639763"/>
          </a:xfrm>
        </p:spPr>
        <p:txBody>
          <a:bodyPr>
            <a:normAutofit fontScale="85000" lnSpcReduction="20000"/>
          </a:bodyPr>
          <a:lstStyle/>
          <a:p>
            <a:pPr>
              <a:buFont typeface="Wingdings" panose="05000000000000000000" pitchFamily="2" charset="2"/>
              <a:buChar char="Ø"/>
            </a:pPr>
            <a:r>
              <a:rPr lang="en-US" dirty="0" smtClean="0"/>
              <a:t>Unit of Analysis:</a:t>
            </a:r>
            <a:endParaRPr lang="en-US" dirty="0" smtClean="0"/>
          </a:p>
          <a:p>
            <a:pPr lvl="1"/>
            <a:r>
              <a:rPr lang="en-US" dirty="0" smtClean="0"/>
              <a:t>-- Organizational System</a:t>
            </a:r>
            <a:endParaRPr lang="en-US" dirty="0" smtClean="0"/>
          </a:p>
        </p:txBody>
      </p:sp>
      <p:sp>
        <p:nvSpPr>
          <p:cNvPr id="30724" name="Content Placeholder 2"/>
          <p:cNvSpPr>
            <a:spLocks noGrp="1"/>
          </p:cNvSpPr>
          <p:nvPr>
            <p:ph sz="half" idx="2"/>
          </p:nvPr>
        </p:nvSpPr>
        <p:spPr>
          <a:xfrm>
            <a:off x="457200" y="3429000"/>
            <a:ext cx="4040188" cy="2697163"/>
          </a:xfrm>
        </p:spPr>
        <p:txBody>
          <a:bodyPr/>
          <a:lstStyle/>
          <a:p>
            <a:r>
              <a:rPr lang="en-US" smtClean="0"/>
              <a:t>Contributions to OB:</a:t>
            </a:r>
            <a:endParaRPr lang="en-US" smtClean="0"/>
          </a:p>
          <a:p>
            <a:pPr lvl="1"/>
            <a:r>
              <a:rPr lang="en-US" smtClean="0"/>
              <a:t>Group dynamics</a:t>
            </a:r>
            <a:endParaRPr lang="en-US" smtClean="0"/>
          </a:p>
          <a:p>
            <a:pPr lvl="1"/>
            <a:r>
              <a:rPr lang="en-US" smtClean="0"/>
              <a:t>Work teams</a:t>
            </a:r>
            <a:endParaRPr lang="en-US" smtClean="0"/>
          </a:p>
          <a:p>
            <a:pPr lvl="1"/>
            <a:r>
              <a:rPr lang="en-US" smtClean="0"/>
              <a:t>Communication</a:t>
            </a:r>
            <a:endParaRPr lang="en-US" smtClean="0"/>
          </a:p>
          <a:p>
            <a:pPr lvl="1"/>
            <a:r>
              <a:rPr lang="en-US" smtClean="0"/>
              <a:t>Power</a:t>
            </a:r>
            <a:endParaRPr lang="en-US" smtClean="0"/>
          </a:p>
          <a:p>
            <a:pPr lvl="1"/>
            <a:r>
              <a:rPr lang="en-US" smtClean="0"/>
              <a:t>Conflict</a:t>
            </a:r>
            <a:endParaRPr lang="en-US" smtClean="0"/>
          </a:p>
          <a:p>
            <a:pPr lvl="1"/>
            <a:r>
              <a:rPr lang="en-US" smtClean="0"/>
              <a:t>Intergroup behavior</a:t>
            </a:r>
            <a:endParaRPr lang="en-US" smtClean="0"/>
          </a:p>
          <a:p>
            <a:endParaRPr lang="en-US" smtClean="0"/>
          </a:p>
        </p:txBody>
      </p:sp>
      <p:sp>
        <p:nvSpPr>
          <p:cNvPr id="30725" name="Text Placeholder 6"/>
          <p:cNvSpPr>
            <a:spLocks noGrp="1"/>
          </p:cNvSpPr>
          <p:nvPr>
            <p:ph type="body" sz="quarter" idx="3"/>
          </p:nvPr>
        </p:nvSpPr>
        <p:spPr>
          <a:xfrm>
            <a:off x="4648200" y="2743200"/>
            <a:ext cx="4041775" cy="639763"/>
          </a:xfrm>
        </p:spPr>
        <p:txBody>
          <a:bodyPr>
            <a:normAutofit fontScale="47500" lnSpcReduction="20000"/>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lvl="1"/>
            <a:r>
              <a:rPr lang="en-US" dirty="0" smtClean="0"/>
              <a:t>-- </a:t>
            </a:r>
            <a:r>
              <a:rPr lang="en-US" sz="3100" dirty="0" smtClean="0"/>
              <a:t>Group</a:t>
            </a:r>
            <a:endParaRPr lang="en-US" sz="3100" dirty="0" smtClean="0"/>
          </a:p>
        </p:txBody>
      </p:sp>
      <p:sp>
        <p:nvSpPr>
          <p:cNvPr id="30726" name="Content Placeholder 7"/>
          <p:cNvSpPr>
            <a:spLocks noGrp="1"/>
          </p:cNvSpPr>
          <p:nvPr>
            <p:ph sz="quarter" idx="4"/>
          </p:nvPr>
        </p:nvSpPr>
        <p:spPr>
          <a:xfrm>
            <a:off x="4645025" y="3429000"/>
            <a:ext cx="4041775" cy="2697163"/>
          </a:xfrm>
        </p:spPr>
        <p:txBody>
          <a:bodyPr/>
          <a:lstStyle/>
          <a:p>
            <a:endParaRPr lang="en-US" dirty="0" smtClean="0"/>
          </a:p>
          <a:p>
            <a:pPr lvl="1"/>
            <a:r>
              <a:rPr lang="en-US" dirty="0" smtClean="0"/>
              <a:t>Formal organization theory</a:t>
            </a:r>
            <a:endParaRPr lang="en-US" dirty="0" smtClean="0"/>
          </a:p>
          <a:p>
            <a:pPr lvl="1"/>
            <a:r>
              <a:rPr lang="en-US" dirty="0" smtClean="0"/>
              <a:t>Organizational technology</a:t>
            </a:r>
            <a:endParaRPr lang="en-US" dirty="0" smtClean="0"/>
          </a:p>
          <a:p>
            <a:pPr lvl="1"/>
            <a:r>
              <a:rPr lang="en-US" dirty="0" smtClean="0"/>
              <a:t>Organizational change</a:t>
            </a:r>
            <a:endParaRPr lang="en-US" dirty="0" smtClean="0"/>
          </a:p>
          <a:p>
            <a:pPr lvl="1"/>
            <a:r>
              <a:rPr lang="en-US" dirty="0" smtClean="0"/>
              <a:t>Organizational culture</a:t>
            </a:r>
            <a:endParaRPr lang="en-US" dirty="0" smtClean="0"/>
          </a:p>
        </p:txBody>
      </p:sp>
      <p:sp>
        <p:nvSpPr>
          <p:cNvPr id="30727" name="TextBox 4"/>
          <p:cNvSpPr txBox="1">
            <a:spLocks noChangeArrowheads="1"/>
          </p:cNvSpPr>
          <p:nvPr/>
        </p:nvSpPr>
        <p:spPr bwMode="auto">
          <a:xfrm>
            <a:off x="685800" y="1600200"/>
            <a:ext cx="7772400" cy="838200"/>
          </a:xfrm>
          <a:prstGeom prst="rect">
            <a:avLst/>
          </a:prstGeom>
          <a:noFill/>
          <a:ln w="9525">
            <a:noFill/>
            <a:miter lim="800000"/>
          </a:ln>
        </p:spPr>
        <p:txBody>
          <a:bodyPr>
            <a:spAutoFit/>
          </a:bodyPr>
          <a:lstStyle/>
          <a:p>
            <a:pPr marL="346075" eaLnBrk="0" hangingPunct="0">
              <a:spcBef>
                <a:spcPts val="575"/>
              </a:spcBef>
            </a:pPr>
            <a:r>
              <a:rPr lang="en-US" sz="2400" dirty="0">
                <a:latin typeface="Times New Roman" panose="02020603050405020304" pitchFamily="18" charset="0"/>
              </a:rPr>
              <a:t>The study of people in relation to their fellow human beings.</a:t>
            </a:r>
            <a:endParaRPr lang="en-US"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pPr>
              <a:defRPr/>
            </a:pPr>
            <a:r>
              <a:rPr lang="en-US" sz="4000" dirty="0" smtClean="0">
                <a:solidFill>
                  <a:schemeClr val="tx2">
                    <a:lumMod val="75000"/>
                  </a:schemeClr>
                </a:solidFill>
              </a:rPr>
              <a:t> Anthropology</a:t>
            </a:r>
            <a:endParaRPr lang="en-US" sz="4000" dirty="0">
              <a:solidFill>
                <a:schemeClr val="tx2">
                  <a:lumMod val="75000"/>
                </a:schemeClr>
              </a:solidFill>
            </a:endParaRPr>
          </a:p>
        </p:txBody>
      </p:sp>
      <p:sp>
        <p:nvSpPr>
          <p:cNvPr id="31748" name="Text Placeholder 5"/>
          <p:cNvSpPr>
            <a:spLocks noGrp="1"/>
          </p:cNvSpPr>
          <p:nvPr>
            <p:ph type="body" idx="1"/>
          </p:nvPr>
        </p:nvSpPr>
        <p:spPr>
          <a:xfrm>
            <a:off x="457200" y="2743200"/>
            <a:ext cx="4040188" cy="639763"/>
          </a:xfrm>
        </p:spPr>
        <p:txBody>
          <a:bodyPr>
            <a:normAutofit fontScale="85000" lnSpcReduction="20000"/>
          </a:bodyPr>
          <a:lstStyle/>
          <a:p>
            <a:pPr>
              <a:buFont typeface="Wingdings" panose="05000000000000000000" pitchFamily="2" charset="2"/>
              <a:buChar char="Ø"/>
            </a:pPr>
            <a:r>
              <a:rPr lang="en-US" dirty="0" smtClean="0"/>
              <a:t>Unit of Analysis:</a:t>
            </a:r>
            <a:endParaRPr lang="en-US" dirty="0" smtClean="0"/>
          </a:p>
          <a:p>
            <a:pPr lvl="1"/>
            <a:r>
              <a:rPr lang="en-US" dirty="0" smtClean="0"/>
              <a:t>-- Organizational System</a:t>
            </a:r>
            <a:endParaRPr lang="en-US" dirty="0" smtClean="0"/>
          </a:p>
        </p:txBody>
      </p:sp>
      <p:sp>
        <p:nvSpPr>
          <p:cNvPr id="31749" name="Content Placeholder 2"/>
          <p:cNvSpPr>
            <a:spLocks noGrp="1"/>
          </p:cNvSpPr>
          <p:nvPr>
            <p:ph sz="half" idx="2"/>
          </p:nvPr>
        </p:nvSpPr>
        <p:spPr>
          <a:xfrm>
            <a:off x="457200" y="3429000"/>
            <a:ext cx="4040188" cy="2697163"/>
          </a:xfrm>
        </p:spPr>
        <p:txBody>
          <a:bodyPr/>
          <a:lstStyle/>
          <a:p>
            <a:r>
              <a:rPr lang="en-US" smtClean="0"/>
              <a:t>Contributions to OB:</a:t>
            </a:r>
            <a:endParaRPr lang="en-US" smtClean="0"/>
          </a:p>
          <a:p>
            <a:pPr lvl="1"/>
            <a:r>
              <a:rPr lang="en-US" smtClean="0"/>
              <a:t>Organizational culture</a:t>
            </a:r>
            <a:endParaRPr lang="en-US" smtClean="0"/>
          </a:p>
          <a:p>
            <a:pPr lvl="1"/>
            <a:r>
              <a:rPr lang="en-US" smtClean="0"/>
              <a:t>Organizational environment</a:t>
            </a:r>
            <a:endParaRPr lang="en-US" smtClean="0"/>
          </a:p>
          <a:p>
            <a:endParaRPr lang="en-US" smtClean="0"/>
          </a:p>
        </p:txBody>
      </p:sp>
      <p:sp>
        <p:nvSpPr>
          <p:cNvPr id="31750" name="Text Placeholder 6"/>
          <p:cNvSpPr>
            <a:spLocks noGrp="1"/>
          </p:cNvSpPr>
          <p:nvPr>
            <p:ph type="body" sz="quarter" idx="3"/>
          </p:nvPr>
        </p:nvSpPr>
        <p:spPr>
          <a:xfrm>
            <a:off x="4648200" y="2743200"/>
            <a:ext cx="4041775" cy="639763"/>
          </a:xfrm>
        </p:spPr>
        <p:txBody>
          <a:bodyPr>
            <a:normAutofit fontScale="55000" lnSpcReduction="20000"/>
          </a:bodyPr>
          <a:lstStyle/>
          <a:p>
            <a:pPr>
              <a:buFont typeface="Arial" panose="020B0604020202020204" pitchFamily="34" charset="0"/>
              <a:buChar char="•"/>
            </a:pPr>
            <a:endParaRPr lang="en-US" dirty="0" smtClean="0"/>
          </a:p>
          <a:p>
            <a:pPr>
              <a:buFont typeface="Arial" panose="020B0604020202020204" pitchFamily="34" charset="0"/>
              <a:buChar char="•"/>
            </a:pPr>
            <a:endParaRPr lang="en-US" dirty="0" smtClean="0"/>
          </a:p>
          <a:p>
            <a:pPr lvl="1"/>
            <a:r>
              <a:rPr lang="en-US" dirty="0" smtClean="0"/>
              <a:t>-- Group</a:t>
            </a:r>
            <a:endParaRPr lang="en-US" dirty="0" smtClean="0"/>
          </a:p>
        </p:txBody>
      </p:sp>
      <p:sp>
        <p:nvSpPr>
          <p:cNvPr id="31751" name="Content Placeholder 7"/>
          <p:cNvSpPr>
            <a:spLocks noGrp="1"/>
          </p:cNvSpPr>
          <p:nvPr>
            <p:ph sz="quarter" idx="4"/>
          </p:nvPr>
        </p:nvSpPr>
        <p:spPr>
          <a:xfrm>
            <a:off x="4645025" y="3581400"/>
            <a:ext cx="4041775" cy="2544763"/>
          </a:xfrm>
        </p:spPr>
        <p:txBody>
          <a:bodyPr/>
          <a:lstStyle/>
          <a:p>
            <a:endParaRPr lang="en-US" dirty="0" smtClean="0"/>
          </a:p>
          <a:p>
            <a:pPr lvl="1"/>
            <a:r>
              <a:rPr lang="en-US" dirty="0" smtClean="0"/>
              <a:t>Comparative values</a:t>
            </a:r>
            <a:endParaRPr lang="en-US" dirty="0" smtClean="0"/>
          </a:p>
          <a:p>
            <a:pPr lvl="1"/>
            <a:r>
              <a:rPr lang="en-US" dirty="0" smtClean="0"/>
              <a:t>Comparative attitudes</a:t>
            </a:r>
            <a:endParaRPr lang="en-US" dirty="0" smtClean="0"/>
          </a:p>
          <a:p>
            <a:pPr lvl="1"/>
            <a:r>
              <a:rPr lang="en-US" dirty="0" smtClean="0"/>
              <a:t>Cross-cultural analysis</a:t>
            </a:r>
            <a:endParaRPr lang="en-US" dirty="0" smtClean="0"/>
          </a:p>
        </p:txBody>
      </p:sp>
      <p:sp>
        <p:nvSpPr>
          <p:cNvPr id="11" name="Slide Number Placeholder 10"/>
          <p:cNvSpPr>
            <a:spLocks noGrp="1"/>
          </p:cNvSpPr>
          <p:nvPr>
            <p:ph type="sldNum" sz="quarter" idx="12"/>
          </p:nvPr>
        </p:nvSpPr>
        <p:spPr/>
        <p:txBody>
          <a:bodyPr/>
          <a:lstStyle/>
          <a:p>
            <a:pPr>
              <a:defRPr/>
            </a:pPr>
            <a:r>
              <a:rPr lang="en-US"/>
              <a:t>1-</a:t>
            </a:r>
            <a:fld id="{67C482DE-798B-4208-9528-B4626196AE24}" type="slidenum">
              <a:rPr lang="en-US"/>
            </a:fld>
            <a:endParaRPr lang="en-US"/>
          </a:p>
        </p:txBody>
      </p:sp>
      <p:sp>
        <p:nvSpPr>
          <p:cNvPr id="31752" name="TextBox 4"/>
          <p:cNvSpPr txBox="1">
            <a:spLocks noChangeArrowheads="1"/>
          </p:cNvSpPr>
          <p:nvPr/>
        </p:nvSpPr>
        <p:spPr bwMode="auto">
          <a:xfrm>
            <a:off x="685800" y="1828801"/>
            <a:ext cx="7772400" cy="830997"/>
          </a:xfrm>
          <a:prstGeom prst="rect">
            <a:avLst/>
          </a:prstGeom>
          <a:noFill/>
          <a:ln w="9525">
            <a:noFill/>
            <a:miter lim="800000"/>
          </a:ln>
        </p:spPr>
        <p:txBody>
          <a:bodyPr wrap="square">
            <a:spAutoFit/>
          </a:bodyPr>
          <a:lstStyle/>
          <a:p>
            <a:pPr marL="346075" eaLnBrk="0" hangingPunct="0">
              <a:spcBef>
                <a:spcPts val="575"/>
              </a:spcBef>
            </a:pPr>
            <a:r>
              <a:rPr lang="en-US" sz="2400" dirty="0">
                <a:solidFill>
                  <a:schemeClr val="tx2">
                    <a:lumMod val="75000"/>
                  </a:schemeClr>
                </a:solidFill>
                <a:latin typeface="Times New Roman" panose="02020603050405020304" pitchFamily="18" charset="0"/>
              </a:rPr>
              <a:t>The study of societies to learn about human beings and their activities.</a:t>
            </a:r>
            <a:endParaRPr lang="en-US" sz="2400" dirty="0">
              <a:solidFill>
                <a:schemeClr val="tx2">
                  <a:lumMod val="75000"/>
                </a:schemeClr>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25145" y="152400"/>
            <a:ext cx="8229600" cy="1073150"/>
          </a:xfrm>
        </p:spPr>
        <p:txBody>
          <a:bodyPr>
            <a:normAutofit fontScale="90000"/>
          </a:bodyPr>
          <a:lstStyle/>
          <a:p>
            <a:r>
              <a:rPr lang="en-US" dirty="0" smtClean="0"/>
              <a:t>  </a:t>
            </a:r>
            <a:br>
              <a:rPr lang="en-US" dirty="0" smtClean="0"/>
            </a:br>
            <a:r>
              <a:rPr lang="en-US" sz="4000" dirty="0" smtClean="0"/>
              <a:t>Few Absolutes in OB</a:t>
            </a:r>
            <a:br>
              <a:rPr lang="en-US" sz="4000" dirty="0" smtClean="0"/>
            </a:br>
            <a:br>
              <a:rPr lang="en-US" sz="4000" dirty="0" smtClean="0"/>
            </a:br>
            <a:r>
              <a:rPr lang="en-US" sz="1555" dirty="0" smtClean="0">
                <a:highlight>
                  <a:srgbClr val="FFFF00"/>
                </a:highlight>
              </a:rPr>
              <a:t>"Few absolutes" means that there are very limited or scarce aspects that can be considered as universally true or certain</a:t>
            </a:r>
            <a:br>
              <a:rPr lang="en-US" sz="4000" dirty="0" smtClean="0"/>
            </a:br>
            <a:endParaRPr lang="en-US" sz="4000" dirty="0" smtClean="0"/>
          </a:p>
        </p:txBody>
      </p:sp>
      <p:sp>
        <p:nvSpPr>
          <p:cNvPr id="11267" name="Content Placeholder 3"/>
          <p:cNvSpPr>
            <a:spLocks noGrp="1"/>
          </p:cNvSpPr>
          <p:nvPr>
            <p:ph idx="1"/>
          </p:nvPr>
        </p:nvSpPr>
        <p:spPr>
          <a:xfrm>
            <a:off x="321945" y="1524000"/>
            <a:ext cx="8364538" cy="4419600"/>
          </a:xfrm>
        </p:spPr>
        <p:txBody>
          <a:bodyPr>
            <a:normAutofit lnSpcReduction="10000"/>
          </a:bodyPr>
          <a:lstStyle/>
          <a:p>
            <a:r>
              <a:rPr lang="en-US" sz="2800" dirty="0" smtClean="0"/>
              <a:t>Impossible to make simple and accurate generalizations</a:t>
            </a:r>
            <a:endParaRPr lang="en-US" sz="2800" dirty="0" smtClean="0"/>
          </a:p>
          <a:p>
            <a:r>
              <a:rPr lang="en-US" sz="1400" dirty="0" smtClean="0">
                <a:highlight>
                  <a:srgbClr val="FFFF00"/>
                </a:highlight>
              </a:rPr>
              <a:t>Implies that making straightforward and universally applicable statements about human behavior in organizations is challenging.</a:t>
            </a:r>
            <a:endParaRPr lang="en-US" sz="1400" dirty="0" smtClean="0">
              <a:highlight>
                <a:srgbClr val="FFFF00"/>
              </a:highlight>
            </a:endParaRPr>
          </a:p>
          <a:p>
            <a:r>
              <a:rPr lang="en-US" sz="2800" dirty="0" smtClean="0"/>
              <a:t>Human beings are complex and diverse</a:t>
            </a:r>
            <a:endParaRPr lang="en-US" sz="2800" dirty="0" smtClean="0"/>
          </a:p>
          <a:p>
            <a:r>
              <a:rPr lang="en-US" sz="1400" dirty="0" smtClean="0">
                <a:highlight>
                  <a:srgbClr val="FFFF00"/>
                </a:highlight>
              </a:rPr>
              <a:t>Highlights that people's behaviors, attitudes, and responses can vary significantly due to individual differences.</a:t>
            </a:r>
            <a:endParaRPr lang="en-US" sz="1400" dirty="0" smtClean="0">
              <a:highlight>
                <a:srgbClr val="FFFF00"/>
              </a:highlight>
            </a:endParaRPr>
          </a:p>
          <a:p>
            <a:r>
              <a:rPr lang="en-US" sz="2800" dirty="0" smtClean="0"/>
              <a:t>OB concepts must reflect situational conditions: </a:t>
            </a:r>
            <a:r>
              <a:rPr lang="en-US" sz="2800" b="1" i="1" dirty="0" smtClean="0"/>
              <a:t>contingency variables</a:t>
            </a:r>
            <a:endParaRPr lang="en-US" sz="2800" b="1" i="1" dirty="0" smtClean="0"/>
          </a:p>
          <a:p>
            <a:r>
              <a:rPr lang="en-US" sz="1400" dirty="0" smtClean="0">
                <a:highlight>
                  <a:srgbClr val="FFFF00"/>
                </a:highlight>
                <a:sym typeface="+mn-ea"/>
              </a:rPr>
              <a:t>Suggests that organizational practices and interventions may need to be adapted based on specific circumstances</a:t>
            </a:r>
            <a:r>
              <a:rPr lang="en-US" sz="2800" dirty="0" smtClean="0">
                <a:highlight>
                  <a:srgbClr val="FFFF00"/>
                </a:highlight>
                <a:sym typeface="+mn-ea"/>
              </a:rPr>
              <a:t>.</a:t>
            </a:r>
            <a:endParaRPr lang="en-US" sz="2800" dirty="0" smtClean="0"/>
          </a:p>
        </p:txBody>
      </p:sp>
      <p:sp>
        <p:nvSpPr>
          <p:cNvPr id="6" name="Rectangle 6"/>
          <p:cNvSpPr>
            <a:spLocks noGrp="1" noChangeArrowheads="1"/>
          </p:cNvSpPr>
          <p:nvPr>
            <p:ph type="sldNum" sz="quarter" idx="12"/>
          </p:nvPr>
        </p:nvSpPr>
        <p:spPr/>
        <p:txBody>
          <a:bodyPr/>
          <a:lstStyle/>
          <a:p>
            <a:r>
              <a:rPr lang="en-US"/>
              <a:t>1-</a:t>
            </a:r>
            <a:fld id="{53940AF9-039A-4D25-8C3B-1FAA5A4F1862}" type="slidenum">
              <a:rPr lang="en-US"/>
            </a:fld>
            <a:endParaRPr lang="en-US"/>
          </a:p>
        </p:txBody>
      </p:sp>
      <p:sp>
        <p:nvSpPr>
          <p:cNvPr id="3" name="Slide Number Placeholder 2"/>
          <p:cNvSpPr txBox="1">
            <a:spLocks noGrp="1"/>
          </p:cNvSpPr>
          <p:nvPr/>
        </p:nvSpPr>
        <p:spPr bwMode="auto">
          <a:xfrm>
            <a:off x="7145338" y="6248400"/>
            <a:ext cx="1905000" cy="457200"/>
          </a:xfrm>
          <a:prstGeom prst="rect">
            <a:avLst/>
          </a:prstGeom>
          <a:noFill/>
          <a:ln>
            <a:miter lim="800000"/>
          </a:ln>
        </p:spPr>
        <p:txBody>
          <a:bodyPr/>
          <a:lstStyle/>
          <a:p>
            <a:pPr algn="r"/>
            <a:endParaRPr lang="en-US" sz="1400">
              <a:solidFill>
                <a:srgbClr val="161616"/>
              </a:solidFill>
              <a:latin typeface="Tahoma" panose="020B0604030504040204" pitchFamily="34" charset="0"/>
              <a:cs typeface="Tahoma" panose="020B0604030504040204" pitchFamily="34" charset="0"/>
            </a:endParaRPr>
          </a:p>
        </p:txBody>
      </p:sp>
      <p:graphicFrame>
        <p:nvGraphicFramePr>
          <p:cNvPr id="5" name="Diagram 4"/>
          <p:cNvGraphicFramePr/>
          <p:nvPr/>
        </p:nvGraphicFramePr>
        <p:xfrm>
          <a:off x="1371600" y="5257800"/>
          <a:ext cx="6096000" cy="1879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1466088"/>
          </a:xfrm>
        </p:spPr>
        <p:txBody>
          <a:bodyPr>
            <a:normAutofit fontScale="90000"/>
          </a:bodyPr>
          <a:lstStyle/>
          <a:p>
            <a:br>
              <a:rPr lang="en-US" dirty="0" smtClean="0"/>
            </a:br>
            <a:br>
              <a:rPr lang="en-US" dirty="0" smtClean="0"/>
            </a:br>
            <a:br>
              <a:rPr lang="en-US" dirty="0" smtClean="0"/>
            </a:br>
            <a:br>
              <a:rPr lang="en-US" dirty="0" smtClean="0"/>
            </a:br>
            <a:r>
              <a:rPr lang="en-US" dirty="0"/>
              <a:t> Nature and Features of Organizational   	Behavior </a:t>
            </a:r>
            <a:br>
              <a:rPr lang="en-US" dirty="0" smtClean="0"/>
            </a:br>
            <a:br>
              <a:rPr lang="en-US" dirty="0" smtClean="0"/>
            </a:br>
            <a:br>
              <a:rPr lang="en-US" dirty="0" smtClean="0"/>
            </a:br>
            <a:br>
              <a:rPr lang="en-US" dirty="0" smtClean="0"/>
            </a:br>
            <a:endParaRPr lang="en-US" sz="4400" dirty="0"/>
          </a:p>
        </p:txBody>
      </p:sp>
      <p:sp>
        <p:nvSpPr>
          <p:cNvPr id="3" name="Content Placeholder 2"/>
          <p:cNvSpPr>
            <a:spLocks noGrp="1"/>
          </p:cNvSpPr>
          <p:nvPr>
            <p:ph idx="1"/>
          </p:nvPr>
        </p:nvSpPr>
        <p:spPr>
          <a:xfrm>
            <a:off x="228600" y="2057400"/>
            <a:ext cx="8382000" cy="4389120"/>
          </a:xfrm>
        </p:spPr>
        <p:txBody>
          <a:bodyPr>
            <a:normAutofit fontScale="85000" lnSpcReduction="20000"/>
          </a:bodyPr>
          <a:lstStyle/>
          <a:p>
            <a:pPr>
              <a:buNone/>
            </a:pPr>
            <a:r>
              <a:rPr lang="en-US" b="1" dirty="0" smtClean="0"/>
              <a:t>	A Field of Study and not a Discipline : </a:t>
            </a:r>
            <a:r>
              <a:rPr lang="en-US" dirty="0" smtClean="0"/>
              <a:t>Organizational behavior, on the other hand, because of its recent emergence and interdisciplinary alignment cannot be accepted as science. Therefore, it is realistic to call it a field of study rather than a discipline </a:t>
            </a:r>
            <a:endParaRPr lang="en-US" dirty="0" smtClean="0"/>
          </a:p>
          <a:p>
            <a:r>
              <a:rPr lang="en-US" b="1" dirty="0" smtClean="0"/>
              <a:t>Multi-disciplinary Approach: </a:t>
            </a:r>
            <a:r>
              <a:rPr lang="en-US" dirty="0" smtClean="0"/>
              <a:t>Organizational behavior is a combination of various disciplines, their ideologies, theories and methods, models .</a:t>
            </a:r>
            <a:endParaRPr lang="en-US" dirty="0" smtClean="0"/>
          </a:p>
          <a:p>
            <a:r>
              <a:rPr lang="en-US" b="1" dirty="0" smtClean="0"/>
              <a:t>An Applied Discipline: </a:t>
            </a:r>
            <a:r>
              <a:rPr lang="en-US" dirty="0" smtClean="0"/>
              <a:t>Organizational behavior makes use of application of various researches in order to solve the organizational problems which are related to human behavior </a:t>
            </a:r>
            <a:endParaRPr lang="en-US" dirty="0" smtClean="0"/>
          </a:p>
          <a:p>
            <a:endParaRPr lang="en-US" dirty="0" smtClean="0"/>
          </a:p>
          <a:p>
            <a:pPr>
              <a:buNone/>
            </a:pPr>
            <a:endParaRPr lang="en-US" dirty="0" smtClean="0"/>
          </a:p>
          <a:p>
            <a:pPr>
              <a:buNone/>
            </a:pPr>
            <a:endParaRPr lang="en-US" dirty="0" smtClean="0"/>
          </a:p>
          <a:p>
            <a:endParaRPr lang="en-US" dirty="0" smtClean="0"/>
          </a:p>
          <a:p>
            <a:endParaRPr lang="en-US" b="1"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Autofit/>
          </a:bodyPr>
          <a:lstStyle/>
          <a:p>
            <a:r>
              <a:rPr lang="en-US" sz="4000" dirty="0" smtClean="0"/>
              <a:t>Nature and Features of Organizational  Behavior</a:t>
            </a:r>
            <a:endParaRPr lang="en-US" sz="4000" dirty="0"/>
          </a:p>
        </p:txBody>
      </p:sp>
      <p:sp>
        <p:nvSpPr>
          <p:cNvPr id="3" name="Content Placeholder 2"/>
          <p:cNvSpPr>
            <a:spLocks noGrp="1"/>
          </p:cNvSpPr>
          <p:nvPr>
            <p:ph idx="1"/>
          </p:nvPr>
        </p:nvSpPr>
        <p:spPr>
          <a:xfrm>
            <a:off x="228600" y="1295400"/>
            <a:ext cx="8686800" cy="5181600"/>
          </a:xfrm>
        </p:spPr>
        <p:txBody>
          <a:bodyPr>
            <a:normAutofit fontScale="55000" lnSpcReduction="20000"/>
          </a:bodyPr>
          <a:lstStyle/>
          <a:p>
            <a:endParaRPr lang="en-US" dirty="0" smtClean="0"/>
          </a:p>
          <a:p>
            <a:pPr algn="just"/>
            <a:r>
              <a:rPr lang="en-US" sz="3800" b="1" dirty="0" smtClean="0"/>
              <a:t>Subject to Change: </a:t>
            </a:r>
            <a:r>
              <a:rPr lang="en-US" sz="3800" dirty="0" smtClean="0"/>
              <a:t>Organizational behavior is subject to change as human behavior keeps on changing. The mind set of an individual keeps on changing. Therefore, new techniques to behave with the people have to be discovered so that the anticipated results can be achieved </a:t>
            </a:r>
            <a:endParaRPr lang="en-US" sz="3800" dirty="0" smtClean="0"/>
          </a:p>
          <a:p>
            <a:pPr algn="just"/>
            <a:r>
              <a:rPr lang="en-US" sz="3800" b="1" dirty="0" smtClean="0"/>
              <a:t>Concerned with Performance: </a:t>
            </a:r>
            <a:r>
              <a:rPr lang="en-US" sz="3800" dirty="0" smtClean="0"/>
              <a:t>Organizational behavior helps in providing answers to various performance-related questions e.g. why the performance of an individual is high or low? How the performance can be improved? Is it feasible to improve the performance with the help of training? Thus, it has a relation with the performance in one way or the other. </a:t>
            </a:r>
            <a:endParaRPr lang="en-US" sz="3800" dirty="0" smtClean="0"/>
          </a:p>
          <a:p>
            <a:pPr algn="just">
              <a:buNone/>
            </a:pPr>
            <a:r>
              <a:rPr lang="en-US" sz="3800" b="1" dirty="0" smtClean="0"/>
              <a:t>	Humanistic and Optimistic: </a:t>
            </a:r>
            <a:r>
              <a:rPr lang="en-US" sz="3800" dirty="0" smtClean="0"/>
              <a:t>Organizational Behavior emphasize on people from humanistic point of view. It is highly concerned with the needs and motivation of people. It follows an optimistic approach about the inborn capability of man of being independent, creative, productive and skilful which are positive signs towards accomplishment of organizational objectives </a:t>
            </a:r>
            <a:endParaRPr lang="en-US" sz="3800" dirty="0" smtClean="0"/>
          </a:p>
          <a:p>
            <a:endParaRPr lang="en-US" dirty="0" smtClean="0"/>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1313688"/>
          </a:xfrm>
        </p:spPr>
        <p:txBody>
          <a:bodyPr>
            <a:normAutofit fontScale="90000"/>
          </a:bodyPr>
          <a:lstStyle/>
          <a:p>
            <a:br>
              <a:rPr lang="en-US" dirty="0" smtClean="0"/>
            </a:br>
            <a:br>
              <a:rPr lang="en-US" b="1" dirty="0" smtClean="0"/>
            </a:br>
            <a:r>
              <a:rPr lang="en-US" b="1" dirty="0" smtClean="0"/>
              <a:t> </a:t>
            </a:r>
            <a:r>
              <a:rPr lang="en-US" sz="4400" b="1" dirty="0" smtClean="0"/>
              <a:t>Fundamental Constituents of Organizational Behavior </a:t>
            </a:r>
            <a:endParaRPr lang="en-US" sz="4400" dirty="0"/>
          </a:p>
        </p:txBody>
      </p:sp>
      <p:sp>
        <p:nvSpPr>
          <p:cNvPr id="3" name="Content Placeholder 2"/>
          <p:cNvSpPr>
            <a:spLocks noGrp="1"/>
          </p:cNvSpPr>
          <p:nvPr>
            <p:ph idx="1"/>
          </p:nvPr>
        </p:nvSpPr>
        <p:spPr>
          <a:xfrm>
            <a:off x="457200" y="2332037"/>
            <a:ext cx="8229600" cy="4525963"/>
          </a:xfrm>
        </p:spPr>
        <p:txBody>
          <a:bodyPr/>
          <a:lstStyle/>
          <a:p>
            <a:r>
              <a:rPr lang="en-US" b="1" dirty="0" smtClean="0"/>
              <a:t>Individual</a:t>
            </a:r>
            <a:endParaRPr lang="en-US" b="1" dirty="0" smtClean="0"/>
          </a:p>
          <a:p>
            <a:r>
              <a:rPr lang="en-US" b="1" dirty="0" smtClean="0"/>
              <a:t>Structure</a:t>
            </a:r>
            <a:endParaRPr lang="en-US" b="1" dirty="0" smtClean="0"/>
          </a:p>
          <a:p>
            <a:r>
              <a:rPr lang="en-US" b="1" dirty="0" smtClean="0"/>
              <a:t>Technology</a:t>
            </a:r>
            <a:endParaRPr lang="en-US" b="1" dirty="0" smtClean="0"/>
          </a:p>
          <a:p>
            <a:r>
              <a:rPr lang="en-US" b="1" dirty="0" smtClean="0"/>
              <a:t>Environment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fontScale="90000"/>
          </a:bodyPr>
          <a:lstStyle/>
          <a:p>
            <a:br>
              <a:rPr lang="en-US" dirty="0" smtClean="0"/>
            </a:br>
            <a:br>
              <a:rPr lang="en-US" b="1" dirty="0" smtClean="0"/>
            </a:br>
            <a:r>
              <a:rPr lang="en-US" b="1" dirty="0" smtClean="0"/>
              <a:t> </a:t>
            </a:r>
            <a:r>
              <a:rPr lang="en-US" sz="4000" b="1" dirty="0" smtClean="0"/>
              <a:t>Fundamental Concepts or Assumptions of Organizational Behavior </a:t>
            </a:r>
            <a:endParaRPr lang="en-US" sz="4000" dirty="0"/>
          </a:p>
        </p:txBody>
      </p:sp>
      <p:graphicFrame>
        <p:nvGraphicFramePr>
          <p:cNvPr id="7" name="Content Placeholder 6"/>
          <p:cNvGraphicFramePr>
            <a:graphicFrameLocks noGrp="1"/>
          </p:cNvGraphicFramePr>
          <p:nvPr>
            <p:ph idx="1"/>
          </p:nvPr>
        </p:nvGraphicFramePr>
        <p:xfrm>
          <a:off x="457200" y="2209800"/>
          <a:ext cx="8229600" cy="4318265"/>
        </p:xfrm>
        <a:graphic>
          <a:graphicData uri="http://schemas.openxmlformats.org/drawingml/2006/table">
            <a:tbl>
              <a:tblPr firstRow="1" bandRow="1">
                <a:tableStyleId>{5C22544A-7EE6-4342-B048-85BDC9FD1C3A}</a:tableStyleId>
              </a:tblPr>
              <a:tblGrid>
                <a:gridCol w="4114800"/>
                <a:gridCol w="4114800"/>
              </a:tblGrid>
              <a:tr h="680773">
                <a:tc>
                  <a:txBody>
                    <a:bodyPr/>
                    <a:lstStyle/>
                    <a:p>
                      <a:r>
                        <a:rPr lang="en-US" dirty="0" smtClean="0"/>
                        <a:t>Nature of People</a:t>
                      </a:r>
                      <a:endParaRPr lang="en-US" dirty="0"/>
                    </a:p>
                  </a:txBody>
                  <a:tcPr/>
                </a:tc>
                <a:tc>
                  <a:txBody>
                    <a:bodyPr/>
                    <a:lstStyle/>
                    <a:p>
                      <a:r>
                        <a:rPr lang="en-US" dirty="0" smtClean="0"/>
                        <a:t>Nature Of Organization</a:t>
                      </a:r>
                      <a:endParaRPr lang="en-US" dirty="0"/>
                    </a:p>
                  </a:txBody>
                  <a:tcPr/>
                </a:tc>
              </a:tr>
              <a:tr h="680773">
                <a:tc>
                  <a:txBody>
                    <a:bodyPr/>
                    <a:lstStyle/>
                    <a:p>
                      <a:r>
                        <a:rPr lang="en-US" dirty="0" smtClean="0"/>
                        <a:t>Individual Differences &amp; Perception</a:t>
                      </a:r>
                      <a:endParaRPr lang="en-US" dirty="0"/>
                    </a:p>
                  </a:txBody>
                  <a:tcPr/>
                </a:tc>
                <a:tc>
                  <a:txBody>
                    <a:bodyPr/>
                    <a:lstStyle/>
                    <a:p>
                      <a:r>
                        <a:rPr lang="en-US" dirty="0" smtClean="0"/>
                        <a:t>Social System</a:t>
                      </a:r>
                      <a:endParaRPr lang="en-US" dirty="0"/>
                    </a:p>
                  </a:txBody>
                  <a:tcPr/>
                </a:tc>
              </a:tr>
              <a:tr h="680773">
                <a:tc>
                  <a:txBody>
                    <a:bodyPr/>
                    <a:lstStyle/>
                    <a:p>
                      <a:r>
                        <a:rPr lang="en-US" dirty="0" smtClean="0"/>
                        <a:t>Complete Individual/ Whole Person</a:t>
                      </a:r>
                      <a:endParaRPr lang="en-US" dirty="0"/>
                    </a:p>
                  </a:txBody>
                  <a:tcPr/>
                </a:tc>
                <a:tc>
                  <a:txBody>
                    <a:bodyPr/>
                    <a:lstStyle/>
                    <a:p>
                      <a:r>
                        <a:rPr lang="en-US" dirty="0" smtClean="0"/>
                        <a:t>Mutual Interest ( Super ordinate Goal for Individuals as well as Organizations)</a:t>
                      </a:r>
                      <a:endParaRPr lang="en-US" dirty="0"/>
                    </a:p>
                  </a:txBody>
                  <a:tcPr/>
                </a:tc>
              </a:tr>
              <a:tr h="680773">
                <a:tc>
                  <a:txBody>
                    <a:bodyPr/>
                    <a:lstStyle/>
                    <a:p>
                      <a:r>
                        <a:rPr lang="en-US" dirty="0" smtClean="0"/>
                        <a:t>Motivated Behavior/ Prompted Behavior</a:t>
                      </a:r>
                      <a:endParaRPr lang="en-US" dirty="0"/>
                    </a:p>
                  </a:txBody>
                  <a:tcPr/>
                </a:tc>
                <a:tc>
                  <a:txBody>
                    <a:bodyPr/>
                    <a:lstStyle/>
                    <a:p>
                      <a:r>
                        <a:rPr lang="en-US" dirty="0" smtClean="0"/>
                        <a:t>Ethics ( Moral principles and values that affect the behavior regarding right and wrong)</a:t>
                      </a:r>
                      <a:endParaRPr lang="en-US" dirty="0"/>
                    </a:p>
                  </a:txBody>
                  <a:tcPr/>
                </a:tc>
              </a:tr>
              <a:tr h="680773">
                <a:tc>
                  <a:txBody>
                    <a:bodyPr/>
                    <a:lstStyle/>
                    <a:p>
                      <a:r>
                        <a:rPr lang="en-US" dirty="0" smtClean="0"/>
                        <a:t>Self-Respect</a:t>
                      </a:r>
                      <a:r>
                        <a:rPr lang="en-US" baseline="0" dirty="0" smtClean="0"/>
                        <a:t> of Human Beings ( Higher Order)</a:t>
                      </a:r>
                      <a:endParaRPr lang="en-US" dirty="0"/>
                    </a:p>
                  </a:txBody>
                  <a:tcPr/>
                </a:tc>
                <a:tc>
                  <a:txBody>
                    <a:bodyPr/>
                    <a:lstStyle/>
                    <a:p>
                      <a:endParaRPr lang="en-US" dirty="0"/>
                    </a:p>
                  </a:txBody>
                  <a:tcPr/>
                </a:tc>
              </a:tr>
              <a:tr h="680773">
                <a:tc>
                  <a:txBody>
                    <a:bodyPr/>
                    <a:lstStyle/>
                    <a:p>
                      <a:r>
                        <a:rPr lang="en-US" dirty="0" smtClean="0"/>
                        <a:t>Desire for Involvement</a:t>
                      </a:r>
                      <a:r>
                        <a:rPr lang="en-US" baseline="0" dirty="0" smtClean="0"/>
                        <a:t> </a:t>
                      </a:r>
                      <a:r>
                        <a:rPr lang="en-US" dirty="0" smtClean="0"/>
                        <a:t>( Employee Empowerment)</a:t>
                      </a:r>
                      <a:endParaRPr lang="en-US" dirty="0"/>
                    </a:p>
                  </a:txBody>
                  <a:tcPr/>
                </a:tc>
                <a:tc>
                  <a:txBody>
                    <a:bodyPr/>
                    <a:lstStyle/>
                    <a:p>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685800"/>
          </a:xfrm>
        </p:spPr>
        <p:txBody>
          <a:bodyPr>
            <a:normAutofit fontScale="90000"/>
          </a:bodyPr>
          <a:lstStyle/>
          <a:p>
            <a:r>
              <a:rPr lang="en-US" sz="4000" dirty="0" smtClean="0"/>
              <a:t>A few Approaches to OB</a:t>
            </a:r>
            <a:endParaRPr lang="en-US" sz="4000" dirty="0"/>
          </a:p>
        </p:txBody>
      </p:sp>
      <p:sp>
        <p:nvSpPr>
          <p:cNvPr id="3" name="Content Placeholder 2"/>
          <p:cNvSpPr>
            <a:spLocks noGrp="1"/>
          </p:cNvSpPr>
          <p:nvPr>
            <p:ph idx="1"/>
          </p:nvPr>
        </p:nvSpPr>
        <p:spPr>
          <a:xfrm>
            <a:off x="228600" y="762000"/>
            <a:ext cx="8686800" cy="5867400"/>
          </a:xfrm>
        </p:spPr>
        <p:txBody>
          <a:bodyPr>
            <a:normAutofit/>
          </a:bodyPr>
          <a:lstStyle/>
          <a:p>
            <a:r>
              <a:rPr lang="en-US" b="1" dirty="0" smtClean="0"/>
              <a:t>Human Resources Approach</a:t>
            </a:r>
            <a:endParaRPr lang="en-US" b="1" dirty="0" smtClean="0"/>
          </a:p>
          <a:p>
            <a:pPr lvl="1"/>
            <a:r>
              <a:rPr lang="en-US" dirty="0" smtClean="0"/>
              <a:t>Employee Growth and Development </a:t>
            </a:r>
            <a:endParaRPr lang="en-US" dirty="0" smtClean="0"/>
          </a:p>
          <a:p>
            <a:pPr lvl="1"/>
            <a:r>
              <a:rPr lang="en-US" dirty="0" smtClean="0"/>
              <a:t>The fundamental task of a manager should be to bring out the </a:t>
            </a:r>
            <a:r>
              <a:rPr lang="en-US" b="1" dirty="0" smtClean="0"/>
              <a:t>hidden human potential</a:t>
            </a:r>
            <a:r>
              <a:rPr lang="en-US" dirty="0" smtClean="0"/>
              <a:t> and use it in the service of the organization</a:t>
            </a:r>
            <a:endParaRPr lang="en-US" dirty="0" smtClean="0"/>
          </a:p>
          <a:p>
            <a:r>
              <a:rPr lang="en-US" b="1" dirty="0" smtClean="0"/>
              <a:t>A Contingency Approach</a:t>
            </a:r>
            <a:endParaRPr lang="en-US" b="1" dirty="0" smtClean="0"/>
          </a:p>
          <a:p>
            <a:pPr lvl="1"/>
            <a:r>
              <a:rPr lang="en-US" dirty="0" smtClean="0"/>
              <a:t>Different managerial behaviors are required by different environments for effectiveness</a:t>
            </a:r>
            <a:endParaRPr lang="en-US" dirty="0" smtClean="0"/>
          </a:p>
          <a:p>
            <a:pPr lvl="1"/>
            <a:r>
              <a:rPr lang="en-US" dirty="0" smtClean="0"/>
              <a:t>The strength of the Contingency Approach is that it encourages analysis of each situation prior to action while at the same time discouraging habitual practice bases on universal assumptions about people.</a:t>
            </a:r>
            <a:endParaRPr lang="en-US" dirty="0" smtClean="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685800"/>
          </a:xfrm>
        </p:spPr>
        <p:txBody>
          <a:bodyPr>
            <a:normAutofit fontScale="90000"/>
          </a:bodyPr>
          <a:lstStyle/>
          <a:p>
            <a:r>
              <a:rPr lang="en-US" sz="4000" dirty="0" smtClean="0"/>
              <a:t>A few Approaches to OB (contd.)</a:t>
            </a:r>
            <a:endParaRPr lang="en-US" sz="4000" dirty="0"/>
          </a:p>
        </p:txBody>
      </p:sp>
      <p:sp>
        <p:nvSpPr>
          <p:cNvPr id="3" name="Content Placeholder 2"/>
          <p:cNvSpPr>
            <a:spLocks noGrp="1"/>
          </p:cNvSpPr>
          <p:nvPr>
            <p:ph idx="1"/>
          </p:nvPr>
        </p:nvSpPr>
        <p:spPr>
          <a:xfrm>
            <a:off x="228600" y="762000"/>
            <a:ext cx="8686800" cy="5867400"/>
          </a:xfrm>
        </p:spPr>
        <p:txBody>
          <a:bodyPr>
            <a:normAutofit fontScale="92500" lnSpcReduction="20000"/>
          </a:bodyPr>
          <a:lstStyle/>
          <a:p>
            <a:r>
              <a:rPr lang="en-US" b="1" dirty="0" smtClean="0"/>
              <a:t>A Results Oriented Approach</a:t>
            </a:r>
            <a:endParaRPr lang="en-US" b="1" dirty="0" smtClean="0"/>
          </a:p>
          <a:p>
            <a:pPr marL="0" indent="0">
              <a:buNone/>
            </a:pPr>
            <a:r>
              <a:rPr lang="en-US" dirty="0" smtClean="0"/>
              <a:t> Outcomes of Organizational Behavior programs are assessed in terms of their efficiency</a:t>
            </a:r>
            <a:endParaRPr lang="en-US" dirty="0" smtClean="0"/>
          </a:p>
          <a:p>
            <a:pPr lvl="1"/>
            <a:r>
              <a:rPr lang="en-US" dirty="0" smtClean="0"/>
              <a:t>Productivity, at its simplest is the ratio of that compares units of output with units of input, often against a predetermined standard.</a:t>
            </a:r>
            <a:endParaRPr lang="en-US" dirty="0" smtClean="0"/>
          </a:p>
          <a:p>
            <a:pPr lvl="1"/>
            <a:r>
              <a:rPr lang="en-US" dirty="0" smtClean="0"/>
              <a:t>Motivation, Ability and opportunity through various resources leads to performance</a:t>
            </a:r>
            <a:endParaRPr lang="en-US" dirty="0" smtClean="0"/>
          </a:p>
          <a:p>
            <a:r>
              <a:rPr lang="en-US" b="1" dirty="0" smtClean="0"/>
              <a:t>A Systems Approach </a:t>
            </a:r>
            <a:endParaRPr lang="en-US" b="1" dirty="0" smtClean="0"/>
          </a:p>
          <a:p>
            <a:pPr marL="0" indent="0">
              <a:buNone/>
            </a:pPr>
            <a:r>
              <a:rPr lang="en-US" dirty="0" smtClean="0"/>
              <a:t>All parts interact in a complex relationship</a:t>
            </a:r>
            <a:endParaRPr lang="en-US" dirty="0" smtClean="0"/>
          </a:p>
          <a:p>
            <a:pPr lvl="1"/>
            <a:r>
              <a:rPr lang="en-US" dirty="0" smtClean="0"/>
              <a:t>Compels managers to take a holistic view of the subject and interpret people –organization relationships in terms of the whole person, whole group, whole organization and whole social system.</a:t>
            </a:r>
            <a:endParaRPr lang="en-US" dirty="0" smtClean="0"/>
          </a:p>
          <a:p>
            <a:pPr lvl="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OB</a:t>
            </a:r>
            <a:endParaRPr lang="en-US" dirty="0"/>
          </a:p>
        </p:txBody>
      </p:sp>
      <p:sp>
        <p:nvSpPr>
          <p:cNvPr id="3" name="Content Placeholder 2"/>
          <p:cNvSpPr>
            <a:spLocks noGrp="1"/>
          </p:cNvSpPr>
          <p:nvPr>
            <p:ph idx="1"/>
          </p:nvPr>
        </p:nvSpPr>
        <p:spPr>
          <a:xfrm>
            <a:off x="381000" y="1676400"/>
            <a:ext cx="8229600" cy="4876800"/>
          </a:xfrm>
        </p:spPr>
        <p:txBody>
          <a:bodyPr>
            <a:normAutofit fontScale="85000" lnSpcReduction="20000"/>
          </a:bodyPr>
          <a:lstStyle/>
          <a:p>
            <a:pPr algn="just">
              <a:buNone/>
            </a:pPr>
            <a:r>
              <a:rPr lang="en-US" dirty="0" smtClean="0"/>
              <a:t>    1. Autocratic Model- This model is more of authority oriented in approach. It is based on the phenomenon that person who is in command have the power to demand. Organizations having autocratic environment have the superiors who feel that employees are lazy &amp; try to avoid work so they need to be directed, command pushed &amp; persuaded to the work. They feel that employees should be given orders &amp; should be closely supervised &amp; controlled for their work. Boss has the power to command &amp; control. </a:t>
            </a:r>
            <a:endParaRPr lang="en-US" dirty="0" smtClean="0"/>
          </a:p>
          <a:p>
            <a:pPr algn="just">
              <a:buNone/>
            </a:pPr>
            <a:r>
              <a:rPr lang="en-US" dirty="0" smtClean="0"/>
              <a:t>     Employees in these organizations work under fear, frustration, harassment, unsecure &amp; performance level is relatively low. They work only in the fear of losing their job. </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838200"/>
            <a:ext cx="8229600" cy="838200"/>
          </a:xfrm>
        </p:spPr>
        <p:txBody>
          <a:bodyPr>
            <a:normAutofit/>
          </a:bodyPr>
          <a:lstStyle/>
          <a:p>
            <a:pPr eaLnBrk="1" hangingPunct="1"/>
            <a:r>
              <a:rPr lang="en-US" dirty="0" smtClean="0"/>
              <a:t>   </a:t>
            </a:r>
            <a:r>
              <a:rPr lang="en-US" sz="4000" dirty="0" smtClean="0"/>
              <a:t>Focal Points</a:t>
            </a:r>
            <a:r>
              <a:rPr lang="en-IN" altLang="en-US" sz="4000" dirty="0" smtClean="0"/>
              <a:t>(Key Areas)</a:t>
            </a:r>
            <a:r>
              <a:rPr lang="en-US" sz="4000" dirty="0" smtClean="0"/>
              <a:t> of OB</a:t>
            </a:r>
            <a:endParaRPr lang="en-US" sz="4000" dirty="0" smtClean="0"/>
          </a:p>
        </p:txBody>
      </p:sp>
      <p:sp>
        <p:nvSpPr>
          <p:cNvPr id="6148" name="Rectangle 3"/>
          <p:cNvSpPr>
            <a:spLocks noGrp="1" noChangeArrowheads="1"/>
          </p:cNvSpPr>
          <p:nvPr>
            <p:ph idx="1"/>
          </p:nvPr>
        </p:nvSpPr>
        <p:spPr>
          <a:xfrm>
            <a:off x="228601" y="1752600"/>
            <a:ext cx="4572000" cy="4572000"/>
          </a:xfrm>
        </p:spPr>
        <p:txBody>
          <a:bodyPr>
            <a:normAutofit/>
          </a:bodyPr>
          <a:lstStyle/>
          <a:p>
            <a:pPr indent="457200" eaLnBrk="1" hangingPunct="1"/>
            <a:r>
              <a:rPr lang="en-US" sz="2800" dirty="0" smtClean="0"/>
              <a:t>Jobs</a:t>
            </a:r>
            <a:endParaRPr lang="en-US" sz="2800" dirty="0" smtClean="0"/>
          </a:p>
          <a:p>
            <a:pPr indent="457200" eaLnBrk="1" hangingPunct="1"/>
            <a:r>
              <a:rPr lang="en-US" sz="2800" dirty="0" smtClean="0"/>
              <a:t>Work</a:t>
            </a:r>
            <a:endParaRPr lang="en-US" sz="2800" dirty="0" smtClean="0"/>
          </a:p>
          <a:p>
            <a:pPr indent="457200" eaLnBrk="1" hangingPunct="1"/>
            <a:r>
              <a:rPr lang="en-US" sz="2800" dirty="0" smtClean="0"/>
              <a:t>Absenteeism</a:t>
            </a:r>
            <a:endParaRPr lang="en-US" sz="2800" dirty="0" smtClean="0"/>
          </a:p>
          <a:p>
            <a:pPr indent="457200" eaLnBrk="1" hangingPunct="1"/>
            <a:r>
              <a:rPr lang="en-US" sz="2800" dirty="0" smtClean="0"/>
              <a:t>Employment   turnover</a:t>
            </a:r>
            <a:endParaRPr lang="en-US" sz="2800" dirty="0" smtClean="0"/>
          </a:p>
          <a:p>
            <a:pPr indent="457200" eaLnBrk="1" hangingPunct="1"/>
            <a:r>
              <a:rPr lang="en-US" sz="2800" dirty="0" smtClean="0"/>
              <a:t>Productivity</a:t>
            </a:r>
            <a:endParaRPr lang="en-US" sz="2800" dirty="0" smtClean="0"/>
          </a:p>
          <a:p>
            <a:pPr indent="457200" eaLnBrk="1" hangingPunct="1"/>
            <a:r>
              <a:rPr lang="en-US" sz="2800" dirty="0" smtClean="0"/>
              <a:t>Human performance</a:t>
            </a:r>
            <a:endParaRPr lang="en-US" sz="2800" dirty="0" smtClean="0"/>
          </a:p>
          <a:p>
            <a:pPr indent="457200" eaLnBrk="1" hangingPunct="1"/>
            <a:r>
              <a:rPr lang="en-US" sz="2800" dirty="0" smtClean="0"/>
              <a:t>Management</a:t>
            </a:r>
            <a:endParaRPr lang="en-US" sz="2800" dirty="0" smtClean="0"/>
          </a:p>
        </p:txBody>
      </p:sp>
      <p:sp>
        <p:nvSpPr>
          <p:cNvPr id="7" name="Slide Number Placeholder 5"/>
          <p:cNvSpPr txBox="1">
            <a:spLocks noGrp="1"/>
          </p:cNvSpPr>
          <p:nvPr/>
        </p:nvSpPr>
        <p:spPr bwMode="auto">
          <a:xfrm>
            <a:off x="7145338" y="6248400"/>
            <a:ext cx="1905000" cy="457200"/>
          </a:xfrm>
          <a:prstGeom prst="rect">
            <a:avLst/>
          </a:prstGeom>
          <a:noFill/>
          <a:ln>
            <a:miter lim="800000"/>
          </a:ln>
        </p:spPr>
        <p:txBody>
          <a:bodyPr/>
          <a:lstStyle/>
          <a:p>
            <a:pPr algn="r"/>
            <a:endParaRPr lang="en-US" sz="1400" dirty="0">
              <a:solidFill>
                <a:srgbClr val="161616"/>
              </a:solidFill>
              <a:latin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OB</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2. Custodial Model-This method is reward oriented (Extrinsic or economic reward) focusing on satisfying the monetary, physiological, security &amp; welfare needs of employees to motivate then to work efficiently for achieving goals &amp; objectives of organization. </a:t>
            </a:r>
            <a:endParaRPr lang="en-US" dirty="0" smtClean="0"/>
          </a:p>
          <a:p>
            <a:pPr algn="just">
              <a:buNone/>
            </a:pPr>
            <a:r>
              <a:rPr lang="en-US" dirty="0" smtClean="0"/>
              <a:t>    This model focus that money is best way to </a:t>
            </a:r>
            <a:r>
              <a:rPr lang="en-US" smtClean="0"/>
              <a:t>motivate employees </a:t>
            </a:r>
            <a:r>
              <a:rPr lang="en-US" dirty="0" smtClean="0"/>
              <a:t>to increase their productivity &amp; to reduce their level of frustration &amp; insecurity rather than by forcing &amp; ordering them.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OB</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buNone/>
            </a:pPr>
            <a:r>
              <a:rPr lang="en-US" dirty="0" smtClean="0"/>
              <a:t>    3. Supportive model- This is a leadership oriented model and focus on supportive leadership style to motivate and improve the performance of employees at work rather than by using powers or giving monetary rewards. </a:t>
            </a:r>
            <a:endParaRPr lang="en-US" dirty="0" smtClean="0"/>
          </a:p>
          <a:p>
            <a:pPr algn="just">
              <a:buNone/>
            </a:pPr>
            <a:r>
              <a:rPr lang="en-US" dirty="0" smtClean="0"/>
              <a:t>     It focuses on providing cordial &amp; supportive organizational climate &amp; assumes that workers are not lazy &amp; work </a:t>
            </a:r>
            <a:r>
              <a:rPr lang="en-US" dirty="0" err="1" smtClean="0"/>
              <a:t>shrinkers</a:t>
            </a:r>
            <a:r>
              <a:rPr lang="en-US" dirty="0" smtClean="0"/>
              <a:t>. They are intrinsically motivated. If they are awarded i.e. if their psychological needs are satisfied, they can be efficient at their work. This model is more successful in other nations in comparison to India. </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of OB</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buNone/>
            </a:pPr>
            <a:r>
              <a:rPr lang="en-US" dirty="0" smtClean="0"/>
              <a:t>    4. Collegial Model- Collegial means a group of persons having a common purpose. This model is based on the concept of treating employees as the partners &amp; important members of organization so that they can relate themselves more dedicatedly towards organizations &amp; can work with loyalty, dedication, faithfulness &amp; hard work for achieving its goals.</a:t>
            </a:r>
            <a:endParaRPr lang="en-US" dirty="0" smtClean="0"/>
          </a:p>
          <a:p>
            <a:pPr algn="just">
              <a:buNone/>
            </a:pPr>
            <a:r>
              <a:rPr lang="en-US" dirty="0" smtClean="0"/>
              <a:t>    This model focuses on team spirit, brand building &amp; self-discipline. Workers have more job-satisfaction, job-involvement &amp; degree of fulfillment.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457200" y="76200"/>
            <a:ext cx="8229600" cy="1066800"/>
          </a:xfrm>
        </p:spPr>
        <p:txBody>
          <a:bodyPr>
            <a:noAutofit/>
          </a:bodyPr>
          <a:lstStyle/>
          <a:p>
            <a:pPr eaLnBrk="1" hangingPunct="1"/>
            <a:r>
              <a:rPr lang="en-US" sz="4000" dirty="0" smtClean="0"/>
              <a:t>Complementing Intuition with Systematic Study</a:t>
            </a:r>
            <a:endParaRPr lang="en-US" sz="4000" dirty="0" smtClean="0"/>
          </a:p>
        </p:txBody>
      </p:sp>
      <p:sp>
        <p:nvSpPr>
          <p:cNvPr id="7172" name="Rectangle 3"/>
          <p:cNvSpPr>
            <a:spLocks noGrp="1" noChangeArrowheads="1"/>
          </p:cNvSpPr>
          <p:nvPr>
            <p:ph idx="1"/>
          </p:nvPr>
        </p:nvSpPr>
        <p:spPr>
          <a:xfrm>
            <a:off x="762000" y="1828800"/>
            <a:ext cx="7696200" cy="4419600"/>
          </a:xfrm>
        </p:spPr>
        <p:txBody>
          <a:bodyPr>
            <a:normAutofit fontScale="80000"/>
          </a:bodyPr>
          <a:lstStyle/>
          <a:p>
            <a:pPr eaLnBrk="1" hangingPunct="1"/>
            <a:r>
              <a:rPr lang="en-US" sz="2800" b="1" dirty="0" smtClean="0"/>
              <a:t>Intuition:</a:t>
            </a:r>
            <a:r>
              <a:rPr lang="en-US" sz="2800" dirty="0" smtClean="0"/>
              <a:t> the “gut feeling” explanation of behavior.</a:t>
            </a:r>
            <a:r>
              <a:rPr lang="en-IN" altLang="en-US" sz="2800" dirty="0" smtClean="0"/>
              <a:t> </a:t>
            </a:r>
            <a:r>
              <a:rPr lang="en-US" sz="1800">
                <a:highlight>
                  <a:srgbClr val="FFFF00"/>
                </a:highlight>
                <a:sym typeface="+mn-ea"/>
              </a:rPr>
              <a:t>based on personal experiences and feelings</a:t>
            </a:r>
            <a:endParaRPr lang="en-US" sz="1800">
              <a:highlight>
                <a:srgbClr val="FFFF00"/>
              </a:highlight>
            </a:endParaRPr>
          </a:p>
          <a:p>
            <a:pPr eaLnBrk="1" hangingPunct="1"/>
            <a:endParaRPr lang="en-US" sz="2800" dirty="0" smtClean="0"/>
          </a:p>
          <a:p>
            <a:pPr eaLnBrk="1" hangingPunct="1"/>
            <a:r>
              <a:rPr lang="en-US" sz="2800" b="1" dirty="0" smtClean="0"/>
              <a:t>Systematic Study</a:t>
            </a:r>
            <a:r>
              <a:rPr lang="en-US" sz="2800" dirty="0" smtClean="0"/>
              <a:t>: Using scientific methods to study behavior for more accurate predictions.</a:t>
            </a:r>
            <a:endParaRPr lang="en-US" sz="2800" dirty="0" smtClean="0"/>
          </a:p>
          <a:p>
            <a:pPr lvl="1" eaLnBrk="1" hangingPunct="1"/>
            <a:r>
              <a:rPr lang="en-US" sz="2800" b="1" dirty="0" smtClean="0"/>
              <a:t>Non-Random Behavior</a:t>
            </a:r>
            <a:r>
              <a:rPr lang="en-US" sz="2800" dirty="0" smtClean="0"/>
              <a:t>: Assumes behavior follows patterns, not random occurrences..</a:t>
            </a:r>
            <a:endParaRPr lang="en-US" sz="2800" dirty="0" smtClean="0"/>
          </a:p>
          <a:p>
            <a:pPr lvl="1" eaLnBrk="1" hangingPunct="1"/>
            <a:r>
              <a:rPr lang="en-US" sz="2800" b="1" dirty="0" smtClean="0"/>
              <a:t>Fundamental Consistencies</a:t>
            </a:r>
            <a:r>
              <a:rPr lang="en-US" sz="2800" dirty="0" smtClean="0"/>
              <a:t>: There are underlying principles in behavior.</a:t>
            </a:r>
            <a:endParaRPr lang="en-US" sz="2800" dirty="0" smtClean="0"/>
          </a:p>
          <a:p>
            <a:pPr lvl="1" eaLnBrk="1" hangingPunct="1"/>
            <a:r>
              <a:rPr lang="en-US" sz="2800" b="1" dirty="0" smtClean="0"/>
              <a:t>Individual Differences</a:t>
            </a:r>
            <a:r>
              <a:rPr lang="en-US" sz="2800" dirty="0" smtClean="0"/>
              <a:t>: Identifying and modifying principles to account for individual variations.</a:t>
            </a:r>
            <a:endParaRPr lang="en-US" sz="2800" dirty="0" smtClean="0"/>
          </a:p>
        </p:txBody>
      </p:sp>
      <p:sp>
        <p:nvSpPr>
          <p:cNvPr id="4" name="Rectangle 6"/>
          <p:cNvSpPr>
            <a:spLocks noGrp="1" noChangeArrowheads="1"/>
          </p:cNvSpPr>
          <p:nvPr>
            <p:ph type="sldNum" sz="quarter" idx="12"/>
          </p:nvPr>
        </p:nvSpPr>
        <p:spPr/>
        <p:txBody>
          <a:bodyPr/>
          <a:lstStyle/>
          <a:p>
            <a:r>
              <a:rPr lang="en-US" dirty="0"/>
              <a:t>1-</a:t>
            </a:r>
            <a:fld id="{42A0132F-4350-4286-BBD4-C12CC534C80F}" type="slidenum">
              <a:rPr lang="en-US"/>
            </a:fld>
            <a:endParaRPr lang="en-US" dirty="0"/>
          </a:p>
        </p:txBody>
      </p:sp>
      <p:sp>
        <p:nvSpPr>
          <p:cNvPr id="2" name="Text Box 1"/>
          <p:cNvSpPr txBox="1"/>
          <p:nvPr/>
        </p:nvSpPr>
        <p:spPr>
          <a:xfrm>
            <a:off x="1143000" y="1219200"/>
            <a:ext cx="6763385" cy="368300"/>
          </a:xfrm>
          <a:prstGeom prst="rect">
            <a:avLst/>
          </a:prstGeom>
          <a:noFill/>
        </p:spPr>
        <p:txBody>
          <a:bodyPr wrap="none" rtlCol="0">
            <a:spAutoFit/>
          </a:bodyPr>
          <a:p>
            <a:pPr algn="l"/>
            <a:r>
              <a:rPr lang="en-US">
                <a:highlight>
                  <a:srgbClr val="FFFF00"/>
                </a:highlight>
              </a:rPr>
              <a:t>means combining two approaches to understand and explain a subject </a:t>
            </a:r>
            <a:endParaRPr lang="en-US">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animEffect transition="in" filter="wipe(left)">
                                      <p:cBhvr>
                                        <p:cTn id="11" dur="500"/>
                                        <p:tgtEl>
                                          <p:spTgt spid="7172">
                                            <p:txEl>
                                              <p:pRg st="2" end="2"/>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72">
                                            <p:txEl>
                                              <p:pRg st="3" end="3"/>
                                            </p:txEl>
                                          </p:spTgt>
                                        </p:tgtEl>
                                        <p:attrNameLst>
                                          <p:attrName>style.visibility</p:attrName>
                                        </p:attrNameLst>
                                      </p:cBhvr>
                                      <p:to>
                                        <p:strVal val="visible"/>
                                      </p:to>
                                    </p:set>
                                    <p:animEffect transition="in" filter="wipe(left)">
                                      <p:cBhvr>
                                        <p:cTn id="15" dur="2000"/>
                                        <p:tgtEl>
                                          <p:spTgt spid="7172">
                                            <p:txEl>
                                              <p:pRg st="3" end="3"/>
                                            </p:tx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7172">
                                            <p:txEl>
                                              <p:pRg st="4" end="4"/>
                                            </p:txEl>
                                          </p:spTgt>
                                        </p:tgtEl>
                                        <p:attrNameLst>
                                          <p:attrName>style.visibility</p:attrName>
                                        </p:attrNameLst>
                                      </p:cBhvr>
                                      <p:to>
                                        <p:strVal val="visible"/>
                                      </p:to>
                                    </p:set>
                                    <p:animEffect transition="in" filter="wipe(left)">
                                      <p:cBhvr>
                                        <p:cTn id="19" dur="2000"/>
                                        <p:tgtEl>
                                          <p:spTgt spid="7172">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7172">
                                            <p:txEl>
                                              <p:pRg st="5" end="5"/>
                                            </p:txEl>
                                          </p:spTgt>
                                        </p:tgtEl>
                                        <p:attrNameLst>
                                          <p:attrName>style.visibility</p:attrName>
                                        </p:attrNameLst>
                                      </p:cBhvr>
                                      <p:to>
                                        <p:strVal val="visible"/>
                                      </p:to>
                                    </p:set>
                                    <p:animEffect transition="in" filter="wipe(left)">
                                      <p:cBhvr>
                                        <p:cTn id="22" dur="2000"/>
                                        <p:tgtEl>
                                          <p:spTgt spid="7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rmAutofit/>
          </a:bodyPr>
          <a:lstStyle/>
          <a:p>
            <a:pPr>
              <a:defRPr/>
            </a:pPr>
            <a:r>
              <a:rPr lang="en-US" sz="4000" dirty="0" smtClean="0">
                <a:solidFill>
                  <a:schemeClr val="accent2">
                    <a:lumMod val="75000"/>
                  </a:schemeClr>
                </a:solidFill>
              </a:rPr>
              <a:t>I</a:t>
            </a:r>
            <a:r>
              <a:rPr lang="en-US" sz="4000" b="1" dirty="0" smtClean="0">
                <a:solidFill>
                  <a:schemeClr val="accent2">
                    <a:lumMod val="75000"/>
                  </a:schemeClr>
                </a:solidFill>
              </a:rPr>
              <a:t>ntu</a:t>
            </a:r>
            <a:r>
              <a:rPr lang="en-US" sz="4000" dirty="0" smtClean="0">
                <a:solidFill>
                  <a:schemeClr val="accent2">
                    <a:lumMod val="75000"/>
                  </a:schemeClr>
                </a:solidFill>
              </a:rPr>
              <a:t>ition and Systematic Study</a:t>
            </a:r>
            <a:endParaRPr lang="en-US" sz="4000" dirty="0">
              <a:solidFill>
                <a:schemeClr val="accent2">
                  <a:lumMod val="75000"/>
                </a:schemeClr>
              </a:solidFill>
            </a:endParaRPr>
          </a:p>
        </p:txBody>
      </p:sp>
      <p:graphicFrame>
        <p:nvGraphicFramePr>
          <p:cNvPr id="5" name="Content Placeholder 4"/>
          <p:cNvGraphicFramePr>
            <a:graphicFrameLocks noGrp="1"/>
          </p:cNvGraphicFramePr>
          <p:nvPr>
            <p:ph idx="1"/>
          </p:nvPr>
        </p:nvGraphicFramePr>
        <p:xfrm>
          <a:off x="990600" y="2133600"/>
          <a:ext cx="6934200" cy="3505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580" name="TextBox 5"/>
          <p:cNvSpPr txBox="1">
            <a:spLocks noChangeArrowheads="1"/>
          </p:cNvSpPr>
          <p:nvPr/>
        </p:nvSpPr>
        <p:spPr bwMode="auto">
          <a:xfrm>
            <a:off x="762000" y="5791200"/>
            <a:ext cx="7588250" cy="457200"/>
          </a:xfrm>
          <a:prstGeom prst="rect">
            <a:avLst/>
          </a:prstGeom>
          <a:noFill/>
          <a:ln w="9525">
            <a:noFill/>
            <a:miter lim="800000"/>
          </a:ln>
        </p:spPr>
        <p:txBody>
          <a:bodyPr wrap="none">
            <a:spAutoFit/>
          </a:bodyPr>
          <a:lstStyle/>
          <a:p>
            <a:r>
              <a:rPr lang="en-US" sz="2400" i="1" dirty="0">
                <a:latin typeface="Calibri" panose="020F0502020204030204" charset="0"/>
              </a:rPr>
              <a:t>The two are complementary means of predicting behavior.</a:t>
            </a:r>
            <a:endParaRPr lang="en-US" sz="2400" i="1" dirty="0">
              <a:latin typeface="Calibri" panose="020F050202020403020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313688"/>
          </a:xfrm>
        </p:spPr>
        <p:txBody>
          <a:bodyPr>
            <a:normAutofit fontScale="90000"/>
          </a:bodyPr>
          <a:lstStyle/>
          <a:p>
            <a:pPr>
              <a:defRPr/>
            </a:pPr>
            <a:r>
              <a:rPr lang="en-US" smtClean="0">
                <a:solidFill>
                  <a:schemeClr val="accent1">
                    <a:lumMod val="75000"/>
                  </a:schemeClr>
                </a:solidFill>
              </a:rPr>
              <a:t>If </a:t>
            </a:r>
            <a:r>
              <a:rPr lang="en-US" smtClean="0">
                <a:solidFill>
                  <a:schemeClr val="accent1">
                    <a:lumMod val="75000"/>
                  </a:schemeClr>
                </a:solidFill>
              </a:rPr>
              <a:t>Possible  </a:t>
            </a:r>
            <a:r>
              <a:rPr lang="en-US" dirty="0" smtClean="0">
                <a:solidFill>
                  <a:schemeClr val="accent1">
                    <a:lumMod val="75000"/>
                  </a:schemeClr>
                </a:solidFill>
              </a:rPr>
              <a:t>Managers Should Use All Three Approaches </a:t>
            </a:r>
            <a:r>
              <a:rPr lang="en-US" sz="4400" dirty="0" smtClean="0">
                <a:solidFill>
                  <a:schemeClr val="accent1">
                    <a:lumMod val="75000"/>
                  </a:schemeClr>
                </a:solidFill>
              </a:rPr>
              <a:t>to arrive at a decision</a:t>
            </a:r>
            <a:endParaRPr lang="en-US" sz="4400" dirty="0">
              <a:solidFill>
                <a:schemeClr val="accent1">
                  <a:lumMod val="75000"/>
                </a:schemeClr>
              </a:solidFill>
            </a:endParaRPr>
          </a:p>
        </p:txBody>
      </p:sp>
      <p:sp>
        <p:nvSpPr>
          <p:cNvPr id="26627" name="Content Placeholder 2"/>
          <p:cNvSpPr>
            <a:spLocks noGrp="1"/>
          </p:cNvSpPr>
          <p:nvPr>
            <p:ph idx="1"/>
          </p:nvPr>
        </p:nvSpPr>
        <p:spPr>
          <a:xfrm>
            <a:off x="457200" y="1600200"/>
            <a:ext cx="8229600" cy="5008245"/>
          </a:xfrm>
        </p:spPr>
        <p:txBody>
          <a:bodyPr>
            <a:normAutofit fontScale="65000" lnSpcReduction="10000"/>
          </a:bodyPr>
          <a:lstStyle/>
          <a:p>
            <a:pPr algn="ctr">
              <a:buFont typeface="Wingdings" panose="05000000000000000000" pitchFamily="2" charset="2"/>
              <a:buNone/>
            </a:pPr>
            <a:endParaRPr lang="en-US" dirty="0" smtClean="0"/>
          </a:p>
          <a:p>
            <a:pPr algn="ctr">
              <a:buFont typeface="Wingdings" panose="05000000000000000000" pitchFamily="2" charset="2"/>
              <a:buNone/>
            </a:pPr>
            <a:r>
              <a:rPr lang="en-US" i="1" dirty="0" smtClean="0">
                <a:solidFill>
                  <a:schemeClr val="tx1"/>
                </a:solidFill>
              </a:rPr>
              <a:t>The trick is to know when to go with your gut. </a:t>
            </a:r>
            <a:endParaRPr lang="en-US" i="1" dirty="0" smtClean="0">
              <a:solidFill>
                <a:schemeClr val="tx1"/>
              </a:solidFill>
            </a:endParaRPr>
          </a:p>
          <a:p>
            <a:pPr algn="ctr">
              <a:buFont typeface="Wingdings" panose="05000000000000000000" pitchFamily="2" charset="2"/>
              <a:buNone/>
            </a:pPr>
            <a:r>
              <a:rPr lang="en-US" b="0" dirty="0" smtClean="0">
                <a:solidFill>
                  <a:schemeClr val="tx1"/>
                </a:solidFill>
              </a:rPr>
              <a:t>– Jack Welch</a:t>
            </a:r>
            <a:endParaRPr lang="en-US" b="0" dirty="0" smtClean="0">
              <a:solidFill>
                <a:schemeClr val="tx1"/>
              </a:solidFill>
            </a:endParaRPr>
          </a:p>
          <a:p>
            <a:pPr algn="ctr">
              <a:buFont typeface="Wingdings" panose="05000000000000000000" pitchFamily="2" charset="2"/>
              <a:buNone/>
            </a:pPr>
            <a:endParaRPr lang="en-US" dirty="0" smtClean="0"/>
          </a:p>
          <a:p>
            <a:r>
              <a:rPr lang="en-US" dirty="0" smtClean="0"/>
              <a:t>Intuition is often based on inaccurate information</a:t>
            </a:r>
            <a:endParaRPr lang="en-US" dirty="0" smtClean="0"/>
          </a:p>
          <a:p>
            <a:r>
              <a:rPr lang="en-US" dirty="0" smtClean="0"/>
              <a:t>Faddism is prevalent in management</a:t>
            </a:r>
            <a:endParaRPr lang="en-US" dirty="0" smtClean="0"/>
          </a:p>
          <a:p>
            <a:r>
              <a:rPr lang="en-IN" altLang="en-US" dirty="0" smtClean="0">
                <a:highlight>
                  <a:srgbClr val="FFFF00"/>
                </a:highlight>
              </a:rPr>
              <a:t>(</a:t>
            </a:r>
            <a:r>
              <a:rPr lang="en-US" dirty="0" smtClean="0">
                <a:highlight>
                  <a:srgbClr val="FFFF00"/>
                </a:highlight>
              </a:rPr>
              <a:t>"Faddism" refers to a trend or practice that becomes popular for a short period but is often followed enthusiastically and without much thought</a:t>
            </a:r>
            <a:r>
              <a:rPr lang="en-IN" altLang="en-US" dirty="0" smtClean="0">
                <a:highlight>
                  <a:srgbClr val="FFFF00"/>
                </a:highlight>
              </a:rPr>
              <a:t>)</a:t>
            </a:r>
            <a:endParaRPr lang="en-US" dirty="0" smtClean="0">
              <a:highlight>
                <a:srgbClr val="FFFF00"/>
              </a:highlight>
            </a:endParaRPr>
          </a:p>
          <a:p>
            <a:r>
              <a:rPr lang="en-US" dirty="0" smtClean="0"/>
              <a:t>Systematic study can be time consuming</a:t>
            </a:r>
            <a:endParaRPr lang="en-US" dirty="0" smtClean="0"/>
          </a:p>
          <a:p>
            <a:endParaRPr lang="en-US" dirty="0" smtClean="0"/>
          </a:p>
          <a:p>
            <a:pPr algn="ctr">
              <a:buFont typeface="Wingdings" panose="05000000000000000000" pitchFamily="2" charset="2"/>
              <a:buNone/>
            </a:pPr>
            <a:r>
              <a:rPr lang="en-US" b="0" i="1" dirty="0" smtClean="0">
                <a:solidFill>
                  <a:schemeClr val="tx1"/>
                </a:solidFill>
              </a:rPr>
              <a:t>Use evidence as much as possible to inform your intuition and experience.  That is the promise of OB.</a:t>
            </a:r>
            <a:endParaRPr lang="en-US" b="0" i="1" dirty="0" smtClean="0">
              <a:solidFill>
                <a:schemeClr val="tx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685800"/>
            <a:ext cx="8229600" cy="914400"/>
          </a:xfrm>
        </p:spPr>
        <p:txBody>
          <a:bodyPr>
            <a:normAutofit/>
          </a:bodyPr>
          <a:lstStyle/>
          <a:p>
            <a:r>
              <a:rPr lang="en-US" dirty="0" smtClean="0"/>
              <a:t>  </a:t>
            </a:r>
            <a:r>
              <a:rPr lang="en-US" sz="4000" dirty="0" smtClean="0"/>
              <a:t>Evidence-Based Management</a:t>
            </a:r>
            <a:endParaRPr lang="en-US" sz="4000" dirty="0" smtClean="0"/>
          </a:p>
        </p:txBody>
      </p:sp>
      <p:sp>
        <p:nvSpPr>
          <p:cNvPr id="9219" name="Content Placeholder 2"/>
          <p:cNvSpPr>
            <a:spLocks noGrp="1"/>
          </p:cNvSpPr>
          <p:nvPr>
            <p:ph idx="1"/>
          </p:nvPr>
        </p:nvSpPr>
        <p:spPr>
          <a:xfrm>
            <a:off x="685800" y="1981200"/>
            <a:ext cx="6858000" cy="4114800"/>
          </a:xfrm>
        </p:spPr>
        <p:txBody>
          <a:bodyPr/>
          <a:lstStyle/>
          <a:p>
            <a:r>
              <a:rPr lang="en-US" sz="2800" dirty="0" smtClean="0"/>
              <a:t>Complements systematic study.</a:t>
            </a:r>
            <a:endParaRPr lang="en-US" sz="2800" dirty="0" smtClean="0"/>
          </a:p>
          <a:p>
            <a:r>
              <a:rPr lang="en-US" sz="2800" dirty="0" smtClean="0"/>
              <a:t>Bases decisions on the best available scientific evidence.</a:t>
            </a:r>
            <a:endParaRPr lang="en-US" sz="2800" dirty="0" smtClean="0"/>
          </a:p>
          <a:p>
            <a:r>
              <a:rPr lang="en-US" sz="2800" dirty="0" smtClean="0"/>
              <a:t>Forces managers to become more scientific in their thinking.</a:t>
            </a:r>
            <a:endParaRPr lang="en-US" sz="2800" dirty="0" smtClean="0"/>
          </a:p>
          <a:p>
            <a:endParaRPr lang="en-US" dirty="0" smtClean="0"/>
          </a:p>
        </p:txBody>
      </p:sp>
      <p:sp>
        <p:nvSpPr>
          <p:cNvPr id="5" name="Rectangle 6"/>
          <p:cNvSpPr>
            <a:spLocks noGrp="1" noChangeArrowheads="1"/>
          </p:cNvSpPr>
          <p:nvPr>
            <p:ph type="sldNum" sz="quarter" idx="12"/>
          </p:nvPr>
        </p:nvSpPr>
        <p:spPr/>
        <p:txBody>
          <a:bodyPr/>
          <a:lstStyle/>
          <a:p>
            <a:r>
              <a:rPr lang="en-US" dirty="0"/>
              <a:t>1-</a:t>
            </a:r>
            <a:fld id="{63DC7BDB-D42A-4324-AFB7-A22A54855FDC}" type="slidenum">
              <a:rPr lang="en-US"/>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Autofit/>
          </a:bodyPr>
          <a:lstStyle/>
          <a:p>
            <a:pPr eaLnBrk="1" hangingPunct="1"/>
            <a:r>
              <a:rPr lang="en-US" sz="4000" dirty="0" smtClean="0"/>
              <a:t>Contributing Disciplines </a:t>
            </a:r>
            <a:br>
              <a:rPr lang="en-US" sz="4000" dirty="0" smtClean="0"/>
            </a:br>
            <a:r>
              <a:rPr lang="en-US" sz="4000" dirty="0" smtClean="0"/>
              <a:t>to the OB Field</a:t>
            </a:r>
            <a:endParaRPr lang="en-US" sz="4000" dirty="0" smtClean="0"/>
          </a:p>
        </p:txBody>
      </p:sp>
      <p:sp>
        <p:nvSpPr>
          <p:cNvPr id="11" name="Rectangle 6"/>
          <p:cNvSpPr>
            <a:spLocks noGrp="1" noChangeArrowheads="1"/>
          </p:cNvSpPr>
          <p:nvPr>
            <p:ph type="sldNum" sz="quarter" idx="12"/>
          </p:nvPr>
        </p:nvSpPr>
        <p:spPr/>
        <p:txBody>
          <a:bodyPr/>
          <a:lstStyle/>
          <a:p>
            <a:r>
              <a:rPr lang="en-US"/>
              <a:t>1-</a:t>
            </a:r>
            <a:fld id="{866FA782-C5A9-4A6D-A377-734942CD81A5}" type="slidenum">
              <a:rPr lang="en-US"/>
            </a:fld>
            <a:endParaRPr lang="en-US"/>
          </a:p>
        </p:txBody>
      </p:sp>
      <p:sp>
        <p:nvSpPr>
          <p:cNvPr id="9" name="Slide Number Placeholder 4"/>
          <p:cNvSpPr txBox="1">
            <a:spLocks noGrp="1"/>
          </p:cNvSpPr>
          <p:nvPr/>
        </p:nvSpPr>
        <p:spPr bwMode="auto">
          <a:xfrm>
            <a:off x="7145338" y="6248400"/>
            <a:ext cx="1905000" cy="457200"/>
          </a:xfrm>
          <a:prstGeom prst="rect">
            <a:avLst/>
          </a:prstGeom>
          <a:noFill/>
          <a:ln>
            <a:miter lim="800000"/>
          </a:ln>
        </p:spPr>
        <p:txBody>
          <a:bodyPr/>
          <a:lstStyle/>
          <a:p>
            <a:pPr algn="r"/>
            <a:endParaRPr lang="en-US" sz="1400">
              <a:solidFill>
                <a:srgbClr val="161616"/>
              </a:solidFill>
              <a:latin typeface="Tahoma" panose="020B0604030504040204" pitchFamily="34" charset="0"/>
              <a:cs typeface="Tahoma" panose="020B0604030504040204" pitchFamily="34" charset="0"/>
            </a:endParaRPr>
          </a:p>
        </p:txBody>
      </p:sp>
      <p:graphicFrame>
        <p:nvGraphicFramePr>
          <p:cNvPr id="10" name="Diagram 9"/>
          <p:cNvGraphicFramePr/>
          <p:nvPr/>
        </p:nvGraphicFramePr>
        <p:xfrm>
          <a:off x="3429000" y="1625600"/>
          <a:ext cx="5562600" cy="5232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2" name="Group 11"/>
          <p:cNvGrpSpPr/>
          <p:nvPr/>
        </p:nvGrpSpPr>
        <p:grpSpPr bwMode="auto">
          <a:xfrm>
            <a:off x="914400" y="1752600"/>
            <a:ext cx="2054225" cy="2036763"/>
            <a:chOff x="460255" y="326129"/>
            <a:chExt cx="2054352" cy="2340864"/>
          </a:xfrm>
        </p:grpSpPr>
        <p:sp>
          <p:nvSpPr>
            <p:cNvPr id="13" name="Rectangle 12"/>
            <p:cNvSpPr/>
            <p:nvPr/>
          </p:nvSpPr>
          <p:spPr>
            <a:xfrm>
              <a:off x="765074" y="326129"/>
              <a:ext cx="1749533" cy="2340864"/>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4" name="Rectangle 13"/>
            <p:cNvSpPr/>
            <p:nvPr/>
          </p:nvSpPr>
          <p:spPr>
            <a:xfrm>
              <a:off x="460255" y="326129"/>
              <a:ext cx="1749533" cy="234086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70688" tIns="0" rIns="170688" bIns="170688" spcCol="1270" anchor="ctr"/>
            <a:lstStyle/>
            <a:p>
              <a:pPr defTabSz="1066800">
                <a:lnSpc>
                  <a:spcPct val="90000"/>
                </a:lnSpc>
                <a:spcAft>
                  <a:spcPct val="35000"/>
                </a:spcAft>
                <a:defRPr/>
              </a:pPr>
              <a:r>
                <a:rPr lang="en-US" b="1" dirty="0">
                  <a:solidFill>
                    <a:schemeClr val="accent4">
                      <a:lumMod val="10000"/>
                    </a:schemeClr>
                  </a:solidFill>
                </a:rPr>
                <a:t>Micro</a:t>
              </a:r>
              <a:r>
                <a:rPr lang="en-US" dirty="0">
                  <a:solidFill>
                    <a:schemeClr val="accent4">
                      <a:lumMod val="10000"/>
                    </a:schemeClr>
                  </a:solidFill>
                </a:rPr>
                <a:t>:</a:t>
              </a:r>
              <a:endParaRPr lang="en-US" dirty="0">
                <a:solidFill>
                  <a:schemeClr val="accent4">
                    <a:lumMod val="10000"/>
                  </a:schemeClr>
                </a:solidFill>
              </a:endParaRPr>
            </a:p>
            <a:p>
              <a:pPr defTabSz="1066800">
                <a:lnSpc>
                  <a:spcPct val="90000"/>
                </a:lnSpc>
                <a:spcAft>
                  <a:spcPct val="35000"/>
                </a:spcAft>
                <a:defRPr/>
              </a:pPr>
              <a:r>
                <a:rPr lang="en-US" dirty="0">
                  <a:solidFill>
                    <a:schemeClr val="accent4">
                      <a:lumMod val="10000"/>
                    </a:schemeClr>
                  </a:solidFill>
                </a:rPr>
                <a:t>The Individual</a:t>
              </a:r>
              <a:endParaRPr lang="en-US" dirty="0">
                <a:solidFill>
                  <a:schemeClr val="accent4">
                    <a:lumMod val="10000"/>
                  </a:schemeClr>
                </a:solidFill>
              </a:endParaRPr>
            </a:p>
          </p:txBody>
        </p:sp>
      </p:grpSp>
      <p:sp>
        <p:nvSpPr>
          <p:cNvPr id="16" name="Rectangle 15"/>
          <p:cNvSpPr/>
          <p:nvPr/>
        </p:nvSpPr>
        <p:spPr>
          <a:xfrm>
            <a:off x="4152900" y="3810000"/>
            <a:ext cx="1714500" cy="2427288"/>
          </a:xfrm>
          <a:prstGeom prst="rect">
            <a:avLst/>
          </a:pr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sp>
      <p:sp>
        <p:nvSpPr>
          <p:cNvPr id="19" name="Rectangle 18"/>
          <p:cNvSpPr/>
          <p:nvPr/>
        </p:nvSpPr>
        <p:spPr>
          <a:xfrm>
            <a:off x="609600" y="4495800"/>
            <a:ext cx="2362200" cy="197008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lIns="170688" tIns="0" rIns="170688" bIns="170688" spcCol="1270" anchor="ctr"/>
          <a:lstStyle/>
          <a:p>
            <a:pPr defTabSz="1066800">
              <a:lnSpc>
                <a:spcPct val="90000"/>
              </a:lnSpc>
              <a:spcAft>
                <a:spcPct val="35000"/>
              </a:spcAft>
              <a:defRPr/>
            </a:pPr>
            <a:r>
              <a:rPr lang="en-US" b="1" dirty="0">
                <a:solidFill>
                  <a:schemeClr val="accent4">
                    <a:lumMod val="10000"/>
                  </a:schemeClr>
                </a:solidFill>
              </a:rPr>
              <a:t>Macro</a:t>
            </a:r>
            <a:r>
              <a:rPr lang="en-US" dirty="0">
                <a:solidFill>
                  <a:schemeClr val="accent4">
                    <a:lumMod val="10000"/>
                  </a:schemeClr>
                </a:solidFill>
              </a:rPr>
              <a:t>:</a:t>
            </a:r>
            <a:endParaRPr lang="en-US" dirty="0">
              <a:solidFill>
                <a:schemeClr val="accent4">
                  <a:lumMod val="10000"/>
                </a:schemeClr>
              </a:solidFill>
            </a:endParaRPr>
          </a:p>
          <a:p>
            <a:pPr defTabSz="1066800">
              <a:lnSpc>
                <a:spcPct val="90000"/>
              </a:lnSpc>
              <a:spcAft>
                <a:spcPct val="35000"/>
              </a:spcAft>
              <a:defRPr/>
            </a:pPr>
            <a:r>
              <a:rPr lang="en-US" dirty="0">
                <a:solidFill>
                  <a:schemeClr val="accent4">
                    <a:lumMod val="10000"/>
                  </a:schemeClr>
                </a:solidFill>
              </a:rPr>
              <a:t>Groups &amp;</a:t>
            </a:r>
            <a:endParaRPr lang="en-US" dirty="0">
              <a:solidFill>
                <a:schemeClr val="accent4">
                  <a:lumMod val="10000"/>
                </a:schemeClr>
              </a:solidFill>
            </a:endParaRPr>
          </a:p>
          <a:p>
            <a:pPr defTabSz="1066800">
              <a:lnSpc>
                <a:spcPct val="90000"/>
              </a:lnSpc>
              <a:spcAft>
                <a:spcPct val="35000"/>
              </a:spcAft>
              <a:defRPr/>
            </a:pPr>
            <a:r>
              <a:rPr lang="en-US" dirty="0">
                <a:solidFill>
                  <a:schemeClr val="accent4">
                    <a:lumMod val="10000"/>
                  </a:schemeClr>
                </a:solidFill>
              </a:rPr>
              <a:t>Organizations</a:t>
            </a:r>
            <a:endParaRPr lang="en-US" dirty="0">
              <a:solidFill>
                <a:schemeClr val="accent4">
                  <a:lumMod val="10000"/>
                </a:schemeClr>
              </a:solidFill>
            </a:endParaRPr>
          </a:p>
        </p:txBody>
      </p:sp>
      <p:sp useBgFill="1">
        <p:nvSpPr>
          <p:cNvPr id="20" name="Up-Down Arrow 19"/>
          <p:cNvSpPr/>
          <p:nvPr/>
        </p:nvSpPr>
        <p:spPr bwMode="auto">
          <a:xfrm>
            <a:off x="1600200" y="3200400"/>
            <a:ext cx="381000" cy="1219200"/>
          </a:xfrm>
          <a:prstGeom prst="upDownArrow">
            <a:avLst/>
          </a:prstGeom>
          <a:ln w="9525" cap="flat" cmpd="sng" algn="ctr">
            <a:solidFill>
              <a:schemeClr val="accent4">
                <a:lumMod val="10000"/>
              </a:schemeClr>
            </a:solidFill>
            <a:prstDash val="solid"/>
            <a:round/>
            <a:headEnd type="none" w="med" len="med"/>
            <a:tailEnd type="none" w="med" len="med"/>
          </a:ln>
          <a:effectLst/>
        </p:spPr>
        <p:txBody>
          <a:bodyPr wrap="none" anchor="ctr"/>
          <a:lstStyle/>
          <a:p>
            <a:pPr>
              <a:defRPr/>
            </a:pP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lumMod val="75000"/>
                  </a:schemeClr>
                </a:solidFill>
              </a:rPr>
              <a:t>  </a:t>
            </a:r>
            <a:r>
              <a:rPr lang="en-US" sz="4000" dirty="0" smtClean="0">
                <a:solidFill>
                  <a:schemeClr val="tx2">
                    <a:lumMod val="75000"/>
                  </a:schemeClr>
                </a:solidFill>
              </a:rPr>
              <a:t>Psychology  </a:t>
            </a:r>
            <a:endParaRPr lang="en-US" sz="4000" dirty="0">
              <a:solidFill>
                <a:schemeClr val="tx2">
                  <a:lumMod val="75000"/>
                </a:schemeClr>
              </a:solidFill>
            </a:endParaRPr>
          </a:p>
        </p:txBody>
      </p:sp>
      <p:sp>
        <p:nvSpPr>
          <p:cNvPr id="28675" name="Content Placeholder 2"/>
          <p:cNvSpPr>
            <a:spLocks noGrp="1"/>
          </p:cNvSpPr>
          <p:nvPr>
            <p:ph idx="1"/>
          </p:nvPr>
        </p:nvSpPr>
        <p:spPr/>
        <p:txBody>
          <a:bodyPr>
            <a:normAutofit fontScale="85000" lnSpcReduction="20000"/>
          </a:bodyPr>
          <a:lstStyle/>
          <a:p>
            <a:pPr indent="0">
              <a:buFont typeface="Wingdings" panose="05000000000000000000" pitchFamily="2" charset="2"/>
              <a:buNone/>
            </a:pPr>
            <a:r>
              <a:rPr lang="en-US" dirty="0" smtClean="0"/>
              <a:t>The science that seeks to measure, explain, and sometimes change the behavior of humans and other animals.</a:t>
            </a:r>
            <a:endParaRPr lang="en-US" dirty="0" smtClean="0"/>
          </a:p>
          <a:p>
            <a:pPr indent="0"/>
            <a:endParaRPr lang="en-US" dirty="0" smtClean="0"/>
          </a:p>
          <a:p>
            <a:pPr indent="0"/>
            <a:r>
              <a:rPr lang="en-US" dirty="0" smtClean="0"/>
              <a:t>Unit of Analysis:</a:t>
            </a:r>
            <a:endParaRPr lang="en-US" dirty="0" smtClean="0"/>
          </a:p>
          <a:p>
            <a:pPr lvl="1"/>
            <a:r>
              <a:rPr lang="en-US" dirty="0" smtClean="0"/>
              <a:t>Individual</a:t>
            </a:r>
            <a:endParaRPr lang="en-US" dirty="0" smtClean="0"/>
          </a:p>
          <a:p>
            <a:pPr indent="0"/>
            <a:r>
              <a:rPr lang="en-US" dirty="0" smtClean="0"/>
              <a:t>Contributions to OB:</a:t>
            </a:r>
            <a:endParaRPr lang="en-US" dirty="0" smtClean="0"/>
          </a:p>
          <a:p>
            <a:pPr lvl="1"/>
            <a:r>
              <a:rPr lang="en-US" dirty="0" smtClean="0"/>
              <a:t>Learning, motivation, personality, emotions, perception</a:t>
            </a:r>
            <a:endParaRPr lang="en-US" dirty="0" smtClean="0"/>
          </a:p>
          <a:p>
            <a:pPr lvl="1"/>
            <a:r>
              <a:rPr lang="en-US" dirty="0" smtClean="0"/>
              <a:t>Training, leadership effectiveness, job satisfaction</a:t>
            </a:r>
            <a:endParaRPr lang="en-US" dirty="0" smtClean="0"/>
          </a:p>
          <a:p>
            <a:pPr lvl="1"/>
            <a:r>
              <a:rPr lang="en-US" dirty="0" smtClean="0"/>
              <a:t>Individual decision making, performance appraisal attitude measurement</a:t>
            </a:r>
            <a:endParaRPr lang="en-US" dirty="0" smtClean="0"/>
          </a:p>
          <a:p>
            <a:pPr lvl="1"/>
            <a:r>
              <a:rPr lang="en-US" dirty="0" smtClean="0"/>
              <a:t>Employee selection, work design, and work stress</a:t>
            </a:r>
            <a:endParaRPr lang="en-US" dirty="0" smtClean="0"/>
          </a:p>
          <a:p>
            <a:pPr indent="0"/>
            <a:endParaRPr lang="en-US" dirty="0" smtClean="0"/>
          </a:p>
        </p:txBody>
      </p:sp>
      <p:sp>
        <p:nvSpPr>
          <p:cNvPr id="7" name="Footer Placeholder 6"/>
          <p:cNvSpPr>
            <a:spLocks noGrp="1"/>
          </p:cNvSpPr>
          <p:nvPr>
            <p:ph type="ftr" sz="quarter" idx="11"/>
          </p:nvPr>
        </p:nvSpPr>
        <p:spPr/>
        <p:txBody>
          <a:bodyPr/>
          <a:lstStyle/>
          <a:p>
            <a:pPr>
              <a:defRPr/>
            </a:pPr>
            <a:r>
              <a:rPr lang="en-US" dirty="0">
                <a:solidFill>
                  <a:schemeClr val="tx1">
                    <a:lumMod val="50000"/>
                    <a:lumOff val="50000"/>
                  </a:schemeClr>
                </a:solidFill>
                <a:latin typeface="+mj-lt"/>
              </a:rPr>
              <a:t>  </a:t>
            </a:r>
            <a:endParaRPr lang="en-US" dirty="0">
              <a:solidFill>
                <a:schemeClr val="tx1">
                  <a:lumMod val="50000"/>
                  <a:lumOff val="50000"/>
                </a:schemeClr>
              </a:solidFill>
              <a:latin typeface="+mj-lt"/>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pPr>
              <a:defRPr/>
            </a:pPr>
            <a:r>
              <a:rPr lang="en-US" dirty="0" smtClean="0">
                <a:solidFill>
                  <a:schemeClr val="tx2">
                    <a:lumMod val="75000"/>
                  </a:schemeClr>
                </a:solidFill>
              </a:rPr>
              <a:t>  </a:t>
            </a:r>
            <a:r>
              <a:rPr lang="en-US" sz="4000" dirty="0" smtClean="0">
                <a:solidFill>
                  <a:schemeClr val="tx2">
                    <a:lumMod val="75000"/>
                  </a:schemeClr>
                </a:solidFill>
              </a:rPr>
              <a:t>Social Psychology</a:t>
            </a:r>
            <a:endParaRPr lang="en-US" sz="4000" dirty="0">
              <a:solidFill>
                <a:schemeClr val="tx2">
                  <a:lumMod val="75000"/>
                </a:schemeClr>
              </a:solidFill>
            </a:endParaRPr>
          </a:p>
        </p:txBody>
      </p:sp>
      <p:sp>
        <p:nvSpPr>
          <p:cNvPr id="29699" name="Content Placeholder 2"/>
          <p:cNvSpPr>
            <a:spLocks noGrp="1"/>
          </p:cNvSpPr>
          <p:nvPr>
            <p:ph idx="1"/>
          </p:nvPr>
        </p:nvSpPr>
        <p:spPr>
          <a:xfrm>
            <a:off x="304800" y="1676400"/>
            <a:ext cx="8382000" cy="4800600"/>
          </a:xfrm>
        </p:spPr>
        <p:txBody>
          <a:bodyPr>
            <a:normAutofit fontScale="85000" lnSpcReduction="20000"/>
          </a:bodyPr>
          <a:lstStyle/>
          <a:p>
            <a:pPr indent="0">
              <a:buFont typeface="Wingdings" panose="05000000000000000000" pitchFamily="2" charset="2"/>
              <a:buNone/>
            </a:pPr>
            <a:r>
              <a:rPr lang="en-US" dirty="0" smtClean="0"/>
              <a:t>An area within psychology that blends concepts from psychology and sociology and that focuses on the influence of people on one another.</a:t>
            </a:r>
            <a:endParaRPr lang="en-US" dirty="0" smtClean="0"/>
          </a:p>
          <a:p>
            <a:pPr indent="0"/>
            <a:endParaRPr lang="en-US" dirty="0" smtClean="0"/>
          </a:p>
          <a:p>
            <a:pPr indent="0"/>
            <a:r>
              <a:rPr lang="en-US" dirty="0" smtClean="0"/>
              <a:t>Unit of Analysis:</a:t>
            </a:r>
            <a:endParaRPr lang="en-US" dirty="0" smtClean="0"/>
          </a:p>
          <a:p>
            <a:pPr lvl="1"/>
            <a:r>
              <a:rPr lang="en-US" dirty="0" smtClean="0"/>
              <a:t>Group</a:t>
            </a:r>
            <a:endParaRPr lang="en-US" dirty="0" smtClean="0"/>
          </a:p>
          <a:p>
            <a:pPr indent="0"/>
            <a:r>
              <a:rPr lang="en-US" dirty="0" smtClean="0"/>
              <a:t>Contributions to OB:</a:t>
            </a:r>
            <a:endParaRPr lang="en-US" dirty="0" smtClean="0"/>
          </a:p>
          <a:p>
            <a:pPr lvl="1"/>
            <a:r>
              <a:rPr lang="en-US" dirty="0" smtClean="0"/>
              <a:t>Behavioral change</a:t>
            </a:r>
            <a:endParaRPr lang="en-US" dirty="0" smtClean="0"/>
          </a:p>
          <a:p>
            <a:pPr lvl="1"/>
            <a:r>
              <a:rPr lang="en-US" dirty="0" smtClean="0"/>
              <a:t>Attitude change</a:t>
            </a:r>
            <a:endParaRPr lang="en-US" dirty="0" smtClean="0"/>
          </a:p>
          <a:p>
            <a:pPr lvl="1"/>
            <a:r>
              <a:rPr lang="en-US" dirty="0" smtClean="0"/>
              <a:t>Communication</a:t>
            </a:r>
            <a:endParaRPr lang="en-US" dirty="0" smtClean="0"/>
          </a:p>
          <a:p>
            <a:pPr lvl="1"/>
            <a:r>
              <a:rPr lang="en-US" dirty="0" smtClean="0"/>
              <a:t>Group processes</a:t>
            </a:r>
            <a:endParaRPr lang="en-US" dirty="0" smtClean="0"/>
          </a:p>
          <a:p>
            <a:pPr lvl="1"/>
            <a:r>
              <a:rPr lang="en-US" dirty="0" smtClean="0"/>
              <a:t>Group decision making</a:t>
            </a:r>
            <a:endParaRPr lang="en-US" dirty="0" smtClean="0"/>
          </a:p>
          <a:p>
            <a:pPr indent="0"/>
            <a:endParaRPr lang="en-US"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9455</Words>
  <Application>WPS Presentation</Application>
  <PresentationFormat>On-screen Show (4:3)</PresentationFormat>
  <Paragraphs>253</Paragraphs>
  <Slides>22</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Tahoma</vt:lpstr>
      <vt:lpstr>Calibri</vt:lpstr>
      <vt:lpstr>Microsoft YaHei</vt:lpstr>
      <vt:lpstr>Arial Unicode MS</vt:lpstr>
      <vt:lpstr>Times New Roman</vt:lpstr>
      <vt:lpstr>Office Theme</vt:lpstr>
      <vt:lpstr> Organizational Behavior</vt:lpstr>
      <vt:lpstr>   Focal Points(Key Areas) of OB</vt:lpstr>
      <vt:lpstr>Complementing Intuition with Systematic Study</vt:lpstr>
      <vt:lpstr>Intuition and Systematic Study</vt:lpstr>
      <vt:lpstr>If Possible  Managers Should Use All Three Approaches to arrive at a decision</vt:lpstr>
      <vt:lpstr>  Evidence-Based Management</vt:lpstr>
      <vt:lpstr>Contributing Disciplines  to the OB Field</vt:lpstr>
      <vt:lpstr>  Psychology  </vt:lpstr>
      <vt:lpstr>  Social Psychology</vt:lpstr>
      <vt:lpstr>  Sociology</vt:lpstr>
      <vt:lpstr> Anthropology</vt:lpstr>
      <vt:lpstr>   Few Absolutes in OB  "Few absolutes" means that there are very limited or scarce aspects that can be considered as universally true or certain </vt:lpstr>
      <vt:lpstr>     Nature and Features of Organizational   	Behavior     </vt:lpstr>
      <vt:lpstr>Nature and Features of Organizational  Behavior</vt:lpstr>
      <vt:lpstr>   Fundamental Constituents of Organizational Behavior </vt:lpstr>
      <vt:lpstr>   Fundamental Concepts or Assumptions of Organizational Behavior </vt:lpstr>
      <vt:lpstr>A few Approaches to OB</vt:lpstr>
      <vt:lpstr>A few Approaches to OB (contd.)</vt:lpstr>
      <vt:lpstr>Models of OB</vt:lpstr>
      <vt:lpstr>Models of OB</vt:lpstr>
      <vt:lpstr>Models of OB</vt:lpstr>
      <vt:lpstr>Models of OB</vt:lpstr>
    </vt:vector>
  </TitlesOfParts>
  <Company>Jiitu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 User</dc:creator>
  <cp:lastModifiedBy>RAHI AGARWAL 9921103145</cp:lastModifiedBy>
  <cp:revision>103</cp:revision>
  <dcterms:created xsi:type="dcterms:W3CDTF">2016-12-28T05:54:00Z</dcterms:created>
  <dcterms:modified xsi:type="dcterms:W3CDTF">2024-02-07T11:05:23Z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EBF1E84C24874B12A0E45DB89C6904EF</vt:lpwstr>
  </property>
  <property fmtid="{D5CDD505-2E9C-101B-9397-08002B2CF9AE}" pid="3" name="KSOProductBuildVer">
    <vt:lpwstr>1033-11.2.0.11537</vt:lpwstr>
  </property>
</Properties>
</file>