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10" r:id="rId4"/>
    <p:sldId id="312" r:id="rId6"/>
    <p:sldId id="272" r:id="rId7"/>
    <p:sldId id="274" r:id="rId8"/>
    <p:sldId id="330" r:id="rId9"/>
    <p:sldId id="276" r:id="rId10"/>
    <p:sldId id="278" r:id="rId11"/>
    <p:sldId id="280" r:id="rId12"/>
    <p:sldId id="340" r:id="rId13"/>
    <p:sldId id="341" r:id="rId14"/>
    <p:sldId id="282" r:id="rId15"/>
    <p:sldId id="284" r:id="rId16"/>
    <p:sldId id="287" r:id="rId17"/>
    <p:sldId id="289" r:id="rId18"/>
    <p:sldId id="291" r:id="rId19"/>
    <p:sldId id="29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466" autoAdjust="0"/>
  </p:normalViewPr>
  <p:slideViewPr>
    <p:cSldViewPr>
      <p:cViewPr varScale="1">
        <p:scale>
          <a:sx n="73" d="100"/>
          <a:sy n="73" d="100"/>
        </p:scale>
        <p:origin x="-1884" y="-90"/>
      </p:cViewPr>
      <p:guideLst>
        <p:guide orient="horz" pos="2160"/>
        <p:guide pos="28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623EB-7D3B-4519-97F4-BF1E44AB9D6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071C2-7F73-4092-B073-D8C6E5698F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p:sp>
      <p:sp>
        <p:nvSpPr>
          <p:cNvPr id="67587" name="Notes Placeholder 2"/>
          <p:cNvSpPr>
            <a:spLocks noGrp="1"/>
          </p:cNvSpPr>
          <p:nvPr>
            <p:ph type="body" idx="1"/>
          </p:nvPr>
        </p:nvSpPr>
        <p:spPr>
          <a:noFill/>
        </p:spPr>
        <p:txBody>
          <a:bodyPr/>
          <a:lstStyle/>
          <a:p>
            <a:r>
              <a:rPr lang="en-US" smtClean="0"/>
              <a:t>In the workplace today, there are many challenges and opportunities in the area of Organizational Behavior.  Understanding OB has never been more important for managers as organizations are changing at a much more rapid pace than historically seen.</a:t>
            </a:r>
            <a:endParaRPr lang="en-US" smtClean="0"/>
          </a:p>
        </p:txBody>
      </p:sp>
      <p:sp>
        <p:nvSpPr>
          <p:cNvPr id="67588"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67589" name="Slide Number Placeholder 4"/>
          <p:cNvSpPr>
            <a:spLocks noGrp="1"/>
          </p:cNvSpPr>
          <p:nvPr>
            <p:ph type="sldNum" sz="quarter" idx="5"/>
          </p:nvPr>
        </p:nvSpPr>
        <p:spPr>
          <a:noFill/>
        </p:spPr>
        <p:txBody>
          <a:bodyPr/>
          <a:lstStyle/>
          <a:p>
            <a:fld id="{FCB33D1E-CFEA-4E85-96E3-F719707BAC40}" type="slidenum">
              <a:rPr lang="en-US" smtClean="0"/>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p:sp>
      <p:sp>
        <p:nvSpPr>
          <p:cNvPr id="68611" name="Notes Placeholder 2"/>
          <p:cNvSpPr>
            <a:spLocks noGrp="1"/>
          </p:cNvSpPr>
          <p:nvPr>
            <p:ph type="body" idx="1"/>
          </p:nvPr>
        </p:nvSpPr>
        <p:spPr>
          <a:noFill/>
        </p:spPr>
        <p:txBody>
          <a:bodyPr/>
          <a:lstStyle/>
          <a:p>
            <a:r>
              <a:rPr lang="en-US" smtClean="0"/>
              <a:t>During economic difficulties, the need for effective managers is heightened.  Anyone can manage during good times; it is much tougher to manage through economic struggles.  Often when there are economic pressures, managers are forced to make decisions based on resource constraints.  These situations may include laying off employees, motivating employees when there are limited resources, and encouraging employees when they are stressed about their futures.</a:t>
            </a:r>
            <a:endParaRPr lang="en-US" smtClean="0"/>
          </a:p>
        </p:txBody>
      </p:sp>
      <p:sp>
        <p:nvSpPr>
          <p:cNvPr id="68612"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68613" name="Slide Number Placeholder 4"/>
          <p:cNvSpPr>
            <a:spLocks noGrp="1"/>
          </p:cNvSpPr>
          <p:nvPr>
            <p:ph type="sldNum" sz="quarter" idx="5"/>
          </p:nvPr>
        </p:nvSpPr>
        <p:spPr>
          <a:noFill/>
        </p:spPr>
        <p:txBody>
          <a:bodyPr/>
          <a:lstStyle/>
          <a:p>
            <a:fld id="{80383B33-A93A-4308-A8E9-2FE1F59C5714}" type="slidenum">
              <a:rPr lang="en-US" smtClean="0"/>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p:sp>
      <p:sp>
        <p:nvSpPr>
          <p:cNvPr id="65538" name="Notes Placeholder 2"/>
          <p:cNvSpPr>
            <a:spLocks noGrp="1"/>
          </p:cNvSpPr>
          <p:nvPr>
            <p:ph type="body" idx="1"/>
          </p:nvPr>
        </p:nvSpPr>
        <p:spPr>
          <a:noFill/>
        </p:spPr>
        <p:txBody>
          <a:bodyPr/>
          <a:lstStyle/>
          <a:p>
            <a:r>
              <a:rPr lang="en-US" smtClean="0"/>
              <a:t>Diversity poses great opportunities and challenging questions for managers and employees in all countries.  Managers must recognize differences and find ways to utilize those differences to improve organizational performance.</a:t>
            </a:r>
            <a:endParaRPr lang="en-US" smtClean="0"/>
          </a:p>
        </p:txBody>
      </p:sp>
      <p:sp>
        <p:nvSpPr>
          <p:cNvPr id="65539" name="Slide Number Placeholder 3"/>
          <p:cNvSpPr>
            <a:spLocks noGrp="1"/>
          </p:cNvSpPr>
          <p:nvPr>
            <p:ph type="sldNum" sz="quarter" idx="5"/>
          </p:nvPr>
        </p:nvSpPr>
        <p:spPr>
          <a:noFill/>
        </p:spPr>
        <p:txBody>
          <a:bodyPr/>
          <a:lstStyle/>
          <a:p>
            <a:fld id="{F1691447-95B9-4A97-9FDC-305348BC8288}" type="slidenum">
              <a:rPr lang="en-US" smtClean="0">
                <a:cs typeface="Arial" panose="020B0604020202020204" pitchFamily="34" charset="0"/>
              </a:rPr>
            </a:fld>
            <a:endParaRPr lang="en-US" smtClean="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CE559C1-0BCE-4C59-BD11-77B1953E0C10}" type="slidenum">
              <a:rPr lang="en-AU" altLang="en-AU"/>
            </a:fld>
            <a:endParaRPr lang="en-AU" altLang="en-AU"/>
          </a:p>
        </p:txBody>
      </p:sp>
      <p:sp>
        <p:nvSpPr>
          <p:cNvPr id="26627" name="Rectangle 2"/>
          <p:cNvSpPr>
            <a:spLocks noGrp="1" noRot="1" noChangeAspect="1" noChangeArrowheads="1" noTextEdit="1"/>
          </p:cNvSpPr>
          <p:nvPr>
            <p:ph type="sldImg"/>
          </p:nvPr>
        </p:nvSpPr>
        <p:spPr/>
      </p:sp>
      <p:sp>
        <p:nvSpPr>
          <p:cNvPr id="266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8146FCB-8A20-4926-B03F-6E5302EBBFCB}" type="slidenum">
              <a:rPr lang="en-AU" altLang="en-AU"/>
            </a:fld>
            <a:endParaRPr lang="en-AU" altLang="en-AU"/>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B692362-F4A4-47E6-BF55-60AACA5DD4B2}" type="slidenum">
              <a:rPr lang="en-AU" altLang="en-AU"/>
            </a:fld>
            <a:endParaRPr lang="en-AU" altLang="en-AU"/>
          </a:p>
        </p:txBody>
      </p:sp>
      <p:sp>
        <p:nvSpPr>
          <p:cNvPr id="33795" name="Rectangle 2"/>
          <p:cNvSpPr>
            <a:spLocks noGrp="1" noChangeArrowheads="1"/>
          </p:cNvSpPr>
          <p:nvPr>
            <p:ph type="body" idx="1"/>
          </p:nvPr>
        </p:nvSpPr>
        <p:spPr>
          <a:noFill/>
        </p:spPr>
        <p:txBody>
          <a:bodyPr lIns="87312" tIns="42862" rIns="87312" bIns="42862"/>
          <a:lstStyle/>
          <a:p>
            <a:endParaRPr lang="en-AU" altLang="en-US" smtClean="0"/>
          </a:p>
        </p:txBody>
      </p:sp>
      <p:sp>
        <p:nvSpPr>
          <p:cNvPr id="33796" name="Rectangle 3"/>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EFD3A34-C0C9-4A44-A97F-9841F43390FB}" type="slidenum">
              <a:rPr lang="en-AU" altLang="en-AU"/>
            </a:fld>
            <a:endParaRPr lang="en-AU" altLang="en-AU"/>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03B8D25-D74A-4D00-B8AD-7A5F8C4546B7}" type="slidenum">
              <a:rPr lang="en-AU" altLang="en-AU"/>
            </a:fld>
            <a:endParaRPr lang="en-AU" altLang="en-AU"/>
          </a:p>
        </p:txBody>
      </p:sp>
      <p:sp>
        <p:nvSpPr>
          <p:cNvPr id="36867"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096000" y="6248400"/>
            <a:ext cx="2667000" cy="365125"/>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1-</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6962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3909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457700" y="1600200"/>
            <a:ext cx="3390900" cy="4114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42FD23B-D5DC-4685-BC17-2BD1A39151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42FD23B-D5DC-4685-BC17-2BD1A39151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2FD23B-D5DC-4685-BC17-2BD1A39151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FD23B-D5DC-4685-BC17-2BD1A39151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2FD23B-D5DC-4685-BC17-2BD1A39151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2FD23B-D5DC-4685-BC17-2BD1A39151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FD23B-D5DC-4685-BC17-2BD1A3915117}"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39165-CA7F-4F81-962E-C112D9F30F5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lumMod val="75000"/>
                  </a:schemeClr>
                </a:solidFill>
              </a:rPr>
              <a:t>Challenges and Opportunities for OB</a:t>
            </a:r>
            <a:endParaRPr lang="en-US" dirty="0"/>
          </a:p>
        </p:txBody>
      </p:sp>
      <p:sp>
        <p:nvSpPr>
          <p:cNvPr id="3" name="Rectangle 2"/>
          <p:cNvSpPr/>
          <p:nvPr/>
        </p:nvSpPr>
        <p:spPr>
          <a:xfrm>
            <a:off x="381000" y="5105400"/>
            <a:ext cx="8135713" cy="1865126"/>
          </a:xfrm>
          <a:prstGeom prst="rect">
            <a:avLst/>
          </a:prstGeom>
        </p:spPr>
        <p:txBody>
          <a:bodyPr wrap="square">
            <a:spAutoFit/>
          </a:bodyPr>
          <a:lstStyle/>
          <a:p>
            <a:pPr>
              <a:lnSpc>
                <a:spcPct val="80000"/>
              </a:lnSpc>
            </a:pPr>
            <a:r>
              <a:rPr lang="en-US" b="1" dirty="0" smtClean="0">
                <a:solidFill>
                  <a:srgbClr val="689C9A"/>
                </a:solidFill>
              </a:rPr>
              <a:t>References:</a:t>
            </a:r>
            <a:endParaRPr lang="en-US" b="1" dirty="0" smtClean="0">
              <a:solidFill>
                <a:srgbClr val="689C9A"/>
              </a:solidFill>
            </a:endParaRPr>
          </a:p>
          <a:p>
            <a:pPr>
              <a:lnSpc>
                <a:spcPct val="80000"/>
              </a:lnSpc>
            </a:pPr>
            <a:r>
              <a:rPr lang="en-US" b="1" dirty="0" smtClean="0">
                <a:solidFill>
                  <a:srgbClr val="689C9A"/>
                </a:solidFill>
              </a:rPr>
              <a:t>Stephen P. Robbins &amp; Timothy A. Judge,  Essentials of  Organizational Behavior,  Pearson Education, 2014.</a:t>
            </a:r>
            <a:endParaRPr lang="en-US" b="1" dirty="0" smtClean="0">
              <a:solidFill>
                <a:srgbClr val="689C9A"/>
              </a:solidFill>
            </a:endParaRPr>
          </a:p>
          <a:p>
            <a:pPr>
              <a:lnSpc>
                <a:spcPct val="80000"/>
              </a:lnSpc>
            </a:pPr>
            <a:r>
              <a:rPr lang="en-US" b="1" dirty="0" smtClean="0">
                <a:solidFill>
                  <a:srgbClr val="689C9A"/>
                </a:solidFill>
              </a:rPr>
              <a:t>Stephen P. Robbins &amp; Timothy A. Judge,  Essentials of  Organizational Behavior,  Pearson Education, 2014.</a:t>
            </a:r>
            <a:endParaRPr lang="en-US" b="1" smtClean="0">
              <a:solidFill>
                <a:srgbClr val="689C9A"/>
              </a:solidFill>
            </a:endParaRPr>
          </a:p>
          <a:p>
            <a:pPr>
              <a:lnSpc>
                <a:spcPct val="80000"/>
              </a:lnSpc>
            </a:pPr>
            <a:endParaRPr lang="en-US" b="1" dirty="0" smtClean="0">
              <a:solidFill>
                <a:srgbClr val="689C9A"/>
              </a:solidFill>
            </a:endParaRPr>
          </a:p>
          <a:p>
            <a:pPr>
              <a:lnSpc>
                <a:spcPct val="80000"/>
              </a:lnSpc>
            </a:pPr>
            <a:endParaRPr lang="en-US" b="1" dirty="0" smtClean="0">
              <a:solidFill>
                <a:srgbClr val="689C9A"/>
              </a:solidFill>
            </a:endParaRPr>
          </a:p>
          <a:p>
            <a:pPr algn="ctr">
              <a:lnSpc>
                <a:spcPct val="80000"/>
              </a:lnSpc>
            </a:pPr>
            <a:endParaRPr lang="en-US" b="1" dirty="0" smtClean="0">
              <a:solidFill>
                <a:srgbClr val="689C9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Management </a:t>
            </a:r>
            <a:r>
              <a:rPr lang="en-US" dirty="0" smtClean="0"/>
              <a:t>Roles</a:t>
            </a:r>
            <a:br>
              <a:rPr lang="en-US" dirty="0" smtClean="0"/>
            </a:br>
            <a:r>
              <a:rPr lang="en-US" sz="1800" dirty="0" smtClean="0">
                <a:latin typeface="Times New Roman" panose="02020603050405020304" charset="0"/>
                <a:ea typeface="+mn-ea"/>
                <a:cs typeface="Times New Roman" panose="02020603050405020304" charset="0"/>
              </a:rPr>
              <a:t>According to Henry </a:t>
            </a:r>
            <a:r>
              <a:rPr lang="en-US" sz="1800" dirty="0" err="1" smtClean="0">
                <a:latin typeface="Times New Roman" panose="02020603050405020304" charset="0"/>
                <a:ea typeface="+mn-ea"/>
                <a:cs typeface="Times New Roman" panose="02020603050405020304" charset="0"/>
              </a:rPr>
              <a:t>Mintzberg</a:t>
            </a:r>
            <a:endParaRPr lang="en-US" sz="1800" dirty="0">
              <a:latin typeface="Times New Roman" panose="02020603050405020304" charset="0"/>
              <a:ea typeface="+mn-ea"/>
              <a:cs typeface="Times New Roman" panose="02020603050405020304" charset="0"/>
            </a:endParaRPr>
          </a:p>
        </p:txBody>
      </p:sp>
      <p:graphicFrame>
        <p:nvGraphicFramePr>
          <p:cNvPr id="5" name="Table 4"/>
          <p:cNvGraphicFramePr>
            <a:graphicFrameLocks noGrp="1"/>
          </p:cNvGraphicFramePr>
          <p:nvPr/>
        </p:nvGraphicFramePr>
        <p:xfrm>
          <a:off x="533400" y="1676400"/>
          <a:ext cx="8153400" cy="3566160"/>
        </p:xfrm>
        <a:graphic>
          <a:graphicData uri="http://schemas.openxmlformats.org/drawingml/2006/table">
            <a:tbl>
              <a:tblPr firstRow="1" bandRow="1">
                <a:tableStyleId>{3B4B98B0-60AC-42C2-AFA5-B58CD77FA1E5}</a:tableStyleId>
              </a:tblPr>
              <a:tblGrid>
                <a:gridCol w="2151380"/>
                <a:gridCol w="6002020"/>
              </a:tblGrid>
              <a:tr h="325246">
                <a:tc>
                  <a:txBody>
                    <a:bodyPr/>
                    <a:lstStyle/>
                    <a:p>
                      <a:pPr algn="l"/>
                      <a:r>
                        <a:rPr lang="en-IN" sz="1600" b="1" i="0" u="none" strike="noStrike" kern="1200" baseline="0" dirty="0" smtClean="0">
                          <a:solidFill>
                            <a:schemeClr val="tx1"/>
                          </a:solidFill>
                          <a:latin typeface="Times New Roman" panose="02020603050405020304" charset="0"/>
                          <a:ea typeface="+mn-ea"/>
                          <a:cs typeface="Times New Roman" panose="02020603050405020304" charset="0"/>
                        </a:rPr>
                        <a:t>Role</a:t>
                      </a:r>
                      <a:endParaRPr lang="en-IN" sz="16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600" b="1" i="0" u="none" strike="noStrike" kern="1200" baseline="0" dirty="0" smtClean="0">
                          <a:solidFill>
                            <a:schemeClr val="tx1"/>
                          </a:solidFill>
                          <a:latin typeface="Times New Roman" panose="02020603050405020304" charset="0"/>
                          <a:ea typeface="+mn-ea"/>
                          <a:cs typeface="Times New Roman" panose="02020603050405020304" charset="0"/>
                        </a:rPr>
                        <a:t>Description</a:t>
                      </a:r>
                      <a:endParaRPr lang="en-IN" sz="16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IN" sz="1600" b="0" i="0" u="none" strike="noStrike" kern="1200" baseline="0" dirty="0" smtClean="0">
                          <a:solidFill>
                            <a:schemeClr val="tx1"/>
                          </a:solidFill>
                          <a:latin typeface="Times New Roman" panose="02020603050405020304" charset="0"/>
                          <a:ea typeface="+mn-ea"/>
                          <a:cs typeface="Times New Roman" panose="02020603050405020304" charset="0"/>
                        </a:rPr>
                        <a:t>Figurehead</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Symbolic head; required to perform a number of routine duties of a legal or social nature</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IN" sz="1600" b="0" i="0" u="none" strike="noStrike" kern="1200" baseline="0" dirty="0" smtClean="0">
                          <a:solidFill>
                            <a:schemeClr val="tx1"/>
                          </a:solidFill>
                          <a:latin typeface="Times New Roman" panose="02020603050405020304" charset="0"/>
                          <a:ea typeface="+mn-ea"/>
                          <a:cs typeface="Times New Roman" panose="02020603050405020304" charset="0"/>
                        </a:rPr>
                        <a:t>Leader</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Responsible for the motivation and direction of employees</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IN" sz="1600" b="0" i="0" u="none" strike="noStrike" kern="1200" baseline="0" dirty="0" smtClean="0">
                          <a:solidFill>
                            <a:schemeClr val="tx1"/>
                          </a:solidFill>
                          <a:latin typeface="Times New Roman" panose="02020603050405020304" charset="0"/>
                          <a:ea typeface="+mn-ea"/>
                          <a:cs typeface="Times New Roman" panose="02020603050405020304" charset="0"/>
                        </a:rPr>
                        <a:t>Liaison</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Maintains a network of outside contacts who provide favors and information</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Monitor</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Receives a wide variety of information; serves as nerve center of internal and external information of the organization</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US" sz="1600" b="0" i="0" u="none" strike="noStrike" kern="1200" baseline="0" smtClean="0">
                          <a:solidFill>
                            <a:schemeClr val="tx1"/>
                          </a:solidFill>
                          <a:latin typeface="Times New Roman" panose="02020603050405020304" charset="0"/>
                          <a:ea typeface="+mn-ea"/>
                          <a:cs typeface="Times New Roman" panose="02020603050405020304" charset="0"/>
                        </a:rPr>
                        <a:t>Disseminator</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Transmits information received from outsiders or from other employees to members of the organization</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US" sz="1600" b="0" i="0" u="none" strike="noStrike" kern="1200" baseline="0" smtClean="0">
                          <a:solidFill>
                            <a:schemeClr val="tx1"/>
                          </a:solidFill>
                          <a:latin typeface="Times New Roman" panose="02020603050405020304" charset="0"/>
                          <a:ea typeface="+mn-ea"/>
                          <a:cs typeface="Times New Roman" panose="02020603050405020304" charset="0"/>
                        </a:rPr>
                        <a:t>Spokesperson</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Transmits information to outsiders on organization’s plans, policies, actions, and results; serves as expert on organization’s industry</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dirty="0" smtClean="0"/>
              <a:t>Roles (contd.)</a:t>
            </a:r>
            <a:endParaRPr lang="en-US" dirty="0"/>
          </a:p>
        </p:txBody>
      </p:sp>
      <p:graphicFrame>
        <p:nvGraphicFramePr>
          <p:cNvPr id="4" name="Table 3"/>
          <p:cNvGraphicFramePr>
            <a:graphicFrameLocks noGrp="1"/>
          </p:cNvGraphicFramePr>
          <p:nvPr/>
        </p:nvGraphicFramePr>
        <p:xfrm>
          <a:off x="533400" y="1981200"/>
          <a:ext cx="8153400" cy="2164080"/>
        </p:xfrm>
        <a:graphic>
          <a:graphicData uri="http://schemas.openxmlformats.org/drawingml/2006/table">
            <a:tbl>
              <a:tblPr firstRow="1" bandRow="1">
                <a:tableStyleId>{3B4B98B0-60AC-42C2-AFA5-B58CD77FA1E5}</a:tableStyleId>
              </a:tblPr>
              <a:tblGrid>
                <a:gridCol w="2151380"/>
                <a:gridCol w="6002020"/>
              </a:tblGrid>
              <a:tr h="325246">
                <a:tc>
                  <a:txBody>
                    <a:bodyPr/>
                    <a:lstStyle/>
                    <a:p>
                      <a:pPr algn="l"/>
                      <a:r>
                        <a:rPr lang="en-IN" sz="1600" b="1" i="0" u="none" strike="noStrike" kern="1200" baseline="0" dirty="0" smtClean="0">
                          <a:solidFill>
                            <a:schemeClr val="tx1"/>
                          </a:solidFill>
                          <a:latin typeface="Times New Roman" panose="02020603050405020304" charset="0"/>
                          <a:ea typeface="+mn-ea"/>
                          <a:cs typeface="Times New Roman" panose="02020603050405020304" charset="0"/>
                        </a:rPr>
                        <a:t>Role</a:t>
                      </a:r>
                      <a:endParaRPr lang="en-IN" sz="16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IN" sz="1600" b="1" i="0" u="none" strike="noStrike" kern="1200" baseline="0" dirty="0" smtClean="0">
                          <a:solidFill>
                            <a:schemeClr val="tx1"/>
                          </a:solidFill>
                          <a:latin typeface="Times New Roman" panose="02020603050405020304" charset="0"/>
                          <a:ea typeface="+mn-ea"/>
                          <a:cs typeface="Times New Roman" panose="02020603050405020304" charset="0"/>
                        </a:rPr>
                        <a:t>Description</a:t>
                      </a:r>
                      <a:endParaRPr lang="en-IN" sz="16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Entrepreneur</a:t>
                      </a:r>
                      <a:endParaRPr lang="en-IN" sz="1600" b="0" i="0" u="none" strike="noStrike" kern="1200" baseline="0" dirty="0" smtClean="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Searches organization and its environment for opportunities and initiates projects to bring about change</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IN" sz="1600" b="0" i="0" u="none" strike="noStrike" kern="1200" baseline="0" dirty="0" smtClean="0">
                          <a:solidFill>
                            <a:schemeClr val="tx1"/>
                          </a:solidFill>
                          <a:latin typeface="Times New Roman" panose="02020603050405020304" charset="0"/>
                          <a:ea typeface="+mn-ea"/>
                          <a:cs typeface="Times New Roman" panose="02020603050405020304" charset="0"/>
                        </a:rPr>
                        <a:t>Disturbance Handler</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Responsible for corrective action when organization faces important, unexpected disturbances</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Resource allocator</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Makes or approves significant organizational decisions</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95148">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Negotiator</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600" b="0" i="0" u="none" strike="noStrike" kern="1200" baseline="0" dirty="0" smtClean="0">
                          <a:solidFill>
                            <a:schemeClr val="tx1"/>
                          </a:solidFill>
                          <a:latin typeface="Times New Roman" panose="02020603050405020304" charset="0"/>
                          <a:ea typeface="+mn-ea"/>
                          <a:cs typeface="Times New Roman" panose="02020603050405020304" charset="0"/>
                        </a:rPr>
                        <a:t>Responsible for representing the organization at major negotiations</a:t>
                      </a:r>
                      <a:endParaRPr lang="en-IN" sz="1600" b="0" i="0" u="none" strike="noStrike" kern="1200" baseline="0" dirty="0">
                        <a:solidFill>
                          <a:schemeClr val="tx1"/>
                        </a:solidFill>
                        <a:latin typeface="Times New Roman" panose="02020603050405020304" charset="0"/>
                        <a:ea typeface="+mn-ea"/>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457200"/>
            <a:ext cx="8229600" cy="914400"/>
          </a:xfrm>
        </p:spPr>
        <p:txBody>
          <a:bodyPr/>
          <a:lstStyle/>
          <a:p>
            <a:pPr>
              <a:defRPr/>
            </a:pPr>
            <a:r>
              <a:rPr lang="en-US" altLang="en-US" sz="3200" dirty="0" smtClean="0">
                <a:effectLst/>
              </a:rPr>
              <a:t>  </a:t>
            </a:r>
            <a:r>
              <a:rPr lang="en-US" altLang="en-US" sz="4000" dirty="0" smtClean="0">
                <a:effectLst/>
              </a:rPr>
              <a:t>Trends: Employment Relationship</a:t>
            </a:r>
            <a:endParaRPr lang="en-US" altLang="en-US" sz="4000" dirty="0" smtClean="0">
              <a:effectLst/>
            </a:endParaRPr>
          </a:p>
        </p:txBody>
      </p:sp>
      <p:sp>
        <p:nvSpPr>
          <p:cNvPr id="34819" name="Rectangle 3"/>
          <p:cNvSpPr>
            <a:spLocks noGrp="1" noChangeArrowheads="1"/>
          </p:cNvSpPr>
          <p:nvPr>
            <p:ph idx="1"/>
          </p:nvPr>
        </p:nvSpPr>
        <p:spPr>
          <a:xfrm>
            <a:off x="457200" y="1752600"/>
            <a:ext cx="8229600" cy="4572000"/>
          </a:xfrm>
        </p:spPr>
        <p:txBody>
          <a:bodyPr/>
          <a:lstStyle/>
          <a:p>
            <a:r>
              <a:rPr lang="en-AU" altLang="en-AU" sz="2800" dirty="0" smtClean="0"/>
              <a:t>Employability </a:t>
            </a:r>
            <a:endParaRPr lang="en-AU" altLang="en-AU" sz="2800" dirty="0" smtClean="0"/>
          </a:p>
          <a:p>
            <a:r>
              <a:rPr lang="en-AU" altLang="en-AU" sz="2800" dirty="0" smtClean="0"/>
              <a:t>Contingent work </a:t>
            </a:r>
            <a:endParaRPr lang="en-AU" altLang="en-AU" sz="2800" dirty="0" smtClean="0"/>
          </a:p>
          <a:p>
            <a:r>
              <a:rPr lang="en-AU" altLang="en-AU" sz="2800" dirty="0" smtClean="0"/>
              <a:t>Telecommuting </a:t>
            </a:r>
            <a:endParaRPr lang="en-AU" altLang="en-AU" sz="2800" dirty="0" smtClean="0"/>
          </a:p>
          <a:p>
            <a:r>
              <a:rPr lang="en-AU" altLang="en-AU" sz="2800" dirty="0" smtClean="0"/>
              <a:t>Virtual teams</a:t>
            </a:r>
            <a:endParaRPr lang="en-AU" altLang="en-AU" sz="2800" dirty="0" smtClean="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slide(fromLeft)">
                                      <p:cBhvr>
                                        <p:cTn id="7" dur="500"/>
                                        <p:tgtEl>
                                          <p:spTgt spid="34819">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Effect transition="in" filter="slide(fromLeft)">
                                      <p:cBhvr>
                                        <p:cTn id="11" dur="500"/>
                                        <p:tgtEl>
                                          <p:spTgt spid="34819">
                                            <p:txEl>
                                              <p:pRg st="1" end="1"/>
                                            </p:txEl>
                                          </p:spTgt>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slide(fromLeft)">
                                      <p:cBhvr>
                                        <p:cTn id="15" dur="500"/>
                                        <p:tgtEl>
                                          <p:spTgt spid="34819">
                                            <p:txEl>
                                              <p:pRg st="2" end="2"/>
                                            </p:txEl>
                                          </p:spTgt>
                                        </p:tgtEl>
                                      </p:cBhvr>
                                    </p:animEffect>
                                  </p:childTnLst>
                                </p:cTn>
                              </p:par>
                            </p:childTnLst>
                          </p:cTn>
                        </p:par>
                        <p:par>
                          <p:cTn id="16" fill="hold">
                            <p:stCondLst>
                              <p:cond delay="1500"/>
                            </p:stCondLst>
                            <p:childTnLst>
                              <p:par>
                                <p:cTn id="17" presetID="12" presetClass="entr" presetSubtype="8" fill="hold" grpId="0" nodeType="after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Effect transition="in" filter="slide(fromLeft)">
                                      <p:cBhvr>
                                        <p:cTn id="19"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dvAuto="0"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533400"/>
            <a:ext cx="8229600" cy="914400"/>
          </a:xfrm>
        </p:spPr>
        <p:txBody>
          <a:bodyPr>
            <a:normAutofit/>
          </a:bodyPr>
          <a:lstStyle/>
          <a:p>
            <a:pPr>
              <a:defRPr/>
            </a:pPr>
            <a:r>
              <a:rPr lang="en-US" altLang="en-US" sz="4000" dirty="0" smtClean="0">
                <a:effectLst/>
              </a:rPr>
              <a:t>  Trends: Business Ethics</a:t>
            </a:r>
            <a:endParaRPr lang="en-US" altLang="en-US" sz="4000" dirty="0" smtClean="0">
              <a:effectLst/>
            </a:endParaRPr>
          </a:p>
        </p:txBody>
      </p:sp>
      <p:sp>
        <p:nvSpPr>
          <p:cNvPr id="11267" name="Rectangle 3"/>
          <p:cNvSpPr>
            <a:spLocks noGrp="1" noChangeArrowheads="1"/>
          </p:cNvSpPr>
          <p:nvPr>
            <p:ph idx="1"/>
          </p:nvPr>
        </p:nvSpPr>
        <p:spPr>
          <a:xfrm>
            <a:off x="457200" y="1752600"/>
            <a:ext cx="8229600" cy="4572000"/>
          </a:xfrm>
        </p:spPr>
        <p:txBody>
          <a:bodyPr>
            <a:normAutofit/>
          </a:bodyPr>
          <a:lstStyle/>
          <a:p>
            <a:r>
              <a:rPr lang="en-AU" altLang="en-AU" sz="2800" dirty="0" smtClean="0"/>
              <a:t>The study of moral principles or values that determine whether actions are right or wrong and outcomes are good or bad</a:t>
            </a:r>
            <a:endParaRPr lang="en-AU" altLang="en-AU" sz="2800" dirty="0" smtClean="0"/>
          </a:p>
          <a:p>
            <a:r>
              <a:rPr lang="en-AU" altLang="en-AU" sz="2800" dirty="0" smtClean="0"/>
              <a:t>What is unethical is not always obvious </a:t>
            </a:r>
            <a:endParaRPr lang="en-AU" altLang="en-AU" sz="2800" dirty="0" smtClean="0"/>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ffectLst/>
              </a:rPr>
              <a:t>  </a:t>
            </a:r>
            <a:r>
              <a:rPr lang="en-US" altLang="en-US" sz="4000" dirty="0" smtClean="0">
                <a:effectLst/>
              </a:rPr>
              <a:t>Knowledge Management</a:t>
            </a:r>
            <a:endParaRPr lang="en-US" sz="4000" dirty="0"/>
          </a:p>
        </p:txBody>
      </p:sp>
      <p:sp>
        <p:nvSpPr>
          <p:cNvPr id="3" name="Content Placeholder 2"/>
          <p:cNvSpPr>
            <a:spLocks noGrp="1"/>
          </p:cNvSpPr>
          <p:nvPr>
            <p:ph idx="1"/>
          </p:nvPr>
        </p:nvSpPr>
        <p:spPr/>
        <p:txBody>
          <a:bodyPr/>
          <a:lstStyle/>
          <a:p>
            <a:pPr>
              <a:buNone/>
            </a:pPr>
            <a:r>
              <a:rPr lang="en-US" altLang="en-US" dirty="0" smtClean="0"/>
              <a:t>	</a:t>
            </a:r>
            <a:r>
              <a:rPr lang="en-US" altLang="en-US" sz="2800" dirty="0" smtClean="0"/>
              <a:t>Any structured activity that improves an organization’s capacity to acquire, share, and use knowledge for its survival and success</a:t>
            </a:r>
            <a:endParaRPr lang="en-US" altLang="en-US" sz="28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ltLang="en-US" dirty="0" smtClean="0">
                <a:effectLst/>
              </a:rPr>
              <a:t>  </a:t>
            </a:r>
            <a:r>
              <a:rPr lang="en-US" altLang="en-US" sz="4000" dirty="0" smtClean="0">
                <a:effectLst/>
              </a:rPr>
              <a:t>Intellectual Capital</a:t>
            </a:r>
            <a:endParaRPr lang="en-US" altLang="en-US" sz="4000" dirty="0" smtClean="0">
              <a:effectLst/>
            </a:endParaRPr>
          </a:p>
        </p:txBody>
      </p:sp>
      <p:sp>
        <p:nvSpPr>
          <p:cNvPr id="13315" name="Rectangle 3"/>
          <p:cNvSpPr>
            <a:spLocks noGrp="1" noChangeArrowheads="1"/>
          </p:cNvSpPr>
          <p:nvPr>
            <p:ph idx="1"/>
          </p:nvPr>
        </p:nvSpPr>
        <p:spPr/>
        <p:txBody>
          <a:bodyPr>
            <a:normAutofit/>
          </a:bodyPr>
          <a:lstStyle/>
          <a:p>
            <a:r>
              <a:rPr lang="en-US" altLang="en-US" sz="2800" dirty="0" smtClean="0"/>
              <a:t>Human capital</a:t>
            </a:r>
            <a:endParaRPr lang="en-US" altLang="en-US" sz="2800" dirty="0" smtClean="0"/>
          </a:p>
          <a:p>
            <a:pPr lvl="1"/>
            <a:r>
              <a:rPr lang="en-US" altLang="en-US" sz="2800" dirty="0" smtClean="0"/>
              <a:t>Knowledge that employees possess</a:t>
            </a:r>
            <a:br>
              <a:rPr lang="en-US" altLang="en-US" sz="2800" dirty="0" smtClean="0"/>
            </a:br>
            <a:r>
              <a:rPr lang="en-US" altLang="en-US" sz="2800" dirty="0" smtClean="0"/>
              <a:t>and generate</a:t>
            </a:r>
            <a:endParaRPr lang="en-US" altLang="en-US" sz="2800" dirty="0" smtClean="0"/>
          </a:p>
          <a:p>
            <a:pPr>
              <a:spcBef>
                <a:spcPct val="50000"/>
              </a:spcBef>
            </a:pPr>
            <a:r>
              <a:rPr lang="en-US" altLang="en-US" sz="2800" dirty="0" smtClean="0"/>
              <a:t>Structural capital</a:t>
            </a:r>
            <a:endParaRPr lang="en-US" altLang="en-US" sz="2800" dirty="0" smtClean="0"/>
          </a:p>
          <a:p>
            <a:pPr lvl="1"/>
            <a:r>
              <a:rPr lang="en-US" altLang="en-US" sz="2800" dirty="0" smtClean="0"/>
              <a:t>Knowledge captured in systems and structures</a:t>
            </a:r>
            <a:endParaRPr lang="en-US" altLang="en-US" sz="2800" dirty="0" smtClean="0"/>
          </a:p>
          <a:p>
            <a:r>
              <a:rPr lang="en-US" altLang="en-US" sz="2800" dirty="0" smtClean="0"/>
              <a:t>Relationship capital</a:t>
            </a:r>
            <a:endParaRPr lang="en-US" altLang="en-US" sz="2800" dirty="0" smtClean="0"/>
          </a:p>
          <a:p>
            <a:pPr lvl="1"/>
            <a:r>
              <a:rPr lang="en-AU" altLang="en-US" sz="2800" dirty="0" smtClean="0"/>
              <a:t>Value derived from satisfied customers, reliable suppliers, and others</a:t>
            </a:r>
            <a:endParaRPr lang="en-US" altLang="en-US" sz="2800" dirty="0" smtClean="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lide(fromLeft)">
                                      <p:cBhvr>
                                        <p:cTn id="7" dur="500"/>
                                        <p:tgtEl>
                                          <p:spTgt spid="13315">
                                            <p:txEl>
                                              <p:pRg st="0" end="0"/>
                                            </p:txEl>
                                          </p:spTgt>
                                        </p:tgtEl>
                                      </p:cBhvr>
                                    </p:animEffect>
                                  </p:childTnLst>
                                </p:cTn>
                              </p:par>
                              <p:par>
                                <p:cTn id="8" presetID="12" presetClass="entr" presetSubtype="8" fill="hold" grpId="0" nodeType="withEffect">
                                  <p:stCondLst>
                                    <p:cond delay="100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slide(fromLeft)">
                                      <p:cBhvr>
                                        <p:cTn id="10" dur="500"/>
                                        <p:tgtEl>
                                          <p:spTgt spid="13315">
                                            <p:txEl>
                                              <p:pRg st="1" end="1"/>
                                            </p:txEl>
                                          </p:spTgt>
                                        </p:tgtEl>
                                      </p:cBhvr>
                                    </p:animEffect>
                                  </p:childTnLst>
                                </p:cTn>
                              </p:par>
                            </p:childTnLst>
                          </p:cTn>
                        </p:par>
                        <p:par>
                          <p:cTn id="11" fill="hold">
                            <p:stCondLst>
                              <p:cond delay="1500"/>
                            </p:stCondLst>
                            <p:childTnLst>
                              <p:par>
                                <p:cTn id="12" presetID="12" presetClass="entr" presetSubtype="8" fill="hold" grpId="0" nodeType="afterEffect">
                                  <p:stCondLst>
                                    <p:cond delay="1000"/>
                                  </p:stCondLst>
                                  <p:childTnLst>
                                    <p:set>
                                      <p:cBhvr>
                                        <p:cTn id="13" dur="1" fill="hold">
                                          <p:stCondLst>
                                            <p:cond delay="0"/>
                                          </p:stCondLst>
                                        </p:cTn>
                                        <p:tgtEl>
                                          <p:spTgt spid="13315">
                                            <p:txEl>
                                              <p:pRg st="2" end="2"/>
                                            </p:txEl>
                                          </p:spTgt>
                                        </p:tgtEl>
                                        <p:attrNameLst>
                                          <p:attrName>style.visibility</p:attrName>
                                        </p:attrNameLst>
                                      </p:cBhvr>
                                      <p:to>
                                        <p:strVal val="visible"/>
                                      </p:to>
                                    </p:set>
                                    <p:animEffect transition="in" filter="slide(fromLeft)">
                                      <p:cBhvr>
                                        <p:cTn id="14" dur="500"/>
                                        <p:tgtEl>
                                          <p:spTgt spid="13315">
                                            <p:txEl>
                                              <p:pRg st="2" end="2"/>
                                            </p:txEl>
                                          </p:spTgt>
                                        </p:tgtEl>
                                      </p:cBhvr>
                                    </p:animEffect>
                                  </p:childTnLst>
                                </p:cTn>
                              </p:par>
                              <p:par>
                                <p:cTn id="15" presetID="12" presetClass="entr" presetSubtype="8" fill="hold" grpId="0" nodeType="withEffect">
                                  <p:stCondLst>
                                    <p:cond delay="100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slide(fromLeft)">
                                      <p:cBhvr>
                                        <p:cTn id="17" dur="500"/>
                                        <p:tgtEl>
                                          <p:spTgt spid="13315">
                                            <p:txEl>
                                              <p:pRg st="3" end="3"/>
                                            </p:txEl>
                                          </p:spTgt>
                                        </p:tgtEl>
                                      </p:cBhvr>
                                    </p:animEffect>
                                  </p:childTnLst>
                                </p:cTn>
                              </p:par>
                            </p:childTnLst>
                          </p:cTn>
                        </p:par>
                        <p:par>
                          <p:cTn id="18" fill="hold">
                            <p:stCondLst>
                              <p:cond delay="3000"/>
                            </p:stCondLst>
                            <p:childTnLst>
                              <p:par>
                                <p:cTn id="19" presetID="12" presetClass="entr" presetSubtype="8" fill="hold" grpId="0" nodeType="afterEffect">
                                  <p:stCondLst>
                                    <p:cond delay="100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slide(fromLeft)">
                                      <p:cBhvr>
                                        <p:cTn id="21" dur="500"/>
                                        <p:tgtEl>
                                          <p:spTgt spid="13315">
                                            <p:txEl>
                                              <p:pRg st="4" end="4"/>
                                            </p:txEl>
                                          </p:spTgt>
                                        </p:tgtEl>
                                      </p:cBhvr>
                                    </p:animEffect>
                                  </p:childTnLst>
                                </p:cTn>
                              </p:par>
                              <p:par>
                                <p:cTn id="22" presetID="12" presetClass="entr" presetSubtype="8" fill="hold" grpId="0" nodeType="withEffect">
                                  <p:stCondLst>
                                    <p:cond delay="100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slide(fromLeft)">
                                      <p:cBhvr>
                                        <p:cTn id="24"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dvAuto="100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9" name="Rectangle 7"/>
          <p:cNvSpPr>
            <a:spLocks noGrp="1" noChangeArrowheads="1"/>
          </p:cNvSpPr>
          <p:nvPr>
            <p:ph type="title"/>
          </p:nvPr>
        </p:nvSpPr>
        <p:spPr>
          <a:xfrm>
            <a:off x="304800" y="381000"/>
            <a:ext cx="8458200" cy="762000"/>
          </a:xfrm>
        </p:spPr>
        <p:txBody>
          <a:bodyPr/>
          <a:lstStyle/>
          <a:p>
            <a:pPr>
              <a:defRPr/>
            </a:pPr>
            <a:r>
              <a:rPr lang="en-AU" altLang="en-AU" sz="3200" dirty="0" smtClean="0">
                <a:effectLst/>
              </a:rPr>
              <a:t>  </a:t>
            </a:r>
            <a:r>
              <a:rPr lang="en-AU" altLang="en-AU" sz="4000" dirty="0" smtClean="0">
                <a:effectLst/>
              </a:rPr>
              <a:t>Knowledge Management Processes</a:t>
            </a:r>
            <a:endParaRPr lang="en-AU" altLang="en-AU" sz="4000" dirty="0" smtClean="0">
              <a:effectLst/>
            </a:endParaRPr>
          </a:p>
        </p:txBody>
      </p:sp>
      <p:sp>
        <p:nvSpPr>
          <p:cNvPr id="38920" name="Rectangle 8"/>
          <p:cNvSpPr>
            <a:spLocks noGrp="1" noChangeArrowheads="1"/>
          </p:cNvSpPr>
          <p:nvPr>
            <p:ph type="body" sz="half" idx="1"/>
          </p:nvPr>
        </p:nvSpPr>
        <p:spPr>
          <a:xfrm>
            <a:off x="381000" y="1371600"/>
            <a:ext cx="4495800" cy="4419600"/>
          </a:xfrm>
        </p:spPr>
        <p:txBody>
          <a:bodyPr>
            <a:normAutofit fontScale="92500" lnSpcReduction="10000"/>
          </a:bodyPr>
          <a:lstStyle/>
          <a:p>
            <a:r>
              <a:rPr lang="en-AU" altLang="en-AU" dirty="0" smtClean="0"/>
              <a:t>Knowledge acquisition</a:t>
            </a:r>
            <a:endParaRPr lang="en-AU" altLang="en-AU" dirty="0" smtClean="0"/>
          </a:p>
          <a:p>
            <a:pPr lvl="1"/>
            <a:r>
              <a:rPr lang="en-AU" altLang="en-AU" dirty="0" smtClean="0"/>
              <a:t>Grafting, learning, experimentation</a:t>
            </a:r>
            <a:endParaRPr lang="en-AU" altLang="en-AU" sz="2000" dirty="0" smtClean="0"/>
          </a:p>
          <a:p>
            <a:r>
              <a:rPr lang="en-AU" altLang="en-AU" dirty="0" smtClean="0"/>
              <a:t>Knowledge sharing</a:t>
            </a:r>
            <a:endParaRPr lang="en-AU" altLang="en-AU" dirty="0" smtClean="0"/>
          </a:p>
          <a:p>
            <a:pPr lvl="1"/>
            <a:r>
              <a:rPr lang="en-AU" altLang="en-AU" dirty="0" smtClean="0"/>
              <a:t>Communication</a:t>
            </a:r>
            <a:endParaRPr lang="en-AU" altLang="en-AU" dirty="0" smtClean="0"/>
          </a:p>
          <a:p>
            <a:pPr lvl="1"/>
            <a:r>
              <a:rPr lang="en-AU" altLang="en-AU" dirty="0" smtClean="0"/>
              <a:t>Communities of practice</a:t>
            </a:r>
            <a:endParaRPr lang="en-AU" altLang="en-AU" dirty="0" smtClean="0"/>
          </a:p>
          <a:p>
            <a:r>
              <a:rPr lang="en-AU" altLang="en-AU" dirty="0" smtClean="0"/>
              <a:t>Knowledge use</a:t>
            </a:r>
            <a:endParaRPr lang="en-AU" altLang="en-AU" dirty="0" smtClean="0"/>
          </a:p>
          <a:p>
            <a:pPr lvl="1"/>
            <a:r>
              <a:rPr lang="en-AU" altLang="en-AU" dirty="0" smtClean="0"/>
              <a:t>Awareness</a:t>
            </a:r>
            <a:endParaRPr lang="en-AU" altLang="en-AU" dirty="0" smtClean="0"/>
          </a:p>
          <a:p>
            <a:pPr lvl="1"/>
            <a:r>
              <a:rPr lang="en-AU" altLang="en-AU" dirty="0" smtClean="0"/>
              <a:t>Freedom to apply knowledge</a:t>
            </a:r>
            <a:endParaRPr lang="en-AU" altLang="en-AU" sz="2000" dirty="0" smtClean="0"/>
          </a:p>
        </p:txBody>
      </p:sp>
      <p:sp>
        <p:nvSpPr>
          <p:cNvPr id="38922" name="Rectangle 10"/>
          <p:cNvSpPr>
            <a:spLocks noChangeArrowheads="1"/>
          </p:cNvSpPr>
          <p:nvPr/>
        </p:nvSpPr>
        <p:spPr bwMode="auto">
          <a:xfrm>
            <a:off x="5410200" y="1981200"/>
            <a:ext cx="3048000" cy="3124200"/>
          </a:xfrm>
          <a:prstGeom prst="rect">
            <a:avLst/>
          </a:prstGeom>
          <a:solidFill>
            <a:srgbClr val="787152"/>
          </a:solidFill>
          <a:ln w="9525">
            <a:noFill/>
            <a:miter lim="800000"/>
          </a:ln>
          <a:effectLst/>
        </p:spPr>
        <p:txBody>
          <a:bodyPr wrap="none" anchor="ctr"/>
          <a:lstStyle/>
          <a:p>
            <a:pPr>
              <a:defRPr/>
            </a:pPr>
            <a:endParaRPr lang="en-US"/>
          </a:p>
        </p:txBody>
      </p:sp>
      <p:pic>
        <p:nvPicPr>
          <p:cNvPr id="17414" name="Picture 12"/>
          <p:cNvPicPr>
            <a:picLocks noChangeAspect="1" noChangeArrowheads="1"/>
          </p:cNvPicPr>
          <p:nvPr/>
        </p:nvPicPr>
        <p:blipFill>
          <a:blip r:embed="rId1" cstate="print"/>
          <a:srcRect/>
          <a:stretch>
            <a:fillRect/>
          </a:stretch>
        </p:blipFill>
        <p:spPr bwMode="auto">
          <a:xfrm>
            <a:off x="5181600" y="1524000"/>
            <a:ext cx="3087688" cy="3354388"/>
          </a:xfrm>
          <a:prstGeom prst="rect">
            <a:avLst/>
          </a:prstGeom>
          <a:noFill/>
          <a:ln w="9525">
            <a:solidFill>
              <a:schemeClr val="tx1"/>
            </a:solidFill>
            <a:miter lim="800000"/>
            <a:headEnd/>
            <a:tailEnd/>
          </a:ln>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920">
                                            <p:txEl>
                                              <p:pRg st="0" end="0"/>
                                            </p:txEl>
                                          </p:spTgt>
                                        </p:tgtEl>
                                        <p:attrNameLst>
                                          <p:attrName>style.visibility</p:attrName>
                                        </p:attrNameLst>
                                      </p:cBhvr>
                                      <p:to>
                                        <p:strVal val="visible"/>
                                      </p:to>
                                    </p:set>
                                    <p:animEffect transition="in" filter="dissolve">
                                      <p:cBhvr>
                                        <p:cTn id="7" dur="500"/>
                                        <p:tgtEl>
                                          <p:spTgt spid="3892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920">
                                            <p:txEl>
                                              <p:pRg st="1" end="1"/>
                                            </p:txEl>
                                          </p:spTgt>
                                        </p:tgtEl>
                                        <p:attrNameLst>
                                          <p:attrName>style.visibility</p:attrName>
                                        </p:attrNameLst>
                                      </p:cBhvr>
                                      <p:to>
                                        <p:strVal val="visible"/>
                                      </p:to>
                                    </p:set>
                                    <p:animEffect transition="in" filter="dissolve">
                                      <p:cBhvr>
                                        <p:cTn id="10" dur="500"/>
                                        <p:tgtEl>
                                          <p:spTgt spid="38920">
                                            <p:txEl>
                                              <p:pRg st="1" end="1"/>
                                            </p:txEl>
                                          </p:spTgt>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38920">
                                            <p:txEl>
                                              <p:pRg st="2" end="2"/>
                                            </p:txEl>
                                          </p:spTgt>
                                        </p:tgtEl>
                                        <p:attrNameLst>
                                          <p:attrName>style.visibility</p:attrName>
                                        </p:attrNameLst>
                                      </p:cBhvr>
                                      <p:to>
                                        <p:strVal val="visible"/>
                                      </p:to>
                                    </p:set>
                                    <p:animEffect transition="in" filter="dissolve">
                                      <p:cBhvr>
                                        <p:cTn id="14" dur="500"/>
                                        <p:tgtEl>
                                          <p:spTgt spid="38920">
                                            <p:txEl>
                                              <p:pRg st="2" end="2"/>
                                            </p:txEl>
                                          </p:spTgt>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8920">
                                            <p:txEl>
                                              <p:pRg st="3" end="3"/>
                                            </p:txEl>
                                          </p:spTgt>
                                        </p:tgtEl>
                                        <p:attrNameLst>
                                          <p:attrName>style.visibility</p:attrName>
                                        </p:attrNameLst>
                                      </p:cBhvr>
                                      <p:to>
                                        <p:strVal val="visible"/>
                                      </p:to>
                                    </p:set>
                                    <p:animEffect transition="in" filter="dissolve">
                                      <p:cBhvr>
                                        <p:cTn id="17" dur="500"/>
                                        <p:tgtEl>
                                          <p:spTgt spid="38920">
                                            <p:txEl>
                                              <p:pRg st="3" end="3"/>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38920">
                                            <p:txEl>
                                              <p:pRg st="4" end="4"/>
                                            </p:txEl>
                                          </p:spTgt>
                                        </p:tgtEl>
                                        <p:attrNameLst>
                                          <p:attrName>style.visibility</p:attrName>
                                        </p:attrNameLst>
                                      </p:cBhvr>
                                      <p:to>
                                        <p:strVal val="visible"/>
                                      </p:to>
                                    </p:set>
                                    <p:animEffect transition="in" filter="dissolve">
                                      <p:cBhvr>
                                        <p:cTn id="20" dur="500"/>
                                        <p:tgtEl>
                                          <p:spTgt spid="38920">
                                            <p:txEl>
                                              <p:pRg st="4" end="4"/>
                                            </p:txEl>
                                          </p:spTgt>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38920">
                                            <p:txEl>
                                              <p:pRg st="5" end="5"/>
                                            </p:txEl>
                                          </p:spTgt>
                                        </p:tgtEl>
                                        <p:attrNameLst>
                                          <p:attrName>style.visibility</p:attrName>
                                        </p:attrNameLst>
                                      </p:cBhvr>
                                      <p:to>
                                        <p:strVal val="visible"/>
                                      </p:to>
                                    </p:set>
                                    <p:animEffect transition="in" filter="dissolve">
                                      <p:cBhvr>
                                        <p:cTn id="24" dur="500"/>
                                        <p:tgtEl>
                                          <p:spTgt spid="3892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8920">
                                            <p:txEl>
                                              <p:pRg st="6" end="6"/>
                                            </p:txEl>
                                          </p:spTgt>
                                        </p:tgtEl>
                                        <p:attrNameLst>
                                          <p:attrName>style.visibility</p:attrName>
                                        </p:attrNameLst>
                                      </p:cBhvr>
                                      <p:to>
                                        <p:strVal val="visible"/>
                                      </p:to>
                                    </p:set>
                                    <p:animEffect transition="in" filter="dissolve">
                                      <p:cBhvr>
                                        <p:cTn id="27" dur="500"/>
                                        <p:tgtEl>
                                          <p:spTgt spid="3892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8920">
                                            <p:txEl>
                                              <p:pRg st="7" end="7"/>
                                            </p:txEl>
                                          </p:spTgt>
                                        </p:tgtEl>
                                        <p:attrNameLst>
                                          <p:attrName>style.visibility</p:attrName>
                                        </p:attrNameLst>
                                      </p:cBhvr>
                                      <p:to>
                                        <p:strVal val="visible"/>
                                      </p:to>
                                    </p:set>
                                    <p:animEffect transition="in" filter="dissolve">
                                      <p:cBhvr>
                                        <p:cTn id="30" dur="500"/>
                                        <p:tgtEl>
                                          <p:spTgt spid="389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advAuto="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en-US" dirty="0" smtClean="0">
                <a:effectLst/>
              </a:rPr>
              <a:t> </a:t>
            </a:r>
            <a:r>
              <a:rPr lang="en-US" altLang="en-US" sz="4000" dirty="0" smtClean="0">
                <a:effectLst/>
              </a:rPr>
              <a:t>Organizational Memory</a:t>
            </a:r>
            <a:endParaRPr lang="en-US" altLang="en-US" sz="4000" dirty="0" smtClean="0">
              <a:effectLst/>
            </a:endParaRPr>
          </a:p>
        </p:txBody>
      </p:sp>
      <p:sp>
        <p:nvSpPr>
          <p:cNvPr id="18435" name="Rectangle 3"/>
          <p:cNvSpPr>
            <a:spLocks noGrp="1" noChangeArrowheads="1"/>
          </p:cNvSpPr>
          <p:nvPr>
            <p:ph idx="1"/>
          </p:nvPr>
        </p:nvSpPr>
        <p:spPr>
          <a:xfrm>
            <a:off x="533400" y="2057400"/>
            <a:ext cx="7924800" cy="4267200"/>
          </a:xfrm>
        </p:spPr>
        <p:txBody>
          <a:bodyPr>
            <a:normAutofit/>
          </a:bodyPr>
          <a:lstStyle/>
          <a:p>
            <a:r>
              <a:rPr lang="en-US" altLang="en-US" sz="2800" dirty="0" smtClean="0"/>
              <a:t>The storage and preservation of intellectual capital</a:t>
            </a:r>
            <a:endParaRPr lang="en-US" altLang="en-US" sz="2800" dirty="0" smtClean="0"/>
          </a:p>
          <a:p>
            <a:r>
              <a:rPr lang="en-US" altLang="en-US" sz="2800" dirty="0" smtClean="0"/>
              <a:t>Retain intellectual capital by:</a:t>
            </a:r>
            <a:endParaRPr lang="en-US" altLang="en-US" sz="2800" dirty="0" smtClean="0"/>
          </a:p>
          <a:p>
            <a:pPr lvl="1"/>
            <a:r>
              <a:rPr lang="en-US" altLang="en-US" sz="2800" dirty="0" smtClean="0"/>
              <a:t>Keeping knowledgeable employees</a:t>
            </a:r>
            <a:endParaRPr lang="en-US" altLang="en-US" sz="2800" dirty="0" smtClean="0"/>
          </a:p>
          <a:p>
            <a:pPr lvl="1"/>
            <a:r>
              <a:rPr lang="en-US" altLang="en-US" sz="2800" dirty="0" smtClean="0"/>
              <a:t>Transferring knowledge to others</a:t>
            </a:r>
            <a:endParaRPr lang="en-US" altLang="en-US" sz="2800" dirty="0" smtClean="0"/>
          </a:p>
          <a:p>
            <a:pPr lvl="1"/>
            <a:r>
              <a:rPr lang="en-US" altLang="en-US" sz="2800" dirty="0" smtClean="0"/>
              <a:t>Transferring </a:t>
            </a:r>
            <a:r>
              <a:rPr lang="en-AU" altLang="en-AU" sz="2800" dirty="0" smtClean="0"/>
              <a:t>human capital to structural capital</a:t>
            </a:r>
            <a:endParaRPr lang="en-US" altLang="en-US" sz="2800" dirty="0" smtClean="0"/>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89888"/>
          </a:xfrm>
        </p:spPr>
        <p:txBody>
          <a:bodyPr>
            <a:normAutofit/>
          </a:bodyPr>
          <a:lstStyle/>
          <a:p>
            <a:pPr>
              <a:defRPr/>
            </a:pPr>
            <a:r>
              <a:rPr lang="en-US" sz="4000" dirty="0" smtClean="0">
                <a:solidFill>
                  <a:schemeClr val="tx2">
                    <a:lumMod val="75000"/>
                  </a:schemeClr>
                </a:solidFill>
              </a:rPr>
              <a:t>Challenges and Opportunities for OB</a:t>
            </a:r>
            <a:endParaRPr lang="en-US" sz="4000" dirty="0">
              <a:solidFill>
                <a:schemeClr val="tx2">
                  <a:lumMod val="75000"/>
                </a:schemeClr>
              </a:solidFill>
            </a:endParaRPr>
          </a:p>
        </p:txBody>
      </p:sp>
      <p:sp>
        <p:nvSpPr>
          <p:cNvPr id="33796" name="Content Placeholder 2"/>
          <p:cNvSpPr>
            <a:spLocks noGrp="1"/>
          </p:cNvSpPr>
          <p:nvPr>
            <p:ph idx="1"/>
          </p:nvPr>
        </p:nvSpPr>
        <p:spPr>
          <a:xfrm>
            <a:off x="228600" y="1935480"/>
            <a:ext cx="8458200" cy="4617720"/>
          </a:xfrm>
        </p:spPr>
        <p:txBody>
          <a:bodyPr>
            <a:normAutofit fontScale="77500" lnSpcReduction="20000"/>
          </a:bodyPr>
          <a:lstStyle/>
          <a:p>
            <a:r>
              <a:rPr lang="en-US" i="1" dirty="0" smtClean="0"/>
              <a:t>Responding to Economic Pressures</a:t>
            </a:r>
            <a:endParaRPr lang="en-US" i="1" dirty="0" smtClean="0"/>
          </a:p>
          <a:p>
            <a:r>
              <a:rPr lang="en-US" i="1" dirty="0" smtClean="0"/>
              <a:t>Responding to Globalization</a:t>
            </a:r>
            <a:endParaRPr lang="en-US" i="1" dirty="0" smtClean="0"/>
          </a:p>
          <a:p>
            <a:r>
              <a:rPr lang="en-US" i="1" dirty="0" smtClean="0"/>
              <a:t>Managing Workforce Diversity</a:t>
            </a:r>
            <a:endParaRPr lang="en-US" i="1" dirty="0" smtClean="0"/>
          </a:p>
          <a:p>
            <a:r>
              <a:rPr lang="en-US" dirty="0" smtClean="0"/>
              <a:t>Improving Quality and Productivity</a:t>
            </a:r>
            <a:endParaRPr lang="en-US" dirty="0" smtClean="0"/>
          </a:p>
          <a:p>
            <a:r>
              <a:rPr lang="en-US" dirty="0" smtClean="0"/>
              <a:t>Improving Customer Service</a:t>
            </a:r>
            <a:endParaRPr lang="en-US" dirty="0" smtClean="0"/>
          </a:p>
          <a:p>
            <a:r>
              <a:rPr lang="en-US" dirty="0" smtClean="0"/>
              <a:t>Improving People Skills</a:t>
            </a:r>
            <a:endParaRPr lang="en-US" dirty="0" smtClean="0"/>
          </a:p>
          <a:p>
            <a:r>
              <a:rPr lang="en-US" dirty="0" smtClean="0"/>
              <a:t>Stimulating Innovation and Change</a:t>
            </a:r>
            <a:endParaRPr lang="en-US" dirty="0" smtClean="0"/>
          </a:p>
          <a:p>
            <a:r>
              <a:rPr lang="en-US" dirty="0" smtClean="0"/>
              <a:t>Coping with “Temporariness”</a:t>
            </a:r>
            <a:endParaRPr lang="en-US" dirty="0" smtClean="0"/>
          </a:p>
          <a:p>
            <a:r>
              <a:rPr lang="en-US" dirty="0" smtClean="0"/>
              <a:t>Working in Networked Organizations</a:t>
            </a:r>
            <a:endParaRPr lang="en-US" dirty="0" smtClean="0"/>
          </a:p>
          <a:p>
            <a:r>
              <a:rPr lang="en-US" dirty="0" smtClean="0"/>
              <a:t>Helping Employees Balance Work-Life Conflicts</a:t>
            </a:r>
            <a:endParaRPr lang="en-US" dirty="0" smtClean="0"/>
          </a:p>
          <a:p>
            <a:r>
              <a:rPr lang="en-US" dirty="0" smtClean="0"/>
              <a:t>Creating a Positive Work Environment</a:t>
            </a:r>
            <a:endParaRPr lang="en-US" dirty="0" smtClean="0"/>
          </a:p>
          <a:p>
            <a:r>
              <a:rPr lang="en-US" dirty="0" smtClean="0"/>
              <a:t>Improving Ethical Behavior</a:t>
            </a:r>
            <a:endParaRPr lang="en-US" dirty="0" smtClean="0"/>
          </a:p>
          <a:p>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pPr>
              <a:defRPr/>
            </a:pPr>
            <a:r>
              <a:rPr lang="en-US" dirty="0" smtClean="0"/>
              <a:t>Responding to Economic Pressures</a:t>
            </a:r>
            <a:endParaRPr lang="en-US" dirty="0"/>
          </a:p>
        </p:txBody>
      </p:sp>
      <p:sp>
        <p:nvSpPr>
          <p:cNvPr id="34819" name="Content Placeholder 2"/>
          <p:cNvSpPr>
            <a:spLocks noGrp="1"/>
          </p:cNvSpPr>
          <p:nvPr>
            <p:ph idx="1"/>
          </p:nvPr>
        </p:nvSpPr>
        <p:spPr>
          <a:xfrm>
            <a:off x="685800" y="1752600"/>
            <a:ext cx="6781800" cy="4572000"/>
          </a:xfrm>
        </p:spPr>
        <p:txBody>
          <a:bodyPr>
            <a:normAutofit fontScale="92500" lnSpcReduction="20000"/>
          </a:bodyPr>
          <a:lstStyle/>
          <a:p>
            <a:r>
              <a:rPr lang="en-US" dirty="0" smtClean="0"/>
              <a:t>What do you do during difficult economic times?</a:t>
            </a:r>
            <a:endParaRPr lang="en-US" dirty="0" smtClean="0"/>
          </a:p>
          <a:p>
            <a:pPr lvl="1" algn="just"/>
            <a:r>
              <a:rPr lang="en-US" dirty="0" smtClean="0"/>
              <a:t>Effective management is critical during hard economic times.</a:t>
            </a:r>
            <a:endParaRPr lang="en-US" dirty="0" smtClean="0"/>
          </a:p>
          <a:p>
            <a:pPr lvl="1" algn="just"/>
            <a:r>
              <a:rPr lang="en-US" dirty="0" smtClean="0"/>
              <a:t>Managers need to handle difficult activities such as firing employees, motivating employees to do more with less and working through the stress employees feel when they are worrying about their future.</a:t>
            </a:r>
            <a:endParaRPr lang="en-US" dirty="0" smtClean="0"/>
          </a:p>
          <a:p>
            <a:pPr lvl="1" algn="just"/>
            <a:r>
              <a:rPr lang="en-US" dirty="0" smtClean="0"/>
              <a:t>OB focuses on issues such as stress, decision making, and coping during difficult times.</a:t>
            </a:r>
            <a:endParaRPr lang="en-US" dirty="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609600"/>
            <a:ext cx="8229600" cy="914400"/>
          </a:xfrm>
        </p:spPr>
        <p:txBody>
          <a:bodyPr/>
          <a:lstStyle/>
          <a:p>
            <a:pPr eaLnBrk="1" hangingPunct="1"/>
            <a:r>
              <a:rPr lang="en-US" dirty="0" smtClean="0"/>
              <a:t>  </a:t>
            </a:r>
            <a:r>
              <a:rPr lang="en-US" sz="4000" dirty="0" smtClean="0"/>
              <a:t>Responding to Globalization</a:t>
            </a:r>
            <a:endParaRPr lang="en-US" sz="4000" dirty="0" smtClean="0"/>
          </a:p>
        </p:txBody>
      </p:sp>
      <p:sp>
        <p:nvSpPr>
          <p:cNvPr id="13316" name="Rectangle 3"/>
          <p:cNvSpPr>
            <a:spLocks noGrp="1" noChangeArrowheads="1"/>
          </p:cNvSpPr>
          <p:nvPr>
            <p:ph idx="1"/>
          </p:nvPr>
        </p:nvSpPr>
        <p:spPr>
          <a:xfrm>
            <a:off x="533400" y="1752600"/>
            <a:ext cx="8077200" cy="4953000"/>
          </a:xfrm>
        </p:spPr>
        <p:txBody>
          <a:bodyPr>
            <a:noAutofit/>
          </a:bodyPr>
          <a:lstStyle/>
          <a:p>
            <a:pPr eaLnBrk="1" hangingPunct="1"/>
            <a:r>
              <a:rPr lang="en-US" sz="2800" dirty="0" smtClean="0"/>
              <a:t>Increased foreign assignments</a:t>
            </a:r>
            <a:endParaRPr lang="en-US" sz="2800" dirty="0" smtClean="0"/>
          </a:p>
          <a:p>
            <a:pPr lvl="1" eaLnBrk="1" hangingPunct="1"/>
            <a:r>
              <a:rPr lang="en-US" sz="2800" dirty="0" smtClean="0"/>
              <a:t>Differing needs and aspirations in workforce</a:t>
            </a:r>
            <a:endParaRPr lang="en-US" sz="2800" dirty="0" smtClean="0"/>
          </a:p>
          <a:p>
            <a:pPr eaLnBrk="1" hangingPunct="1"/>
            <a:r>
              <a:rPr lang="en-US" sz="2800" dirty="0" smtClean="0"/>
              <a:t>Working with people from different cultures</a:t>
            </a:r>
            <a:endParaRPr lang="en-US" sz="2800" dirty="0" smtClean="0"/>
          </a:p>
          <a:p>
            <a:pPr lvl="1" eaLnBrk="1" hangingPunct="1"/>
            <a:r>
              <a:rPr lang="en-US" sz="2800" dirty="0" smtClean="0"/>
              <a:t>Domestic motivational techniques and managerial styles may not work</a:t>
            </a:r>
            <a:endParaRPr lang="en-US" sz="2800" dirty="0" smtClean="0"/>
          </a:p>
          <a:p>
            <a:pPr eaLnBrk="1" hangingPunct="1"/>
            <a:r>
              <a:rPr lang="en-US" sz="2800" dirty="0" smtClean="0"/>
              <a:t>Overseeing movement of jobs to countries with low-cost labor</a:t>
            </a:r>
            <a:endParaRPr lang="en-US" sz="2800" dirty="0" smtClean="0"/>
          </a:p>
        </p:txBody>
      </p:sp>
      <p:sp>
        <p:nvSpPr>
          <p:cNvPr id="5" name="Rectangle 6"/>
          <p:cNvSpPr>
            <a:spLocks noGrp="1" noChangeArrowheads="1"/>
          </p:cNvSpPr>
          <p:nvPr>
            <p:ph type="sldNum" sz="quarter" idx="12"/>
          </p:nvPr>
        </p:nvSpPr>
        <p:spPr/>
        <p:txBody>
          <a:bodyPr/>
          <a:lstStyle/>
          <a:p>
            <a:r>
              <a:rPr lang="en-US"/>
              <a:t>1-</a:t>
            </a:r>
            <a:fld id="{546C8541-1436-4E8D-8E5A-918E60DEE584}" type="slidenum">
              <a:rPr lang="en-US"/>
            </a:fld>
            <a:endParaRPr lang="en-US"/>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a:bodyPr>
          <a:lstStyle/>
          <a:p>
            <a:pPr eaLnBrk="1" hangingPunct="1"/>
            <a:r>
              <a:rPr lang="en-US" sz="4000" dirty="0" smtClean="0"/>
              <a:t>  Managing Workforce Diversity  </a:t>
            </a:r>
            <a:endParaRPr lang="en-US" sz="4000" dirty="0" smtClean="0"/>
          </a:p>
        </p:txBody>
      </p:sp>
      <p:sp>
        <p:nvSpPr>
          <p:cNvPr id="5" name="Rectangle 6"/>
          <p:cNvSpPr>
            <a:spLocks noGrp="1" noChangeArrowheads="1"/>
          </p:cNvSpPr>
          <p:nvPr>
            <p:ph type="sldNum" sz="quarter" idx="12"/>
          </p:nvPr>
        </p:nvSpPr>
        <p:spPr/>
        <p:txBody>
          <a:bodyPr/>
          <a:lstStyle/>
          <a:p>
            <a:r>
              <a:rPr lang="en-US"/>
              <a:t>1-</a:t>
            </a:r>
            <a:fld id="{9FA5326A-74FF-4564-9B8D-6DF5E3D25160}" type="slidenum">
              <a:rPr lang="en-US"/>
            </a:fld>
            <a:endParaRPr lang="en-US"/>
          </a:p>
        </p:txBody>
      </p:sp>
      <p:sp>
        <p:nvSpPr>
          <p:cNvPr id="14340" name="Rectangle 4"/>
          <p:cNvSpPr>
            <a:spLocks noGrp="1" noChangeArrowheads="1"/>
          </p:cNvSpPr>
          <p:nvPr>
            <p:ph type="body" sz="half" idx="4294967295"/>
          </p:nvPr>
        </p:nvSpPr>
        <p:spPr>
          <a:xfrm>
            <a:off x="838200" y="1828800"/>
            <a:ext cx="7620000" cy="3962400"/>
          </a:xfrm>
        </p:spPr>
        <p:txBody>
          <a:bodyPr>
            <a:normAutofit/>
          </a:bodyPr>
          <a:lstStyle/>
          <a:p>
            <a:pPr marL="6350" indent="8255" eaLnBrk="1" hangingPunct="1">
              <a:buFontTx/>
              <a:buNone/>
            </a:pPr>
            <a:r>
              <a:rPr lang="en-US" sz="2800" b="1" dirty="0" smtClean="0">
                <a:cs typeface="Times New Roman" panose="02020603050405020304" charset="0"/>
              </a:rPr>
              <a:t>Workforce diversity:</a:t>
            </a:r>
            <a:r>
              <a:rPr lang="en-US" sz="2800" dirty="0" smtClean="0">
                <a:cs typeface="Times New Roman" panose="02020603050405020304" charset="0"/>
              </a:rPr>
              <a:t>  organizations are   becoming a more heterogeneous mix of people in terms of gender, age, race, ethnicity, and sexual orientation</a:t>
            </a:r>
            <a:r>
              <a:rPr lang="en-US" sz="2800" dirty="0" smtClean="0"/>
              <a:t> </a:t>
            </a:r>
            <a:endParaRPr lang="en-US" sz="2800" dirty="0" smtClean="0"/>
          </a:p>
          <a:p>
            <a:pPr marL="6350" indent="8255" eaLnBrk="1" hangingPunct="1">
              <a:buFontTx/>
              <a:buNone/>
            </a:pPr>
            <a:endParaRPr lang="en-US" sz="2800" dirty="0" smtClean="0"/>
          </a:p>
          <a:p>
            <a:pPr marL="6350" indent="8255" eaLnBrk="1" hangingPunct="1">
              <a:buFontTx/>
              <a:buNone/>
            </a:pPr>
            <a:endParaRPr lang="en-US" sz="2800" dirty="0" smtClean="0"/>
          </a:p>
          <a:p>
            <a:pPr marL="6350" indent="8255" eaLnBrk="1" hangingPunct="1">
              <a:buFontTx/>
              <a:buNone/>
            </a:pPr>
            <a:endParaRPr lang="en-US" sz="2800" dirty="0" smtClean="0"/>
          </a:p>
          <a:p>
            <a:pPr marL="6350" indent="8255" eaLnBrk="1" hangingPunct="1">
              <a:buFontTx/>
              <a:buNone/>
            </a:pPr>
            <a:r>
              <a:rPr lang="en-US" sz="1780" dirty="0" smtClean="0">
                <a:highlight>
                  <a:srgbClr val="FFFF00"/>
                </a:highlight>
              </a:rPr>
              <a:t>The acknowledgment of workforce diversity is crucial as it recognizes and values the unique perspectives, experiences, and contributions that individuals from different backgrounds bring to the organization</a:t>
            </a:r>
            <a:endParaRPr lang="en-US" sz="1780" dirty="0" smtClean="0">
              <a:highlight>
                <a:srgbClr val="FFFF00"/>
              </a:highlight>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6"/>
          <p:cNvSpPr>
            <a:spLocks noGrp="1" noChangeArrowheads="1"/>
          </p:cNvSpPr>
          <p:nvPr>
            <p:ph type="sldNum" sz="quarter" idx="12"/>
          </p:nvPr>
        </p:nvSpPr>
        <p:spPr bwMode="auto">
          <a:noFill/>
          <a:ln>
            <a:round/>
          </a:ln>
        </p:spPr>
        <p:txBody>
          <a:bodyPr wrap="square" numCol="1" anchorCtr="0" compatLnSpc="1"/>
          <a:lstStyle/>
          <a:p>
            <a:r>
              <a:rPr lang="en-US" smtClean="0"/>
              <a:t>1-</a:t>
            </a:r>
            <a:fld id="{D4FCE29D-0E0A-4EB7-B7AD-4FC6333A5373}" type="slidenum">
              <a:rPr lang="en-US" smtClean="0"/>
            </a:fld>
            <a:endParaRPr lang="en-US" smtClean="0"/>
          </a:p>
        </p:txBody>
      </p:sp>
      <p:sp>
        <p:nvSpPr>
          <p:cNvPr id="41985" name="Rectangle 2"/>
          <p:cNvSpPr>
            <a:spLocks noGrp="1" noChangeArrowheads="1"/>
          </p:cNvSpPr>
          <p:nvPr>
            <p:ph type="title" idx="4294967295"/>
          </p:nvPr>
        </p:nvSpPr>
        <p:spPr bwMode="auto">
          <a:xfrm>
            <a:off x="231775" y="3098165"/>
            <a:ext cx="8455025" cy="3363595"/>
          </a:xfrm>
          <a:ln>
            <a:miter lim="800000"/>
          </a:ln>
        </p:spPr>
        <p:txBody>
          <a:bodyPr>
            <a:normAutofit fontScale="90000"/>
          </a:bodyPr>
          <a:lstStyle/>
          <a:p>
            <a:pPr marL="0" indent="0" algn="l" eaLnBrk="1" fontAlgn="auto" hangingPunct="1">
              <a:spcAft>
                <a:spcPts val="0"/>
              </a:spcAft>
              <a:buFont typeface="Arial" panose="020B0604020202020204" pitchFamily="34" charset="0"/>
              <a:defRPr/>
            </a:pPr>
            <a:r>
              <a:rPr lang="en-IN" altLang="en-US" sz="3110" b="1" dirty="0" smtClean="0"/>
              <a:t>- </a:t>
            </a:r>
            <a:r>
              <a:rPr lang="en-US" sz="3110" b="1" dirty="0" smtClean="0"/>
              <a:t>Diversity Categories</a:t>
            </a:r>
            <a:br>
              <a:rPr lang="en-US" sz="3110" b="1" dirty="0" smtClean="0"/>
            </a:br>
            <a:br>
              <a:rPr lang="en-US" sz="3110" b="1" dirty="0" smtClean="0"/>
            </a:br>
            <a:r>
              <a:rPr lang="en-IN" altLang="en-US" sz="3110" b="1" dirty="0" smtClean="0">
                <a:sym typeface="+mn-ea"/>
              </a:rPr>
              <a:t>- </a:t>
            </a:r>
            <a:r>
              <a:rPr lang="en-US" sz="3110" b="1" dirty="0" smtClean="0">
                <a:sym typeface="+mn-ea"/>
              </a:rPr>
              <a:t>Improving Customer </a:t>
            </a:r>
            <a:r>
              <a:rPr lang="en-IN" altLang="en-US" sz="3110" b="1" dirty="0" smtClean="0">
                <a:sym typeface="+mn-ea"/>
              </a:rPr>
              <a:t> </a:t>
            </a:r>
            <a:r>
              <a:rPr lang="en-US" sz="3110" b="1" dirty="0" smtClean="0">
                <a:sym typeface="+mn-ea"/>
              </a:rPr>
              <a:t>Service and People Skills</a:t>
            </a:r>
            <a:br>
              <a:rPr lang="en-US" sz="3110" b="1" dirty="0" smtClean="0">
                <a:sym typeface="+mn-ea"/>
              </a:rPr>
            </a:br>
            <a:br>
              <a:rPr lang="en-US" sz="3110" b="1" dirty="0" smtClean="0">
                <a:sym typeface="+mn-ea"/>
              </a:rPr>
            </a:br>
            <a:r>
              <a:rPr lang="en-IN" altLang="en-US" sz="3110" b="1" dirty="0" smtClean="0">
                <a:sym typeface="+mn-ea"/>
              </a:rPr>
              <a:t>- </a:t>
            </a:r>
            <a:r>
              <a:rPr lang="en-US" sz="3110" b="1" dirty="0" smtClean="0">
                <a:sym typeface="+mn-ea"/>
              </a:rPr>
              <a:t>Stimulating Innovation and Change</a:t>
            </a:r>
            <a:br>
              <a:rPr lang="en-US" sz="3110" b="1" dirty="0" smtClean="0">
                <a:sym typeface="+mn-ea"/>
              </a:rPr>
            </a:br>
            <a:br>
              <a:rPr lang="en-US" sz="3110" b="1" dirty="0" smtClean="0">
                <a:sym typeface="+mn-ea"/>
              </a:rPr>
            </a:br>
            <a:r>
              <a:rPr lang="en-IN" altLang="en-US" sz="3110" b="1" dirty="0" smtClean="0">
                <a:sym typeface="+mn-ea"/>
              </a:rPr>
              <a:t>- </a:t>
            </a:r>
            <a:r>
              <a:rPr lang="en-US" sz="3110" b="1" dirty="0" smtClean="0">
                <a:sym typeface="+mn-ea"/>
              </a:rPr>
              <a:t>Coping with Temporariness</a:t>
            </a:r>
            <a:br>
              <a:rPr lang="en-US" sz="3110" b="1" dirty="0" smtClean="0">
                <a:sym typeface="+mn-ea"/>
              </a:rPr>
            </a:br>
            <a:br>
              <a:rPr lang="en-US" sz="3110" b="1" dirty="0" smtClean="0">
                <a:sym typeface="+mn-ea"/>
              </a:rPr>
            </a:br>
            <a:r>
              <a:rPr lang="en-IN" altLang="en-US" sz="3110" b="1" dirty="0" smtClean="0">
                <a:sym typeface="+mn-ea"/>
              </a:rPr>
              <a:t>- </a:t>
            </a:r>
            <a:r>
              <a:rPr lang="en-US" sz="3110" b="1" dirty="0" smtClean="0">
                <a:sym typeface="+mn-ea"/>
              </a:rPr>
              <a:t>Working in Networked Organizations</a:t>
            </a:r>
            <a:br>
              <a:rPr lang="en-US" sz="3110" b="1" dirty="0" smtClean="0">
                <a:sym typeface="+mn-ea"/>
              </a:rPr>
            </a:br>
            <a:br>
              <a:rPr lang="en-US" sz="3110" b="1" dirty="0" smtClean="0">
                <a:sym typeface="+mn-ea"/>
              </a:rPr>
            </a:br>
            <a:r>
              <a:rPr lang="en-IN" altLang="en-US" sz="3110" b="1" dirty="0" smtClean="0">
                <a:sym typeface="+mn-ea"/>
              </a:rPr>
              <a:t>- </a:t>
            </a:r>
            <a:r>
              <a:rPr lang="en-US" sz="3110" b="1" dirty="0" smtClean="0">
                <a:sym typeface="+mn-ea"/>
              </a:rPr>
              <a:t>Helping Employees Handle Work-Life Conflict</a:t>
            </a:r>
            <a:br>
              <a:rPr lang="en-US" sz="3110" b="1" dirty="0" smtClean="0">
                <a:sym typeface="+mn-ea"/>
              </a:rPr>
            </a:br>
            <a:br>
              <a:rPr lang="en-US" sz="3110" b="1" dirty="0" smtClean="0">
                <a:sym typeface="+mn-ea"/>
              </a:rPr>
            </a:br>
            <a:r>
              <a:rPr lang="en-IN" altLang="en-US" sz="3110" b="1" dirty="0" smtClean="0">
                <a:sym typeface="+mn-ea"/>
              </a:rPr>
              <a:t>- </a:t>
            </a:r>
            <a:r>
              <a:rPr lang="en-US" sz="3110" b="1" dirty="0" smtClean="0">
                <a:sym typeface="+mn-ea"/>
              </a:rPr>
              <a:t>Improving Ethical Behavior</a:t>
            </a:r>
            <a:br>
              <a:rPr lang="en-US" sz="3110" b="1" dirty="0" smtClean="0"/>
            </a:br>
            <a:br>
              <a:rPr lang="en-US" sz="3110" b="1" dirty="0"/>
            </a:br>
            <a:br>
              <a:rPr lang="en-US" sz="3110" b="1" dirty="0"/>
            </a:br>
            <a:br>
              <a:rPr lang="en-US" sz="3110" b="1" dirty="0" smtClean="0"/>
            </a:br>
            <a:br>
              <a:rPr lang="en-US" sz="3110" b="1" dirty="0"/>
            </a:br>
            <a:br>
              <a:rPr lang="en-US" sz="3110" b="1" dirty="0" smtClean="0">
                <a:sym typeface="+mn-ea"/>
              </a:rPr>
            </a:br>
            <a:br>
              <a:rPr lang="en-US" sz="3110" b="1" dirty="0" smtClean="0">
                <a:sym typeface="+mn-ea"/>
              </a:rPr>
            </a:br>
            <a:br>
              <a:rPr lang="en-US" sz="3110" b="1" dirty="0"/>
            </a:br>
            <a:endParaRPr lang="en-US" sz="3110" b="1" dirty="0" smtClean="0"/>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533400"/>
            <a:ext cx="8229600" cy="914400"/>
          </a:xfrm>
        </p:spPr>
        <p:txBody>
          <a:bodyPr>
            <a:normAutofit/>
          </a:bodyPr>
          <a:lstStyle/>
          <a:p>
            <a:pPr eaLnBrk="1" hangingPunct="1"/>
            <a:r>
              <a:rPr lang="en-US" dirty="0" smtClean="0"/>
              <a:t>Diversity Implications</a:t>
            </a:r>
            <a:endParaRPr lang="en-US" dirty="0" smtClean="0"/>
          </a:p>
        </p:txBody>
      </p:sp>
      <p:sp>
        <p:nvSpPr>
          <p:cNvPr id="15364" name="Rectangle 3"/>
          <p:cNvSpPr>
            <a:spLocks noGrp="1" noChangeArrowheads="1"/>
          </p:cNvSpPr>
          <p:nvPr>
            <p:ph idx="1"/>
          </p:nvPr>
        </p:nvSpPr>
        <p:spPr>
          <a:xfrm>
            <a:off x="150495" y="1752600"/>
            <a:ext cx="8663940" cy="4495800"/>
          </a:xfrm>
        </p:spPr>
        <p:txBody>
          <a:bodyPr/>
          <a:lstStyle/>
          <a:p>
            <a:pPr indent="-107950" algn="just" eaLnBrk="1" hangingPunct="1">
              <a:lnSpc>
                <a:spcPts val="3200"/>
              </a:lnSpc>
              <a:buFontTx/>
              <a:buNone/>
            </a:pPr>
            <a:r>
              <a:rPr lang="en-US" sz="2400" dirty="0" smtClean="0">
                <a:cs typeface="Times New Roman" panose="02020603050405020304" charset="0"/>
              </a:rPr>
              <a:t>“Managers have to shift their philosophy from treating everyone alike to recognizing differences and responding to those differences in ways that ensure employee retention and greater productivity while, at the same time, not discriminating.”</a:t>
            </a:r>
            <a:endParaRPr lang="en-US" sz="2400" dirty="0" smtClean="0"/>
          </a:p>
        </p:txBody>
      </p:sp>
      <p:sp>
        <p:nvSpPr>
          <p:cNvPr id="5" name="Rectangle 6"/>
          <p:cNvSpPr>
            <a:spLocks noGrp="1" noChangeArrowheads="1"/>
          </p:cNvSpPr>
          <p:nvPr>
            <p:ph type="sldNum" sz="quarter" idx="12"/>
          </p:nvPr>
        </p:nvSpPr>
        <p:spPr/>
        <p:txBody>
          <a:bodyPr/>
          <a:lstStyle/>
          <a:p>
            <a:r>
              <a:rPr lang="en-US"/>
              <a:t>1-</a:t>
            </a:r>
            <a:fld id="{037C8282-3DCA-427A-89FB-5901359E1776}" type="slidenum">
              <a:rPr lang="en-US"/>
            </a:fld>
            <a:endParaRPr 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704088"/>
            <a:ext cx="8229600" cy="896112"/>
          </a:xfrm>
        </p:spPr>
        <p:txBody>
          <a:bodyPr/>
          <a:lstStyle/>
          <a:p>
            <a:pPr eaLnBrk="1" hangingPunct="1"/>
            <a:r>
              <a:rPr lang="en-US" dirty="0" smtClean="0"/>
              <a:t>  </a:t>
            </a:r>
            <a:r>
              <a:rPr lang="en-US" sz="4000" dirty="0" smtClean="0"/>
              <a:t>OB Aids in Dealing With</a:t>
            </a:r>
            <a:endParaRPr lang="en-US" sz="4000" dirty="0" smtClean="0"/>
          </a:p>
        </p:txBody>
      </p:sp>
      <p:sp>
        <p:nvSpPr>
          <p:cNvPr id="14340" name="Rectangle 3"/>
          <p:cNvSpPr>
            <a:spLocks noGrp="1" noChangeArrowheads="1"/>
          </p:cNvSpPr>
          <p:nvPr>
            <p:ph idx="1"/>
          </p:nvPr>
        </p:nvSpPr>
        <p:spPr>
          <a:xfrm>
            <a:off x="1143000" y="2057400"/>
            <a:ext cx="6248400" cy="4572000"/>
          </a:xfrm>
        </p:spPr>
        <p:txBody>
          <a:bodyPr/>
          <a:lstStyle/>
          <a:p>
            <a:pPr eaLnBrk="1" hangingPunct="1"/>
            <a:r>
              <a:rPr lang="en-US" sz="2800" dirty="0" smtClean="0">
                <a:cs typeface="Times New Roman" panose="02020603050405020304" charset="0"/>
              </a:rPr>
              <a:t>Stimulating Innovation and Change</a:t>
            </a:r>
            <a:r>
              <a:rPr lang="en-US" sz="2800" dirty="0" smtClean="0"/>
              <a:t> </a:t>
            </a:r>
            <a:endParaRPr lang="en-US" sz="2800" dirty="0" smtClean="0"/>
          </a:p>
          <a:p>
            <a:pPr eaLnBrk="1" hangingPunct="1"/>
            <a:r>
              <a:rPr lang="en-US" sz="2800" dirty="0" smtClean="0"/>
              <a:t>Increasing “temporariness” in the workplace</a:t>
            </a:r>
            <a:endParaRPr lang="en-US" sz="2800" dirty="0" smtClean="0"/>
          </a:p>
          <a:p>
            <a:pPr eaLnBrk="1" hangingPunct="1"/>
            <a:r>
              <a:rPr lang="en-US" sz="2800" dirty="0" smtClean="0"/>
              <a:t>Helping employees balance work-life conflicts</a:t>
            </a:r>
            <a:endParaRPr lang="en-US" sz="2800" dirty="0" smtClean="0"/>
          </a:p>
          <a:p>
            <a:pPr eaLnBrk="1" hangingPunct="1"/>
            <a:r>
              <a:rPr lang="en-US" sz="2800" dirty="0" smtClean="0"/>
              <a:t>Improving ethical behavior</a:t>
            </a:r>
            <a:endParaRPr lang="en-US" sz="2800" dirty="0" smtClean="0"/>
          </a:p>
        </p:txBody>
      </p:sp>
      <p:sp>
        <p:nvSpPr>
          <p:cNvPr id="5" name="Rectangle 6"/>
          <p:cNvSpPr>
            <a:spLocks noGrp="1" noChangeArrowheads="1"/>
          </p:cNvSpPr>
          <p:nvPr>
            <p:ph type="sldNum" sz="quarter" idx="12"/>
          </p:nvPr>
        </p:nvSpPr>
        <p:spPr/>
        <p:txBody>
          <a:bodyPr/>
          <a:lstStyle/>
          <a:p>
            <a:r>
              <a:rPr lang="en-US"/>
              <a:t>1-</a:t>
            </a:r>
            <a:fld id="{B6FAC321-24BB-4C46-8310-E9BA8104B2FD}" type="slidenum">
              <a:rPr lang="en-US"/>
            </a:fld>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 calcmode="lin" valueType="num">
                                      <p:cBhvr additive="base">
                                        <p:cTn id="7" dur="500" fill="hold"/>
                                        <p:tgtEl>
                                          <p:spTgt spid="143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 calcmode="lin" valueType="num">
                                      <p:cBhvr additive="base">
                                        <p:cTn id="12" dur="500" fill="hold"/>
                                        <p:tgtEl>
                                          <p:spTgt spid="14340">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4340">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 calcmode="lin" valueType="num">
                                      <p:cBhvr additive="base">
                                        <p:cTn id="17" dur="5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340">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 calcmode="lin" valueType="num">
                                      <p:cBhvr additive="base">
                                        <p:cTn id="22" dur="500" fill="hold"/>
                                        <p:tgtEl>
                                          <p:spTgt spid="14340">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34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457200"/>
            <a:ext cx="8229600" cy="990600"/>
          </a:xfrm>
        </p:spPr>
        <p:txBody>
          <a:bodyPr>
            <a:normAutofit/>
          </a:bodyPr>
          <a:lstStyle/>
          <a:p>
            <a:r>
              <a:rPr lang="en-US" dirty="0" smtClean="0"/>
              <a:t>  </a:t>
            </a:r>
            <a:r>
              <a:rPr lang="en-US" sz="4000" dirty="0" smtClean="0"/>
              <a:t>Thinking Positive</a:t>
            </a:r>
            <a:endParaRPr lang="en-US" sz="4000" dirty="0" smtClean="0"/>
          </a:p>
        </p:txBody>
      </p:sp>
      <p:sp>
        <p:nvSpPr>
          <p:cNvPr id="18435" name="Content Placeholder 2"/>
          <p:cNvSpPr>
            <a:spLocks noGrp="1"/>
          </p:cNvSpPr>
          <p:nvPr>
            <p:ph idx="1"/>
          </p:nvPr>
        </p:nvSpPr>
        <p:spPr>
          <a:xfrm>
            <a:off x="398463" y="1905000"/>
            <a:ext cx="8347075" cy="4419600"/>
          </a:xfrm>
        </p:spPr>
        <p:txBody>
          <a:bodyPr>
            <a:normAutofit/>
          </a:bodyPr>
          <a:lstStyle/>
          <a:p>
            <a:r>
              <a:rPr lang="en-US" sz="2800" dirty="0" smtClean="0"/>
              <a:t>Creating a positive work environment can be a competitive advantage</a:t>
            </a:r>
            <a:endParaRPr lang="en-US" sz="2800" dirty="0" smtClean="0"/>
          </a:p>
          <a:p>
            <a:r>
              <a:rPr lang="en-US" sz="2800" b="1" i="1" dirty="0" smtClean="0"/>
              <a:t>Positive Organizational Scholarship </a:t>
            </a:r>
            <a:r>
              <a:rPr lang="en-US" sz="2800" dirty="0" smtClean="0"/>
              <a:t>(Positive OB): </a:t>
            </a:r>
            <a:endParaRPr lang="en-US" sz="2800" dirty="0" smtClean="0"/>
          </a:p>
          <a:p>
            <a:pPr lvl="1"/>
            <a:r>
              <a:rPr lang="en-US" sz="2800" dirty="0" smtClean="0"/>
              <a:t>Examines how organizations develop human strengths, foster vitality and resilience, and unlock potential.</a:t>
            </a:r>
            <a:endParaRPr lang="en-US" sz="2800" dirty="0" smtClean="0"/>
          </a:p>
          <a:p>
            <a:pPr lvl="1"/>
            <a:r>
              <a:rPr lang="en-US" sz="2800" dirty="0" smtClean="0"/>
              <a:t>Focus is on employee strengths, not their weaknesses</a:t>
            </a:r>
            <a:r>
              <a:rPr lang="en-US" dirty="0" smtClean="0"/>
              <a:t>.</a:t>
            </a:r>
            <a:endParaRPr lang="en-US" dirty="0" smtClean="0"/>
          </a:p>
        </p:txBody>
      </p:sp>
      <p:sp>
        <p:nvSpPr>
          <p:cNvPr id="4" name="Rectangle 6"/>
          <p:cNvSpPr>
            <a:spLocks noGrp="1" noChangeArrowheads="1"/>
          </p:cNvSpPr>
          <p:nvPr>
            <p:ph type="sldNum" sz="quarter" idx="12"/>
          </p:nvPr>
        </p:nvSpPr>
        <p:spPr/>
        <p:txBody>
          <a:bodyPr/>
          <a:lstStyle/>
          <a:p>
            <a:r>
              <a:rPr lang="en-US"/>
              <a:t>1-</a:t>
            </a:r>
            <a:fld id="{AA4CD2DE-01AC-49C4-BE53-3A5E603B32D5}" type="slidenum">
              <a:rPr lang="en-US"/>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4928</Words>
  <Application>WPS Presentation</Application>
  <PresentationFormat>On-screen Show (4:3)</PresentationFormat>
  <Paragraphs>177</Paragraphs>
  <Slides>17</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Times New Roman</vt:lpstr>
      <vt:lpstr>Calibri</vt:lpstr>
      <vt:lpstr>Microsoft YaHei</vt:lpstr>
      <vt:lpstr>Arial Unicode MS</vt:lpstr>
      <vt:lpstr>Office Theme</vt:lpstr>
      <vt:lpstr>Challenges and Opportunities for OB</vt:lpstr>
      <vt:lpstr>Challenges and Opportunities for OB</vt:lpstr>
      <vt:lpstr>Responding to Economic Pressures</vt:lpstr>
      <vt:lpstr>  Responding to Globalization</vt:lpstr>
      <vt:lpstr>  Managing Workforce Diversity  </vt:lpstr>
      <vt:lpstr>- Diversity Categories  - Improving Customer  Service and People Skills  - Stimulating Innovation and Change  - Coping with Temporariness  - Working in Networked Organizations  - Helping Employees Handle Work-Life Conflict  - Improving Ethical Behavior        </vt:lpstr>
      <vt:lpstr>Diversity Implications</vt:lpstr>
      <vt:lpstr>  OB Aids in Dealing With</vt:lpstr>
      <vt:lpstr>  Thinking Positive</vt:lpstr>
      <vt:lpstr>Management Roles According to Henry Mintzberg</vt:lpstr>
      <vt:lpstr>Management Roles (contd.)</vt:lpstr>
      <vt:lpstr>  Trends: Employment Relationship</vt:lpstr>
      <vt:lpstr>  Trends: Business Ethics</vt:lpstr>
      <vt:lpstr>  Knowledge Management</vt:lpstr>
      <vt:lpstr>  Intellectual Capital</vt:lpstr>
      <vt:lpstr>  Knowledge Management Processes</vt:lpstr>
      <vt:lpstr> Organizational Memory</vt:lpstr>
    </vt:vector>
  </TitlesOfParts>
  <Company>Jiitu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 User</dc:creator>
  <cp:lastModifiedBy>RAHI AGARWAL 9921103145</cp:lastModifiedBy>
  <cp:revision>98</cp:revision>
  <dcterms:created xsi:type="dcterms:W3CDTF">2016-12-28T05:54:00Z</dcterms:created>
  <dcterms:modified xsi:type="dcterms:W3CDTF">2024-02-08T10:13:40Z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211D93CC69C54FD8A43D3F3FC418F5FE</vt:lpwstr>
  </property>
  <property fmtid="{D5CDD505-2E9C-101B-9397-08002B2CF9AE}" pid="3" name="KSOProductBuildVer">
    <vt:lpwstr>1033-11.2.0.11537</vt:lpwstr>
  </property>
</Properties>
</file>