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331" r:id="rId3"/>
    <p:sldId id="329" r:id="rId4"/>
    <p:sldId id="349" r:id="rId5"/>
    <p:sldId id="306" r:id="rId6"/>
    <p:sldId id="308" r:id="rId7"/>
    <p:sldId id="318" r:id="rId8"/>
    <p:sldId id="316" r:id="rId9"/>
    <p:sldId id="343" r:id="rId10"/>
    <p:sldId id="357" r:id="rId11"/>
    <p:sldId id="370" r:id="rId12"/>
    <p:sldId id="371" r:id="rId13"/>
    <p:sldId id="324" r:id="rId14"/>
    <p:sldId id="325" r:id="rId15"/>
    <p:sldId id="368" r:id="rId16"/>
    <p:sldId id="361" r:id="rId17"/>
    <p:sldId id="367" r:id="rId18"/>
    <p:sldId id="263" r:id="rId19"/>
    <p:sldId id="267" r:id="rId20"/>
    <p:sldId id="345" r:id="rId21"/>
    <p:sldId id="382" r:id="rId22"/>
    <p:sldId id="332" r:id="rId23"/>
    <p:sldId id="353" r:id="rId24"/>
    <p:sldId id="335" r:id="rId25"/>
    <p:sldId id="337" r:id="rId26"/>
    <p:sldId id="289" r:id="rId27"/>
    <p:sldId id="365" r:id="rId28"/>
    <p:sldId id="373" r:id="rId29"/>
    <p:sldId id="377" r:id="rId30"/>
    <p:sldId id="376" r:id="rId31"/>
    <p:sldId id="378" r:id="rId32"/>
    <p:sldId id="375" r:id="rId33"/>
    <p:sldId id="379" r:id="rId34"/>
    <p:sldId id="383" r:id="rId35"/>
    <p:sldId id="384" r:id="rId36"/>
    <p:sldId id="38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E615E-9E1A-4F6D-A424-EAEFDCAE8B4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381625D-F135-4F93-8F90-BC444B8FA28D}">
      <dgm:prSet phldrT="[Text]"/>
      <dgm:spPr/>
      <dgm:t>
        <a:bodyPr/>
        <a:lstStyle/>
        <a:p>
          <a:r>
            <a:rPr lang="en-US" dirty="0" smtClean="0"/>
            <a:t>Surface-level diversity</a:t>
          </a:r>
          <a:endParaRPr lang="en-US" dirty="0"/>
        </a:p>
      </dgm:t>
    </dgm:pt>
    <dgm:pt modelId="{F25FB07E-7DD0-4DEC-8487-DBD029FC668D}" type="parTrans" cxnId="{61BF7CF8-6919-4463-B8BA-92E5AFBC5787}">
      <dgm:prSet/>
      <dgm:spPr/>
      <dgm:t>
        <a:bodyPr/>
        <a:lstStyle/>
        <a:p>
          <a:endParaRPr lang="en-US"/>
        </a:p>
      </dgm:t>
    </dgm:pt>
    <dgm:pt modelId="{2EBC52F3-8B17-4831-B141-4798052AC19F}" type="sibTrans" cxnId="{61BF7CF8-6919-4463-B8BA-92E5AFBC5787}">
      <dgm:prSet/>
      <dgm:spPr/>
      <dgm:t>
        <a:bodyPr/>
        <a:lstStyle/>
        <a:p>
          <a:endParaRPr lang="en-US" dirty="0"/>
        </a:p>
      </dgm:t>
    </dgm:pt>
    <dgm:pt modelId="{A959E520-9F19-492C-969A-DF2C0AC5C6F5}">
      <dgm:prSet phldrT="[Text]"/>
      <dgm:spPr/>
      <dgm:t>
        <a:bodyPr/>
        <a:lstStyle/>
        <a:p>
          <a:r>
            <a:rPr lang="en-US" dirty="0" smtClean="0"/>
            <a:t>Deep-level diversity</a:t>
          </a:r>
          <a:endParaRPr lang="en-US" dirty="0"/>
        </a:p>
      </dgm:t>
    </dgm:pt>
    <dgm:pt modelId="{E0AD3DAD-DD85-4F24-B6D8-46AC17CACAC2}" type="parTrans" cxnId="{CF3B1DE5-165D-430B-8BB1-6A48C0206228}">
      <dgm:prSet/>
      <dgm:spPr/>
      <dgm:t>
        <a:bodyPr/>
        <a:lstStyle/>
        <a:p>
          <a:endParaRPr lang="en-US"/>
        </a:p>
      </dgm:t>
    </dgm:pt>
    <dgm:pt modelId="{F950A3E1-9560-473C-8172-B8245EA47A0D}" type="sibTrans" cxnId="{CF3B1DE5-165D-430B-8BB1-6A48C0206228}">
      <dgm:prSet/>
      <dgm:spPr/>
      <dgm:t>
        <a:bodyPr/>
        <a:lstStyle/>
        <a:p>
          <a:endParaRPr lang="en-US" dirty="0"/>
        </a:p>
      </dgm:t>
    </dgm:pt>
    <dgm:pt modelId="{0AD84BC4-52E6-41FB-AD38-9112FA01056B}">
      <dgm:prSet phldrT="[Text]" custT="1"/>
      <dgm:spPr/>
      <dgm:t>
        <a:bodyPr/>
        <a:lstStyle/>
        <a:p>
          <a:r>
            <a:rPr lang="en-US" sz="3600" dirty="0" smtClean="0"/>
            <a:t>Diversity Management</a:t>
          </a:r>
          <a:endParaRPr lang="en-US" sz="3600" dirty="0"/>
        </a:p>
      </dgm:t>
    </dgm:pt>
    <dgm:pt modelId="{CF56164A-8FB6-4445-80D7-003055BA8DBD}" type="parTrans" cxnId="{9D5DDEA9-E03D-47B1-9EFB-AF524ED2AC98}">
      <dgm:prSet/>
      <dgm:spPr/>
      <dgm:t>
        <a:bodyPr/>
        <a:lstStyle/>
        <a:p>
          <a:endParaRPr lang="en-US"/>
        </a:p>
      </dgm:t>
    </dgm:pt>
    <dgm:pt modelId="{D3F910D8-22ED-4674-A1DA-9002D4751913}" type="sibTrans" cxnId="{9D5DDEA9-E03D-47B1-9EFB-AF524ED2AC98}">
      <dgm:prSet/>
      <dgm:spPr/>
      <dgm:t>
        <a:bodyPr/>
        <a:lstStyle/>
        <a:p>
          <a:endParaRPr lang="en-US"/>
        </a:p>
      </dgm:t>
    </dgm:pt>
    <dgm:pt modelId="{53DF4AAF-4BC7-4F36-8F0A-18A89340F8F8}" type="pres">
      <dgm:prSet presAssocID="{D36E615E-9E1A-4F6D-A424-EAEFDCAE8B4B}" presName="outerComposite" presStyleCnt="0">
        <dgm:presLayoutVars>
          <dgm:chMax val="5"/>
          <dgm:dir/>
          <dgm:resizeHandles val="exact"/>
        </dgm:presLayoutVars>
      </dgm:prSet>
      <dgm:spPr/>
      <dgm:t>
        <a:bodyPr/>
        <a:lstStyle/>
        <a:p>
          <a:endParaRPr lang="en-US"/>
        </a:p>
      </dgm:t>
    </dgm:pt>
    <dgm:pt modelId="{1C8BCBED-ED6B-4CE1-9EB5-EEBEC320812A}" type="pres">
      <dgm:prSet presAssocID="{D36E615E-9E1A-4F6D-A424-EAEFDCAE8B4B}" presName="dummyMaxCanvas" presStyleCnt="0">
        <dgm:presLayoutVars/>
      </dgm:prSet>
      <dgm:spPr/>
    </dgm:pt>
    <dgm:pt modelId="{50D09FF8-E206-4CBA-B12B-8134A6C1C5CD}" type="pres">
      <dgm:prSet presAssocID="{D36E615E-9E1A-4F6D-A424-EAEFDCAE8B4B}" presName="ThreeNodes_1" presStyleLbl="node1" presStyleIdx="0" presStyleCnt="3" custScaleX="107612">
        <dgm:presLayoutVars>
          <dgm:bulletEnabled val="1"/>
        </dgm:presLayoutVars>
      </dgm:prSet>
      <dgm:spPr/>
      <dgm:t>
        <a:bodyPr/>
        <a:lstStyle/>
        <a:p>
          <a:endParaRPr lang="en-US"/>
        </a:p>
      </dgm:t>
    </dgm:pt>
    <dgm:pt modelId="{6AB726EA-8AD6-4B68-96C5-4E6F7F97C1A2}" type="pres">
      <dgm:prSet presAssocID="{D36E615E-9E1A-4F6D-A424-EAEFDCAE8B4B}" presName="ThreeNodes_2" presStyleLbl="node1" presStyleIdx="1" presStyleCnt="3">
        <dgm:presLayoutVars>
          <dgm:bulletEnabled val="1"/>
        </dgm:presLayoutVars>
      </dgm:prSet>
      <dgm:spPr/>
      <dgm:t>
        <a:bodyPr/>
        <a:lstStyle/>
        <a:p>
          <a:endParaRPr lang="en-US"/>
        </a:p>
      </dgm:t>
    </dgm:pt>
    <dgm:pt modelId="{6319E620-FDE9-4E66-807D-F6F050B6A55E}" type="pres">
      <dgm:prSet presAssocID="{D36E615E-9E1A-4F6D-A424-EAEFDCAE8B4B}" presName="ThreeNodes_3" presStyleLbl="node1" presStyleIdx="2" presStyleCnt="3">
        <dgm:presLayoutVars>
          <dgm:bulletEnabled val="1"/>
        </dgm:presLayoutVars>
      </dgm:prSet>
      <dgm:spPr/>
      <dgm:t>
        <a:bodyPr/>
        <a:lstStyle/>
        <a:p>
          <a:endParaRPr lang="en-US"/>
        </a:p>
      </dgm:t>
    </dgm:pt>
    <dgm:pt modelId="{5ABAEC50-1F26-4784-AC0D-C2C8CB89B52E}" type="pres">
      <dgm:prSet presAssocID="{D36E615E-9E1A-4F6D-A424-EAEFDCAE8B4B}" presName="ThreeConn_1-2" presStyleLbl="fgAccFollowNode1" presStyleIdx="0" presStyleCnt="2">
        <dgm:presLayoutVars>
          <dgm:bulletEnabled val="1"/>
        </dgm:presLayoutVars>
      </dgm:prSet>
      <dgm:spPr/>
      <dgm:t>
        <a:bodyPr/>
        <a:lstStyle/>
        <a:p>
          <a:endParaRPr lang="en-US"/>
        </a:p>
      </dgm:t>
    </dgm:pt>
    <dgm:pt modelId="{0D202E63-BD0A-438B-B7E3-781071ABCD55}" type="pres">
      <dgm:prSet presAssocID="{D36E615E-9E1A-4F6D-A424-EAEFDCAE8B4B}" presName="ThreeConn_2-3" presStyleLbl="fgAccFollowNode1" presStyleIdx="1" presStyleCnt="2">
        <dgm:presLayoutVars>
          <dgm:bulletEnabled val="1"/>
        </dgm:presLayoutVars>
      </dgm:prSet>
      <dgm:spPr/>
      <dgm:t>
        <a:bodyPr/>
        <a:lstStyle/>
        <a:p>
          <a:endParaRPr lang="en-US"/>
        </a:p>
      </dgm:t>
    </dgm:pt>
    <dgm:pt modelId="{9941D554-5163-49BB-A410-256DE5B0C1E5}" type="pres">
      <dgm:prSet presAssocID="{D36E615E-9E1A-4F6D-A424-EAEFDCAE8B4B}" presName="ThreeNodes_1_text" presStyleLbl="node1" presStyleIdx="2" presStyleCnt="3">
        <dgm:presLayoutVars>
          <dgm:bulletEnabled val="1"/>
        </dgm:presLayoutVars>
      </dgm:prSet>
      <dgm:spPr/>
      <dgm:t>
        <a:bodyPr/>
        <a:lstStyle/>
        <a:p>
          <a:endParaRPr lang="en-US"/>
        </a:p>
      </dgm:t>
    </dgm:pt>
    <dgm:pt modelId="{8BDFBBB7-BE8A-4280-A157-BAB2C886546C}" type="pres">
      <dgm:prSet presAssocID="{D36E615E-9E1A-4F6D-A424-EAEFDCAE8B4B}" presName="ThreeNodes_2_text" presStyleLbl="node1" presStyleIdx="2" presStyleCnt="3">
        <dgm:presLayoutVars>
          <dgm:bulletEnabled val="1"/>
        </dgm:presLayoutVars>
      </dgm:prSet>
      <dgm:spPr/>
      <dgm:t>
        <a:bodyPr/>
        <a:lstStyle/>
        <a:p>
          <a:endParaRPr lang="en-US"/>
        </a:p>
      </dgm:t>
    </dgm:pt>
    <dgm:pt modelId="{D2E628C4-BD1C-4BE5-BB52-223DB1B7622C}" type="pres">
      <dgm:prSet presAssocID="{D36E615E-9E1A-4F6D-A424-EAEFDCAE8B4B}" presName="ThreeNodes_3_text" presStyleLbl="node1" presStyleIdx="2" presStyleCnt="3">
        <dgm:presLayoutVars>
          <dgm:bulletEnabled val="1"/>
        </dgm:presLayoutVars>
      </dgm:prSet>
      <dgm:spPr/>
      <dgm:t>
        <a:bodyPr/>
        <a:lstStyle/>
        <a:p>
          <a:endParaRPr lang="en-US"/>
        </a:p>
      </dgm:t>
    </dgm:pt>
  </dgm:ptLst>
  <dgm:cxnLst>
    <dgm:cxn modelId="{9D5DDEA9-E03D-47B1-9EFB-AF524ED2AC98}" srcId="{D36E615E-9E1A-4F6D-A424-EAEFDCAE8B4B}" destId="{0AD84BC4-52E6-41FB-AD38-9112FA01056B}" srcOrd="2" destOrd="0" parTransId="{CF56164A-8FB6-4445-80D7-003055BA8DBD}" sibTransId="{D3F910D8-22ED-4674-A1DA-9002D4751913}"/>
    <dgm:cxn modelId="{0EBCFA0B-8090-4563-AF69-534FEC62CDD6}" type="presOf" srcId="{F950A3E1-9560-473C-8172-B8245EA47A0D}" destId="{0D202E63-BD0A-438B-B7E3-781071ABCD55}" srcOrd="0" destOrd="0" presId="urn:microsoft.com/office/officeart/2005/8/layout/vProcess5"/>
    <dgm:cxn modelId="{BB20FAAB-894B-4FEB-8E71-6DF33A2B8D3E}" type="presOf" srcId="{9381625D-F135-4F93-8F90-BC444B8FA28D}" destId="{9941D554-5163-49BB-A410-256DE5B0C1E5}" srcOrd="1" destOrd="0" presId="urn:microsoft.com/office/officeart/2005/8/layout/vProcess5"/>
    <dgm:cxn modelId="{D8C8CC27-13E3-4224-88BF-A80B8FFEE2D3}" type="presOf" srcId="{0AD84BC4-52E6-41FB-AD38-9112FA01056B}" destId="{D2E628C4-BD1C-4BE5-BB52-223DB1B7622C}" srcOrd="1" destOrd="0" presId="urn:microsoft.com/office/officeart/2005/8/layout/vProcess5"/>
    <dgm:cxn modelId="{2FC9BD6C-78A2-490B-A093-51A36B64AC7D}" type="presOf" srcId="{9381625D-F135-4F93-8F90-BC444B8FA28D}" destId="{50D09FF8-E206-4CBA-B12B-8134A6C1C5CD}" srcOrd="0" destOrd="0" presId="urn:microsoft.com/office/officeart/2005/8/layout/vProcess5"/>
    <dgm:cxn modelId="{0700FA65-0C1A-42FD-80BE-A55568B8C060}" type="presOf" srcId="{A959E520-9F19-492C-969A-DF2C0AC5C6F5}" destId="{8BDFBBB7-BE8A-4280-A157-BAB2C886546C}" srcOrd="1" destOrd="0" presId="urn:microsoft.com/office/officeart/2005/8/layout/vProcess5"/>
    <dgm:cxn modelId="{8F700A65-292C-4791-98C0-B62D14951148}" type="presOf" srcId="{A959E520-9F19-492C-969A-DF2C0AC5C6F5}" destId="{6AB726EA-8AD6-4B68-96C5-4E6F7F97C1A2}" srcOrd="0" destOrd="0" presId="urn:microsoft.com/office/officeart/2005/8/layout/vProcess5"/>
    <dgm:cxn modelId="{0B4FD319-6E1B-4DAA-9647-51929F217F6F}" type="presOf" srcId="{0AD84BC4-52E6-41FB-AD38-9112FA01056B}" destId="{6319E620-FDE9-4E66-807D-F6F050B6A55E}" srcOrd="0" destOrd="0" presId="urn:microsoft.com/office/officeart/2005/8/layout/vProcess5"/>
    <dgm:cxn modelId="{AD05A360-2364-42C0-97DA-4BFA41A054AD}" type="presOf" srcId="{2EBC52F3-8B17-4831-B141-4798052AC19F}" destId="{5ABAEC50-1F26-4784-AC0D-C2C8CB89B52E}" srcOrd="0" destOrd="0" presId="urn:microsoft.com/office/officeart/2005/8/layout/vProcess5"/>
    <dgm:cxn modelId="{61BF7CF8-6919-4463-B8BA-92E5AFBC5787}" srcId="{D36E615E-9E1A-4F6D-A424-EAEFDCAE8B4B}" destId="{9381625D-F135-4F93-8F90-BC444B8FA28D}" srcOrd="0" destOrd="0" parTransId="{F25FB07E-7DD0-4DEC-8487-DBD029FC668D}" sibTransId="{2EBC52F3-8B17-4831-B141-4798052AC19F}"/>
    <dgm:cxn modelId="{7AB9379C-ADAF-4D7E-9713-FB2AF52BF6F3}" type="presOf" srcId="{D36E615E-9E1A-4F6D-A424-EAEFDCAE8B4B}" destId="{53DF4AAF-4BC7-4F36-8F0A-18A89340F8F8}" srcOrd="0" destOrd="0" presId="urn:microsoft.com/office/officeart/2005/8/layout/vProcess5"/>
    <dgm:cxn modelId="{CF3B1DE5-165D-430B-8BB1-6A48C0206228}" srcId="{D36E615E-9E1A-4F6D-A424-EAEFDCAE8B4B}" destId="{A959E520-9F19-492C-969A-DF2C0AC5C6F5}" srcOrd="1" destOrd="0" parTransId="{E0AD3DAD-DD85-4F24-B6D8-46AC17CACAC2}" sibTransId="{F950A3E1-9560-473C-8172-B8245EA47A0D}"/>
    <dgm:cxn modelId="{FBC37620-86AF-492A-8AE5-CAD2A0A84B86}" type="presParOf" srcId="{53DF4AAF-4BC7-4F36-8F0A-18A89340F8F8}" destId="{1C8BCBED-ED6B-4CE1-9EB5-EEBEC320812A}" srcOrd="0" destOrd="0" presId="urn:microsoft.com/office/officeart/2005/8/layout/vProcess5"/>
    <dgm:cxn modelId="{8052C29D-7A00-451E-900E-B2FD38DB4EF0}" type="presParOf" srcId="{53DF4AAF-4BC7-4F36-8F0A-18A89340F8F8}" destId="{50D09FF8-E206-4CBA-B12B-8134A6C1C5CD}" srcOrd="1" destOrd="0" presId="urn:microsoft.com/office/officeart/2005/8/layout/vProcess5"/>
    <dgm:cxn modelId="{C39B388E-6BDE-46B6-AE52-563509A07D89}" type="presParOf" srcId="{53DF4AAF-4BC7-4F36-8F0A-18A89340F8F8}" destId="{6AB726EA-8AD6-4B68-96C5-4E6F7F97C1A2}" srcOrd="2" destOrd="0" presId="urn:microsoft.com/office/officeart/2005/8/layout/vProcess5"/>
    <dgm:cxn modelId="{F03B54CC-0CD9-4527-9E36-C69D8FB7FAC4}" type="presParOf" srcId="{53DF4AAF-4BC7-4F36-8F0A-18A89340F8F8}" destId="{6319E620-FDE9-4E66-807D-F6F050B6A55E}" srcOrd="3" destOrd="0" presId="urn:microsoft.com/office/officeart/2005/8/layout/vProcess5"/>
    <dgm:cxn modelId="{9B0C17F6-91F3-418E-960D-E954B596466E}" type="presParOf" srcId="{53DF4AAF-4BC7-4F36-8F0A-18A89340F8F8}" destId="{5ABAEC50-1F26-4784-AC0D-C2C8CB89B52E}" srcOrd="4" destOrd="0" presId="urn:microsoft.com/office/officeart/2005/8/layout/vProcess5"/>
    <dgm:cxn modelId="{8851458E-30E3-4FAC-B0AC-3BF5928C4F7D}" type="presParOf" srcId="{53DF4AAF-4BC7-4F36-8F0A-18A89340F8F8}" destId="{0D202E63-BD0A-438B-B7E3-781071ABCD55}" srcOrd="5" destOrd="0" presId="urn:microsoft.com/office/officeart/2005/8/layout/vProcess5"/>
    <dgm:cxn modelId="{214373AD-0BC0-4E8B-A3E0-A2790AB97CA4}" type="presParOf" srcId="{53DF4AAF-4BC7-4F36-8F0A-18A89340F8F8}" destId="{9941D554-5163-49BB-A410-256DE5B0C1E5}" srcOrd="6" destOrd="0" presId="urn:microsoft.com/office/officeart/2005/8/layout/vProcess5"/>
    <dgm:cxn modelId="{EA8B6AA4-944C-4C54-9D28-34C09966B1BC}" type="presParOf" srcId="{53DF4AAF-4BC7-4F36-8F0A-18A89340F8F8}" destId="{8BDFBBB7-BE8A-4280-A157-BAB2C886546C}" srcOrd="7" destOrd="0" presId="urn:microsoft.com/office/officeart/2005/8/layout/vProcess5"/>
    <dgm:cxn modelId="{08F84139-216A-451B-BE05-6A227FAD167B}" type="presParOf" srcId="{53DF4AAF-4BC7-4F36-8F0A-18A89340F8F8}" destId="{D2E628C4-BD1C-4BE5-BB52-223DB1B7622C}" srcOrd="8" destOrd="0" presId="urn:microsoft.com/office/officeart/2005/8/layout/vProcess5"/>
  </dgm:cxnLst>
  <dgm:bg/>
  <dgm:whole/>
</dgm:dataModel>
</file>

<file path=ppt/diagrams/data2.xml><?xml version="1.0" encoding="utf-8"?>
<dgm:dataModel xmlns:dgm="http://schemas.openxmlformats.org/drawingml/2006/diagram" xmlns:a="http://schemas.openxmlformats.org/drawingml/2006/main">
  <dgm:ptLst>
    <dgm:pt modelId="{09637946-9B87-4253-B433-CC37AB838B3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1866947-DA49-4211-A6D4-546EAAD540F7}">
      <dgm:prSet phldrT="[Text]"/>
      <dgm:spPr/>
      <dgm:t>
        <a:bodyPr/>
        <a:lstStyle/>
        <a:p>
          <a:r>
            <a:rPr lang="en-US" dirty="0" smtClean="0"/>
            <a:t>Attracting, Selecting, Developing, and Retaining the Diverse Employees</a:t>
          </a:r>
          <a:endParaRPr lang="en-US" dirty="0"/>
        </a:p>
      </dgm:t>
    </dgm:pt>
    <dgm:pt modelId="{2C2A518B-5AFF-46F5-935E-B2BA9D74270B}" type="parTrans" cxnId="{6C5D02C3-272C-48E5-B6CE-013D15405A33}">
      <dgm:prSet/>
      <dgm:spPr/>
      <dgm:t>
        <a:bodyPr/>
        <a:lstStyle/>
        <a:p>
          <a:endParaRPr lang="en-US"/>
        </a:p>
      </dgm:t>
    </dgm:pt>
    <dgm:pt modelId="{DC984525-960A-45EC-8261-1ABD147849F2}" type="sibTrans" cxnId="{6C5D02C3-272C-48E5-B6CE-013D15405A33}">
      <dgm:prSet/>
      <dgm:spPr/>
      <dgm:t>
        <a:bodyPr/>
        <a:lstStyle/>
        <a:p>
          <a:endParaRPr lang="en-US" dirty="0"/>
        </a:p>
      </dgm:t>
    </dgm:pt>
    <dgm:pt modelId="{3C3C30A5-8D25-4253-89CC-6247856AA842}">
      <dgm:prSet phldrT="[Text]"/>
      <dgm:spPr/>
      <dgm:t>
        <a:bodyPr/>
        <a:lstStyle/>
        <a:p>
          <a:r>
            <a:rPr lang="en-US" dirty="0" smtClean="0"/>
            <a:t>Working with Diversity in Groups	</a:t>
          </a:r>
          <a:endParaRPr lang="en-US" dirty="0"/>
        </a:p>
      </dgm:t>
    </dgm:pt>
    <dgm:pt modelId="{BB6A09B0-99AE-4D7B-94C3-DD90D95E4D37}" type="parTrans" cxnId="{0A100626-5F6E-4D0A-9BC4-5AB2F4C4E4E5}">
      <dgm:prSet/>
      <dgm:spPr/>
      <dgm:t>
        <a:bodyPr/>
        <a:lstStyle/>
        <a:p>
          <a:endParaRPr lang="en-US"/>
        </a:p>
      </dgm:t>
    </dgm:pt>
    <dgm:pt modelId="{474F70F8-9874-4984-9BC3-506E37672F7D}" type="sibTrans" cxnId="{0A100626-5F6E-4D0A-9BC4-5AB2F4C4E4E5}">
      <dgm:prSet/>
      <dgm:spPr/>
      <dgm:t>
        <a:bodyPr/>
        <a:lstStyle/>
        <a:p>
          <a:endParaRPr lang="en-US" dirty="0"/>
        </a:p>
      </dgm:t>
    </dgm:pt>
    <dgm:pt modelId="{C2EF702E-EE70-4C90-A8DF-135A6C64112E}">
      <dgm:prSet phldrT="[Text]"/>
      <dgm:spPr/>
      <dgm:t>
        <a:bodyPr/>
        <a:lstStyle/>
        <a:p>
          <a:r>
            <a:rPr lang="en-US" dirty="0" smtClean="0"/>
            <a:t>Effective Diversity Programs</a:t>
          </a:r>
          <a:endParaRPr lang="en-US" dirty="0"/>
        </a:p>
      </dgm:t>
    </dgm:pt>
    <dgm:pt modelId="{78698E2E-C75D-4C85-872C-F41FCBD53470}" type="parTrans" cxnId="{18777460-FE4E-4D49-A31B-A6DE7379465F}">
      <dgm:prSet/>
      <dgm:spPr/>
      <dgm:t>
        <a:bodyPr/>
        <a:lstStyle/>
        <a:p>
          <a:endParaRPr lang="en-US"/>
        </a:p>
      </dgm:t>
    </dgm:pt>
    <dgm:pt modelId="{41AA8075-64DE-4896-9405-74F896B57130}" type="sibTrans" cxnId="{18777460-FE4E-4D49-A31B-A6DE7379465F}">
      <dgm:prSet/>
      <dgm:spPr/>
      <dgm:t>
        <a:bodyPr/>
        <a:lstStyle/>
        <a:p>
          <a:endParaRPr lang="en-US"/>
        </a:p>
      </dgm:t>
    </dgm:pt>
    <dgm:pt modelId="{E16FE14B-7D0D-4350-BA34-EB42599BB915}" type="pres">
      <dgm:prSet presAssocID="{09637946-9B87-4253-B433-CC37AB838B3A}" presName="outerComposite" presStyleCnt="0">
        <dgm:presLayoutVars>
          <dgm:chMax val="5"/>
          <dgm:dir/>
          <dgm:resizeHandles val="exact"/>
        </dgm:presLayoutVars>
      </dgm:prSet>
      <dgm:spPr/>
      <dgm:t>
        <a:bodyPr/>
        <a:lstStyle/>
        <a:p>
          <a:endParaRPr lang="en-US"/>
        </a:p>
      </dgm:t>
    </dgm:pt>
    <dgm:pt modelId="{2218FC9B-4298-4843-9AAA-B78F96BF9744}" type="pres">
      <dgm:prSet presAssocID="{09637946-9B87-4253-B433-CC37AB838B3A}" presName="dummyMaxCanvas" presStyleCnt="0">
        <dgm:presLayoutVars/>
      </dgm:prSet>
      <dgm:spPr/>
    </dgm:pt>
    <dgm:pt modelId="{893DA65C-B0AB-4C39-AA4B-0E650532BDD1}" type="pres">
      <dgm:prSet presAssocID="{09637946-9B87-4253-B433-CC37AB838B3A}" presName="ThreeNodes_1" presStyleLbl="node1" presStyleIdx="0" presStyleCnt="3">
        <dgm:presLayoutVars>
          <dgm:bulletEnabled val="1"/>
        </dgm:presLayoutVars>
      </dgm:prSet>
      <dgm:spPr/>
      <dgm:t>
        <a:bodyPr/>
        <a:lstStyle/>
        <a:p>
          <a:endParaRPr lang="en-US"/>
        </a:p>
      </dgm:t>
    </dgm:pt>
    <dgm:pt modelId="{936DD319-05CE-4727-966F-E30ABC853461}" type="pres">
      <dgm:prSet presAssocID="{09637946-9B87-4253-B433-CC37AB838B3A}" presName="ThreeNodes_2" presStyleLbl="node1" presStyleIdx="1" presStyleCnt="3">
        <dgm:presLayoutVars>
          <dgm:bulletEnabled val="1"/>
        </dgm:presLayoutVars>
      </dgm:prSet>
      <dgm:spPr/>
      <dgm:t>
        <a:bodyPr/>
        <a:lstStyle/>
        <a:p>
          <a:endParaRPr lang="en-US"/>
        </a:p>
      </dgm:t>
    </dgm:pt>
    <dgm:pt modelId="{8DB59BB5-755E-4D30-B93A-E557F8B683EB}" type="pres">
      <dgm:prSet presAssocID="{09637946-9B87-4253-B433-CC37AB838B3A}" presName="ThreeNodes_3" presStyleLbl="node1" presStyleIdx="2" presStyleCnt="3">
        <dgm:presLayoutVars>
          <dgm:bulletEnabled val="1"/>
        </dgm:presLayoutVars>
      </dgm:prSet>
      <dgm:spPr/>
      <dgm:t>
        <a:bodyPr/>
        <a:lstStyle/>
        <a:p>
          <a:endParaRPr lang="en-US"/>
        </a:p>
      </dgm:t>
    </dgm:pt>
    <dgm:pt modelId="{B6FCA134-4173-42D5-A3B6-87E59DA8C9F5}" type="pres">
      <dgm:prSet presAssocID="{09637946-9B87-4253-B433-CC37AB838B3A}" presName="ThreeConn_1-2" presStyleLbl="fgAccFollowNode1" presStyleIdx="0" presStyleCnt="2" custFlipVert="1" custFlipHor="1" custScaleX="5769" custScaleY="25641">
        <dgm:presLayoutVars>
          <dgm:bulletEnabled val="1"/>
        </dgm:presLayoutVars>
      </dgm:prSet>
      <dgm:spPr/>
      <dgm:t>
        <a:bodyPr/>
        <a:lstStyle/>
        <a:p>
          <a:endParaRPr lang="en-US"/>
        </a:p>
      </dgm:t>
    </dgm:pt>
    <dgm:pt modelId="{955CCE96-B56B-4368-8918-70B3E64D70FB}" type="pres">
      <dgm:prSet presAssocID="{09637946-9B87-4253-B433-CC37AB838B3A}" presName="ThreeConn_2-3" presStyleLbl="fgAccFollowNode1" presStyleIdx="1" presStyleCnt="2" custFlipVert="1" custFlipHor="1" custScaleX="5769" custScaleY="23589">
        <dgm:presLayoutVars>
          <dgm:bulletEnabled val="1"/>
        </dgm:presLayoutVars>
      </dgm:prSet>
      <dgm:spPr/>
      <dgm:t>
        <a:bodyPr/>
        <a:lstStyle/>
        <a:p>
          <a:endParaRPr lang="en-US"/>
        </a:p>
      </dgm:t>
    </dgm:pt>
    <dgm:pt modelId="{BA880435-6655-473A-B759-D0B5FE8DAC24}" type="pres">
      <dgm:prSet presAssocID="{09637946-9B87-4253-B433-CC37AB838B3A}" presName="ThreeNodes_1_text" presStyleLbl="node1" presStyleIdx="2" presStyleCnt="3">
        <dgm:presLayoutVars>
          <dgm:bulletEnabled val="1"/>
        </dgm:presLayoutVars>
      </dgm:prSet>
      <dgm:spPr/>
      <dgm:t>
        <a:bodyPr/>
        <a:lstStyle/>
        <a:p>
          <a:endParaRPr lang="en-US"/>
        </a:p>
      </dgm:t>
    </dgm:pt>
    <dgm:pt modelId="{C2A878C8-3F60-4496-9A80-B5404C43DC8D}" type="pres">
      <dgm:prSet presAssocID="{09637946-9B87-4253-B433-CC37AB838B3A}" presName="ThreeNodes_2_text" presStyleLbl="node1" presStyleIdx="2" presStyleCnt="3">
        <dgm:presLayoutVars>
          <dgm:bulletEnabled val="1"/>
        </dgm:presLayoutVars>
      </dgm:prSet>
      <dgm:spPr/>
      <dgm:t>
        <a:bodyPr/>
        <a:lstStyle/>
        <a:p>
          <a:endParaRPr lang="en-US"/>
        </a:p>
      </dgm:t>
    </dgm:pt>
    <dgm:pt modelId="{5C95C694-4DEB-4014-8428-368DC0114B55}" type="pres">
      <dgm:prSet presAssocID="{09637946-9B87-4253-B433-CC37AB838B3A}" presName="ThreeNodes_3_text" presStyleLbl="node1" presStyleIdx="2" presStyleCnt="3">
        <dgm:presLayoutVars>
          <dgm:bulletEnabled val="1"/>
        </dgm:presLayoutVars>
      </dgm:prSet>
      <dgm:spPr/>
      <dgm:t>
        <a:bodyPr/>
        <a:lstStyle/>
        <a:p>
          <a:endParaRPr lang="en-US"/>
        </a:p>
      </dgm:t>
    </dgm:pt>
  </dgm:ptLst>
  <dgm:cxnLst>
    <dgm:cxn modelId="{18777460-FE4E-4D49-A31B-A6DE7379465F}" srcId="{09637946-9B87-4253-B433-CC37AB838B3A}" destId="{C2EF702E-EE70-4C90-A8DF-135A6C64112E}" srcOrd="2" destOrd="0" parTransId="{78698E2E-C75D-4C85-872C-F41FCBD53470}" sibTransId="{41AA8075-64DE-4896-9405-74F896B57130}"/>
    <dgm:cxn modelId="{F3058DAD-FDBF-43D8-80C6-CB9BD3CE08ED}" type="presOf" srcId="{3C3C30A5-8D25-4253-89CC-6247856AA842}" destId="{936DD319-05CE-4727-966F-E30ABC853461}" srcOrd="0" destOrd="0" presId="urn:microsoft.com/office/officeart/2005/8/layout/vProcess5"/>
    <dgm:cxn modelId="{B21CF381-E617-4431-B14F-89BD53ACB756}" type="presOf" srcId="{474F70F8-9874-4984-9BC3-506E37672F7D}" destId="{955CCE96-B56B-4368-8918-70B3E64D70FB}" srcOrd="0" destOrd="0" presId="urn:microsoft.com/office/officeart/2005/8/layout/vProcess5"/>
    <dgm:cxn modelId="{26050576-F7CC-4BED-AA19-078BE6F5BB0F}" type="presOf" srcId="{01866947-DA49-4211-A6D4-546EAAD540F7}" destId="{BA880435-6655-473A-B759-D0B5FE8DAC24}" srcOrd="1" destOrd="0" presId="urn:microsoft.com/office/officeart/2005/8/layout/vProcess5"/>
    <dgm:cxn modelId="{0A100626-5F6E-4D0A-9BC4-5AB2F4C4E4E5}" srcId="{09637946-9B87-4253-B433-CC37AB838B3A}" destId="{3C3C30A5-8D25-4253-89CC-6247856AA842}" srcOrd="1" destOrd="0" parTransId="{BB6A09B0-99AE-4D7B-94C3-DD90D95E4D37}" sibTransId="{474F70F8-9874-4984-9BC3-506E37672F7D}"/>
    <dgm:cxn modelId="{538D717B-053C-402C-9EAC-FEF573535530}" type="presOf" srcId="{C2EF702E-EE70-4C90-A8DF-135A6C64112E}" destId="{8DB59BB5-755E-4D30-B93A-E557F8B683EB}" srcOrd="0" destOrd="0" presId="urn:microsoft.com/office/officeart/2005/8/layout/vProcess5"/>
    <dgm:cxn modelId="{E380959C-51D5-46FA-9E1E-C3B6C44A1CAA}" type="presOf" srcId="{DC984525-960A-45EC-8261-1ABD147849F2}" destId="{B6FCA134-4173-42D5-A3B6-87E59DA8C9F5}" srcOrd="0" destOrd="0" presId="urn:microsoft.com/office/officeart/2005/8/layout/vProcess5"/>
    <dgm:cxn modelId="{870A1CCA-72E6-4248-9729-B171F9BC351C}" type="presOf" srcId="{3C3C30A5-8D25-4253-89CC-6247856AA842}" destId="{C2A878C8-3F60-4496-9A80-B5404C43DC8D}" srcOrd="1" destOrd="0" presId="urn:microsoft.com/office/officeart/2005/8/layout/vProcess5"/>
    <dgm:cxn modelId="{7F111BC5-FBE4-4F09-83CA-55ADC6D5D145}" type="presOf" srcId="{C2EF702E-EE70-4C90-A8DF-135A6C64112E}" destId="{5C95C694-4DEB-4014-8428-368DC0114B55}" srcOrd="1" destOrd="0" presId="urn:microsoft.com/office/officeart/2005/8/layout/vProcess5"/>
    <dgm:cxn modelId="{6C5D02C3-272C-48E5-B6CE-013D15405A33}" srcId="{09637946-9B87-4253-B433-CC37AB838B3A}" destId="{01866947-DA49-4211-A6D4-546EAAD540F7}" srcOrd="0" destOrd="0" parTransId="{2C2A518B-5AFF-46F5-935E-B2BA9D74270B}" sibTransId="{DC984525-960A-45EC-8261-1ABD147849F2}"/>
    <dgm:cxn modelId="{6ED4AFFD-EF35-4412-8F96-B69C7AFE0C3A}" type="presOf" srcId="{01866947-DA49-4211-A6D4-546EAAD540F7}" destId="{893DA65C-B0AB-4C39-AA4B-0E650532BDD1}" srcOrd="0" destOrd="0" presId="urn:microsoft.com/office/officeart/2005/8/layout/vProcess5"/>
    <dgm:cxn modelId="{5F3EE677-890A-4967-B8AD-ED916111DB32}" type="presOf" srcId="{09637946-9B87-4253-B433-CC37AB838B3A}" destId="{E16FE14B-7D0D-4350-BA34-EB42599BB915}" srcOrd="0" destOrd="0" presId="urn:microsoft.com/office/officeart/2005/8/layout/vProcess5"/>
    <dgm:cxn modelId="{9A29C337-52DF-42F0-9F15-CA5AE3744136}" type="presParOf" srcId="{E16FE14B-7D0D-4350-BA34-EB42599BB915}" destId="{2218FC9B-4298-4843-9AAA-B78F96BF9744}" srcOrd="0" destOrd="0" presId="urn:microsoft.com/office/officeart/2005/8/layout/vProcess5"/>
    <dgm:cxn modelId="{00CD5A41-933B-4B4A-ADD7-59EC80240CAB}" type="presParOf" srcId="{E16FE14B-7D0D-4350-BA34-EB42599BB915}" destId="{893DA65C-B0AB-4C39-AA4B-0E650532BDD1}" srcOrd="1" destOrd="0" presId="urn:microsoft.com/office/officeart/2005/8/layout/vProcess5"/>
    <dgm:cxn modelId="{26D493A1-B086-4BCB-AAD8-D5CE234FC7AC}" type="presParOf" srcId="{E16FE14B-7D0D-4350-BA34-EB42599BB915}" destId="{936DD319-05CE-4727-966F-E30ABC853461}" srcOrd="2" destOrd="0" presId="urn:microsoft.com/office/officeart/2005/8/layout/vProcess5"/>
    <dgm:cxn modelId="{698DFE1E-2F49-4859-AD41-6F0257C571D1}" type="presParOf" srcId="{E16FE14B-7D0D-4350-BA34-EB42599BB915}" destId="{8DB59BB5-755E-4D30-B93A-E557F8B683EB}" srcOrd="3" destOrd="0" presId="urn:microsoft.com/office/officeart/2005/8/layout/vProcess5"/>
    <dgm:cxn modelId="{41AA7C89-E9B3-4A09-B5B2-2C3F560F6594}" type="presParOf" srcId="{E16FE14B-7D0D-4350-BA34-EB42599BB915}" destId="{B6FCA134-4173-42D5-A3B6-87E59DA8C9F5}" srcOrd="4" destOrd="0" presId="urn:microsoft.com/office/officeart/2005/8/layout/vProcess5"/>
    <dgm:cxn modelId="{BB99C92A-3437-4B91-BA01-6458F3251B78}" type="presParOf" srcId="{E16FE14B-7D0D-4350-BA34-EB42599BB915}" destId="{955CCE96-B56B-4368-8918-70B3E64D70FB}" srcOrd="5" destOrd="0" presId="urn:microsoft.com/office/officeart/2005/8/layout/vProcess5"/>
    <dgm:cxn modelId="{A7FF7E6A-1D8F-40A3-BC05-81ECE2FF0A22}" type="presParOf" srcId="{E16FE14B-7D0D-4350-BA34-EB42599BB915}" destId="{BA880435-6655-473A-B759-D0B5FE8DAC24}" srcOrd="6" destOrd="0" presId="urn:microsoft.com/office/officeart/2005/8/layout/vProcess5"/>
    <dgm:cxn modelId="{750CCE2F-5422-459A-8A2D-6286BA4FFB78}" type="presParOf" srcId="{E16FE14B-7D0D-4350-BA34-EB42599BB915}" destId="{C2A878C8-3F60-4496-9A80-B5404C43DC8D}" srcOrd="7" destOrd="0" presId="urn:microsoft.com/office/officeart/2005/8/layout/vProcess5"/>
    <dgm:cxn modelId="{C619D59D-CF31-4F0F-B094-338AC8C0F1CA}" type="presParOf" srcId="{E16FE14B-7D0D-4350-BA34-EB42599BB915}" destId="{5C95C694-4DEB-4014-8428-368DC0114B55}" srcOrd="8"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692BD5-CEFA-4DF2-8C8C-AD765D67CC49}" type="datetimeFigureOut">
              <a:rPr lang="en-US" smtClean="0"/>
              <a:pPr/>
              <a:t>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FAD7C-D621-4A54-B513-48FF78E144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r>
              <a:rPr lang="en-US" dirty="0" smtClean="0"/>
              <a:t>Everybody brings differences to an organization where they work.  These differences can create energy and excitement in the workplace, but they can also cause conflict.  So it is important that we have an understanding of how diversity works in organizations.  </a:t>
            </a:r>
          </a:p>
          <a:p>
            <a:endParaRPr lang="en-US" dirty="0" smtClean="0"/>
          </a:p>
          <a:p>
            <a:r>
              <a:rPr lang="en-US" dirty="0" smtClean="0"/>
              <a:t>When we look at the workplace we can recognize two levels of diversity.  Surface-level diversity represents the characteristics that are easily observed such as race, gender, age etc.  Deep-level diversity represents the aspects that are more difficult to see at first glance such as values, personality, and work preferences.</a:t>
            </a:r>
          </a:p>
          <a:p>
            <a:endParaRPr lang="en-US" dirty="0" smtClean="0"/>
          </a:p>
          <a:p>
            <a:r>
              <a:rPr lang="en-US" dirty="0" smtClean="0"/>
              <a:t>Organizations need to engage in Diversity Management to eliminate unfair discrimination.  By understanding what diversity is and helping employees with training and development opportunities, the negative impact of discrimination can be minimized.</a:t>
            </a:r>
          </a:p>
        </p:txBody>
      </p:sp>
      <p:sp>
        <p:nvSpPr>
          <p:cNvPr id="23556" name="Footer Placeholder 3"/>
          <p:cNvSpPr>
            <a:spLocks noGrp="1"/>
          </p:cNvSpPr>
          <p:nvPr>
            <p:ph type="ftr" sz="quarter" idx="4"/>
          </p:nvPr>
        </p:nvSpPr>
        <p:spPr>
          <a:noFill/>
        </p:spPr>
        <p:txBody>
          <a:bodyPr/>
          <a:lstStyle/>
          <a:p>
            <a:r>
              <a:rPr lang="en-US" smtClean="0"/>
              <a:t>(c) 2008 Prentice-Hall, All rights reserved.</a:t>
            </a:r>
          </a:p>
        </p:txBody>
      </p:sp>
      <p:sp>
        <p:nvSpPr>
          <p:cNvPr id="23557" name="Slide Number Placeholder 4"/>
          <p:cNvSpPr>
            <a:spLocks noGrp="1"/>
          </p:cNvSpPr>
          <p:nvPr>
            <p:ph type="sldNum" sz="quarter" idx="5"/>
          </p:nvPr>
        </p:nvSpPr>
        <p:spPr>
          <a:noFill/>
        </p:spPr>
        <p:txBody>
          <a:bodyPr/>
          <a:lstStyle/>
          <a:p>
            <a:fld id="{631E6015-B45F-43CE-B51E-F575E890712A}" type="slidenum">
              <a:rPr lang="en-US" smtClean="0"/>
              <a:pPr/>
              <a:t>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EFAD7C-D621-4A54-B513-48FF78E1447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dirty="0" smtClean="0"/>
              <a:t>When an organization discusses abilities, it can cause difficulty when developing policies that recognize diversity in terms of disabilities.  While it is important for the organization to strive for diversity in the hiring process, it is important to be careful to avoid discriminatory practices during hiring by making generalizations about people with disabilities.</a:t>
            </a:r>
          </a:p>
        </p:txBody>
      </p:sp>
      <p:sp>
        <p:nvSpPr>
          <p:cNvPr id="33796" name="Footer Placeholder 3"/>
          <p:cNvSpPr>
            <a:spLocks noGrp="1"/>
          </p:cNvSpPr>
          <p:nvPr>
            <p:ph type="ftr" sz="quarter" idx="4"/>
          </p:nvPr>
        </p:nvSpPr>
        <p:spPr>
          <a:noFill/>
        </p:spPr>
        <p:txBody>
          <a:bodyPr/>
          <a:lstStyle/>
          <a:p>
            <a:r>
              <a:rPr lang="en-US" smtClean="0"/>
              <a:t>(c) 2008 Prentice-Hall, All rights reserved.</a:t>
            </a:r>
          </a:p>
        </p:txBody>
      </p:sp>
      <p:sp>
        <p:nvSpPr>
          <p:cNvPr id="33797" name="Slide Number Placeholder 4"/>
          <p:cNvSpPr>
            <a:spLocks noGrp="1"/>
          </p:cNvSpPr>
          <p:nvPr>
            <p:ph type="sldNum" sz="quarter" idx="5"/>
          </p:nvPr>
        </p:nvSpPr>
        <p:spPr>
          <a:noFill/>
        </p:spPr>
        <p:txBody>
          <a:bodyPr/>
          <a:lstStyle/>
          <a:p>
            <a:fld id="{5D3769CB-2B91-488F-A0E6-82E6A06C98F0}" type="slidenum">
              <a:rPr lang="en-US" smtClean="0"/>
              <a:pPr/>
              <a:t>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Knowing that people are different is not enough for organizations to operate effectively with differences.  Managers must work to develop strategies to develop ways to utilize differences to achieve work outcomes.  Managers start by attracting, selecting, developing, and retaining employees who can operate and excel in a workplace with diverse individuals, viewpoints, and ideas.  Gaining a diverse workforce through the selection process and developing that workforce through organizational training and development programs will help to provide for an environment that fosters creativity and effectiveness by tapping into the potential of all employees.</a:t>
            </a:r>
          </a:p>
          <a:p>
            <a:pPr>
              <a:defRPr/>
            </a:pPr>
            <a:endParaRPr lang="en-US" dirty="0" smtClean="0"/>
          </a:p>
          <a:p>
            <a:pPr>
              <a:defRPr/>
            </a:pPr>
            <a:r>
              <a:rPr lang="en-US" dirty="0" smtClean="0"/>
              <a:t>More and more organizations are requiring employees to work in groups.  Diversity can aid in group effectiveness and it can diminish it.  Organizations must provide the tools to leverage the differences to obtain superior performance.  </a:t>
            </a:r>
          </a:p>
          <a:p>
            <a:pPr>
              <a:defRPr/>
            </a:pPr>
            <a:endParaRPr lang="en-US" dirty="0" smtClean="0"/>
          </a:p>
          <a:p>
            <a:pPr>
              <a:defRPr/>
            </a:pPr>
            <a:r>
              <a:rPr lang="en-US" dirty="0" smtClean="0"/>
              <a:t>Effective workforce programs that encourage diversity contain three components.  First, they teach managers about the laws they need to follow and equal employment opportunity requirements.  Second, they help managers and employees to see that a diverse workforce is better able to serve diverse markets.  Third, they take into account personal differences and approach the differences as strengths that can be utilized to enhance performance.</a:t>
            </a:r>
          </a:p>
          <a:p>
            <a:pPr>
              <a:defRPr/>
            </a:pPr>
            <a:endParaRPr lang="en-US" dirty="0" smtClean="0"/>
          </a:p>
          <a:p>
            <a:pPr>
              <a:defRPr/>
            </a:pPr>
            <a:endParaRPr lang="en-US" dirty="0"/>
          </a:p>
        </p:txBody>
      </p:sp>
      <p:sp>
        <p:nvSpPr>
          <p:cNvPr id="34820" name="Footer Placeholder 3"/>
          <p:cNvSpPr>
            <a:spLocks noGrp="1"/>
          </p:cNvSpPr>
          <p:nvPr>
            <p:ph type="ftr" sz="quarter" idx="4"/>
          </p:nvPr>
        </p:nvSpPr>
        <p:spPr>
          <a:noFill/>
        </p:spPr>
        <p:txBody>
          <a:bodyPr/>
          <a:lstStyle/>
          <a:p>
            <a:r>
              <a:rPr lang="en-US" smtClean="0"/>
              <a:t>(c) 2008 Prentice-Hall, All rights reserved.</a:t>
            </a:r>
          </a:p>
        </p:txBody>
      </p:sp>
      <p:sp>
        <p:nvSpPr>
          <p:cNvPr id="34821" name="Slide Number Placeholder 4"/>
          <p:cNvSpPr>
            <a:spLocks noGrp="1"/>
          </p:cNvSpPr>
          <p:nvPr>
            <p:ph type="sldNum" sz="quarter" idx="5"/>
          </p:nvPr>
        </p:nvSpPr>
        <p:spPr>
          <a:noFill/>
        </p:spPr>
        <p:txBody>
          <a:bodyPr/>
          <a:lstStyle/>
          <a:p>
            <a:fld id="{D700A1A1-21F3-4A86-B8CB-F9F471970051}"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08C7414-9EE7-434B-AA31-1E57CAF5FD5F}" type="slidenum">
              <a:rPr lang="en-US" smtClean="0"/>
              <a:pPr/>
              <a:t>19</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b="1" dirty="0" smtClean="0"/>
              <a:t>Service jobs</a:t>
            </a:r>
            <a:r>
              <a:rPr lang="en-US" dirty="0" smtClean="0"/>
              <a:t> will increase by 17% between 2004 and 2014 and by 2014 will make up 78% of all jobs</a:t>
            </a:r>
          </a:p>
          <a:p>
            <a:pPr eaLnBrk="1" hangingPunct="1"/>
            <a:r>
              <a:rPr lang="en-US" b="1" dirty="0" smtClean="0"/>
              <a:t>Global</a:t>
            </a:r>
            <a:r>
              <a:rPr lang="en-US" dirty="0" smtClean="0"/>
              <a:t> – imports still outpacing exports, increase in the number of working relationships with other countries</a:t>
            </a:r>
          </a:p>
          <a:p>
            <a:pPr eaLnBrk="1" hangingPunct="1"/>
            <a:r>
              <a:rPr lang="en-US" b="1" dirty="0" smtClean="0"/>
              <a:t>Teamwork</a:t>
            </a:r>
            <a:r>
              <a:rPr lang="en-US" dirty="0" smtClean="0"/>
              <a:t> – one way to provide better goods and services, requires individuals to work well together.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DDDD047-C0A4-4337-9B6A-A68C84F1CFEF}" type="slidenum">
              <a:rPr lang="en-US" smtClean="0"/>
              <a:pPr/>
              <a:t>26</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dirty="0" smtClean="0"/>
              <a:t>High-ranking leaders send relevant communications through multiple channels, such as intranet postings, policy statements, formal newsletters, meetings, speeches, and training programs.</a:t>
            </a:r>
          </a:p>
          <a:p>
            <a:pPr eaLnBrk="1" hangingPunct="1"/>
            <a:r>
              <a:rPr lang="en-US" dirty="0" smtClean="0"/>
              <a:t>One high-ranking leader personally leads all diversity efforts. He or she holds town meetings and eats lunch in the cafeteria to talk about diversity.</a:t>
            </a:r>
          </a:p>
          <a:p>
            <a:pPr eaLnBrk="1" hangingPunct="1"/>
            <a:r>
              <a:rPr lang="en-US" dirty="0" smtClean="0"/>
              <a:t>Multiple high-ranking executives sponsor employee councils devoted to fostering cross-cultural communication. The councils are all-inclusive – anyone who wants to join can do so. Therefore, anyone can “have the ears” of executives on diversity issues.</a:t>
            </a:r>
          </a:p>
          <a:p>
            <a:pPr eaLnBrk="1" hangingPunct="1"/>
            <a:r>
              <a:rPr lang="en-US" dirty="0" smtClean="0"/>
              <a:t>Managers at all levels are held accountable for advancing diversity issues.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8D49341-5EED-4D1B-93A8-C76AE4F2FC48}" type="datetimeFigureOut">
              <a:rPr lang="en-US" smtClean="0"/>
              <a:pPr/>
              <a:t>2/1/2024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CF60680-4F02-46D0-97BE-79D03E832CD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49341-5EED-4D1B-93A8-C76AE4F2FC48}"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F60680-4F02-46D0-97BE-79D03E832CD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CF60680-4F02-46D0-97BE-79D03E832CD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49341-5EED-4D1B-93A8-C76AE4F2FC48}"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D49341-5EED-4D1B-93A8-C76AE4F2FC48}"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CF60680-4F02-46D0-97BE-79D03E832CD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8D49341-5EED-4D1B-93A8-C76AE4F2FC48}" type="datetimeFigureOut">
              <a:rPr lang="en-US" smtClean="0"/>
              <a:pPr/>
              <a:t>2/1/2024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CF60680-4F02-46D0-97BE-79D03E832CD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8D49341-5EED-4D1B-93A8-C76AE4F2FC48}"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F60680-4F02-46D0-97BE-79D03E832CD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8D49341-5EED-4D1B-93A8-C76AE4F2FC48}" type="datetimeFigureOut">
              <a:rPr lang="en-US" smtClean="0"/>
              <a:pPr/>
              <a:t>2/1/2024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CF60680-4F02-46D0-97BE-79D03E832CD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D49341-5EED-4D1B-93A8-C76AE4F2FC48}" type="datetimeFigureOut">
              <a:rPr lang="en-US" smtClean="0"/>
              <a:pPr/>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CF60680-4F02-46D0-97BE-79D03E832C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8D49341-5EED-4D1B-93A8-C76AE4F2FC48}" type="datetimeFigureOut">
              <a:rPr lang="en-US" smtClean="0"/>
              <a:pPr/>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CF60680-4F02-46D0-97BE-79D03E832C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CF60680-4F02-46D0-97BE-79D03E832CD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8D49341-5EED-4D1B-93A8-C76AE4F2FC48}" type="datetimeFigureOut">
              <a:rPr lang="en-US" smtClean="0"/>
              <a:pPr/>
              <a:t>2/1/2024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CF60680-4F02-46D0-97BE-79D03E832CD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8D49341-5EED-4D1B-93A8-C76AE4F2FC48}" type="datetimeFigureOut">
              <a:rPr lang="en-US" smtClean="0"/>
              <a:pPr/>
              <a:t>2/1/2024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8D49341-5EED-4D1B-93A8-C76AE4F2FC48}" type="datetimeFigureOut">
              <a:rPr lang="en-US" smtClean="0"/>
              <a:pPr/>
              <a:t>2/1/2024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CF60680-4F02-46D0-97BE-79D03E832CD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nave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tx1"/>
                </a:solidFill>
              </a:rPr>
              <a:t>I think that God in creating MAN somewhat overestimated his ability</a:t>
            </a:r>
          </a:p>
          <a:p>
            <a:r>
              <a:rPr lang="en-US" dirty="0" smtClean="0">
                <a:solidFill>
                  <a:schemeClr val="tx1"/>
                </a:solidFill>
              </a:rPr>
              <a:t>-Oscar Wilde</a:t>
            </a:r>
            <a:endParaRPr lang="en-US" dirty="0">
              <a:solidFill>
                <a:schemeClr val="tx1"/>
              </a:solidFill>
            </a:endParaRPr>
          </a:p>
        </p:txBody>
      </p:sp>
      <p:sp>
        <p:nvSpPr>
          <p:cNvPr id="2" name="Title 1"/>
          <p:cNvSpPr>
            <a:spLocks noGrp="1"/>
          </p:cNvSpPr>
          <p:nvPr>
            <p:ph type="ctrTitle"/>
          </p:nvPr>
        </p:nvSpPr>
        <p:spPr/>
        <p:txBody>
          <a:bodyPr/>
          <a:lstStyle/>
          <a:p>
            <a:r>
              <a:rPr lang="en-US" dirty="0" smtClean="0"/>
              <a:t>Workplace Diversity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AutoShape 2"/>
          <p:cNvSpPr>
            <a:spLocks noGrp="1" noChangeArrowheads="1"/>
          </p:cNvSpPr>
          <p:nvPr>
            <p:ph type="title"/>
          </p:nvPr>
        </p:nvSpPr>
        <p:spPr>
          <a:xfrm>
            <a:off x="228600" y="152400"/>
            <a:ext cx="8686800" cy="1143000"/>
          </a:xfrm>
        </p:spPr>
        <p:txBody>
          <a:bodyPr/>
          <a:lstStyle/>
          <a:p>
            <a:r>
              <a:rPr lang="en-US" sz="3200" dirty="0" smtClean="0">
                <a:solidFill>
                  <a:schemeClr val="tx1"/>
                </a:solidFill>
              </a:rPr>
              <a:t>Inclusive Practices in the Workplace</a:t>
            </a:r>
            <a:endParaRPr lang="en-US" sz="3200" dirty="0">
              <a:solidFill>
                <a:schemeClr val="tx1"/>
              </a:solidFill>
            </a:endParaRPr>
          </a:p>
        </p:txBody>
      </p:sp>
      <p:sp>
        <p:nvSpPr>
          <p:cNvPr id="5" name="Slide Number Placeholder 3"/>
          <p:cNvSpPr>
            <a:spLocks noGrp="1"/>
          </p:cNvSpPr>
          <p:nvPr>
            <p:ph type="sldNum" sz="quarter" idx="12"/>
          </p:nvPr>
        </p:nvSpPr>
        <p:spPr/>
        <p:txBody>
          <a:bodyPr/>
          <a:lstStyle/>
          <a:p>
            <a:fld id="{0AB281E1-472A-4A91-A7C2-D354711D3CBA}" type="slidenum">
              <a:rPr lang="en-US"/>
              <a:pPr/>
              <a:t>10</a:t>
            </a:fld>
            <a:endParaRPr lang="en-US"/>
          </a:p>
        </p:txBody>
      </p:sp>
      <p:sp>
        <p:nvSpPr>
          <p:cNvPr id="413699" name="Rectangle 3"/>
          <p:cNvSpPr>
            <a:spLocks noGrp="1" noChangeArrowheads="1"/>
          </p:cNvSpPr>
          <p:nvPr>
            <p:ph sz="quarter" idx="1"/>
          </p:nvPr>
        </p:nvSpPr>
        <p:spPr>
          <a:xfrm>
            <a:off x="609600" y="2057400"/>
            <a:ext cx="8001000" cy="3810000"/>
          </a:xfrm>
        </p:spPr>
        <p:txBody>
          <a:bodyPr>
            <a:normAutofit/>
          </a:bodyPr>
          <a:lstStyle/>
          <a:p>
            <a:pPr marL="406400" indent="-406400">
              <a:buFont typeface="Wingdings" pitchFamily="2" charset="2"/>
              <a:buChar char=""/>
            </a:pPr>
            <a:r>
              <a:rPr lang="en-US" dirty="0"/>
              <a:t>Building a corporate culture that values diversity</a:t>
            </a:r>
          </a:p>
          <a:p>
            <a:pPr marL="406400" indent="-406400">
              <a:buFont typeface="Wingdings" pitchFamily="2" charset="2"/>
              <a:buChar char=""/>
            </a:pPr>
            <a:r>
              <a:rPr lang="en-US" dirty="0"/>
              <a:t>Changing structures, policies, and systems to support diversity</a:t>
            </a:r>
          </a:p>
          <a:p>
            <a:pPr marL="806450" lvl="1">
              <a:buFont typeface="Wingdings" pitchFamily="2" charset="2"/>
              <a:buChar char="Ü"/>
            </a:pPr>
            <a:r>
              <a:rPr lang="en-US" dirty="0"/>
              <a:t>Recruitment</a:t>
            </a:r>
          </a:p>
          <a:p>
            <a:pPr marL="806450" lvl="1">
              <a:buFont typeface="Wingdings" pitchFamily="2" charset="2"/>
              <a:buChar char="Ü"/>
            </a:pPr>
            <a:r>
              <a:rPr lang="en-US" dirty="0"/>
              <a:t>Career advancement</a:t>
            </a:r>
          </a:p>
          <a:p>
            <a:pPr marL="406400" indent="-406400">
              <a:buFont typeface="Wingdings" pitchFamily="2" charset="2"/>
              <a:buChar char=""/>
            </a:pPr>
            <a:r>
              <a:rPr lang="en-US" dirty="0"/>
              <a:t>Providing diversity awareness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3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3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3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3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Discrimination</a:t>
            </a:r>
            <a:endParaRPr lang="en-US" dirty="0"/>
          </a:p>
        </p:txBody>
      </p:sp>
      <p:sp>
        <p:nvSpPr>
          <p:cNvPr id="3" name="Content Placeholder 2"/>
          <p:cNvSpPr>
            <a:spLocks noGrp="1"/>
          </p:cNvSpPr>
          <p:nvPr>
            <p:ph sz="quarter" idx="1"/>
          </p:nvPr>
        </p:nvSpPr>
        <p:spPr/>
        <p:txBody>
          <a:bodyPr>
            <a:normAutofit fontScale="92500" lnSpcReduction="10000"/>
          </a:bodyPr>
          <a:lstStyle/>
          <a:p>
            <a:pPr algn="just">
              <a:buNone/>
            </a:pPr>
            <a:r>
              <a:rPr lang="en-US" dirty="0" smtClean="0"/>
              <a:t>	Effective Diversity Management also helps to </a:t>
            </a:r>
            <a:r>
              <a:rPr lang="en-US" b="1" dirty="0" smtClean="0"/>
              <a:t>eliminate unfair discrimination. </a:t>
            </a:r>
          </a:p>
          <a:p>
            <a:pPr algn="just">
              <a:buNone/>
            </a:pPr>
            <a:r>
              <a:rPr lang="en-US" dirty="0" smtClean="0"/>
              <a:t>	</a:t>
            </a:r>
            <a:r>
              <a:rPr lang="en-US" b="1" dirty="0" smtClean="0"/>
              <a:t>Discrimination is to note a difference between things, which may not be necessarily bad</a:t>
            </a:r>
            <a:r>
              <a:rPr lang="en-US" dirty="0" smtClean="0"/>
              <a:t> ( especially in identifying an employee being more qualified in hiring decisions or another taking on leadership responsibilities exceptionally well for promotion decisions.</a:t>
            </a:r>
          </a:p>
          <a:p>
            <a:pPr algn="just">
              <a:buNone/>
            </a:pPr>
            <a:r>
              <a:rPr lang="en-US" dirty="0" smtClean="0"/>
              <a:t>	</a:t>
            </a:r>
            <a:r>
              <a:rPr lang="en-US" b="1" dirty="0" smtClean="0"/>
              <a:t>In other words, discrimination is allowing behavior to be influenced by stereotypes about groups of people</a:t>
            </a:r>
            <a:r>
              <a:rPr lang="en-US" dirty="0" smtClean="0"/>
              <a:t>.( rather than looking at individual characteristics)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0" y="0"/>
          <a:ext cx="9143999" cy="7071632"/>
        </p:xfrm>
        <a:graphic>
          <a:graphicData uri="http://schemas.openxmlformats.org/drawingml/2006/table">
            <a:tbl>
              <a:tblPr firstRow="1" bandRow="1">
                <a:tableStyleId>{5C22544A-7EE6-4342-B048-85BDC9FD1C3A}</a:tableStyleId>
              </a:tblPr>
              <a:tblGrid>
                <a:gridCol w="2625251"/>
                <a:gridCol w="3768891"/>
                <a:gridCol w="2749857"/>
              </a:tblGrid>
              <a:tr h="891804">
                <a:tc>
                  <a:txBody>
                    <a:bodyPr/>
                    <a:lstStyle/>
                    <a:p>
                      <a:r>
                        <a:rPr lang="en-US" dirty="0" smtClean="0"/>
                        <a:t>Type of Discrimination</a:t>
                      </a:r>
                      <a:endParaRPr lang="en-US" dirty="0"/>
                    </a:p>
                  </a:txBody>
                  <a:tcPr/>
                </a:tc>
                <a:tc>
                  <a:txBody>
                    <a:bodyPr/>
                    <a:lstStyle/>
                    <a:p>
                      <a:r>
                        <a:rPr lang="en-US" dirty="0" smtClean="0"/>
                        <a:t>Definition</a:t>
                      </a:r>
                      <a:endParaRPr lang="en-US" dirty="0"/>
                    </a:p>
                  </a:txBody>
                  <a:tcPr/>
                </a:tc>
                <a:tc>
                  <a:txBody>
                    <a:bodyPr/>
                    <a:lstStyle/>
                    <a:p>
                      <a:r>
                        <a:rPr lang="en-US" dirty="0" smtClean="0"/>
                        <a:t>Examples from Org</a:t>
                      </a:r>
                      <a:endParaRPr lang="en-US" dirty="0"/>
                    </a:p>
                  </a:txBody>
                  <a:tcPr/>
                </a:tc>
              </a:tr>
              <a:tr h="1222925">
                <a:tc>
                  <a:txBody>
                    <a:bodyPr/>
                    <a:lstStyle/>
                    <a:p>
                      <a:r>
                        <a:rPr lang="en-US" dirty="0" smtClean="0"/>
                        <a:t>Discriminatory Policies or practices</a:t>
                      </a:r>
                      <a:endParaRPr lang="en-US" dirty="0"/>
                    </a:p>
                  </a:txBody>
                  <a:tcPr/>
                </a:tc>
                <a:tc>
                  <a:txBody>
                    <a:bodyPr/>
                    <a:lstStyle/>
                    <a:p>
                      <a:r>
                        <a:rPr lang="en-US" dirty="0" smtClean="0"/>
                        <a:t>Actions by representatives of the organization that deny equal opportunity to perform or unequal rewards for performance</a:t>
                      </a:r>
                      <a:endParaRPr lang="en-US" dirty="0"/>
                    </a:p>
                  </a:txBody>
                  <a:tcPr/>
                </a:tc>
                <a:tc>
                  <a:txBody>
                    <a:bodyPr/>
                    <a:lstStyle/>
                    <a:p>
                      <a:r>
                        <a:rPr lang="en-US" dirty="0" smtClean="0"/>
                        <a:t>Older workers may be targeted</a:t>
                      </a:r>
                      <a:r>
                        <a:rPr lang="en-US" baseline="0" dirty="0" smtClean="0"/>
                        <a:t> for layoffs (highly paid and have lucrative benefits)</a:t>
                      </a:r>
                      <a:endParaRPr lang="en-US" dirty="0"/>
                    </a:p>
                  </a:txBody>
                  <a:tcPr/>
                </a:tc>
              </a:tr>
              <a:tr h="1170115">
                <a:tc>
                  <a:txBody>
                    <a:bodyPr/>
                    <a:lstStyle/>
                    <a:p>
                      <a:r>
                        <a:rPr lang="en-US" dirty="0" smtClean="0"/>
                        <a:t>Sexual</a:t>
                      </a:r>
                      <a:r>
                        <a:rPr lang="en-US" baseline="0" dirty="0" smtClean="0"/>
                        <a:t> Harassment</a:t>
                      </a:r>
                      <a:endParaRPr lang="en-US" dirty="0"/>
                    </a:p>
                  </a:txBody>
                  <a:tcPr/>
                </a:tc>
                <a:tc>
                  <a:txBody>
                    <a:bodyPr/>
                    <a:lstStyle/>
                    <a:p>
                      <a:r>
                        <a:rPr lang="en-US" dirty="0" smtClean="0"/>
                        <a:t>Unwanted</a:t>
                      </a:r>
                      <a:r>
                        <a:rPr lang="en-US" baseline="0" dirty="0" smtClean="0"/>
                        <a:t> sexual advances/ verbal or physical conduct of sexual nature that creates an offensive, hostile environment</a:t>
                      </a:r>
                      <a:endParaRPr lang="en-US" dirty="0"/>
                    </a:p>
                  </a:txBody>
                  <a:tcPr/>
                </a:tc>
                <a:tc>
                  <a:txBody>
                    <a:bodyPr/>
                    <a:lstStyle/>
                    <a:p>
                      <a:r>
                        <a:rPr lang="en-US" dirty="0" smtClean="0"/>
                        <a:t>Company Indiscretions</a:t>
                      </a:r>
                      <a:endParaRPr lang="en-US" dirty="0"/>
                    </a:p>
                  </a:txBody>
                  <a:tcPr/>
                </a:tc>
              </a:tr>
              <a:tr h="658498">
                <a:tc>
                  <a:txBody>
                    <a:bodyPr/>
                    <a:lstStyle/>
                    <a:p>
                      <a:r>
                        <a:rPr lang="en-US" dirty="0" smtClean="0"/>
                        <a:t>Intimidation</a:t>
                      </a:r>
                      <a:endParaRPr lang="en-US" dirty="0"/>
                    </a:p>
                  </a:txBody>
                  <a:tcPr/>
                </a:tc>
                <a:tc>
                  <a:txBody>
                    <a:bodyPr/>
                    <a:lstStyle/>
                    <a:p>
                      <a:r>
                        <a:rPr lang="en-US" dirty="0" smtClean="0"/>
                        <a:t>Overt threats/ bullying</a:t>
                      </a:r>
                    </a:p>
                    <a:p>
                      <a:r>
                        <a:rPr lang="en-US" dirty="0" smtClean="0"/>
                        <a:t>(</a:t>
                      </a:r>
                      <a:r>
                        <a:rPr lang="en-US" baseline="0" dirty="0" smtClean="0"/>
                        <a:t> directed at specific groups)</a:t>
                      </a:r>
                      <a:endParaRPr lang="en-US" dirty="0"/>
                    </a:p>
                  </a:txBody>
                  <a:tcPr/>
                </a:tc>
                <a:tc>
                  <a:txBody>
                    <a:bodyPr/>
                    <a:lstStyle/>
                    <a:p>
                      <a:r>
                        <a:rPr lang="en-US" dirty="0" smtClean="0"/>
                        <a:t>Minorities</a:t>
                      </a:r>
                      <a:r>
                        <a:rPr lang="en-US" baseline="0" dirty="0" smtClean="0"/>
                        <a:t> have to face negative situations</a:t>
                      </a:r>
                      <a:endParaRPr lang="en-US" dirty="0"/>
                    </a:p>
                  </a:txBody>
                  <a:tcPr/>
                </a:tc>
              </a:tr>
              <a:tr h="627107">
                <a:tc>
                  <a:txBody>
                    <a:bodyPr/>
                    <a:lstStyle/>
                    <a:p>
                      <a:r>
                        <a:rPr lang="en-US" dirty="0" smtClean="0"/>
                        <a:t>Mockery &amp; Insults</a:t>
                      </a:r>
                      <a:endParaRPr lang="en-US" dirty="0"/>
                    </a:p>
                  </a:txBody>
                  <a:tcPr/>
                </a:tc>
                <a:tc>
                  <a:txBody>
                    <a:bodyPr/>
                    <a:lstStyle/>
                    <a:p>
                      <a:r>
                        <a:rPr lang="en-US" dirty="0" smtClean="0"/>
                        <a:t>Jokes or negative stereotypes</a:t>
                      </a:r>
                      <a:endParaRPr lang="en-US" dirty="0"/>
                    </a:p>
                  </a:txBody>
                  <a:tcPr/>
                </a:tc>
                <a:tc>
                  <a:txBody>
                    <a:bodyPr/>
                    <a:lstStyle/>
                    <a:p>
                      <a:r>
                        <a:rPr lang="en-US" dirty="0" smtClean="0"/>
                        <a:t>Negative, lewd comments</a:t>
                      </a:r>
                      <a:endParaRPr lang="en-US" dirty="0"/>
                    </a:p>
                  </a:txBody>
                  <a:tcPr/>
                </a:tc>
              </a:tr>
              <a:tr h="1006565">
                <a:tc>
                  <a:txBody>
                    <a:bodyPr/>
                    <a:lstStyle/>
                    <a:p>
                      <a:r>
                        <a:rPr lang="en-US" dirty="0" smtClean="0"/>
                        <a:t>Exclusion</a:t>
                      </a:r>
                      <a:endParaRPr lang="en-US" dirty="0"/>
                    </a:p>
                  </a:txBody>
                  <a:tcPr/>
                </a:tc>
                <a:tc>
                  <a:txBody>
                    <a:bodyPr/>
                    <a:lstStyle/>
                    <a:p>
                      <a:r>
                        <a:rPr lang="en-US" dirty="0" smtClean="0"/>
                        <a:t>Being excluded from job opportunities, social</a:t>
                      </a:r>
                      <a:r>
                        <a:rPr lang="en-US" baseline="0" dirty="0" smtClean="0"/>
                        <a:t> events, discussions, informal mentoring</a:t>
                      </a:r>
                      <a:endParaRPr lang="en-US" dirty="0"/>
                    </a:p>
                  </a:txBody>
                  <a:tcPr/>
                </a:tc>
                <a:tc>
                  <a:txBody>
                    <a:bodyPr/>
                    <a:lstStyle/>
                    <a:p>
                      <a:r>
                        <a:rPr lang="en-US" dirty="0" smtClean="0"/>
                        <a:t>Women in the field of Finance feel marginalized</a:t>
                      </a:r>
                      <a:endParaRPr lang="en-US" dirty="0"/>
                    </a:p>
                  </a:txBody>
                  <a:tcPr/>
                </a:tc>
              </a:tr>
              <a:tr h="1433386">
                <a:tc>
                  <a:txBody>
                    <a:bodyPr/>
                    <a:lstStyle/>
                    <a:p>
                      <a:r>
                        <a:rPr lang="en-US" dirty="0" smtClean="0"/>
                        <a:t>Incivility</a:t>
                      </a:r>
                      <a:endParaRPr lang="en-US" dirty="0"/>
                    </a:p>
                  </a:txBody>
                  <a:tcPr/>
                </a:tc>
                <a:tc>
                  <a:txBody>
                    <a:bodyPr/>
                    <a:lstStyle/>
                    <a:p>
                      <a:r>
                        <a:rPr lang="en-US" dirty="0" smtClean="0"/>
                        <a:t>Disrespectful treatment, behaving aggressively, interrupting and ignoring his/ her opinions</a:t>
                      </a:r>
                      <a:endParaRPr lang="en-US" dirty="0"/>
                    </a:p>
                  </a:txBody>
                  <a:tcPr/>
                </a:tc>
                <a:tc>
                  <a:txBody>
                    <a:bodyPr/>
                    <a:lstStyle/>
                    <a:p>
                      <a:r>
                        <a:rPr lang="en-US" dirty="0" smtClean="0"/>
                        <a:t>Female lawyers </a:t>
                      </a:r>
                      <a:r>
                        <a:rPr lang="en-US" baseline="0" dirty="0" smtClean="0"/>
                        <a:t> note that male attorneys frequently cut them off and do not address their comments</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15400" cy="1066800"/>
          </a:xfrm>
        </p:spPr>
        <p:txBody>
          <a:bodyPr>
            <a:noAutofit/>
          </a:bodyPr>
          <a:lstStyle/>
          <a:p>
            <a:pPr>
              <a:defRPr/>
            </a:pPr>
            <a:r>
              <a:rPr lang="en-US" sz="3600" dirty="0" smtClean="0"/>
              <a:t>Implementing Diversity Management Strategies</a:t>
            </a:r>
            <a:endParaRPr lang="en-US" sz="3600" dirty="0"/>
          </a:p>
        </p:txBody>
      </p:sp>
      <p:sp>
        <p:nvSpPr>
          <p:cNvPr id="4" name="Slide Number Placeholder 3"/>
          <p:cNvSpPr>
            <a:spLocks noGrp="1"/>
          </p:cNvSpPr>
          <p:nvPr>
            <p:ph type="sldNum" sz="quarter" idx="12"/>
          </p:nvPr>
        </p:nvSpPr>
        <p:spPr/>
        <p:txBody>
          <a:bodyPr>
            <a:normAutofit fontScale="92500"/>
          </a:bodyPr>
          <a:lstStyle/>
          <a:p>
            <a:pPr>
              <a:defRPr/>
            </a:pPr>
            <a:r>
              <a:rPr lang="en-US" smtClean="0"/>
              <a:t>2-</a:t>
            </a:r>
            <a:fld id="{A48BC6A8-4E71-40BB-8BE6-D97A7542B563}" type="slidenum">
              <a:rPr lang="en-US" smtClean="0"/>
              <a:pPr>
                <a:defRPr/>
              </a:pPr>
              <a:t>13</a:t>
            </a:fld>
            <a:endParaRPr lang="en-US"/>
          </a:p>
        </p:txBody>
      </p:sp>
      <p:sp>
        <p:nvSpPr>
          <p:cNvPr id="16387" name="Content Placeholder 2"/>
          <p:cNvSpPr>
            <a:spLocks noGrp="1"/>
          </p:cNvSpPr>
          <p:nvPr>
            <p:ph sz="quarter" idx="1"/>
          </p:nvPr>
        </p:nvSpPr>
        <p:spPr>
          <a:xfrm>
            <a:off x="304800" y="1371600"/>
            <a:ext cx="8534400" cy="838200"/>
          </a:xfrm>
        </p:spPr>
        <p:txBody>
          <a:bodyPr>
            <a:noAutofit/>
          </a:bodyPr>
          <a:lstStyle/>
          <a:p>
            <a:pPr>
              <a:buNone/>
            </a:pPr>
            <a:r>
              <a:rPr lang="en-US" sz="2800" dirty="0" smtClean="0"/>
              <a:t>Making everybody more aware and sensitive to the needs of others.  </a:t>
            </a:r>
          </a:p>
        </p:txBody>
      </p:sp>
      <p:graphicFrame>
        <p:nvGraphicFramePr>
          <p:cNvPr id="6" name="Diagram 5"/>
          <p:cNvGraphicFramePr/>
          <p:nvPr/>
        </p:nvGraphicFramePr>
        <p:xfrm>
          <a:off x="762000" y="22860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smtClean="0"/>
              <a:t>Implementing Diversity Management Strategies</a:t>
            </a:r>
            <a:endParaRPr lang="en-US" dirty="0"/>
          </a:p>
        </p:txBody>
      </p:sp>
      <p:sp>
        <p:nvSpPr>
          <p:cNvPr id="3" name="Content Placeholder 2"/>
          <p:cNvSpPr>
            <a:spLocks noGrp="1"/>
          </p:cNvSpPr>
          <p:nvPr>
            <p:ph sz="quarter" idx="1"/>
          </p:nvPr>
        </p:nvSpPr>
        <p:spPr>
          <a:xfrm>
            <a:off x="0" y="1371600"/>
            <a:ext cx="9144000" cy="5486400"/>
          </a:xfrm>
        </p:spPr>
        <p:txBody>
          <a:bodyPr>
            <a:normAutofit fontScale="92500" lnSpcReduction="10000"/>
          </a:bodyPr>
          <a:lstStyle/>
          <a:p>
            <a:pPr algn="just">
              <a:defRPr/>
            </a:pPr>
            <a:r>
              <a:rPr lang="en-US" sz="2600" dirty="0" smtClean="0"/>
              <a:t>Managers must work to develop strategies to develop ways to utilize differences to achieve work outcomes.  </a:t>
            </a:r>
          </a:p>
          <a:p>
            <a:pPr algn="just">
              <a:defRPr/>
            </a:pPr>
            <a:r>
              <a:rPr lang="en-US" sz="2600" dirty="0" smtClean="0"/>
              <a:t>Managers start by attracting, selecting, developing, and retaining employees who can </a:t>
            </a:r>
            <a:r>
              <a:rPr lang="en-US" sz="2600" b="1" dirty="0" smtClean="0"/>
              <a:t>operate and excel in a workplace with diverse individuals, viewpoints, and ideas. </a:t>
            </a:r>
            <a:r>
              <a:rPr lang="en-US" sz="2600" dirty="0" smtClean="0"/>
              <a:t> Gaining a diverse workforce through the selection process and </a:t>
            </a:r>
            <a:r>
              <a:rPr lang="en-US" sz="2600" b="1" dirty="0" smtClean="0"/>
              <a:t>developing that workforce through organizational training and development programs </a:t>
            </a:r>
            <a:r>
              <a:rPr lang="en-US" sz="2600" dirty="0" smtClean="0"/>
              <a:t>will help to provide for an </a:t>
            </a:r>
            <a:r>
              <a:rPr lang="en-US" sz="2600" b="1" dirty="0" smtClean="0"/>
              <a:t>environment that fosters creativity and effectiveness by tapping into the potential of all employees.</a:t>
            </a:r>
          </a:p>
          <a:p>
            <a:pPr algn="just">
              <a:defRPr/>
            </a:pPr>
            <a:r>
              <a:rPr lang="en-US" sz="2600" dirty="0" smtClean="0"/>
              <a:t>More and more organizations are requiring employees to </a:t>
            </a:r>
            <a:r>
              <a:rPr lang="en-US" sz="2600" b="1" dirty="0" smtClean="0"/>
              <a:t>work in groups</a:t>
            </a:r>
            <a:r>
              <a:rPr lang="en-US" sz="2600" dirty="0" smtClean="0"/>
              <a:t>.  Diversity can aid in </a:t>
            </a:r>
            <a:r>
              <a:rPr lang="en-US" sz="2600" b="1" dirty="0" smtClean="0"/>
              <a:t>group effectiveness </a:t>
            </a:r>
            <a:r>
              <a:rPr lang="en-US" sz="2600" dirty="0" smtClean="0"/>
              <a:t>and it can diminish it.  Organizations must provide the tools to leverage the differences to obtain superior performance.  </a:t>
            </a:r>
          </a:p>
          <a:p>
            <a:pPr>
              <a:defRPr/>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Diversity Management Strategies</a:t>
            </a:r>
            <a:endParaRPr lang="en-US" dirty="0"/>
          </a:p>
        </p:txBody>
      </p:sp>
      <p:sp>
        <p:nvSpPr>
          <p:cNvPr id="3" name="Content Placeholder 2"/>
          <p:cNvSpPr>
            <a:spLocks noGrp="1"/>
          </p:cNvSpPr>
          <p:nvPr>
            <p:ph sz="quarter" idx="1"/>
          </p:nvPr>
        </p:nvSpPr>
        <p:spPr/>
        <p:txBody>
          <a:bodyPr/>
          <a:lstStyle/>
          <a:p>
            <a:pPr>
              <a:defRPr/>
            </a:pPr>
            <a:r>
              <a:rPr lang="en-US" dirty="0" smtClean="0"/>
              <a:t>Effective workforce programs that encourage diversity contain </a:t>
            </a:r>
            <a:r>
              <a:rPr lang="en-US" b="1" dirty="0" smtClean="0"/>
              <a:t>three components</a:t>
            </a:r>
            <a:r>
              <a:rPr lang="en-US" dirty="0" smtClean="0"/>
              <a:t>.</a:t>
            </a:r>
          </a:p>
          <a:p>
            <a:pPr lvl="1" algn="just">
              <a:defRPr/>
            </a:pPr>
            <a:r>
              <a:rPr lang="en-US" dirty="0" smtClean="0">
                <a:solidFill>
                  <a:schemeClr val="tx1"/>
                </a:solidFill>
              </a:rPr>
              <a:t>First, they teach managers </a:t>
            </a:r>
            <a:r>
              <a:rPr lang="en-US" b="1" dirty="0" smtClean="0">
                <a:solidFill>
                  <a:schemeClr val="tx1"/>
                </a:solidFill>
              </a:rPr>
              <a:t>about the laws they need to follow and equal employment opportunity requirements.  </a:t>
            </a:r>
          </a:p>
          <a:p>
            <a:pPr lvl="1" algn="just">
              <a:defRPr/>
            </a:pPr>
            <a:r>
              <a:rPr lang="en-US" dirty="0" smtClean="0">
                <a:solidFill>
                  <a:schemeClr val="tx1"/>
                </a:solidFill>
              </a:rPr>
              <a:t>Second, they help managers and employees to see that a </a:t>
            </a:r>
            <a:r>
              <a:rPr lang="en-US" b="1" dirty="0" smtClean="0">
                <a:solidFill>
                  <a:schemeClr val="tx1"/>
                </a:solidFill>
              </a:rPr>
              <a:t>diverse workforce is better able to serve diverse markets.  </a:t>
            </a:r>
          </a:p>
          <a:p>
            <a:pPr lvl="1" algn="just">
              <a:defRPr/>
            </a:pPr>
            <a:r>
              <a:rPr lang="en-US" dirty="0" smtClean="0">
                <a:solidFill>
                  <a:schemeClr val="tx1"/>
                </a:solidFill>
              </a:rPr>
              <a:t>Third, they take into </a:t>
            </a:r>
            <a:r>
              <a:rPr lang="en-US" b="1" dirty="0" smtClean="0">
                <a:solidFill>
                  <a:schemeClr val="tx1"/>
                </a:solidFill>
              </a:rPr>
              <a:t>account personal differences and approach the differences as strengths that can be utilized to enhance performance.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4722" name="AutoShape 2"/>
          <p:cNvSpPr>
            <a:spLocks noGrp="1" noChangeArrowheads="1"/>
          </p:cNvSpPr>
          <p:nvPr>
            <p:ph type="title"/>
          </p:nvPr>
        </p:nvSpPr>
        <p:spPr>
          <a:xfrm>
            <a:off x="719138" y="512763"/>
            <a:ext cx="7924800" cy="706437"/>
          </a:xfrm>
        </p:spPr>
        <p:txBody>
          <a:bodyPr/>
          <a:lstStyle/>
          <a:p>
            <a:r>
              <a:rPr lang="en-US">
                <a:solidFill>
                  <a:schemeClr val="tx1"/>
                </a:solidFill>
              </a:rPr>
              <a:t>Diversity Initiatives</a:t>
            </a:r>
          </a:p>
        </p:txBody>
      </p:sp>
      <p:sp>
        <p:nvSpPr>
          <p:cNvPr id="4" name="Slide Number Placeholder 3"/>
          <p:cNvSpPr>
            <a:spLocks noGrp="1"/>
          </p:cNvSpPr>
          <p:nvPr>
            <p:ph type="sldNum" sz="quarter" idx="12"/>
          </p:nvPr>
        </p:nvSpPr>
        <p:spPr>
          <a:xfrm>
            <a:off x="4361688" y="1026372"/>
            <a:ext cx="457200" cy="345228"/>
          </a:xfrm>
        </p:spPr>
        <p:txBody>
          <a:bodyPr/>
          <a:lstStyle/>
          <a:p>
            <a:fld id="{73BB19C8-85D3-4853-B151-130DE69FD67D}" type="slidenum">
              <a:rPr lang="en-US"/>
              <a:pPr/>
              <a:t>16</a:t>
            </a:fld>
            <a:endParaRPr lang="en-US" dirty="0"/>
          </a:p>
        </p:txBody>
      </p:sp>
      <p:sp>
        <p:nvSpPr>
          <p:cNvPr id="414723" name="Rectangle 3"/>
          <p:cNvSpPr>
            <a:spLocks noGrp="1" noChangeArrowheads="1"/>
          </p:cNvSpPr>
          <p:nvPr>
            <p:ph sz="quarter" idx="1"/>
          </p:nvPr>
        </p:nvSpPr>
        <p:spPr>
          <a:xfrm>
            <a:off x="152400" y="1676400"/>
            <a:ext cx="8839200" cy="4632325"/>
          </a:xfrm>
          <a:solidFill>
            <a:schemeClr val="bg1"/>
          </a:solidFill>
          <a:ln>
            <a:solidFill>
              <a:schemeClr val="tx1"/>
            </a:solidFill>
          </a:ln>
        </p:spPr>
        <p:txBody>
          <a:bodyPr/>
          <a:lstStyle/>
          <a:p>
            <a:pPr>
              <a:lnSpc>
                <a:spcPct val="80000"/>
              </a:lnSpc>
              <a:buFont typeface="Wingdings" pitchFamily="2" charset="2"/>
              <a:buChar char=" "/>
            </a:pPr>
            <a:r>
              <a:rPr lang="en-US" sz="2000" b="1" dirty="0">
                <a:solidFill>
                  <a:schemeClr val="hlink"/>
                </a:solidFill>
              </a:rPr>
              <a:t>Recruitment</a:t>
            </a:r>
            <a:endParaRPr lang="en-US" sz="2000" dirty="0">
              <a:solidFill>
                <a:schemeClr val="hlink"/>
              </a:solidFill>
            </a:endParaRPr>
          </a:p>
          <a:p>
            <a:pPr>
              <a:lnSpc>
                <a:spcPct val="80000"/>
              </a:lnSpc>
              <a:buFont typeface="Wingdings" pitchFamily="2" charset="2"/>
              <a:buChar char="à"/>
            </a:pPr>
            <a:r>
              <a:rPr lang="en-US" sz="2000" dirty="0"/>
              <a:t>Examine employee demographics</a:t>
            </a:r>
          </a:p>
          <a:p>
            <a:pPr>
              <a:lnSpc>
                <a:spcPct val="80000"/>
              </a:lnSpc>
              <a:buFont typeface="Wingdings" pitchFamily="2" charset="2"/>
              <a:buChar char="à"/>
            </a:pPr>
            <a:r>
              <a:rPr lang="en-US" sz="2000" dirty="0"/>
              <a:t>Examine composition of the labor pool in the area</a:t>
            </a:r>
          </a:p>
          <a:p>
            <a:pPr>
              <a:lnSpc>
                <a:spcPct val="80000"/>
              </a:lnSpc>
              <a:buFont typeface="Wingdings" pitchFamily="2" charset="2"/>
              <a:buChar char="à"/>
            </a:pPr>
            <a:r>
              <a:rPr lang="en-US" sz="2000" dirty="0"/>
              <a:t>Examine composition of the customer base</a:t>
            </a:r>
          </a:p>
          <a:p>
            <a:pPr>
              <a:lnSpc>
                <a:spcPct val="80000"/>
              </a:lnSpc>
              <a:buFont typeface="Wingdings" pitchFamily="2" charset="2"/>
              <a:buChar char=" "/>
            </a:pPr>
            <a:r>
              <a:rPr lang="en-US" sz="2000" b="1" dirty="0">
                <a:solidFill>
                  <a:schemeClr val="hlink"/>
                </a:solidFill>
              </a:rPr>
              <a:t>Career Advancement</a:t>
            </a:r>
            <a:endParaRPr lang="en-US" sz="2000" dirty="0">
              <a:solidFill>
                <a:schemeClr val="hlink"/>
              </a:solidFill>
            </a:endParaRPr>
          </a:p>
          <a:p>
            <a:pPr>
              <a:lnSpc>
                <a:spcPct val="80000"/>
              </a:lnSpc>
              <a:buFont typeface="Wingdings" pitchFamily="2" charset="2"/>
              <a:buChar char="à"/>
            </a:pPr>
            <a:r>
              <a:rPr lang="en-US" sz="2000" dirty="0"/>
              <a:t>Eliminate the glass ceiling</a:t>
            </a:r>
          </a:p>
          <a:p>
            <a:pPr>
              <a:lnSpc>
                <a:spcPct val="80000"/>
              </a:lnSpc>
              <a:buFont typeface="Wingdings" pitchFamily="2" charset="2"/>
              <a:buChar char="à"/>
            </a:pPr>
            <a:r>
              <a:rPr lang="en-US" sz="2000" dirty="0"/>
              <a:t>Accomplish mentoring relationships</a:t>
            </a:r>
          </a:p>
          <a:p>
            <a:pPr>
              <a:lnSpc>
                <a:spcPct val="80000"/>
              </a:lnSpc>
              <a:buFont typeface="Wingdings" pitchFamily="2" charset="2"/>
              <a:buChar char=" "/>
            </a:pPr>
            <a:r>
              <a:rPr lang="en-US" sz="2000" b="1" dirty="0">
                <a:solidFill>
                  <a:schemeClr val="hlink"/>
                </a:solidFill>
              </a:rPr>
              <a:t>Accommodating Special Needs</a:t>
            </a:r>
            <a:endParaRPr lang="en-US" sz="2000" dirty="0">
              <a:solidFill>
                <a:schemeClr val="hlink"/>
              </a:solidFill>
            </a:endParaRPr>
          </a:p>
          <a:p>
            <a:pPr>
              <a:lnSpc>
                <a:spcPct val="80000"/>
              </a:lnSpc>
              <a:buFont typeface="Wingdings" pitchFamily="2" charset="2"/>
              <a:buChar char="à"/>
            </a:pPr>
            <a:r>
              <a:rPr lang="en-US" sz="2000" dirty="0"/>
              <a:t>Child care</a:t>
            </a:r>
          </a:p>
          <a:p>
            <a:pPr>
              <a:lnSpc>
                <a:spcPct val="80000"/>
              </a:lnSpc>
              <a:buFont typeface="Wingdings" pitchFamily="2" charset="2"/>
              <a:buChar char="à"/>
            </a:pPr>
            <a:r>
              <a:rPr lang="en-US" sz="2000" dirty="0"/>
              <a:t>Non-English speaking training materials and information packets can be provided</a:t>
            </a:r>
          </a:p>
          <a:p>
            <a:pPr>
              <a:lnSpc>
                <a:spcPct val="80000"/>
              </a:lnSpc>
              <a:buFont typeface="Wingdings" pitchFamily="2" charset="2"/>
              <a:buChar char="à"/>
            </a:pPr>
            <a:r>
              <a:rPr lang="en-US" sz="2000" dirty="0"/>
              <a:t>Maternity or paternity leave</a:t>
            </a:r>
          </a:p>
          <a:p>
            <a:pPr>
              <a:lnSpc>
                <a:spcPct val="80000"/>
              </a:lnSpc>
              <a:buFont typeface="Wingdings" pitchFamily="2" charset="2"/>
              <a:buChar char="à"/>
            </a:pPr>
            <a:r>
              <a:rPr lang="en-US" sz="2000" dirty="0"/>
              <a:t>Flexible work schedules</a:t>
            </a:r>
          </a:p>
          <a:p>
            <a:pPr>
              <a:lnSpc>
                <a:spcPct val="80000"/>
              </a:lnSpc>
              <a:buFont typeface="Wingdings" pitchFamily="2" charset="2"/>
              <a:buChar char="à"/>
            </a:pPr>
            <a:r>
              <a:rPr lang="en-US" sz="2000" dirty="0"/>
              <a:t>Home-based employment</a:t>
            </a:r>
          </a:p>
          <a:p>
            <a:pPr>
              <a:lnSpc>
                <a:spcPct val="80000"/>
              </a:lnSpc>
              <a:buFont typeface="Wingdings" pitchFamily="2" charset="2"/>
              <a:buChar char="à"/>
            </a:pPr>
            <a:r>
              <a:rPr lang="en-US" sz="2000" dirty="0"/>
              <a:t>Long-term-care insurance, special health or life benefits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4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4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4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4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4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4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4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4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147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147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147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1472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147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228600" y="152401"/>
            <a:ext cx="3657599" cy="1143000"/>
          </a:xfrm>
          <a:prstGeom prst="rect">
            <a:avLst/>
          </a:prstGeom>
          <a:noFill/>
          <a:ln w="9525">
            <a:noFill/>
            <a:miter lim="800000"/>
            <a:headEnd/>
            <a:tailEnd/>
          </a:ln>
          <a:effectLst/>
        </p:spPr>
        <p:txBody>
          <a:bodyPr anchor="ctr"/>
          <a:lstStyle/>
          <a:p>
            <a:pPr eaLnBrk="1" hangingPunct="1">
              <a:lnSpc>
                <a:spcPct val="90000"/>
              </a:lnSpc>
            </a:pPr>
            <a:r>
              <a:rPr lang="en-US" sz="3200" b="1" dirty="0">
                <a:effectLst/>
              </a:rPr>
              <a:t>Stages of </a:t>
            </a:r>
            <a:br>
              <a:rPr lang="en-US" sz="3200" b="1" dirty="0">
                <a:effectLst/>
              </a:rPr>
            </a:br>
            <a:r>
              <a:rPr lang="en-US" sz="3200" b="1" dirty="0">
                <a:effectLst/>
              </a:rPr>
              <a:t>Diversity Awareness</a:t>
            </a:r>
          </a:p>
        </p:txBody>
      </p:sp>
      <p:sp>
        <p:nvSpPr>
          <p:cNvPr id="415747" name="Rectangle 3"/>
          <p:cNvSpPr>
            <a:spLocks noChangeArrowheads="1"/>
          </p:cNvSpPr>
          <p:nvPr/>
        </p:nvSpPr>
        <p:spPr bwMode="auto">
          <a:xfrm>
            <a:off x="431800" y="5192713"/>
            <a:ext cx="3181350" cy="120015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415748" name="Rectangle 4"/>
          <p:cNvSpPr>
            <a:spLocks noChangeArrowheads="1"/>
          </p:cNvSpPr>
          <p:nvPr/>
        </p:nvSpPr>
        <p:spPr bwMode="auto">
          <a:xfrm>
            <a:off x="1223963" y="4221163"/>
            <a:ext cx="2743200" cy="11430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415749" name="Rectangle 5"/>
          <p:cNvSpPr>
            <a:spLocks noChangeArrowheads="1"/>
          </p:cNvSpPr>
          <p:nvPr/>
        </p:nvSpPr>
        <p:spPr bwMode="auto">
          <a:xfrm>
            <a:off x="1871663" y="3141663"/>
            <a:ext cx="2779712" cy="11430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415750" name="Rectangle 6"/>
          <p:cNvSpPr>
            <a:spLocks noChangeArrowheads="1"/>
          </p:cNvSpPr>
          <p:nvPr/>
        </p:nvSpPr>
        <p:spPr bwMode="auto">
          <a:xfrm>
            <a:off x="3816350" y="2168525"/>
            <a:ext cx="3011488" cy="11430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415751" name="Rectangle 7"/>
          <p:cNvSpPr>
            <a:spLocks noChangeArrowheads="1"/>
          </p:cNvSpPr>
          <p:nvPr/>
        </p:nvSpPr>
        <p:spPr bwMode="auto">
          <a:xfrm>
            <a:off x="4932363" y="1233488"/>
            <a:ext cx="2743200" cy="1143000"/>
          </a:xfrm>
          <a:prstGeom prst="rect">
            <a:avLst/>
          </a:prstGeom>
          <a:solidFill>
            <a:srgbClr val="339933"/>
          </a:solidFill>
          <a:ln w="9525">
            <a:solidFill>
              <a:schemeClr val="tx1"/>
            </a:solidFill>
            <a:miter lim="800000"/>
            <a:headEnd/>
            <a:tailEnd/>
          </a:ln>
          <a:effectLst/>
        </p:spPr>
        <p:txBody>
          <a:bodyPr wrap="none" anchor="ctr"/>
          <a:lstStyle/>
          <a:p>
            <a:endParaRPr lang="en-US"/>
          </a:p>
        </p:txBody>
      </p:sp>
      <p:sp>
        <p:nvSpPr>
          <p:cNvPr id="415752" name="Rectangle 8"/>
          <p:cNvSpPr>
            <a:spLocks noChangeArrowheads="1"/>
          </p:cNvSpPr>
          <p:nvPr/>
        </p:nvSpPr>
        <p:spPr bwMode="auto">
          <a:xfrm>
            <a:off x="6227763" y="188913"/>
            <a:ext cx="2743200" cy="1139825"/>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415754" name="Text Box 10"/>
          <p:cNvSpPr txBox="1">
            <a:spLocks noChangeArrowheads="1"/>
          </p:cNvSpPr>
          <p:nvPr/>
        </p:nvSpPr>
        <p:spPr bwMode="auto">
          <a:xfrm>
            <a:off x="3851275" y="225425"/>
            <a:ext cx="2303463" cy="274638"/>
          </a:xfrm>
          <a:prstGeom prst="rect">
            <a:avLst/>
          </a:prstGeom>
          <a:noFill/>
          <a:ln w="9525">
            <a:noFill/>
            <a:miter lim="800000"/>
            <a:headEnd/>
            <a:tailEnd/>
          </a:ln>
          <a:effectLst/>
        </p:spPr>
        <p:txBody>
          <a:bodyPr>
            <a:spAutoFit/>
          </a:bodyPr>
          <a:lstStyle/>
          <a:p>
            <a:pPr>
              <a:spcBef>
                <a:spcPct val="50000"/>
              </a:spcBef>
            </a:pPr>
            <a:r>
              <a:rPr lang="en-US" b="1">
                <a:effectLst/>
              </a:rPr>
              <a:t>Highest Level of Awareness</a:t>
            </a:r>
          </a:p>
        </p:txBody>
      </p:sp>
      <p:sp>
        <p:nvSpPr>
          <p:cNvPr id="415755" name="Text Box 11"/>
          <p:cNvSpPr txBox="1">
            <a:spLocks noChangeArrowheads="1"/>
          </p:cNvSpPr>
          <p:nvPr/>
        </p:nvSpPr>
        <p:spPr bwMode="auto">
          <a:xfrm>
            <a:off x="3695700" y="6021388"/>
            <a:ext cx="2389188" cy="274637"/>
          </a:xfrm>
          <a:prstGeom prst="rect">
            <a:avLst/>
          </a:prstGeom>
          <a:noFill/>
          <a:ln w="9525">
            <a:noFill/>
            <a:miter lim="800000"/>
            <a:headEnd/>
            <a:tailEnd/>
          </a:ln>
          <a:effectLst/>
        </p:spPr>
        <p:txBody>
          <a:bodyPr>
            <a:spAutoFit/>
          </a:bodyPr>
          <a:lstStyle/>
          <a:p>
            <a:pPr>
              <a:spcBef>
                <a:spcPct val="50000"/>
              </a:spcBef>
            </a:pPr>
            <a:r>
              <a:rPr lang="en-US" b="1">
                <a:effectLst/>
              </a:rPr>
              <a:t>Lowest Level of Awareness</a:t>
            </a:r>
          </a:p>
        </p:txBody>
      </p:sp>
      <p:sp>
        <p:nvSpPr>
          <p:cNvPr id="415756" name="Text Box 12"/>
          <p:cNvSpPr txBox="1">
            <a:spLocks noChangeArrowheads="1"/>
          </p:cNvSpPr>
          <p:nvPr/>
        </p:nvSpPr>
        <p:spPr bwMode="auto">
          <a:xfrm>
            <a:off x="428625" y="5162550"/>
            <a:ext cx="723900" cy="304800"/>
          </a:xfrm>
          <a:prstGeom prst="rect">
            <a:avLst/>
          </a:prstGeom>
          <a:noFill/>
          <a:ln w="9525">
            <a:noFill/>
            <a:miter lim="800000"/>
            <a:headEnd/>
            <a:tailEnd/>
          </a:ln>
          <a:effectLst/>
        </p:spPr>
        <p:txBody>
          <a:bodyPr>
            <a:spAutoFit/>
          </a:bodyPr>
          <a:lstStyle/>
          <a:p>
            <a:pPr>
              <a:spcBef>
                <a:spcPct val="50000"/>
              </a:spcBef>
            </a:pPr>
            <a:r>
              <a:rPr lang="en-US" sz="1400" b="1">
                <a:solidFill>
                  <a:schemeClr val="bg1"/>
                </a:solidFill>
                <a:effectLst/>
                <a:latin typeface="Times New Roman" charset="0"/>
              </a:rPr>
              <a:t>Denial</a:t>
            </a:r>
          </a:p>
        </p:txBody>
      </p:sp>
      <p:sp>
        <p:nvSpPr>
          <p:cNvPr id="415757" name="Text Box 13"/>
          <p:cNvSpPr txBox="1">
            <a:spLocks noChangeArrowheads="1"/>
          </p:cNvSpPr>
          <p:nvPr/>
        </p:nvSpPr>
        <p:spPr bwMode="auto">
          <a:xfrm>
            <a:off x="425450" y="5588000"/>
            <a:ext cx="3246438" cy="304800"/>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effectLst/>
                <a:sym typeface="Wingdings" pitchFamily="2" charset="2"/>
              </a:rPr>
              <a:t>No awareness of cultural differences</a:t>
            </a:r>
            <a:endParaRPr lang="en-US" sz="1400">
              <a:solidFill>
                <a:schemeClr val="bg1"/>
              </a:solidFill>
              <a:effectLst/>
            </a:endParaRPr>
          </a:p>
        </p:txBody>
      </p:sp>
      <p:sp>
        <p:nvSpPr>
          <p:cNvPr id="415758" name="Text Box 14"/>
          <p:cNvSpPr txBox="1">
            <a:spLocks noChangeArrowheads="1"/>
          </p:cNvSpPr>
          <p:nvPr/>
        </p:nvSpPr>
        <p:spPr bwMode="auto">
          <a:xfrm>
            <a:off x="419100" y="5353050"/>
            <a:ext cx="3108325" cy="304800"/>
          </a:xfrm>
          <a:prstGeom prst="rect">
            <a:avLst/>
          </a:prstGeom>
          <a:noFill/>
          <a:ln w="9525">
            <a:noFill/>
            <a:miter lim="800000"/>
            <a:headEnd/>
            <a:tailEnd/>
          </a:ln>
          <a:effectLst/>
        </p:spPr>
        <p:txBody>
          <a:bodyPr>
            <a:spAutoFit/>
          </a:bodyPr>
          <a:lstStyle/>
          <a:p>
            <a:pPr>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Parochial view of the world</a:t>
            </a:r>
            <a:endParaRPr lang="en-US" sz="1400">
              <a:solidFill>
                <a:schemeClr val="bg1"/>
              </a:solidFill>
              <a:effectLst/>
            </a:endParaRPr>
          </a:p>
        </p:txBody>
      </p:sp>
      <p:sp>
        <p:nvSpPr>
          <p:cNvPr id="415759" name="Text Box 15"/>
          <p:cNvSpPr txBox="1">
            <a:spLocks noChangeArrowheads="1"/>
          </p:cNvSpPr>
          <p:nvPr/>
        </p:nvSpPr>
        <p:spPr bwMode="auto">
          <a:xfrm>
            <a:off x="419100" y="5829300"/>
            <a:ext cx="3181350" cy="51752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In extreme cases, may claim other cultures are subhuman</a:t>
            </a:r>
            <a:endParaRPr lang="en-US" sz="1400">
              <a:solidFill>
                <a:schemeClr val="bg1"/>
              </a:solidFill>
              <a:effectLst/>
            </a:endParaRPr>
          </a:p>
        </p:txBody>
      </p:sp>
      <p:sp>
        <p:nvSpPr>
          <p:cNvPr id="415760" name="Text Box 16"/>
          <p:cNvSpPr txBox="1">
            <a:spLocks noChangeArrowheads="1"/>
          </p:cNvSpPr>
          <p:nvPr/>
        </p:nvSpPr>
        <p:spPr bwMode="auto">
          <a:xfrm>
            <a:off x="1150938" y="4184650"/>
            <a:ext cx="990600" cy="304800"/>
          </a:xfrm>
          <a:prstGeom prst="rect">
            <a:avLst/>
          </a:prstGeom>
          <a:noFill/>
          <a:ln w="9525">
            <a:noFill/>
            <a:miter lim="800000"/>
            <a:headEnd/>
            <a:tailEnd/>
          </a:ln>
          <a:effectLst/>
        </p:spPr>
        <p:txBody>
          <a:bodyPr>
            <a:spAutoFit/>
          </a:bodyPr>
          <a:lstStyle/>
          <a:p>
            <a:pPr>
              <a:spcBef>
                <a:spcPct val="50000"/>
              </a:spcBef>
            </a:pPr>
            <a:r>
              <a:rPr lang="en-US" sz="1400" b="1">
                <a:solidFill>
                  <a:schemeClr val="bg1"/>
                </a:solidFill>
                <a:effectLst/>
              </a:rPr>
              <a:t>Defense</a:t>
            </a:r>
          </a:p>
        </p:txBody>
      </p:sp>
      <p:sp>
        <p:nvSpPr>
          <p:cNvPr id="415761" name="Text Box 17"/>
          <p:cNvSpPr txBox="1">
            <a:spLocks noChangeArrowheads="1"/>
          </p:cNvSpPr>
          <p:nvPr/>
        </p:nvSpPr>
        <p:spPr bwMode="auto">
          <a:xfrm>
            <a:off x="1187450" y="4400550"/>
            <a:ext cx="2722563" cy="51752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Perceives threat against one’s comfortable worldview</a:t>
            </a:r>
            <a:endParaRPr lang="en-US" sz="1400">
              <a:solidFill>
                <a:schemeClr val="bg1"/>
              </a:solidFill>
              <a:effectLst/>
            </a:endParaRPr>
          </a:p>
        </p:txBody>
      </p:sp>
      <p:sp>
        <p:nvSpPr>
          <p:cNvPr id="415762" name="Text Box 18"/>
          <p:cNvSpPr txBox="1">
            <a:spLocks noChangeArrowheads="1"/>
          </p:cNvSpPr>
          <p:nvPr/>
        </p:nvSpPr>
        <p:spPr bwMode="auto">
          <a:xfrm>
            <a:off x="1187450" y="4797425"/>
            <a:ext cx="2676525" cy="304800"/>
          </a:xfrm>
          <a:prstGeom prst="rect">
            <a:avLst/>
          </a:prstGeom>
          <a:noFill/>
          <a:ln w="9525">
            <a:noFill/>
            <a:miter lim="800000"/>
            <a:headEnd/>
            <a:tailEnd/>
          </a:ln>
          <a:effectLst/>
        </p:spPr>
        <p:txBody>
          <a:bodyPr>
            <a:spAutoFit/>
          </a:bodyPr>
          <a:lstStyle/>
          <a:p>
            <a:pPr>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Uses negative stereotyping</a:t>
            </a:r>
            <a:endParaRPr lang="en-US" sz="1400">
              <a:solidFill>
                <a:schemeClr val="bg1"/>
              </a:solidFill>
              <a:effectLst/>
            </a:endParaRPr>
          </a:p>
        </p:txBody>
      </p:sp>
      <p:sp>
        <p:nvSpPr>
          <p:cNvPr id="415763" name="Text Box 19"/>
          <p:cNvSpPr txBox="1">
            <a:spLocks noChangeArrowheads="1"/>
          </p:cNvSpPr>
          <p:nvPr/>
        </p:nvSpPr>
        <p:spPr bwMode="auto">
          <a:xfrm>
            <a:off x="1187450" y="5013325"/>
            <a:ext cx="2947988" cy="304800"/>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effectLst/>
                <a:sym typeface="Wingdings" pitchFamily="2" charset="2"/>
              </a:rPr>
              <a:t>Assumes own culture superior</a:t>
            </a:r>
            <a:endParaRPr lang="en-US" sz="1400">
              <a:solidFill>
                <a:schemeClr val="bg1"/>
              </a:solidFill>
              <a:effectLst/>
            </a:endParaRPr>
          </a:p>
        </p:txBody>
      </p:sp>
      <p:sp>
        <p:nvSpPr>
          <p:cNvPr id="415764" name="Text Box 20"/>
          <p:cNvSpPr txBox="1">
            <a:spLocks noChangeArrowheads="1"/>
          </p:cNvSpPr>
          <p:nvPr/>
        </p:nvSpPr>
        <p:spPr bwMode="auto">
          <a:xfrm>
            <a:off x="1800225" y="3105150"/>
            <a:ext cx="2438400" cy="304800"/>
          </a:xfrm>
          <a:prstGeom prst="rect">
            <a:avLst/>
          </a:prstGeom>
          <a:noFill/>
          <a:ln w="9525">
            <a:noFill/>
            <a:miter lim="800000"/>
            <a:headEnd/>
            <a:tailEnd/>
          </a:ln>
          <a:effectLst/>
        </p:spPr>
        <p:txBody>
          <a:bodyPr>
            <a:spAutoFit/>
          </a:bodyPr>
          <a:lstStyle/>
          <a:p>
            <a:pPr>
              <a:spcBef>
                <a:spcPct val="50000"/>
              </a:spcBef>
            </a:pPr>
            <a:r>
              <a:rPr lang="en-US" sz="1400" b="1">
                <a:solidFill>
                  <a:schemeClr val="bg1"/>
                </a:solidFill>
                <a:effectLst/>
              </a:rPr>
              <a:t>Minimizing Differences</a:t>
            </a:r>
          </a:p>
        </p:txBody>
      </p:sp>
      <p:sp>
        <p:nvSpPr>
          <p:cNvPr id="415765" name="Text Box 21"/>
          <p:cNvSpPr txBox="1">
            <a:spLocks noChangeArrowheads="1"/>
          </p:cNvSpPr>
          <p:nvPr/>
        </p:nvSpPr>
        <p:spPr bwMode="auto">
          <a:xfrm>
            <a:off x="1871663" y="3752850"/>
            <a:ext cx="2846387" cy="51752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Focuses on similarities among all peoples</a:t>
            </a:r>
            <a:endParaRPr lang="en-US" sz="1400">
              <a:solidFill>
                <a:schemeClr val="bg1"/>
              </a:solidFill>
              <a:effectLst/>
            </a:endParaRPr>
          </a:p>
        </p:txBody>
      </p:sp>
      <p:sp>
        <p:nvSpPr>
          <p:cNvPr id="415766" name="Text Box 22"/>
          <p:cNvSpPr txBox="1">
            <a:spLocks noChangeArrowheads="1"/>
          </p:cNvSpPr>
          <p:nvPr/>
        </p:nvSpPr>
        <p:spPr bwMode="auto">
          <a:xfrm>
            <a:off x="1871663" y="3321050"/>
            <a:ext cx="2970212" cy="517525"/>
          </a:xfrm>
          <a:prstGeom prst="rect">
            <a:avLst/>
          </a:prstGeom>
          <a:noFill/>
          <a:ln w="9525">
            <a:noFill/>
            <a:miter lim="800000"/>
            <a:headEnd/>
            <a:tailEnd/>
          </a:ln>
          <a:effectLst/>
        </p:spPr>
        <p:txBody>
          <a:bodyPr>
            <a:spAutoFit/>
          </a:bodyPr>
          <a:lstStyle/>
          <a:p>
            <a:pPr marL="114300" indent="-114300">
              <a:spcBef>
                <a:spcPct val="50000"/>
              </a:spcBef>
            </a:pPr>
            <a:r>
              <a:rPr lang="en-US" sz="1400">
                <a:solidFill>
                  <a:schemeClr val="bg1"/>
                </a:solidFill>
                <a:effectLst/>
                <a:sym typeface="Wingdings" pitchFamily="2" charset="2"/>
              </a:rPr>
              <a:t>Hides or trivializes cultural differences</a:t>
            </a:r>
            <a:endParaRPr lang="en-US" sz="1400">
              <a:solidFill>
                <a:schemeClr val="bg1"/>
              </a:solidFill>
              <a:effectLst/>
            </a:endParaRPr>
          </a:p>
        </p:txBody>
      </p:sp>
      <p:sp>
        <p:nvSpPr>
          <p:cNvPr id="415767" name="Text Box 23"/>
          <p:cNvSpPr txBox="1">
            <a:spLocks noChangeArrowheads="1"/>
          </p:cNvSpPr>
          <p:nvPr/>
        </p:nvSpPr>
        <p:spPr bwMode="auto">
          <a:xfrm>
            <a:off x="3743325" y="2349500"/>
            <a:ext cx="3333750" cy="51752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Accepts behavioral differences and underlying differences in values</a:t>
            </a:r>
            <a:endParaRPr lang="en-US" sz="1400">
              <a:solidFill>
                <a:schemeClr val="bg1"/>
              </a:solidFill>
              <a:effectLst/>
            </a:endParaRPr>
          </a:p>
        </p:txBody>
      </p:sp>
      <p:sp>
        <p:nvSpPr>
          <p:cNvPr id="415768" name="Text Box 24"/>
          <p:cNvSpPr txBox="1">
            <a:spLocks noChangeArrowheads="1"/>
          </p:cNvSpPr>
          <p:nvPr/>
        </p:nvSpPr>
        <p:spPr bwMode="auto">
          <a:xfrm>
            <a:off x="3743325" y="2781300"/>
            <a:ext cx="3181350" cy="51752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Recognizes validity of other ways of thinking and perceiving the world</a:t>
            </a:r>
            <a:endParaRPr lang="en-US" sz="1400">
              <a:solidFill>
                <a:schemeClr val="bg1"/>
              </a:solidFill>
              <a:effectLst/>
            </a:endParaRPr>
          </a:p>
        </p:txBody>
      </p:sp>
      <p:sp>
        <p:nvSpPr>
          <p:cNvPr id="415769" name="Text Box 25"/>
          <p:cNvSpPr txBox="1">
            <a:spLocks noChangeArrowheads="1"/>
          </p:cNvSpPr>
          <p:nvPr/>
        </p:nvSpPr>
        <p:spPr bwMode="auto">
          <a:xfrm>
            <a:off x="3779838" y="2133600"/>
            <a:ext cx="1295400" cy="304800"/>
          </a:xfrm>
          <a:prstGeom prst="rect">
            <a:avLst/>
          </a:prstGeom>
          <a:noFill/>
          <a:ln w="9525">
            <a:noFill/>
            <a:miter lim="800000"/>
            <a:headEnd/>
            <a:tailEnd/>
          </a:ln>
          <a:effectLst/>
        </p:spPr>
        <p:txBody>
          <a:bodyPr>
            <a:spAutoFit/>
          </a:bodyPr>
          <a:lstStyle/>
          <a:p>
            <a:pPr>
              <a:spcBef>
                <a:spcPct val="50000"/>
              </a:spcBef>
            </a:pPr>
            <a:r>
              <a:rPr lang="en-US" sz="1400" b="1">
                <a:solidFill>
                  <a:schemeClr val="bg1"/>
                </a:solidFill>
                <a:effectLst/>
              </a:rPr>
              <a:t>Acceptance</a:t>
            </a:r>
          </a:p>
        </p:txBody>
      </p:sp>
      <p:sp>
        <p:nvSpPr>
          <p:cNvPr id="415770" name="Text Box 26"/>
          <p:cNvSpPr txBox="1">
            <a:spLocks noChangeArrowheads="1"/>
          </p:cNvSpPr>
          <p:nvPr/>
        </p:nvSpPr>
        <p:spPr bwMode="auto">
          <a:xfrm>
            <a:off x="4895850" y="1233488"/>
            <a:ext cx="1295400" cy="304800"/>
          </a:xfrm>
          <a:prstGeom prst="rect">
            <a:avLst/>
          </a:prstGeom>
          <a:noFill/>
          <a:ln w="9525">
            <a:noFill/>
            <a:miter lim="800000"/>
            <a:headEnd/>
            <a:tailEnd/>
          </a:ln>
          <a:effectLst/>
        </p:spPr>
        <p:txBody>
          <a:bodyPr>
            <a:spAutoFit/>
          </a:bodyPr>
          <a:lstStyle/>
          <a:p>
            <a:pPr>
              <a:spcBef>
                <a:spcPct val="50000"/>
              </a:spcBef>
            </a:pPr>
            <a:r>
              <a:rPr lang="en-US" sz="1400" b="1">
                <a:solidFill>
                  <a:schemeClr val="bg1"/>
                </a:solidFill>
                <a:effectLst/>
              </a:rPr>
              <a:t>Adaptation</a:t>
            </a:r>
          </a:p>
        </p:txBody>
      </p:sp>
      <p:sp>
        <p:nvSpPr>
          <p:cNvPr id="415771" name="Text Box 27"/>
          <p:cNvSpPr txBox="1">
            <a:spLocks noChangeArrowheads="1"/>
          </p:cNvSpPr>
          <p:nvPr/>
        </p:nvSpPr>
        <p:spPr bwMode="auto">
          <a:xfrm>
            <a:off x="4859338" y="1881188"/>
            <a:ext cx="2743200" cy="51752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Able to empathize with those of other cultures</a:t>
            </a:r>
            <a:endParaRPr lang="en-US" sz="1400">
              <a:solidFill>
                <a:schemeClr val="bg1"/>
              </a:solidFill>
              <a:effectLst/>
            </a:endParaRPr>
          </a:p>
        </p:txBody>
      </p:sp>
      <p:sp>
        <p:nvSpPr>
          <p:cNvPr id="415772" name="Text Box 28"/>
          <p:cNvSpPr txBox="1">
            <a:spLocks noChangeArrowheads="1"/>
          </p:cNvSpPr>
          <p:nvPr/>
        </p:nvSpPr>
        <p:spPr bwMode="auto">
          <a:xfrm>
            <a:off x="4895850" y="1449388"/>
            <a:ext cx="2743200" cy="51752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Able to shift from one cultural perspective to another</a:t>
            </a:r>
            <a:endParaRPr lang="en-US" sz="1400">
              <a:solidFill>
                <a:schemeClr val="bg1"/>
              </a:solidFill>
              <a:effectLst/>
            </a:endParaRPr>
          </a:p>
        </p:txBody>
      </p:sp>
      <p:sp>
        <p:nvSpPr>
          <p:cNvPr id="415773" name="Text Box 29"/>
          <p:cNvSpPr txBox="1">
            <a:spLocks noChangeArrowheads="1"/>
          </p:cNvSpPr>
          <p:nvPr/>
        </p:nvSpPr>
        <p:spPr bwMode="auto">
          <a:xfrm>
            <a:off x="6300788" y="188913"/>
            <a:ext cx="2057400" cy="304800"/>
          </a:xfrm>
          <a:prstGeom prst="rect">
            <a:avLst/>
          </a:prstGeom>
          <a:noFill/>
          <a:ln w="9525">
            <a:noFill/>
            <a:miter lim="800000"/>
            <a:headEnd/>
            <a:tailEnd/>
          </a:ln>
          <a:effectLst/>
        </p:spPr>
        <p:txBody>
          <a:bodyPr>
            <a:spAutoFit/>
          </a:bodyPr>
          <a:lstStyle/>
          <a:p>
            <a:pPr>
              <a:spcBef>
                <a:spcPct val="50000"/>
              </a:spcBef>
            </a:pPr>
            <a:r>
              <a:rPr lang="en-US" sz="1400" b="1">
                <a:solidFill>
                  <a:schemeClr val="bg1"/>
                </a:solidFill>
                <a:effectLst/>
              </a:rPr>
              <a:t>Integration</a:t>
            </a:r>
          </a:p>
        </p:txBody>
      </p:sp>
      <p:sp>
        <p:nvSpPr>
          <p:cNvPr id="415774" name="Text Box 30"/>
          <p:cNvSpPr txBox="1">
            <a:spLocks noChangeArrowheads="1"/>
          </p:cNvSpPr>
          <p:nvPr/>
        </p:nvSpPr>
        <p:spPr bwMode="auto">
          <a:xfrm>
            <a:off x="6227763" y="404813"/>
            <a:ext cx="2686050" cy="942975"/>
          </a:xfrm>
          <a:prstGeom prst="rect">
            <a:avLst/>
          </a:prstGeom>
          <a:noFill/>
          <a:ln w="9525">
            <a:noFill/>
            <a:miter lim="800000"/>
            <a:headEnd/>
            <a:tailEnd/>
          </a:ln>
          <a:effectLst/>
        </p:spPr>
        <p:txBody>
          <a:bodyPr>
            <a:spAutoFit/>
          </a:bodyPr>
          <a:lstStyle/>
          <a:p>
            <a:pPr marL="114300" indent="-114300">
              <a:spcBef>
                <a:spcPct val="50000"/>
              </a:spcBef>
            </a:pPr>
            <a:r>
              <a:rPr lang="en-US">
                <a:solidFill>
                  <a:schemeClr val="bg1"/>
                </a:solidFill>
                <a:effectLst/>
                <a:latin typeface="Times New Roman" charset="0"/>
                <a:sym typeface="Wingdings" pitchFamily="2" charset="2"/>
              </a:rPr>
              <a:t></a:t>
            </a:r>
            <a:r>
              <a:rPr lang="en-US" sz="1400">
                <a:solidFill>
                  <a:schemeClr val="bg1"/>
                </a:solidFill>
                <a:effectLst/>
                <a:sym typeface="Wingdings" pitchFamily="2" charset="2"/>
              </a:rPr>
              <a:t>Multicultural attitude-enables one to integrate differences and adapt both cognitively and behaviorally</a:t>
            </a:r>
            <a:endParaRPr lang="en-US" sz="1400">
              <a:solidFill>
                <a:schemeClr val="bg1"/>
              </a:solidFill>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0" y="0"/>
            <a:ext cx="9144000" cy="1143000"/>
          </a:xfrm>
        </p:spPr>
        <p:txBody>
          <a:bodyPr>
            <a:normAutofit/>
          </a:bodyPr>
          <a:lstStyle/>
          <a:p>
            <a:pPr eaLnBrk="1" hangingPunct="1">
              <a:defRPr/>
            </a:pPr>
            <a:r>
              <a:rPr lang="en-US" smtClean="0"/>
              <a:t>Affirmative Action vs.</a:t>
            </a:r>
            <a:br>
              <a:rPr lang="en-US" smtClean="0"/>
            </a:br>
            <a:r>
              <a:rPr lang="en-US" smtClean="0"/>
              <a:t>Diversity Management</a:t>
            </a:r>
          </a:p>
        </p:txBody>
      </p:sp>
      <p:sp>
        <p:nvSpPr>
          <p:cNvPr id="11267" name="Text Box 14"/>
          <p:cNvSpPr txBox="1">
            <a:spLocks noChangeArrowheads="1"/>
          </p:cNvSpPr>
          <p:nvPr/>
        </p:nvSpPr>
        <p:spPr bwMode="auto">
          <a:xfrm>
            <a:off x="228600" y="6248400"/>
            <a:ext cx="8001000" cy="523875"/>
          </a:xfrm>
          <a:prstGeom prst="rect">
            <a:avLst/>
          </a:prstGeom>
          <a:noFill/>
          <a:ln w="9525">
            <a:noFill/>
            <a:miter lim="800000"/>
            <a:headEnd/>
            <a:tailEnd/>
          </a:ln>
        </p:spPr>
        <p:txBody>
          <a:bodyPr>
            <a:spAutoFit/>
          </a:bodyPr>
          <a:lstStyle/>
          <a:p>
            <a:pPr>
              <a:spcBef>
                <a:spcPct val="50000"/>
              </a:spcBef>
            </a:pPr>
            <a:r>
              <a:rPr lang="en-US" sz="1400" b="1">
                <a:latin typeface="Arial" charset="0"/>
              </a:rPr>
              <a:t>Adapted from Exhibit 2-1: Differences between Affirmative Action Programs and Diversity Management Programs</a:t>
            </a:r>
          </a:p>
        </p:txBody>
      </p:sp>
      <p:grpSp>
        <p:nvGrpSpPr>
          <p:cNvPr id="2" name="Group 161"/>
          <p:cNvGrpSpPr>
            <a:grpSpLocks/>
          </p:cNvGrpSpPr>
          <p:nvPr/>
        </p:nvGrpSpPr>
        <p:grpSpPr bwMode="auto">
          <a:xfrm>
            <a:off x="260350" y="1200150"/>
            <a:ext cx="8820150" cy="4794250"/>
            <a:chOff x="108" y="880"/>
            <a:chExt cx="5556" cy="3020"/>
          </a:xfrm>
        </p:grpSpPr>
        <p:sp>
          <p:nvSpPr>
            <p:cNvPr id="11269" name="Rectangle 48"/>
            <p:cNvSpPr>
              <a:spLocks noChangeArrowheads="1"/>
            </p:cNvSpPr>
            <p:nvPr/>
          </p:nvSpPr>
          <p:spPr bwMode="auto">
            <a:xfrm>
              <a:off x="3192" y="3168"/>
              <a:ext cx="2472" cy="265"/>
            </a:xfrm>
            <a:prstGeom prst="rect">
              <a:avLst/>
            </a:prstGeom>
            <a:noFill/>
            <a:ln w="9525">
              <a:noFill/>
              <a:miter lim="800000"/>
              <a:headEnd/>
              <a:tailEnd/>
            </a:ln>
          </p:spPr>
          <p:txBody>
            <a:bodyPr/>
            <a:lstStyle/>
            <a:p>
              <a:pPr>
                <a:spcBef>
                  <a:spcPct val="20000"/>
                </a:spcBef>
                <a:buSzPct val="120000"/>
              </a:pPr>
              <a:r>
                <a:rPr lang="en-US" sz="2000" b="1">
                  <a:solidFill>
                    <a:srgbClr val="660066"/>
                  </a:solidFill>
                  <a:latin typeface="Arial" charset="0"/>
                </a:rPr>
                <a:t>Ongoing, permanent changes</a:t>
              </a:r>
            </a:p>
          </p:txBody>
        </p:sp>
        <p:sp>
          <p:nvSpPr>
            <p:cNvPr id="11270" name="Rectangle 47"/>
            <p:cNvSpPr>
              <a:spLocks noChangeArrowheads="1"/>
            </p:cNvSpPr>
            <p:nvPr/>
          </p:nvSpPr>
          <p:spPr bwMode="auto">
            <a:xfrm>
              <a:off x="1152" y="3168"/>
              <a:ext cx="2016" cy="732"/>
            </a:xfrm>
            <a:prstGeom prst="rect">
              <a:avLst/>
            </a:prstGeom>
            <a:noFill/>
            <a:ln w="9525">
              <a:noFill/>
              <a:miter lim="800000"/>
              <a:headEnd/>
              <a:tailEnd/>
            </a:ln>
          </p:spPr>
          <p:txBody>
            <a:bodyPr/>
            <a:lstStyle/>
            <a:p>
              <a:pPr>
                <a:spcBef>
                  <a:spcPct val="20000"/>
                </a:spcBef>
                <a:buSzPct val="120000"/>
              </a:pPr>
              <a:r>
                <a:rPr lang="en-US" sz="2000" b="1">
                  <a:solidFill>
                    <a:srgbClr val="660066"/>
                  </a:solidFill>
                  <a:latin typeface="Arial" charset="0"/>
                </a:rPr>
                <a:t>Temporary, until representation of disadvantaged groups</a:t>
              </a:r>
            </a:p>
          </p:txBody>
        </p:sp>
        <p:sp>
          <p:nvSpPr>
            <p:cNvPr id="11271" name="Rectangle 46"/>
            <p:cNvSpPr>
              <a:spLocks noChangeArrowheads="1"/>
            </p:cNvSpPr>
            <p:nvPr/>
          </p:nvSpPr>
          <p:spPr bwMode="auto">
            <a:xfrm>
              <a:off x="108" y="3168"/>
              <a:ext cx="1128" cy="265"/>
            </a:xfrm>
            <a:prstGeom prst="rect">
              <a:avLst/>
            </a:prstGeom>
            <a:noFill/>
            <a:ln w="9525">
              <a:noFill/>
              <a:miter lim="800000"/>
              <a:headEnd/>
              <a:tailEnd/>
            </a:ln>
          </p:spPr>
          <p:txBody>
            <a:bodyPr anchor="ctr"/>
            <a:lstStyle/>
            <a:p>
              <a:pPr>
                <a:spcBef>
                  <a:spcPct val="20000"/>
                </a:spcBef>
                <a:buSzPct val="120000"/>
              </a:pPr>
              <a:r>
                <a:rPr lang="en-US" sz="2000" b="1">
                  <a:solidFill>
                    <a:srgbClr val="006600"/>
                  </a:solidFill>
                  <a:latin typeface="Arial" charset="0"/>
                </a:rPr>
                <a:t>Time Frame</a:t>
              </a:r>
            </a:p>
          </p:txBody>
        </p:sp>
        <p:sp>
          <p:nvSpPr>
            <p:cNvPr id="11272" name="Rectangle 45"/>
            <p:cNvSpPr>
              <a:spLocks noChangeArrowheads="1"/>
            </p:cNvSpPr>
            <p:nvPr/>
          </p:nvSpPr>
          <p:spPr bwMode="auto">
            <a:xfrm>
              <a:off x="3192" y="2592"/>
              <a:ext cx="2472" cy="441"/>
            </a:xfrm>
            <a:prstGeom prst="rect">
              <a:avLst/>
            </a:prstGeom>
            <a:noFill/>
            <a:ln w="9525">
              <a:noFill/>
              <a:miter lim="800000"/>
              <a:headEnd/>
              <a:tailEnd/>
            </a:ln>
          </p:spPr>
          <p:txBody>
            <a:bodyPr/>
            <a:lstStyle/>
            <a:p>
              <a:pPr>
                <a:spcBef>
                  <a:spcPct val="20000"/>
                </a:spcBef>
                <a:buSzPct val="120000"/>
              </a:pPr>
              <a:r>
                <a:rPr lang="en-US" sz="2000" b="1">
                  <a:solidFill>
                    <a:srgbClr val="800080"/>
                  </a:solidFill>
                  <a:latin typeface="Arial" charset="0"/>
                </a:rPr>
                <a:t>Attempts to uncover the root causes of diversity problems</a:t>
              </a:r>
            </a:p>
          </p:txBody>
        </p:sp>
        <p:sp>
          <p:nvSpPr>
            <p:cNvPr id="11273" name="Rectangle 44"/>
            <p:cNvSpPr>
              <a:spLocks noChangeArrowheads="1"/>
            </p:cNvSpPr>
            <p:nvPr/>
          </p:nvSpPr>
          <p:spPr bwMode="auto">
            <a:xfrm>
              <a:off x="1152" y="2592"/>
              <a:ext cx="2016" cy="441"/>
            </a:xfrm>
            <a:prstGeom prst="rect">
              <a:avLst/>
            </a:prstGeom>
            <a:noFill/>
            <a:ln w="9525">
              <a:noFill/>
              <a:miter lim="800000"/>
              <a:headEnd/>
              <a:tailEnd/>
            </a:ln>
          </p:spPr>
          <p:txBody>
            <a:bodyPr/>
            <a:lstStyle/>
            <a:p>
              <a:pPr>
                <a:spcBef>
                  <a:spcPct val="20000"/>
                </a:spcBef>
                <a:buSzPct val="120000"/>
              </a:pPr>
              <a:r>
                <a:rPr lang="en-US" sz="2000" b="1">
                  <a:solidFill>
                    <a:srgbClr val="660066"/>
                  </a:solidFill>
                  <a:latin typeface="Arial" charset="0"/>
                </a:rPr>
                <a:t>Does not address the cause of problems</a:t>
              </a:r>
            </a:p>
          </p:txBody>
        </p:sp>
        <p:sp>
          <p:nvSpPr>
            <p:cNvPr id="11274" name="Rectangle 43"/>
            <p:cNvSpPr>
              <a:spLocks noChangeArrowheads="1"/>
            </p:cNvSpPr>
            <p:nvPr/>
          </p:nvSpPr>
          <p:spPr bwMode="auto">
            <a:xfrm>
              <a:off x="108" y="2592"/>
              <a:ext cx="1128" cy="441"/>
            </a:xfrm>
            <a:prstGeom prst="rect">
              <a:avLst/>
            </a:prstGeom>
            <a:noFill/>
            <a:ln w="9525">
              <a:noFill/>
              <a:miter lim="800000"/>
              <a:headEnd/>
              <a:tailEnd/>
            </a:ln>
          </p:spPr>
          <p:txBody>
            <a:bodyPr anchor="ctr"/>
            <a:lstStyle/>
            <a:p>
              <a:pPr>
                <a:spcBef>
                  <a:spcPct val="20000"/>
                </a:spcBef>
                <a:buSzPct val="120000"/>
              </a:pPr>
              <a:r>
                <a:rPr lang="en-US" sz="2000" b="1">
                  <a:solidFill>
                    <a:srgbClr val="006600"/>
                  </a:solidFill>
                  <a:latin typeface="Arial" charset="0"/>
                </a:rPr>
                <a:t>Cause of Problems</a:t>
              </a:r>
            </a:p>
          </p:txBody>
        </p:sp>
        <p:sp>
          <p:nvSpPr>
            <p:cNvPr id="11275" name="Rectangle 42"/>
            <p:cNvSpPr>
              <a:spLocks noChangeArrowheads="1"/>
            </p:cNvSpPr>
            <p:nvPr/>
          </p:nvSpPr>
          <p:spPr bwMode="auto">
            <a:xfrm>
              <a:off x="3192" y="2112"/>
              <a:ext cx="2472" cy="432"/>
            </a:xfrm>
            <a:prstGeom prst="rect">
              <a:avLst/>
            </a:prstGeom>
            <a:noFill/>
            <a:ln w="9525">
              <a:noFill/>
              <a:miter lim="800000"/>
              <a:headEnd/>
              <a:tailEnd/>
            </a:ln>
          </p:spPr>
          <p:txBody>
            <a:bodyPr/>
            <a:lstStyle/>
            <a:p>
              <a:pPr>
                <a:spcBef>
                  <a:spcPct val="50000"/>
                </a:spcBef>
              </a:pPr>
              <a:r>
                <a:rPr lang="en-US" sz="2000" b="1">
                  <a:solidFill>
                    <a:srgbClr val="660066"/>
                  </a:solidFill>
                  <a:latin typeface="Arial" charset="0"/>
                </a:rPr>
                <a:t>Allows all associates to reach their full potential</a:t>
              </a:r>
              <a:endParaRPr lang="en-US" b="1">
                <a:solidFill>
                  <a:srgbClr val="660066"/>
                </a:solidFill>
                <a:latin typeface="Arial" charset="0"/>
              </a:endParaRPr>
            </a:p>
          </p:txBody>
        </p:sp>
        <p:sp>
          <p:nvSpPr>
            <p:cNvPr id="11276" name="Rectangle 41"/>
            <p:cNvSpPr>
              <a:spLocks noChangeArrowheads="1"/>
            </p:cNvSpPr>
            <p:nvPr/>
          </p:nvSpPr>
          <p:spPr bwMode="auto">
            <a:xfrm>
              <a:off x="1152" y="2112"/>
              <a:ext cx="2016" cy="432"/>
            </a:xfrm>
            <a:prstGeom prst="rect">
              <a:avLst/>
            </a:prstGeom>
            <a:noFill/>
            <a:ln w="9525">
              <a:noFill/>
              <a:miter lim="800000"/>
              <a:headEnd/>
              <a:tailEnd/>
            </a:ln>
          </p:spPr>
          <p:txBody>
            <a:bodyPr/>
            <a:lstStyle/>
            <a:p>
              <a:pPr>
                <a:spcBef>
                  <a:spcPct val="20000"/>
                </a:spcBef>
                <a:buSzPct val="120000"/>
              </a:pPr>
              <a:r>
                <a:rPr lang="en-US" sz="2000" b="1">
                  <a:solidFill>
                    <a:srgbClr val="660066"/>
                  </a:solidFill>
                  <a:latin typeface="Arial" charset="0"/>
                </a:rPr>
                <a:t>Recruitment, mobility, and retention</a:t>
              </a:r>
            </a:p>
          </p:txBody>
        </p:sp>
        <p:sp>
          <p:nvSpPr>
            <p:cNvPr id="11277" name="Rectangle 40"/>
            <p:cNvSpPr>
              <a:spLocks noChangeArrowheads="1"/>
            </p:cNvSpPr>
            <p:nvPr/>
          </p:nvSpPr>
          <p:spPr bwMode="auto">
            <a:xfrm>
              <a:off x="108" y="2112"/>
              <a:ext cx="1128" cy="432"/>
            </a:xfrm>
            <a:prstGeom prst="rect">
              <a:avLst/>
            </a:prstGeom>
            <a:noFill/>
            <a:ln w="9525">
              <a:noFill/>
              <a:miter lim="800000"/>
              <a:headEnd/>
              <a:tailEnd/>
            </a:ln>
          </p:spPr>
          <p:txBody>
            <a:bodyPr anchor="ctr"/>
            <a:lstStyle/>
            <a:p>
              <a:r>
                <a:rPr lang="en-US" sz="2000" b="1">
                  <a:solidFill>
                    <a:srgbClr val="006600"/>
                  </a:solidFill>
                  <a:latin typeface="Arial" charset="0"/>
                </a:rPr>
                <a:t>Focus</a:t>
              </a:r>
              <a:endParaRPr lang="en-US" b="1">
                <a:solidFill>
                  <a:srgbClr val="006600"/>
                </a:solidFill>
                <a:latin typeface="Arial" charset="0"/>
              </a:endParaRPr>
            </a:p>
          </p:txBody>
        </p:sp>
        <p:sp>
          <p:nvSpPr>
            <p:cNvPr id="11278" name="Rectangle 39"/>
            <p:cNvSpPr>
              <a:spLocks noChangeArrowheads="1"/>
            </p:cNvSpPr>
            <p:nvPr/>
          </p:nvSpPr>
          <p:spPr bwMode="auto">
            <a:xfrm>
              <a:off x="3192" y="1632"/>
              <a:ext cx="2472" cy="432"/>
            </a:xfrm>
            <a:prstGeom prst="rect">
              <a:avLst/>
            </a:prstGeom>
            <a:noFill/>
            <a:ln w="9525">
              <a:noFill/>
              <a:miter lim="800000"/>
              <a:headEnd/>
              <a:tailEnd/>
            </a:ln>
          </p:spPr>
          <p:txBody>
            <a:bodyPr/>
            <a:lstStyle/>
            <a:p>
              <a:pPr>
                <a:spcBef>
                  <a:spcPct val="50000"/>
                </a:spcBef>
              </a:pPr>
              <a:r>
                <a:rPr lang="en-US" sz="2000" b="1">
                  <a:solidFill>
                    <a:srgbClr val="660066"/>
                  </a:solidFill>
                  <a:latin typeface="Arial" charset="0"/>
                </a:rPr>
                <a:t>Assumes that managers and the organizations will change</a:t>
              </a:r>
              <a:endParaRPr lang="en-US" b="1">
                <a:solidFill>
                  <a:srgbClr val="660066"/>
                </a:solidFill>
                <a:latin typeface="Arial" charset="0"/>
              </a:endParaRPr>
            </a:p>
          </p:txBody>
        </p:sp>
        <p:sp>
          <p:nvSpPr>
            <p:cNvPr id="11279" name="Rectangle 38"/>
            <p:cNvSpPr>
              <a:spLocks noChangeArrowheads="1"/>
            </p:cNvSpPr>
            <p:nvPr/>
          </p:nvSpPr>
          <p:spPr bwMode="auto">
            <a:xfrm>
              <a:off x="1152" y="1632"/>
              <a:ext cx="2016" cy="432"/>
            </a:xfrm>
            <a:prstGeom prst="rect">
              <a:avLst/>
            </a:prstGeom>
            <a:noFill/>
            <a:ln w="9525">
              <a:noFill/>
              <a:miter lim="800000"/>
              <a:headEnd/>
              <a:tailEnd/>
            </a:ln>
          </p:spPr>
          <p:txBody>
            <a:bodyPr/>
            <a:lstStyle/>
            <a:p>
              <a:pPr>
                <a:spcBef>
                  <a:spcPct val="50000"/>
                </a:spcBef>
              </a:pPr>
              <a:r>
                <a:rPr lang="en-US" sz="2000" b="1" dirty="0">
                  <a:solidFill>
                    <a:srgbClr val="660066"/>
                  </a:solidFill>
                  <a:latin typeface="Arial" charset="0"/>
                </a:rPr>
                <a:t>Assumes individuals will assimilate and adapt</a:t>
              </a:r>
            </a:p>
          </p:txBody>
        </p:sp>
        <p:sp>
          <p:nvSpPr>
            <p:cNvPr id="11280" name="Rectangle 37"/>
            <p:cNvSpPr>
              <a:spLocks noChangeArrowheads="1"/>
            </p:cNvSpPr>
            <p:nvPr/>
          </p:nvSpPr>
          <p:spPr bwMode="auto">
            <a:xfrm>
              <a:off x="108" y="1632"/>
              <a:ext cx="1128" cy="432"/>
            </a:xfrm>
            <a:prstGeom prst="rect">
              <a:avLst/>
            </a:prstGeom>
            <a:noFill/>
            <a:ln w="9525">
              <a:noFill/>
              <a:miter lim="800000"/>
              <a:headEnd/>
              <a:tailEnd/>
            </a:ln>
          </p:spPr>
          <p:txBody>
            <a:bodyPr anchor="ctr"/>
            <a:lstStyle/>
            <a:p>
              <a:r>
                <a:rPr lang="en-US" sz="2000" b="1">
                  <a:solidFill>
                    <a:srgbClr val="006600"/>
                  </a:solidFill>
                  <a:latin typeface="Arial" charset="0"/>
                </a:rPr>
                <a:t>Assimilation</a:t>
              </a:r>
              <a:endParaRPr lang="en-US" b="1">
                <a:solidFill>
                  <a:srgbClr val="006600"/>
                </a:solidFill>
                <a:latin typeface="Arial" charset="0"/>
              </a:endParaRPr>
            </a:p>
          </p:txBody>
        </p:sp>
        <p:sp>
          <p:nvSpPr>
            <p:cNvPr id="11281" name="Rectangle 36"/>
            <p:cNvSpPr>
              <a:spLocks noChangeArrowheads="1"/>
            </p:cNvSpPr>
            <p:nvPr/>
          </p:nvSpPr>
          <p:spPr bwMode="auto">
            <a:xfrm>
              <a:off x="3192" y="1152"/>
              <a:ext cx="2472" cy="441"/>
            </a:xfrm>
            <a:prstGeom prst="rect">
              <a:avLst/>
            </a:prstGeom>
            <a:noFill/>
            <a:ln w="9525">
              <a:noFill/>
              <a:miter lim="800000"/>
              <a:headEnd/>
              <a:tailEnd/>
            </a:ln>
          </p:spPr>
          <p:txBody>
            <a:bodyPr/>
            <a:lstStyle/>
            <a:p>
              <a:pPr>
                <a:spcBef>
                  <a:spcPct val="20000"/>
                </a:spcBef>
                <a:buSzPct val="120000"/>
              </a:pPr>
              <a:r>
                <a:rPr lang="en-US" sz="2000" b="1">
                  <a:solidFill>
                    <a:srgbClr val="660066"/>
                  </a:solidFill>
                  <a:latin typeface="Arial" charset="0"/>
                </a:rPr>
                <a:t>Create an inclusive, empowered work environment</a:t>
              </a:r>
            </a:p>
          </p:txBody>
        </p:sp>
        <p:sp>
          <p:nvSpPr>
            <p:cNvPr id="11282" name="Rectangle 35"/>
            <p:cNvSpPr>
              <a:spLocks noChangeArrowheads="1"/>
            </p:cNvSpPr>
            <p:nvPr/>
          </p:nvSpPr>
          <p:spPr bwMode="auto">
            <a:xfrm>
              <a:off x="1152" y="1152"/>
              <a:ext cx="2016" cy="441"/>
            </a:xfrm>
            <a:prstGeom prst="rect">
              <a:avLst/>
            </a:prstGeom>
            <a:noFill/>
            <a:ln w="9525">
              <a:noFill/>
              <a:miter lim="800000"/>
              <a:headEnd/>
              <a:tailEnd/>
            </a:ln>
          </p:spPr>
          <p:txBody>
            <a:bodyPr/>
            <a:lstStyle/>
            <a:p>
              <a:pPr>
                <a:spcBef>
                  <a:spcPct val="20000"/>
                </a:spcBef>
                <a:buSzPct val="120000"/>
              </a:pPr>
              <a:r>
                <a:rPr lang="en-US" sz="2000" b="1">
                  <a:solidFill>
                    <a:srgbClr val="660066"/>
                  </a:solidFill>
                  <a:latin typeface="Arial" charset="0"/>
                </a:rPr>
                <a:t>Prevent and remedy discrimination</a:t>
              </a:r>
            </a:p>
          </p:txBody>
        </p:sp>
        <p:sp>
          <p:nvSpPr>
            <p:cNvPr id="11283" name="Rectangle 34"/>
            <p:cNvSpPr>
              <a:spLocks noChangeArrowheads="1"/>
            </p:cNvSpPr>
            <p:nvPr/>
          </p:nvSpPr>
          <p:spPr bwMode="auto">
            <a:xfrm>
              <a:off x="108" y="1152"/>
              <a:ext cx="1128" cy="441"/>
            </a:xfrm>
            <a:prstGeom prst="rect">
              <a:avLst/>
            </a:prstGeom>
            <a:noFill/>
            <a:ln w="9525">
              <a:noFill/>
              <a:miter lim="800000"/>
              <a:headEnd/>
              <a:tailEnd/>
            </a:ln>
          </p:spPr>
          <p:txBody>
            <a:bodyPr anchor="ctr"/>
            <a:lstStyle/>
            <a:p>
              <a:pPr>
                <a:spcBef>
                  <a:spcPct val="20000"/>
                </a:spcBef>
                <a:buSzPct val="120000"/>
              </a:pPr>
              <a:r>
                <a:rPr lang="en-US" sz="2000" b="1">
                  <a:solidFill>
                    <a:srgbClr val="006600"/>
                  </a:solidFill>
                  <a:latin typeface="Arial" charset="0"/>
                </a:rPr>
                <a:t>Purpose</a:t>
              </a:r>
            </a:p>
          </p:txBody>
        </p:sp>
        <p:sp>
          <p:nvSpPr>
            <p:cNvPr id="11284" name="Rectangle 33"/>
            <p:cNvSpPr>
              <a:spLocks noChangeArrowheads="1"/>
            </p:cNvSpPr>
            <p:nvPr/>
          </p:nvSpPr>
          <p:spPr bwMode="auto">
            <a:xfrm>
              <a:off x="3264" y="880"/>
              <a:ext cx="2280" cy="272"/>
            </a:xfrm>
            <a:prstGeom prst="rect">
              <a:avLst/>
            </a:prstGeom>
            <a:noFill/>
            <a:ln w="9525">
              <a:noFill/>
              <a:miter lim="800000"/>
              <a:headEnd/>
              <a:tailEnd/>
            </a:ln>
          </p:spPr>
          <p:txBody>
            <a:bodyPr anchor="b"/>
            <a:lstStyle/>
            <a:p>
              <a:pPr algn="ctr">
                <a:spcBef>
                  <a:spcPct val="20000"/>
                </a:spcBef>
                <a:buSzPct val="120000"/>
              </a:pPr>
              <a:r>
                <a:rPr lang="en-US" sz="2000" b="1">
                  <a:solidFill>
                    <a:srgbClr val="006600"/>
                  </a:solidFill>
                  <a:latin typeface="Arial" charset="0"/>
                </a:rPr>
                <a:t>Diversity Management</a:t>
              </a:r>
            </a:p>
          </p:txBody>
        </p:sp>
        <p:sp>
          <p:nvSpPr>
            <p:cNvPr id="11285" name="Rectangle 32"/>
            <p:cNvSpPr>
              <a:spLocks noChangeArrowheads="1"/>
            </p:cNvSpPr>
            <p:nvPr/>
          </p:nvSpPr>
          <p:spPr bwMode="auto">
            <a:xfrm>
              <a:off x="1248" y="880"/>
              <a:ext cx="1728" cy="272"/>
            </a:xfrm>
            <a:prstGeom prst="rect">
              <a:avLst/>
            </a:prstGeom>
            <a:noFill/>
            <a:ln w="9525">
              <a:noFill/>
              <a:miter lim="800000"/>
              <a:headEnd/>
              <a:tailEnd/>
            </a:ln>
          </p:spPr>
          <p:txBody>
            <a:bodyPr anchor="b"/>
            <a:lstStyle/>
            <a:p>
              <a:pPr algn="ctr">
                <a:spcBef>
                  <a:spcPct val="20000"/>
                </a:spcBef>
                <a:buSzPct val="120000"/>
              </a:pPr>
              <a:r>
                <a:rPr lang="en-US" sz="2000" b="1">
                  <a:solidFill>
                    <a:srgbClr val="006600"/>
                  </a:solidFill>
                  <a:latin typeface="Arial" charset="0"/>
                </a:rPr>
                <a:t>Affirmative Action</a:t>
              </a:r>
            </a:p>
          </p:txBody>
        </p:sp>
        <p:sp>
          <p:nvSpPr>
            <p:cNvPr id="11286" name="Line 49"/>
            <p:cNvSpPr>
              <a:spLocks noChangeShapeType="1"/>
            </p:cNvSpPr>
            <p:nvPr/>
          </p:nvSpPr>
          <p:spPr bwMode="auto">
            <a:xfrm>
              <a:off x="136" y="1632"/>
              <a:ext cx="5424" cy="0"/>
            </a:xfrm>
            <a:prstGeom prst="line">
              <a:avLst/>
            </a:prstGeom>
            <a:noFill/>
            <a:ln w="12700" cap="sq">
              <a:solidFill>
                <a:schemeClr val="tx1"/>
              </a:solidFill>
              <a:round/>
              <a:headEnd/>
              <a:tailEnd/>
            </a:ln>
          </p:spPr>
          <p:txBody>
            <a:bodyPr/>
            <a:lstStyle/>
            <a:p>
              <a:endParaRPr lang="en-US"/>
            </a:p>
          </p:txBody>
        </p:sp>
        <p:sp>
          <p:nvSpPr>
            <p:cNvPr id="11287" name="Line 98"/>
            <p:cNvSpPr>
              <a:spLocks noChangeShapeType="1"/>
            </p:cNvSpPr>
            <p:nvPr/>
          </p:nvSpPr>
          <p:spPr bwMode="auto">
            <a:xfrm>
              <a:off x="120" y="1152"/>
              <a:ext cx="5424" cy="0"/>
            </a:xfrm>
            <a:prstGeom prst="line">
              <a:avLst/>
            </a:prstGeom>
            <a:noFill/>
            <a:ln w="12700">
              <a:solidFill>
                <a:schemeClr val="tx1"/>
              </a:solidFill>
              <a:round/>
              <a:headEnd/>
              <a:tailEnd/>
            </a:ln>
          </p:spPr>
          <p:txBody>
            <a:bodyPr/>
            <a:lstStyle/>
            <a:p>
              <a:endParaRPr lang="en-US"/>
            </a:p>
          </p:txBody>
        </p:sp>
        <p:sp>
          <p:nvSpPr>
            <p:cNvPr id="11288" name="Line 157"/>
            <p:cNvSpPr>
              <a:spLocks noChangeShapeType="1"/>
            </p:cNvSpPr>
            <p:nvPr/>
          </p:nvSpPr>
          <p:spPr bwMode="auto">
            <a:xfrm>
              <a:off x="128" y="2120"/>
              <a:ext cx="5424" cy="0"/>
            </a:xfrm>
            <a:prstGeom prst="line">
              <a:avLst/>
            </a:prstGeom>
            <a:noFill/>
            <a:ln w="12700" cap="sq">
              <a:solidFill>
                <a:schemeClr val="tx1"/>
              </a:solidFill>
              <a:round/>
              <a:headEnd/>
              <a:tailEnd/>
            </a:ln>
          </p:spPr>
          <p:txBody>
            <a:bodyPr/>
            <a:lstStyle/>
            <a:p>
              <a:endParaRPr lang="en-US"/>
            </a:p>
          </p:txBody>
        </p:sp>
        <p:sp>
          <p:nvSpPr>
            <p:cNvPr id="11289" name="Line 158"/>
            <p:cNvSpPr>
              <a:spLocks noChangeShapeType="1"/>
            </p:cNvSpPr>
            <p:nvPr/>
          </p:nvSpPr>
          <p:spPr bwMode="auto">
            <a:xfrm>
              <a:off x="120" y="2544"/>
              <a:ext cx="5424" cy="0"/>
            </a:xfrm>
            <a:prstGeom prst="line">
              <a:avLst/>
            </a:prstGeom>
            <a:noFill/>
            <a:ln w="12700" cap="sq">
              <a:solidFill>
                <a:schemeClr val="tx1"/>
              </a:solidFill>
              <a:round/>
              <a:headEnd/>
              <a:tailEnd/>
            </a:ln>
          </p:spPr>
          <p:txBody>
            <a:bodyPr/>
            <a:lstStyle/>
            <a:p>
              <a:endParaRPr lang="en-US"/>
            </a:p>
          </p:txBody>
        </p:sp>
        <p:sp>
          <p:nvSpPr>
            <p:cNvPr id="11290" name="Line 159"/>
            <p:cNvSpPr>
              <a:spLocks noChangeShapeType="1"/>
            </p:cNvSpPr>
            <p:nvPr/>
          </p:nvSpPr>
          <p:spPr bwMode="auto">
            <a:xfrm>
              <a:off x="124" y="3108"/>
              <a:ext cx="5424" cy="0"/>
            </a:xfrm>
            <a:prstGeom prst="line">
              <a:avLst/>
            </a:prstGeom>
            <a:noFill/>
            <a:ln w="12700" cap="sq">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152400"/>
            <a:ext cx="8763000" cy="838200"/>
          </a:xfrm>
        </p:spPr>
        <p:txBody>
          <a:bodyPr/>
          <a:lstStyle/>
          <a:p>
            <a:pPr eaLnBrk="1" hangingPunct="1">
              <a:defRPr/>
            </a:pPr>
            <a:r>
              <a:rPr lang="en-US" smtClean="0"/>
              <a:t>Forces of Change</a:t>
            </a:r>
          </a:p>
        </p:txBody>
      </p:sp>
      <p:sp>
        <p:nvSpPr>
          <p:cNvPr id="11267" name="Rectangle 3"/>
          <p:cNvSpPr>
            <a:spLocks noGrp="1" noChangeArrowheads="1"/>
          </p:cNvSpPr>
          <p:nvPr>
            <p:ph sz="quarter" idx="1"/>
          </p:nvPr>
        </p:nvSpPr>
        <p:spPr>
          <a:xfrm>
            <a:off x="228600" y="1524000"/>
            <a:ext cx="8686800" cy="3581400"/>
          </a:xfrm>
        </p:spPr>
        <p:txBody>
          <a:bodyPr>
            <a:normAutofit fontScale="85000" lnSpcReduction="10000"/>
          </a:bodyPr>
          <a:lstStyle/>
          <a:p>
            <a:pPr eaLnBrk="1" hangingPunct="1"/>
            <a:r>
              <a:rPr lang="en-US" dirty="0" smtClean="0"/>
              <a:t>Changing workforce demographics – percentage by race, age and sex</a:t>
            </a:r>
            <a:endParaRPr lang="en-US" sz="2000" dirty="0" smtClean="0"/>
          </a:p>
          <a:p>
            <a:r>
              <a:rPr lang="en-US" dirty="0" smtClean="0"/>
              <a:t>Increase in the service economy: </a:t>
            </a:r>
            <a:r>
              <a:rPr lang="en-US" b="1" dirty="0" smtClean="0"/>
              <a:t>Service jobs</a:t>
            </a:r>
            <a:r>
              <a:rPr lang="en-US" dirty="0" smtClean="0"/>
              <a:t> will increase by 17% between 2004 and 2014 and by 2014 will make up 78% of all jobs</a:t>
            </a:r>
          </a:p>
          <a:p>
            <a:r>
              <a:rPr lang="en-US" dirty="0" smtClean="0"/>
              <a:t>Global economy: imports still outpacing exports, increase in the number of working relationships with other countries</a:t>
            </a:r>
          </a:p>
          <a:p>
            <a:r>
              <a:rPr lang="en-US" dirty="0" smtClean="0"/>
              <a:t>Requirements for teamwork: one way to provide better goods and services, requires individuals to work well together</a:t>
            </a:r>
          </a:p>
        </p:txBody>
      </p:sp>
      <p:pic>
        <p:nvPicPr>
          <p:cNvPr id="13316" name="Picture 24" descr="Charts of Chang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971800" y="5181600"/>
            <a:ext cx="3479800" cy="1444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left)">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left)">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left)">
                                      <p:cBhvr>
                                        <p:cTn id="22"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r>
              <a:rPr lang="en-US"/>
              <a:t>What is Workforce Diversity?</a:t>
            </a:r>
          </a:p>
        </p:txBody>
      </p:sp>
      <p:sp>
        <p:nvSpPr>
          <p:cNvPr id="6" name="Slide Number Placeholder 4"/>
          <p:cNvSpPr>
            <a:spLocks noGrp="1"/>
          </p:cNvSpPr>
          <p:nvPr>
            <p:ph type="sldNum" sz="quarter" idx="12"/>
          </p:nvPr>
        </p:nvSpPr>
        <p:spPr/>
        <p:txBody>
          <a:bodyPr/>
          <a:lstStyle/>
          <a:p>
            <a:r>
              <a:rPr lang="en-US"/>
              <a:t>2-</a:t>
            </a:r>
            <a:fld id="{52412469-47F5-479D-AC79-5EABE5A04C6F}" type="slidenum">
              <a:rPr lang="en-US"/>
              <a:pPr/>
              <a:t>2</a:t>
            </a:fld>
            <a:endParaRPr lang="en-US"/>
          </a:p>
        </p:txBody>
      </p:sp>
      <p:sp>
        <p:nvSpPr>
          <p:cNvPr id="49161" name="Rectangle 9"/>
          <p:cNvSpPr>
            <a:spLocks noGrp="1" noChangeArrowheads="1"/>
          </p:cNvSpPr>
          <p:nvPr>
            <p:ph sz="quarter" idx="1"/>
          </p:nvPr>
        </p:nvSpPr>
        <p:spPr/>
        <p:txBody>
          <a:bodyPr/>
          <a:lstStyle/>
          <a:p>
            <a:pPr algn="just">
              <a:buNone/>
            </a:pPr>
            <a:r>
              <a:rPr lang="en-US" dirty="0" smtClean="0"/>
              <a:t>	Refers </a:t>
            </a:r>
            <a:r>
              <a:rPr lang="en-US" dirty="0"/>
              <a:t>to the similarities and differences among employees in an organization in such characteristics as age, gender, ethnic heritage, physical abilities and disabilities, race, and sexual </a:t>
            </a:r>
            <a:r>
              <a:rPr lang="en-US" dirty="0" smtClean="0"/>
              <a:t>orientation</a:t>
            </a:r>
          </a:p>
          <a:p>
            <a:pPr>
              <a:buNone/>
            </a:pPr>
            <a:endParaRPr lang="en-US" dirty="0"/>
          </a:p>
        </p:txBody>
      </p:sp>
      <p:pic>
        <p:nvPicPr>
          <p:cNvPr id="49159" name="Picture 7" descr="MPj03958800000[1]"/>
          <p:cNvPicPr>
            <a:picLocks noChangeAspect="1" noChangeArrowheads="1"/>
          </p:cNvPicPr>
          <p:nvPr/>
        </p:nvPicPr>
        <p:blipFill>
          <a:blip r:embed="rId2"/>
          <a:srcRect/>
          <a:stretch>
            <a:fillRect/>
          </a:stretch>
        </p:blipFill>
        <p:spPr bwMode="auto">
          <a:xfrm>
            <a:off x="3200400" y="4419600"/>
            <a:ext cx="2743200" cy="1851025"/>
          </a:xfrm>
          <a:prstGeom prst="rect">
            <a:avLst/>
          </a:prstGeom>
          <a:noFill/>
          <a:ln w="12700">
            <a:solidFill>
              <a:srgbClr val="000000"/>
            </a:solidFill>
            <a:miter lim="800000"/>
            <a:headEnd/>
            <a:tailEnd/>
          </a:ln>
        </p:spPr>
      </p:pic>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Rectangle 7"/>
          <p:cNvSpPr>
            <a:spLocks noGrp="1" noChangeArrowheads="1"/>
          </p:cNvSpPr>
          <p:nvPr>
            <p:ph type="title"/>
          </p:nvPr>
        </p:nvSpPr>
        <p:spPr>
          <a:xfrm>
            <a:off x="0" y="0"/>
            <a:ext cx="8839200" cy="1219200"/>
          </a:xfrm>
        </p:spPr>
        <p:txBody>
          <a:bodyPr>
            <a:normAutofit fontScale="90000"/>
          </a:bodyPr>
          <a:lstStyle/>
          <a:p>
            <a:r>
              <a:rPr lang="en-US" dirty="0" smtClean="0"/>
              <a:t/>
            </a:r>
            <a:br>
              <a:rPr lang="en-US" dirty="0" smtClean="0"/>
            </a:br>
            <a:r>
              <a:rPr lang="en-US" dirty="0" smtClean="0"/>
              <a:t/>
            </a:r>
            <a:br>
              <a:rPr lang="en-US" dirty="0" smtClean="0"/>
            </a:br>
            <a:r>
              <a:rPr lang="en-US" dirty="0" smtClean="0"/>
              <a:t>Six </a:t>
            </a:r>
            <a:r>
              <a:rPr lang="en-US" dirty="0"/>
              <a:t>Ways Managing Diversity Can Create Competitive Advantage</a:t>
            </a:r>
          </a:p>
        </p:txBody>
      </p:sp>
      <p:pic>
        <p:nvPicPr>
          <p:cNvPr id="62474" name="Picture 10" descr="C:\Documents and Settings\fournij\Desktop\griffin_fob_ppts\fob_gifs\table02-03.gif"/>
          <p:cNvPicPr>
            <a:picLocks noChangeAspect="1" noChangeArrowheads="1"/>
          </p:cNvPicPr>
          <p:nvPr/>
        </p:nvPicPr>
        <p:blipFill>
          <a:blip r:embed="rId2"/>
          <a:srcRect/>
          <a:stretch>
            <a:fillRect/>
          </a:stretch>
        </p:blipFill>
        <p:spPr bwMode="auto">
          <a:xfrm>
            <a:off x="1338263" y="1652588"/>
            <a:ext cx="6477000" cy="4746625"/>
          </a:xfrm>
          <a:prstGeom prst="rect">
            <a:avLst/>
          </a:prstGeom>
          <a:noFill/>
          <a:ln w="12700">
            <a:solidFill>
              <a:srgbClr val="000000"/>
            </a:solidFill>
            <a:miter lim="800000"/>
            <a:headEnd/>
            <a:tailEnd/>
          </a:ln>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609600" y="274638"/>
            <a:ext cx="7848600" cy="792162"/>
          </a:xfrm>
        </p:spPr>
        <p:txBody>
          <a:bodyPr/>
          <a:lstStyle/>
          <a:p>
            <a:pPr eaLnBrk="1" hangingPunct="1">
              <a:defRPr/>
            </a:pPr>
            <a:r>
              <a:rPr lang="en-US" sz="3600" dirty="0">
                <a:effectLst>
                  <a:outerShdw blurRad="38100" dist="38100" dir="2700000" algn="tl">
                    <a:srgbClr val="000000"/>
                  </a:outerShdw>
                </a:effectLst>
              </a:rPr>
              <a:t>Diversity’s Benefits &amp; Problems</a:t>
            </a:r>
          </a:p>
        </p:txBody>
      </p:sp>
      <p:sp>
        <p:nvSpPr>
          <p:cNvPr id="15363" name="Line 4"/>
          <p:cNvSpPr>
            <a:spLocks noChangeShapeType="1"/>
          </p:cNvSpPr>
          <p:nvPr/>
        </p:nvSpPr>
        <p:spPr bwMode="auto">
          <a:xfrm>
            <a:off x="609600" y="1219200"/>
            <a:ext cx="7924800" cy="0"/>
          </a:xfrm>
          <a:prstGeom prst="line">
            <a:avLst/>
          </a:prstGeom>
          <a:noFill/>
          <a:ln w="76200">
            <a:solidFill>
              <a:srgbClr val="CC3300"/>
            </a:solidFill>
            <a:round/>
            <a:headEnd/>
            <a:tailEnd/>
          </a:ln>
        </p:spPr>
        <p:txBody>
          <a:bodyPr/>
          <a:lstStyle/>
          <a:p>
            <a:endParaRPr lang="en-US"/>
          </a:p>
        </p:txBody>
      </p:sp>
      <p:sp>
        <p:nvSpPr>
          <p:cNvPr id="15364" name="Text Box 5"/>
          <p:cNvSpPr txBox="1">
            <a:spLocks noChangeArrowheads="1"/>
          </p:cNvSpPr>
          <p:nvPr/>
        </p:nvSpPr>
        <p:spPr bwMode="auto">
          <a:xfrm>
            <a:off x="1127125" y="1219200"/>
            <a:ext cx="1690688" cy="457200"/>
          </a:xfrm>
          <a:prstGeom prst="rect">
            <a:avLst/>
          </a:prstGeom>
          <a:noFill/>
          <a:ln w="9525">
            <a:noFill/>
            <a:miter lim="800000"/>
            <a:headEnd/>
            <a:tailEnd/>
          </a:ln>
        </p:spPr>
        <p:txBody>
          <a:bodyPr wrap="none">
            <a:spAutoFit/>
          </a:bodyPr>
          <a:lstStyle/>
          <a:p>
            <a:r>
              <a:rPr lang="en-US" sz="2400" b="1"/>
              <a:t>BENEFITS</a:t>
            </a:r>
          </a:p>
        </p:txBody>
      </p:sp>
      <p:sp>
        <p:nvSpPr>
          <p:cNvPr id="15365" name="Line 7"/>
          <p:cNvSpPr>
            <a:spLocks noChangeShapeType="1"/>
          </p:cNvSpPr>
          <p:nvPr/>
        </p:nvSpPr>
        <p:spPr bwMode="auto">
          <a:xfrm>
            <a:off x="609600" y="1712913"/>
            <a:ext cx="7924800" cy="0"/>
          </a:xfrm>
          <a:prstGeom prst="line">
            <a:avLst/>
          </a:prstGeom>
          <a:noFill/>
          <a:ln w="28575">
            <a:solidFill>
              <a:srgbClr val="CC3300"/>
            </a:solidFill>
            <a:round/>
            <a:headEnd/>
            <a:tailEnd/>
          </a:ln>
        </p:spPr>
        <p:txBody>
          <a:bodyPr/>
          <a:lstStyle/>
          <a:p>
            <a:endParaRPr lang="en-US"/>
          </a:p>
        </p:txBody>
      </p:sp>
      <p:sp>
        <p:nvSpPr>
          <p:cNvPr id="15366" name="Text Box 8"/>
          <p:cNvSpPr txBox="1">
            <a:spLocks noChangeArrowheads="1"/>
          </p:cNvSpPr>
          <p:nvPr/>
        </p:nvSpPr>
        <p:spPr bwMode="auto">
          <a:xfrm>
            <a:off x="228600" y="1752600"/>
            <a:ext cx="4800600" cy="4457700"/>
          </a:xfrm>
          <a:prstGeom prst="rect">
            <a:avLst/>
          </a:prstGeom>
          <a:noFill/>
          <a:ln w="9525">
            <a:noFill/>
            <a:miter lim="800000"/>
            <a:headEnd/>
            <a:tailEnd/>
          </a:ln>
        </p:spPr>
        <p:txBody>
          <a:bodyPr>
            <a:spAutoFit/>
          </a:bodyPr>
          <a:lstStyle/>
          <a:p>
            <a:pPr>
              <a:spcAft>
                <a:spcPct val="50000"/>
              </a:spcAft>
              <a:buFontTx/>
              <a:buChar char="•"/>
            </a:pPr>
            <a:r>
              <a:rPr lang="en-US" sz="2600" dirty="0"/>
              <a:t>  Attracts &amp; retains the best     	human talent</a:t>
            </a:r>
          </a:p>
          <a:p>
            <a:pPr>
              <a:spcAft>
                <a:spcPct val="50000"/>
              </a:spcAft>
              <a:buFontTx/>
              <a:buChar char="•"/>
            </a:pPr>
            <a:r>
              <a:rPr lang="en-US" sz="2600" dirty="0"/>
              <a:t> Improves marketing efforts</a:t>
            </a:r>
          </a:p>
          <a:p>
            <a:pPr>
              <a:spcAft>
                <a:spcPct val="50000"/>
              </a:spcAft>
              <a:buFontTx/>
              <a:buChar char="•"/>
            </a:pPr>
            <a:r>
              <a:rPr lang="en-US" sz="2600" dirty="0"/>
              <a:t>  Promotes creativity and 	innovation</a:t>
            </a:r>
          </a:p>
          <a:p>
            <a:pPr>
              <a:spcAft>
                <a:spcPct val="50000"/>
              </a:spcAft>
              <a:buFontTx/>
              <a:buChar char="•"/>
            </a:pPr>
            <a:r>
              <a:rPr lang="en-US" sz="2600" dirty="0"/>
              <a:t>  Results in better problem 	solving</a:t>
            </a:r>
          </a:p>
          <a:p>
            <a:pPr>
              <a:buFontTx/>
              <a:buChar char="•"/>
            </a:pPr>
            <a:r>
              <a:rPr lang="en-US" sz="2600" dirty="0"/>
              <a:t>  Enhances organizational 	flexibility</a:t>
            </a:r>
          </a:p>
        </p:txBody>
      </p:sp>
      <p:grpSp>
        <p:nvGrpSpPr>
          <p:cNvPr id="2" name="Group 10"/>
          <p:cNvGrpSpPr>
            <a:grpSpLocks/>
          </p:cNvGrpSpPr>
          <p:nvPr/>
        </p:nvGrpSpPr>
        <p:grpSpPr bwMode="auto">
          <a:xfrm>
            <a:off x="4648200" y="1219200"/>
            <a:ext cx="4495800" cy="4594225"/>
            <a:chOff x="2928" y="768"/>
            <a:chExt cx="2832" cy="2894"/>
          </a:xfrm>
        </p:grpSpPr>
        <p:sp>
          <p:nvSpPr>
            <p:cNvPr id="15369" name="Text Box 6"/>
            <p:cNvSpPr txBox="1">
              <a:spLocks noChangeArrowheads="1"/>
            </p:cNvSpPr>
            <p:nvPr/>
          </p:nvSpPr>
          <p:spPr bwMode="auto">
            <a:xfrm>
              <a:off x="3504" y="768"/>
              <a:ext cx="1204" cy="288"/>
            </a:xfrm>
            <a:prstGeom prst="rect">
              <a:avLst/>
            </a:prstGeom>
            <a:noFill/>
            <a:ln w="9525">
              <a:noFill/>
              <a:miter lim="800000"/>
              <a:headEnd/>
              <a:tailEnd/>
            </a:ln>
          </p:spPr>
          <p:txBody>
            <a:bodyPr wrap="none">
              <a:spAutoFit/>
            </a:bodyPr>
            <a:lstStyle/>
            <a:p>
              <a:r>
                <a:rPr lang="en-US" sz="2400" b="1"/>
                <a:t>PROBLEMS</a:t>
              </a:r>
            </a:p>
          </p:txBody>
        </p:sp>
        <p:sp>
          <p:nvSpPr>
            <p:cNvPr id="15370" name="Text Box 9"/>
            <p:cNvSpPr txBox="1">
              <a:spLocks noChangeArrowheads="1"/>
            </p:cNvSpPr>
            <p:nvPr/>
          </p:nvSpPr>
          <p:spPr bwMode="auto">
            <a:xfrm>
              <a:off x="2928" y="1104"/>
              <a:ext cx="2832" cy="2558"/>
            </a:xfrm>
            <a:prstGeom prst="rect">
              <a:avLst/>
            </a:prstGeom>
            <a:noFill/>
            <a:ln w="9525">
              <a:noFill/>
              <a:miter lim="800000"/>
              <a:headEnd/>
              <a:tailEnd/>
            </a:ln>
          </p:spPr>
          <p:txBody>
            <a:bodyPr>
              <a:spAutoFit/>
            </a:bodyPr>
            <a:lstStyle/>
            <a:p>
              <a:pPr>
                <a:buFontTx/>
                <a:buChar char="•"/>
              </a:pPr>
              <a:r>
                <a:rPr lang="en-US" sz="2600" dirty="0"/>
                <a:t>  Resistance to change</a:t>
              </a:r>
            </a:p>
            <a:p>
              <a:pPr>
                <a:spcAft>
                  <a:spcPct val="50000"/>
                </a:spcAft>
              </a:pPr>
              <a:r>
                <a:rPr lang="en-US" sz="2600" dirty="0"/>
                <a:t> </a:t>
              </a:r>
            </a:p>
            <a:p>
              <a:pPr>
                <a:spcAft>
                  <a:spcPct val="50000"/>
                </a:spcAft>
                <a:buFontTx/>
                <a:buChar char="•"/>
              </a:pPr>
              <a:r>
                <a:rPr lang="en-US" sz="2600" dirty="0"/>
                <a:t>  Lack of cohesiveness</a:t>
              </a:r>
            </a:p>
            <a:p>
              <a:pPr>
                <a:buFontTx/>
                <a:buChar char="•"/>
              </a:pPr>
              <a:r>
                <a:rPr lang="en-US" sz="2600" dirty="0"/>
                <a:t>  Communication 	problems</a:t>
              </a:r>
            </a:p>
            <a:p>
              <a:pPr>
                <a:spcAft>
                  <a:spcPct val="50000"/>
                </a:spcAft>
                <a:buFontTx/>
                <a:buChar char="•"/>
              </a:pPr>
              <a:endParaRPr lang="en-US" sz="2600" dirty="0"/>
            </a:p>
            <a:p>
              <a:pPr>
                <a:buFontTx/>
                <a:buChar char="•"/>
              </a:pPr>
              <a:r>
                <a:rPr lang="en-US" sz="2600" dirty="0"/>
                <a:t>  Interpersonal conflicts</a:t>
              </a:r>
            </a:p>
            <a:p>
              <a:pPr>
                <a:spcAft>
                  <a:spcPct val="50000"/>
                </a:spcAft>
              </a:pPr>
              <a:r>
                <a:rPr lang="en-US" sz="2600" dirty="0"/>
                <a:t>  </a:t>
              </a:r>
            </a:p>
            <a:p>
              <a:pPr>
                <a:buFontTx/>
                <a:buChar char="•"/>
              </a:pPr>
              <a:r>
                <a:rPr lang="en-US" sz="2600" dirty="0"/>
                <a:t>  Slowed decision making</a:t>
              </a:r>
            </a:p>
          </p:txBody>
        </p:sp>
      </p:grpSp>
      <p:sp>
        <p:nvSpPr>
          <p:cNvPr id="1741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r>
              <a:rPr lang="en-US" sz="1400" b="1">
                <a:latin typeface="Tahoma"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 to Diversity</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sz="3600" b="1" dirty="0" smtClean="0">
                <a:solidFill>
                  <a:srgbClr val="B30000"/>
                </a:solidFill>
              </a:rPr>
              <a:t>Stereotypes-</a:t>
            </a:r>
            <a:r>
              <a:rPr lang="en-US" dirty="0" smtClean="0"/>
              <a:t>A generalized set of beliefs about the characteristics of a group of individuals. </a:t>
            </a:r>
            <a:r>
              <a:rPr lang="en-US" dirty="0" smtClean="0">
                <a:latin typeface="Times-Italic" charset="0"/>
              </a:rPr>
              <a:t>A result of diversity  is stereotyping  where one assumes </a:t>
            </a:r>
            <a:r>
              <a:rPr lang="en-US" dirty="0" smtClean="0">
                <a:latin typeface="Times-Roman" charset="0"/>
              </a:rPr>
              <a:t>that group averages or tendencies are true for each and every member of that group.  One</a:t>
            </a:r>
            <a:r>
              <a:rPr lang="en-US" dirty="0" smtClean="0">
                <a:latin typeface="Times-Italic" charset="0"/>
              </a:rPr>
              <a:t> must keep </a:t>
            </a:r>
            <a:r>
              <a:rPr lang="en-US" dirty="0" smtClean="0">
                <a:latin typeface="Times-Roman" charset="0"/>
              </a:rPr>
              <a:t>in mind the distinction between the sources of diversity and diversity itself or you will be likely to stereotype.  Although employees are diverse, a relatively small amount of this diversity is explained by their group membership</a:t>
            </a:r>
            <a:endParaRPr lang="en-US" sz="3600" b="1" dirty="0" smtClean="0">
              <a:solidFill>
                <a:srgbClr val="B30000"/>
              </a:solidFill>
            </a:endParaRPr>
          </a:p>
          <a:p>
            <a:pPr algn="just"/>
            <a:r>
              <a:rPr lang="en-US" sz="3600" b="1" dirty="0" smtClean="0">
                <a:solidFill>
                  <a:srgbClr val="B30000"/>
                </a:solidFill>
              </a:rPr>
              <a:t>Prejudice – </a:t>
            </a:r>
            <a:r>
              <a:rPr lang="en-US" dirty="0" smtClean="0">
                <a:latin typeface="Times-Italic" charset="0"/>
              </a:rPr>
              <a:t>Unfair negative attitudes we hold about people who belong to social or cultural groups other than our own</a:t>
            </a:r>
          </a:p>
          <a:p>
            <a:pPr algn="just"/>
            <a:r>
              <a:rPr lang="en-US" sz="3600" b="1" dirty="0" smtClean="0">
                <a:solidFill>
                  <a:srgbClr val="B30000"/>
                </a:solidFill>
              </a:rPr>
              <a:t>Discrimination</a:t>
            </a:r>
            <a:r>
              <a:rPr lang="en-US" sz="3600" dirty="0" smtClean="0">
                <a:solidFill>
                  <a:srgbClr val="B30000"/>
                </a:solidFill>
              </a:rPr>
              <a:t> – </a:t>
            </a:r>
            <a:r>
              <a:rPr lang="en-US" dirty="0" smtClean="0">
                <a:latin typeface="Times-Italic" charset="0"/>
              </a:rPr>
              <a:t>Behavior that results in unequal treatment of individuals based on group membership</a:t>
            </a:r>
          </a:p>
          <a:p>
            <a:pPr algn="just"/>
            <a:r>
              <a:rPr lang="en-US" sz="3600" b="1" dirty="0" smtClean="0">
                <a:solidFill>
                  <a:srgbClr val="B30000"/>
                </a:solidFill>
              </a:rPr>
              <a:t>Modern racism</a:t>
            </a:r>
            <a:r>
              <a:rPr lang="en-US" sz="3600" dirty="0" smtClean="0">
                <a:solidFill>
                  <a:srgbClr val="B30000"/>
                </a:solidFill>
              </a:rPr>
              <a:t> – </a:t>
            </a:r>
            <a:r>
              <a:rPr lang="en-US" dirty="0" smtClean="0">
                <a:latin typeface="Times-Italic" charset="0"/>
              </a:rPr>
              <a:t>Subtle forms of discrimination that occur because people know that it is wrong to be prejudiced against other racial groups and believe themselves not to be racists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AutoShape 2"/>
          <p:cNvSpPr>
            <a:spLocks noGrp="1" noChangeArrowheads="1"/>
          </p:cNvSpPr>
          <p:nvPr>
            <p:ph type="title"/>
          </p:nvPr>
        </p:nvSpPr>
        <p:spPr>
          <a:xfrm>
            <a:off x="762000" y="1089025"/>
            <a:ext cx="7924800" cy="815975"/>
          </a:xfrm>
        </p:spPr>
        <p:txBody>
          <a:bodyPr/>
          <a:lstStyle/>
          <a:p>
            <a:r>
              <a:rPr lang="en-US" dirty="0">
                <a:solidFill>
                  <a:schemeClr val="tx1"/>
                </a:solidFill>
              </a:rPr>
              <a:t>The Workplace &amp; Bias</a:t>
            </a:r>
            <a:endParaRPr lang="en-US" sz="2800" dirty="0">
              <a:solidFill>
                <a:schemeClr val="tx1"/>
              </a:solidFill>
            </a:endParaRPr>
          </a:p>
        </p:txBody>
      </p:sp>
      <p:sp>
        <p:nvSpPr>
          <p:cNvPr id="5" name="Slide Number Placeholder 3"/>
          <p:cNvSpPr>
            <a:spLocks noGrp="1"/>
          </p:cNvSpPr>
          <p:nvPr>
            <p:ph type="sldNum" sz="quarter" idx="12"/>
          </p:nvPr>
        </p:nvSpPr>
        <p:spPr/>
        <p:txBody>
          <a:bodyPr/>
          <a:lstStyle/>
          <a:p>
            <a:fld id="{0BDBBAB0-7495-4036-8FE0-8BEC08B667D5}" type="slidenum">
              <a:rPr lang="en-US"/>
              <a:pPr/>
              <a:t>23</a:t>
            </a:fld>
            <a:endParaRPr lang="en-US"/>
          </a:p>
        </p:txBody>
      </p:sp>
      <p:sp>
        <p:nvSpPr>
          <p:cNvPr id="409603" name="Rectangle 3"/>
          <p:cNvSpPr>
            <a:spLocks noGrp="1" noChangeArrowheads="1"/>
          </p:cNvSpPr>
          <p:nvPr>
            <p:ph sz="quarter" idx="1"/>
          </p:nvPr>
        </p:nvSpPr>
        <p:spPr>
          <a:xfrm>
            <a:off x="381000" y="2209800"/>
            <a:ext cx="8229600" cy="4267200"/>
          </a:xfrm>
        </p:spPr>
        <p:txBody>
          <a:bodyPr>
            <a:normAutofit/>
          </a:bodyPr>
          <a:lstStyle/>
          <a:p>
            <a:pPr>
              <a:spcBef>
                <a:spcPct val="65000"/>
              </a:spcBef>
            </a:pPr>
            <a:r>
              <a:rPr lang="en-US" dirty="0"/>
              <a:t>Lack of choice assignments</a:t>
            </a:r>
          </a:p>
          <a:p>
            <a:pPr>
              <a:spcBef>
                <a:spcPct val="65000"/>
              </a:spcBef>
            </a:pPr>
            <a:r>
              <a:rPr lang="en-US" dirty="0"/>
              <a:t>Disregard by a subordinate of a minority manager’s direction</a:t>
            </a:r>
          </a:p>
          <a:p>
            <a:pPr>
              <a:spcBef>
                <a:spcPct val="65000"/>
              </a:spcBef>
            </a:pPr>
            <a:r>
              <a:rPr lang="en-US" dirty="0"/>
              <a:t>Ignoring of comments made by women &amp; minorities at meetings</a:t>
            </a:r>
          </a:p>
          <a:p>
            <a:pPr>
              <a:spcBef>
                <a:spcPct val="65000"/>
              </a:spcBef>
            </a:pPr>
            <a:r>
              <a:rPr lang="en-US" dirty="0"/>
              <a:t>A need to become “Bicultural”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5"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Rectangle 5"/>
          <p:cNvSpPr>
            <a:spLocks noGrp="1" noChangeArrowheads="1"/>
          </p:cNvSpPr>
          <p:nvPr>
            <p:ph type="title"/>
          </p:nvPr>
        </p:nvSpPr>
        <p:spPr>
          <a:xfrm>
            <a:off x="152400" y="152400"/>
            <a:ext cx="8763000" cy="1066800"/>
          </a:xfrm>
        </p:spPr>
        <p:txBody>
          <a:bodyPr>
            <a:normAutofit fontScale="90000"/>
          </a:bodyPr>
          <a:lstStyle/>
          <a:p>
            <a:r>
              <a:rPr lang="en-US" dirty="0" smtClean="0"/>
              <a:t>Leveraging Diversity: Creating </a:t>
            </a:r>
            <a:r>
              <a:rPr lang="en-US" dirty="0"/>
              <a:t>the Multicultural Organization</a:t>
            </a:r>
          </a:p>
        </p:txBody>
      </p:sp>
      <p:sp>
        <p:nvSpPr>
          <p:cNvPr id="5" name="Slide Number Placeholder 4"/>
          <p:cNvSpPr>
            <a:spLocks noGrp="1"/>
          </p:cNvSpPr>
          <p:nvPr>
            <p:ph type="sldNum" sz="quarter" idx="12"/>
          </p:nvPr>
        </p:nvSpPr>
        <p:spPr/>
        <p:txBody>
          <a:bodyPr>
            <a:normAutofit fontScale="85000" lnSpcReduction="20000"/>
          </a:bodyPr>
          <a:lstStyle/>
          <a:p>
            <a:r>
              <a:rPr lang="en-US"/>
              <a:t>2-</a:t>
            </a:r>
            <a:fld id="{46A2BD18-9C7A-4B17-B903-19B367377769}" type="slidenum">
              <a:rPr lang="en-US"/>
              <a:pPr/>
              <a:t>24</a:t>
            </a:fld>
            <a:endParaRPr lang="en-US"/>
          </a:p>
        </p:txBody>
      </p:sp>
      <p:sp>
        <p:nvSpPr>
          <p:cNvPr id="63494" name="Rectangle 6"/>
          <p:cNvSpPr>
            <a:spLocks noGrp="1" noChangeArrowheads="1"/>
          </p:cNvSpPr>
          <p:nvPr>
            <p:ph sz="quarter" idx="1"/>
          </p:nvPr>
        </p:nvSpPr>
        <p:spPr/>
        <p:txBody>
          <a:bodyPr/>
          <a:lstStyle/>
          <a:p>
            <a:pPr>
              <a:lnSpc>
                <a:spcPct val="90000"/>
              </a:lnSpc>
            </a:pPr>
            <a:r>
              <a:rPr lang="en-US" sz="2800" dirty="0"/>
              <a:t>Pluralism</a:t>
            </a:r>
          </a:p>
          <a:p>
            <a:pPr lvl="1" algn="just">
              <a:lnSpc>
                <a:spcPct val="90000"/>
              </a:lnSpc>
            </a:pPr>
            <a:r>
              <a:rPr lang="en-US" sz="2400" dirty="0"/>
              <a:t>A pluralistic organization has mixed membership and takes steps to fully involve all people who differ from the dominant group.</a:t>
            </a:r>
          </a:p>
          <a:p>
            <a:pPr>
              <a:lnSpc>
                <a:spcPct val="90000"/>
              </a:lnSpc>
            </a:pPr>
            <a:r>
              <a:rPr lang="en-US" sz="2800" dirty="0"/>
              <a:t>Full Structural Integration</a:t>
            </a:r>
          </a:p>
          <a:p>
            <a:pPr lvl="1" algn="just">
              <a:lnSpc>
                <a:spcPct val="90000"/>
              </a:lnSpc>
            </a:pPr>
            <a:r>
              <a:rPr lang="en-US" sz="2400" dirty="0"/>
              <a:t>Occurs when an organization has minority group members serving at all levels, performing all functions, and participating in all work groups.</a:t>
            </a:r>
          </a:p>
          <a:p>
            <a:pPr>
              <a:lnSpc>
                <a:spcPct val="90000"/>
              </a:lnSpc>
            </a:pPr>
            <a:r>
              <a:rPr lang="en-US" sz="2800" dirty="0"/>
              <a:t>Integration of Informal Networks</a:t>
            </a:r>
          </a:p>
          <a:p>
            <a:pPr lvl="1" algn="just">
              <a:lnSpc>
                <a:spcPct val="90000"/>
              </a:lnSpc>
            </a:pPr>
            <a:r>
              <a:rPr lang="en-US" sz="2400" dirty="0"/>
              <a:t>Fostered through mentoring programs, special social events, and support groups for minorities.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4">
                                            <p:txEl>
                                              <p:pRg st="0" end="0"/>
                                            </p:txEl>
                                          </p:spTgt>
                                        </p:tgtEl>
                                        <p:attrNameLst>
                                          <p:attrName>style.visibility</p:attrName>
                                        </p:attrNameLst>
                                      </p:cBhvr>
                                      <p:to>
                                        <p:strVal val="visible"/>
                                      </p:to>
                                    </p:set>
                                    <p:animEffect transition="in" filter="wipe(left)">
                                      <p:cBhvr>
                                        <p:cTn id="7" dur="500"/>
                                        <p:tgtEl>
                                          <p:spTgt spid="634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4">
                                            <p:txEl>
                                              <p:pRg st="1" end="1"/>
                                            </p:txEl>
                                          </p:spTgt>
                                        </p:tgtEl>
                                        <p:attrNameLst>
                                          <p:attrName>style.visibility</p:attrName>
                                        </p:attrNameLst>
                                      </p:cBhvr>
                                      <p:to>
                                        <p:strVal val="visible"/>
                                      </p:to>
                                    </p:set>
                                    <p:animEffect transition="in" filter="wipe(left)">
                                      <p:cBhvr>
                                        <p:cTn id="12" dur="500"/>
                                        <p:tgtEl>
                                          <p:spTgt spid="634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4">
                                            <p:txEl>
                                              <p:pRg st="2" end="2"/>
                                            </p:txEl>
                                          </p:spTgt>
                                        </p:tgtEl>
                                        <p:attrNameLst>
                                          <p:attrName>style.visibility</p:attrName>
                                        </p:attrNameLst>
                                      </p:cBhvr>
                                      <p:to>
                                        <p:strVal val="visible"/>
                                      </p:to>
                                    </p:set>
                                    <p:animEffect transition="in" filter="wipe(left)">
                                      <p:cBhvr>
                                        <p:cTn id="17" dur="500"/>
                                        <p:tgtEl>
                                          <p:spTgt spid="634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4">
                                            <p:txEl>
                                              <p:pRg st="3" end="3"/>
                                            </p:txEl>
                                          </p:spTgt>
                                        </p:tgtEl>
                                        <p:attrNameLst>
                                          <p:attrName>style.visibility</p:attrName>
                                        </p:attrNameLst>
                                      </p:cBhvr>
                                      <p:to>
                                        <p:strVal val="visible"/>
                                      </p:to>
                                    </p:set>
                                    <p:animEffect transition="in" filter="wipe(left)">
                                      <p:cBhvr>
                                        <p:cTn id="22" dur="500"/>
                                        <p:tgtEl>
                                          <p:spTgt spid="634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4">
                                            <p:txEl>
                                              <p:pRg st="4" end="4"/>
                                            </p:txEl>
                                          </p:spTgt>
                                        </p:tgtEl>
                                        <p:attrNameLst>
                                          <p:attrName>style.visibility</p:attrName>
                                        </p:attrNameLst>
                                      </p:cBhvr>
                                      <p:to>
                                        <p:strVal val="visible"/>
                                      </p:to>
                                    </p:set>
                                    <p:animEffect transition="in" filter="wipe(left)">
                                      <p:cBhvr>
                                        <p:cTn id="27" dur="500"/>
                                        <p:tgtEl>
                                          <p:spTgt spid="634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4">
                                            <p:txEl>
                                              <p:pRg st="5" end="5"/>
                                            </p:txEl>
                                          </p:spTgt>
                                        </p:tgtEl>
                                        <p:attrNameLst>
                                          <p:attrName>style.visibility</p:attrName>
                                        </p:attrNameLst>
                                      </p:cBhvr>
                                      <p:to>
                                        <p:strVal val="visible"/>
                                      </p:to>
                                    </p:set>
                                    <p:animEffect transition="in" filter="wipe(left)">
                                      <p:cBhvr>
                                        <p:cTn id="32" dur="500"/>
                                        <p:tgtEl>
                                          <p:spTgt spid="634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uild="p" bldLvl="5"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9" name="Rectangle 5"/>
          <p:cNvSpPr>
            <a:spLocks noGrp="1" noChangeArrowheads="1"/>
          </p:cNvSpPr>
          <p:nvPr>
            <p:ph type="title"/>
          </p:nvPr>
        </p:nvSpPr>
        <p:spPr>
          <a:xfrm>
            <a:off x="0" y="152400"/>
            <a:ext cx="8915400" cy="1066800"/>
          </a:xfrm>
        </p:spPr>
        <p:txBody>
          <a:bodyPr>
            <a:normAutofit fontScale="90000"/>
          </a:bodyPr>
          <a:lstStyle/>
          <a:p>
            <a:r>
              <a:rPr lang="en-US" dirty="0"/>
              <a:t>Creating the Multicultural Organization (continued)</a:t>
            </a:r>
          </a:p>
        </p:txBody>
      </p:sp>
      <p:sp>
        <p:nvSpPr>
          <p:cNvPr id="6" name="Slide Number Placeholder 4"/>
          <p:cNvSpPr>
            <a:spLocks noGrp="1"/>
          </p:cNvSpPr>
          <p:nvPr>
            <p:ph type="sldNum" sz="quarter" idx="12"/>
          </p:nvPr>
        </p:nvSpPr>
        <p:spPr/>
        <p:txBody>
          <a:bodyPr>
            <a:normAutofit fontScale="85000" lnSpcReduction="10000"/>
          </a:bodyPr>
          <a:lstStyle/>
          <a:p>
            <a:r>
              <a:rPr lang="en-US"/>
              <a:t>2-</a:t>
            </a:r>
            <a:fld id="{B0D8D5B6-FFF8-4FF4-AE31-C045E44A07C0}" type="slidenum">
              <a:rPr lang="en-US"/>
              <a:pPr/>
              <a:t>25</a:t>
            </a:fld>
            <a:endParaRPr lang="en-US"/>
          </a:p>
        </p:txBody>
      </p:sp>
      <p:sp>
        <p:nvSpPr>
          <p:cNvPr id="88070" name="Rectangle 6"/>
          <p:cNvSpPr>
            <a:spLocks noGrp="1" noChangeArrowheads="1"/>
          </p:cNvSpPr>
          <p:nvPr>
            <p:ph sz="quarter" idx="1"/>
          </p:nvPr>
        </p:nvSpPr>
        <p:spPr/>
        <p:txBody>
          <a:bodyPr/>
          <a:lstStyle/>
          <a:p>
            <a:r>
              <a:rPr lang="en-US" sz="2800" dirty="0"/>
              <a:t>Absence of Prejudice and Discrimination</a:t>
            </a:r>
          </a:p>
          <a:p>
            <a:pPr lvl="1" algn="just"/>
            <a:r>
              <a:rPr lang="en-US" sz="2400" dirty="0"/>
              <a:t>Facilitated through equal opportunity seminars, in-house focus groups, and bias reduction training.</a:t>
            </a:r>
          </a:p>
          <a:p>
            <a:r>
              <a:rPr lang="en-US" sz="2800" dirty="0"/>
              <a:t>Equal Identification With Goals</a:t>
            </a:r>
          </a:p>
          <a:p>
            <a:pPr lvl="1" algn="just"/>
            <a:r>
              <a:rPr lang="en-US" sz="2400" dirty="0"/>
              <a:t>When members of different groups participate fully in determining the organization’s direction and how to meet its goals, they better understand the organization and their place within it.</a:t>
            </a:r>
          </a:p>
        </p:txBody>
      </p:sp>
      <p:pic>
        <p:nvPicPr>
          <p:cNvPr id="88068" name="Picture 4" descr="MPj03861610000[1]"/>
          <p:cNvPicPr>
            <a:picLocks noChangeAspect="1" noChangeArrowheads="1"/>
          </p:cNvPicPr>
          <p:nvPr/>
        </p:nvPicPr>
        <p:blipFill>
          <a:blip r:embed="rId2"/>
          <a:srcRect/>
          <a:stretch>
            <a:fillRect/>
          </a:stretch>
        </p:blipFill>
        <p:spPr bwMode="auto">
          <a:xfrm>
            <a:off x="7467600" y="4724400"/>
            <a:ext cx="1063625" cy="1600200"/>
          </a:xfrm>
          <a:prstGeom prst="rect">
            <a:avLst/>
          </a:prstGeom>
          <a:noFill/>
          <a:ln w="12700">
            <a:solidFill>
              <a:srgbClr val="000000"/>
            </a:solidFill>
            <a:miter lim="800000"/>
            <a:headEnd/>
            <a:tailEnd/>
          </a:ln>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70">
                                            <p:txEl>
                                              <p:pRg st="0" end="0"/>
                                            </p:txEl>
                                          </p:spTgt>
                                        </p:tgtEl>
                                        <p:attrNameLst>
                                          <p:attrName>style.visibility</p:attrName>
                                        </p:attrNameLst>
                                      </p:cBhvr>
                                      <p:to>
                                        <p:strVal val="visible"/>
                                      </p:to>
                                    </p:set>
                                    <p:animEffect transition="in" filter="wipe(left)">
                                      <p:cBhvr>
                                        <p:cTn id="7" dur="500"/>
                                        <p:tgtEl>
                                          <p:spTgt spid="880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70">
                                            <p:txEl>
                                              <p:pRg st="1" end="1"/>
                                            </p:txEl>
                                          </p:spTgt>
                                        </p:tgtEl>
                                        <p:attrNameLst>
                                          <p:attrName>style.visibility</p:attrName>
                                        </p:attrNameLst>
                                      </p:cBhvr>
                                      <p:to>
                                        <p:strVal val="visible"/>
                                      </p:to>
                                    </p:set>
                                    <p:animEffect transition="in" filter="wipe(left)">
                                      <p:cBhvr>
                                        <p:cTn id="12" dur="500"/>
                                        <p:tgtEl>
                                          <p:spTgt spid="880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70">
                                            <p:txEl>
                                              <p:pRg st="2" end="2"/>
                                            </p:txEl>
                                          </p:spTgt>
                                        </p:tgtEl>
                                        <p:attrNameLst>
                                          <p:attrName>style.visibility</p:attrName>
                                        </p:attrNameLst>
                                      </p:cBhvr>
                                      <p:to>
                                        <p:strVal val="visible"/>
                                      </p:to>
                                    </p:set>
                                    <p:animEffect transition="in" filter="wipe(left)">
                                      <p:cBhvr>
                                        <p:cTn id="17" dur="500"/>
                                        <p:tgtEl>
                                          <p:spTgt spid="880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70">
                                            <p:txEl>
                                              <p:pRg st="3" end="3"/>
                                            </p:txEl>
                                          </p:spTgt>
                                        </p:tgtEl>
                                        <p:attrNameLst>
                                          <p:attrName>style.visibility</p:attrName>
                                        </p:attrNameLst>
                                      </p:cBhvr>
                                      <p:to>
                                        <p:strVal val="visible"/>
                                      </p:to>
                                    </p:set>
                                    <p:animEffect transition="in" filter="wipe(left)">
                                      <p:cBhvr>
                                        <p:cTn id="22" dur="500"/>
                                        <p:tgtEl>
                                          <p:spTgt spid="880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build="p" bldLvl="5"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152400"/>
            <a:ext cx="8763000" cy="990600"/>
          </a:xfrm>
        </p:spPr>
        <p:txBody>
          <a:bodyPr/>
          <a:lstStyle/>
          <a:p>
            <a:pPr eaLnBrk="1" hangingPunct="1">
              <a:defRPr/>
            </a:pPr>
            <a:r>
              <a:rPr lang="en-US" smtClean="0"/>
              <a:t>Commitment of Leaders</a:t>
            </a:r>
          </a:p>
        </p:txBody>
      </p:sp>
      <p:sp>
        <p:nvSpPr>
          <p:cNvPr id="33795" name="Rectangle 3"/>
          <p:cNvSpPr>
            <a:spLocks noGrp="1" noChangeArrowheads="1"/>
          </p:cNvSpPr>
          <p:nvPr>
            <p:ph sz="quarter" idx="1"/>
          </p:nvPr>
        </p:nvSpPr>
        <p:spPr>
          <a:xfrm>
            <a:off x="111125" y="1143000"/>
            <a:ext cx="8934450" cy="2819400"/>
          </a:xfrm>
        </p:spPr>
        <p:txBody>
          <a:bodyPr>
            <a:normAutofit/>
          </a:bodyPr>
          <a:lstStyle/>
          <a:p>
            <a:pPr eaLnBrk="1" hangingPunct="1"/>
            <a:r>
              <a:rPr lang="en-US" smtClean="0"/>
              <a:t>Communicate through multiple channels</a:t>
            </a:r>
          </a:p>
          <a:p>
            <a:pPr eaLnBrk="1" hangingPunct="1"/>
            <a:r>
              <a:rPr lang="en-US" smtClean="0"/>
              <a:t>Personally lead all diversity efforts</a:t>
            </a:r>
          </a:p>
          <a:p>
            <a:pPr eaLnBrk="1" hangingPunct="1"/>
            <a:r>
              <a:rPr lang="en-US" smtClean="0"/>
              <a:t>Sponsor employee councils</a:t>
            </a:r>
          </a:p>
          <a:p>
            <a:pPr eaLnBrk="1" hangingPunct="1"/>
            <a:r>
              <a:rPr lang="en-US" smtClean="0"/>
              <a:t>Ensure cross-cultural communication</a:t>
            </a:r>
          </a:p>
          <a:p>
            <a:pPr eaLnBrk="1" hangingPunct="1"/>
            <a:r>
              <a:rPr lang="en-US" smtClean="0"/>
              <a:t>Be accountable for advancing diversity initiatives</a:t>
            </a:r>
          </a:p>
        </p:txBody>
      </p:sp>
      <p:pic>
        <p:nvPicPr>
          <p:cNvPr id="33796" name="Picture 5"/>
          <p:cNvPicPr>
            <a:picLocks noChangeAspect="1" noChangeArrowheads="1"/>
          </p:cNvPicPr>
          <p:nvPr/>
        </p:nvPicPr>
        <p:blipFill>
          <a:blip r:embed="rId3"/>
          <a:srcRect/>
          <a:stretch>
            <a:fillRect/>
          </a:stretch>
        </p:blipFill>
        <p:spPr bwMode="auto">
          <a:xfrm>
            <a:off x="2819400" y="3962400"/>
            <a:ext cx="3148013" cy="235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AutoShape 2"/>
          <p:cNvSpPr>
            <a:spLocks noGrp="1" noChangeArrowheads="1"/>
          </p:cNvSpPr>
          <p:nvPr>
            <p:ph type="title"/>
          </p:nvPr>
        </p:nvSpPr>
        <p:spPr/>
        <p:txBody>
          <a:bodyPr>
            <a:normAutofit/>
          </a:bodyPr>
          <a:lstStyle/>
          <a:p>
            <a:r>
              <a:rPr lang="en-US"/>
              <a:t>Diversity in a Turbulent World</a:t>
            </a:r>
          </a:p>
        </p:txBody>
      </p:sp>
      <p:sp>
        <p:nvSpPr>
          <p:cNvPr id="5" name="Slide Number Placeholder 3"/>
          <p:cNvSpPr>
            <a:spLocks noGrp="1"/>
          </p:cNvSpPr>
          <p:nvPr>
            <p:ph type="sldNum" sz="quarter" idx="12"/>
          </p:nvPr>
        </p:nvSpPr>
        <p:spPr/>
        <p:txBody>
          <a:bodyPr/>
          <a:lstStyle/>
          <a:p>
            <a:fld id="{5F454F56-1998-47C8-A699-C505DA25B959}" type="slidenum">
              <a:rPr lang="en-US"/>
              <a:pPr/>
              <a:t>27</a:t>
            </a:fld>
            <a:endParaRPr lang="en-US"/>
          </a:p>
        </p:txBody>
      </p:sp>
      <p:sp>
        <p:nvSpPr>
          <p:cNvPr id="437251" name="Rectangle 3"/>
          <p:cNvSpPr>
            <a:spLocks noGrp="1" noChangeArrowheads="1"/>
          </p:cNvSpPr>
          <p:nvPr>
            <p:ph sz="quarter" idx="1"/>
          </p:nvPr>
        </p:nvSpPr>
        <p:spPr>
          <a:xfrm>
            <a:off x="304800" y="1828800"/>
            <a:ext cx="8588375" cy="4572000"/>
          </a:xfrm>
        </p:spPr>
        <p:txBody>
          <a:bodyPr>
            <a:normAutofit/>
          </a:bodyPr>
          <a:lstStyle/>
          <a:p>
            <a:pPr>
              <a:buClr>
                <a:schemeClr val="bg1"/>
              </a:buClr>
            </a:pPr>
            <a:r>
              <a:rPr lang="en-US" sz="2400" dirty="0"/>
              <a:t>Organizations that value diversity encourage and support network groups to enable minority organization members to</a:t>
            </a:r>
          </a:p>
          <a:p>
            <a:pPr lvl="1">
              <a:buFont typeface="Arial" charset="0"/>
              <a:buChar char="●"/>
            </a:pPr>
            <a:r>
              <a:rPr lang="en-US" sz="2400" dirty="0">
                <a:solidFill>
                  <a:schemeClr val="tx1"/>
                </a:solidFill>
              </a:rPr>
              <a:t>reduce their social isolation </a:t>
            </a:r>
          </a:p>
          <a:p>
            <a:pPr lvl="1">
              <a:buFont typeface="Arial" charset="0"/>
              <a:buChar char="●"/>
            </a:pPr>
            <a:r>
              <a:rPr lang="en-US" sz="2400" dirty="0">
                <a:solidFill>
                  <a:schemeClr val="tx1"/>
                </a:solidFill>
              </a:rPr>
              <a:t>be more effective in their jobs </a:t>
            </a:r>
          </a:p>
          <a:p>
            <a:pPr lvl="1">
              <a:buFont typeface="Arial" charset="0"/>
              <a:buChar char="●"/>
            </a:pPr>
            <a:r>
              <a:rPr lang="en-US" sz="2400" dirty="0">
                <a:solidFill>
                  <a:schemeClr val="tx1"/>
                </a:solidFill>
              </a:rPr>
              <a:t>have a greater impact on the organization</a:t>
            </a:r>
          </a:p>
          <a:p>
            <a:pPr lvl="1">
              <a:buFont typeface="Arial" charset="0"/>
              <a:buChar char="●"/>
            </a:pPr>
            <a:r>
              <a:rPr lang="en-US" sz="2400" dirty="0">
                <a:solidFill>
                  <a:schemeClr val="tx1"/>
                </a:solidFill>
              </a:rPr>
              <a:t>achieve greater opportunities for career advancement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7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7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7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7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1066800"/>
          </a:xfrm>
        </p:spPr>
        <p:txBody>
          <a:bodyPr/>
          <a:lstStyle/>
          <a:p>
            <a:r>
              <a:rPr lang="en-US" dirty="0" smtClean="0"/>
              <a:t>The Generational Workforce</a:t>
            </a:r>
            <a:endParaRPr lang="en-US" dirty="0"/>
          </a:p>
        </p:txBody>
      </p:sp>
      <p:sp>
        <p:nvSpPr>
          <p:cNvPr id="3" name="Content Placeholder 2"/>
          <p:cNvSpPr>
            <a:spLocks noGrp="1"/>
          </p:cNvSpPr>
          <p:nvPr>
            <p:ph idx="1"/>
          </p:nvPr>
        </p:nvSpPr>
        <p:spPr>
          <a:xfrm>
            <a:off x="0" y="1447800"/>
            <a:ext cx="9144000" cy="5410200"/>
          </a:xfrm>
        </p:spPr>
        <p:txBody>
          <a:bodyPr>
            <a:normAutofit/>
          </a:bodyPr>
          <a:lstStyle/>
          <a:p>
            <a:r>
              <a:rPr lang="en-US" b="1" dirty="0" smtClean="0"/>
              <a:t>The Silent Generation / Traditionalists( 1900-1945 </a:t>
            </a:r>
            <a:r>
              <a:rPr lang="en-US" dirty="0" smtClean="0"/>
              <a:t>)</a:t>
            </a:r>
          </a:p>
          <a:p>
            <a:pPr lvl="1"/>
            <a:r>
              <a:rPr lang="en-US" dirty="0" smtClean="0">
                <a:solidFill>
                  <a:schemeClr val="tx1"/>
                </a:solidFill>
              </a:rPr>
              <a:t> Duty and loyalty (They are the last generation to likely spend an entire career at 	one company)</a:t>
            </a:r>
          </a:p>
          <a:p>
            <a:pPr lvl="1"/>
            <a:r>
              <a:rPr lang="en-US" dirty="0" smtClean="0">
                <a:solidFill>
                  <a:schemeClr val="tx1"/>
                </a:solidFill>
              </a:rPr>
              <a:t>Self-reliant and pragmatic</a:t>
            </a:r>
          </a:p>
          <a:p>
            <a:pPr lvl="1"/>
            <a:r>
              <a:rPr lang="en-US" dirty="0">
                <a:solidFill>
                  <a:schemeClr val="tx1"/>
                </a:solidFill>
              </a:rPr>
              <a:t>S</a:t>
            </a:r>
            <a:r>
              <a:rPr lang="en-US" dirty="0" smtClean="0">
                <a:solidFill>
                  <a:schemeClr val="tx1"/>
                </a:solidFill>
              </a:rPr>
              <a:t>truggle with technology</a:t>
            </a:r>
          </a:p>
          <a:p>
            <a:pPr lvl="1"/>
            <a:r>
              <a:rPr lang="en-US" dirty="0" smtClean="0">
                <a:solidFill>
                  <a:schemeClr val="tx1"/>
                </a:solidFill>
              </a:rPr>
              <a:t>Most engaged generation and want opportunities to develop and learn. </a:t>
            </a:r>
          </a:p>
          <a:p>
            <a:pPr lvl="1"/>
            <a:r>
              <a:rPr lang="en-US" dirty="0" smtClean="0">
                <a:solidFill>
                  <a:schemeClr val="tx1"/>
                </a:solidFill>
              </a:rPr>
              <a:t>They like teamwork. </a:t>
            </a:r>
          </a:p>
          <a:p>
            <a:pPr lvl="1"/>
            <a:r>
              <a:rPr lang="en-US" dirty="0" smtClean="0">
                <a:solidFill>
                  <a:schemeClr val="tx1"/>
                </a:solidFill>
              </a:rPr>
              <a:t>They  expect </a:t>
            </a:r>
            <a:r>
              <a:rPr lang="en-US" dirty="0">
                <a:solidFill>
                  <a:schemeClr val="tx1"/>
                </a:solidFill>
              </a:rPr>
              <a:t> </a:t>
            </a:r>
            <a:r>
              <a:rPr lang="en-US" dirty="0" smtClean="0">
                <a:solidFill>
                  <a:schemeClr val="tx1"/>
                </a:solidFill>
              </a:rPr>
              <a:t>experience to be respected.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lstStyle/>
          <a:p>
            <a:r>
              <a:rPr lang="en-US" dirty="0" smtClean="0"/>
              <a:t>The Generational Workforce</a:t>
            </a:r>
            <a:endParaRPr lang="en-US" dirty="0"/>
          </a:p>
        </p:txBody>
      </p:sp>
      <p:sp>
        <p:nvSpPr>
          <p:cNvPr id="3" name="Content Placeholder 2"/>
          <p:cNvSpPr>
            <a:spLocks noGrp="1"/>
          </p:cNvSpPr>
          <p:nvPr>
            <p:ph sz="quarter" idx="1"/>
          </p:nvPr>
        </p:nvSpPr>
        <p:spPr/>
        <p:txBody>
          <a:bodyPr/>
          <a:lstStyle/>
          <a:p>
            <a:r>
              <a:rPr lang="en-US" b="1" dirty="0" smtClean="0"/>
              <a:t>Baby Boomers (1946-1964)</a:t>
            </a:r>
          </a:p>
          <a:p>
            <a:pPr lvl="1"/>
            <a:r>
              <a:rPr lang="en-US" dirty="0" smtClean="0">
                <a:solidFill>
                  <a:schemeClr val="tx1"/>
                </a:solidFill>
              </a:rPr>
              <a:t>Associate self-worth with career (seen as “workaholics” who are driven by material acquisitions, titles and personal success) </a:t>
            </a:r>
          </a:p>
          <a:p>
            <a:pPr lvl="1"/>
            <a:r>
              <a:rPr lang="en-US" dirty="0" smtClean="0">
                <a:solidFill>
                  <a:schemeClr val="tx1"/>
                </a:solidFill>
              </a:rPr>
              <a:t>Optimistic outlook and Youth orientation ( allowed them to embrace the latest technology)</a:t>
            </a:r>
          </a:p>
          <a:p>
            <a:pPr lvl="1"/>
            <a:r>
              <a:rPr lang="en-US" dirty="0" smtClean="0">
                <a:solidFill>
                  <a:schemeClr val="tx1"/>
                </a:solidFill>
              </a:rPr>
              <a:t>Direct person-to-person communication </a:t>
            </a:r>
          </a:p>
          <a:p>
            <a:pPr lvl="1"/>
            <a:r>
              <a:rPr lang="en-US" dirty="0" smtClean="0">
                <a:solidFill>
                  <a:schemeClr val="tx1"/>
                </a:solidFill>
              </a:rPr>
              <a:t>Team-oriented.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3" name="Rectangle 5"/>
          <p:cNvSpPr>
            <a:spLocks noGrp="1" noChangeArrowheads="1"/>
          </p:cNvSpPr>
          <p:nvPr>
            <p:ph type="title"/>
          </p:nvPr>
        </p:nvSpPr>
        <p:spPr/>
        <p:txBody>
          <a:bodyPr>
            <a:normAutofit/>
          </a:bodyPr>
          <a:lstStyle/>
          <a:p>
            <a:r>
              <a:rPr lang="en-US" dirty="0"/>
              <a:t>What is Workforce Diversity? (continued)</a:t>
            </a:r>
          </a:p>
        </p:txBody>
      </p:sp>
      <p:sp>
        <p:nvSpPr>
          <p:cNvPr id="5" name="Slide Number Placeholder 4"/>
          <p:cNvSpPr>
            <a:spLocks noGrp="1"/>
          </p:cNvSpPr>
          <p:nvPr>
            <p:ph type="sldNum" sz="quarter" idx="12"/>
          </p:nvPr>
        </p:nvSpPr>
        <p:spPr/>
        <p:txBody>
          <a:bodyPr/>
          <a:lstStyle/>
          <a:p>
            <a:r>
              <a:rPr lang="en-US"/>
              <a:t>2-</a:t>
            </a:r>
            <a:fld id="{F77151C5-2764-4CAE-8906-3815C10A12A8}" type="slidenum">
              <a:rPr lang="en-US"/>
              <a:pPr/>
              <a:t>3</a:t>
            </a:fld>
            <a:endParaRPr lang="en-US"/>
          </a:p>
        </p:txBody>
      </p:sp>
      <p:sp>
        <p:nvSpPr>
          <p:cNvPr id="78854" name="Rectangle 6"/>
          <p:cNvSpPr>
            <a:spLocks noGrp="1" noChangeArrowheads="1"/>
          </p:cNvSpPr>
          <p:nvPr>
            <p:ph sz="quarter" idx="1"/>
          </p:nvPr>
        </p:nvSpPr>
        <p:spPr/>
        <p:txBody>
          <a:bodyPr>
            <a:normAutofit/>
          </a:bodyPr>
          <a:lstStyle/>
          <a:p>
            <a:pPr algn="just">
              <a:lnSpc>
                <a:spcPct val="90000"/>
              </a:lnSpc>
            </a:pPr>
            <a:r>
              <a:rPr lang="en-US" sz="2800" dirty="0"/>
              <a:t>Employees’ conceptions of work, expectations and rewards from the organization, and practices in relating to others are all influenced by diversity.</a:t>
            </a:r>
          </a:p>
          <a:p>
            <a:pPr algn="just">
              <a:lnSpc>
                <a:spcPct val="90000"/>
              </a:lnSpc>
            </a:pPr>
            <a:r>
              <a:rPr lang="en-US" sz="2800" dirty="0"/>
              <a:t>Managers of diverse work groups need to understand how the social environment affects employees’ beliefs about work, and they must have the communication skills to develop confidence and self-esteem in members of diverse work groups</a:t>
            </a:r>
            <a:r>
              <a:rPr lang="en-US" sz="2800" dirty="0" smtClean="0"/>
              <a:t>.</a:t>
            </a:r>
          </a:p>
          <a:p>
            <a:pPr algn="just">
              <a:lnSpc>
                <a:spcPct val="90000"/>
              </a:lnSpc>
            </a:pPr>
            <a:r>
              <a:rPr lang="en-US" sz="2800" dirty="0" smtClean="0"/>
              <a:t>Managing diversity today – recruiting, training, valuing, maximizing potential of people</a:t>
            </a:r>
            <a:r>
              <a:rPr lang="en-US" sz="2400" dirty="0" smtClean="0"/>
              <a:t> </a:t>
            </a:r>
            <a:r>
              <a:rPr lang="en-US" sz="2000" dirty="0" smtClean="0"/>
              <a:t> </a:t>
            </a:r>
            <a:endParaRPr lang="en-US" sz="2000" dirty="0" smtClean="0">
              <a:solidFill>
                <a:schemeClr val="hlink"/>
              </a:solidFill>
            </a:endParaRPr>
          </a:p>
          <a:p>
            <a:pPr>
              <a:lnSpc>
                <a:spcPct val="90000"/>
              </a:lnSpc>
            </a:pPr>
            <a:endParaRPr lang="en-US" sz="28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animEffect transition="in" filter="wipe(left)">
                                      <p:cBhvr>
                                        <p:cTn id="7" dur="500"/>
                                        <p:tgtEl>
                                          <p:spTgt spid="788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4">
                                            <p:txEl>
                                              <p:pRg st="1" end="1"/>
                                            </p:txEl>
                                          </p:spTgt>
                                        </p:tgtEl>
                                        <p:attrNameLst>
                                          <p:attrName>style.visibility</p:attrName>
                                        </p:attrNameLst>
                                      </p:cBhvr>
                                      <p:to>
                                        <p:strVal val="visible"/>
                                      </p:to>
                                    </p:set>
                                    <p:animEffect transition="in" filter="wipe(left)">
                                      <p:cBhvr>
                                        <p:cTn id="12" dur="500"/>
                                        <p:tgtEl>
                                          <p:spTgt spid="788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4">
                                            <p:txEl>
                                              <p:pRg st="2" end="2"/>
                                            </p:txEl>
                                          </p:spTgt>
                                        </p:tgtEl>
                                        <p:attrNameLst>
                                          <p:attrName>style.visibility</p:attrName>
                                        </p:attrNameLst>
                                      </p:cBhvr>
                                      <p:to>
                                        <p:strVal val="visible"/>
                                      </p:to>
                                    </p:set>
                                    <p:animEffect transition="in" filter="wipe(left)">
                                      <p:cBhvr>
                                        <p:cTn id="17" dur="500"/>
                                        <p:tgtEl>
                                          <p:spTgt spid="788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bldLvl="5"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lstStyle/>
          <a:p>
            <a:r>
              <a:rPr lang="en-US" dirty="0" smtClean="0"/>
              <a:t>The Generational Workforce</a:t>
            </a:r>
            <a:endParaRPr lang="en-US" dirty="0"/>
          </a:p>
        </p:txBody>
      </p:sp>
      <p:sp>
        <p:nvSpPr>
          <p:cNvPr id="3" name="Content Placeholder 2"/>
          <p:cNvSpPr>
            <a:spLocks noGrp="1"/>
          </p:cNvSpPr>
          <p:nvPr>
            <p:ph sz="quarter" idx="1"/>
          </p:nvPr>
        </p:nvSpPr>
        <p:spPr/>
        <p:txBody>
          <a:bodyPr/>
          <a:lstStyle/>
          <a:p>
            <a:r>
              <a:rPr lang="en-US" b="1" dirty="0" smtClean="0"/>
              <a:t>Generation X (1965-1980) </a:t>
            </a:r>
          </a:p>
          <a:p>
            <a:pPr lvl="1"/>
            <a:r>
              <a:rPr lang="en-US" dirty="0" smtClean="0">
                <a:solidFill>
                  <a:schemeClr val="tx1"/>
                </a:solidFill>
              </a:rPr>
              <a:t>Independent and self-directed</a:t>
            </a:r>
          </a:p>
          <a:p>
            <a:pPr lvl="1"/>
            <a:r>
              <a:rPr lang="en-US" dirty="0" smtClean="0">
                <a:solidFill>
                  <a:schemeClr val="tx1"/>
                </a:solidFill>
              </a:rPr>
              <a:t>Skepticism toward authority. </a:t>
            </a:r>
          </a:p>
          <a:p>
            <a:pPr lvl="1"/>
            <a:r>
              <a:rPr lang="en-US" dirty="0" smtClean="0">
                <a:solidFill>
                  <a:schemeClr val="tx1"/>
                </a:solidFill>
              </a:rPr>
              <a:t>Adaptable, focused on results and motivated by a need for security. </a:t>
            </a:r>
          </a:p>
          <a:p>
            <a:pPr lvl="1"/>
            <a:r>
              <a:rPr lang="en-US" dirty="0" smtClean="0">
                <a:solidFill>
                  <a:schemeClr val="tx1"/>
                </a:solidFill>
              </a:rPr>
              <a:t>Rather work alone.</a:t>
            </a:r>
          </a:p>
          <a:p>
            <a:pPr lvl="1"/>
            <a:r>
              <a:rPr lang="en-US" dirty="0" smtClean="0">
                <a:solidFill>
                  <a:schemeClr val="tx1"/>
                </a:solidFill>
              </a:rPr>
              <a:t>They are technologically literate.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lstStyle/>
          <a:p>
            <a:r>
              <a:rPr lang="en-US" dirty="0" smtClean="0"/>
              <a:t>The Generational Workforce</a:t>
            </a:r>
            <a:endParaRPr lang="en-US" dirty="0"/>
          </a:p>
        </p:txBody>
      </p:sp>
      <p:sp>
        <p:nvSpPr>
          <p:cNvPr id="3" name="Content Placeholder 2"/>
          <p:cNvSpPr>
            <a:spLocks noGrp="1"/>
          </p:cNvSpPr>
          <p:nvPr>
            <p:ph sz="quarter" idx="1"/>
          </p:nvPr>
        </p:nvSpPr>
        <p:spPr>
          <a:xfrm>
            <a:off x="301752" y="1295400"/>
            <a:ext cx="8503920" cy="5105400"/>
          </a:xfrm>
        </p:spPr>
        <p:txBody>
          <a:bodyPr>
            <a:normAutofit lnSpcReduction="10000"/>
          </a:bodyPr>
          <a:lstStyle/>
          <a:p>
            <a:r>
              <a:rPr lang="en-US" b="1" dirty="0" err="1" smtClean="0"/>
              <a:t>Millennials</a:t>
            </a:r>
            <a:r>
              <a:rPr lang="en-US" b="1" dirty="0" smtClean="0"/>
              <a:t> (1981-2000)</a:t>
            </a:r>
          </a:p>
          <a:p>
            <a:pPr lvl="1"/>
            <a:r>
              <a:rPr lang="en-US" dirty="0" smtClean="0">
                <a:solidFill>
                  <a:schemeClr val="tx1"/>
                </a:solidFill>
              </a:rPr>
              <a:t>Internet usage and information technology  knowledge from a very young age. </a:t>
            </a:r>
          </a:p>
          <a:p>
            <a:pPr lvl="1"/>
            <a:r>
              <a:rPr lang="en-US" dirty="0" smtClean="0">
                <a:solidFill>
                  <a:schemeClr val="tx1"/>
                </a:solidFill>
              </a:rPr>
              <a:t>Confident (and sometimes over confident) due to highly involved, affirming parents. </a:t>
            </a:r>
          </a:p>
          <a:p>
            <a:pPr lvl="1"/>
            <a:r>
              <a:rPr lang="en-US" dirty="0" smtClean="0">
                <a:solidFill>
                  <a:schemeClr val="tx1"/>
                </a:solidFill>
              </a:rPr>
              <a:t>They expect lots of feedback and rewards in the workplace</a:t>
            </a:r>
          </a:p>
          <a:p>
            <a:pPr lvl="1"/>
            <a:r>
              <a:rPr lang="en-US" dirty="0" smtClean="0">
                <a:solidFill>
                  <a:schemeClr val="tx1"/>
                </a:solidFill>
              </a:rPr>
              <a:t>Considered to be idealistic. </a:t>
            </a:r>
          </a:p>
          <a:p>
            <a:pPr lvl="1"/>
            <a:r>
              <a:rPr lang="en-US" dirty="0" smtClean="0">
                <a:solidFill>
                  <a:schemeClr val="tx1"/>
                </a:solidFill>
              </a:rPr>
              <a:t>They work to live, not live to work. </a:t>
            </a:r>
          </a:p>
          <a:p>
            <a:pPr lvl="1"/>
            <a:r>
              <a:rPr lang="en-US" dirty="0" smtClean="0">
                <a:solidFill>
                  <a:schemeClr val="tx1"/>
                </a:solidFill>
              </a:rPr>
              <a:t>Work/life balance is more important to them than salary and they want to do work that improves society, putting emphasis on corporate social responsibility, sustainability and diversity. </a:t>
            </a:r>
          </a:p>
          <a:p>
            <a:pPr lvl="1"/>
            <a:r>
              <a:rPr lang="en-US" dirty="0" smtClean="0">
                <a:solidFill>
                  <a:schemeClr val="tx1"/>
                </a:solidFill>
              </a:rPr>
              <a:t>They crave more frequent learning and advancement opportunities. </a:t>
            </a:r>
          </a:p>
          <a:p>
            <a:pPr lvl="1"/>
            <a:r>
              <a:rPr lang="en-US" dirty="0" smtClean="0">
                <a:solidFill>
                  <a:schemeClr val="tx1"/>
                </a:solidFill>
              </a:rPr>
              <a:t>They are technology experts.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The Generational Workforce</a:t>
            </a:r>
            <a:endParaRPr lang="en-US" dirty="0"/>
          </a:p>
        </p:txBody>
      </p:sp>
      <p:sp>
        <p:nvSpPr>
          <p:cNvPr id="3" name="Content Placeholder 2"/>
          <p:cNvSpPr>
            <a:spLocks noGrp="1"/>
          </p:cNvSpPr>
          <p:nvPr>
            <p:ph idx="1"/>
          </p:nvPr>
        </p:nvSpPr>
        <p:spPr>
          <a:xfrm>
            <a:off x="0" y="1371600"/>
            <a:ext cx="9144000" cy="5486400"/>
          </a:xfrm>
        </p:spPr>
        <p:txBody>
          <a:bodyPr>
            <a:normAutofit/>
          </a:bodyPr>
          <a:lstStyle/>
          <a:p>
            <a:r>
              <a:rPr lang="en-US" b="1" dirty="0" err="1" smtClean="0"/>
              <a:t>Nexters</a:t>
            </a:r>
            <a:r>
              <a:rPr lang="en-US" b="1" dirty="0" smtClean="0"/>
              <a:t>/ Generation Z (born after 2000) </a:t>
            </a:r>
          </a:p>
          <a:p>
            <a:pPr lvl="1"/>
            <a:r>
              <a:rPr lang="en-US" dirty="0">
                <a:solidFill>
                  <a:schemeClr val="tx1"/>
                </a:solidFill>
              </a:rPr>
              <a:t>D</a:t>
            </a:r>
            <a:r>
              <a:rPr lang="en-US" dirty="0" smtClean="0">
                <a:solidFill>
                  <a:schemeClr val="tx1"/>
                </a:solidFill>
              </a:rPr>
              <a:t>igital natives </a:t>
            </a:r>
          </a:p>
          <a:p>
            <a:pPr lvl="1"/>
            <a:r>
              <a:rPr lang="en-US" dirty="0" smtClean="0">
                <a:solidFill>
                  <a:schemeClr val="tx1"/>
                </a:solidFill>
              </a:rPr>
              <a:t>Shorter attention spans and limited interpersonal skills. </a:t>
            </a:r>
          </a:p>
          <a:p>
            <a:pPr lvl="1"/>
            <a:r>
              <a:rPr lang="en-US" dirty="0">
                <a:solidFill>
                  <a:schemeClr val="tx1"/>
                </a:solidFill>
              </a:rPr>
              <a:t>C</a:t>
            </a:r>
            <a:r>
              <a:rPr lang="en-US" dirty="0" smtClean="0">
                <a:solidFill>
                  <a:schemeClr val="tx1"/>
                </a:solidFill>
              </a:rPr>
              <a:t>reative – especially with respect to application of technology – and open-minded with a desire for opportunities to use their many skills</a:t>
            </a:r>
          </a:p>
          <a:p>
            <a:pPr lvl="1"/>
            <a:r>
              <a:rPr lang="en-US" dirty="0" smtClean="0">
                <a:solidFill>
                  <a:schemeClr val="tx1"/>
                </a:solidFill>
              </a:rPr>
              <a:t>They expect feedback and rewards</a:t>
            </a:r>
          </a:p>
          <a:p>
            <a:pPr lvl="1"/>
            <a:r>
              <a:rPr lang="en-US" dirty="0" smtClean="0">
                <a:solidFill>
                  <a:schemeClr val="tx1"/>
                </a:solidFill>
              </a:rPr>
              <a:t>Not principally motivated by money but by a flexible lifestyle.</a:t>
            </a:r>
          </a:p>
          <a:p>
            <a:pPr lvl="1"/>
            <a:r>
              <a:rPr lang="en-US" dirty="0" smtClean="0">
                <a:solidFill>
                  <a:schemeClr val="tx1"/>
                </a:solidFill>
              </a:rPr>
              <a:t>Strong commitments to social responsibility. </a:t>
            </a:r>
          </a:p>
          <a:p>
            <a:pPr lvl="1"/>
            <a:r>
              <a:rPr lang="en-US" dirty="0" smtClean="0">
                <a:solidFill>
                  <a:schemeClr val="tx1"/>
                </a:solidFill>
              </a:rPr>
              <a:t>Though immersed in technology, they prefer face-to-face communications. </a:t>
            </a:r>
          </a:p>
          <a:p>
            <a:pPr lvl="1"/>
            <a:r>
              <a:rPr lang="en-US" dirty="0" smtClean="0">
                <a:solidFill>
                  <a:schemeClr val="tx1"/>
                </a:solidFill>
              </a:rPr>
              <a:t>They enjoy working in structured, small teams</a:t>
            </a:r>
            <a:endParaRPr lang="en-US"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15400" cy="1066800"/>
          </a:xfrm>
        </p:spPr>
        <p:txBody>
          <a:bodyPr/>
          <a:lstStyle/>
          <a:p>
            <a:r>
              <a:rPr lang="en-US" b="1" dirty="0" smtClean="0"/>
              <a:t>The Changing demographics</a:t>
            </a:r>
            <a:endParaRPr lang="en-US" dirty="0"/>
          </a:p>
        </p:txBody>
      </p:sp>
      <p:sp>
        <p:nvSpPr>
          <p:cNvPr id="3" name="Content Placeholder 2"/>
          <p:cNvSpPr>
            <a:spLocks noGrp="1"/>
          </p:cNvSpPr>
          <p:nvPr>
            <p:ph sz="quarter" idx="1"/>
          </p:nvPr>
        </p:nvSpPr>
        <p:spPr>
          <a:xfrm>
            <a:off x="152400" y="1447800"/>
            <a:ext cx="8763000" cy="5181600"/>
          </a:xfrm>
        </p:spPr>
        <p:txBody>
          <a:bodyPr>
            <a:normAutofit fontScale="92500" lnSpcReduction="20000"/>
          </a:bodyPr>
          <a:lstStyle/>
          <a:p>
            <a:r>
              <a:rPr lang="en-US" dirty="0" smtClean="0"/>
              <a:t>The Silent Generation (born 1900-1945) currently makes up only about 3 percent of the global work force</a:t>
            </a:r>
          </a:p>
          <a:p>
            <a:r>
              <a:rPr lang="en-US" dirty="0" err="1" smtClean="0"/>
              <a:t>Millennials</a:t>
            </a:r>
            <a:r>
              <a:rPr lang="en-US" dirty="0" smtClean="0"/>
              <a:t> (1981-2000) are now the most prevalent generation in the workplace (25 percent), surpassing the number of Baby Boomers (1946-1964) in 2014, and Generation X (1965-1980) in 2015</a:t>
            </a:r>
          </a:p>
          <a:p>
            <a:r>
              <a:rPr lang="en-US" dirty="0" err="1" smtClean="0"/>
              <a:t>Millennials</a:t>
            </a:r>
            <a:r>
              <a:rPr lang="en-US" dirty="0" smtClean="0"/>
              <a:t> are on track to comprise 50 percent of the workforce worldwide by 2020.</a:t>
            </a:r>
          </a:p>
          <a:p>
            <a:r>
              <a:rPr lang="en-US" dirty="0" smtClean="0"/>
              <a:t>“</a:t>
            </a:r>
            <a:r>
              <a:rPr lang="en-US" dirty="0" err="1" smtClean="0"/>
              <a:t>Nexters</a:t>
            </a:r>
            <a:r>
              <a:rPr lang="en-US" dirty="0" smtClean="0"/>
              <a:t>” or Generation Z (born after 2000) composed another 3 percent of the global workforce, but they make up more of the global population (25 percent) than any other generation. By 2020, they will be out of school, making up 20 percent of the global workforce right behind </a:t>
            </a:r>
            <a:r>
              <a:rPr lang="en-US" dirty="0" err="1" smtClean="0"/>
              <a:t>Millennials</a:t>
            </a:r>
            <a:r>
              <a:rPr lang="en-US" dirty="0" smtClean="0"/>
              <a:t>.</a:t>
            </a:r>
          </a:p>
          <a:p>
            <a:pPr lvl="8">
              <a:buNone/>
            </a:pPr>
            <a:r>
              <a:rPr lang="en-US" dirty="0" smtClean="0"/>
              <a:t>          Source: </a:t>
            </a:r>
            <a:r>
              <a:rPr lang="en-US" dirty="0" smtClean="0">
                <a:hlinkClick r:id="rId2"/>
              </a:rPr>
              <a:t>www.navex</a:t>
            </a:r>
            <a:r>
              <a:rPr lang="en-US" dirty="0" smtClean="0"/>
              <a:t> global.com</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1 Which of the following is not the way to manage diversity? </a:t>
            </a:r>
          </a:p>
          <a:p>
            <a:pPr>
              <a:buNone/>
            </a:pPr>
            <a:r>
              <a:rPr lang="en-US" dirty="0" smtClean="0"/>
              <a:t> a. By recruiting</a:t>
            </a:r>
          </a:p>
          <a:p>
            <a:pPr>
              <a:buNone/>
            </a:pPr>
            <a:r>
              <a:rPr lang="en-US" dirty="0" smtClean="0"/>
              <a:t> b. By training</a:t>
            </a:r>
          </a:p>
          <a:p>
            <a:pPr>
              <a:buNone/>
            </a:pPr>
            <a:r>
              <a:rPr lang="en-US" dirty="0" smtClean="0"/>
              <a:t> c. By maximizing potential of people </a:t>
            </a:r>
          </a:p>
          <a:p>
            <a:pPr>
              <a:buNone/>
            </a:pPr>
            <a:r>
              <a:rPr lang="en-US" dirty="0" smtClean="0"/>
              <a:t>d. All are the ways</a:t>
            </a:r>
          </a:p>
          <a:p>
            <a:pPr>
              <a:buNone/>
            </a:pPr>
            <a:r>
              <a:rPr lang="en-US" dirty="0" smtClean="0"/>
              <a:t>2. Which of the following is not the stage of Diversity Awareness?</a:t>
            </a:r>
          </a:p>
          <a:p>
            <a:pPr>
              <a:buNone/>
            </a:pPr>
            <a:r>
              <a:rPr lang="en-US" dirty="0" smtClean="0"/>
              <a:t>a. Denial</a:t>
            </a:r>
          </a:p>
          <a:p>
            <a:pPr marL="514350" indent="-514350">
              <a:buNone/>
            </a:pPr>
            <a:r>
              <a:rPr lang="en-US" dirty="0" smtClean="0"/>
              <a:t>b. Acceptance </a:t>
            </a:r>
          </a:p>
          <a:p>
            <a:pPr marL="514350" indent="-514350">
              <a:buNone/>
            </a:pPr>
            <a:r>
              <a:rPr lang="en-US" dirty="0" smtClean="0"/>
              <a:t>c. Defense </a:t>
            </a:r>
          </a:p>
          <a:p>
            <a:pPr marL="514350" indent="-514350">
              <a:buNone/>
            </a:pPr>
            <a:r>
              <a:rPr lang="en-US" dirty="0" smtClean="0"/>
              <a:t>d. Affirmation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None/>
            </a:pPr>
            <a:r>
              <a:rPr lang="en-US" dirty="0" smtClean="0"/>
              <a:t>3. Which of the following is the roadblock to Diversity?</a:t>
            </a:r>
          </a:p>
          <a:p>
            <a:pPr>
              <a:buNone/>
            </a:pPr>
            <a:r>
              <a:rPr lang="en-US" dirty="0" smtClean="0"/>
              <a:t> a. Stereotypes</a:t>
            </a:r>
          </a:p>
          <a:p>
            <a:pPr>
              <a:buNone/>
            </a:pPr>
            <a:r>
              <a:rPr lang="en-US" dirty="0" smtClean="0"/>
              <a:t> b. Prejudice</a:t>
            </a:r>
          </a:p>
          <a:p>
            <a:pPr>
              <a:buNone/>
            </a:pPr>
            <a:r>
              <a:rPr lang="en-US" dirty="0" smtClean="0"/>
              <a:t> c. Modern Racism</a:t>
            </a:r>
          </a:p>
          <a:p>
            <a:pPr>
              <a:buNone/>
            </a:pPr>
            <a:r>
              <a:rPr lang="en-US" dirty="0" smtClean="0"/>
              <a:t> d. All the options </a:t>
            </a:r>
          </a:p>
          <a:p>
            <a:pPr>
              <a:buNone/>
            </a:pPr>
            <a:r>
              <a:rPr lang="en-US" dirty="0" smtClean="0"/>
              <a:t>4. There are _____ major forms of workforce diversity</a:t>
            </a:r>
          </a:p>
          <a:p>
            <a:pPr>
              <a:buNone/>
            </a:pPr>
            <a:r>
              <a:rPr lang="en-US" dirty="0" smtClean="0"/>
              <a:t>a. Two </a:t>
            </a:r>
          </a:p>
          <a:p>
            <a:pPr>
              <a:buNone/>
            </a:pPr>
            <a:r>
              <a:rPr lang="en-US" dirty="0" smtClean="0"/>
              <a:t>b. Three </a:t>
            </a:r>
          </a:p>
          <a:p>
            <a:pPr>
              <a:buNone/>
            </a:pPr>
            <a:r>
              <a:rPr lang="en-US" dirty="0" smtClean="0"/>
              <a:t>c. Four </a:t>
            </a:r>
          </a:p>
          <a:p>
            <a:pPr>
              <a:buNone/>
            </a:pPr>
            <a:r>
              <a:rPr lang="en-US" dirty="0" smtClean="0"/>
              <a:t>d. Five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5. Which of the following is the not the advantage of Managing diversity? </a:t>
            </a:r>
          </a:p>
          <a:p>
            <a:pPr>
              <a:buNone/>
            </a:pPr>
            <a:r>
              <a:rPr lang="en-US" dirty="0" smtClean="0"/>
              <a:t> a. Attracts &amp; retains the best human talent</a:t>
            </a:r>
          </a:p>
          <a:p>
            <a:pPr>
              <a:buNone/>
            </a:pPr>
            <a:r>
              <a:rPr lang="en-US" dirty="0" smtClean="0"/>
              <a:t> b. Promotes creativity and innovation</a:t>
            </a:r>
          </a:p>
          <a:p>
            <a:pPr>
              <a:buNone/>
            </a:pPr>
            <a:r>
              <a:rPr lang="en-US" dirty="0" smtClean="0"/>
              <a:t> c. Slowed decision making</a:t>
            </a:r>
          </a:p>
          <a:p>
            <a:pPr>
              <a:buNone/>
            </a:pPr>
            <a:r>
              <a:rPr lang="en-US" dirty="0" smtClean="0"/>
              <a:t> d. Results in better problem solving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AutoShape 2"/>
          <p:cNvSpPr>
            <a:spLocks noGrp="1" noChangeArrowheads="1"/>
          </p:cNvSpPr>
          <p:nvPr>
            <p:ph type="title"/>
          </p:nvPr>
        </p:nvSpPr>
        <p:spPr/>
        <p:txBody>
          <a:bodyPr/>
          <a:lstStyle/>
          <a:p>
            <a:r>
              <a:rPr lang="en-US"/>
              <a:t>Valuing Diversity</a:t>
            </a:r>
          </a:p>
        </p:txBody>
      </p:sp>
      <p:sp>
        <p:nvSpPr>
          <p:cNvPr id="4" name="Slide Number Placeholder 3"/>
          <p:cNvSpPr>
            <a:spLocks noGrp="1"/>
          </p:cNvSpPr>
          <p:nvPr>
            <p:ph type="sldNum" sz="quarter" idx="12"/>
          </p:nvPr>
        </p:nvSpPr>
        <p:spPr/>
        <p:txBody>
          <a:bodyPr/>
          <a:lstStyle/>
          <a:p>
            <a:fld id="{A5BB1082-7580-4AF5-BD5B-BD2694B1D578}" type="slidenum">
              <a:rPr lang="en-US"/>
              <a:pPr/>
              <a:t>4</a:t>
            </a:fld>
            <a:endParaRPr lang="en-US"/>
          </a:p>
        </p:txBody>
      </p:sp>
      <p:sp>
        <p:nvSpPr>
          <p:cNvPr id="427011" name="Rectangle 3"/>
          <p:cNvSpPr>
            <a:spLocks noGrp="1" noChangeArrowheads="1"/>
          </p:cNvSpPr>
          <p:nvPr>
            <p:ph sz="quarter" idx="1"/>
          </p:nvPr>
        </p:nvSpPr>
        <p:spPr/>
        <p:txBody>
          <a:bodyPr/>
          <a:lstStyle/>
          <a:p>
            <a:pPr>
              <a:buClr>
                <a:schemeClr val="bg1"/>
              </a:buClr>
            </a:pPr>
            <a:r>
              <a:rPr lang="en-US" dirty="0"/>
              <a:t>Top managers value diversity </a:t>
            </a:r>
          </a:p>
          <a:p>
            <a:pPr lvl="1" algn="just">
              <a:spcBef>
                <a:spcPct val="35000"/>
              </a:spcBef>
              <a:buFont typeface="Arial" charset="0"/>
              <a:buChar char="●"/>
            </a:pPr>
            <a:r>
              <a:rPr lang="en-US" sz="2800" dirty="0">
                <a:solidFill>
                  <a:schemeClr val="tx1"/>
                </a:solidFill>
              </a:rPr>
              <a:t>Give organization access to broader range of opinions and viewpoints</a:t>
            </a:r>
          </a:p>
          <a:p>
            <a:pPr lvl="1" algn="just">
              <a:spcBef>
                <a:spcPct val="35000"/>
              </a:spcBef>
              <a:buFont typeface="Arial" charset="0"/>
              <a:buChar char="●"/>
            </a:pPr>
            <a:r>
              <a:rPr lang="en-US" sz="2800" dirty="0">
                <a:solidFill>
                  <a:schemeClr val="tx1"/>
                </a:solidFill>
              </a:rPr>
              <a:t>Reflect an increasingly diverse customer base</a:t>
            </a:r>
          </a:p>
          <a:p>
            <a:pPr lvl="1" algn="just">
              <a:spcBef>
                <a:spcPct val="35000"/>
              </a:spcBef>
              <a:buFont typeface="Arial" charset="0"/>
              <a:buChar char="●"/>
            </a:pPr>
            <a:r>
              <a:rPr lang="en-US" sz="2800" dirty="0">
                <a:solidFill>
                  <a:schemeClr val="tx1"/>
                </a:solidFill>
              </a:rPr>
              <a:t>Obtain the best talent in a competitive environment</a:t>
            </a:r>
          </a:p>
          <a:p>
            <a:pPr lvl="1" algn="just">
              <a:spcBef>
                <a:spcPct val="35000"/>
              </a:spcBef>
              <a:buFont typeface="Arial" charset="0"/>
              <a:buChar char="●"/>
            </a:pPr>
            <a:r>
              <a:rPr lang="en-US" sz="2800" dirty="0">
                <a:solidFill>
                  <a:schemeClr val="tx1"/>
                </a:solidFill>
              </a:rPr>
              <a:t>Demonstrate the company’s commitment to </a:t>
            </a:r>
            <a:r>
              <a:rPr lang="en-US" sz="2800" i="1" dirty="0">
                <a:solidFill>
                  <a:schemeClr val="tx1"/>
                </a:solidFill>
              </a:rPr>
              <a:t>doing the right thing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7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990600"/>
          </a:xfrm>
        </p:spPr>
        <p:txBody>
          <a:bodyPr>
            <a:normAutofit/>
          </a:bodyPr>
          <a:lstStyle/>
          <a:p>
            <a:pPr>
              <a:defRPr/>
            </a:pPr>
            <a:r>
              <a:rPr lang="en-US" dirty="0" smtClean="0"/>
              <a:t>The two major forms of workforce diversity</a:t>
            </a:r>
            <a:endParaRPr lang="en-US" dirty="0">
              <a:solidFill>
                <a:schemeClr val="bg1">
                  <a:lumMod val="75000"/>
                </a:schemeClr>
              </a:solidFill>
            </a:endParaRPr>
          </a:p>
        </p:txBody>
      </p:sp>
      <p:sp>
        <p:nvSpPr>
          <p:cNvPr id="4" name="Slide Number Placeholder 3"/>
          <p:cNvSpPr>
            <a:spLocks noGrp="1"/>
          </p:cNvSpPr>
          <p:nvPr>
            <p:ph type="sldNum" sz="quarter" idx="12"/>
          </p:nvPr>
        </p:nvSpPr>
        <p:spPr/>
        <p:txBody>
          <a:bodyPr/>
          <a:lstStyle/>
          <a:p>
            <a:pPr>
              <a:defRPr/>
            </a:pPr>
            <a:r>
              <a:rPr lang="en-US" smtClean="0"/>
              <a:t>2-</a:t>
            </a:r>
            <a:fld id="{69D22A37-CF96-4A4A-A2BF-FB6E1D89A761}" type="slidenum">
              <a:rPr lang="en-US" smtClean="0"/>
              <a:pPr>
                <a:defRPr/>
              </a:pPr>
              <a:t>5</a:t>
            </a:fld>
            <a:endParaRPr lang="en-US"/>
          </a:p>
        </p:txBody>
      </p:sp>
      <p:graphicFrame>
        <p:nvGraphicFramePr>
          <p:cNvPr id="6" name="Content Placeholder 5"/>
          <p:cNvGraphicFramePr>
            <a:graphicFrameLocks noGrp="1"/>
          </p:cNvGraphicFramePr>
          <p:nvPr>
            <p:ph sz="quarter" idx="1"/>
          </p:nvPr>
        </p:nvGraphicFramePr>
        <p:xfrm>
          <a:off x="533400" y="1447800"/>
          <a:ext cx="8382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The two major forms of workforce diversity</a:t>
            </a:r>
            <a:endParaRPr lang="en-US" dirty="0"/>
          </a:p>
        </p:txBody>
      </p:sp>
      <p:sp>
        <p:nvSpPr>
          <p:cNvPr id="3" name="Content Placeholder 2"/>
          <p:cNvSpPr>
            <a:spLocks noGrp="1"/>
          </p:cNvSpPr>
          <p:nvPr>
            <p:ph sz="quarter" idx="1"/>
          </p:nvPr>
        </p:nvSpPr>
        <p:spPr>
          <a:xfrm>
            <a:off x="0" y="1600200"/>
            <a:ext cx="9144000" cy="5105400"/>
          </a:xfrm>
        </p:spPr>
        <p:txBody>
          <a:bodyPr>
            <a:normAutofit fontScale="62500" lnSpcReduction="20000"/>
          </a:bodyPr>
          <a:lstStyle/>
          <a:p>
            <a:pPr algn="just">
              <a:buNone/>
            </a:pPr>
            <a:r>
              <a:rPr lang="en-US" dirty="0" smtClean="0"/>
              <a:t>	</a:t>
            </a:r>
            <a:r>
              <a:rPr lang="en-US" sz="3200" dirty="0" smtClean="0"/>
              <a:t>Everybody </a:t>
            </a:r>
            <a:r>
              <a:rPr lang="en-US" sz="3200" b="1" dirty="0" smtClean="0"/>
              <a:t>brings differences to an organization where they work</a:t>
            </a:r>
            <a:r>
              <a:rPr lang="en-US" sz="3200" dirty="0" smtClean="0"/>
              <a:t>.  These differences can </a:t>
            </a:r>
            <a:r>
              <a:rPr lang="en-US" sz="3200" b="1" dirty="0" smtClean="0"/>
              <a:t>create energy and excitement in the workplace, but they can also cause conflict</a:t>
            </a:r>
            <a:r>
              <a:rPr lang="en-US" sz="3200" dirty="0" smtClean="0"/>
              <a:t>.  So it is important that we have an understanding of how diversity works in organizations.  </a:t>
            </a:r>
          </a:p>
          <a:p>
            <a:pPr algn="just">
              <a:buNone/>
            </a:pPr>
            <a:r>
              <a:rPr lang="en-US" sz="3200" dirty="0" smtClean="0"/>
              <a:t>	When we look at the workplace we can recognize </a:t>
            </a:r>
            <a:r>
              <a:rPr lang="en-US" sz="3200" b="1" dirty="0" smtClean="0"/>
              <a:t>two levels of diversity.</a:t>
            </a:r>
            <a:r>
              <a:rPr lang="en-US" sz="3200" dirty="0" smtClean="0"/>
              <a:t>  </a:t>
            </a:r>
          </a:p>
          <a:p>
            <a:pPr algn="just"/>
            <a:r>
              <a:rPr lang="en-US" sz="3200" b="1" dirty="0" smtClean="0"/>
              <a:t>Surface-level diversity </a:t>
            </a:r>
            <a:r>
              <a:rPr lang="en-US" sz="3200" dirty="0" smtClean="0"/>
              <a:t>represents the characteristics that are easily observed such </a:t>
            </a:r>
            <a:r>
              <a:rPr lang="en-US" sz="3200" b="1" dirty="0" smtClean="0"/>
              <a:t>as race, gender, age ,tenure, religion, sexual orientation, and gender identity.  </a:t>
            </a:r>
          </a:p>
          <a:p>
            <a:pPr algn="just"/>
            <a:r>
              <a:rPr lang="en-US" sz="3200" b="1" dirty="0" smtClean="0"/>
              <a:t>Age</a:t>
            </a:r>
            <a:r>
              <a:rPr lang="en-US" sz="3200" dirty="0" smtClean="0"/>
              <a:t> is an increasingly relevant characteristic as the workforce is aging.  Older workers bring with them a wealth of knowledge and experience, but the perception is that productivity often declines with age.  </a:t>
            </a:r>
          </a:p>
          <a:p>
            <a:pPr algn="just"/>
            <a:r>
              <a:rPr lang="en-US" sz="3200" dirty="0" smtClean="0"/>
              <a:t>In studying </a:t>
            </a:r>
            <a:r>
              <a:rPr lang="en-US" sz="3200" b="1" dirty="0" smtClean="0"/>
              <a:t>gender in the workplace</a:t>
            </a:r>
            <a:r>
              <a:rPr lang="en-US" sz="3200" dirty="0" smtClean="0"/>
              <a:t>, it has been found that there are very few differences between men and women that impact job performance.  However, women, especially those with pre-school age children, do prefer flexible work schedules and will seek an employer who offers options in their schedules.</a:t>
            </a:r>
          </a:p>
          <a:p>
            <a:pPr>
              <a:buNone/>
            </a:pPr>
            <a:endParaRPr lang="en-US" dirty="0" smtClean="0"/>
          </a:p>
          <a:p>
            <a:endParaRPr lang="en-US" dirty="0" smtClean="0"/>
          </a:p>
          <a:p>
            <a:pPr>
              <a:buNone/>
            </a:pPr>
            <a:endParaRPr lang="en-US" dirty="0" smtClean="0"/>
          </a:p>
          <a:p>
            <a:endParaRPr lang="en-US" b="1"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p>
            <a:r>
              <a:rPr lang="en-US" dirty="0" smtClean="0"/>
              <a:t>The two major forms of workforce diversity</a:t>
            </a:r>
            <a:endParaRPr lang="en-US" dirty="0"/>
          </a:p>
        </p:txBody>
      </p:sp>
      <p:sp>
        <p:nvSpPr>
          <p:cNvPr id="3" name="Content Placeholder 2"/>
          <p:cNvSpPr>
            <a:spLocks noGrp="1"/>
          </p:cNvSpPr>
          <p:nvPr>
            <p:ph sz="quarter" idx="1"/>
          </p:nvPr>
        </p:nvSpPr>
        <p:spPr>
          <a:xfrm>
            <a:off x="0" y="1447800"/>
            <a:ext cx="8915400" cy="5410200"/>
          </a:xfrm>
        </p:spPr>
        <p:txBody>
          <a:bodyPr>
            <a:normAutofit fontScale="77500" lnSpcReduction="20000"/>
          </a:bodyPr>
          <a:lstStyle/>
          <a:p>
            <a:pPr algn="just"/>
            <a:r>
              <a:rPr lang="en-US" sz="2600" b="1" dirty="0" smtClean="0"/>
              <a:t>Religion</a:t>
            </a:r>
            <a:r>
              <a:rPr lang="en-US" sz="2600" dirty="0" smtClean="0"/>
              <a:t> may also impact work outcomes due to religious restrictions, such as dress and grooming.  Schedules may also conflict with  the way work is typically done, such as a Muslim worker adhering to the prayer schedule outlined in Islam</a:t>
            </a:r>
          </a:p>
          <a:p>
            <a:pPr algn="just"/>
            <a:r>
              <a:rPr lang="en-US" sz="2600" b="1" dirty="0" smtClean="0"/>
              <a:t>Sexual Orientation and Gender Identity </a:t>
            </a:r>
            <a:r>
              <a:rPr lang="en-US" sz="2600" dirty="0" smtClean="0"/>
              <a:t>are handled differently by most employers.  Often, these characteristics are dealt with just as if they were protected characteristics in order to discourage discriminatory behavior, whether it is covered by the law or not.  </a:t>
            </a:r>
          </a:p>
          <a:p>
            <a:pPr algn="just"/>
            <a:r>
              <a:rPr lang="en-US" sz="2600" b="1" dirty="0" smtClean="0"/>
              <a:t>Race and Ethnicity </a:t>
            </a:r>
            <a:r>
              <a:rPr lang="en-US" sz="2600" dirty="0" smtClean="0"/>
              <a:t>offers little explanation for differentials in workplace outcomes.  It has been shown, however, that people in the workplace do identify more with people like themselves so in some cases there may be opportunities given to people based on the fact that they are like their supervisor.</a:t>
            </a:r>
          </a:p>
          <a:p>
            <a:pPr algn="just"/>
            <a:r>
              <a:rPr lang="en-US" sz="2600" b="1" dirty="0" smtClean="0"/>
              <a:t>Tenure</a:t>
            </a:r>
            <a:r>
              <a:rPr lang="en-US" sz="2600" dirty="0" smtClean="0"/>
              <a:t> refers to the length of time people have been on the job and is tied to seniority.  Often, tenure is seen as a positive as it signifies that people are happy with their employment because they have remained in their job for a long period of time.  Therefore, employees with long tenure tend to be more productive, call in sick less frequently, and don’t leave the organization as readily</a:t>
            </a:r>
          </a:p>
          <a:p>
            <a:endParaRPr lang="en-US" dirty="0" smtClean="0"/>
          </a:p>
          <a:p>
            <a:endParaRPr lang="en-US" dirty="0" smtClean="0"/>
          </a:p>
          <a:p>
            <a:pPr>
              <a:buNone/>
            </a:pPr>
            <a:endParaRPr lang="en-US" dirty="0" smtClean="0"/>
          </a:p>
          <a:p>
            <a:endParaRPr lang="en-US" b="1"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The two major forms of workforce diversity</a:t>
            </a:r>
            <a:endParaRPr lang="en-US" dirty="0"/>
          </a:p>
        </p:txBody>
      </p:sp>
      <p:sp>
        <p:nvSpPr>
          <p:cNvPr id="3" name="Content Placeholder 2"/>
          <p:cNvSpPr>
            <a:spLocks noGrp="1"/>
          </p:cNvSpPr>
          <p:nvPr>
            <p:ph sz="quarter" idx="1"/>
          </p:nvPr>
        </p:nvSpPr>
        <p:spPr>
          <a:xfrm>
            <a:off x="0" y="1524000"/>
            <a:ext cx="9144000" cy="5334000"/>
          </a:xfrm>
        </p:spPr>
        <p:txBody>
          <a:bodyPr>
            <a:normAutofit/>
          </a:bodyPr>
          <a:lstStyle/>
          <a:p>
            <a:pPr algn="just"/>
            <a:r>
              <a:rPr lang="en-US" sz="2400" dirty="0" smtClean="0"/>
              <a:t>Deep-level diversity represents the </a:t>
            </a:r>
            <a:r>
              <a:rPr lang="en-US" sz="2400" b="1" dirty="0" smtClean="0"/>
              <a:t>aspects that are more difficult to see at first glance such as values, personality, and work preferences.</a:t>
            </a:r>
          </a:p>
          <a:p>
            <a:pPr algn="just"/>
            <a:r>
              <a:rPr lang="en-US" sz="2400" b="1" dirty="0" smtClean="0"/>
              <a:t>Organizations need to engage in Diversity Management to eliminate unfair discrimination</a:t>
            </a:r>
            <a:r>
              <a:rPr lang="en-US" sz="2400" dirty="0" smtClean="0"/>
              <a:t>.  By understanding what diversity is and helping employees with training and development opportunities, the negative impact of discrimination can be minimized</a:t>
            </a:r>
            <a:r>
              <a:rPr lang="en-US" sz="2600" dirty="0" smtClean="0"/>
              <a:t>.</a:t>
            </a:r>
          </a:p>
          <a:p>
            <a:pPr>
              <a:buNone/>
            </a:pPr>
            <a:endParaRPr lang="en-US" sz="26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defRPr/>
            </a:pPr>
            <a:r>
              <a:rPr lang="en-US" dirty="0" smtClean="0"/>
              <a:t>Role of Disabilities</a:t>
            </a:r>
            <a:endParaRPr lang="en-US" dirty="0"/>
          </a:p>
        </p:txBody>
      </p:sp>
      <p:sp>
        <p:nvSpPr>
          <p:cNvPr id="4" name="Slide Number Placeholder 3"/>
          <p:cNvSpPr>
            <a:spLocks noGrp="1"/>
          </p:cNvSpPr>
          <p:nvPr>
            <p:ph type="sldNum" sz="quarter" idx="12"/>
          </p:nvPr>
        </p:nvSpPr>
        <p:spPr/>
        <p:txBody>
          <a:bodyPr>
            <a:normAutofit/>
          </a:bodyPr>
          <a:lstStyle/>
          <a:p>
            <a:pPr>
              <a:defRPr/>
            </a:pPr>
            <a:r>
              <a:rPr lang="en-US" smtClean="0"/>
              <a:t>2-</a:t>
            </a:r>
            <a:fld id="{350406F7-D3F7-460A-8C35-EEE1CCB61155}" type="slidenum">
              <a:rPr lang="en-US" smtClean="0"/>
              <a:pPr>
                <a:defRPr/>
              </a:pPr>
              <a:t>9</a:t>
            </a:fld>
            <a:endParaRPr lang="en-US"/>
          </a:p>
        </p:txBody>
      </p:sp>
      <p:sp>
        <p:nvSpPr>
          <p:cNvPr id="15363" name="Content Placeholder 2"/>
          <p:cNvSpPr>
            <a:spLocks noGrp="1"/>
          </p:cNvSpPr>
          <p:nvPr>
            <p:ph sz="quarter" idx="1"/>
          </p:nvPr>
        </p:nvSpPr>
        <p:spPr>
          <a:xfrm>
            <a:off x="304800" y="1600200"/>
            <a:ext cx="8534400" cy="4709160"/>
          </a:xfrm>
        </p:spPr>
        <p:txBody>
          <a:bodyPr>
            <a:normAutofit/>
          </a:bodyPr>
          <a:lstStyle/>
          <a:p>
            <a:pPr algn="just"/>
            <a:r>
              <a:rPr lang="en-US" sz="2800" dirty="0" smtClean="0"/>
              <a:t>When focusing on ability, it can create problems when attempting to develop workplace policies that recognize diversity in terms of disabilities.</a:t>
            </a:r>
          </a:p>
          <a:p>
            <a:pPr algn="just"/>
            <a:r>
              <a:rPr lang="en-US" sz="2800" dirty="0" smtClean="0"/>
              <a:t>It is important to recognize diversity and strive for it in the hiring process.</a:t>
            </a:r>
          </a:p>
          <a:p>
            <a:pPr algn="just"/>
            <a:r>
              <a:rPr lang="en-US" sz="2800" dirty="0" smtClean="0"/>
              <a:t>An organization needs to be careful to avoid discriminatory practices by making generalizations about people with disabilities</a:t>
            </a:r>
            <a:r>
              <a:rPr lang="en-US" dirty="0" smtClean="0"/>
              <a:t>.</a:t>
            </a:r>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303</TotalTime>
  <Words>2908</Words>
  <Application>Microsoft Office PowerPoint</Application>
  <PresentationFormat>On-screen Show (4:3)</PresentationFormat>
  <Paragraphs>316</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Workplace Diversity</vt:lpstr>
      <vt:lpstr>What is Workforce Diversity?</vt:lpstr>
      <vt:lpstr>What is Workforce Diversity? (continued)</vt:lpstr>
      <vt:lpstr>Valuing Diversity</vt:lpstr>
      <vt:lpstr>The two major forms of workforce diversity</vt:lpstr>
      <vt:lpstr>The two major forms of workforce diversity</vt:lpstr>
      <vt:lpstr>The two major forms of workforce diversity</vt:lpstr>
      <vt:lpstr>The two major forms of workforce diversity</vt:lpstr>
      <vt:lpstr>Role of Disabilities</vt:lpstr>
      <vt:lpstr>Inclusive Practices in the Workplace</vt:lpstr>
      <vt:lpstr>Discrimination</vt:lpstr>
      <vt:lpstr>Slide 12</vt:lpstr>
      <vt:lpstr>Implementing Diversity Management Strategies</vt:lpstr>
      <vt:lpstr>Implementing Diversity Management Strategies</vt:lpstr>
      <vt:lpstr>Implementing Diversity Management Strategies</vt:lpstr>
      <vt:lpstr>Diversity Initiatives</vt:lpstr>
      <vt:lpstr>Slide 17</vt:lpstr>
      <vt:lpstr>Affirmative Action vs. Diversity Management</vt:lpstr>
      <vt:lpstr>Forces of Change</vt:lpstr>
      <vt:lpstr>  Six Ways Managing Diversity Can Create Competitive Advantage</vt:lpstr>
      <vt:lpstr>Diversity’s Benefits &amp; Problems</vt:lpstr>
      <vt:lpstr>Roadblocks to Diversity</vt:lpstr>
      <vt:lpstr>The Workplace &amp; Bias</vt:lpstr>
      <vt:lpstr>Leveraging Diversity: Creating the Multicultural Organization</vt:lpstr>
      <vt:lpstr>Creating the Multicultural Organization (continued)</vt:lpstr>
      <vt:lpstr>Commitment of Leaders</vt:lpstr>
      <vt:lpstr>Diversity in a Turbulent World</vt:lpstr>
      <vt:lpstr>The Generational Workforce</vt:lpstr>
      <vt:lpstr>The Generational Workforce</vt:lpstr>
      <vt:lpstr>The Generational Workforce</vt:lpstr>
      <vt:lpstr>The Generational Workforce</vt:lpstr>
      <vt:lpstr>The Generational Workforce</vt:lpstr>
      <vt:lpstr>The Changing demographics</vt:lpstr>
      <vt:lpstr>MCQ(s)</vt:lpstr>
      <vt:lpstr>Slide 35</vt:lpstr>
      <vt:lpstr>Slide 36</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 User</dc:creator>
  <cp:lastModifiedBy>anshu.banwari</cp:lastModifiedBy>
  <cp:revision>61</cp:revision>
  <dcterms:created xsi:type="dcterms:W3CDTF">2017-01-06T12:36:11Z</dcterms:created>
  <dcterms:modified xsi:type="dcterms:W3CDTF">2024-02-01T06:26:10Z</dcterms:modified>
</cp:coreProperties>
</file>