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60"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6" r:id="rId26"/>
    <p:sldId id="280" r:id="rId27"/>
    <p:sldId id="281" r:id="rId28"/>
    <p:sldId id="282" r:id="rId29"/>
    <p:sldId id="283" r:id="rId30"/>
    <p:sldId id="284" r:id="rId31"/>
    <p:sldId id="285" r:id="rId32"/>
    <p:sldId id="287" r:id="rId33"/>
    <p:sldId id="289" r:id="rId34"/>
    <p:sldId id="290" r:id="rId35"/>
    <p:sldId id="291" r:id="rId36"/>
    <p:sldId id="292" r:id="rId37"/>
    <p:sldId id="293" r:id="rId38"/>
    <p:sldId id="294" r:id="rId39"/>
    <p:sldId id="295" r:id="rId40"/>
    <p:sldId id="296" r:id="rId41"/>
    <p:sldId id="297" r:id="rId42"/>
    <p:sldId id="307" r:id="rId4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0635832-A58A-454F-91A1-F617D41586F6}"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Style>
        <a:tcBdr/>
        <a:fill>
          <a:solidFill>
            <a:srgbClr val="CFD7E7"/>
          </a:solidFill>
        </a:fill>
      </a:tcStyle>
    </a:band1H>
    <a:band2H>
      <a:tcStyle>
        <a:tcBdr/>
      </a:tcStyle>
    </a:band2H>
    <a:band1V>
      <a:tcStyle>
        <a:tcBdr/>
        <a:fill>
          <a:solidFill>
            <a:srgbClr val="CFD7E7"/>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9275" autoAdjust="0"/>
  </p:normalViewPr>
  <p:slideViewPr>
    <p:cSldViewPr snapToGrid="0">
      <p:cViewPr varScale="1">
        <p:scale>
          <a:sx n="72" d="100"/>
          <a:sy n="72" d="100"/>
        </p:scale>
        <p:origin x="-1914" y="-13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1"/>
        <p:cNvGrpSpPr/>
        <p:nvPr/>
      </p:nvGrpSpPr>
      <p:grpSpPr>
        <a:xfrm>
          <a:off x="0" y="0"/>
          <a:ext cx="0" cy="0"/>
          <a:chOff x="0" y="0"/>
          <a:chExt cx="0" cy="0"/>
        </a:xfrm>
      </p:grpSpPr>
      <p:sp>
        <p:nvSpPr>
          <p:cNvPr id="92" name="Google Shape;92;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3" name="Google Shape;93;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6"/>
        <p:cNvGrpSpPr/>
        <p:nvPr/>
      </p:nvGrpSpPr>
      <p:grpSpPr>
        <a:xfrm>
          <a:off x="0" y="0"/>
          <a:ext cx="0" cy="0"/>
          <a:chOff x="0" y="0"/>
          <a:chExt cx="0" cy="0"/>
        </a:xfrm>
      </p:grpSpPr>
      <p:sp>
        <p:nvSpPr>
          <p:cNvPr id="167" name="Google Shape;167;p1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68" name="Google Shape;168;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9" name="Google Shape;169;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3"/>
        <p:cNvGrpSpPr/>
        <p:nvPr/>
      </p:nvGrpSpPr>
      <p:grpSpPr>
        <a:xfrm>
          <a:off x="0" y="0"/>
          <a:ext cx="0" cy="0"/>
          <a:chOff x="0" y="0"/>
          <a:chExt cx="0" cy="0"/>
        </a:xfrm>
      </p:grpSpPr>
      <p:sp>
        <p:nvSpPr>
          <p:cNvPr id="174" name="Google Shape;174;p1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5" name="Google Shape;17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6" name="Google Shape;176;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1"/>
        <p:cNvGrpSpPr/>
        <p:nvPr/>
      </p:nvGrpSpPr>
      <p:grpSpPr>
        <a:xfrm>
          <a:off x="0" y="0"/>
          <a:ext cx="0" cy="0"/>
          <a:chOff x="0" y="0"/>
          <a:chExt cx="0" cy="0"/>
        </a:xfrm>
      </p:grpSpPr>
      <p:sp>
        <p:nvSpPr>
          <p:cNvPr id="182" name="Google Shape;182;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3" name="Google Shape;18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p1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89" name="Google Shape;18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0" name="Google Shape;190;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4"/>
        <p:cNvGrpSpPr/>
        <p:nvPr/>
      </p:nvGrpSpPr>
      <p:grpSpPr>
        <a:xfrm>
          <a:off x="0" y="0"/>
          <a:ext cx="0" cy="0"/>
          <a:chOff x="0" y="0"/>
          <a:chExt cx="0" cy="0"/>
        </a:xfrm>
      </p:grpSpPr>
      <p:sp>
        <p:nvSpPr>
          <p:cNvPr id="195" name="Google Shape;195;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6" name="Google Shape;196;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0"/>
        <p:cNvGrpSpPr/>
        <p:nvPr/>
      </p:nvGrpSpPr>
      <p:grpSpPr>
        <a:xfrm>
          <a:off x="0" y="0"/>
          <a:ext cx="0" cy="0"/>
          <a:chOff x="0" y="0"/>
          <a:chExt cx="0" cy="0"/>
        </a:xfrm>
      </p:grpSpPr>
      <p:sp>
        <p:nvSpPr>
          <p:cNvPr id="201" name="Google Shape;201;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02" name="Google Shape;202;p17:notes"/>
          <p:cNvSpPr>
            <a:spLocks noGrp="1" noRot="1" noChangeAspect="1"/>
          </p:cNvSpPr>
          <p:nvPr>
            <p:ph type="sldImg" idx="2"/>
          </p:nvPr>
        </p:nvSpPr>
        <p:spPr>
          <a:xfrm>
            <a:off x="1160463" y="686040"/>
            <a:ext cx="4538662" cy="34286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203" name="Google Shape;203;p17:notes"/>
          <p:cNvSpPr txBox="1">
            <a:spLocks noGrp="1"/>
          </p:cNvSpPr>
          <p:nvPr>
            <p:ph type="body" idx="1"/>
          </p:nvPr>
        </p:nvSpPr>
        <p:spPr>
          <a:xfrm>
            <a:off x="914400" y="4343320"/>
            <a:ext cx="5029200" cy="411464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8"/>
        <p:cNvGrpSpPr/>
        <p:nvPr/>
      </p:nvGrpSpPr>
      <p:grpSpPr>
        <a:xfrm>
          <a:off x="0" y="0"/>
          <a:ext cx="0" cy="0"/>
          <a:chOff x="0" y="0"/>
          <a:chExt cx="0" cy="0"/>
        </a:xfrm>
      </p:grpSpPr>
      <p:sp>
        <p:nvSpPr>
          <p:cNvPr id="209" name="Google Shape;209;p1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10" name="Google Shape;210;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5"/>
        <p:cNvGrpSpPr/>
        <p:nvPr/>
      </p:nvGrpSpPr>
      <p:grpSpPr>
        <a:xfrm>
          <a:off x="0" y="0"/>
          <a:ext cx="0" cy="0"/>
          <a:chOff x="0" y="0"/>
          <a:chExt cx="0" cy="0"/>
        </a:xfrm>
      </p:grpSpPr>
      <p:sp>
        <p:nvSpPr>
          <p:cNvPr id="216" name="Google Shape;21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7" name="Google Shape;217;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3" name="Google Shape;22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7"/>
        <p:cNvGrpSpPr/>
        <p:nvPr/>
      </p:nvGrpSpPr>
      <p:grpSpPr>
        <a:xfrm>
          <a:off x="0" y="0"/>
          <a:ext cx="0" cy="0"/>
          <a:chOff x="0" y="0"/>
          <a:chExt cx="0" cy="0"/>
        </a:xfrm>
      </p:grpSpPr>
      <p:sp>
        <p:nvSpPr>
          <p:cNvPr id="228" name="Google Shape;22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9" name="Google Shape;22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3"/>
        <p:cNvGrpSpPr/>
        <p:nvPr/>
      </p:nvGrpSpPr>
      <p:grpSpPr>
        <a:xfrm>
          <a:off x="0" y="0"/>
          <a:ext cx="0" cy="0"/>
          <a:chOff x="0" y="0"/>
          <a:chExt cx="0" cy="0"/>
        </a:xfrm>
      </p:grpSpPr>
      <p:sp>
        <p:nvSpPr>
          <p:cNvPr id="234" name="Google Shape;23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5" name="Google Shape;235;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1" name="Google Shape;241;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5"/>
        <p:cNvGrpSpPr/>
        <p:nvPr/>
      </p:nvGrpSpPr>
      <p:grpSpPr>
        <a:xfrm>
          <a:off x="0" y="0"/>
          <a:ext cx="0" cy="0"/>
          <a:chOff x="0" y="0"/>
          <a:chExt cx="0" cy="0"/>
        </a:xfrm>
      </p:grpSpPr>
      <p:sp>
        <p:nvSpPr>
          <p:cNvPr id="246" name="Google Shape;24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7" name="Google Shape;247;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5"/>
        <p:cNvGrpSpPr/>
        <p:nvPr/>
      </p:nvGrpSpPr>
      <p:grpSpPr>
        <a:xfrm>
          <a:off x="0" y="0"/>
          <a:ext cx="0" cy="0"/>
          <a:chOff x="0" y="0"/>
          <a:chExt cx="0" cy="0"/>
        </a:xfrm>
      </p:grpSpPr>
      <p:sp>
        <p:nvSpPr>
          <p:cNvPr id="306" name="Google Shape;30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7" name="Google Shape;30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1"/>
        <p:cNvGrpSpPr/>
        <p:nvPr/>
      </p:nvGrpSpPr>
      <p:grpSpPr>
        <a:xfrm>
          <a:off x="0" y="0"/>
          <a:ext cx="0" cy="0"/>
          <a:chOff x="0" y="0"/>
          <a:chExt cx="0" cy="0"/>
        </a:xfrm>
      </p:grpSpPr>
      <p:sp>
        <p:nvSpPr>
          <p:cNvPr id="252" name="Google Shape;252;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3" name="Google Shape;253;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Trust is defined as a state that exists when you agree to make yourself vulnerable to another because you have a positive expectation for how things are going to turn out.  Over the years this has been found to be a foundational characteristic of leadership.  When trust is present, followers are willing to do as the leader asks and engage in behaviors that are for the benefit of the organization.  In short, followers will do a lot more for a leader they trust than for one that does not hold their trust.</a:t>
            </a:r>
            <a:endParaRPr lang="en-US"/>
          </a:p>
        </p:txBody>
      </p:sp>
      <p:sp>
        <p:nvSpPr>
          <p:cNvPr id="254" name="Google Shape;254;p25: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 2008 Prentice-Hall, All rights reserved.</a:t>
            </a:r>
            <a:endParaRPr lang="en-US"/>
          </a:p>
        </p:txBody>
      </p:sp>
      <p:sp>
        <p:nvSpPr>
          <p:cNvPr id="255" name="Google Shape;255;p2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4"/>
        <p:cNvGrpSpPr/>
        <p:nvPr/>
      </p:nvGrpSpPr>
      <p:grpSpPr>
        <a:xfrm>
          <a:off x="0" y="0"/>
          <a:ext cx="0" cy="0"/>
          <a:chOff x="0" y="0"/>
          <a:chExt cx="0" cy="0"/>
        </a:xfrm>
      </p:grpSpPr>
      <p:sp>
        <p:nvSpPr>
          <p:cNvPr id="265" name="Google Shape;265;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6" name="Google Shape;266;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2"/>
        <p:cNvGrpSpPr/>
        <p:nvPr/>
      </p:nvGrpSpPr>
      <p:grpSpPr>
        <a:xfrm>
          <a:off x="0" y="0"/>
          <a:ext cx="0" cy="0"/>
          <a:chOff x="0" y="0"/>
          <a:chExt cx="0" cy="0"/>
        </a:xfrm>
      </p:grpSpPr>
      <p:sp>
        <p:nvSpPr>
          <p:cNvPr id="273" name="Google Shape;273;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4" name="Google Shape;274;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8"/>
        <p:cNvGrpSpPr/>
        <p:nvPr/>
      </p:nvGrpSpPr>
      <p:grpSpPr>
        <a:xfrm>
          <a:off x="0" y="0"/>
          <a:ext cx="0" cy="0"/>
          <a:chOff x="0" y="0"/>
          <a:chExt cx="0" cy="0"/>
        </a:xfrm>
      </p:grpSpPr>
      <p:sp>
        <p:nvSpPr>
          <p:cNvPr id="279" name="Google Shape;27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Trust is developed over time.  The interactions between the leaders and the followers are part of the development of trust – it goes both ways.  Research has shown that the three main characteristics of a leader that instill trust are integrity, ability, and benevolence.</a:t>
            </a:r>
            <a:endParaRPr lang="en-US" dirty="0"/>
          </a:p>
          <a:p>
            <a:pPr marL="0" lvl="0" indent="0" algn="l" rtl="0">
              <a:spcBef>
                <a:spcPts val="0"/>
              </a:spcBef>
              <a:spcAft>
                <a:spcPts val="0"/>
              </a:spcAft>
              <a:buNone/>
            </a:pPr>
          </a:p>
          <a:p>
            <a:pPr marL="0" lvl="0" indent="0" algn="l" rtl="0">
              <a:spcBef>
                <a:spcPts val="0"/>
              </a:spcBef>
              <a:spcAft>
                <a:spcPts val="0"/>
              </a:spcAft>
              <a:buNone/>
            </a:pPr>
            <a:r>
              <a:rPr lang="en-US" dirty="0"/>
              <a:t>These three characteristics are important in developing trust between leaders and followers.  If followers perceive these characteristics as strong in their leaders, it will encourage positive behaviors such as risk taking, information sharing, group interactions, and productivity.</a:t>
            </a:r>
            <a:endParaRPr lang="en-US" dirty="0"/>
          </a:p>
          <a:p>
            <a:pPr marL="0" lvl="0" indent="0" algn="l" rtl="0">
              <a:spcBef>
                <a:spcPts val="0"/>
              </a:spcBef>
              <a:spcAft>
                <a:spcPts val="0"/>
              </a:spcAft>
              <a:buNone/>
            </a:pPr>
          </a:p>
        </p:txBody>
      </p:sp>
      <p:sp>
        <p:nvSpPr>
          <p:cNvPr id="281" name="Google Shape;281;p28: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r>
              <a:rPr lang="en-US"/>
              <a:t>(c) 2008 Prentice-Hall, All rights reserved.</a:t>
            </a:r>
            <a:endParaRPr lang="en-US"/>
          </a:p>
        </p:txBody>
      </p:sp>
      <p:sp>
        <p:nvSpPr>
          <p:cNvPr id="282" name="Google Shape;282;p28: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
        <p:cNvGrpSpPr/>
        <p:nvPr/>
      </p:nvGrpSpPr>
      <p:grpSpPr>
        <a:xfrm>
          <a:off x="0" y="0"/>
          <a:ext cx="0" cy="0"/>
          <a:chOff x="0" y="0"/>
          <a:chExt cx="0" cy="0"/>
        </a:xfrm>
      </p:grpSpPr>
      <p:sp>
        <p:nvSpPr>
          <p:cNvPr id="290" name="Google Shape;29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1" name="Google Shape;29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7"/>
        <p:cNvGrpSpPr/>
        <p:nvPr/>
      </p:nvGrpSpPr>
      <p:grpSpPr>
        <a:xfrm>
          <a:off x="0" y="0"/>
          <a:ext cx="0" cy="0"/>
          <a:chOff x="0" y="0"/>
          <a:chExt cx="0" cy="0"/>
        </a:xfrm>
      </p:grpSpPr>
      <p:sp>
        <p:nvSpPr>
          <p:cNvPr id="298" name="Google Shape;29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9" name="Google Shape;29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3"/>
        <p:cNvGrpSpPr/>
        <p:nvPr/>
      </p:nvGrpSpPr>
      <p:grpSpPr>
        <a:xfrm>
          <a:off x="0" y="0"/>
          <a:ext cx="0" cy="0"/>
          <a:chOff x="0" y="0"/>
          <a:chExt cx="0" cy="0"/>
        </a:xfrm>
      </p:grpSpPr>
      <p:sp>
        <p:nvSpPr>
          <p:cNvPr id="104" name="Google Shape;10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05" name="Google Shape;105;p3: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06" name="Google Shape;106;p3:notes"/>
          <p:cNvSpPr txBox="1">
            <a:spLocks noGrp="1"/>
          </p:cNvSpPr>
          <p:nvPr>
            <p:ph type="body" idx="1"/>
          </p:nvPr>
        </p:nvSpPr>
        <p:spPr>
          <a:xfrm>
            <a:off x="914400" y="4343320"/>
            <a:ext cx="5029200" cy="411464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0"/>
        <p:cNvGrpSpPr/>
        <p:nvPr/>
      </p:nvGrpSpPr>
      <p:grpSpPr>
        <a:xfrm>
          <a:off x="0" y="0"/>
          <a:ext cx="0" cy="0"/>
          <a:chOff x="0" y="0"/>
          <a:chExt cx="0" cy="0"/>
        </a:xfrm>
      </p:grpSpPr>
      <p:sp>
        <p:nvSpPr>
          <p:cNvPr id="311" name="Google Shape;311;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2" name="Google Shape;312;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7"/>
        <p:cNvGrpSpPr/>
        <p:nvPr/>
      </p:nvGrpSpPr>
      <p:grpSpPr>
        <a:xfrm>
          <a:off x="0" y="0"/>
          <a:ext cx="0" cy="0"/>
          <a:chOff x="0" y="0"/>
          <a:chExt cx="0" cy="0"/>
        </a:xfrm>
      </p:grpSpPr>
      <p:sp>
        <p:nvSpPr>
          <p:cNvPr id="328" name="Google Shape;32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9" name="Google Shape;32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3"/>
        <p:cNvGrpSpPr/>
        <p:nvPr/>
      </p:nvGrpSpPr>
      <p:grpSpPr>
        <a:xfrm>
          <a:off x="0" y="0"/>
          <a:ext cx="0" cy="0"/>
          <a:chOff x="0" y="0"/>
          <a:chExt cx="0" cy="0"/>
        </a:xfrm>
      </p:grpSpPr>
      <p:sp>
        <p:nvSpPr>
          <p:cNvPr id="334" name="Google Shape;334;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5" name="Google Shape;335;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0"/>
        <p:cNvGrpSpPr/>
        <p:nvPr/>
      </p:nvGrpSpPr>
      <p:grpSpPr>
        <a:xfrm>
          <a:off x="0" y="0"/>
          <a:ext cx="0" cy="0"/>
          <a:chOff x="0" y="0"/>
          <a:chExt cx="0" cy="0"/>
        </a:xfrm>
      </p:grpSpPr>
      <p:sp>
        <p:nvSpPr>
          <p:cNvPr id="341" name="Google Shape;341;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2" name="Google Shape;342;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7"/>
        <p:cNvGrpSpPr/>
        <p:nvPr/>
      </p:nvGrpSpPr>
      <p:grpSpPr>
        <a:xfrm>
          <a:off x="0" y="0"/>
          <a:ext cx="0" cy="0"/>
          <a:chOff x="0" y="0"/>
          <a:chExt cx="0" cy="0"/>
        </a:xfrm>
      </p:grpSpPr>
      <p:sp>
        <p:nvSpPr>
          <p:cNvPr id="348" name="Google Shape;348;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9" name="Google Shape;34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55"/>
        <p:cNvGrpSpPr/>
        <p:nvPr/>
      </p:nvGrpSpPr>
      <p:grpSpPr>
        <a:xfrm>
          <a:off x="0" y="0"/>
          <a:ext cx="0" cy="0"/>
          <a:chOff x="0" y="0"/>
          <a:chExt cx="0" cy="0"/>
        </a:xfrm>
      </p:grpSpPr>
      <p:sp>
        <p:nvSpPr>
          <p:cNvPr id="356" name="Google Shape;356;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7" name="Google Shape;35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3"/>
        <p:cNvGrpSpPr/>
        <p:nvPr/>
      </p:nvGrpSpPr>
      <p:grpSpPr>
        <a:xfrm>
          <a:off x="0" y="0"/>
          <a:ext cx="0" cy="0"/>
          <a:chOff x="0" y="0"/>
          <a:chExt cx="0" cy="0"/>
        </a:xfrm>
      </p:grpSpPr>
      <p:sp>
        <p:nvSpPr>
          <p:cNvPr id="364" name="Google Shape;364;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5" name="Google Shape;36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1"/>
        <p:cNvGrpSpPr/>
        <p:nvPr/>
      </p:nvGrpSpPr>
      <p:grpSpPr>
        <a:xfrm>
          <a:off x="0" y="0"/>
          <a:ext cx="0" cy="0"/>
          <a:chOff x="0" y="0"/>
          <a:chExt cx="0" cy="0"/>
        </a:xfrm>
      </p:grpSpPr>
      <p:sp>
        <p:nvSpPr>
          <p:cNvPr id="372" name="Google Shape;37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73" name="Google Shape;37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79"/>
        <p:cNvGrpSpPr/>
        <p:nvPr/>
      </p:nvGrpSpPr>
      <p:grpSpPr>
        <a:xfrm>
          <a:off x="0" y="0"/>
          <a:ext cx="0" cy="0"/>
          <a:chOff x="0" y="0"/>
          <a:chExt cx="0" cy="0"/>
        </a:xfrm>
      </p:grpSpPr>
      <p:sp>
        <p:nvSpPr>
          <p:cNvPr id="380" name="Google Shape;380;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1" name="Google Shape;38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87"/>
        <p:cNvGrpSpPr/>
        <p:nvPr/>
      </p:nvGrpSpPr>
      <p:grpSpPr>
        <a:xfrm>
          <a:off x="0" y="0"/>
          <a:ext cx="0" cy="0"/>
          <a:chOff x="0" y="0"/>
          <a:chExt cx="0" cy="0"/>
        </a:xfrm>
      </p:grpSpPr>
      <p:sp>
        <p:nvSpPr>
          <p:cNvPr id="388" name="Google Shape;388;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89" name="Google Shape;3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0" name="Google Shape;120;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48"/>
        <p:cNvGrpSpPr/>
        <p:nvPr/>
      </p:nvGrpSpPr>
      <p:grpSpPr>
        <a:xfrm>
          <a:off x="0" y="0"/>
          <a:ext cx="0" cy="0"/>
          <a:chOff x="0" y="0"/>
          <a:chExt cx="0" cy="0"/>
        </a:xfrm>
      </p:grpSpPr>
      <p:sp>
        <p:nvSpPr>
          <p:cNvPr id="449" name="Google Shape;449;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450" name="Google Shape;450;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4"/>
        <p:cNvGrpSpPr/>
        <p:nvPr/>
      </p:nvGrpSpPr>
      <p:grpSpPr>
        <a:xfrm>
          <a:off x="0" y="0"/>
          <a:ext cx="0" cy="0"/>
          <a:chOff x="0" y="0"/>
          <a:chExt cx="0" cy="0"/>
        </a:xfrm>
      </p:grpSpPr>
      <p:sp>
        <p:nvSpPr>
          <p:cNvPr id="125" name="Google Shape;125;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6" name="Google Shape;126;p6: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27" name="Google Shape;127;p6:notes"/>
          <p:cNvSpPr txBox="1">
            <a:spLocks noGrp="1"/>
          </p:cNvSpPr>
          <p:nvPr>
            <p:ph type="body" idx="1"/>
          </p:nvPr>
        </p:nvSpPr>
        <p:spPr>
          <a:xfrm>
            <a:off x="914400" y="4343320"/>
            <a:ext cx="5029200" cy="411464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endParaRPr sz="20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2" name="Google Shape;14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9: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8" name="Google Shape;148;p9:notes"/>
          <p:cNvSpPr>
            <a:spLocks noGrp="1" noRot="1" noChangeAspect="1"/>
          </p:cNvSpPr>
          <p:nvPr>
            <p:ph type="sldImg" idx="2"/>
          </p:nvPr>
        </p:nvSpPr>
        <p:spPr>
          <a:xfrm>
            <a:off x="1144588" y="685800"/>
            <a:ext cx="4570412"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49" name="Google Shape;149;p9:notes"/>
          <p:cNvSpPr txBox="1">
            <a:spLocks noGrp="1"/>
          </p:cNvSpPr>
          <p:nvPr>
            <p:ph type="body" idx="1"/>
          </p:nvPr>
        </p:nvSpPr>
        <p:spPr>
          <a:xfrm>
            <a:off x="914400" y="4343320"/>
            <a:ext cx="5029200" cy="4114641"/>
          </a:xfrm>
          <a:prstGeom prst="rect">
            <a:avLst/>
          </a:prstGeom>
          <a:solidFill>
            <a:srgbClr val="FFFFFF"/>
          </a:solidFill>
          <a:ln w="9525" cap="flat" cmpd="sng">
            <a:solidFill>
              <a:srgbClr val="000000"/>
            </a:solidFill>
            <a:prstDash val="solid"/>
            <a:miter lim="800000"/>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6" name="Google Shape;156;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0"/>
        <p:cNvGrpSpPr/>
        <p:nvPr/>
      </p:nvGrpSpPr>
      <p:grpSpPr>
        <a:xfrm>
          <a:off x="0" y="0"/>
          <a:ext cx="0" cy="0"/>
          <a:chOff x="0" y="0"/>
          <a:chExt cx="0" cy="0"/>
        </a:xfrm>
      </p:grpSpPr>
      <p:sp>
        <p:nvSpPr>
          <p:cNvPr id="161" name="Google Shape;161;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2" name="Google Shape;16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a:spLocks noGrp="1"/>
          </p:cNvSpPr>
          <p:nvPr>
            <p:ph type="pic" idx="2"/>
          </p:nvPr>
        </p:nvSpPr>
        <p:spPr>
          <a:xfrm>
            <a:off x="1792288" y="612775"/>
            <a:ext cx="5486400" cy="4114800"/>
          </a:xfrm>
          <a:prstGeom prst="rect">
            <a:avLst/>
          </a:prstGeom>
          <a:noFill/>
          <a:ln>
            <a:noFill/>
          </a:ln>
        </p:spPr>
      </p:sp>
      <p:sp>
        <p:nvSpPr>
          <p:cNvPr id="75" name="Google Shape;75;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76" name="Google Shape;7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9"/>
        <p:cNvGrpSpPr/>
        <p:nvPr/>
      </p:nvGrpSpPr>
      <p:grpSpPr>
        <a:xfrm>
          <a:off x="0" y="0"/>
          <a:ext cx="0" cy="0"/>
          <a:chOff x="0" y="0"/>
          <a:chExt cx="0" cy="0"/>
        </a:xfrm>
      </p:grpSpPr>
      <p:sp>
        <p:nvSpPr>
          <p:cNvPr id="80" name="Google Shape;8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2" name="Google Shape;8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8" name="Google Shape;8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AndTx" matchingName="Title, Content and Text">
  <p:cSld name="OBJECT_AND_TEX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301625" y="228600"/>
            <a:ext cx="854075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a:spLocks noGrp="1"/>
          </p:cNvSpPr>
          <p:nvPr>
            <p:ph type="body" idx="1"/>
          </p:nvPr>
        </p:nvSpPr>
        <p:spPr>
          <a:xfrm>
            <a:off x="301625" y="1600200"/>
            <a:ext cx="4194175" cy="449897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3"/>
          <p:cNvSpPr txBox="1">
            <a:spLocks noGrp="1"/>
          </p:cNvSpPr>
          <p:nvPr>
            <p:ph type="body" idx="2"/>
          </p:nvPr>
        </p:nvSpPr>
        <p:spPr>
          <a:xfrm>
            <a:off x="4648200" y="1600200"/>
            <a:ext cx="4194175" cy="4498975"/>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5" name="Google Shape;25;p3"/>
          <p:cNvSpPr txBox="1">
            <a:spLocks noGrp="1"/>
          </p:cNvSpPr>
          <p:nvPr>
            <p:ph type="dt" idx="10"/>
          </p:nvPr>
        </p:nvSpPr>
        <p:spPr>
          <a:xfrm>
            <a:off x="301625" y="6245225"/>
            <a:ext cx="2289175" cy="476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a:spLocks noGrp="1"/>
          </p:cNvSpPr>
          <p:nvPr>
            <p:ph type="ftr" idx="11"/>
          </p:nvPr>
        </p:nvSpPr>
        <p:spPr>
          <a:xfrm>
            <a:off x="3124200" y="6245225"/>
            <a:ext cx="2895600" cy="4762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a:spLocks noGrp="1"/>
          </p:cNvSpPr>
          <p:nvPr>
            <p:ph type="sldNum" idx="12"/>
          </p:nvPr>
        </p:nvSpPr>
        <p:spPr>
          <a:xfrm>
            <a:off x="6553200" y="6245225"/>
            <a:ext cx="2289175" cy="476250"/>
          </a:xfrm>
          <a:prstGeom prst="rect">
            <a:avLst/>
          </a:prstGeom>
          <a:noFill/>
          <a:ln>
            <a:noFill/>
          </a:ln>
        </p:spPr>
        <p:txBody>
          <a:bodyPr spcFirstLastPara="1" wrap="square" lIns="91425" tIns="45700" rIns="91425" bIns="45700" anchor="ctr" anchorCtr="0">
            <a:noAutofit/>
          </a:bodyPr>
          <a:lstStyle>
            <a:lvl1pPr marL="0" marR="0" lvl="0" indent="0" algn="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8"/>
        <p:cNvGrpSpPr/>
        <p:nvPr/>
      </p:nvGrpSpPr>
      <p:grpSpPr>
        <a:xfrm>
          <a:off x="0" y="0"/>
          <a:ext cx="0" cy="0"/>
          <a:chOff x="0" y="0"/>
          <a:chExt cx="0" cy="0"/>
        </a:xfrm>
      </p:grpSpPr>
      <p:sp>
        <p:nvSpPr>
          <p:cNvPr id="29" name="Google Shape;29;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31" name="Google Shape;31;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4"/>
        <p:cNvGrpSpPr/>
        <p:nvPr/>
      </p:nvGrpSpPr>
      <p:grpSpPr>
        <a:xfrm>
          <a:off x="0" y="0"/>
          <a:ext cx="0" cy="0"/>
          <a:chOff x="0" y="0"/>
          <a:chExt cx="0" cy="0"/>
        </a:xfrm>
      </p:grpSpPr>
      <p:sp>
        <p:nvSpPr>
          <p:cNvPr id="35" name="Google Shape;3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5"/>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44" name="Google Shape;4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0" name="Google Shape;50;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1" name="Google Shape;51;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52" name="Google Shape;52;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3" name="Google Shape;53;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6"/>
        <p:cNvGrpSpPr/>
        <p:nvPr/>
      </p:nvGrpSpPr>
      <p:grpSpPr>
        <a:xfrm>
          <a:off x="0" y="0"/>
          <a:ext cx="0" cy="0"/>
          <a:chOff x="0" y="0"/>
          <a:chExt cx="0" cy="0"/>
        </a:xfrm>
      </p:grpSpPr>
      <p:sp>
        <p:nvSpPr>
          <p:cNvPr id="57" name="Google Shape;5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61"/>
        <p:cNvGrpSpPr/>
        <p:nvPr/>
      </p:nvGrpSpPr>
      <p:grpSpPr>
        <a:xfrm>
          <a:off x="0" y="0"/>
          <a:ext cx="0" cy="0"/>
          <a:chOff x="0" y="0"/>
          <a:chExt cx="0" cy="0"/>
        </a:xfrm>
      </p:grpSpPr>
      <p:sp>
        <p:nvSpPr>
          <p:cNvPr id="62" name="Google Shape;62;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8" name="Google Shape;68;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hyperlink" Target="http://www.action-wheel.com/action-wheel-assessment.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3.xml"/><Relationship Id="rId1" Type="http://schemas.openxmlformats.org/officeDocument/2006/relationships/hyperlink" Target="https://www.goodreads.com/work/quotes/2501119" TargetMode="Externa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3.xml"/><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0.xml"/><Relationship Id="rId1" Type="http://schemas.openxmlformats.org/officeDocument/2006/relationships/image" Target="../media/image6.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0.xml"/><Relationship Id="rId3" Type="http://schemas.openxmlformats.org/officeDocument/2006/relationships/slideLayout" Target="../slideLayouts/slideLayout3.xml"/><Relationship Id="rId2" Type="http://schemas.openxmlformats.org/officeDocument/2006/relationships/hyperlink" Target="https://michaelhyatt.com/the-five-marks-of-authentic-leadership/" TargetMode="External"/><Relationship Id="rId1" Type="http://schemas.openxmlformats.org/officeDocument/2006/relationships/hyperlink" Target="https://www.technofunc.com/index.php/leadership-skills-2/leadership-theories/item/authentic-leadership-2"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panose="020F0502020204030204"/>
              <a:buNone/>
            </a:pPr>
            <a:r>
              <a:rPr lang="en-US" sz="4000"/>
              <a:t>Leadership</a:t>
            </a:r>
            <a:r>
              <a:rPr lang="en-US"/>
              <a:t> </a:t>
            </a:r>
            <a:endParaRPr lang="en-US"/>
          </a:p>
        </p:txBody>
      </p:sp>
      <p:sp>
        <p:nvSpPr>
          <p:cNvPr id="96" name="Google Shape;96;p14"/>
          <p:cNvSpPr txBox="1">
            <a:spLocks noGrp="1"/>
          </p:cNvSpPr>
          <p:nvPr>
            <p:ph type="subTitle" idx="1"/>
          </p:nvPr>
        </p:nvSpPr>
        <p:spPr>
          <a:xfrm>
            <a:off x="1371600" y="3886200"/>
            <a:ext cx="6400800" cy="838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4000"/>
              <a:buNone/>
            </a:pPr>
            <a:r>
              <a:rPr lang="en-US" sz="4000" b="1">
                <a:solidFill>
                  <a:schemeClr val="dk1"/>
                </a:solidFill>
              </a:rPr>
              <a:t>Authentic Leadership</a:t>
            </a:r>
            <a:endParaRPr sz="40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dirty="0"/>
              <a:t>How does AL theory work?</a:t>
            </a:r>
            <a:endParaRPr lang="en-US" dirty="0"/>
          </a:p>
        </p:txBody>
      </p:sp>
      <p:sp>
        <p:nvSpPr>
          <p:cNvPr id="172" name="Google Shape;172;p2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AL is a complex, developmental process </a:t>
            </a:r>
            <a:endParaRPr lang="en-US" sz="2800"/>
          </a:p>
          <a:p>
            <a:pPr marL="342900" lvl="0" indent="-342900" algn="l" rtl="0">
              <a:spcBef>
                <a:spcPts val="560"/>
              </a:spcBef>
              <a:spcAft>
                <a:spcPts val="0"/>
              </a:spcAft>
              <a:buClr>
                <a:schemeClr val="dk1"/>
              </a:buClr>
              <a:buSzPts val="2800"/>
              <a:buChar char="•"/>
            </a:pPr>
            <a:r>
              <a:rPr lang="en-US" sz="2800"/>
              <a:t>The practical approaches are prescriptive:</a:t>
            </a:r>
            <a:endParaRPr lang="en-US" sz="2800"/>
          </a:p>
          <a:p>
            <a:pPr marL="342900" lvl="0" indent="-342900" algn="l" rtl="0">
              <a:spcBef>
                <a:spcPts val="400"/>
              </a:spcBef>
              <a:spcAft>
                <a:spcPts val="0"/>
              </a:spcAft>
              <a:buClr>
                <a:schemeClr val="dk1"/>
              </a:buClr>
              <a:buSzPts val="2000"/>
              <a:buFont typeface="Calibri" panose="020F0502020204030204"/>
              <a:buChar char="-"/>
            </a:pPr>
            <a:r>
              <a:rPr lang="en-US" sz="2000"/>
              <a:t>Terry (1993)– What is truly good for the leader, follower and organization?</a:t>
            </a:r>
            <a:endParaRPr lang="en-US" sz="2000"/>
          </a:p>
          <a:p>
            <a:pPr marL="342900" lvl="0" indent="-342900" algn="l" rtl="0">
              <a:spcBef>
                <a:spcPts val="400"/>
              </a:spcBef>
              <a:spcAft>
                <a:spcPts val="0"/>
              </a:spcAft>
              <a:buClr>
                <a:schemeClr val="dk1"/>
              </a:buClr>
              <a:buSzPts val="2000"/>
              <a:buFont typeface="Calibri" panose="020F0502020204030204"/>
              <a:buChar char="-"/>
            </a:pPr>
            <a:r>
              <a:rPr lang="en-US" sz="2000"/>
              <a:t>George (2003) – 5 characteristics leaders need to be authentic</a:t>
            </a:r>
            <a:endParaRPr lang="en-US" sz="2000"/>
          </a:p>
          <a:p>
            <a:pPr marL="342900" lvl="0" indent="-342900" algn="l" rtl="0">
              <a:spcBef>
                <a:spcPts val="560"/>
              </a:spcBef>
              <a:spcAft>
                <a:spcPts val="0"/>
              </a:spcAft>
              <a:buClr>
                <a:schemeClr val="dk1"/>
              </a:buClr>
              <a:buSzPts val="2800"/>
              <a:buChar char="•"/>
            </a:pPr>
            <a:r>
              <a:rPr lang="en-US" sz="2800"/>
              <a:t>Theoretical approach describes what accounts for AL:</a:t>
            </a:r>
            <a:endParaRPr lang="en-US" sz="2800"/>
          </a:p>
          <a:p>
            <a:pPr marL="342900" lvl="0" indent="-342900" algn="l" rtl="0">
              <a:spcBef>
                <a:spcPts val="400"/>
              </a:spcBef>
              <a:spcAft>
                <a:spcPts val="0"/>
              </a:spcAft>
              <a:buClr>
                <a:schemeClr val="dk1"/>
              </a:buClr>
              <a:buSzPts val="2000"/>
              <a:buFont typeface="Calibri" panose="020F0502020204030204"/>
              <a:buChar char="-"/>
            </a:pPr>
            <a:r>
              <a:rPr lang="en-US" sz="2000"/>
              <a:t>Four attributes</a:t>
            </a:r>
            <a:endParaRPr lang="en-US" sz="2000"/>
          </a:p>
          <a:p>
            <a:pPr marL="342900" lvl="0" indent="-342900" algn="l" rtl="0">
              <a:spcBef>
                <a:spcPts val="400"/>
              </a:spcBef>
              <a:spcAft>
                <a:spcPts val="0"/>
              </a:spcAft>
              <a:buClr>
                <a:schemeClr val="dk1"/>
              </a:buClr>
              <a:buSzPts val="2000"/>
              <a:buFont typeface="Calibri" panose="020F0502020204030204"/>
              <a:buChar char="-"/>
            </a:pPr>
            <a:r>
              <a:rPr lang="en-US" sz="2000"/>
              <a:t>Attributes developed over lifetime, often through critical events</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26"/>
          <p:cNvSpPr txBox="1">
            <a:spLocks noGrp="1"/>
          </p:cNvSpPr>
          <p:nvPr>
            <p:ph type="title"/>
          </p:nvPr>
        </p:nvSpPr>
        <p:spPr>
          <a:xfrm>
            <a:off x="304800" y="457200"/>
            <a:ext cx="8534400" cy="8382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panose="020F0502020204030204"/>
              <a:buNone/>
            </a:pPr>
            <a:r>
              <a:rPr lang="en-US" sz="3200"/>
              <a:t>Practical Approaches to Authentic Leadership</a:t>
            </a:r>
            <a:endParaRPr lang="en-US" sz="3200"/>
          </a:p>
        </p:txBody>
      </p:sp>
      <p:sp>
        <p:nvSpPr>
          <p:cNvPr id="179" name="Google Shape;179;p26"/>
          <p:cNvSpPr txBox="1">
            <a:spLocks noGrp="1"/>
          </p:cNvSpPr>
          <p:nvPr>
            <p:ph type="body" idx="1"/>
          </p:nvPr>
        </p:nvSpPr>
        <p:spPr>
          <a:xfrm>
            <a:off x="685800" y="1752600"/>
            <a:ext cx="7924800" cy="4724400"/>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800"/>
              <a:buChar char="•"/>
            </a:pPr>
            <a:r>
              <a:rPr lang="en-US" sz="2800" dirty="0"/>
              <a:t>Robert Terry (1993)</a:t>
            </a:r>
            <a:endParaRPr lang="en-US" sz="2800" dirty="0"/>
          </a:p>
          <a:p>
            <a:pPr marL="742950" lvl="1" indent="-285750" algn="l" rtl="0">
              <a:lnSpc>
                <a:spcPct val="90000"/>
              </a:lnSpc>
              <a:spcBef>
                <a:spcPts val="1040"/>
              </a:spcBef>
              <a:spcAft>
                <a:spcPts val="0"/>
              </a:spcAft>
              <a:buClr>
                <a:schemeClr val="dk1"/>
              </a:buClr>
              <a:buSzPts val="2400"/>
              <a:buChar char="–"/>
            </a:pPr>
            <a:r>
              <a:rPr lang="en-US" sz="2400" dirty="0"/>
              <a:t>Developed Authentic Action Wheel to help leaders frame problems</a:t>
            </a:r>
            <a:endParaRPr lang="en-US" sz="2400" dirty="0"/>
          </a:p>
          <a:p>
            <a:pPr marL="1143000" lvl="2" indent="-228600" algn="l" rtl="0">
              <a:lnSpc>
                <a:spcPct val="90000"/>
              </a:lnSpc>
              <a:spcBef>
                <a:spcPts val="880"/>
              </a:spcBef>
              <a:spcAft>
                <a:spcPts val="0"/>
              </a:spcAft>
              <a:buClr>
                <a:schemeClr val="dk1"/>
              </a:buClr>
              <a:buSzPts val="2000"/>
              <a:buChar char="•"/>
            </a:pPr>
            <a:r>
              <a:rPr lang="en-US" sz="2000" dirty="0"/>
              <a:t>Locate the problem on the diagnostic wheel</a:t>
            </a:r>
            <a:endParaRPr lang="en-US" sz="2000" dirty="0"/>
          </a:p>
          <a:p>
            <a:pPr marL="1143000" lvl="2" indent="-228600" algn="l" rtl="0">
              <a:lnSpc>
                <a:spcPct val="90000"/>
              </a:lnSpc>
              <a:spcBef>
                <a:spcPts val="800"/>
              </a:spcBef>
              <a:spcAft>
                <a:spcPts val="0"/>
              </a:spcAft>
              <a:buClr>
                <a:schemeClr val="dk1"/>
              </a:buClr>
              <a:buSzPts val="2000"/>
              <a:buChar char="•"/>
            </a:pPr>
            <a:r>
              <a:rPr lang="en-US" sz="2000" dirty="0"/>
              <a:t>Strategically select an appropriate response to the problem</a:t>
            </a:r>
            <a:endParaRPr lang="en-US" sz="2000" dirty="0"/>
          </a:p>
          <a:p>
            <a:pPr marL="1143000" lvl="2" indent="-228600" algn="l" rtl="0">
              <a:lnSpc>
                <a:spcPct val="90000"/>
              </a:lnSpc>
              <a:spcBef>
                <a:spcPts val="800"/>
              </a:spcBef>
              <a:spcAft>
                <a:spcPts val="0"/>
              </a:spcAft>
              <a:buClr>
                <a:schemeClr val="dk1"/>
              </a:buClr>
              <a:buSzPts val="2000"/>
              <a:buChar char="•"/>
            </a:pPr>
            <a:endParaRPr lang="en-US" sz="2000" dirty="0"/>
          </a:p>
          <a:p>
            <a:pPr marL="1143000" lvl="2" indent="-228600" algn="l" rtl="0">
              <a:lnSpc>
                <a:spcPct val="90000"/>
              </a:lnSpc>
              <a:spcBef>
                <a:spcPts val="800"/>
              </a:spcBef>
              <a:spcAft>
                <a:spcPts val="0"/>
              </a:spcAft>
              <a:buClr>
                <a:schemeClr val="dk1"/>
              </a:buClr>
              <a:buSzPts val="2000"/>
              <a:buChar char="•"/>
            </a:pPr>
            <a:endParaRPr lang="en-US" sz="2000" dirty="0"/>
          </a:p>
          <a:p>
            <a:pPr marL="1143000" lvl="2" indent="-228600" algn="l" rtl="0">
              <a:lnSpc>
                <a:spcPct val="90000"/>
              </a:lnSpc>
              <a:spcBef>
                <a:spcPts val="800"/>
              </a:spcBef>
              <a:spcAft>
                <a:spcPts val="0"/>
              </a:spcAft>
              <a:buClr>
                <a:schemeClr val="dk1"/>
              </a:buClr>
              <a:buSzPts val="2000"/>
              <a:buChar char="•"/>
            </a:pPr>
            <a:endParaRPr lang="en-US" sz="2000" dirty="0"/>
          </a:p>
          <a:p>
            <a:pPr marL="1143000" lvl="2" indent="-228600" algn="l" rtl="0">
              <a:lnSpc>
                <a:spcPct val="90000"/>
              </a:lnSpc>
              <a:spcBef>
                <a:spcPts val="800"/>
              </a:spcBef>
              <a:spcAft>
                <a:spcPts val="0"/>
              </a:spcAft>
              <a:buClr>
                <a:schemeClr val="dk1"/>
              </a:buClr>
              <a:buSzPts val="2000"/>
              <a:buChar char="•"/>
            </a:pPr>
            <a:endParaRPr sz="2400"/>
          </a:p>
          <a:p>
            <a:pPr marL="742950" lvl="1" indent="-285750" algn="l" rtl="0">
              <a:lnSpc>
                <a:spcPct val="90000"/>
              </a:lnSpc>
              <a:spcBef>
                <a:spcPts val="880"/>
              </a:spcBef>
              <a:spcAft>
                <a:spcPts val="0"/>
              </a:spcAft>
              <a:buClr>
                <a:schemeClr val="dk1"/>
              </a:buClr>
              <a:buSzPts val="2400"/>
              <a:buChar char="–"/>
            </a:pPr>
            <a:r>
              <a:rPr lang="en-US" sz="2400" dirty="0"/>
              <a:t>The health, or lack of health, of an entire organization can be diagnosed with the </a:t>
            </a:r>
            <a:r>
              <a:rPr lang="en-US" sz="2400" u="sng" dirty="0">
                <a:solidFill>
                  <a:schemeClr val="hlink"/>
                </a:solidFill>
                <a:hlinkClick r:id="rId1"/>
              </a:rPr>
              <a:t>Action Wheel Assessment</a:t>
            </a:r>
            <a:r>
              <a:rPr lang="en-US" sz="2400" dirty="0"/>
              <a:t>.</a:t>
            </a:r>
            <a:endParaRPr lang="en-US" sz="2400" dirty="0"/>
          </a:p>
          <a:p>
            <a:pPr marL="1143000" lvl="2" indent="-228600" algn="l" rtl="0">
              <a:lnSpc>
                <a:spcPct val="90000"/>
              </a:lnSpc>
              <a:spcBef>
                <a:spcPts val="880"/>
              </a:spcBef>
              <a:spcAft>
                <a:spcPts val="0"/>
              </a:spcAft>
              <a:buClr>
                <a:schemeClr val="dk1"/>
              </a:buClr>
              <a:buSzPts val="2000"/>
              <a:buNone/>
            </a:pPr>
            <a:endParaRPr sz="2000"/>
          </a:p>
          <a:p>
            <a:pPr marL="1143000" lvl="2" indent="-228600" algn="l" rtl="0">
              <a:lnSpc>
                <a:spcPct val="90000"/>
              </a:lnSpc>
              <a:spcBef>
                <a:spcPts val="800"/>
              </a:spcBef>
              <a:spcAft>
                <a:spcPts val="0"/>
              </a:spcAft>
              <a:buClr>
                <a:schemeClr val="dk1"/>
              </a:buClr>
              <a:buSzPts val="2000"/>
              <a:buNone/>
            </a:pPr>
            <a:endParaRPr sz="2000"/>
          </a:p>
          <a:p>
            <a:pPr marL="742950" lvl="1" indent="-133350" algn="l" rtl="0">
              <a:lnSpc>
                <a:spcPct val="90000"/>
              </a:lnSpc>
              <a:spcBef>
                <a:spcPts val="880"/>
              </a:spcBef>
              <a:spcAft>
                <a:spcPts val="0"/>
              </a:spcAft>
              <a:buClr>
                <a:schemeClr val="dk1"/>
              </a:buClr>
              <a:buSzPts val="2400"/>
              <a:buNone/>
            </a:pP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7"/>
          <p:cNvSpPr txBox="1">
            <a:spLocks noGrp="1"/>
          </p:cNvSpPr>
          <p:nvPr>
            <p:ph type="title"/>
          </p:nvPr>
        </p:nvSpPr>
        <p:spPr>
          <a:xfrm>
            <a:off x="457200" y="0"/>
            <a:ext cx="8229600" cy="9906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Action Wheel: Objective</a:t>
            </a:r>
            <a:endParaRPr lang="en-US"/>
          </a:p>
        </p:txBody>
      </p:sp>
      <p:sp>
        <p:nvSpPr>
          <p:cNvPr id="186" name="Google Shape;186;p27"/>
          <p:cNvSpPr txBox="1">
            <a:spLocks noGrp="1"/>
          </p:cNvSpPr>
          <p:nvPr>
            <p:ph type="body" idx="1"/>
          </p:nvPr>
        </p:nvSpPr>
        <p:spPr>
          <a:xfrm>
            <a:off x="0" y="914400"/>
            <a:ext cx="9144000" cy="5943600"/>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2200"/>
              <a:buChar char="•"/>
            </a:pPr>
            <a:r>
              <a:rPr lang="en-US" sz="2200"/>
              <a:t>The Action Wheel is an action centered model that focuses on doing the right thing.</a:t>
            </a:r>
            <a:endParaRPr lang="en-US" sz="2200"/>
          </a:p>
          <a:p>
            <a:pPr marL="342900" lvl="0" indent="-342900" algn="l" rtl="0">
              <a:spcBef>
                <a:spcPts val="440"/>
              </a:spcBef>
              <a:spcAft>
                <a:spcPts val="0"/>
              </a:spcAft>
              <a:buClr>
                <a:schemeClr val="dk1"/>
              </a:buClr>
              <a:buSzPts val="2200"/>
              <a:buChar char="•"/>
            </a:pPr>
            <a:r>
              <a:rPr lang="en-US" sz="2200"/>
              <a:t>The Action Wheel was created to answer </a:t>
            </a:r>
            <a:r>
              <a:rPr lang="en-US" sz="2200" b="1"/>
              <a:t>two core leadership questions</a:t>
            </a:r>
            <a:r>
              <a:rPr lang="en-US" sz="2200"/>
              <a:t>:</a:t>
            </a:r>
            <a:endParaRPr lang="en-US" sz="2200"/>
          </a:p>
          <a:p>
            <a:pPr marL="742950" lvl="1" indent="-285750" algn="l" rtl="0">
              <a:spcBef>
                <a:spcPts val="440"/>
              </a:spcBef>
              <a:spcAft>
                <a:spcPts val="0"/>
              </a:spcAft>
              <a:buClr>
                <a:schemeClr val="dk1"/>
              </a:buClr>
              <a:buSzPts val="2200"/>
              <a:buChar char="–"/>
            </a:pPr>
            <a:r>
              <a:rPr lang="en-US" sz="2200"/>
              <a:t>What is really going on?</a:t>
            </a:r>
            <a:endParaRPr lang="en-US" sz="2200"/>
          </a:p>
          <a:p>
            <a:pPr marL="742950" lvl="1" indent="-285750" algn="l" rtl="0">
              <a:spcBef>
                <a:spcPts val="440"/>
              </a:spcBef>
              <a:spcAft>
                <a:spcPts val="0"/>
              </a:spcAft>
              <a:buClr>
                <a:schemeClr val="dk1"/>
              </a:buClr>
              <a:buSzPts val="2200"/>
              <a:buChar char="–"/>
            </a:pPr>
            <a:r>
              <a:rPr lang="en-US" sz="2200"/>
              <a:t>What are we going to do about it?</a:t>
            </a:r>
            <a:endParaRPr lang="en-US" sz="2200"/>
          </a:p>
          <a:p>
            <a:pPr marL="342900" lvl="0" indent="-342900" algn="l" rtl="0">
              <a:spcBef>
                <a:spcPts val="440"/>
              </a:spcBef>
              <a:spcAft>
                <a:spcPts val="0"/>
              </a:spcAft>
              <a:buClr>
                <a:schemeClr val="dk1"/>
              </a:buClr>
              <a:buSzPts val="2200"/>
              <a:buChar char="•"/>
            </a:pPr>
            <a:r>
              <a:rPr lang="en-US" sz="2200"/>
              <a:t>The </a:t>
            </a:r>
            <a:r>
              <a:rPr lang="en-US" sz="2200" b="1"/>
              <a:t>ability to frame an issue correctly is essential to Leadership</a:t>
            </a:r>
            <a:r>
              <a:rPr lang="en-US" sz="2200"/>
              <a:t>. When we correctly frame them then we solve them.</a:t>
            </a:r>
            <a:endParaRPr lang="en-US" sz="2200"/>
          </a:p>
          <a:p>
            <a:pPr marL="342900" lvl="0" indent="-342900" algn="l" rtl="0">
              <a:spcBef>
                <a:spcPts val="440"/>
              </a:spcBef>
              <a:spcAft>
                <a:spcPts val="0"/>
              </a:spcAft>
              <a:buClr>
                <a:schemeClr val="dk1"/>
              </a:buClr>
              <a:buSzPts val="2200"/>
              <a:buChar char="•"/>
            </a:pPr>
            <a:r>
              <a:rPr lang="en-US" sz="2200"/>
              <a:t>Without a </a:t>
            </a:r>
            <a:r>
              <a:rPr lang="en-US" sz="2200" b="1"/>
              <a:t>reflective answer</a:t>
            </a:r>
            <a:r>
              <a:rPr lang="en-US" sz="2200"/>
              <a:t>, action is misdirected, misunderstood and mismanaged.</a:t>
            </a:r>
            <a:endParaRPr lang="en-US" sz="2200"/>
          </a:p>
          <a:p>
            <a:pPr marL="342900" lvl="0" indent="-342900" algn="l" rtl="0">
              <a:spcBef>
                <a:spcPts val="440"/>
              </a:spcBef>
              <a:spcAft>
                <a:spcPts val="0"/>
              </a:spcAft>
              <a:buClr>
                <a:schemeClr val="dk1"/>
              </a:buClr>
              <a:buSzPts val="2200"/>
              <a:buChar char="•"/>
            </a:pPr>
            <a:r>
              <a:rPr lang="en-US" sz="2200"/>
              <a:t>What is critical is the location of our attention and direction of our engagement at the outset of the leadership task.</a:t>
            </a:r>
            <a:endParaRPr lang="en-US" sz="2200"/>
          </a:p>
          <a:p>
            <a:pPr marL="342900" lvl="0" indent="-342900" algn="l" rtl="0">
              <a:spcBef>
                <a:spcPts val="440"/>
              </a:spcBef>
              <a:spcAft>
                <a:spcPts val="0"/>
              </a:spcAft>
              <a:buClr>
                <a:schemeClr val="dk1"/>
              </a:buClr>
              <a:buSzPts val="2200"/>
              <a:buChar char="•"/>
            </a:pPr>
            <a:r>
              <a:rPr lang="en-US" sz="2200" b="1"/>
              <a:t>90% of Leadership solutions begin “above the line” in Meaning, Mission and Power and 90% of the Leadership time is typically spent “ below the line” in Existence, Resources and Structure </a:t>
            </a:r>
            <a:endParaRPr lang="en-US" sz="2200" b="1"/>
          </a:p>
          <a:p>
            <a:pPr marL="342900" lvl="0" indent="-342900" algn="l" rtl="0">
              <a:spcBef>
                <a:spcPts val="440"/>
              </a:spcBef>
              <a:spcAft>
                <a:spcPts val="0"/>
              </a:spcAft>
              <a:buClr>
                <a:schemeClr val="dk1"/>
              </a:buClr>
              <a:buSzPts val="2200"/>
              <a:buNone/>
            </a:pPr>
            <a:r>
              <a:rPr lang="en-US" sz="2200"/>
              <a:t>	(Over the years, it has been found that most issues center on meaning, mission and power, but that leadership slides too quickly toward structure, resources and existence.)</a:t>
            </a:r>
            <a:endParaRPr lang="en-US" sz="2200"/>
          </a:p>
          <a:p>
            <a:pPr marL="342900" lvl="0" indent="-19050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None/>
            </a:pP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title"/>
          </p:nvPr>
        </p:nvSpPr>
        <p:spPr>
          <a:xfrm>
            <a:off x="304800" y="457200"/>
            <a:ext cx="85344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4400"/>
              <a:buFont typeface="Calibri" panose="020F0502020204030204"/>
              <a:buNone/>
            </a:pPr>
            <a:r>
              <a:rPr lang="en-US"/>
              <a:t>Terry’s Authentic Action Wheel</a:t>
            </a:r>
            <a:br>
              <a:rPr lang="en-US"/>
            </a:br>
            <a:br>
              <a:rPr lang="en-US"/>
            </a:br>
            <a:r>
              <a:rPr lang="en-IN" altLang="en-US"/>
              <a:t>spermm</a:t>
            </a:r>
            <a:endParaRPr lang="en-IN" altLang="en-US"/>
          </a:p>
        </p:txBody>
      </p:sp>
      <p:pic>
        <p:nvPicPr>
          <p:cNvPr id="193" name="Google Shape;193;p28"/>
          <p:cNvPicPr preferRelativeResize="0">
            <a:picLocks noGrp="1"/>
          </p:cNvPicPr>
          <p:nvPr>
            <p:ph type="body" idx="1"/>
          </p:nvPr>
        </p:nvPicPr>
        <p:blipFill rotWithShape="1">
          <a:blip r:embed="rId1"/>
          <a:srcRect/>
          <a:stretch>
            <a:fillRect/>
          </a:stretch>
        </p:blipFill>
        <p:spPr>
          <a:xfrm>
            <a:off x="1438910" y="2277110"/>
            <a:ext cx="6019800" cy="4394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9"/>
          <p:cNvSpPr txBox="1">
            <a:spLocks noGrp="1"/>
          </p:cNvSpPr>
          <p:nvPr>
            <p:ph type="title"/>
          </p:nvPr>
        </p:nvSpPr>
        <p:spPr>
          <a:xfrm>
            <a:off x="457200" y="274638"/>
            <a:ext cx="8229600" cy="10207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br>
              <a:rPr lang="en-US" b="1"/>
            </a:br>
            <a:r>
              <a:rPr lang="en-US" b="1"/>
              <a:t>Outcomes of Using the Action Wheel</a:t>
            </a:r>
            <a:br>
              <a:rPr lang="en-US"/>
            </a:br>
            <a:endParaRPr lang="en-US"/>
          </a:p>
        </p:txBody>
      </p:sp>
      <p:sp>
        <p:nvSpPr>
          <p:cNvPr id="199" name="Google Shape;199;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a:bodyPr>
          <a:lstStyle/>
          <a:p>
            <a:pPr marL="342900" lvl="0" indent="-342900" algn="l" rtl="0">
              <a:spcBef>
                <a:spcPts val="0"/>
              </a:spcBef>
              <a:spcAft>
                <a:spcPts val="0"/>
              </a:spcAft>
              <a:buClr>
                <a:schemeClr val="dk1"/>
              </a:buClr>
              <a:buSzPct val="100000"/>
              <a:buChar char="•"/>
            </a:pPr>
            <a:r>
              <a:rPr lang="en-US" sz="3000"/>
              <a:t>Frame and define what is really going on </a:t>
            </a:r>
            <a:endParaRPr lang="en-US" sz="3000"/>
          </a:p>
          <a:p>
            <a:pPr marL="342900" lvl="0" indent="-342900" algn="l" rtl="0">
              <a:spcBef>
                <a:spcPts val="555"/>
              </a:spcBef>
              <a:spcAft>
                <a:spcPts val="0"/>
              </a:spcAft>
              <a:buClr>
                <a:schemeClr val="dk1"/>
              </a:buClr>
              <a:buSzPct val="100000"/>
              <a:buChar char="•"/>
            </a:pPr>
            <a:r>
              <a:rPr lang="en-US" sz="3000"/>
              <a:t>Create a common language </a:t>
            </a:r>
            <a:endParaRPr lang="en-US" sz="3000"/>
          </a:p>
          <a:p>
            <a:pPr marL="342900" lvl="0" indent="-342900" algn="l" rtl="0">
              <a:spcBef>
                <a:spcPts val="555"/>
              </a:spcBef>
              <a:spcAft>
                <a:spcPts val="0"/>
              </a:spcAft>
              <a:buClr>
                <a:schemeClr val="dk1"/>
              </a:buClr>
              <a:buSzPct val="100000"/>
              <a:buChar char="•"/>
            </a:pPr>
            <a:r>
              <a:rPr lang="en-US" sz="3000"/>
              <a:t>Identify and focus attention </a:t>
            </a:r>
            <a:endParaRPr lang="en-US" sz="3000"/>
          </a:p>
          <a:p>
            <a:pPr marL="342900" lvl="0" indent="-342900" algn="l" rtl="0">
              <a:spcBef>
                <a:spcPts val="555"/>
              </a:spcBef>
              <a:spcAft>
                <a:spcPts val="0"/>
              </a:spcAft>
              <a:buClr>
                <a:schemeClr val="dk1"/>
              </a:buClr>
              <a:buSzPct val="100000"/>
              <a:buChar char="•"/>
            </a:pPr>
            <a:r>
              <a:rPr lang="en-US" sz="3000"/>
              <a:t>Avoid misinterpreting reality </a:t>
            </a:r>
            <a:endParaRPr lang="en-US" sz="3000"/>
          </a:p>
          <a:p>
            <a:pPr marL="342900" lvl="0" indent="-342900" algn="l" rtl="0">
              <a:spcBef>
                <a:spcPts val="555"/>
              </a:spcBef>
              <a:spcAft>
                <a:spcPts val="0"/>
              </a:spcAft>
              <a:buClr>
                <a:schemeClr val="dk1"/>
              </a:buClr>
              <a:buSzPct val="100000"/>
              <a:buChar char="•"/>
            </a:pPr>
            <a:r>
              <a:rPr lang="en-US" sz="3000"/>
              <a:t>Focus energy toward authentic action and long-term solutions </a:t>
            </a:r>
            <a:endParaRPr lang="en-US" sz="3000"/>
          </a:p>
          <a:p>
            <a:pPr marL="342900" lvl="0" indent="-342900" algn="l" rtl="0">
              <a:spcBef>
                <a:spcPts val="555"/>
              </a:spcBef>
              <a:spcAft>
                <a:spcPts val="0"/>
              </a:spcAft>
              <a:buClr>
                <a:schemeClr val="dk1"/>
              </a:buClr>
              <a:buSzPct val="100000"/>
              <a:buChar char="•"/>
            </a:pPr>
            <a:r>
              <a:rPr lang="en-US" sz="3000"/>
              <a:t>Align people, systems and strategy </a:t>
            </a:r>
            <a:endParaRPr lang="en-US" sz="3000"/>
          </a:p>
          <a:p>
            <a:pPr marL="342900" lvl="0" indent="-342900" algn="l" rtl="0">
              <a:spcBef>
                <a:spcPts val="555"/>
              </a:spcBef>
              <a:spcAft>
                <a:spcPts val="0"/>
              </a:spcAft>
              <a:buClr>
                <a:schemeClr val="dk1"/>
              </a:buClr>
              <a:buSzPct val="100000"/>
              <a:buChar char="•"/>
            </a:pPr>
            <a:r>
              <a:rPr lang="en-US" sz="3000"/>
              <a:t>Engage people and systems </a:t>
            </a:r>
            <a:endParaRPr lang="en-US" sz="3000"/>
          </a:p>
          <a:p>
            <a:pPr marL="342900" lvl="0" indent="-342900" algn="l" rtl="0">
              <a:spcBef>
                <a:spcPts val="555"/>
              </a:spcBef>
              <a:spcAft>
                <a:spcPts val="0"/>
              </a:spcAft>
              <a:buClr>
                <a:schemeClr val="dk1"/>
              </a:buClr>
              <a:buSzPct val="100000"/>
              <a:buChar char="•"/>
            </a:pPr>
            <a:r>
              <a:rPr lang="en-US" sz="3000"/>
              <a:t>Identify ethical challenges, dilemmas and solutions</a:t>
            </a:r>
            <a:endParaRPr lang="en-US" sz="3000"/>
          </a:p>
          <a:p>
            <a:pPr marL="342900" lvl="0" indent="-154940" algn="l" rtl="0">
              <a:spcBef>
                <a:spcPts val="590"/>
              </a:spcBef>
              <a:spcAft>
                <a:spcPts val="0"/>
              </a:spcAft>
              <a:buClr>
                <a:schemeClr val="dk1"/>
              </a:buClr>
              <a:buSzPct val="100000"/>
              <a:buNone/>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0"/>
          <p:cNvSpPr txBox="1">
            <a:spLocks noGrp="1"/>
          </p:cNvSpPr>
          <p:nvPr>
            <p:ph type="title"/>
          </p:nvPr>
        </p:nvSpPr>
        <p:spPr>
          <a:xfrm>
            <a:off x="228600" y="381000"/>
            <a:ext cx="8534400" cy="1066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panose="020F0502020204030204"/>
              <a:buNone/>
            </a:pPr>
            <a:r>
              <a:rPr lang="en-US" sz="3200"/>
              <a:t>Practical Approaches to Authentic Leadership</a:t>
            </a:r>
            <a:endParaRPr lang="en-US" sz="3200"/>
          </a:p>
        </p:txBody>
      </p:sp>
      <p:sp>
        <p:nvSpPr>
          <p:cNvPr id="206" name="Google Shape;206;p30"/>
          <p:cNvSpPr txBox="1">
            <a:spLocks noGrp="1"/>
          </p:cNvSpPr>
          <p:nvPr>
            <p:ph type="body" idx="1"/>
          </p:nvPr>
        </p:nvSpPr>
        <p:spPr>
          <a:xfrm>
            <a:off x="685800" y="1905000"/>
            <a:ext cx="7924800" cy="49530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b="1" u="sng"/>
              <a:t>Bill George (2003, 2007)</a:t>
            </a:r>
            <a:endParaRPr sz="2800" b="1" i="1" u="sng"/>
          </a:p>
          <a:p>
            <a:pPr marL="742950" lvl="1" indent="-285750" algn="l" rtl="0">
              <a:spcBef>
                <a:spcPts val="1040"/>
              </a:spcBef>
              <a:spcAft>
                <a:spcPts val="0"/>
              </a:spcAft>
              <a:buClr>
                <a:schemeClr val="dk1"/>
              </a:buClr>
              <a:buSzPts val="2400"/>
              <a:buChar char="–"/>
            </a:pPr>
            <a:r>
              <a:rPr lang="en-US" sz="2400"/>
              <a:t>Leader characteristic model</a:t>
            </a:r>
            <a:endParaRPr lang="en-US" sz="2400"/>
          </a:p>
          <a:p>
            <a:pPr marL="742950" lvl="1" indent="-285750" algn="l" rtl="0">
              <a:spcBef>
                <a:spcPts val="960"/>
              </a:spcBef>
              <a:spcAft>
                <a:spcPts val="0"/>
              </a:spcAft>
              <a:buClr>
                <a:schemeClr val="dk1"/>
              </a:buClr>
              <a:buSzPts val="2400"/>
              <a:buChar char="–"/>
            </a:pPr>
            <a:r>
              <a:rPr lang="en-US" sz="2400"/>
              <a:t>Leaders have genuine desire to serve others</a:t>
            </a:r>
            <a:endParaRPr lang="en-US" sz="2400"/>
          </a:p>
          <a:p>
            <a:pPr marL="742950" lvl="1" indent="-285750" algn="l" rtl="0">
              <a:spcBef>
                <a:spcPts val="960"/>
              </a:spcBef>
              <a:spcAft>
                <a:spcPts val="0"/>
              </a:spcAft>
              <a:buClr>
                <a:schemeClr val="dk1"/>
              </a:buClr>
              <a:buSzPts val="2400"/>
              <a:buChar char="–"/>
            </a:pPr>
            <a:r>
              <a:rPr lang="en-US" sz="2400"/>
              <a:t>Five characteristics of Authentic Leaders</a:t>
            </a:r>
            <a:endParaRPr lang="en-US" sz="2400"/>
          </a:p>
          <a:p>
            <a:pPr marL="1143000" lvl="2" indent="-228600" algn="l" rtl="0">
              <a:spcBef>
                <a:spcPts val="880"/>
              </a:spcBef>
              <a:spcAft>
                <a:spcPts val="0"/>
              </a:spcAft>
              <a:buClr>
                <a:schemeClr val="dk1"/>
              </a:buClr>
              <a:buSzPts val="2000"/>
              <a:buChar char="•"/>
            </a:pPr>
            <a:r>
              <a:rPr lang="en-US" sz="2000"/>
              <a:t>Understand their purpose</a:t>
            </a:r>
            <a:endParaRPr lang="en-US" sz="2000"/>
          </a:p>
          <a:p>
            <a:pPr marL="1143000" lvl="2" indent="-228600" algn="l" rtl="0">
              <a:spcBef>
                <a:spcPts val="800"/>
              </a:spcBef>
              <a:spcAft>
                <a:spcPts val="0"/>
              </a:spcAft>
              <a:buClr>
                <a:schemeClr val="dk1"/>
              </a:buClr>
              <a:buSzPts val="2000"/>
              <a:buChar char="•"/>
            </a:pPr>
            <a:r>
              <a:rPr lang="en-US" sz="2000"/>
              <a:t>Strong values</a:t>
            </a:r>
            <a:endParaRPr lang="en-US" sz="2000"/>
          </a:p>
          <a:p>
            <a:pPr marL="1143000" lvl="2" indent="-228600" algn="l" rtl="0">
              <a:spcBef>
                <a:spcPts val="800"/>
              </a:spcBef>
              <a:spcAft>
                <a:spcPts val="0"/>
              </a:spcAft>
              <a:buClr>
                <a:schemeClr val="dk1"/>
              </a:buClr>
              <a:buSzPts val="2000"/>
              <a:buChar char="•"/>
            </a:pPr>
            <a:r>
              <a:rPr lang="en-US" sz="2000"/>
              <a:t>Trusting relationships</a:t>
            </a:r>
            <a:endParaRPr lang="en-US" sz="2000"/>
          </a:p>
          <a:p>
            <a:pPr marL="1143000" lvl="2" indent="-228600" algn="l" rtl="0">
              <a:spcBef>
                <a:spcPts val="800"/>
              </a:spcBef>
              <a:spcAft>
                <a:spcPts val="0"/>
              </a:spcAft>
              <a:buClr>
                <a:schemeClr val="dk1"/>
              </a:buClr>
              <a:buSzPts val="2000"/>
              <a:buChar char="•"/>
            </a:pPr>
            <a:r>
              <a:rPr lang="en-US" sz="2000"/>
              <a:t>Self-discipline</a:t>
            </a:r>
            <a:endParaRPr lang="en-US" sz="2000"/>
          </a:p>
          <a:p>
            <a:pPr marL="1143000" lvl="2" indent="-228600" algn="l" rtl="0">
              <a:spcBef>
                <a:spcPts val="800"/>
              </a:spcBef>
              <a:spcAft>
                <a:spcPts val="0"/>
              </a:spcAft>
              <a:buClr>
                <a:schemeClr val="dk1"/>
              </a:buClr>
              <a:buSzPts val="2000"/>
              <a:buChar char="•"/>
            </a:pPr>
            <a:r>
              <a:rPr lang="en-US" sz="2000"/>
              <a:t>Act from the heart (mission)</a:t>
            </a:r>
            <a:endParaRPr lang="en-US" sz="2000"/>
          </a:p>
        </p:txBody>
      </p:sp>
      <p:sp>
        <p:nvSpPr>
          <p:cNvPr id="207" name="Google Shape;207;p30"/>
          <p:cNvSpPr txBox="1"/>
          <p:nvPr/>
        </p:nvSpPr>
        <p:spPr>
          <a:xfrm>
            <a:off x="381000" y="1447800"/>
            <a:ext cx="2057400" cy="457200"/>
          </a:xfrm>
          <a:prstGeom prst="rect">
            <a:avLst/>
          </a:prstGeom>
          <a:solidFill>
            <a:srgbClr val="333399"/>
          </a:solidFill>
          <a:ln>
            <a:noFill/>
          </a:ln>
          <a:effectLst>
            <a:outerShdw dist="35921" dir="2700000" algn="ctr" rotWithShape="0">
              <a:schemeClr val="lt2"/>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Research</a:t>
            </a:r>
            <a:endPar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1"/>
          <p:cNvSpPr txBox="1">
            <a:spLocks noGrp="1"/>
          </p:cNvSpPr>
          <p:nvPr>
            <p:ph type="title"/>
          </p:nvPr>
        </p:nvSpPr>
        <p:spPr>
          <a:xfrm>
            <a:off x="304800" y="109220"/>
            <a:ext cx="8534400" cy="1966595"/>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ts val="2800"/>
              <a:buFont typeface="Calibri" panose="020F0502020204030204"/>
              <a:buNone/>
            </a:pPr>
            <a:r>
              <a:rPr lang="en-US" sz="2800"/>
              <a:t>The Authentic Leader’s Characteristics</a:t>
            </a:r>
            <a:br>
              <a:rPr lang="en-US" sz="2800"/>
            </a:br>
            <a:br>
              <a:rPr lang="en-US" sz="2800"/>
            </a:br>
            <a:r>
              <a:rPr lang="en-IN" altLang="en-US" sz="2800"/>
              <a:t>  P  V  R  SD H</a:t>
            </a:r>
            <a:br>
              <a:rPr lang="en-IN" altLang="en-US" sz="2800"/>
            </a:br>
            <a:r>
              <a:rPr lang="en-IN" altLang="en-US" sz="2800"/>
              <a:t>P  B  C   C  C </a:t>
            </a:r>
            <a:br>
              <a:rPr lang="en-IN" altLang="en-US" sz="2800"/>
            </a:br>
            <a:endParaRPr lang="en-IN" altLang="en-US" sz="2800"/>
          </a:p>
        </p:txBody>
      </p:sp>
      <p:pic>
        <p:nvPicPr>
          <p:cNvPr id="214" name="Google Shape;214;p31"/>
          <p:cNvPicPr preferRelativeResize="0">
            <a:picLocks noGrp="1"/>
          </p:cNvPicPr>
          <p:nvPr>
            <p:ph type="body" idx="1"/>
          </p:nvPr>
        </p:nvPicPr>
        <p:blipFill rotWithShape="1">
          <a:blip r:embed="rId1"/>
          <a:srcRect/>
          <a:stretch>
            <a:fillRect/>
          </a:stretch>
        </p:blipFill>
        <p:spPr>
          <a:xfrm>
            <a:off x="1905000" y="1600200"/>
            <a:ext cx="5181600" cy="5121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2"/>
          <p:cNvSpPr txBox="1">
            <a:spLocks noGrp="1"/>
          </p:cNvSpPr>
          <p:nvPr>
            <p:ph type="title"/>
          </p:nvPr>
        </p:nvSpPr>
        <p:spPr>
          <a:xfrm>
            <a:off x="304800" y="0"/>
            <a:ext cx="8610600" cy="1219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Five dimensions of Authentic Leaders</a:t>
            </a:r>
            <a:br>
              <a:rPr lang="en-US"/>
            </a:br>
            <a:r>
              <a:rPr lang="en-US"/>
              <a:t> …Bill George </a:t>
            </a:r>
            <a:endParaRPr lang="en-US"/>
          </a:p>
        </p:txBody>
      </p:sp>
      <p:sp>
        <p:nvSpPr>
          <p:cNvPr id="220" name="Google Shape;220;p32"/>
          <p:cNvSpPr txBox="1">
            <a:spLocks noGrp="1"/>
          </p:cNvSpPr>
          <p:nvPr>
            <p:ph type="body" idx="1"/>
          </p:nvPr>
        </p:nvSpPr>
        <p:spPr>
          <a:xfrm>
            <a:off x="152400" y="1447800"/>
            <a:ext cx="8763000" cy="54102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ct val="100000"/>
              <a:buChar char="•"/>
            </a:pPr>
            <a:r>
              <a:rPr lang="en-US" sz="2220" b="1"/>
              <a:t>Pursuing purpose with passion</a:t>
            </a:r>
            <a:r>
              <a:rPr lang="en-US" sz="2220"/>
              <a:t>: Show your passion and vision so others are motivated to follow.</a:t>
            </a:r>
            <a:endParaRPr lang="en-US" sz="2220"/>
          </a:p>
          <a:p>
            <a:pPr marL="0" lvl="0" indent="0" algn="l" rtl="0">
              <a:spcBef>
                <a:spcPts val="0"/>
              </a:spcBef>
              <a:spcAft>
                <a:spcPts val="0"/>
              </a:spcAft>
              <a:buClr>
                <a:schemeClr val="dk1"/>
              </a:buClr>
              <a:buSzPct val="100000"/>
              <a:buNone/>
            </a:pPr>
            <a:endParaRPr lang="en-US" sz="2220"/>
          </a:p>
          <a:p>
            <a:pPr marL="342900" lvl="0" indent="-342900" algn="l" rtl="0">
              <a:spcBef>
                <a:spcPts val="0"/>
              </a:spcBef>
              <a:spcAft>
                <a:spcPts val="0"/>
              </a:spcAft>
              <a:buClr>
                <a:schemeClr val="dk1"/>
              </a:buClr>
              <a:buSzPct val="100000"/>
              <a:buChar char="•"/>
            </a:pPr>
            <a:r>
              <a:rPr lang="en-US" sz="2220" b="1"/>
              <a:t>Practice solid values</a:t>
            </a:r>
            <a:r>
              <a:rPr lang="en-US" sz="2220"/>
              <a:t>:  Integrity is key; without it, trust and followership are lost.. </a:t>
            </a:r>
            <a:endParaRPr lang="en-US" sz="2220"/>
          </a:p>
          <a:p>
            <a:pPr marL="0" lvl="0" indent="0" algn="l" rtl="0">
              <a:spcBef>
                <a:spcPts val="0"/>
              </a:spcBef>
              <a:spcAft>
                <a:spcPts val="0"/>
              </a:spcAft>
              <a:buClr>
                <a:schemeClr val="dk1"/>
              </a:buClr>
              <a:buSzPct val="100000"/>
              <a:buNone/>
            </a:pPr>
            <a:endParaRPr lang="en-US" sz="2220"/>
          </a:p>
          <a:p>
            <a:pPr marL="342900" lvl="0" indent="-342900" algn="l" rtl="0">
              <a:spcBef>
                <a:spcPts val="450"/>
              </a:spcBef>
              <a:spcAft>
                <a:spcPts val="0"/>
              </a:spcAft>
              <a:buClr>
                <a:schemeClr val="dk1"/>
              </a:buClr>
              <a:buSzPct val="100000"/>
              <a:buChar char="•"/>
            </a:pPr>
            <a:r>
              <a:rPr lang="en-US" sz="2220" b="1"/>
              <a:t>Lead with the heart</a:t>
            </a:r>
            <a:r>
              <a:rPr lang="en-US" sz="2220"/>
              <a:t>: Connect with others' hearts, understand their needs, and make tough decisions with courage.</a:t>
            </a:r>
            <a:endParaRPr lang="en-US" sz="2220"/>
          </a:p>
          <a:p>
            <a:pPr marL="0" lvl="0" indent="0" algn="l" rtl="0">
              <a:spcBef>
                <a:spcPts val="450"/>
              </a:spcBef>
              <a:spcAft>
                <a:spcPts val="0"/>
              </a:spcAft>
              <a:buClr>
                <a:schemeClr val="dk1"/>
              </a:buClr>
              <a:buSzPct val="100000"/>
              <a:buNone/>
            </a:pPr>
            <a:endParaRPr lang="en-US" sz="2220"/>
          </a:p>
          <a:p>
            <a:pPr marL="342900" lvl="0" indent="-342900" algn="l" rtl="0">
              <a:spcBef>
                <a:spcPts val="450"/>
              </a:spcBef>
              <a:spcAft>
                <a:spcPts val="0"/>
              </a:spcAft>
              <a:buClr>
                <a:schemeClr val="dk1"/>
              </a:buClr>
              <a:buSzPct val="100000"/>
              <a:buChar char="•"/>
            </a:pPr>
            <a:r>
              <a:rPr lang="en-US" sz="2220" b="1"/>
              <a:t>Establish enduring relationships</a:t>
            </a:r>
            <a:r>
              <a:rPr lang="en-US" sz="2220"/>
              <a:t>: Forge personal connections based on shared goals to foster commitment.</a:t>
            </a:r>
            <a:endParaRPr lang="en-US" sz="2220"/>
          </a:p>
          <a:p>
            <a:pPr marL="0" lvl="0" indent="0" algn="l" rtl="0">
              <a:spcBef>
                <a:spcPts val="450"/>
              </a:spcBef>
              <a:spcAft>
                <a:spcPts val="0"/>
              </a:spcAft>
              <a:buClr>
                <a:schemeClr val="dk1"/>
              </a:buClr>
              <a:buSzPct val="100000"/>
              <a:buNone/>
            </a:pPr>
            <a:endParaRPr lang="en-US" sz="2220"/>
          </a:p>
          <a:p>
            <a:pPr marL="342900" lvl="0" indent="-342900" algn="l" rtl="0">
              <a:spcBef>
                <a:spcPts val="450"/>
              </a:spcBef>
              <a:spcAft>
                <a:spcPts val="0"/>
              </a:spcAft>
              <a:buClr>
                <a:schemeClr val="dk1"/>
              </a:buClr>
              <a:buSzPct val="100000"/>
              <a:buChar char="•"/>
            </a:pPr>
            <a:r>
              <a:rPr lang="en-US" sz="2220" b="1"/>
              <a:t>Demonstrate self-discipline</a:t>
            </a:r>
            <a:r>
              <a:rPr lang="en-US" sz="2220"/>
              <a:t>: Turn values into consistent actions, take responsibility, and hold others accountable for results.</a:t>
            </a:r>
            <a:endParaRPr lang="en-US" sz="222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600"/>
              <a:buFont typeface="Calibri" panose="020F0502020204030204"/>
              <a:buNone/>
            </a:pPr>
            <a:r>
              <a:rPr lang="en-US" sz="3600"/>
              <a:t>PERSONAL EFECTIVENESS</a:t>
            </a:r>
            <a:endParaRPr sz="3600"/>
          </a:p>
        </p:txBody>
      </p:sp>
      <p:sp>
        <p:nvSpPr>
          <p:cNvPr id="226" name="Google Shape;226;p3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HOW DO WE BECOME AUTHENTIC LEADERS?</a:t>
            </a:r>
            <a:endParaRPr lang="en-US" sz="2800"/>
          </a:p>
          <a:p>
            <a:pPr marL="742950" lvl="1" indent="-285750" algn="l" rtl="0">
              <a:spcBef>
                <a:spcPts val="480"/>
              </a:spcBef>
              <a:spcAft>
                <a:spcPts val="0"/>
              </a:spcAft>
              <a:buClr>
                <a:schemeClr val="dk1"/>
              </a:buClr>
              <a:buSzPts val="2400"/>
              <a:buChar char="–"/>
            </a:pPr>
            <a:r>
              <a:rPr lang="en-US" sz="2400"/>
              <a:t>We need to constantly re-examine </a:t>
            </a:r>
            <a:r>
              <a:rPr lang="en-US" sz="2400" b="1"/>
              <a:t>our effectiveness on a personal and professional basis </a:t>
            </a:r>
            <a:r>
              <a:rPr lang="en-US" sz="2400"/>
              <a:t>to see how it can be enhanced</a:t>
            </a:r>
            <a:endParaRPr lang="en-US" sz="2400"/>
          </a:p>
          <a:p>
            <a:pPr marL="742950" lvl="1" indent="-285750" algn="l" rtl="0">
              <a:spcBef>
                <a:spcPts val="480"/>
              </a:spcBef>
              <a:spcAft>
                <a:spcPts val="0"/>
              </a:spcAft>
              <a:buClr>
                <a:schemeClr val="dk1"/>
              </a:buClr>
              <a:buSzPts val="2400"/>
              <a:buChar char="–"/>
            </a:pPr>
            <a:r>
              <a:rPr lang="en-US" sz="2400"/>
              <a:t>We need to </a:t>
            </a:r>
            <a:r>
              <a:rPr lang="en-US" sz="2400" b="1"/>
              <a:t>eliminate self-defeating behaviour </a:t>
            </a:r>
            <a:r>
              <a:rPr lang="en-US" sz="2400"/>
              <a:t>in all areas of our lives – at home and at work</a:t>
            </a:r>
            <a:endParaRPr lang="en-US" sz="2400"/>
          </a:p>
          <a:p>
            <a:pPr marL="742950" lvl="1" indent="-285750" algn="l" rtl="0">
              <a:spcBef>
                <a:spcPts val="480"/>
              </a:spcBef>
              <a:spcAft>
                <a:spcPts val="0"/>
              </a:spcAft>
              <a:buClr>
                <a:schemeClr val="dk1"/>
              </a:buClr>
              <a:buSzPts val="2400"/>
              <a:buChar char="–"/>
            </a:pPr>
            <a:r>
              <a:rPr lang="en-US" sz="2400"/>
              <a:t>The best way to improve our organizations is to </a:t>
            </a:r>
            <a:r>
              <a:rPr lang="en-US" sz="2400" b="1"/>
              <a:t>improve ourselves</a:t>
            </a:r>
            <a:endParaRPr lang="en-US" sz="2400" b="1"/>
          </a:p>
          <a:p>
            <a:pPr marL="742950" lvl="1" indent="-285750" algn="l" rtl="0">
              <a:spcBef>
                <a:spcPts val="480"/>
              </a:spcBef>
              <a:spcAft>
                <a:spcPts val="0"/>
              </a:spcAft>
              <a:buClr>
                <a:schemeClr val="dk1"/>
              </a:buClr>
              <a:buSzPts val="2400"/>
              <a:buChar char="–"/>
            </a:pPr>
            <a:r>
              <a:rPr lang="en-US" sz="2400"/>
              <a:t>The best way to empower our organizations is to </a:t>
            </a:r>
            <a:r>
              <a:rPr lang="en-US" sz="2400" b="1"/>
              <a:t>empower ourselves</a:t>
            </a:r>
            <a:endParaRPr sz="2400"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Authentic Leadership: Ethics and Trust</a:t>
            </a:r>
            <a:endParaRPr lang="en-US"/>
          </a:p>
        </p:txBody>
      </p:sp>
      <p:sp>
        <p:nvSpPr>
          <p:cNvPr id="232" name="Google Shape;232;p3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2400"/>
              <a:buChar char="•"/>
            </a:pPr>
            <a:r>
              <a:rPr lang="en-US" sz="2400"/>
              <a:t>Authentic Leaders:</a:t>
            </a:r>
            <a:endParaRPr lang="en-US" sz="2400"/>
          </a:p>
          <a:p>
            <a:pPr marL="742950" lvl="1" indent="-285750" algn="l" rtl="0">
              <a:lnSpc>
                <a:spcPct val="90000"/>
              </a:lnSpc>
              <a:spcBef>
                <a:spcPts val="480"/>
              </a:spcBef>
              <a:spcAft>
                <a:spcPts val="0"/>
              </a:spcAft>
              <a:buClr>
                <a:schemeClr val="dk1"/>
              </a:buClr>
              <a:buSzPts val="2400"/>
              <a:buChar char="–"/>
            </a:pPr>
            <a:r>
              <a:rPr lang="en-US" sz="2400"/>
              <a:t>Ethical people who know who they are, know what they believe in and value, and act on those values and beliefs openly and candidly</a:t>
            </a:r>
            <a:endParaRPr lang="en-US" sz="2400"/>
          </a:p>
          <a:p>
            <a:pPr marL="742950" lvl="1" indent="-285750" algn="l" rtl="0">
              <a:lnSpc>
                <a:spcPct val="90000"/>
              </a:lnSpc>
              <a:spcBef>
                <a:spcPts val="480"/>
              </a:spcBef>
              <a:spcAft>
                <a:spcPts val="0"/>
              </a:spcAft>
              <a:buClr>
                <a:schemeClr val="dk1"/>
              </a:buClr>
              <a:buSzPts val="2400"/>
              <a:buChar char="–"/>
            </a:pPr>
            <a:r>
              <a:rPr lang="en-US" sz="2400"/>
              <a:t>Primary quality is </a:t>
            </a:r>
            <a:r>
              <a:rPr lang="en-US" sz="2400" b="1"/>
              <a:t>trust</a:t>
            </a:r>
            <a:endParaRPr lang="en-US" sz="2400" b="1"/>
          </a:p>
          <a:p>
            <a:pPr marL="342900" lvl="0" indent="-342900" algn="l" rtl="0">
              <a:lnSpc>
                <a:spcPct val="90000"/>
              </a:lnSpc>
              <a:spcBef>
                <a:spcPts val="480"/>
              </a:spcBef>
              <a:spcAft>
                <a:spcPts val="0"/>
              </a:spcAft>
              <a:buClr>
                <a:schemeClr val="dk1"/>
              </a:buClr>
              <a:buSzPts val="2400"/>
              <a:buChar char="•"/>
            </a:pPr>
            <a:r>
              <a:rPr lang="en-US" sz="2400"/>
              <a:t>Build trust by:</a:t>
            </a:r>
            <a:endParaRPr lang="en-US" sz="2400"/>
          </a:p>
          <a:p>
            <a:pPr marL="742950" lvl="1" indent="-285750" algn="l" rtl="0">
              <a:lnSpc>
                <a:spcPct val="90000"/>
              </a:lnSpc>
              <a:spcBef>
                <a:spcPts val="480"/>
              </a:spcBef>
              <a:spcAft>
                <a:spcPts val="0"/>
              </a:spcAft>
              <a:buClr>
                <a:schemeClr val="dk1"/>
              </a:buClr>
              <a:buSzPts val="2400"/>
              <a:buChar char="–"/>
            </a:pPr>
            <a:r>
              <a:rPr lang="en-US" sz="2400"/>
              <a:t>Sharing information</a:t>
            </a:r>
            <a:endParaRPr lang="en-US" sz="2400"/>
          </a:p>
          <a:p>
            <a:pPr marL="742950" lvl="1" indent="-285750" algn="l" rtl="0">
              <a:lnSpc>
                <a:spcPct val="90000"/>
              </a:lnSpc>
              <a:spcBef>
                <a:spcPts val="480"/>
              </a:spcBef>
              <a:spcAft>
                <a:spcPts val="0"/>
              </a:spcAft>
              <a:buClr>
                <a:schemeClr val="dk1"/>
              </a:buClr>
              <a:buSzPts val="2400"/>
              <a:buChar char="–"/>
            </a:pPr>
            <a:r>
              <a:rPr lang="en-US" sz="2400"/>
              <a:t>Encouraging open communication</a:t>
            </a:r>
            <a:endParaRPr lang="en-US" sz="2400"/>
          </a:p>
          <a:p>
            <a:pPr marL="742950" lvl="1" indent="-285750" algn="l" rtl="0">
              <a:lnSpc>
                <a:spcPct val="90000"/>
              </a:lnSpc>
              <a:spcBef>
                <a:spcPts val="480"/>
              </a:spcBef>
              <a:spcAft>
                <a:spcPts val="0"/>
              </a:spcAft>
              <a:buClr>
                <a:schemeClr val="dk1"/>
              </a:buClr>
              <a:buSzPts val="2400"/>
              <a:buChar char="–"/>
            </a:pPr>
            <a:r>
              <a:rPr lang="en-US" sz="2400"/>
              <a:t>Sticking to their ideals</a:t>
            </a:r>
            <a:endParaRPr lang="en-US" sz="2400"/>
          </a:p>
          <a:p>
            <a:pPr marL="342900" lvl="0" indent="-342900" algn="l" rtl="0">
              <a:lnSpc>
                <a:spcPct val="90000"/>
              </a:lnSpc>
              <a:spcBef>
                <a:spcPts val="480"/>
              </a:spcBef>
              <a:spcAft>
                <a:spcPts val="0"/>
              </a:spcAft>
              <a:buClr>
                <a:schemeClr val="dk1"/>
              </a:buClr>
              <a:buSzPts val="2400"/>
              <a:buChar char="•"/>
            </a:pPr>
            <a:r>
              <a:rPr lang="en-US" sz="2400"/>
              <a:t>Still a new topic; needs more research</a:t>
            </a:r>
            <a:endParaRPr 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1828800" y="228600"/>
            <a:ext cx="5413375"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002060"/>
              </a:buClr>
              <a:buSzPts val="4000"/>
              <a:buFont typeface="Calibri" panose="020F0502020204030204"/>
              <a:buNone/>
            </a:pPr>
            <a:r>
              <a:rPr lang="en-US" sz="4000" b="1">
                <a:solidFill>
                  <a:srgbClr val="002060"/>
                </a:solidFill>
              </a:rPr>
              <a:t>Leadership</a:t>
            </a:r>
            <a:endParaRPr sz="4000" b="1">
              <a:solidFill>
                <a:srgbClr val="002060"/>
              </a:solidFill>
            </a:endParaRPr>
          </a:p>
        </p:txBody>
      </p:sp>
      <p:sp>
        <p:nvSpPr>
          <p:cNvPr id="102" name="Google Shape;102;p15"/>
          <p:cNvSpPr txBox="1">
            <a:spLocks noGrp="1"/>
          </p:cNvSpPr>
          <p:nvPr>
            <p:ph type="body" idx="2"/>
          </p:nvPr>
        </p:nvSpPr>
        <p:spPr>
          <a:xfrm>
            <a:off x="304800" y="1600200"/>
            <a:ext cx="8229600" cy="3581400"/>
          </a:xfrm>
          <a:prstGeom prst="rect">
            <a:avLst/>
          </a:prstGeom>
          <a:noFill/>
          <a:ln>
            <a:noFill/>
          </a:ln>
        </p:spPr>
        <p:txBody>
          <a:bodyPr spcFirstLastPara="1" wrap="square" lIns="91425" tIns="45700" rIns="91425" bIns="45700" anchor="t" anchorCtr="0">
            <a:normAutofit/>
          </a:bodyPr>
          <a:lstStyle/>
          <a:p>
            <a:pPr marL="742950" lvl="1" indent="-285750" algn="l" rtl="0">
              <a:spcBef>
                <a:spcPts val="0"/>
              </a:spcBef>
              <a:spcAft>
                <a:spcPts val="0"/>
              </a:spcAft>
              <a:buClr>
                <a:schemeClr val="dk1"/>
              </a:buClr>
              <a:buSzPts val="2600"/>
              <a:buNone/>
            </a:pPr>
            <a:r>
              <a:rPr lang="en-US" sz="2600"/>
              <a:t>The process of </a:t>
            </a:r>
            <a:r>
              <a:rPr lang="en-US" sz="2600" b="1"/>
              <a:t>inspiring others </a:t>
            </a:r>
            <a:r>
              <a:rPr lang="en-US" sz="2600"/>
              <a:t>to </a:t>
            </a:r>
            <a:r>
              <a:rPr lang="en-US" sz="2600" b="1"/>
              <a:t>work hard</a:t>
            </a:r>
            <a:r>
              <a:rPr lang="en-US" sz="2600"/>
              <a:t> to </a:t>
            </a:r>
            <a:r>
              <a:rPr lang="en-US" sz="2600" b="1"/>
              <a:t>accomplish important tasks.</a:t>
            </a:r>
            <a:endParaRPr lang="en-US" sz="2600" b="1"/>
          </a:p>
          <a:p>
            <a:pPr marL="342900" lvl="0" indent="-342900" algn="l" rtl="0">
              <a:spcBef>
                <a:spcPts val="520"/>
              </a:spcBef>
              <a:spcAft>
                <a:spcPts val="0"/>
              </a:spcAft>
              <a:buClr>
                <a:schemeClr val="dk1"/>
              </a:buClr>
              <a:buSzPts val="2600"/>
              <a:buNone/>
            </a:pPr>
            <a:r>
              <a:rPr lang="en-US" sz="2600"/>
              <a:t>	</a:t>
            </a:r>
            <a:r>
              <a:rPr lang="en-US" sz="2600" b="1">
                <a:solidFill>
                  <a:srgbClr val="002060"/>
                </a:solidFill>
              </a:rPr>
              <a:t>Inspirational Approaches to Leadership: </a:t>
            </a:r>
            <a:r>
              <a:rPr lang="en-US" sz="2600"/>
              <a:t>The focus is leader as communicator ( the way leaders use language)</a:t>
            </a:r>
            <a:endParaRPr lang="en-US" sz="2600"/>
          </a:p>
          <a:p>
            <a:pPr marL="342900" lvl="0" indent="-342900" algn="l" rtl="0">
              <a:spcBef>
                <a:spcPts val="520"/>
              </a:spcBef>
              <a:spcAft>
                <a:spcPts val="0"/>
              </a:spcAft>
              <a:buClr>
                <a:schemeClr val="dk1"/>
              </a:buClr>
              <a:buSzPts val="2600"/>
              <a:buNone/>
            </a:pPr>
            <a:r>
              <a:rPr lang="en-US" sz="2600"/>
              <a:t>	</a:t>
            </a:r>
            <a:r>
              <a:rPr lang="en-US" sz="2600" b="1"/>
              <a:t>Framing:</a:t>
            </a:r>
            <a:endParaRPr lang="en-US" sz="2600" b="1"/>
          </a:p>
          <a:p>
            <a:pPr marL="742950" lvl="1" indent="-285750" algn="l" rtl="0">
              <a:spcBef>
                <a:spcPts val="520"/>
              </a:spcBef>
              <a:spcAft>
                <a:spcPts val="0"/>
              </a:spcAft>
              <a:buClr>
                <a:schemeClr val="dk1"/>
              </a:buClr>
              <a:buSzPts val="2600"/>
              <a:buChar char="–"/>
            </a:pPr>
            <a:r>
              <a:rPr lang="en-US" sz="2600"/>
              <a:t>A way of communicating that shapes meaning</a:t>
            </a:r>
            <a:endParaRPr lang="en-US" sz="2600"/>
          </a:p>
          <a:p>
            <a:pPr marL="742950" lvl="1" indent="-285750" algn="l" rtl="0">
              <a:spcBef>
                <a:spcPts val="520"/>
              </a:spcBef>
              <a:spcAft>
                <a:spcPts val="0"/>
              </a:spcAft>
              <a:buClr>
                <a:schemeClr val="dk1"/>
              </a:buClr>
              <a:buSzPts val="2600"/>
              <a:buChar char="–"/>
            </a:pPr>
            <a:r>
              <a:rPr lang="en-US" sz="2600"/>
              <a:t>Selective highlighting of facts and events</a:t>
            </a:r>
            <a:endParaRPr lang="en-US" sz="2600"/>
          </a:p>
          <a:p>
            <a:pPr marL="742950" lvl="1" indent="-285750" algn="l" rtl="0">
              <a:spcBef>
                <a:spcPts val="520"/>
              </a:spcBef>
              <a:spcAft>
                <a:spcPts val="0"/>
              </a:spcAft>
              <a:buClr>
                <a:schemeClr val="dk1"/>
              </a:buClr>
              <a:buSzPts val="2600"/>
              <a:buChar char="–"/>
            </a:pPr>
            <a:r>
              <a:rPr lang="en-US" sz="2600"/>
              <a:t>Ignored in traditional leadership studies</a:t>
            </a:r>
            <a:endParaRPr lang="en-US" sz="2600"/>
          </a:p>
          <a:p>
            <a:pPr marL="742950" lvl="1" indent="-285750" algn="l" rtl="0">
              <a:spcBef>
                <a:spcPts val="560"/>
              </a:spcBef>
              <a:spcAft>
                <a:spcPts val="0"/>
              </a:spcAft>
              <a:buClr>
                <a:schemeClr val="dk1"/>
              </a:buClr>
              <a:buSzPts val="2800"/>
              <a:buNone/>
            </a:pPr>
            <a:endParaRPr b="1"/>
          </a:p>
          <a:p>
            <a:pPr marL="342900" lvl="0" indent="-342900" algn="l" rtl="0">
              <a:spcBef>
                <a:spcPts val="560"/>
              </a:spcBef>
              <a:spcAft>
                <a:spcPts val="0"/>
              </a:spcAft>
              <a:buClr>
                <a:schemeClr val="dk1"/>
              </a:buClr>
              <a:buSzPts val="2800"/>
              <a:buNone/>
            </a:pPr>
            <a:endParaRPr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
                                            <p:txEl>
                                              <p:pRg st="0" end="0"/>
                                            </p:txEl>
                                          </p:spTgt>
                                        </p:tgtEl>
                                        <p:attrNameLst>
                                          <p:attrName>style.visibility</p:attrName>
                                        </p:attrNameLst>
                                      </p:cBhvr>
                                      <p:to>
                                        <p:strVal val="visible"/>
                                      </p:to>
                                    </p:set>
                                    <p:animEffect transition="in" filter="fade">
                                      <p:cBhvr>
                                        <p:cTn id="7" dur="500"/>
                                        <p:tgtEl>
                                          <p:spTgt spid="1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
                                            <p:txEl>
                                              <p:pRg st="1" end="1"/>
                                            </p:txEl>
                                          </p:spTgt>
                                        </p:tgtEl>
                                        <p:attrNameLst>
                                          <p:attrName>style.visibility</p:attrName>
                                        </p:attrNameLst>
                                      </p:cBhvr>
                                      <p:to>
                                        <p:strVal val="visible"/>
                                      </p:to>
                                    </p:set>
                                    <p:animEffect transition="in" filter="fade">
                                      <p:cBhvr>
                                        <p:cTn id="12" dur="500"/>
                                        <p:tgtEl>
                                          <p:spTgt spid="10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
                                            <p:txEl>
                                              <p:pRg st="2" end="2"/>
                                            </p:txEl>
                                          </p:spTgt>
                                        </p:tgtEl>
                                        <p:attrNameLst>
                                          <p:attrName>style.visibility</p:attrName>
                                        </p:attrNameLst>
                                      </p:cBhvr>
                                      <p:to>
                                        <p:strVal val="visible"/>
                                      </p:to>
                                    </p:set>
                                    <p:animEffect transition="in" filter="fade">
                                      <p:cBhvr>
                                        <p:cTn id="17" dur="500"/>
                                        <p:tgtEl>
                                          <p:spTgt spid="10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
                                            <p:txEl>
                                              <p:pRg st="3" end="3"/>
                                            </p:txEl>
                                          </p:spTgt>
                                        </p:tgtEl>
                                        <p:attrNameLst>
                                          <p:attrName>style.visibility</p:attrName>
                                        </p:attrNameLst>
                                      </p:cBhvr>
                                      <p:to>
                                        <p:strVal val="visible"/>
                                      </p:to>
                                    </p:set>
                                    <p:animEffect transition="in" filter="fade">
                                      <p:cBhvr>
                                        <p:cTn id="22" dur="500"/>
                                        <p:tgtEl>
                                          <p:spTgt spid="10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2">
                                            <p:txEl>
                                              <p:pRg st="4" end="4"/>
                                            </p:txEl>
                                          </p:spTgt>
                                        </p:tgtEl>
                                        <p:attrNameLst>
                                          <p:attrName>style.visibility</p:attrName>
                                        </p:attrNameLst>
                                      </p:cBhvr>
                                      <p:to>
                                        <p:strVal val="visible"/>
                                      </p:to>
                                    </p:set>
                                    <p:animEffect transition="in" filter="fade">
                                      <p:cBhvr>
                                        <p:cTn id="27" dur="500"/>
                                        <p:tgtEl>
                                          <p:spTgt spid="10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
                                            <p:txEl>
                                              <p:pRg st="5" end="5"/>
                                            </p:txEl>
                                          </p:spTgt>
                                        </p:tgtEl>
                                        <p:attrNameLst>
                                          <p:attrName>style.visibility</p:attrName>
                                        </p:attrNameLst>
                                      </p:cBhvr>
                                      <p:to>
                                        <p:strVal val="visible"/>
                                      </p:to>
                                    </p:set>
                                    <p:animEffect transition="in" filter="fade">
                                      <p:cBhvr>
                                        <p:cTn id="32" dur="500"/>
                                        <p:tgtEl>
                                          <p:spTgt spid="10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2">
                                            <p:txEl>
                                              <p:pRg st="6" end="6"/>
                                            </p:txEl>
                                          </p:spTgt>
                                        </p:tgtEl>
                                        <p:attrNameLst>
                                          <p:attrName>style.visibility</p:attrName>
                                        </p:attrNameLst>
                                      </p:cBhvr>
                                      <p:to>
                                        <p:strVal val="visible"/>
                                      </p:to>
                                    </p:set>
                                    <p:animEffect transition="in" filter="fade">
                                      <p:cBhvr>
                                        <p:cTn id="37" dur="500"/>
                                        <p:tgtEl>
                                          <p:spTgt spid="10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02">
                                            <p:txEl>
                                              <p:pRg st="7" end="7"/>
                                            </p:txEl>
                                          </p:spTgt>
                                        </p:tgtEl>
                                        <p:attrNameLst>
                                          <p:attrName>style.visibility</p:attrName>
                                        </p:attrNameLst>
                                      </p:cBhvr>
                                      <p:to>
                                        <p:strVal val="visible"/>
                                      </p:to>
                                    </p:set>
                                    <p:animEffect transition="in" filter="fade">
                                      <p:cBhvr>
                                        <p:cTn id="42" dur="500"/>
                                        <p:tgtEl>
                                          <p:spTgt spid="10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Ethics, Trust, and Leadership</a:t>
            </a:r>
            <a:endParaRPr lang="en-US"/>
          </a:p>
        </p:txBody>
      </p:sp>
      <p:sp>
        <p:nvSpPr>
          <p:cNvPr id="238" name="Google Shape;238;p3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Ethics touch on many leadership styles</a:t>
            </a:r>
            <a:endParaRPr lang="en-US" sz="2400"/>
          </a:p>
          <a:p>
            <a:pPr marL="742950" lvl="1" indent="-285750" algn="just" rtl="0">
              <a:spcBef>
                <a:spcPts val="480"/>
              </a:spcBef>
              <a:spcAft>
                <a:spcPts val="0"/>
              </a:spcAft>
              <a:buClr>
                <a:schemeClr val="dk1"/>
              </a:buClr>
              <a:buSzPts val="2400"/>
              <a:buChar char="–"/>
            </a:pPr>
            <a:r>
              <a:rPr lang="en-US" sz="2400"/>
              <a:t>As the moral leaders of organizations, CEOs must demonstrate high ethical standards</a:t>
            </a:r>
            <a:endParaRPr lang="en-US" sz="2400"/>
          </a:p>
          <a:p>
            <a:pPr marL="742950" lvl="1" indent="-285750" algn="just" rtl="0">
              <a:spcBef>
                <a:spcPts val="480"/>
              </a:spcBef>
              <a:spcAft>
                <a:spcPts val="0"/>
              </a:spcAft>
              <a:buClr>
                <a:schemeClr val="dk1"/>
              </a:buClr>
              <a:buSzPts val="2400"/>
              <a:buChar char="–"/>
            </a:pPr>
            <a:r>
              <a:rPr lang="en-US" sz="2400"/>
              <a:t>Ethical leaders have followers that </a:t>
            </a:r>
            <a:r>
              <a:rPr lang="en-US" sz="2400" b="1"/>
              <a:t>show organizational citizenship behavior</a:t>
            </a:r>
            <a:r>
              <a:rPr lang="en-US" sz="2400"/>
              <a:t> and who are more willing to get problems to the leaders attention.</a:t>
            </a:r>
            <a:endParaRPr lang="en-US" sz="2400"/>
          </a:p>
          <a:p>
            <a:pPr marL="742950" lvl="1" indent="-285750" algn="just" rtl="0">
              <a:spcBef>
                <a:spcPts val="480"/>
              </a:spcBef>
              <a:spcAft>
                <a:spcPts val="0"/>
              </a:spcAft>
              <a:buClr>
                <a:schemeClr val="dk1"/>
              </a:buClr>
              <a:buSzPts val="2400"/>
              <a:buChar char="–"/>
            </a:pPr>
            <a:r>
              <a:rPr lang="en-US" sz="2400"/>
              <a:t>Scholars have tried to integrate  ethical and charismatic leadership by advancing the idea of Socialized charismatic leadership: leadership that conveys other centered( not self-centered ) values by leaders.</a:t>
            </a:r>
            <a:endParaRPr lang="en-US" sz="2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panose="020F0502020204030204"/>
              <a:buNone/>
            </a:pPr>
            <a:r>
              <a:rPr lang="en-US" sz="4000"/>
              <a:t>Servant Leadership</a:t>
            </a:r>
            <a:endParaRPr sz="4000"/>
          </a:p>
        </p:txBody>
      </p:sp>
      <p:sp>
        <p:nvSpPr>
          <p:cNvPr id="244" name="Google Shape;244;p3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2400"/>
              <a:buNone/>
            </a:pPr>
            <a:endParaRPr sz="2400"/>
          </a:p>
          <a:p>
            <a:pPr marL="342900" lvl="0" indent="-342900" algn="l" rtl="0">
              <a:spcBef>
                <a:spcPts val="0"/>
              </a:spcBef>
              <a:spcAft>
                <a:spcPts val="0"/>
              </a:spcAft>
              <a:buClr>
                <a:schemeClr val="dk1"/>
              </a:buClr>
              <a:buSzPts val="2400"/>
              <a:buChar char="•"/>
            </a:pPr>
            <a:r>
              <a:rPr sz="2400" b="1"/>
              <a:t>Servant Leadership</a:t>
            </a:r>
            <a:r>
              <a:rPr sz="2400"/>
              <a:t>: This is a new approach where leaders prioritize helping their followers grow, rather than focusing solely on their own interests.</a:t>
            </a:r>
            <a:endParaRPr sz="2400"/>
          </a:p>
          <a:p>
            <a:pPr marL="342900" lvl="0" indent="-342900" algn="l" rtl="0">
              <a:spcBef>
                <a:spcPts val="0"/>
              </a:spcBef>
              <a:spcAft>
                <a:spcPts val="0"/>
              </a:spcAft>
              <a:buClr>
                <a:schemeClr val="dk1"/>
              </a:buClr>
              <a:buSzPts val="2400"/>
              <a:buChar char="•"/>
            </a:pPr>
            <a:r>
              <a:rPr sz="2400" b="1"/>
              <a:t>Focus on Others</a:t>
            </a:r>
            <a:r>
              <a:rPr sz="2400"/>
              <a:t>: Servant leaders don't use their power for personal gain; instead, they use persuasion to guide their team.</a:t>
            </a:r>
            <a:endParaRPr sz="2400"/>
          </a:p>
          <a:p>
            <a:pPr marL="342900" lvl="0" indent="-342900" algn="l" rtl="0">
              <a:spcBef>
                <a:spcPts val="0"/>
              </a:spcBef>
              <a:spcAft>
                <a:spcPts val="0"/>
              </a:spcAft>
              <a:buClr>
                <a:schemeClr val="dk1"/>
              </a:buClr>
              <a:buSzPts val="2400"/>
              <a:buChar char="•"/>
            </a:pPr>
            <a:r>
              <a:rPr sz="2400" b="1"/>
              <a:t>Key Behaviors</a:t>
            </a:r>
            <a:r>
              <a:rPr sz="2400"/>
              <a:t>: They listen, empathize, take responsibility for their team's well-being, and actively work to develop their followers' potential.</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panose="020F0502020204030204"/>
              <a:buNone/>
            </a:pPr>
            <a:r>
              <a:rPr lang="en-US" sz="4000"/>
              <a:t>Effects of Servant Leadership</a:t>
            </a:r>
            <a:endParaRPr sz="4000"/>
          </a:p>
        </p:txBody>
      </p:sp>
      <p:sp>
        <p:nvSpPr>
          <p:cNvPr id="250" name="Google Shape;250;p3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Char char="•"/>
            </a:pPr>
            <a:r>
              <a:rPr lang="en-US" sz="2400" dirty="0"/>
              <a:t>One study of 123 supervisors found it resulted in </a:t>
            </a:r>
            <a:r>
              <a:rPr lang="en-US" sz="2400" b="1" dirty="0"/>
              <a:t>higher levels of commitment to the supervisor, self-efficacy and perceptions of justice </a:t>
            </a:r>
            <a:r>
              <a:rPr lang="en-US" sz="2400" dirty="0"/>
              <a:t>which were all related to organizational citizenship behavior.</a:t>
            </a:r>
            <a:endParaRPr lang="en-US" sz="2400" dirty="0"/>
          </a:p>
          <a:p>
            <a:pPr marL="342900" lvl="0" indent="-342900" algn="just" rtl="0">
              <a:spcBef>
                <a:spcPts val="480"/>
              </a:spcBef>
              <a:spcAft>
                <a:spcPts val="0"/>
              </a:spcAft>
              <a:buClr>
                <a:schemeClr val="dk1"/>
              </a:buClr>
              <a:buSzPts val="2400"/>
              <a:buChar char="•"/>
            </a:pPr>
            <a:r>
              <a:rPr lang="en-US" sz="2400" dirty="0"/>
              <a:t>Servant leadership increases </a:t>
            </a:r>
            <a:r>
              <a:rPr lang="en-US" sz="2400" b="1" dirty="0"/>
              <a:t>team potency </a:t>
            </a:r>
            <a:r>
              <a:rPr lang="en-US" sz="2400" dirty="0"/>
              <a:t>( a belief that one’s team has above average skills and abilities)</a:t>
            </a:r>
            <a:endParaRPr lang="en-US" sz="2400" dirty="0"/>
          </a:p>
          <a:p>
            <a:pPr marL="342900" lvl="0" indent="-342900" algn="just" rtl="0">
              <a:spcBef>
                <a:spcPts val="480"/>
              </a:spcBef>
              <a:spcAft>
                <a:spcPts val="0"/>
              </a:spcAft>
              <a:buClr>
                <a:schemeClr val="dk1"/>
              </a:buClr>
              <a:buSzPts val="2400"/>
              <a:buChar char="•"/>
            </a:pPr>
            <a:r>
              <a:rPr lang="en-US" sz="2400" dirty="0"/>
              <a:t>Another study found higher levels of citizenship associated </a:t>
            </a:r>
            <a:r>
              <a:rPr lang="en-US" sz="2400" b="1" dirty="0"/>
              <a:t>with a focus on growth and advancement</a:t>
            </a:r>
            <a:r>
              <a:rPr lang="en-US" sz="2400" dirty="0"/>
              <a:t>, which in turn associated with </a:t>
            </a:r>
            <a:r>
              <a:rPr lang="en-US" sz="2400" b="1" dirty="0"/>
              <a:t>higher creative performance</a:t>
            </a:r>
            <a:r>
              <a:rPr lang="en-US" sz="2400" dirty="0"/>
              <a:t>.</a:t>
            </a:r>
            <a:endParaRPr lang="en-US" sz="2400" dirty="0"/>
          </a:p>
          <a:p>
            <a:pPr marL="342900" lvl="0" indent="-342900" algn="just" rtl="0">
              <a:spcBef>
                <a:spcPts val="480"/>
              </a:spcBef>
              <a:spcAft>
                <a:spcPts val="0"/>
              </a:spcAft>
              <a:buClr>
                <a:schemeClr val="dk1"/>
              </a:buClr>
              <a:buSzPts val="2400"/>
              <a:buChar char="•"/>
            </a:pPr>
            <a:r>
              <a:rPr lang="en-US" sz="2400" dirty="0"/>
              <a:t>Servant leadership is prevalent  and  more effective in certain cultures. </a:t>
            </a:r>
            <a:endParaRPr lang="en-US" sz="2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4"/>
          <p:cNvSpPr/>
          <p:nvPr/>
        </p:nvSpPr>
        <p:spPr>
          <a:xfrm>
            <a:off x="1066800" y="1600200"/>
            <a:ext cx="6172200" cy="147732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rPr>
              <a:t>“A leader. . .is like a shepherd. He stays behind the flock, letting the most nimble go out ahead, whereupon the others follow, not realizing that all along they are being directed from behind.”</a:t>
            </a:r>
            <a:endParaRPr lang="en-US" sz="1800" b="0"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br>
              <a:rPr lang="en-US" sz="1800" dirty="0">
                <a:solidFill>
                  <a:schemeClr val="dk1"/>
                </a:solidFill>
                <a:latin typeface="Calibri" panose="020F0502020204030204"/>
                <a:ea typeface="Calibri" panose="020F0502020204030204"/>
                <a:cs typeface="Calibri" panose="020F0502020204030204"/>
                <a:sym typeface="Calibri" panose="020F0502020204030204"/>
              </a:rPr>
            </a:br>
            <a:r>
              <a:rPr lang="en-US" sz="1800" dirty="0">
                <a:solidFill>
                  <a:schemeClr val="dk1"/>
                </a:solidFill>
                <a:latin typeface="Calibri" panose="020F0502020204030204"/>
                <a:ea typeface="Calibri" panose="020F0502020204030204"/>
                <a:cs typeface="Calibri" panose="020F0502020204030204"/>
                <a:sym typeface="Calibri" panose="020F0502020204030204"/>
              </a:rPr>
              <a:t>― </a:t>
            </a:r>
            <a:r>
              <a:rPr lang="en-US" sz="1800" b="1" dirty="0">
                <a:solidFill>
                  <a:schemeClr val="dk1"/>
                </a:solidFill>
                <a:latin typeface="Calibri" panose="020F0502020204030204"/>
                <a:ea typeface="Calibri" panose="020F0502020204030204"/>
                <a:cs typeface="Calibri" panose="020F0502020204030204"/>
                <a:sym typeface="Calibri" panose="020F0502020204030204"/>
              </a:rPr>
              <a:t>Nelson Mandela, </a:t>
            </a:r>
            <a:r>
              <a:rPr lang="en-US" sz="1800" b="1" u="sng" dirty="0">
                <a:solidFill>
                  <a:schemeClr val="hlink"/>
                </a:solidFill>
                <a:latin typeface="Calibri" panose="020F0502020204030204"/>
                <a:ea typeface="Calibri" panose="020F0502020204030204"/>
                <a:cs typeface="Calibri" panose="020F0502020204030204"/>
                <a:sym typeface="Calibri" panose="020F0502020204030204"/>
                <a:hlinkClick r:id="rId1"/>
              </a:rPr>
              <a:t>Long Walk to Freedom</a:t>
            </a: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panose="020F0502020204030204"/>
              <a:buNone/>
            </a:pPr>
            <a:r>
              <a:rPr lang="en-US" sz="4000"/>
              <a:t>Trust and Leadership</a:t>
            </a:r>
            <a:endParaRPr sz="4000"/>
          </a:p>
        </p:txBody>
      </p:sp>
      <p:sp>
        <p:nvSpPr>
          <p:cNvPr id="258" name="Google Shape;258;p38"/>
          <p:cNvSpPr txBox="1">
            <a:spLocks noGrp="1"/>
          </p:cNvSpPr>
          <p:nvPr>
            <p:ph type="body" idx="1"/>
          </p:nvPr>
        </p:nvSpPr>
        <p:spPr>
          <a:xfrm>
            <a:off x="914400" y="1089660"/>
            <a:ext cx="7772400" cy="2971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ct val="100000"/>
              <a:buChar char="•"/>
            </a:pPr>
            <a:r>
              <a:rPr lang="en-US"/>
              <a:t>Trust – a psychological state that exists when you agree to make yourself vulnerable to another because you have a positive expectation for how things are going to turn out.  </a:t>
            </a:r>
            <a:endParaRPr lang="en-US"/>
          </a:p>
          <a:p>
            <a:pPr marL="742950" lvl="1" indent="-285750" algn="l" rtl="0">
              <a:spcBef>
                <a:spcPts val="475"/>
              </a:spcBef>
              <a:spcAft>
                <a:spcPts val="0"/>
              </a:spcAft>
              <a:buClr>
                <a:schemeClr val="dk2"/>
              </a:buClr>
              <a:buSzPct val="100000"/>
              <a:buChar char="–"/>
            </a:pPr>
            <a:endParaRPr lang="en-US">
              <a:solidFill>
                <a:schemeClr val="dk2"/>
              </a:solidFill>
            </a:endParaRPr>
          </a:p>
        </p:txBody>
      </p:sp>
      <p:sp>
        <p:nvSpPr>
          <p:cNvPr id="259" name="Google Shape;259;p38"/>
          <p:cNvSpPr txBox="1">
            <a:spLocks noGrp="1"/>
          </p:cNvSpPr>
          <p:nvPr>
            <p:ph type="ftr" idx="11"/>
          </p:nvPr>
        </p:nvSpPr>
        <p:spPr>
          <a:xfrm>
            <a:off x="685800" y="6492875"/>
            <a:ext cx="5334000" cy="365125"/>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t>   Copyright © 2011 Pearson Education, Inc. publishing as Prentice Hall  </a:t>
            </a:r>
            <a:endPar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260" name="Google Shape;260;p38"/>
          <p:cNvSpPr txBox="1">
            <a:spLocks noGrp="1"/>
          </p:cNvSpPr>
          <p:nvPr>
            <p:ph type="sldNum" idx="12"/>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t>12-</a:t>
            </a:r>
            <a:fld id="{00000000-1234-1234-1234-123412341234}" type="slidenum">
              <a:rPr lang="en-US" sz="1200" b="0" i="0" u="none" strike="noStrike" cap="none">
                <a:solidFill>
                  <a:srgbClr val="888888"/>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endParaRPr>
          </a:p>
        </p:txBody>
      </p:sp>
      <p:sp>
        <p:nvSpPr>
          <p:cNvPr id="261" name="Google Shape;261;p38"/>
          <p:cNvSpPr/>
          <p:nvPr/>
        </p:nvSpPr>
        <p:spPr>
          <a:xfrm>
            <a:off x="1524000" y="4140200"/>
            <a:ext cx="1905000" cy="1143000"/>
          </a:xfrm>
          <a:prstGeom prst="chevron">
            <a:avLst>
              <a:gd name="adj" fmla="val 50000"/>
            </a:avLst>
          </a:prstGeom>
          <a:solidFill>
            <a:schemeClr val="accen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u="none" strike="noStrike" cap="none">
                <a:solidFill>
                  <a:schemeClr val="lt1"/>
                </a:solidFill>
                <a:latin typeface="Calibri" panose="020F0502020204030204"/>
                <a:ea typeface="Calibri" panose="020F0502020204030204"/>
                <a:cs typeface="Calibri" panose="020F0502020204030204"/>
                <a:sym typeface="Calibri" panose="020F0502020204030204"/>
              </a:rPr>
              <a:t>Trust</a:t>
            </a:r>
            <a:endParaRPr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
        <p:nvSpPr>
          <p:cNvPr id="262" name="Google Shape;262;p38"/>
          <p:cNvSpPr/>
          <p:nvPr/>
        </p:nvSpPr>
        <p:spPr>
          <a:xfrm>
            <a:off x="3619500" y="4140200"/>
            <a:ext cx="2715260" cy="1143000"/>
          </a:xfrm>
          <a:prstGeom prst="chevron">
            <a:avLst>
              <a:gd name="adj" fmla="val 50000"/>
            </a:avLst>
          </a:prstGeom>
          <a:solidFill>
            <a:srgbClr val="CFD7E7">
              <a:alpha val="89803"/>
            </a:srgbClr>
          </a:solidFill>
          <a:ln w="25400" cap="flat" cmpd="sng">
            <a:solidFill>
              <a:srgbClr val="CFD7E7">
                <a:alpha val="89803"/>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Desired Actions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63" name="Google Shape;263;p38"/>
          <p:cNvSpPr/>
          <p:nvPr/>
        </p:nvSpPr>
        <p:spPr>
          <a:xfrm>
            <a:off x="6388100" y="4140200"/>
            <a:ext cx="2835910" cy="1143000"/>
          </a:xfrm>
          <a:prstGeom prst="chevron">
            <a:avLst>
              <a:gd name="adj" fmla="val 50000"/>
            </a:avLst>
          </a:prstGeom>
          <a:solidFill>
            <a:srgbClr val="CFD7E7">
              <a:alpha val="89803"/>
            </a:srgbClr>
          </a:solidFill>
          <a:ln w="25400" cap="flat" cmpd="sng">
            <a:solidFill>
              <a:srgbClr val="CFD7E7">
                <a:alpha val="89803"/>
              </a:srgb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85000"/>
              </a:lnSpc>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Desired Attitudes</a:t>
            </a: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Five Key Dimensions of Trust</a:t>
            </a:r>
            <a:endParaRPr lang="en-US"/>
          </a:p>
        </p:txBody>
      </p:sp>
      <p:sp>
        <p:nvSpPr>
          <p:cNvPr id="269" name="Google Shape;269;p3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77500" lnSpcReduction="20000"/>
          </a:bodyPr>
          <a:lstStyle/>
          <a:p>
            <a:pPr marL="342900" lvl="0" indent="-342900" algn="l" rtl="0">
              <a:spcBef>
                <a:spcPts val="0"/>
              </a:spcBef>
              <a:spcAft>
                <a:spcPts val="0"/>
              </a:spcAft>
              <a:buClr>
                <a:schemeClr val="dk1"/>
              </a:buClr>
              <a:buSzPct val="100000"/>
              <a:buChar char="•"/>
            </a:pPr>
            <a:r>
              <a:rPr lang="en-US" dirty="0"/>
              <a:t>Integrity</a:t>
            </a:r>
            <a:endParaRPr lang="en-US" dirty="0"/>
          </a:p>
          <a:p>
            <a:pPr marL="742950" lvl="1" indent="-285750" algn="l" rtl="0">
              <a:spcBef>
                <a:spcPts val="435"/>
              </a:spcBef>
              <a:spcAft>
                <a:spcPts val="0"/>
              </a:spcAft>
              <a:buClr>
                <a:schemeClr val="dk1"/>
              </a:buClr>
              <a:buSzPct val="100000"/>
              <a:buChar char="–"/>
            </a:pPr>
            <a:r>
              <a:rPr lang="en-US" dirty="0"/>
              <a:t>Honesty and truthfulness</a:t>
            </a:r>
            <a:endParaRPr lang="en-US" dirty="0"/>
          </a:p>
          <a:p>
            <a:pPr marL="342900" lvl="0" indent="-342900" algn="l" rtl="0">
              <a:spcBef>
                <a:spcPts val="495"/>
              </a:spcBef>
              <a:spcAft>
                <a:spcPts val="0"/>
              </a:spcAft>
              <a:buClr>
                <a:schemeClr val="dk1"/>
              </a:buClr>
              <a:buSzPct val="100000"/>
              <a:buChar char="•"/>
            </a:pPr>
            <a:r>
              <a:rPr lang="en-US" dirty="0"/>
              <a:t>Competence</a:t>
            </a:r>
            <a:endParaRPr lang="en-US" dirty="0"/>
          </a:p>
          <a:p>
            <a:pPr marL="742950" lvl="1" indent="-285750" algn="l" rtl="0">
              <a:spcBef>
                <a:spcPts val="435"/>
              </a:spcBef>
              <a:spcAft>
                <a:spcPts val="0"/>
              </a:spcAft>
              <a:buClr>
                <a:schemeClr val="dk1"/>
              </a:buClr>
              <a:buSzPct val="100000"/>
              <a:buChar char="–"/>
            </a:pPr>
            <a:r>
              <a:rPr lang="en-US" dirty="0"/>
              <a:t>An individual’s technical and interpersonal knowledge and skills</a:t>
            </a:r>
            <a:endParaRPr lang="en-US" dirty="0"/>
          </a:p>
          <a:p>
            <a:pPr marL="342900" lvl="0" indent="-342900" algn="l" rtl="0">
              <a:spcBef>
                <a:spcPts val="495"/>
              </a:spcBef>
              <a:spcAft>
                <a:spcPts val="0"/>
              </a:spcAft>
              <a:buClr>
                <a:schemeClr val="dk1"/>
              </a:buClr>
              <a:buSzPct val="100000"/>
              <a:buChar char="•"/>
            </a:pPr>
            <a:r>
              <a:rPr lang="en-US" dirty="0"/>
              <a:t>Consistency</a:t>
            </a:r>
            <a:endParaRPr lang="en-US" dirty="0"/>
          </a:p>
          <a:p>
            <a:pPr marL="742950" lvl="1" indent="-285750" algn="l" rtl="0">
              <a:spcBef>
                <a:spcPts val="435"/>
              </a:spcBef>
              <a:spcAft>
                <a:spcPts val="0"/>
              </a:spcAft>
              <a:buClr>
                <a:schemeClr val="dk1"/>
              </a:buClr>
              <a:buSzPct val="100000"/>
              <a:buChar char="–"/>
            </a:pPr>
            <a:r>
              <a:rPr lang="en-US" dirty="0"/>
              <a:t>An individual’s reliability, predictability, and good judgment in handling situations</a:t>
            </a:r>
            <a:endParaRPr lang="en-US" dirty="0"/>
          </a:p>
          <a:p>
            <a:pPr marL="342900" lvl="0" indent="-342900" algn="l" rtl="0">
              <a:spcBef>
                <a:spcPts val="495"/>
              </a:spcBef>
              <a:spcAft>
                <a:spcPts val="0"/>
              </a:spcAft>
              <a:buClr>
                <a:schemeClr val="dk1"/>
              </a:buClr>
              <a:buSzPct val="100000"/>
              <a:buChar char="•"/>
            </a:pPr>
            <a:r>
              <a:rPr lang="en-US" dirty="0"/>
              <a:t>Loyalty</a:t>
            </a:r>
            <a:endParaRPr lang="en-US" dirty="0"/>
          </a:p>
          <a:p>
            <a:pPr marL="742950" lvl="1" indent="-285750" algn="l" rtl="0">
              <a:spcBef>
                <a:spcPts val="435"/>
              </a:spcBef>
              <a:spcAft>
                <a:spcPts val="0"/>
              </a:spcAft>
              <a:buClr>
                <a:schemeClr val="dk1"/>
              </a:buClr>
              <a:buSzPct val="100000"/>
              <a:buChar char="–"/>
            </a:pPr>
            <a:r>
              <a:rPr lang="en-US" dirty="0"/>
              <a:t>The willingness to protect and save face for another person</a:t>
            </a:r>
            <a:endParaRPr lang="en-US" dirty="0"/>
          </a:p>
          <a:p>
            <a:pPr marL="342900" lvl="0" indent="-342900" algn="l" rtl="0">
              <a:spcBef>
                <a:spcPts val="495"/>
              </a:spcBef>
              <a:spcAft>
                <a:spcPts val="0"/>
              </a:spcAft>
              <a:buClr>
                <a:schemeClr val="dk1"/>
              </a:buClr>
              <a:buSzPct val="100000"/>
              <a:buChar char="•"/>
            </a:pPr>
            <a:r>
              <a:rPr lang="en-US" dirty="0"/>
              <a:t>Openness</a:t>
            </a:r>
            <a:endParaRPr lang="en-US" dirty="0"/>
          </a:p>
          <a:p>
            <a:pPr marL="742950" lvl="1" indent="-285750" algn="l" rtl="0">
              <a:spcBef>
                <a:spcPts val="435"/>
              </a:spcBef>
              <a:spcAft>
                <a:spcPts val="0"/>
              </a:spcAft>
              <a:buClr>
                <a:schemeClr val="dk1"/>
              </a:buClr>
              <a:buSzPct val="100000"/>
              <a:buChar char="–"/>
            </a:pPr>
            <a:r>
              <a:rPr lang="en-US" dirty="0"/>
              <a:t>Reliance on the person to give you the full truth</a:t>
            </a:r>
            <a:endParaRPr lang="en-US" dirty="0"/>
          </a:p>
        </p:txBody>
      </p:sp>
      <p:sp>
        <p:nvSpPr>
          <p:cNvPr id="270" name="Google Shape;270;p3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a:t>© 2009 Prentice-Hall Inc. All rights reserved.</a:t>
            </a:r>
            <a:endParaRPr lang="en-US"/>
          </a:p>
        </p:txBody>
      </p:sp>
      <p:sp>
        <p:nvSpPr>
          <p:cNvPr id="271" name="Google Shape;271;p3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r>
              <a:rPr lang="en-US"/>
              <a:t>13-</a:t>
            </a:r>
            <a:fld id="{00000000-1234-1234-1234-123412341234}" type="slidenum">
              <a:rPr lang="en-US"/>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The Nature of Trust</a:t>
            </a:r>
            <a:endParaRPr lang="en-US"/>
          </a:p>
        </p:txBody>
      </p:sp>
      <p:pic>
        <p:nvPicPr>
          <p:cNvPr id="277" name="Google Shape;277;p40"/>
          <p:cNvPicPr preferRelativeResize="0">
            <a:picLocks noGrp="1"/>
          </p:cNvPicPr>
          <p:nvPr>
            <p:ph type="body" idx="1"/>
          </p:nvPr>
        </p:nvPicPr>
        <p:blipFill rotWithShape="1">
          <a:blip r:embed="rId1"/>
          <a:srcRect/>
          <a:stretch>
            <a:fillRect/>
          </a:stretch>
        </p:blipFill>
        <p:spPr>
          <a:xfrm>
            <a:off x="1143000" y="1752600"/>
            <a:ext cx="6934200" cy="48768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sz="4400"/>
              <a:t>How is Trust Developed?</a:t>
            </a:r>
            <a:endParaRPr sz="4400"/>
          </a:p>
        </p:txBody>
      </p:sp>
      <p:sp>
        <p:nvSpPr>
          <p:cNvPr id="285" name="Google Shape;285;p41"/>
          <p:cNvSpPr txBox="1">
            <a:spLocks noGrp="1"/>
          </p:cNvSpPr>
          <p:nvPr>
            <p:ph type="body" idx="1"/>
          </p:nvPr>
        </p:nvSpPr>
        <p:spPr>
          <a:xfrm>
            <a:off x="685800" y="1219200"/>
            <a:ext cx="7772400" cy="6096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Font typeface="Noto Sans Symbols"/>
              <a:buNone/>
            </a:pPr>
            <a:r>
              <a:rPr lang="en-US"/>
              <a:t> </a:t>
            </a:r>
            <a:endParaRPr lang="en-US"/>
          </a:p>
        </p:txBody>
      </p:sp>
      <p:pic>
        <p:nvPicPr>
          <p:cNvPr id="1026" name="Picture 2"/>
          <p:cNvPicPr>
            <a:picLocks noChangeAspect="1" noChangeArrowheads="1"/>
          </p:cNvPicPr>
          <p:nvPr/>
        </p:nvPicPr>
        <p:blipFill>
          <a:blip r:embed="rId1"/>
          <a:srcRect/>
          <a:stretch>
            <a:fillRect/>
          </a:stretch>
        </p:blipFill>
        <p:spPr bwMode="auto">
          <a:xfrm>
            <a:off x="1071563" y="1271588"/>
            <a:ext cx="7000875" cy="4314825"/>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2"/>
          <p:cNvSpPr txBox="1">
            <a:spLocks noGrp="1"/>
          </p:cNvSpPr>
          <p:nvPr>
            <p:ph type="title"/>
          </p:nvPr>
        </p:nvSpPr>
        <p:spPr>
          <a:xfrm>
            <a:off x="1490028" y="4102100"/>
            <a:ext cx="5486400" cy="566738"/>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Three Types of Trust</a:t>
            </a:r>
            <a:endParaRPr lang="en-US"/>
          </a:p>
        </p:txBody>
      </p:sp>
      <p:sp>
        <p:nvSpPr>
          <p:cNvPr id="294" name="Google Shape;294;p42"/>
          <p:cNvSpPr txBox="1">
            <a:spLocks noGrp="1"/>
          </p:cNvSpPr>
          <p:nvPr>
            <p:ph type="body" idx="1"/>
          </p:nvPr>
        </p:nvSpPr>
        <p:spPr>
          <a:xfrm>
            <a:off x="1283018" y="3125153"/>
            <a:ext cx="5486400" cy="804862"/>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ct val="100000"/>
              <a:buChar char="•"/>
            </a:pPr>
            <a:r>
              <a:rPr lang="en-US" b="1" dirty="0"/>
              <a:t>Deterrence-based Trust</a:t>
            </a:r>
            <a:endParaRPr lang="en-US" b="1" dirty="0"/>
          </a:p>
          <a:p>
            <a:pPr marL="742950" lvl="1" indent="-285750" algn="just" rtl="0">
              <a:spcBef>
                <a:spcPts val="520"/>
              </a:spcBef>
              <a:spcAft>
                <a:spcPts val="0"/>
              </a:spcAft>
              <a:buClr>
                <a:schemeClr val="dk1"/>
              </a:buClr>
              <a:buSzPct val="100000"/>
              <a:buChar char="–"/>
            </a:pPr>
            <a:r>
              <a:rPr lang="en-US" dirty="0"/>
              <a:t>Trust based on fear of reprisal if the trust is violated</a:t>
            </a:r>
            <a:endParaRPr lang="en-US" dirty="0"/>
          </a:p>
          <a:p>
            <a:pPr marL="342900" lvl="0" indent="-342900" algn="l" rtl="0">
              <a:spcBef>
                <a:spcPts val="590"/>
              </a:spcBef>
              <a:spcAft>
                <a:spcPts val="0"/>
              </a:spcAft>
              <a:buClr>
                <a:schemeClr val="dk1"/>
              </a:buClr>
              <a:buSzPct val="100000"/>
              <a:buChar char="•"/>
            </a:pPr>
            <a:r>
              <a:rPr lang="en-US" b="1" dirty="0"/>
              <a:t>Knowledge-based Trust</a:t>
            </a:r>
            <a:endParaRPr lang="en-US" b="1" dirty="0"/>
          </a:p>
          <a:p>
            <a:pPr marL="742950" lvl="1" indent="-285750" algn="just" rtl="0">
              <a:spcBef>
                <a:spcPts val="520"/>
              </a:spcBef>
              <a:spcAft>
                <a:spcPts val="0"/>
              </a:spcAft>
              <a:buClr>
                <a:schemeClr val="dk1"/>
              </a:buClr>
              <a:buSzPct val="100000"/>
              <a:buChar char="–"/>
            </a:pPr>
            <a:r>
              <a:rPr lang="en-US" dirty="0"/>
              <a:t>Trust based on behavioral predictability that comes from a history of interaction</a:t>
            </a:r>
            <a:endParaRPr lang="en-US" dirty="0"/>
          </a:p>
          <a:p>
            <a:pPr marL="342900" lvl="0" indent="-342900" algn="l" rtl="0">
              <a:spcBef>
                <a:spcPts val="590"/>
              </a:spcBef>
              <a:spcAft>
                <a:spcPts val="0"/>
              </a:spcAft>
              <a:buClr>
                <a:schemeClr val="dk1"/>
              </a:buClr>
              <a:buSzPct val="100000"/>
              <a:buChar char="•"/>
            </a:pPr>
            <a:r>
              <a:rPr lang="en-US" b="1" dirty="0"/>
              <a:t>Identification-based Trust</a:t>
            </a:r>
            <a:endParaRPr lang="en-US" b="1" dirty="0"/>
          </a:p>
          <a:p>
            <a:pPr marL="742950" lvl="1" indent="-285750" algn="just" rtl="0">
              <a:spcBef>
                <a:spcPts val="520"/>
              </a:spcBef>
              <a:spcAft>
                <a:spcPts val="0"/>
              </a:spcAft>
              <a:buClr>
                <a:schemeClr val="dk1"/>
              </a:buClr>
              <a:buSzPct val="100000"/>
              <a:buChar char="–"/>
            </a:pPr>
            <a:r>
              <a:rPr lang="en-US" dirty="0" smtClean="0"/>
              <a:t> (Emotional connection) Trust </a:t>
            </a:r>
            <a:r>
              <a:rPr lang="en-US" dirty="0"/>
              <a:t>based on a mutual understanding of one another’s intentions and appreciation of the other’s wants and desires</a:t>
            </a:r>
            <a:endParaRPr lang="en-US" dirty="0"/>
          </a:p>
          <a:p>
            <a:pPr marL="742950" lvl="1" indent="-285750" algn="just" rtl="0">
              <a:spcBef>
                <a:spcPts val="520"/>
              </a:spcBef>
              <a:spcAft>
                <a:spcPts val="0"/>
              </a:spcAft>
              <a:buClr>
                <a:schemeClr val="dk1"/>
              </a:buClr>
              <a:buSzPct val="100000"/>
              <a:buChar char="–"/>
            </a:pPr>
            <a:endParaRPr lang="en-US" dirty="0"/>
          </a:p>
        </p:txBody>
      </p:sp>
      <p:pic>
        <p:nvPicPr>
          <p:cNvPr id="2" name="Picture Placeholder 1"/>
          <p:cNvPicPr>
            <a:picLocks noChangeAspect="1"/>
          </p:cNvPicPr>
          <p:nvPr>
            <p:ph type="pic" idx="2"/>
          </p:nvPr>
        </p:nvPicPr>
        <p:blipFill>
          <a:blip r:embed="rId1"/>
          <a:stretch>
            <a:fillRect/>
          </a:stretch>
        </p:blipFill>
        <p:spPr>
          <a:xfrm>
            <a:off x="490220" y="328295"/>
            <a:ext cx="5486400" cy="2026285"/>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Basic Principles of Trust</a:t>
            </a:r>
            <a:endParaRPr lang="en-US"/>
          </a:p>
        </p:txBody>
      </p:sp>
      <p:sp>
        <p:nvSpPr>
          <p:cNvPr id="302" name="Google Shape;302;p4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Mistrust drives out trust</a:t>
            </a:r>
            <a:endParaRPr lang="en-US" dirty="0"/>
          </a:p>
          <a:p>
            <a:pPr marL="342900" lvl="0" indent="-342900" algn="l" rtl="0">
              <a:spcBef>
                <a:spcPts val="1600"/>
              </a:spcBef>
              <a:spcAft>
                <a:spcPts val="0"/>
              </a:spcAft>
              <a:buClr>
                <a:schemeClr val="dk1"/>
              </a:buClr>
              <a:buSzPts val="3200"/>
              <a:buChar char="•"/>
            </a:pPr>
            <a:r>
              <a:rPr lang="en-US" dirty="0"/>
              <a:t>Trust b</a:t>
            </a:r>
            <a:r>
              <a:rPr lang="en-IN" altLang="en-US" dirty="0"/>
              <a:t>rings</a:t>
            </a:r>
            <a:r>
              <a:rPr lang="en-US" dirty="0"/>
              <a:t> trust</a:t>
            </a:r>
            <a:endParaRPr lang="en-US" dirty="0"/>
          </a:p>
          <a:p>
            <a:pPr marL="342900" lvl="0" indent="-342900" algn="l" rtl="0">
              <a:spcBef>
                <a:spcPts val="1600"/>
              </a:spcBef>
              <a:spcAft>
                <a:spcPts val="0"/>
              </a:spcAft>
              <a:buClr>
                <a:schemeClr val="dk1"/>
              </a:buClr>
              <a:buSzPts val="3200"/>
              <a:buChar char="•"/>
            </a:pPr>
            <a:r>
              <a:rPr lang="en-US" dirty="0"/>
              <a:t>Trust can be regained</a:t>
            </a:r>
            <a:endParaRPr lang="en-US" dirty="0"/>
          </a:p>
          <a:p>
            <a:pPr marL="342900" lvl="0" indent="-342900" algn="l" rtl="0">
              <a:spcBef>
                <a:spcPts val="1600"/>
              </a:spcBef>
              <a:spcAft>
                <a:spcPts val="0"/>
              </a:spcAft>
              <a:buClr>
                <a:schemeClr val="dk1"/>
              </a:buClr>
              <a:buSzPts val="3200"/>
              <a:buChar char="•"/>
            </a:pPr>
            <a:r>
              <a:rPr lang="en-US" dirty="0"/>
              <a:t>Mistrusting groups self-destruct</a:t>
            </a:r>
            <a:endParaRPr lang="en-US" dirty="0"/>
          </a:p>
          <a:p>
            <a:pPr marL="342900" lvl="0" indent="-342900" algn="l" rtl="0">
              <a:spcBef>
                <a:spcPts val="1600"/>
              </a:spcBef>
              <a:spcAft>
                <a:spcPts val="0"/>
              </a:spcAft>
              <a:buClr>
                <a:schemeClr val="dk1"/>
              </a:buClr>
              <a:buSzPts val="3200"/>
              <a:buChar char="•"/>
            </a:pPr>
            <a:r>
              <a:rPr lang="en-US" dirty="0"/>
              <a:t>Mistrust generally reduces productivity</a:t>
            </a:r>
            <a:endParaRPr lang="en-US" dirty="0"/>
          </a:p>
          <a:p>
            <a:pPr marL="342900" lvl="0" indent="-342900" algn="l" rtl="0">
              <a:spcBef>
                <a:spcPts val="1600"/>
              </a:spcBef>
              <a:spcAft>
                <a:spcPts val="0"/>
              </a:spcAft>
              <a:buClr>
                <a:schemeClr val="dk1"/>
              </a:buClr>
              <a:buSzPts val="3200"/>
              <a:buFont typeface="Noto Sans Symbols"/>
              <a:buNone/>
            </a:pPr>
          </a:p>
          <a:p>
            <a:pPr marL="342900" lvl="0" indent="-139700" algn="l" rtl="0">
              <a:spcBef>
                <a:spcPts val="640"/>
              </a:spcBef>
              <a:spcAft>
                <a:spcPts val="0"/>
              </a:spcAft>
              <a:buClr>
                <a:schemeClr val="dk1"/>
              </a:buClr>
              <a:buSzPts val="3200"/>
              <a:buNone/>
            </a:p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0" y="107950"/>
            <a:ext cx="8534400" cy="7175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000"/>
              <a:buFont typeface="Calibri" panose="020F0502020204030204"/>
              <a:buNone/>
            </a:pPr>
            <a:r>
              <a:rPr lang="en-US" sz="4000" b="1"/>
              <a:t>	Definition of Authentic Leadership</a:t>
            </a:r>
            <a:endParaRPr lang="en-US" sz="4000" b="1"/>
          </a:p>
        </p:txBody>
      </p:sp>
      <p:sp>
        <p:nvSpPr>
          <p:cNvPr id="109" name="Google Shape;109;p16"/>
          <p:cNvSpPr txBox="1">
            <a:spLocks noGrp="1"/>
          </p:cNvSpPr>
          <p:nvPr>
            <p:ph type="body" idx="1"/>
          </p:nvPr>
        </p:nvSpPr>
        <p:spPr>
          <a:xfrm>
            <a:off x="0" y="825500"/>
            <a:ext cx="8800465" cy="6114415"/>
          </a:xfrm>
          <a:prstGeom prst="rect">
            <a:avLst/>
          </a:prstGeom>
          <a:noFill/>
          <a:ln>
            <a:noFill/>
          </a:ln>
        </p:spPr>
        <p:txBody>
          <a:bodyPr spcFirstLastPara="1" wrap="square" lIns="91425" tIns="45700" rIns="91425" bIns="45700" anchor="t" anchorCtr="0">
            <a:normAutofit fontScale="70000"/>
          </a:bodyPr>
          <a:lstStyle/>
          <a:p>
            <a:pPr marL="1143000" lvl="2" indent="-228600" algn="l" rtl="0">
              <a:spcBef>
                <a:spcPts val="0"/>
              </a:spcBef>
              <a:spcAft>
                <a:spcPts val="0"/>
              </a:spcAft>
              <a:buClr>
                <a:schemeClr val="dk1"/>
              </a:buClr>
              <a:buSzPts val="2400"/>
              <a:buFont typeface="Noto Sans Symbols"/>
              <a:buNone/>
            </a:pPr>
            <a:r>
              <a:rPr lang="en-US"/>
              <a:t>“A pattern that draws upon and promotes both </a:t>
            </a:r>
            <a:r>
              <a:rPr lang="en-US" b="1"/>
              <a:t>positive psychological capacities a</a:t>
            </a:r>
            <a:r>
              <a:rPr lang="en-US"/>
              <a:t>nd a positive ethical climate, to </a:t>
            </a:r>
            <a:r>
              <a:rPr lang="en-US" b="1"/>
              <a:t>foster greater self-awareness, an internalized moral perspective, balanced processing of information, and relational transparency </a:t>
            </a:r>
            <a:r>
              <a:rPr lang="en-US"/>
              <a:t>on the part of leaders working with followers, fostering positive self-development.”</a:t>
            </a:r>
            <a:endParaRPr lang="en-US"/>
          </a:p>
          <a:p>
            <a:pPr marL="1143000" lvl="2" indent="-228600" algn="l" rtl="0">
              <a:spcBef>
                <a:spcPts val="960"/>
              </a:spcBef>
              <a:spcAft>
                <a:spcPts val="0"/>
              </a:spcAft>
              <a:buClr>
                <a:schemeClr val="dk1"/>
              </a:buClr>
              <a:buSzPts val="2400"/>
              <a:buFont typeface="Noto Sans Symbols"/>
              <a:buNone/>
            </a:pPr>
            <a:r>
              <a:rPr lang="en-US"/>
              <a:t>	Walumbwa, Avolio, Gardner, Wernsing &amp; Peterson, 2008</a:t>
            </a:r>
            <a:endParaRPr lang="en-US"/>
          </a:p>
          <a:p>
            <a:pPr marL="1143000" lvl="2" indent="-228600" algn="l" rtl="0">
              <a:spcBef>
                <a:spcPts val="960"/>
              </a:spcBef>
              <a:spcAft>
                <a:spcPts val="0"/>
              </a:spcAft>
              <a:buClr>
                <a:schemeClr val="dk1"/>
              </a:buClr>
              <a:buSzPts val="2400"/>
              <a:buFont typeface="Noto Sans Symbols"/>
              <a:buNone/>
            </a:pPr>
            <a:endParaRPr lang="en-US"/>
          </a:p>
          <a:p>
            <a:pPr marL="1143000" lvl="2" indent="-228600" algn="l" rtl="0">
              <a:spcBef>
                <a:spcPts val="960"/>
              </a:spcBef>
              <a:spcAft>
                <a:spcPts val="0"/>
              </a:spcAft>
              <a:buClr>
                <a:schemeClr val="dk1"/>
              </a:buClr>
              <a:buSzPts val="2400"/>
              <a:buFont typeface="Noto Sans Symbols"/>
              <a:buNone/>
            </a:pPr>
            <a:r>
              <a:rPr lang="en-US" sz="6285" b="1">
                <a:sym typeface="+mn-ea"/>
              </a:rPr>
              <a:t>Need for Authentic Leadership</a:t>
            </a:r>
            <a:endParaRPr lang="en-US" sz="6285" b="1">
              <a:sym typeface="+mn-ea"/>
            </a:endParaRPr>
          </a:p>
          <a:p>
            <a:pPr marL="1143000" lvl="2" indent="-228600" algn="just" rtl="0">
              <a:spcBef>
                <a:spcPts val="960"/>
              </a:spcBef>
              <a:spcAft>
                <a:spcPts val="0"/>
              </a:spcAft>
              <a:buClr>
                <a:schemeClr val="dk1"/>
              </a:buClr>
              <a:buSzPts val="2400"/>
              <a:buFont typeface="Noto Sans Symbols"/>
              <a:buNone/>
            </a:pPr>
            <a:endParaRPr lang="en-US" sz="6285" b="1">
              <a:sym typeface="+mn-ea"/>
            </a:endParaRPr>
          </a:p>
          <a:p>
            <a:pPr marL="342900" lvl="0" indent="-342900" algn="l" rtl="0">
              <a:lnSpc>
                <a:spcPct val="90000"/>
              </a:lnSpc>
              <a:spcBef>
                <a:spcPts val="0"/>
              </a:spcBef>
              <a:spcAft>
                <a:spcPts val="0"/>
              </a:spcAft>
              <a:buClr>
                <a:srgbClr val="333399"/>
              </a:buClr>
              <a:buSzPts val="2400"/>
              <a:buChar char="•"/>
            </a:pPr>
            <a:r>
              <a:rPr lang="en-US" sz="2400" b="1" dirty="0">
                <a:solidFill>
                  <a:srgbClr val="333399"/>
                </a:solidFill>
                <a:sym typeface="+mn-ea"/>
              </a:rPr>
              <a:t>Authentic Leadership –</a:t>
            </a:r>
            <a:r>
              <a:rPr lang="en-US" sz="2400" b="1" dirty="0">
                <a:solidFill>
                  <a:schemeClr val="accent1"/>
                </a:solidFill>
                <a:sym typeface="+mn-ea"/>
              </a:rPr>
              <a:t> </a:t>
            </a:r>
            <a:r>
              <a:rPr lang="en-US" sz="2400" dirty="0">
                <a:sym typeface="+mn-ea"/>
              </a:rPr>
              <a:t>focuses on whether leadership is genuine</a:t>
            </a:r>
            <a:endParaRPr sz="2400" b="1"/>
          </a:p>
          <a:p>
            <a:pPr marL="342900" lvl="0" indent="-342900" algn="l" rtl="0">
              <a:lnSpc>
                <a:spcPct val="90000"/>
              </a:lnSpc>
              <a:spcBef>
                <a:spcPts val="0"/>
              </a:spcBef>
              <a:spcAft>
                <a:spcPts val="0"/>
              </a:spcAft>
              <a:buClr>
                <a:srgbClr val="333399"/>
              </a:buClr>
              <a:buSzPts val="2400"/>
              <a:buChar char="•"/>
            </a:pPr>
            <a:r>
              <a:rPr lang="en-US" sz="2400" b="1" dirty="0">
                <a:solidFill>
                  <a:srgbClr val="333399"/>
                </a:solidFill>
                <a:sym typeface="+mn-ea"/>
              </a:rPr>
              <a:t>Interest in Authentic Leadership</a:t>
            </a:r>
            <a:r>
              <a:rPr lang="en-US" sz="2400" b="1" dirty="0">
                <a:sym typeface="+mn-ea"/>
              </a:rPr>
              <a:t> </a:t>
            </a:r>
            <a:endParaRPr lang="en-US" sz="2400" b="1" dirty="0"/>
          </a:p>
          <a:p>
            <a:pPr marL="742950" lvl="1" indent="-285750" algn="l" rtl="0">
              <a:lnSpc>
                <a:spcPct val="90000"/>
              </a:lnSpc>
              <a:spcBef>
                <a:spcPts val="480"/>
              </a:spcBef>
              <a:spcAft>
                <a:spcPts val="0"/>
              </a:spcAft>
              <a:buClr>
                <a:schemeClr val="dk1"/>
              </a:buClr>
              <a:buSzPts val="2400"/>
              <a:buChar char="–"/>
            </a:pPr>
            <a:r>
              <a:rPr lang="en-US" sz="2400" dirty="0">
                <a:sym typeface="+mn-ea"/>
              </a:rPr>
              <a:t>Increasing in recent times due to </a:t>
            </a:r>
            <a:r>
              <a:rPr lang="en-US" sz="2400" b="1" dirty="0">
                <a:sym typeface="+mn-ea"/>
              </a:rPr>
              <a:t>social upheavals</a:t>
            </a:r>
            <a:endParaRPr lang="en-US" sz="2400" b="1" dirty="0"/>
          </a:p>
          <a:p>
            <a:pPr marL="742950" lvl="1" indent="-285750" algn="l" rtl="0">
              <a:lnSpc>
                <a:spcPct val="90000"/>
              </a:lnSpc>
              <a:spcBef>
                <a:spcPts val="480"/>
              </a:spcBef>
              <a:spcAft>
                <a:spcPts val="0"/>
              </a:spcAft>
              <a:buClr>
                <a:schemeClr val="dk1"/>
              </a:buClr>
              <a:buSzPts val="2400"/>
              <a:buChar char="–"/>
            </a:pPr>
            <a:r>
              <a:rPr lang="en-US" sz="2400" dirty="0">
                <a:sym typeface="+mn-ea"/>
              </a:rPr>
              <a:t>People </a:t>
            </a:r>
            <a:r>
              <a:rPr lang="en-US" sz="2400" b="1" dirty="0">
                <a:sym typeface="+mn-ea"/>
              </a:rPr>
              <a:t>longing for trustworthy leaders</a:t>
            </a:r>
            <a:endParaRPr sz="2400" b="1" i="1"/>
          </a:p>
          <a:p>
            <a:pPr marL="742950" lvl="1" indent="-285750" algn="l" rtl="0">
              <a:lnSpc>
                <a:spcPct val="90000"/>
              </a:lnSpc>
              <a:spcBef>
                <a:spcPts val="480"/>
              </a:spcBef>
              <a:spcAft>
                <a:spcPts val="0"/>
              </a:spcAft>
              <a:buClr>
                <a:schemeClr val="dk1"/>
              </a:buClr>
              <a:buSzPts val="2400"/>
              <a:buChar char="–"/>
            </a:pPr>
            <a:r>
              <a:rPr lang="en-US" sz="2400" dirty="0">
                <a:sym typeface="+mn-ea"/>
              </a:rPr>
              <a:t>Identified earlier in </a:t>
            </a:r>
            <a:r>
              <a:rPr lang="en-US" sz="2400" b="1" dirty="0">
                <a:sym typeface="+mn-ea"/>
              </a:rPr>
              <a:t>transformational leadership    </a:t>
            </a:r>
            <a:r>
              <a:rPr lang="en-US" sz="2400" dirty="0">
                <a:sym typeface="+mn-ea"/>
              </a:rPr>
              <a:t>	          ( idealized influence, inspirational  motivation, intellectual stimulation, individualized consideration)research but not studied separately</a:t>
            </a:r>
            <a:endParaRPr lang="en-US" sz="2400" dirty="0"/>
          </a:p>
          <a:p>
            <a:pPr marL="742950" lvl="1" indent="-285750" algn="l" rtl="0">
              <a:lnSpc>
                <a:spcPct val="90000"/>
              </a:lnSpc>
              <a:spcBef>
                <a:spcPts val="480"/>
              </a:spcBef>
              <a:spcAft>
                <a:spcPts val="0"/>
              </a:spcAft>
              <a:buClr>
                <a:schemeClr val="dk1"/>
              </a:buClr>
              <a:buSzPts val="2400"/>
              <a:buChar char="–"/>
            </a:pPr>
            <a:r>
              <a:rPr lang="en-US" sz="2400" dirty="0">
                <a:sym typeface="+mn-ea"/>
              </a:rPr>
              <a:t>Needed evidence-based research of construct</a:t>
            </a:r>
            <a:endParaRPr lang="en-US" sz="2400" dirty="0"/>
          </a:p>
          <a:p>
            <a:pPr marL="1143000" lvl="2" indent="-228600" algn="just" rtl="0">
              <a:spcBef>
                <a:spcPts val="960"/>
              </a:spcBef>
              <a:spcAft>
                <a:spcPts val="0"/>
              </a:spcAft>
              <a:buClr>
                <a:schemeClr val="dk1"/>
              </a:buClr>
              <a:buSzPts val="2400"/>
              <a:buFont typeface="Noto Sans Symbols"/>
              <a:buNone/>
            </a:pPr>
            <a:endParaRPr b="1" i="1">
              <a:solidFill>
                <a:srgbClr val="6600CC"/>
              </a:solidFill>
            </a:endParaRPr>
          </a:p>
          <a:p>
            <a:pPr marL="1143000" lvl="2" indent="-228600" algn="just" rtl="0">
              <a:spcBef>
                <a:spcPts val="960"/>
              </a:spcBef>
              <a:spcAft>
                <a:spcPts val="0"/>
              </a:spcAft>
              <a:buClr>
                <a:schemeClr val="dk1"/>
              </a:buClr>
              <a:buSzPts val="2400"/>
              <a:buFont typeface="Noto Sans Symbols"/>
              <a:buNone/>
            </a:pPr>
            <a:endParaRPr lang="en-US"/>
          </a:p>
          <a:p>
            <a:pPr marL="1143000" lvl="2" indent="-228600" algn="ctr" rtl="0">
              <a:spcBef>
                <a:spcPts val="880"/>
              </a:spcBef>
              <a:spcAft>
                <a:spcPts val="0"/>
              </a:spcAft>
              <a:buClr>
                <a:schemeClr val="dk1"/>
              </a:buClr>
              <a:buSzPts val="2000"/>
              <a:buFont typeface="Noto Sans Symbols"/>
              <a:buNone/>
            </a:pPr>
            <a:endParaRPr sz="2000"/>
          </a:p>
          <a:p>
            <a:pPr marL="1143000" lvl="2" indent="-228600" algn="ctr" rtl="0">
              <a:spcBef>
                <a:spcPts val="800"/>
              </a:spcBef>
              <a:spcAft>
                <a:spcPts val="0"/>
              </a:spcAft>
              <a:buClr>
                <a:schemeClr val="dk1"/>
              </a:buClr>
              <a:buSzPts val="2000"/>
              <a:buFont typeface="Noto Sans Symbols"/>
              <a:buNone/>
            </a:pPr>
            <a:endParaRPr sz="2000"/>
          </a:p>
          <a:p>
            <a:pPr marL="1143000" lvl="2" indent="-228600" algn="ctr" rtl="0">
              <a:spcBef>
                <a:spcPts val="800"/>
              </a:spcBef>
              <a:spcAft>
                <a:spcPts val="0"/>
              </a:spcAft>
              <a:buClr>
                <a:schemeClr val="dk1"/>
              </a:buClr>
              <a:buSzPts val="2000"/>
              <a:buFont typeface="Noto Sans Symbols"/>
              <a:buNone/>
            </a:pPr>
            <a:endParaRPr sz="2000"/>
          </a:p>
          <a:p>
            <a:pPr marL="1143000" lvl="2" indent="-228600" algn="ctr" rtl="0">
              <a:spcBef>
                <a:spcPts val="800"/>
              </a:spcBef>
              <a:spcAft>
                <a:spcPts val="0"/>
              </a:spcAft>
              <a:buClr>
                <a:schemeClr val="dk1"/>
              </a:buClr>
              <a:buSzPts val="2000"/>
              <a:buFont typeface="Noto Sans Symbols"/>
              <a:buNone/>
            </a:pPr>
            <a:endParaRPr sz="2000"/>
          </a:p>
          <a:p>
            <a:pPr marL="1143000" lvl="2" indent="-228600" algn="ctr" rtl="0">
              <a:spcBef>
                <a:spcPts val="800"/>
              </a:spcBef>
              <a:spcAft>
                <a:spcPts val="0"/>
              </a:spcAft>
              <a:buClr>
                <a:schemeClr val="dk1"/>
              </a:buClr>
              <a:buSzPts val="2000"/>
              <a:buFont typeface="Noto Sans Symbols"/>
              <a:buNone/>
            </a:pPr>
            <a:endParaRPr sz="2000"/>
          </a:p>
          <a:p>
            <a:pPr marL="1143000" lvl="2" indent="-228600" algn="ctr" rtl="0">
              <a:spcBef>
                <a:spcPts val="800"/>
              </a:spcBef>
              <a:spcAft>
                <a:spcPts val="0"/>
              </a:spcAft>
              <a:buClr>
                <a:schemeClr val="dk1"/>
              </a:buClr>
              <a:buSzPts val="2000"/>
              <a:buFont typeface="Noto Sans Symbols"/>
              <a:buNone/>
            </a:pPr>
            <a:endParaRPr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Contemporary Leadership Roles: Mentoring</a:t>
            </a:r>
            <a:endParaRPr lang="en-US"/>
          </a:p>
        </p:txBody>
      </p:sp>
      <p:sp>
        <p:nvSpPr>
          <p:cNvPr id="315" name="Google Shape;315;p4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171450" algn="l" rtl="0">
              <a:lnSpc>
                <a:spcPct val="90000"/>
              </a:lnSpc>
              <a:spcBef>
                <a:spcPts val="540"/>
              </a:spcBef>
              <a:spcAft>
                <a:spcPts val="0"/>
              </a:spcAft>
              <a:buClr>
                <a:schemeClr val="dk1"/>
              </a:buClr>
              <a:buSzPts val="2700"/>
              <a:buNone/>
            </a:pPr>
            <a:r>
              <a:rPr lang="en-US" sz="2700" dirty="0">
                <a:sym typeface="+mn-ea"/>
              </a:rPr>
              <a:t>Mentor:  A senior employee who supports a less experienced employee.</a:t>
            </a:r>
            <a:endParaRPr lang="en-US" sz="2700" dirty="0">
              <a:sym typeface="+mn-ea"/>
            </a:endParaRPr>
          </a:p>
          <a:p>
            <a:pPr marL="342900" lvl="0" indent="-171450" algn="l" rtl="0">
              <a:lnSpc>
                <a:spcPct val="90000"/>
              </a:lnSpc>
              <a:spcBef>
                <a:spcPts val="540"/>
              </a:spcBef>
              <a:spcAft>
                <a:spcPts val="0"/>
              </a:spcAft>
              <a:buClr>
                <a:schemeClr val="dk1"/>
              </a:buClr>
              <a:buSzPts val="2700"/>
              <a:buNone/>
            </a:pPr>
            <a:endParaRPr lang="en-US" sz="2700" dirty="0">
              <a:sym typeface="+mn-ea"/>
            </a:endParaRPr>
          </a:p>
          <a:p>
            <a:pPr marL="114300" marR="0" lvl="1" indent="-114300" algn="l" rtl="0">
              <a:lnSpc>
                <a:spcPct val="75000"/>
              </a:lnSpc>
              <a:spcBef>
                <a:spcPts val="0"/>
              </a:spcBef>
              <a:spcAft>
                <a:spcPts val="0"/>
              </a:spcAft>
              <a:buClr>
                <a:schemeClr val="dk1"/>
              </a:buClr>
              <a:buSzPts val="1800"/>
            </a:pPr>
            <a:r>
              <a:rPr lang="en-IN" sz="2700" dirty="0" smtClean="0">
                <a:latin typeface="Calibri" panose="020F0502020204030204" pitchFamily="34" charset="0"/>
                <a:cs typeface="Calibri" panose="020F0502020204030204" pitchFamily="34" charset="0"/>
                <a:sym typeface="Calibri" panose="020F0502020204030204"/>
              </a:rPr>
              <a:t>Two Key Functions:</a:t>
            </a:r>
            <a:endParaRPr lang="en-IN" sz="2700" b="0" i="0" u="none" strike="noStrike" cap="none"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114300" marR="0" lvl="1" indent="-114300" algn="l" rtl="0">
              <a:lnSpc>
                <a:spcPct val="75000"/>
              </a:lnSpc>
              <a:spcBef>
                <a:spcPts val="0"/>
              </a:spcBef>
              <a:spcAft>
                <a:spcPts val="0"/>
              </a:spcAft>
              <a:buClr>
                <a:schemeClr val="dk1"/>
              </a:buClr>
              <a:buSzPts val="1800"/>
            </a:pPr>
            <a:endParaRPr lang="en-US" sz="2700" b="0" i="0" u="none" strike="noStrike" cap="none"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114300" marR="0" lvl="1" indent="-114300" algn="l" rtl="0">
              <a:lnSpc>
                <a:spcPct val="75000"/>
              </a:lnSpc>
              <a:spcBef>
                <a:spcPts val="0"/>
              </a:spcBef>
              <a:spcAft>
                <a:spcPts val="0"/>
              </a:spcAft>
              <a:buClr>
                <a:schemeClr val="dk1"/>
              </a:buClr>
              <a:buSzPts val="1800"/>
              <a:buFont typeface="Calibri" panose="020F0502020204030204"/>
              <a:buChar char="•"/>
            </a:pPr>
            <a:r>
              <a:rPr lang="en-US" sz="2700" dirty="0" smtClean="0">
                <a:latin typeface="Calibri" panose="020F0502020204030204" pitchFamily="34" charset="0"/>
                <a:cs typeface="Calibri" panose="020F0502020204030204" pitchFamily="34" charset="0"/>
                <a:sym typeface="Calibri" panose="020F0502020204030204"/>
              </a:rPr>
              <a:t>Career </a:t>
            </a:r>
            <a:r>
              <a:rPr lang="en-US" sz="2700" dirty="0">
                <a:latin typeface="Calibri" panose="020F0502020204030204" pitchFamily="34" charset="0"/>
                <a:cs typeface="Calibri" panose="020F0502020204030204" pitchFamily="34" charset="0"/>
                <a:sym typeface="Calibri" panose="020F0502020204030204"/>
              </a:rPr>
              <a:t>Functions</a:t>
            </a:r>
            <a:endParaRPr sz="2700" b="0" i="0" u="none" strike="noStrike" cap="none">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28600" lvl="4" indent="-114300">
              <a:lnSpc>
                <a:spcPct val="75000"/>
              </a:lnSpc>
              <a:spcBef>
                <a:spcPts val="180"/>
              </a:spcBef>
              <a:buClr>
                <a:schemeClr val="dk1"/>
              </a:buClr>
              <a:buSzPts val="1800"/>
              <a:buFont typeface="Courier New" panose="02070309020205020404" pitchFamily="49" charset="0"/>
              <a:buChar char="o"/>
            </a:pPr>
            <a:r>
              <a:rPr lang="en-US" sz="2700" dirty="0">
                <a:latin typeface="Calibri" panose="020F0502020204030204" pitchFamily="34" charset="0"/>
                <a:cs typeface="Calibri" panose="020F0502020204030204" pitchFamily="34" charset="0"/>
                <a:sym typeface="Calibri" panose="020F0502020204030204"/>
              </a:rPr>
              <a:t>Acting as a sounding board for </a:t>
            </a:r>
            <a:r>
              <a:rPr lang="en-US" sz="2700" dirty="0" smtClean="0">
                <a:latin typeface="Calibri" panose="020F0502020204030204" pitchFamily="34" charset="0"/>
                <a:cs typeface="Calibri" panose="020F0502020204030204" pitchFamily="34" charset="0"/>
                <a:sym typeface="Calibri" panose="020F0502020204030204"/>
              </a:rPr>
              <a:t>ideas</a:t>
            </a:r>
            <a:endParaRPr lang="en-US" sz="2700" b="0" i="0" u="none" strike="noStrike" cap="none"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0" lvl="3" indent="-114300">
              <a:lnSpc>
                <a:spcPct val="75000"/>
              </a:lnSpc>
              <a:spcBef>
                <a:spcPts val="180"/>
              </a:spcBef>
              <a:buClr>
                <a:schemeClr val="dk1"/>
              </a:buClr>
              <a:buSzPts val="1800"/>
              <a:buFont typeface="Courier New" panose="02070309020205020404" pitchFamily="49" charset="0"/>
              <a:buChar char="o"/>
            </a:pPr>
            <a:r>
              <a:rPr lang="en-IN" altLang="en-US" sz="2700" dirty="0">
                <a:sym typeface="+mn-ea"/>
              </a:rPr>
              <a:t> </a:t>
            </a:r>
            <a:r>
              <a:rPr lang="en-US" sz="2700" dirty="0">
                <a:sym typeface="+mn-ea"/>
              </a:rPr>
              <a:t>Coaching, assisting, sponsoring </a:t>
            </a:r>
            <a:endParaRPr lang="en-US" sz="2700" dirty="0"/>
          </a:p>
          <a:p>
            <a:pPr marL="228600" lvl="4" indent="-114300">
              <a:lnSpc>
                <a:spcPct val="75000"/>
              </a:lnSpc>
              <a:spcBef>
                <a:spcPts val="180"/>
              </a:spcBef>
              <a:buClr>
                <a:schemeClr val="dk1"/>
              </a:buClr>
              <a:buSzPts val="1800"/>
              <a:buFont typeface="Courier New" panose="02070309020205020404" pitchFamily="49" charset="0"/>
              <a:buChar char="o"/>
            </a:pPr>
            <a:endParaRPr lang="en-US" sz="2700" b="0" i="0" u="none" strike="noStrike" cap="none" dirty="0" smtClean="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28600" marR="0" lvl="2" indent="-114300" algn="l" rtl="0">
              <a:lnSpc>
                <a:spcPct val="75000"/>
              </a:lnSpc>
              <a:spcBef>
                <a:spcPts val="180"/>
              </a:spcBef>
              <a:spcAft>
                <a:spcPts val="0"/>
              </a:spcAft>
              <a:buClr>
                <a:schemeClr val="dk1"/>
              </a:buClr>
              <a:buSzPts val="1800"/>
            </a:pPr>
            <a:endParaRPr sz="2700" b="0" i="0" u="none" strike="noStrike" cap="none">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114300" marR="0" lvl="1" indent="-114300" algn="l" rtl="0">
              <a:lnSpc>
                <a:spcPct val="75000"/>
              </a:lnSpc>
              <a:spcBef>
                <a:spcPts val="180"/>
              </a:spcBef>
              <a:spcAft>
                <a:spcPts val="0"/>
              </a:spcAft>
              <a:buClr>
                <a:schemeClr val="dk1"/>
              </a:buClr>
              <a:buSzPts val="1800"/>
              <a:buFont typeface="Calibri" panose="020F0502020204030204"/>
              <a:buChar char="•"/>
            </a:pPr>
            <a:r>
              <a:rPr lang="en-US" sz="2700" dirty="0">
                <a:latin typeface="Calibri" panose="020F0502020204030204" pitchFamily="34" charset="0"/>
                <a:cs typeface="Calibri" panose="020F0502020204030204" pitchFamily="34" charset="0"/>
                <a:sym typeface="Calibri" panose="020F0502020204030204"/>
              </a:rPr>
              <a:t>Psychosocial Psychological Functions</a:t>
            </a:r>
            <a:endParaRPr sz="2700" b="0" i="0" u="none" strike="noStrike" cap="none">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28600" marR="0" lvl="2" indent="-114300" algn="l" rtl="0">
              <a:lnSpc>
                <a:spcPct val="75000"/>
              </a:lnSpc>
              <a:spcBef>
                <a:spcPts val="180"/>
              </a:spcBef>
              <a:spcAft>
                <a:spcPts val="0"/>
              </a:spcAft>
              <a:buClr>
                <a:schemeClr val="dk1"/>
              </a:buClr>
              <a:buSzPts val="1800"/>
              <a:buFont typeface="Courier New" panose="02070309020205020404" pitchFamily="49" charset="0"/>
              <a:buChar char="o"/>
            </a:pPr>
            <a:r>
              <a:rPr lang="en-US" sz="2700" dirty="0">
                <a:latin typeface="Calibri" panose="020F0502020204030204" pitchFamily="34" charset="0"/>
                <a:cs typeface="Calibri" panose="020F0502020204030204" pitchFamily="34" charset="0"/>
                <a:sym typeface="Calibri" panose="020F0502020204030204"/>
              </a:rPr>
              <a:t>Providing friendship and acceptance</a:t>
            </a:r>
            <a:endParaRPr lang="en-US" sz="2700" b="0" i="0" u="none" strike="noStrike" cap="none" dirty="0">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28600" marR="0" lvl="2" indent="-114300" algn="l" rtl="0">
              <a:lnSpc>
                <a:spcPct val="75000"/>
              </a:lnSpc>
              <a:spcBef>
                <a:spcPts val="180"/>
              </a:spcBef>
              <a:spcAft>
                <a:spcPts val="0"/>
              </a:spcAft>
              <a:buClr>
                <a:schemeClr val="dk1"/>
              </a:buClr>
              <a:buSzPts val="1800"/>
              <a:buFont typeface="Courier New" panose="02070309020205020404" pitchFamily="49" charset="0"/>
              <a:buChar char="o"/>
            </a:pPr>
            <a:r>
              <a:rPr lang="en-US" sz="2700" dirty="0">
                <a:sym typeface="+mn-ea"/>
              </a:rPr>
              <a:t>Counseling, sharing</a:t>
            </a:r>
            <a:endParaRPr sz="2700" b="0" i="0" u="none" strike="noStrike" cap="none">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228600" marR="0" lvl="2" indent="-114300" algn="l" rtl="0">
              <a:lnSpc>
                <a:spcPct val="75000"/>
              </a:lnSpc>
              <a:spcBef>
                <a:spcPts val="180"/>
              </a:spcBef>
              <a:spcAft>
                <a:spcPts val="0"/>
              </a:spcAft>
              <a:buClr>
                <a:schemeClr val="dk1"/>
              </a:buClr>
              <a:buSzPts val="1800"/>
              <a:buFont typeface="Courier New" panose="02070309020205020404" pitchFamily="49" charset="0"/>
              <a:buChar char="o"/>
            </a:pPr>
            <a:r>
              <a:rPr lang="en-US" sz="2700" dirty="0">
                <a:latin typeface="Calibri" panose="020F0502020204030204" pitchFamily="34" charset="0"/>
                <a:cs typeface="Calibri" panose="020F0502020204030204" pitchFamily="34" charset="0"/>
                <a:sym typeface="Calibri" panose="020F0502020204030204"/>
              </a:rPr>
              <a:t>Acting as a role model</a:t>
            </a:r>
            <a:endParaRPr sz="2700" b="0" i="0" u="none" strike="noStrike" cap="none">
              <a:solidFill>
                <a:schemeClr val="dk1"/>
              </a:solidFill>
              <a:latin typeface="Calibri" panose="020F0502020204030204" pitchFamily="34" charset="0"/>
              <a:ea typeface="Calibri" panose="020F0502020204030204"/>
              <a:cs typeface="Calibri" panose="020F0502020204030204" pitchFamily="34" charset="0"/>
              <a:sym typeface="Calibri" panose="020F0502020204030204"/>
            </a:endParaRPr>
          </a:p>
          <a:p>
            <a:pPr marL="342900" lvl="0" indent="-171450" algn="l" rtl="0">
              <a:lnSpc>
                <a:spcPct val="90000"/>
              </a:lnSpc>
              <a:spcBef>
                <a:spcPts val="540"/>
              </a:spcBef>
              <a:spcAft>
                <a:spcPts val="0"/>
              </a:spcAft>
              <a:buClr>
                <a:schemeClr val="dk1"/>
              </a:buClr>
              <a:buSzPts val="2700"/>
              <a:buNone/>
            </a:pPr>
            <a:endParaRPr lang="en-US" sz="2700" dirty="0"/>
          </a:p>
          <a:p>
            <a:pPr marL="342900" lvl="0" indent="-171450" algn="l" rtl="0">
              <a:lnSpc>
                <a:spcPct val="90000"/>
              </a:lnSpc>
              <a:spcBef>
                <a:spcPts val="540"/>
              </a:spcBef>
              <a:spcAft>
                <a:spcPts val="0"/>
              </a:spcAft>
              <a:buClr>
                <a:schemeClr val="dk1"/>
              </a:buClr>
              <a:buSzPts val="2700"/>
              <a:buNone/>
            </a:pPr>
            <a:endParaRPr sz="27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Contemporary Leadership Roles: Coaching and its styles </a:t>
            </a:r>
            <a:endParaRPr lang="en-US"/>
          </a:p>
        </p:txBody>
      </p:sp>
      <p:sp>
        <p:nvSpPr>
          <p:cNvPr id="332" name="Google Shape;332;p4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Coaching is the process by which individuals gain the skills, abilities and knowledge to develop themselves professionally and become more effective in their jobs. </a:t>
            </a:r>
            <a:endParaRPr lang="en-US" sz="2400"/>
          </a:p>
          <a:p>
            <a:pPr marL="342900" lvl="0" indent="-342900" algn="l" rtl="0">
              <a:spcBef>
                <a:spcPts val="0"/>
              </a:spcBef>
              <a:spcAft>
                <a:spcPts val="0"/>
              </a:spcAft>
              <a:buClr>
                <a:schemeClr val="dk1"/>
              </a:buClr>
              <a:buSzPts val="2400"/>
              <a:buChar char="•"/>
            </a:pPr>
            <a:endParaRPr lang="en-US" sz="2400"/>
          </a:p>
          <a:p>
            <a:pPr marL="342900" lvl="0" indent="-342900" algn="l" rtl="0">
              <a:spcBef>
                <a:spcPts val="0"/>
              </a:spcBef>
              <a:spcAft>
                <a:spcPts val="0"/>
              </a:spcAft>
              <a:buClr>
                <a:schemeClr val="dk1"/>
              </a:buClr>
              <a:buSzPts val="2400"/>
              <a:buChar char="•"/>
            </a:pPr>
            <a:r>
              <a:rPr lang="en-US" sz="2400"/>
              <a:t>Coaching helps the people to perform better in their current jobs and in their future jobs. </a:t>
            </a:r>
            <a:endParaRPr lang="en-IN"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457200" y="609600"/>
            <a:ext cx="8229600" cy="9144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Difference between Coach &amp; Mentor</a:t>
            </a:r>
            <a:endParaRPr lang="en-US"/>
          </a:p>
        </p:txBody>
      </p:sp>
      <p:graphicFrame>
        <p:nvGraphicFramePr>
          <p:cNvPr id="338" name="Google Shape;338;p48"/>
          <p:cNvGraphicFramePr/>
          <p:nvPr/>
        </p:nvGraphicFramePr>
        <p:xfrm>
          <a:off x="457200" y="1676400"/>
          <a:ext cx="8229600" cy="838200"/>
        </p:xfrm>
        <a:graphic>
          <a:graphicData uri="http://schemas.openxmlformats.org/drawingml/2006/table">
            <a:tbl>
              <a:tblPr firstRow="1" bandRow="1">
                <a:noFill/>
                <a:tableStyleId>{F0635832-A58A-454F-91A1-F617D41586F6}</a:tableStyleId>
              </a:tblPr>
              <a:tblGrid>
                <a:gridCol w="8229600"/>
              </a:tblGrid>
              <a:tr h="838200">
                <a:tc>
                  <a:txBody>
                    <a:bodyPr/>
                    <a:lstStyle/>
                    <a:p>
                      <a:pPr marL="0" marR="0" lvl="0" indent="0" algn="l" rtl="0">
                        <a:spcBef>
                          <a:spcPts val="0"/>
                        </a:spcBef>
                        <a:spcAft>
                          <a:spcPts val="0"/>
                        </a:spcAft>
                        <a:buNone/>
                      </a:pPr>
                      <a:endParaRPr sz="1800" b="0"/>
                    </a:p>
                    <a:p>
                      <a:pPr marL="0" marR="0" lvl="0" indent="0" algn="l" rtl="0">
                        <a:spcBef>
                          <a:spcPts val="0"/>
                        </a:spcBef>
                        <a:spcAft>
                          <a:spcPts val="0"/>
                        </a:spcAft>
                        <a:buNone/>
                      </a:pPr>
                      <a:r>
                        <a:rPr lang="en-US" sz="2400" dirty="0" err="1"/>
                        <a:t>Starcevich</a:t>
                      </a:r>
                      <a:r>
                        <a:rPr lang="en-US" sz="2400" dirty="0"/>
                        <a:t>, (1999)“Coach &amp; Mentor; Is there a difference?”</a:t>
                      </a:r>
                      <a:endParaRPr sz="2400"/>
                    </a:p>
                  </a:txBody>
                  <a:tcPr marL="91450" marR="91450" marT="45725" marB="45725"/>
                </a:tc>
              </a:tr>
            </a:tbl>
          </a:graphicData>
        </a:graphic>
      </p:graphicFrame>
      <p:graphicFrame>
        <p:nvGraphicFramePr>
          <p:cNvPr id="339" name="Google Shape;339;p48"/>
          <p:cNvGraphicFramePr/>
          <p:nvPr/>
        </p:nvGraphicFramePr>
        <p:xfrm>
          <a:off x="457200" y="2819400"/>
          <a:ext cx="8229600" cy="2667000"/>
        </p:xfrm>
        <a:graphic>
          <a:graphicData uri="http://schemas.openxmlformats.org/drawingml/2006/table">
            <a:tbl>
              <a:tblPr firstRow="1" bandRow="1">
                <a:noFill/>
                <a:tableStyleId>{F0635832-A58A-454F-91A1-F617D41586F6}</a:tableStyleId>
              </a:tblPr>
              <a:tblGrid>
                <a:gridCol w="2286000"/>
                <a:gridCol w="2590800"/>
                <a:gridCol w="3352800"/>
              </a:tblGrid>
              <a:tr h="38100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r>
                        <a:rPr lang="en-US" sz="1800"/>
                        <a:t>Coach</a:t>
                      </a:r>
                      <a:endParaRPr sz="1800"/>
                    </a:p>
                  </a:txBody>
                  <a:tcPr marL="91450" marR="91450" marT="45725" marB="45725"/>
                </a:tc>
                <a:tc>
                  <a:txBody>
                    <a:bodyPr/>
                    <a:lstStyle/>
                    <a:p>
                      <a:pPr marL="0" marR="0" lvl="0" indent="0" algn="l" rtl="0">
                        <a:spcBef>
                          <a:spcPts val="0"/>
                        </a:spcBef>
                        <a:spcAft>
                          <a:spcPts val="0"/>
                        </a:spcAft>
                        <a:buNone/>
                      </a:pPr>
                      <a:r>
                        <a:rPr lang="en-US" sz="1800"/>
                        <a:t>Mentor</a:t>
                      </a:r>
                      <a:endParaRPr sz="1800"/>
                    </a:p>
                  </a:txBody>
                  <a:tcPr marL="91450" marR="91450" marT="45725" marB="45725"/>
                </a:tc>
              </a:tr>
              <a:tr h="381000">
                <a:tc>
                  <a:txBody>
                    <a:bodyPr/>
                    <a:lstStyle/>
                    <a:p>
                      <a:pPr marL="0" marR="0" lvl="0" indent="0" algn="l" rtl="0">
                        <a:spcBef>
                          <a:spcPts val="0"/>
                        </a:spcBef>
                        <a:spcAft>
                          <a:spcPts val="0"/>
                        </a:spcAft>
                        <a:buNone/>
                      </a:pPr>
                      <a:r>
                        <a:rPr lang="en-US" sz="1800"/>
                        <a:t>Focus</a:t>
                      </a:r>
                      <a:endParaRPr sz="1800"/>
                    </a:p>
                  </a:txBody>
                  <a:tcPr marL="91450" marR="91450" marT="45725" marB="45725"/>
                </a:tc>
                <a:tc>
                  <a:txBody>
                    <a:bodyPr/>
                    <a:lstStyle/>
                    <a:p>
                      <a:pPr marL="0" marR="0" lvl="0" indent="0" algn="l" rtl="0">
                        <a:spcBef>
                          <a:spcPts val="0"/>
                        </a:spcBef>
                        <a:spcAft>
                          <a:spcPts val="0"/>
                        </a:spcAft>
                        <a:buNone/>
                      </a:pPr>
                      <a:r>
                        <a:rPr lang="en-US" sz="1800"/>
                        <a:t>Performance</a:t>
                      </a:r>
                      <a:endParaRPr sz="1800"/>
                    </a:p>
                  </a:txBody>
                  <a:tcPr marL="91450" marR="91450" marT="45725" marB="45725"/>
                </a:tc>
                <a:tc>
                  <a:txBody>
                    <a:bodyPr/>
                    <a:lstStyle/>
                    <a:p>
                      <a:pPr marL="0" marR="0" lvl="0" indent="0" algn="l" rtl="0">
                        <a:spcBef>
                          <a:spcPts val="0"/>
                        </a:spcBef>
                        <a:spcAft>
                          <a:spcPts val="0"/>
                        </a:spcAft>
                        <a:buNone/>
                      </a:pPr>
                      <a:r>
                        <a:rPr lang="en-US" sz="1800"/>
                        <a:t>Individual</a:t>
                      </a:r>
                      <a:endParaRPr sz="1800"/>
                    </a:p>
                  </a:txBody>
                  <a:tcPr marL="91450" marR="91450" marT="45725" marB="45725"/>
                </a:tc>
              </a:tr>
              <a:tr h="381000">
                <a:tc>
                  <a:txBody>
                    <a:bodyPr/>
                    <a:lstStyle/>
                    <a:p>
                      <a:pPr marL="0" marR="0" lvl="0" indent="0" algn="l" rtl="0">
                        <a:spcBef>
                          <a:spcPts val="0"/>
                        </a:spcBef>
                        <a:spcAft>
                          <a:spcPts val="0"/>
                        </a:spcAft>
                        <a:buNone/>
                      </a:pPr>
                      <a:r>
                        <a:rPr lang="en-US" sz="1800"/>
                        <a:t>Role</a:t>
                      </a:r>
                      <a:endParaRPr sz="1800"/>
                    </a:p>
                  </a:txBody>
                  <a:tcPr marL="91450" marR="91450" marT="45725" marB="45725"/>
                </a:tc>
                <a:tc>
                  <a:txBody>
                    <a:bodyPr/>
                    <a:lstStyle/>
                    <a:p>
                      <a:pPr marL="0" marR="0" lvl="0" indent="0" algn="l" rtl="0">
                        <a:spcBef>
                          <a:spcPts val="0"/>
                        </a:spcBef>
                        <a:spcAft>
                          <a:spcPts val="0"/>
                        </a:spcAft>
                        <a:buNone/>
                      </a:pPr>
                      <a:r>
                        <a:rPr lang="en-US" sz="1800"/>
                        <a:t>Specific  Agenda</a:t>
                      </a:r>
                      <a:endParaRPr sz="1800"/>
                    </a:p>
                  </a:txBody>
                  <a:tcPr marL="91450" marR="91450" marT="45725" marB="45725"/>
                </a:tc>
                <a:tc>
                  <a:txBody>
                    <a:bodyPr/>
                    <a:lstStyle/>
                    <a:p>
                      <a:pPr marL="0" marR="0" lvl="0" indent="0" algn="l" rtl="0">
                        <a:spcBef>
                          <a:spcPts val="0"/>
                        </a:spcBef>
                        <a:spcAft>
                          <a:spcPts val="0"/>
                        </a:spcAft>
                        <a:buNone/>
                      </a:pPr>
                      <a:r>
                        <a:rPr lang="en-US" sz="1800"/>
                        <a:t>Facilitator with no agenda</a:t>
                      </a:r>
                      <a:endParaRPr sz="1800"/>
                    </a:p>
                  </a:txBody>
                  <a:tcPr marL="91450" marR="91450" marT="45725" marB="45725"/>
                </a:tc>
              </a:tr>
              <a:tr h="381000">
                <a:tc>
                  <a:txBody>
                    <a:bodyPr/>
                    <a:lstStyle/>
                    <a:p>
                      <a:pPr marL="0" marR="0" lvl="0" indent="0" algn="l" rtl="0">
                        <a:spcBef>
                          <a:spcPts val="0"/>
                        </a:spcBef>
                        <a:spcAft>
                          <a:spcPts val="0"/>
                        </a:spcAft>
                        <a:buNone/>
                      </a:pPr>
                      <a:r>
                        <a:rPr lang="en-US" sz="1800"/>
                        <a:t>Relationship</a:t>
                      </a:r>
                      <a:endParaRPr sz="1800"/>
                    </a:p>
                  </a:txBody>
                  <a:tcPr marL="91450" marR="91450" marT="45725" marB="45725"/>
                </a:tc>
                <a:tc>
                  <a:txBody>
                    <a:bodyPr/>
                    <a:lstStyle/>
                    <a:p>
                      <a:pPr marL="0" marR="0" lvl="0" indent="0" algn="l" rtl="0">
                        <a:spcBef>
                          <a:spcPts val="0"/>
                        </a:spcBef>
                        <a:spcAft>
                          <a:spcPts val="0"/>
                        </a:spcAft>
                        <a:buNone/>
                      </a:pPr>
                      <a:r>
                        <a:rPr lang="en-US" sz="1800"/>
                        <a:t>Comes with the job</a:t>
                      </a:r>
                      <a:endParaRPr sz="1800"/>
                    </a:p>
                  </a:txBody>
                  <a:tcPr marL="91450" marR="91450" marT="45725" marB="45725"/>
                </a:tc>
                <a:tc>
                  <a:txBody>
                    <a:bodyPr/>
                    <a:lstStyle/>
                    <a:p>
                      <a:pPr marL="0" marR="0" lvl="0" indent="0" algn="l" rtl="0">
                        <a:spcBef>
                          <a:spcPts val="0"/>
                        </a:spcBef>
                        <a:spcAft>
                          <a:spcPts val="0"/>
                        </a:spcAft>
                        <a:buNone/>
                      </a:pPr>
                      <a:r>
                        <a:rPr lang="en-US" sz="1800"/>
                        <a:t>Self-selecting</a:t>
                      </a:r>
                      <a:endParaRPr sz="1800"/>
                    </a:p>
                  </a:txBody>
                  <a:tcPr marL="91450" marR="91450" marT="45725" marB="45725"/>
                </a:tc>
              </a:tr>
              <a:tr h="381000">
                <a:tc>
                  <a:txBody>
                    <a:bodyPr/>
                    <a:lstStyle/>
                    <a:p>
                      <a:pPr marL="0" marR="0" lvl="0" indent="0" algn="l" rtl="0">
                        <a:spcBef>
                          <a:spcPts val="0"/>
                        </a:spcBef>
                        <a:spcAft>
                          <a:spcPts val="0"/>
                        </a:spcAft>
                        <a:buNone/>
                      </a:pPr>
                      <a:r>
                        <a:rPr lang="en-US" sz="1800"/>
                        <a:t>Source Of Influence</a:t>
                      </a:r>
                      <a:endParaRPr sz="1800"/>
                    </a:p>
                  </a:txBody>
                  <a:tcPr marL="91450" marR="91450" marT="45725" marB="45725"/>
                </a:tc>
                <a:tc>
                  <a:txBody>
                    <a:bodyPr/>
                    <a:lstStyle/>
                    <a:p>
                      <a:pPr marL="0" marR="0" lvl="0" indent="0" algn="l" rtl="0">
                        <a:spcBef>
                          <a:spcPts val="0"/>
                        </a:spcBef>
                        <a:spcAft>
                          <a:spcPts val="0"/>
                        </a:spcAft>
                        <a:buNone/>
                      </a:pPr>
                      <a:r>
                        <a:rPr lang="en-US" sz="1800"/>
                        <a:t>Position</a:t>
                      </a:r>
                      <a:endParaRPr sz="1800"/>
                    </a:p>
                  </a:txBody>
                  <a:tcPr marL="91450" marR="91450" marT="45725" marB="45725"/>
                </a:tc>
                <a:tc>
                  <a:txBody>
                    <a:bodyPr/>
                    <a:lstStyle/>
                    <a:p>
                      <a:pPr marL="0" marR="0" lvl="0" indent="0" algn="l" rtl="0">
                        <a:spcBef>
                          <a:spcPts val="0"/>
                        </a:spcBef>
                        <a:spcAft>
                          <a:spcPts val="0"/>
                        </a:spcAft>
                        <a:buNone/>
                      </a:pPr>
                      <a:r>
                        <a:rPr lang="en-US" sz="1800"/>
                        <a:t>Perceive value</a:t>
                      </a:r>
                      <a:endParaRPr sz="1800"/>
                    </a:p>
                  </a:txBody>
                  <a:tcPr marL="91450" marR="91450" marT="45725" marB="45725"/>
                </a:tc>
              </a:tr>
              <a:tr h="381000">
                <a:tc>
                  <a:txBody>
                    <a:bodyPr/>
                    <a:lstStyle/>
                    <a:p>
                      <a:pPr marL="0" marR="0" lvl="0" indent="0" algn="l" rtl="0">
                        <a:spcBef>
                          <a:spcPts val="0"/>
                        </a:spcBef>
                        <a:spcAft>
                          <a:spcPts val="0"/>
                        </a:spcAft>
                        <a:buNone/>
                      </a:pPr>
                      <a:r>
                        <a:rPr lang="en-US" sz="1800"/>
                        <a:t>Personal Returns </a:t>
                      </a:r>
                      <a:endParaRPr sz="1800"/>
                    </a:p>
                  </a:txBody>
                  <a:tcPr marL="91450" marR="91450" marT="45725" marB="45725"/>
                </a:tc>
                <a:tc>
                  <a:txBody>
                    <a:bodyPr/>
                    <a:lstStyle/>
                    <a:p>
                      <a:pPr marL="0" marR="0" lvl="0" indent="0" algn="l" rtl="0">
                        <a:spcBef>
                          <a:spcPts val="0"/>
                        </a:spcBef>
                        <a:spcAft>
                          <a:spcPts val="0"/>
                        </a:spcAft>
                        <a:buNone/>
                      </a:pPr>
                      <a:r>
                        <a:rPr lang="en-US" sz="1800"/>
                        <a:t>Teamwork/ Performance</a:t>
                      </a:r>
                      <a:endParaRPr sz="1800"/>
                    </a:p>
                  </a:txBody>
                  <a:tcPr marL="91450" marR="91450" marT="45725" marB="45725"/>
                </a:tc>
                <a:tc>
                  <a:txBody>
                    <a:bodyPr/>
                    <a:lstStyle/>
                    <a:p>
                      <a:pPr marL="0" marR="0" lvl="0" indent="0" algn="l" rtl="0">
                        <a:spcBef>
                          <a:spcPts val="0"/>
                        </a:spcBef>
                        <a:spcAft>
                          <a:spcPts val="0"/>
                        </a:spcAft>
                        <a:buNone/>
                      </a:pPr>
                      <a:r>
                        <a:rPr lang="en-US" sz="1800"/>
                        <a:t>Affirmation/ Learning</a:t>
                      </a:r>
                      <a:endParaRPr sz="1800"/>
                    </a:p>
                  </a:txBody>
                  <a:tcPr marL="91450" marR="91450" marT="45725" marB="45725"/>
                </a:tc>
              </a:tr>
              <a:tr h="381000">
                <a:tc>
                  <a:txBody>
                    <a:bodyPr/>
                    <a:lstStyle/>
                    <a:p>
                      <a:pPr marL="0" marR="0" lvl="0" indent="0" algn="l" rtl="0">
                        <a:spcBef>
                          <a:spcPts val="0"/>
                        </a:spcBef>
                        <a:spcAft>
                          <a:spcPts val="0"/>
                        </a:spcAft>
                        <a:buNone/>
                      </a:pPr>
                      <a:r>
                        <a:rPr lang="en-US" sz="1800"/>
                        <a:t>Arena</a:t>
                      </a:r>
                      <a:endParaRPr sz="1800"/>
                    </a:p>
                  </a:txBody>
                  <a:tcPr marL="91450" marR="91450" marT="45725" marB="45725"/>
                </a:tc>
                <a:tc>
                  <a:txBody>
                    <a:bodyPr/>
                    <a:lstStyle/>
                    <a:p>
                      <a:pPr marL="0" marR="0" lvl="0" indent="0" algn="l" rtl="0">
                        <a:spcBef>
                          <a:spcPts val="0"/>
                        </a:spcBef>
                        <a:spcAft>
                          <a:spcPts val="0"/>
                        </a:spcAft>
                        <a:buNone/>
                      </a:pPr>
                      <a:r>
                        <a:rPr lang="en-US" sz="1800"/>
                        <a:t>Task related</a:t>
                      </a:r>
                      <a:endParaRPr sz="1800"/>
                    </a:p>
                  </a:txBody>
                  <a:tcPr marL="91450" marR="91450" marT="45725" marB="45725"/>
                </a:tc>
                <a:tc>
                  <a:txBody>
                    <a:bodyPr/>
                    <a:lstStyle/>
                    <a:p>
                      <a:pPr marL="0" marR="0" lvl="0" indent="0" algn="l" rtl="0">
                        <a:spcBef>
                          <a:spcPts val="0"/>
                        </a:spcBef>
                        <a:spcAft>
                          <a:spcPts val="0"/>
                        </a:spcAft>
                        <a:buNone/>
                      </a:pPr>
                      <a:r>
                        <a:rPr lang="en-US" sz="1800"/>
                        <a:t>life</a:t>
                      </a:r>
                      <a:endParaRPr sz="1800"/>
                    </a:p>
                  </a:txBody>
                  <a:tcPr marL="91450" marR="91450" marT="45725" marB="45725"/>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9"/>
          <p:cNvSpPr txBox="1">
            <a:spLocks noGrp="1"/>
          </p:cNvSpPr>
          <p:nvPr>
            <p:ph type="title"/>
          </p:nvPr>
        </p:nvSpPr>
        <p:spPr>
          <a:xfrm>
            <a:off x="0" y="228600"/>
            <a:ext cx="9144000" cy="1371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Differences between Mentoring &amp; Coaching</a:t>
            </a:r>
            <a:endParaRPr lang="en-US"/>
          </a:p>
        </p:txBody>
      </p:sp>
      <p:graphicFrame>
        <p:nvGraphicFramePr>
          <p:cNvPr id="345" name="Google Shape;345;p49"/>
          <p:cNvGraphicFramePr/>
          <p:nvPr/>
        </p:nvGraphicFramePr>
        <p:xfrm>
          <a:off x="228600" y="2895599"/>
          <a:ext cx="8686800" cy="3124200"/>
        </p:xfrm>
        <a:graphic>
          <a:graphicData uri="http://schemas.openxmlformats.org/drawingml/2006/table">
            <a:tbl>
              <a:tblPr firstRow="1" bandRow="1">
                <a:noFill/>
                <a:tableStyleId>{F0635832-A58A-454F-91A1-F617D41586F6}</a:tableStyleId>
              </a:tblPr>
              <a:tblGrid>
                <a:gridCol w="4343400"/>
                <a:gridCol w="4343400"/>
              </a:tblGrid>
              <a:tr h="499875">
                <a:tc>
                  <a:txBody>
                    <a:bodyPr/>
                    <a:lstStyle/>
                    <a:p>
                      <a:pPr marL="0" marR="0" lvl="0" indent="0" algn="l" rtl="0">
                        <a:spcBef>
                          <a:spcPts val="0"/>
                        </a:spcBef>
                        <a:spcAft>
                          <a:spcPts val="0"/>
                        </a:spcAft>
                        <a:buNone/>
                      </a:pPr>
                      <a:r>
                        <a:rPr lang="en-US" sz="1800"/>
                        <a:t>Mentoring</a:t>
                      </a:r>
                      <a:endParaRPr sz="1800"/>
                    </a:p>
                  </a:txBody>
                  <a:tcPr marL="91450" marR="91450" marT="45725" marB="45725"/>
                </a:tc>
                <a:tc>
                  <a:txBody>
                    <a:bodyPr/>
                    <a:lstStyle/>
                    <a:p>
                      <a:pPr marL="0" marR="0" lvl="0" indent="0" algn="l" rtl="0">
                        <a:spcBef>
                          <a:spcPts val="0"/>
                        </a:spcBef>
                        <a:spcAft>
                          <a:spcPts val="0"/>
                        </a:spcAft>
                        <a:buNone/>
                      </a:pPr>
                      <a:r>
                        <a:rPr lang="en-US" sz="1800"/>
                        <a:t> Coaching</a:t>
                      </a:r>
                      <a:endParaRPr sz="1800"/>
                    </a:p>
                  </a:txBody>
                  <a:tcPr marL="91450" marR="91450" marT="45725" marB="45725"/>
                </a:tc>
              </a:tr>
              <a:tr h="874775">
                <a:tc>
                  <a:txBody>
                    <a:bodyPr/>
                    <a:lstStyle/>
                    <a:p>
                      <a:pPr marL="0" marR="0" lvl="0" indent="0" algn="l" rtl="0">
                        <a:spcBef>
                          <a:spcPts val="0"/>
                        </a:spcBef>
                        <a:spcAft>
                          <a:spcPts val="0"/>
                        </a:spcAft>
                        <a:buNone/>
                      </a:pPr>
                      <a:r>
                        <a:rPr lang="en-US" sz="1800"/>
                        <a:t> is concerned with career and Self Management</a:t>
                      </a:r>
                      <a:endParaRPr sz="1800"/>
                    </a:p>
                  </a:txBody>
                  <a:tcPr marL="91450" marR="91450" marT="45725" marB="45725"/>
                </a:tc>
                <a:tc>
                  <a:txBody>
                    <a:bodyPr/>
                    <a:lstStyle/>
                    <a:p>
                      <a:pPr marL="0" marR="0" lvl="0" indent="0" algn="l" rtl="0">
                        <a:spcBef>
                          <a:spcPts val="0"/>
                        </a:spcBef>
                        <a:spcAft>
                          <a:spcPts val="0"/>
                        </a:spcAft>
                        <a:buNone/>
                      </a:pPr>
                      <a:r>
                        <a:rPr lang="en-US" sz="1800"/>
                        <a:t>Is normally but not always associated with some sort of performance change</a:t>
                      </a:r>
                      <a:endParaRPr sz="1800"/>
                    </a:p>
                  </a:txBody>
                  <a:tcPr marL="91450" marR="91450" marT="45725" marB="45725"/>
                </a:tc>
              </a:tr>
              <a:tr h="874775">
                <a:tc>
                  <a:txBody>
                    <a:bodyPr/>
                    <a:lstStyle/>
                    <a:p>
                      <a:pPr marL="0" marR="0" lvl="0" indent="0" algn="l" rtl="0">
                        <a:spcBef>
                          <a:spcPts val="0"/>
                        </a:spcBef>
                        <a:spcAft>
                          <a:spcPts val="0"/>
                        </a:spcAft>
                        <a:buNone/>
                      </a:pPr>
                      <a:r>
                        <a:rPr lang="en-US" sz="1800"/>
                        <a:t>May involve giving practical advice( although not as a first option)</a:t>
                      </a:r>
                      <a:endParaRPr sz="1800"/>
                    </a:p>
                  </a:txBody>
                  <a:tcPr marL="91450" marR="91450" marT="45725" marB="45725"/>
                </a:tc>
                <a:tc>
                  <a:txBody>
                    <a:bodyPr/>
                    <a:lstStyle/>
                    <a:p>
                      <a:pPr marL="0" marR="0" lvl="0" indent="0" algn="l" rtl="0">
                        <a:spcBef>
                          <a:spcPts val="0"/>
                        </a:spcBef>
                        <a:spcAft>
                          <a:spcPts val="0"/>
                        </a:spcAft>
                        <a:buNone/>
                      </a:pPr>
                      <a:r>
                        <a:rPr lang="en-US" sz="1800"/>
                        <a:t>It can involve coachees having priorities and actions set for them</a:t>
                      </a:r>
                      <a:endParaRPr sz="1800"/>
                    </a:p>
                  </a:txBody>
                  <a:tcPr marL="91450" marR="91450" marT="45725" marB="45725"/>
                </a:tc>
              </a:tr>
              <a:tr h="874775">
                <a:tc>
                  <a:txBody>
                    <a:bodyPr/>
                    <a:lstStyle/>
                    <a:p>
                      <a:pPr marL="0" marR="0" lvl="0" indent="0" algn="l" rtl="0">
                        <a:spcBef>
                          <a:spcPts val="0"/>
                        </a:spcBef>
                        <a:spcAft>
                          <a:spcPts val="0"/>
                        </a:spcAft>
                        <a:buNone/>
                      </a:pPr>
                      <a:r>
                        <a:rPr lang="en-US" sz="1800"/>
                        <a:t>May involve enlarging the learner’s network</a:t>
                      </a:r>
                      <a:endParaRPr sz="1800"/>
                    </a:p>
                  </a:txBody>
                  <a:tcPr marL="91450" marR="91450" marT="45725" marB="45725"/>
                </a:tc>
                <a:tc>
                  <a:txBody>
                    <a:bodyPr/>
                    <a:lstStyle/>
                    <a:p>
                      <a:pPr marL="0" marR="0" lvl="0" indent="0" algn="l" rtl="0">
                        <a:spcBef>
                          <a:spcPts val="0"/>
                        </a:spcBef>
                        <a:spcAft>
                          <a:spcPts val="0"/>
                        </a:spcAft>
                        <a:buNone/>
                      </a:pPr>
                      <a:r>
                        <a:rPr lang="en-US" sz="1800"/>
                        <a:t>May focus on Immediate work Context</a:t>
                      </a:r>
                      <a:endParaRPr sz="1800"/>
                    </a:p>
                  </a:txBody>
                  <a:tcPr marL="91450" marR="91450" marT="45725" marB="45725"/>
                </a:tc>
              </a:tr>
            </a:tbl>
          </a:graphicData>
        </a:graphic>
      </p:graphicFrame>
      <p:graphicFrame>
        <p:nvGraphicFramePr>
          <p:cNvPr id="346" name="Google Shape;346;p49"/>
          <p:cNvGraphicFramePr/>
          <p:nvPr/>
        </p:nvGraphicFramePr>
        <p:xfrm>
          <a:off x="1619250" y="1600200"/>
          <a:ext cx="6096000" cy="822970"/>
        </p:xfrm>
        <a:graphic>
          <a:graphicData uri="http://schemas.openxmlformats.org/drawingml/2006/table">
            <a:tbl>
              <a:tblPr firstRow="1" bandRow="1">
                <a:noFill/>
                <a:tableStyleId>{F0635832-A58A-454F-91A1-F617D41586F6}</a:tableStyleId>
              </a:tblPr>
              <a:tblGrid>
                <a:gridCol w="6096000"/>
              </a:tblGrid>
              <a:tr h="762000">
                <a:tc>
                  <a:txBody>
                    <a:bodyPr/>
                    <a:lstStyle/>
                    <a:p>
                      <a:pPr marL="0" marR="0" lvl="0" indent="0" algn="l" rtl="0">
                        <a:spcBef>
                          <a:spcPts val="0"/>
                        </a:spcBef>
                        <a:spcAft>
                          <a:spcPts val="0"/>
                        </a:spcAft>
                        <a:buNone/>
                      </a:pPr>
                      <a:r>
                        <a:rPr lang="en-US" sz="2400"/>
                        <a:t>Clutterbuck and Megginson, “Making Coaching Work…Creating a Coaching Culture”</a:t>
                      </a:r>
                      <a:endParaRPr sz="2400"/>
                    </a:p>
                  </a:txBody>
                  <a:tcPr marL="91450" marR="91450" marT="45725" marB="45725"/>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5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Contemporary Leadership Roles: Self-Leadership</a:t>
            </a:r>
            <a:endParaRPr lang="en-US"/>
          </a:p>
        </p:txBody>
      </p:sp>
      <p:sp>
        <p:nvSpPr>
          <p:cNvPr id="352" name="Google Shape;352;p5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90000"/>
              </a:lnSpc>
              <a:spcBef>
                <a:spcPts val="0"/>
              </a:spcBef>
              <a:spcAft>
                <a:spcPts val="0"/>
              </a:spcAft>
              <a:buClr>
                <a:schemeClr val="dk1"/>
              </a:buClr>
              <a:buSzPts val="3000"/>
              <a:buChar char="•"/>
            </a:pPr>
            <a:r>
              <a:rPr lang="en-US" sz="3000"/>
              <a:t>Self-Leadership</a:t>
            </a:r>
            <a:endParaRPr lang="en-US" sz="3000"/>
          </a:p>
          <a:p>
            <a:pPr marL="742950" lvl="1" indent="-285750" algn="l" rtl="0">
              <a:lnSpc>
                <a:spcPct val="90000"/>
              </a:lnSpc>
              <a:spcBef>
                <a:spcPts val="520"/>
              </a:spcBef>
              <a:spcAft>
                <a:spcPts val="0"/>
              </a:spcAft>
              <a:buClr>
                <a:schemeClr val="dk1"/>
              </a:buClr>
              <a:buSzPts val="2600"/>
              <a:buChar char="–"/>
            </a:pPr>
            <a:r>
              <a:rPr lang="en-US" sz="2600"/>
              <a:t>A set of processes through which individuals control their own behavior</a:t>
            </a:r>
            <a:endParaRPr lang="en-US" sz="2600"/>
          </a:p>
          <a:p>
            <a:pPr marL="742950" lvl="1" indent="-285750" algn="l" rtl="0">
              <a:lnSpc>
                <a:spcPct val="90000"/>
              </a:lnSpc>
              <a:spcBef>
                <a:spcPts val="520"/>
              </a:spcBef>
              <a:spcAft>
                <a:spcPts val="0"/>
              </a:spcAft>
              <a:buClr>
                <a:schemeClr val="dk1"/>
              </a:buClr>
              <a:buSzPts val="2600"/>
              <a:buChar char="–"/>
            </a:pPr>
            <a:r>
              <a:rPr lang="en-US" sz="2600"/>
              <a:t>Effective leaders “superleaders” help followers to lead themselves</a:t>
            </a:r>
            <a:endParaRPr lang="en-US" sz="2600"/>
          </a:p>
          <a:p>
            <a:pPr marL="742950" lvl="1" indent="-285750" algn="l" rtl="0">
              <a:lnSpc>
                <a:spcPct val="90000"/>
              </a:lnSpc>
              <a:spcBef>
                <a:spcPts val="520"/>
              </a:spcBef>
              <a:spcAft>
                <a:spcPts val="0"/>
              </a:spcAft>
              <a:buClr>
                <a:schemeClr val="dk1"/>
              </a:buClr>
              <a:buSzPts val="2600"/>
              <a:buChar char="–"/>
            </a:pPr>
            <a:r>
              <a:rPr lang="en-US" sz="2600"/>
              <a:t>Important in self-managed teams</a:t>
            </a:r>
            <a:endParaRPr lang="en-US" sz="2600"/>
          </a:p>
          <a:p>
            <a:pPr marL="342900" lvl="0" indent="-342900" algn="l" rtl="0">
              <a:lnSpc>
                <a:spcPct val="90000"/>
              </a:lnSpc>
              <a:spcBef>
                <a:spcPts val="600"/>
              </a:spcBef>
              <a:spcAft>
                <a:spcPts val="0"/>
              </a:spcAft>
              <a:buClr>
                <a:schemeClr val="dk1"/>
              </a:buClr>
              <a:buSzPts val="3000"/>
              <a:buChar char="•"/>
            </a:pPr>
            <a:r>
              <a:rPr lang="en-US" sz="3000"/>
              <a:t>To engage in self-leadership:</a:t>
            </a:r>
            <a:endParaRPr lang="en-US" sz="3000"/>
          </a:p>
          <a:p>
            <a:pPr marL="742950" lvl="1" indent="-285750" algn="l" rtl="0">
              <a:lnSpc>
                <a:spcPct val="90000"/>
              </a:lnSpc>
              <a:spcBef>
                <a:spcPts val="520"/>
              </a:spcBef>
              <a:spcAft>
                <a:spcPts val="0"/>
              </a:spcAft>
              <a:buClr>
                <a:schemeClr val="dk1"/>
              </a:buClr>
              <a:buSzPts val="2600"/>
              <a:buFont typeface="Calibri" panose="020F0502020204030204"/>
              <a:buAutoNum type="arabicPeriod"/>
            </a:pPr>
            <a:r>
              <a:rPr lang="en-US" sz="2600"/>
              <a:t>Make a mental chart of your peers and colleagues</a:t>
            </a:r>
            <a:endParaRPr lang="en-US" sz="2600"/>
          </a:p>
          <a:p>
            <a:pPr marL="742950" lvl="1" indent="-285750" algn="l" rtl="0">
              <a:lnSpc>
                <a:spcPct val="90000"/>
              </a:lnSpc>
              <a:spcBef>
                <a:spcPts val="520"/>
              </a:spcBef>
              <a:spcAft>
                <a:spcPts val="0"/>
              </a:spcAft>
              <a:buClr>
                <a:schemeClr val="dk1"/>
              </a:buClr>
              <a:buSzPts val="2600"/>
              <a:buFont typeface="Calibri" panose="020F0502020204030204"/>
              <a:buAutoNum type="arabicPeriod"/>
            </a:pPr>
            <a:r>
              <a:rPr lang="en-US" sz="2600"/>
              <a:t>Focus on influence and not on control</a:t>
            </a:r>
            <a:endParaRPr lang="en-US" sz="2600"/>
          </a:p>
          <a:p>
            <a:pPr marL="742950" lvl="1" indent="-285750" algn="l" rtl="0">
              <a:lnSpc>
                <a:spcPct val="90000"/>
              </a:lnSpc>
              <a:spcBef>
                <a:spcPts val="520"/>
              </a:spcBef>
              <a:spcAft>
                <a:spcPts val="0"/>
              </a:spcAft>
              <a:buClr>
                <a:schemeClr val="dk1"/>
              </a:buClr>
              <a:buSzPts val="2600"/>
              <a:buFont typeface="Calibri" panose="020F0502020204030204"/>
              <a:buAutoNum type="arabicPeriod"/>
            </a:pPr>
            <a:r>
              <a:rPr lang="en-US" sz="2600"/>
              <a:t>Create opportunities; do not wait for them</a:t>
            </a:r>
            <a:endParaRPr lang="en-US" sz="2600"/>
          </a:p>
          <a:p>
            <a:pPr marL="342900" lvl="0" indent="-152400" algn="l" rtl="0">
              <a:lnSpc>
                <a:spcPct val="90000"/>
              </a:lnSpc>
              <a:spcBef>
                <a:spcPts val="600"/>
              </a:spcBef>
              <a:spcAft>
                <a:spcPts val="0"/>
              </a:spcAft>
              <a:buClr>
                <a:schemeClr val="dk1"/>
              </a:buClr>
              <a:buSzPts val="3000"/>
              <a:buNone/>
            </a:pPr>
            <a:endParaRPr sz="30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Contemporary Leadership Roles: Online Leadership</a:t>
            </a:r>
            <a:endParaRPr lang="en-US"/>
          </a:p>
        </p:txBody>
      </p:sp>
      <p:sp>
        <p:nvSpPr>
          <p:cNvPr id="360" name="Google Shape;360;p5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0000"/>
          </a:bodyPr>
          <a:lstStyle/>
          <a:p>
            <a:pPr marL="342900" lvl="0" indent="-342900" algn="l" rtl="0">
              <a:lnSpc>
                <a:spcPct val="80000"/>
              </a:lnSpc>
              <a:spcBef>
                <a:spcPts val="0"/>
              </a:spcBef>
              <a:spcAft>
                <a:spcPts val="0"/>
              </a:spcAft>
              <a:buClr>
                <a:schemeClr val="dk1"/>
              </a:buClr>
              <a:buSzPts val="2700"/>
              <a:buChar char="•"/>
            </a:pPr>
            <a:r>
              <a:rPr lang="en-US" sz="2700" dirty="0"/>
              <a:t>Leadership at a Distance: Building Trust</a:t>
            </a:r>
            <a:endParaRPr lang="en-US" sz="2700" dirty="0"/>
          </a:p>
          <a:p>
            <a:pPr marL="342900" lvl="0" indent="-171450" algn="l" rtl="0">
              <a:lnSpc>
                <a:spcPct val="80000"/>
              </a:lnSpc>
              <a:spcBef>
                <a:spcPts val="540"/>
              </a:spcBef>
              <a:spcAft>
                <a:spcPts val="0"/>
              </a:spcAft>
              <a:buClr>
                <a:schemeClr val="dk1"/>
              </a:buClr>
              <a:buSzPts val="2700"/>
              <a:buNone/>
            </a:pPr>
            <a:endParaRPr sz="2700"/>
          </a:p>
          <a:p>
            <a:pPr marL="342900" lvl="0" indent="-171450" algn="l" rtl="0">
              <a:lnSpc>
                <a:spcPct val="80000"/>
              </a:lnSpc>
              <a:spcBef>
                <a:spcPts val="540"/>
              </a:spcBef>
              <a:spcAft>
                <a:spcPts val="0"/>
              </a:spcAft>
              <a:buClr>
                <a:schemeClr val="dk1"/>
              </a:buClr>
              <a:buSzPts val="2700"/>
              <a:buNone/>
            </a:pPr>
            <a:r>
              <a:rPr sz="2700"/>
              <a:t>- </a:t>
            </a:r>
            <a:r>
              <a:rPr sz="2700" b="1"/>
              <a:t>Distance Leadership Challenges</a:t>
            </a:r>
            <a:r>
              <a:rPr sz="2700"/>
              <a:t>: When communicating electronically, it's harder to understand messages because we can't see facial expressions or body language.</a:t>
            </a:r>
            <a:endParaRPr sz="2700"/>
          </a:p>
          <a:p>
            <a:pPr marL="342900" lvl="0" indent="-171450" algn="l" rtl="0">
              <a:lnSpc>
                <a:spcPct val="80000"/>
              </a:lnSpc>
              <a:spcBef>
                <a:spcPts val="540"/>
              </a:spcBef>
              <a:spcAft>
                <a:spcPts val="0"/>
              </a:spcAft>
              <a:buClr>
                <a:schemeClr val="dk1"/>
              </a:buClr>
              <a:buSzPts val="2700"/>
              <a:buNone/>
            </a:pPr>
            <a:r>
              <a:rPr sz="2700"/>
              <a:t>- </a:t>
            </a:r>
            <a:r>
              <a:rPr sz="2700" b="1"/>
              <a:t>Message Tone Matters</a:t>
            </a:r>
            <a:r>
              <a:rPr sz="2700"/>
              <a:t>:</a:t>
            </a:r>
            <a:r>
              <a:rPr lang="en-IN" sz="2700"/>
              <a:t> </a:t>
            </a:r>
            <a:r>
              <a:rPr sz="2700"/>
              <a:t>How messages are written and the tone used can strongly affect how people respond.</a:t>
            </a:r>
            <a:endParaRPr sz="2700"/>
          </a:p>
          <a:p>
            <a:pPr marL="342900" lvl="0" indent="-171450" algn="l" rtl="0">
              <a:lnSpc>
                <a:spcPct val="80000"/>
              </a:lnSpc>
              <a:spcBef>
                <a:spcPts val="540"/>
              </a:spcBef>
              <a:spcAft>
                <a:spcPts val="0"/>
              </a:spcAft>
              <a:buClr>
                <a:schemeClr val="dk1"/>
              </a:buClr>
              <a:buSzPts val="2700"/>
              <a:buNone/>
            </a:pPr>
            <a:r>
              <a:rPr sz="2700"/>
              <a:t>- </a:t>
            </a:r>
            <a:r>
              <a:rPr sz="2700" b="1"/>
              <a:t>Consistent Communication</a:t>
            </a:r>
            <a:r>
              <a:rPr sz="2700"/>
              <a:t>: People might communicate differently in writing than they do when speaking, so it's important to develop good writing skills for effective communication.</a:t>
            </a:r>
            <a:endParaRPr sz="2700"/>
          </a:p>
          <a:p>
            <a:pPr marL="342900" lvl="0" indent="-171450" algn="l" rtl="0">
              <a:lnSpc>
                <a:spcPct val="80000"/>
              </a:lnSpc>
              <a:spcBef>
                <a:spcPts val="540"/>
              </a:spcBef>
              <a:spcAft>
                <a:spcPts val="0"/>
              </a:spcAft>
              <a:buClr>
                <a:schemeClr val="dk1"/>
              </a:buClr>
              <a:buSzPts val="2700"/>
              <a:buNone/>
            </a:pPr>
            <a:r>
              <a:rPr sz="2700"/>
              <a:t>- </a:t>
            </a:r>
            <a:r>
              <a:rPr sz="2700" b="1"/>
              <a:t>Writing Skills are Key</a:t>
            </a:r>
            <a:r>
              <a:rPr sz="2700"/>
              <a:t>: Being able to write well is crucial for remote leadership, where face-to-face interaction is limited.</a:t>
            </a:r>
            <a:endParaRPr sz="2700"/>
          </a:p>
          <a:p>
            <a:pPr marL="342900" lvl="0" indent="-171450" algn="l" rtl="0">
              <a:lnSpc>
                <a:spcPct val="80000"/>
              </a:lnSpc>
              <a:spcBef>
                <a:spcPts val="540"/>
              </a:spcBef>
              <a:spcAft>
                <a:spcPts val="0"/>
              </a:spcAft>
              <a:buClr>
                <a:schemeClr val="dk1"/>
              </a:buClr>
              <a:buSzPts val="2700"/>
              <a:buNone/>
            </a:pPr>
            <a:endParaRPr sz="27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A Challenge to the Leadership Construct</a:t>
            </a:r>
            <a:endParaRPr lang="en-US"/>
          </a:p>
        </p:txBody>
      </p:sp>
      <p:sp>
        <p:nvSpPr>
          <p:cNvPr id="368" name="Google Shape;368;p5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t>Attribution Theory of Leadership</a:t>
            </a:r>
            <a:endParaRPr lang="en-US" sz="2800" dirty="0"/>
          </a:p>
          <a:p>
            <a:pPr marL="742950" lvl="1" indent="-285750" algn="l" rtl="0">
              <a:spcBef>
                <a:spcPts val="1400"/>
              </a:spcBef>
              <a:spcAft>
                <a:spcPts val="0"/>
              </a:spcAft>
              <a:buClr>
                <a:schemeClr val="dk1"/>
              </a:buClr>
              <a:buSzPts val="2800"/>
              <a:buChar char="–"/>
            </a:pPr>
            <a:r>
              <a:rPr lang="en-US" dirty="0"/>
              <a:t>The idea that leadership is merely an attribution that people make about other individuals</a:t>
            </a:r>
            <a:endParaRPr lang="en-US" dirty="0"/>
          </a:p>
          <a:p>
            <a:pPr marL="742950" lvl="1" indent="-285750" algn="l" rtl="0">
              <a:spcBef>
                <a:spcPts val="560"/>
              </a:spcBef>
              <a:spcAft>
                <a:spcPts val="0"/>
              </a:spcAft>
              <a:buClr>
                <a:schemeClr val="dk1"/>
              </a:buClr>
              <a:buSzPts val="2800"/>
              <a:buChar char="–"/>
            </a:pPr>
            <a:r>
              <a:rPr lang="en-US" dirty="0"/>
              <a:t>Qualities Attributed to Leaders:</a:t>
            </a:r>
            <a:endParaRPr lang="en-US" dirty="0"/>
          </a:p>
          <a:p>
            <a:pPr marL="1143000" lvl="2" indent="-228600" algn="l" rtl="0">
              <a:spcBef>
                <a:spcPts val="480"/>
              </a:spcBef>
              <a:spcAft>
                <a:spcPts val="0"/>
              </a:spcAft>
              <a:buClr>
                <a:schemeClr val="dk1"/>
              </a:buClr>
              <a:buSzPts val="2400"/>
              <a:buChar char="•"/>
            </a:pPr>
            <a:r>
              <a:rPr lang="en-US" dirty="0"/>
              <a:t>Leaders are intelligent, outgoing, have strong verbal skills, are aggressive, understanding, and industrious.</a:t>
            </a:r>
            <a:endParaRPr lang="en-US" dirty="0"/>
          </a:p>
          <a:p>
            <a:pPr marL="1143000" lvl="2" indent="-228600" algn="l" rtl="0">
              <a:spcBef>
                <a:spcPts val="480"/>
              </a:spcBef>
              <a:spcAft>
                <a:spcPts val="0"/>
              </a:spcAft>
              <a:buClr>
                <a:schemeClr val="dk1"/>
              </a:buClr>
              <a:buSzPts val="2400"/>
              <a:buChar char="•"/>
            </a:pPr>
            <a:r>
              <a:rPr lang="en-US" dirty="0"/>
              <a:t>Effective leaders are perceived as consistent and unwavering in their decisions.</a:t>
            </a:r>
            <a:endParaRPr lang="en-US" dirty="0"/>
          </a:p>
          <a:p>
            <a:pPr marL="1143000" lvl="2" indent="-228600" algn="l" rtl="0">
              <a:spcBef>
                <a:spcPts val="480"/>
              </a:spcBef>
              <a:spcAft>
                <a:spcPts val="0"/>
              </a:spcAft>
              <a:buClr>
                <a:schemeClr val="dk1"/>
              </a:buClr>
              <a:buSzPts val="2400"/>
              <a:buChar char="•"/>
            </a:pPr>
            <a:r>
              <a:rPr lang="en-US" dirty="0"/>
              <a:t>Effective leaders project the appearance of being leaders.</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Finding and Creating Effective Leaders</a:t>
            </a:r>
            <a:endParaRPr lang="en-US"/>
          </a:p>
        </p:txBody>
      </p:sp>
      <p:sp>
        <p:nvSpPr>
          <p:cNvPr id="376" name="Google Shape;376;p5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342900" lvl="0" indent="-342900" algn="l" rtl="0">
              <a:lnSpc>
                <a:spcPct val="90000"/>
              </a:lnSpc>
              <a:spcBef>
                <a:spcPts val="0"/>
              </a:spcBef>
              <a:spcAft>
                <a:spcPts val="0"/>
              </a:spcAft>
              <a:buClr>
                <a:schemeClr val="dk1"/>
              </a:buClr>
              <a:buSzPct val="100000"/>
              <a:buChar char="•"/>
            </a:pPr>
            <a:r>
              <a:rPr lang="en-US" dirty="0"/>
              <a:t>Selection</a:t>
            </a:r>
            <a:endParaRPr lang="en-US" dirty="0"/>
          </a:p>
          <a:p>
            <a:pPr marL="742950" lvl="1" indent="-285750" algn="l" rtl="0">
              <a:lnSpc>
                <a:spcPct val="90000"/>
              </a:lnSpc>
              <a:spcBef>
                <a:spcPts val="650"/>
              </a:spcBef>
              <a:spcAft>
                <a:spcPts val="0"/>
              </a:spcAft>
              <a:buClr>
                <a:schemeClr val="dk1"/>
              </a:buClr>
              <a:buSzPct val="100000"/>
              <a:buChar char="–"/>
            </a:pPr>
            <a:r>
              <a:rPr lang="en-US" dirty="0"/>
              <a:t>Review specific requirements for the job</a:t>
            </a:r>
            <a:endParaRPr lang="en-US" dirty="0"/>
          </a:p>
          <a:p>
            <a:pPr marL="742950" lvl="1" indent="-285750" algn="l" rtl="0">
              <a:lnSpc>
                <a:spcPct val="90000"/>
              </a:lnSpc>
              <a:spcBef>
                <a:spcPts val="650"/>
              </a:spcBef>
              <a:spcAft>
                <a:spcPts val="0"/>
              </a:spcAft>
              <a:buClr>
                <a:schemeClr val="dk1"/>
              </a:buClr>
              <a:buSzPct val="100000"/>
              <a:buChar char="–"/>
            </a:pPr>
            <a:r>
              <a:rPr lang="en-US" dirty="0"/>
              <a:t>Use tests that identify personal traits associated with leadership, measure self-monitoring, and assess emotional intelligence</a:t>
            </a:r>
            <a:endParaRPr lang="en-US" dirty="0"/>
          </a:p>
          <a:p>
            <a:pPr marL="742950" lvl="1" indent="-285750" algn="l" rtl="0">
              <a:lnSpc>
                <a:spcPct val="90000"/>
              </a:lnSpc>
              <a:spcBef>
                <a:spcPts val="650"/>
              </a:spcBef>
              <a:spcAft>
                <a:spcPts val="0"/>
              </a:spcAft>
              <a:buClr>
                <a:schemeClr val="dk1"/>
              </a:buClr>
              <a:buSzPct val="100000"/>
              <a:buChar char="–"/>
            </a:pPr>
            <a:r>
              <a:rPr lang="en-US" dirty="0"/>
              <a:t>Conduct personal interviews to determine candidate’s fit with the job</a:t>
            </a:r>
            <a:endParaRPr lang="en-US" dirty="0"/>
          </a:p>
          <a:p>
            <a:pPr marL="742950" lvl="1" indent="-285750" algn="l" rtl="0">
              <a:lnSpc>
                <a:spcPct val="90000"/>
              </a:lnSpc>
              <a:spcBef>
                <a:spcPts val="650"/>
              </a:spcBef>
              <a:spcAft>
                <a:spcPts val="0"/>
              </a:spcAft>
              <a:buClr>
                <a:schemeClr val="dk1"/>
              </a:buClr>
              <a:buSzPct val="100000"/>
              <a:buChar char="–"/>
            </a:pPr>
            <a:r>
              <a:rPr lang="en-US" dirty="0"/>
              <a:t>Keep a list of potential candidates</a:t>
            </a:r>
            <a:endParaRPr lang="en-US" dirty="0"/>
          </a:p>
          <a:p>
            <a:pPr marL="342900" lvl="0" indent="-342900" algn="l" rtl="0">
              <a:lnSpc>
                <a:spcPct val="90000"/>
              </a:lnSpc>
              <a:spcBef>
                <a:spcPts val="745"/>
              </a:spcBef>
              <a:spcAft>
                <a:spcPts val="0"/>
              </a:spcAft>
              <a:buClr>
                <a:schemeClr val="dk1"/>
              </a:buClr>
              <a:buSzPct val="100000"/>
              <a:buChar char="•"/>
            </a:pPr>
            <a:r>
              <a:rPr lang="en-US" dirty="0"/>
              <a:t>Training</a:t>
            </a:r>
            <a:endParaRPr lang="en-US" dirty="0"/>
          </a:p>
          <a:p>
            <a:pPr marL="742950" lvl="1" indent="-285750" algn="l" rtl="0">
              <a:lnSpc>
                <a:spcPct val="90000"/>
              </a:lnSpc>
              <a:spcBef>
                <a:spcPts val="650"/>
              </a:spcBef>
              <a:spcAft>
                <a:spcPts val="0"/>
              </a:spcAft>
              <a:buClr>
                <a:schemeClr val="dk1"/>
              </a:buClr>
              <a:buSzPct val="100000"/>
              <a:buChar char="–"/>
            </a:pPr>
            <a:r>
              <a:rPr lang="en-US" dirty="0"/>
              <a:t>Recognize that all people are not equally trainable</a:t>
            </a:r>
            <a:endParaRPr lang="en-US" dirty="0"/>
          </a:p>
          <a:p>
            <a:pPr marL="742950" lvl="1" indent="-285750" algn="l" rtl="0">
              <a:lnSpc>
                <a:spcPct val="90000"/>
              </a:lnSpc>
              <a:spcBef>
                <a:spcPts val="650"/>
              </a:spcBef>
              <a:spcAft>
                <a:spcPts val="0"/>
              </a:spcAft>
              <a:buClr>
                <a:schemeClr val="dk1"/>
              </a:buClr>
              <a:buSzPct val="100000"/>
              <a:buChar char="–"/>
            </a:pPr>
            <a:r>
              <a:rPr lang="en-US" dirty="0"/>
              <a:t>Teach skills that are necessary for employees to become effective leaders</a:t>
            </a:r>
            <a:endParaRPr lang="en-US" dirty="0"/>
          </a:p>
          <a:p>
            <a:pPr marL="742950" lvl="1" indent="-285750" algn="l" rtl="0">
              <a:lnSpc>
                <a:spcPct val="90000"/>
              </a:lnSpc>
              <a:spcBef>
                <a:spcPts val="650"/>
              </a:spcBef>
              <a:spcAft>
                <a:spcPts val="0"/>
              </a:spcAft>
              <a:buClr>
                <a:schemeClr val="dk1"/>
              </a:buClr>
              <a:buSzPct val="100000"/>
              <a:buChar char="–"/>
            </a:pPr>
            <a:r>
              <a:rPr lang="en-US" dirty="0"/>
              <a:t>Provide behavioral training to increase the development potential of nascent charismatic employees</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5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Global Implications</a:t>
            </a:r>
            <a:endParaRPr lang="en-US"/>
          </a:p>
        </p:txBody>
      </p:sp>
      <p:sp>
        <p:nvSpPr>
          <p:cNvPr id="384" name="Google Shape;384;p5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lnSpc>
                <a:spcPct val="80000"/>
              </a:lnSpc>
              <a:spcBef>
                <a:spcPts val="0"/>
              </a:spcBef>
              <a:spcAft>
                <a:spcPts val="0"/>
              </a:spcAft>
              <a:buClr>
                <a:schemeClr val="dk1"/>
              </a:buClr>
              <a:buSzPts val="2700"/>
              <a:buChar char="•"/>
            </a:pPr>
            <a:r>
              <a:rPr lang="en-US" sz="2700" dirty="0"/>
              <a:t>Certain types of leadership behaviors work better in some cultures than in others</a:t>
            </a:r>
            <a:endParaRPr lang="en-US" sz="2700" dirty="0"/>
          </a:p>
          <a:p>
            <a:pPr marL="342900" lvl="0" indent="-342900" algn="l" rtl="0">
              <a:lnSpc>
                <a:spcPct val="80000"/>
              </a:lnSpc>
              <a:spcBef>
                <a:spcPts val="540"/>
              </a:spcBef>
              <a:spcAft>
                <a:spcPts val="0"/>
              </a:spcAft>
              <a:buClr>
                <a:schemeClr val="dk1"/>
              </a:buClr>
              <a:buSzPts val="2700"/>
              <a:buChar char="•"/>
            </a:pPr>
            <a:r>
              <a:rPr lang="en-US" sz="2700" dirty="0"/>
              <a:t>Charismatic/Transformational Leadership</a:t>
            </a:r>
            <a:endParaRPr lang="en-US" sz="2700" dirty="0"/>
          </a:p>
          <a:p>
            <a:pPr marL="742950" lvl="1" indent="-285750" algn="l" rtl="0">
              <a:lnSpc>
                <a:spcPct val="80000"/>
              </a:lnSpc>
              <a:spcBef>
                <a:spcPts val="480"/>
              </a:spcBef>
              <a:spcAft>
                <a:spcPts val="0"/>
              </a:spcAft>
              <a:buClr>
                <a:schemeClr val="dk1"/>
              </a:buClr>
              <a:buSzPts val="2400"/>
              <a:buChar char="–"/>
            </a:pPr>
            <a:r>
              <a:rPr lang="en-US" sz="2400" dirty="0"/>
              <a:t>Seems to work across cultures</a:t>
            </a:r>
            <a:endParaRPr lang="en-US" sz="2400" dirty="0"/>
          </a:p>
          <a:p>
            <a:pPr marL="742950" lvl="1" indent="-285750" algn="l" rtl="0">
              <a:lnSpc>
                <a:spcPct val="80000"/>
              </a:lnSpc>
              <a:spcBef>
                <a:spcPts val="480"/>
              </a:spcBef>
              <a:spcAft>
                <a:spcPts val="0"/>
              </a:spcAft>
              <a:buClr>
                <a:schemeClr val="dk1"/>
              </a:buClr>
              <a:buSzPts val="2400"/>
              <a:buChar char="–"/>
            </a:pPr>
            <a:r>
              <a:rPr lang="en-US" sz="2400" dirty="0"/>
              <a:t>May be </a:t>
            </a:r>
            <a:r>
              <a:rPr lang="en-US" sz="2400" dirty="0" smtClean="0"/>
              <a:t>a </a:t>
            </a:r>
            <a:r>
              <a:rPr lang="en-US" sz="2400" dirty="0"/>
              <a:t>“universal” aspect of leadership in its focus on:</a:t>
            </a:r>
            <a:endParaRPr lang="en-US" sz="2400" dirty="0"/>
          </a:p>
          <a:p>
            <a:pPr marL="1143000" lvl="2" indent="-228600" algn="l" rtl="0">
              <a:lnSpc>
                <a:spcPct val="80000"/>
              </a:lnSpc>
              <a:spcBef>
                <a:spcPts val="400"/>
              </a:spcBef>
              <a:spcAft>
                <a:spcPts val="0"/>
              </a:spcAft>
              <a:buClr>
                <a:schemeClr val="dk1"/>
              </a:buClr>
              <a:buSzPts val="2000"/>
              <a:buChar char="•"/>
            </a:pPr>
            <a:r>
              <a:rPr lang="en-US" sz="2000" dirty="0"/>
              <a:t>Vision and foresight</a:t>
            </a:r>
            <a:endParaRPr lang="en-US" sz="2000" dirty="0"/>
          </a:p>
          <a:p>
            <a:pPr marL="1143000" lvl="2" indent="-228600" algn="l" rtl="0">
              <a:lnSpc>
                <a:spcPct val="80000"/>
              </a:lnSpc>
              <a:spcBef>
                <a:spcPts val="400"/>
              </a:spcBef>
              <a:spcAft>
                <a:spcPts val="0"/>
              </a:spcAft>
              <a:buClr>
                <a:schemeClr val="dk1"/>
              </a:buClr>
              <a:buSzPts val="2000"/>
              <a:buChar char="•"/>
            </a:pPr>
            <a:r>
              <a:rPr lang="en-US" sz="2000" dirty="0"/>
              <a:t>Providing encouragement</a:t>
            </a:r>
            <a:endParaRPr lang="en-US" sz="2000" dirty="0"/>
          </a:p>
          <a:p>
            <a:pPr marL="1143000" lvl="2" indent="-228600" algn="l" rtl="0">
              <a:lnSpc>
                <a:spcPct val="80000"/>
              </a:lnSpc>
              <a:spcBef>
                <a:spcPts val="400"/>
              </a:spcBef>
              <a:spcAft>
                <a:spcPts val="0"/>
              </a:spcAft>
              <a:buClr>
                <a:schemeClr val="dk1"/>
              </a:buClr>
              <a:buSzPts val="2000"/>
              <a:buChar char="•"/>
            </a:pPr>
            <a:r>
              <a:rPr lang="en-US" sz="2000" dirty="0"/>
              <a:t>Trustworthiness</a:t>
            </a:r>
            <a:endParaRPr lang="en-US" sz="2000" dirty="0"/>
          </a:p>
          <a:p>
            <a:pPr marL="1143000" lvl="2" indent="-228600" algn="l" rtl="0">
              <a:lnSpc>
                <a:spcPct val="80000"/>
              </a:lnSpc>
              <a:spcBef>
                <a:spcPts val="400"/>
              </a:spcBef>
              <a:spcAft>
                <a:spcPts val="0"/>
              </a:spcAft>
              <a:buClr>
                <a:schemeClr val="dk1"/>
              </a:buClr>
              <a:buSzPts val="2000"/>
              <a:buChar char="•"/>
            </a:pPr>
            <a:r>
              <a:rPr lang="en-US" sz="2000" dirty="0"/>
              <a:t>Dynamic, positive, and proactive traits</a:t>
            </a:r>
            <a:endParaRPr lang="en-US" sz="2000" dirty="0"/>
          </a:p>
          <a:p>
            <a:pPr marL="342900" lvl="0" indent="-342900" algn="l" rtl="0">
              <a:lnSpc>
                <a:spcPct val="80000"/>
              </a:lnSpc>
              <a:spcBef>
                <a:spcPts val="540"/>
              </a:spcBef>
              <a:spcAft>
                <a:spcPts val="0"/>
              </a:spcAft>
              <a:buClr>
                <a:schemeClr val="dk1"/>
              </a:buClr>
              <a:buSzPts val="2700"/>
              <a:buChar char="•"/>
            </a:pPr>
            <a:r>
              <a:rPr lang="en-US" sz="2700" dirty="0"/>
              <a:t>Globalization may be the cause of these common concerns – we may be able to train a “universal” manager, if that person is culturally sensitive!</a:t>
            </a:r>
            <a:endParaRPr lang="en-US" sz="27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5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p>
        </p:txBody>
      </p:sp>
      <p:pic>
        <p:nvPicPr>
          <p:cNvPr id="392" name="Google Shape;392;p55"/>
          <p:cNvPicPr preferRelativeResize="0">
            <a:picLocks noGrp="1"/>
          </p:cNvPicPr>
          <p:nvPr>
            <p:ph type="body" idx="1"/>
          </p:nvPr>
        </p:nvPicPr>
        <p:blipFill rotWithShape="1">
          <a:blip r:embed="rId1"/>
          <a:srcRect/>
          <a:stretch>
            <a:fillRect/>
          </a:stretch>
        </p:blipFill>
        <p:spPr>
          <a:xfrm>
            <a:off x="1905000" y="1524000"/>
            <a:ext cx="5715000" cy="5334000"/>
          </a:xfrm>
          <a:prstGeom prst="rect">
            <a:avLst/>
          </a:prstGeom>
          <a:noFill/>
          <a:ln>
            <a:noFill/>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8"/>
          <p:cNvSpPr txBox="1">
            <a:spLocks noGrp="1"/>
          </p:cNvSpPr>
          <p:nvPr>
            <p:ph type="title"/>
          </p:nvPr>
        </p:nvSpPr>
        <p:spPr>
          <a:xfrm>
            <a:off x="304800" y="152400"/>
            <a:ext cx="83820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Authentic Leadership-Intra/Inter &amp; Development Lens</a:t>
            </a:r>
            <a:endParaRPr lang="en-US"/>
          </a:p>
        </p:txBody>
      </p:sp>
      <p:sp>
        <p:nvSpPr>
          <p:cNvPr id="123" name="Google Shape;123;p18"/>
          <p:cNvSpPr txBox="1">
            <a:spLocks noGrp="1"/>
          </p:cNvSpPr>
          <p:nvPr>
            <p:ph type="body" idx="1"/>
          </p:nvPr>
        </p:nvSpPr>
        <p:spPr>
          <a:xfrm>
            <a:off x="228600" y="1447800"/>
            <a:ext cx="8686800" cy="5257800"/>
          </a:xfrm>
          <a:prstGeom prst="rect">
            <a:avLst/>
          </a:prstGeom>
          <a:noFill/>
          <a:ln>
            <a:noFill/>
          </a:ln>
        </p:spPr>
        <p:txBody>
          <a:bodyPr spcFirstLastPara="1" wrap="square" lIns="91425" tIns="45700" rIns="91425" bIns="45700" anchor="t" anchorCtr="0">
            <a:normAutofit fontScale="25000" lnSpcReduction="20000"/>
          </a:bodyPr>
          <a:lstStyle/>
          <a:p>
            <a:pPr marL="742950" lvl="1" indent="-285750" algn="l" rtl="0">
              <a:lnSpc>
                <a:spcPct val="120000"/>
              </a:lnSpc>
              <a:spcBef>
                <a:spcPts val="0"/>
              </a:spcBef>
              <a:spcAft>
                <a:spcPts val="0"/>
              </a:spcAft>
              <a:buClr>
                <a:schemeClr val="dk1"/>
              </a:buClr>
              <a:buSzPct val="100000"/>
              <a:buNone/>
            </a:pPr>
            <a:r>
              <a:rPr lang="en-US" sz="6400" b="1" dirty="0"/>
              <a:t> Intrapersonal aspect ( Within)</a:t>
            </a:r>
            <a:endParaRPr lang="en-US" sz="6400" b="1" dirty="0"/>
          </a:p>
          <a:p>
            <a:pPr marL="1600200" lvl="3" indent="-228600" algn="l" rtl="0">
              <a:lnSpc>
                <a:spcPct val="170000"/>
              </a:lnSpc>
              <a:spcBef>
                <a:spcPts val="0"/>
              </a:spcBef>
              <a:spcAft>
                <a:spcPts val="0"/>
              </a:spcAft>
              <a:buClr>
                <a:schemeClr val="dk1"/>
              </a:buClr>
              <a:buSzPct val="100000"/>
              <a:buChar char="–"/>
            </a:pPr>
            <a:r>
              <a:rPr lang="en-US" sz="6400" dirty="0"/>
              <a:t>Leadership based on </a:t>
            </a:r>
            <a:r>
              <a:rPr lang="en-US" sz="6400" b="1" dirty="0" smtClean="0"/>
              <a:t>self-concept </a:t>
            </a:r>
            <a:r>
              <a:rPr lang="en-US" sz="6400" dirty="0" smtClean="0"/>
              <a:t>(Shamir &amp; </a:t>
            </a:r>
            <a:r>
              <a:rPr lang="en-US" sz="6400" dirty="0" err="1" smtClean="0"/>
              <a:t>Eilam’s</a:t>
            </a:r>
            <a:r>
              <a:rPr lang="en-US" sz="6400" dirty="0" smtClean="0"/>
              <a:t>, 2005)</a:t>
            </a:r>
            <a:endParaRPr lang="en-US" sz="6400" dirty="0" smtClean="0"/>
          </a:p>
          <a:p>
            <a:pPr marL="1600200" lvl="3" indent="-228600" algn="l" rtl="0">
              <a:lnSpc>
                <a:spcPct val="170000"/>
              </a:lnSpc>
              <a:spcBef>
                <a:spcPts val="0"/>
              </a:spcBef>
              <a:spcAft>
                <a:spcPts val="0"/>
              </a:spcAft>
              <a:buClr>
                <a:schemeClr val="dk1"/>
              </a:buClr>
              <a:buSzPct val="100000"/>
              <a:buChar char="–"/>
            </a:pPr>
            <a:r>
              <a:rPr lang="en-US" sz="6400" dirty="0" smtClean="0"/>
              <a:t>Relies </a:t>
            </a:r>
            <a:r>
              <a:rPr lang="en-US" sz="6400" dirty="0"/>
              <a:t>on the </a:t>
            </a:r>
            <a:r>
              <a:rPr lang="en-US" sz="6400" b="1" dirty="0"/>
              <a:t>life-story</a:t>
            </a:r>
            <a:r>
              <a:rPr lang="en-US" sz="6400" dirty="0"/>
              <a:t> of the leader</a:t>
            </a:r>
            <a:endParaRPr lang="en-US" sz="6400" dirty="0"/>
          </a:p>
          <a:p>
            <a:pPr marL="1600200" lvl="3" indent="-228600" algn="l" rtl="0">
              <a:lnSpc>
                <a:spcPct val="170000"/>
              </a:lnSpc>
              <a:spcBef>
                <a:spcPts val="0"/>
              </a:spcBef>
              <a:spcAft>
                <a:spcPts val="0"/>
              </a:spcAft>
              <a:buClr>
                <a:schemeClr val="dk1"/>
              </a:buClr>
              <a:buSzPct val="100000"/>
              <a:buChar char="–"/>
            </a:pPr>
            <a:r>
              <a:rPr lang="en-US" sz="6400" dirty="0"/>
              <a:t>Followers need to</a:t>
            </a:r>
            <a:r>
              <a:rPr lang="en-IN" altLang="en-US" sz="6400" dirty="0"/>
              <a:t> </a:t>
            </a:r>
            <a:r>
              <a:rPr lang="en-IN" altLang="en-US" sz="6400" b="1" dirty="0"/>
              <a:t>say publicly about leader lawfulness</a:t>
            </a:r>
            <a:endParaRPr lang="en-US" sz="6400" b="1" dirty="0"/>
          </a:p>
          <a:p>
            <a:pPr marL="742950" lvl="1" indent="-285750" algn="l" rtl="0">
              <a:lnSpc>
                <a:spcPct val="120000"/>
              </a:lnSpc>
              <a:spcBef>
                <a:spcPts val="0"/>
              </a:spcBef>
              <a:spcAft>
                <a:spcPts val="0"/>
              </a:spcAft>
              <a:buClr>
                <a:schemeClr val="dk1"/>
              </a:buClr>
              <a:buSzPct val="100000"/>
              <a:buNone/>
            </a:pPr>
            <a:r>
              <a:rPr lang="en-US" sz="6400" b="1" dirty="0"/>
              <a:t>Interpersonal Aspect  ( Reciprocal)</a:t>
            </a:r>
            <a:endParaRPr lang="en-US" sz="6400" b="1" dirty="0"/>
          </a:p>
          <a:p>
            <a:pPr marL="1600200" lvl="3" indent="-228600" algn="l" rtl="0">
              <a:lnSpc>
                <a:spcPct val="170000"/>
              </a:lnSpc>
              <a:spcBef>
                <a:spcPts val="320"/>
              </a:spcBef>
              <a:spcAft>
                <a:spcPts val="0"/>
              </a:spcAft>
              <a:buClr>
                <a:schemeClr val="dk1"/>
              </a:buClr>
              <a:buSzPct val="100000"/>
              <a:buChar char="–"/>
            </a:pPr>
            <a:r>
              <a:rPr lang="en-US" sz="6400" dirty="0"/>
              <a:t>Leadership is created </a:t>
            </a:r>
            <a:r>
              <a:rPr lang="en-US" sz="6400" b="1" dirty="0"/>
              <a:t>by leaders and followers together </a:t>
            </a:r>
            <a:r>
              <a:rPr lang="en-US" sz="6400" dirty="0"/>
              <a:t>(</a:t>
            </a:r>
            <a:r>
              <a:rPr lang="en-US" sz="6400" dirty="0" err="1"/>
              <a:t>Eagly</a:t>
            </a:r>
            <a:r>
              <a:rPr lang="en-US" sz="6400" dirty="0"/>
              <a:t>, 2005)</a:t>
            </a:r>
            <a:endParaRPr lang="en-US" sz="6400" dirty="0"/>
          </a:p>
          <a:p>
            <a:pPr marL="1600200" lvl="3" indent="-228600" algn="l" rtl="0">
              <a:lnSpc>
                <a:spcPct val="170000"/>
              </a:lnSpc>
              <a:spcBef>
                <a:spcPts val="320"/>
              </a:spcBef>
              <a:spcAft>
                <a:spcPts val="0"/>
              </a:spcAft>
              <a:buClr>
                <a:schemeClr val="dk1"/>
              </a:buClr>
              <a:buSzPct val="100000"/>
              <a:buChar char="–"/>
            </a:pPr>
            <a:r>
              <a:rPr lang="en-US" sz="6400" dirty="0"/>
              <a:t>Leaders need to obtain </a:t>
            </a:r>
            <a:r>
              <a:rPr lang="en-US" sz="6400" b="1" dirty="0"/>
              <a:t>“buy in” </a:t>
            </a:r>
            <a:r>
              <a:rPr lang="en-US" sz="6400" dirty="0"/>
              <a:t>from followers</a:t>
            </a:r>
            <a:endParaRPr lang="en-US" sz="6400" dirty="0"/>
          </a:p>
          <a:p>
            <a:pPr marL="1600200" lvl="3" indent="-228600" algn="l" rtl="0">
              <a:lnSpc>
                <a:spcPct val="170000"/>
              </a:lnSpc>
              <a:spcBef>
                <a:spcPts val="320"/>
              </a:spcBef>
              <a:spcAft>
                <a:spcPts val="0"/>
              </a:spcAft>
              <a:buClr>
                <a:schemeClr val="dk1"/>
              </a:buClr>
              <a:buSzPct val="100000"/>
              <a:buChar char="–"/>
            </a:pPr>
            <a:r>
              <a:rPr lang="en-US" sz="6400" dirty="0"/>
              <a:t>Intended outcomes achieved only when followers identify with leader’s values and when leaders adapt their message to followers’ values</a:t>
            </a:r>
            <a:endParaRPr sz="6400" b="1"/>
          </a:p>
          <a:p>
            <a:pPr marL="742950" lvl="1" indent="-285750" algn="l" rtl="0">
              <a:lnSpc>
                <a:spcPct val="120000"/>
              </a:lnSpc>
              <a:spcBef>
                <a:spcPts val="0"/>
              </a:spcBef>
              <a:spcAft>
                <a:spcPts val="0"/>
              </a:spcAft>
              <a:buClr>
                <a:schemeClr val="dk1"/>
              </a:buClr>
              <a:buSzPct val="100000"/>
              <a:buNone/>
            </a:pPr>
            <a:r>
              <a:rPr lang="en-US" sz="6400" b="1" dirty="0"/>
              <a:t>Developmental Aspect ( Evolve)</a:t>
            </a:r>
            <a:endParaRPr lang="en-US" sz="6400" b="1" dirty="0"/>
          </a:p>
          <a:p>
            <a:pPr marL="1600200" lvl="3" indent="-228600" algn="l" rtl="0">
              <a:lnSpc>
                <a:spcPct val="170000"/>
              </a:lnSpc>
              <a:spcBef>
                <a:spcPts val="320"/>
              </a:spcBef>
              <a:spcAft>
                <a:spcPts val="0"/>
              </a:spcAft>
              <a:buClr>
                <a:schemeClr val="dk1"/>
              </a:buClr>
              <a:buSzPct val="100000"/>
              <a:buChar char="–"/>
            </a:pPr>
            <a:r>
              <a:rPr lang="en-US" sz="6400" dirty="0"/>
              <a:t>Leadership can be </a:t>
            </a:r>
            <a:r>
              <a:rPr lang="en-US" sz="6400" b="1" dirty="0"/>
              <a:t>nurtured, and develops over a lifetime </a:t>
            </a:r>
            <a:r>
              <a:rPr lang="en-US" sz="6400" dirty="0"/>
              <a:t>(</a:t>
            </a:r>
            <a:r>
              <a:rPr lang="en-US" sz="6400" dirty="0" err="1"/>
              <a:t>Avolio</a:t>
            </a:r>
            <a:r>
              <a:rPr lang="en-US" sz="6400" dirty="0"/>
              <a:t> &amp; Gardner, 2005)</a:t>
            </a:r>
            <a:endParaRPr lang="en-US" sz="6400" dirty="0"/>
          </a:p>
          <a:p>
            <a:pPr marL="1600200" lvl="3" indent="-228600" algn="l" rtl="0">
              <a:lnSpc>
                <a:spcPct val="170000"/>
              </a:lnSpc>
              <a:spcBef>
                <a:spcPts val="320"/>
              </a:spcBef>
              <a:spcAft>
                <a:spcPts val="0"/>
              </a:spcAft>
              <a:buClr>
                <a:schemeClr val="dk1"/>
              </a:buClr>
              <a:buSzPct val="100000"/>
              <a:buChar char="–"/>
            </a:pPr>
            <a:r>
              <a:rPr lang="en-US" sz="6400" dirty="0"/>
              <a:t>Can be triggered by </a:t>
            </a:r>
            <a:r>
              <a:rPr lang="en-US" sz="6400" b="1" dirty="0"/>
              <a:t>major life events</a:t>
            </a:r>
            <a:endParaRPr lang="en-US" sz="6400" b="1" dirty="0"/>
          </a:p>
          <a:p>
            <a:pPr marL="1600200" lvl="3" indent="-228600" algn="l" rtl="0">
              <a:lnSpc>
                <a:spcPct val="170000"/>
              </a:lnSpc>
              <a:spcBef>
                <a:spcPts val="320"/>
              </a:spcBef>
              <a:spcAft>
                <a:spcPts val="0"/>
              </a:spcAft>
              <a:buClr>
                <a:schemeClr val="dk1"/>
              </a:buClr>
              <a:buSzPct val="100000"/>
              <a:buChar char="–"/>
            </a:pPr>
            <a:r>
              <a:rPr lang="en-US" sz="6400" dirty="0"/>
              <a:t>Leader behavior is grounded in </a:t>
            </a:r>
            <a:r>
              <a:rPr lang="en-US" sz="6400" b="1" dirty="0"/>
              <a:t>positive psychological qualities and strong ethics</a:t>
            </a:r>
            <a:endParaRPr lang="en-US" sz="6400" b="1" dirty="0"/>
          </a:p>
          <a:p>
            <a:pPr marL="742950" lvl="1" indent="-285750" algn="l" rtl="0">
              <a:lnSpc>
                <a:spcPct val="120000"/>
              </a:lnSpc>
              <a:spcBef>
                <a:spcPts val="0"/>
              </a:spcBef>
              <a:spcAft>
                <a:spcPts val="0"/>
              </a:spcAft>
              <a:buClr>
                <a:schemeClr val="dk1"/>
              </a:buClr>
              <a:buSzPct val="100000"/>
              <a:buNone/>
            </a:pPr>
            <a:endParaRPr sz="6400" b="1"/>
          </a:p>
          <a:p>
            <a:pPr marL="1600200" lvl="3" indent="-228600" algn="l" rtl="0">
              <a:lnSpc>
                <a:spcPct val="120000"/>
              </a:lnSpc>
              <a:spcBef>
                <a:spcPts val="0"/>
              </a:spcBef>
              <a:spcAft>
                <a:spcPts val="0"/>
              </a:spcAft>
              <a:buClr>
                <a:schemeClr val="dk1"/>
              </a:buClr>
              <a:buSzPct val="100000"/>
              <a:buNone/>
            </a:pPr>
            <a:endParaRPr sz="3300"/>
          </a:p>
          <a:p>
            <a:pPr marL="1143000" lvl="2" indent="-228600" algn="l" rtl="0">
              <a:lnSpc>
                <a:spcPct val="120000"/>
              </a:lnSpc>
              <a:spcBef>
                <a:spcPts val="165"/>
              </a:spcBef>
              <a:spcAft>
                <a:spcPts val="0"/>
              </a:spcAft>
              <a:buClr>
                <a:schemeClr val="dk1"/>
              </a:buClr>
              <a:buSzPct val="100000"/>
              <a:buNone/>
            </a:pPr>
            <a:endParaRPr sz="3300" b="1"/>
          </a:p>
          <a:p>
            <a:pPr marL="342900" lvl="0" indent="-292100" algn="l" rtl="0">
              <a:spcBef>
                <a:spcPts val="160"/>
              </a:spcBef>
              <a:spcAft>
                <a:spcPts val="0"/>
              </a:spcAft>
              <a:buClr>
                <a:schemeClr val="dk1"/>
              </a:buClr>
              <a:buSzPct val="100000"/>
              <a:buNone/>
            </a:p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6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References</a:t>
            </a:r>
            <a:endParaRPr lang="en-US"/>
          </a:p>
        </p:txBody>
      </p:sp>
      <p:sp>
        <p:nvSpPr>
          <p:cNvPr id="453" name="Google Shape;453;p6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dirty="0"/>
              <a:t>S. Robbins, T. Judge, S. </a:t>
            </a:r>
            <a:r>
              <a:rPr lang="en-US" sz="2800" dirty="0" err="1"/>
              <a:t>Sanghi</a:t>
            </a:r>
            <a:r>
              <a:rPr lang="en-US" sz="2800" dirty="0"/>
              <a:t>, Organizational</a:t>
            </a:r>
            <a:endParaRPr lang="en-US" sz="2800" dirty="0"/>
          </a:p>
          <a:p>
            <a:pPr marL="342900" lvl="0" indent="-342900" algn="l" rtl="0">
              <a:spcBef>
                <a:spcPts val="560"/>
              </a:spcBef>
              <a:spcAft>
                <a:spcPts val="0"/>
              </a:spcAft>
              <a:buClr>
                <a:schemeClr val="dk1"/>
              </a:buClr>
              <a:buSzPts val="2800"/>
              <a:buNone/>
            </a:pPr>
            <a:r>
              <a:rPr lang="en-US" sz="2800" dirty="0"/>
              <a:t>    Behavior, 13th Ed, Prentice-Hall India, 200</a:t>
            </a:r>
            <a:endParaRPr lang="en-US" sz="2800" dirty="0"/>
          </a:p>
          <a:p>
            <a:pPr marL="342900" lvl="0" indent="-342900" algn="l" rtl="0">
              <a:spcBef>
                <a:spcPts val="560"/>
              </a:spcBef>
              <a:spcAft>
                <a:spcPts val="0"/>
              </a:spcAft>
              <a:buClr>
                <a:schemeClr val="dk1"/>
              </a:buClr>
              <a:buSzPts val="2800"/>
              <a:buChar char="•"/>
            </a:pPr>
            <a:r>
              <a:rPr lang="en-US" sz="2800" u="sng" dirty="0">
                <a:solidFill>
                  <a:schemeClr val="hlink"/>
                </a:solidFill>
                <a:hlinkClick r:id="rId1"/>
              </a:rPr>
              <a:t>https://www.technofunc.com/index.php/leadership-skills-2/leadership-theories/item/authentic-leadership-2</a:t>
            </a:r>
            <a:endParaRPr sz="2800"/>
          </a:p>
          <a:p>
            <a:pPr marL="342900" lvl="0" indent="-342900" algn="l" rtl="0">
              <a:spcBef>
                <a:spcPts val="560"/>
              </a:spcBef>
              <a:spcAft>
                <a:spcPts val="0"/>
              </a:spcAft>
              <a:buClr>
                <a:schemeClr val="dk1"/>
              </a:buClr>
              <a:buSzPts val="2800"/>
              <a:buChar char="•"/>
            </a:pPr>
            <a:r>
              <a:rPr lang="en-US" sz="2800" u="sng" dirty="0">
                <a:solidFill>
                  <a:schemeClr val="hlink"/>
                </a:solidFill>
                <a:hlinkClick r:id="rId2"/>
              </a:rPr>
              <a:t>https://michaelhyatt.com/the-five-marks-of-authentic-leadership/</a:t>
            </a:r>
            <a:endParaRPr sz="2800"/>
          </a:p>
          <a:p>
            <a:pPr marL="342900" lvl="0" indent="-342900" algn="l" rtl="0">
              <a:spcBef>
                <a:spcPts val="560"/>
              </a:spcBef>
              <a:spcAft>
                <a:spcPts val="0"/>
              </a:spcAft>
              <a:buClr>
                <a:schemeClr val="dk1"/>
              </a:buClr>
              <a:buSzPts val="2800"/>
              <a:buChar char="•"/>
            </a:pPr>
            <a:r>
              <a:rPr lang="en-US" sz="2800" dirty="0"/>
              <a:t>https://www.billgeorge.org/articles/authentic-leaders1/</a:t>
            </a:r>
            <a:endParaRPr sz="28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9"/>
          <p:cNvSpPr txBox="1">
            <a:spLocks noGrp="1"/>
          </p:cNvSpPr>
          <p:nvPr>
            <p:ph type="body" idx="1"/>
          </p:nvPr>
        </p:nvSpPr>
        <p:spPr>
          <a:xfrm>
            <a:off x="533400" y="1676400"/>
            <a:ext cx="8001000" cy="4953000"/>
          </a:xfrm>
          <a:prstGeom prst="rect">
            <a:avLst/>
          </a:prstGeom>
          <a:noFill/>
          <a:ln>
            <a:noFill/>
          </a:ln>
        </p:spPr>
        <p:txBody>
          <a:bodyPr spcFirstLastPara="1" wrap="square" lIns="91425" tIns="45700" rIns="91425" bIns="45700" anchor="t" anchorCtr="0">
            <a:normAutofit fontScale="80000"/>
          </a:bodyPr>
          <a:lstStyle/>
          <a:p>
            <a:pPr marL="342900" lvl="0" indent="-342900" algn="l" rtl="0">
              <a:lnSpc>
                <a:spcPct val="90000"/>
              </a:lnSpc>
              <a:spcBef>
                <a:spcPts val="0"/>
              </a:spcBef>
              <a:spcAft>
                <a:spcPts val="0"/>
              </a:spcAft>
              <a:buClr>
                <a:schemeClr val="dk1"/>
              </a:buClr>
              <a:buSzPts val="2800"/>
              <a:buChar char="•"/>
            </a:pPr>
            <a:r>
              <a:rPr lang="en-US" b="1"/>
              <a:t>Positive psychological capacities</a:t>
            </a:r>
            <a:endParaRPr lang="en-US" b="1"/>
          </a:p>
          <a:p>
            <a:pPr marL="742950" lvl="1" indent="-285750" algn="l" rtl="0">
              <a:lnSpc>
                <a:spcPct val="90000"/>
              </a:lnSpc>
              <a:spcBef>
                <a:spcPts val="480"/>
              </a:spcBef>
              <a:spcAft>
                <a:spcPts val="0"/>
              </a:spcAft>
              <a:buClr>
                <a:schemeClr val="dk1"/>
              </a:buClr>
              <a:buSzPts val="2400"/>
              <a:buFont typeface="Calibri" panose="020F0502020204030204"/>
              <a:buChar char="-"/>
            </a:pPr>
            <a:r>
              <a:rPr lang="en-US"/>
              <a:t>Confidence</a:t>
            </a:r>
            <a:endParaRPr lang="en-US"/>
          </a:p>
          <a:p>
            <a:pPr marL="742950" lvl="1" indent="-285750" algn="l" rtl="0">
              <a:lnSpc>
                <a:spcPct val="90000"/>
              </a:lnSpc>
              <a:spcBef>
                <a:spcPts val="480"/>
              </a:spcBef>
              <a:spcAft>
                <a:spcPts val="0"/>
              </a:spcAft>
              <a:buClr>
                <a:schemeClr val="dk1"/>
              </a:buClr>
              <a:buSzPts val="2400"/>
              <a:buFont typeface="Calibri" panose="020F0502020204030204"/>
              <a:buNone/>
            </a:pPr>
            <a:r>
              <a:rPr lang="en-US"/>
              <a:t>-  Hope</a:t>
            </a:r>
            <a:endParaRPr lang="en-US"/>
          </a:p>
          <a:p>
            <a:pPr marL="742950" lvl="1" indent="-285750" algn="l" rtl="0">
              <a:lnSpc>
                <a:spcPct val="90000"/>
              </a:lnSpc>
              <a:spcBef>
                <a:spcPts val="480"/>
              </a:spcBef>
              <a:spcAft>
                <a:spcPts val="0"/>
              </a:spcAft>
              <a:buClr>
                <a:schemeClr val="dk1"/>
              </a:buClr>
              <a:buSzPts val="2400"/>
              <a:buFont typeface="Calibri" panose="020F0502020204030204"/>
              <a:buNone/>
            </a:pPr>
            <a:r>
              <a:rPr lang="en-US"/>
              <a:t>-  Optimism</a:t>
            </a:r>
            <a:endParaRPr lang="en-US"/>
          </a:p>
          <a:p>
            <a:pPr marL="742950" lvl="1" indent="-285750" algn="l" rtl="0">
              <a:lnSpc>
                <a:spcPct val="90000"/>
              </a:lnSpc>
              <a:spcBef>
                <a:spcPts val="480"/>
              </a:spcBef>
              <a:spcAft>
                <a:spcPts val="0"/>
              </a:spcAft>
              <a:buClr>
                <a:schemeClr val="dk1"/>
              </a:buClr>
              <a:buSzPts val="2400"/>
              <a:buFont typeface="Calibri" panose="020F0502020204030204"/>
              <a:buNone/>
            </a:pPr>
            <a:r>
              <a:rPr lang="en-US"/>
              <a:t>-  Resilience</a:t>
            </a:r>
            <a:endParaRPr lang="en-US"/>
          </a:p>
          <a:p>
            <a:pPr marL="342900" lvl="0" indent="-342900" algn="l" rtl="0">
              <a:lnSpc>
                <a:spcPct val="90000"/>
              </a:lnSpc>
              <a:spcBef>
                <a:spcPts val="560"/>
              </a:spcBef>
              <a:spcAft>
                <a:spcPts val="0"/>
              </a:spcAft>
              <a:buClr>
                <a:schemeClr val="dk1"/>
              </a:buClr>
              <a:buSzPts val="2800"/>
              <a:buChar char="•"/>
            </a:pPr>
            <a:r>
              <a:rPr lang="en-US" b="1"/>
              <a:t>Moral Reasoning Capacities</a:t>
            </a:r>
            <a:endParaRPr lang="en-US" b="1"/>
          </a:p>
          <a:p>
            <a:pPr marL="742950" lvl="1" indent="-285750" algn="l" rtl="0">
              <a:lnSpc>
                <a:spcPct val="90000"/>
              </a:lnSpc>
              <a:spcBef>
                <a:spcPts val="480"/>
              </a:spcBef>
              <a:spcAft>
                <a:spcPts val="0"/>
              </a:spcAft>
              <a:buClr>
                <a:schemeClr val="dk1"/>
              </a:buClr>
              <a:buSzPts val="2400"/>
              <a:buFont typeface="Calibri" panose="020F0502020204030204"/>
              <a:buChar char="-"/>
            </a:pPr>
            <a:r>
              <a:rPr lang="en-US"/>
              <a:t>Deciding right and wrong</a:t>
            </a:r>
            <a:endParaRPr lang="en-US"/>
          </a:p>
          <a:p>
            <a:pPr marL="742950" lvl="1" indent="-285750" algn="l" rtl="0">
              <a:lnSpc>
                <a:spcPct val="90000"/>
              </a:lnSpc>
              <a:spcBef>
                <a:spcPts val="480"/>
              </a:spcBef>
              <a:spcAft>
                <a:spcPts val="0"/>
              </a:spcAft>
              <a:buClr>
                <a:schemeClr val="dk1"/>
              </a:buClr>
              <a:buSzPts val="2400"/>
              <a:buFont typeface="Calibri" panose="020F0502020204030204"/>
              <a:buChar char="-"/>
            </a:pPr>
            <a:r>
              <a:rPr lang="en-US"/>
              <a:t>Promoting justice, greater good of the organization or community</a:t>
            </a:r>
            <a:endParaRPr lang="en-US"/>
          </a:p>
          <a:p>
            <a:pPr marL="342900" lvl="0" indent="-342900" algn="l" rtl="0">
              <a:spcBef>
                <a:spcPts val="0"/>
              </a:spcBef>
              <a:spcAft>
                <a:spcPts val="0"/>
              </a:spcAft>
              <a:buClr>
                <a:schemeClr val="dk1"/>
              </a:buClr>
              <a:buSzPts val="2800"/>
              <a:buChar char="•"/>
            </a:pPr>
            <a:r>
              <a:rPr lang="en-US" sz="3000" b="1" dirty="0">
                <a:sym typeface="+mn-ea"/>
              </a:rPr>
              <a:t>Critical Life Events</a:t>
            </a:r>
            <a:endParaRPr lang="en-US" sz="3000" b="1" dirty="0"/>
          </a:p>
          <a:p>
            <a:pPr marL="742950" lvl="1" indent="-285750" algn="l" rtl="0">
              <a:spcBef>
                <a:spcPts val="560"/>
              </a:spcBef>
              <a:spcAft>
                <a:spcPts val="0"/>
              </a:spcAft>
              <a:buClr>
                <a:schemeClr val="dk1"/>
              </a:buClr>
              <a:buSzPts val="2800"/>
              <a:buFont typeface="Calibri" panose="020F0502020204030204"/>
              <a:buChar char="-"/>
            </a:pPr>
            <a:r>
              <a:rPr lang="en-US" sz="2400" dirty="0">
                <a:sym typeface="+mn-ea"/>
              </a:rPr>
              <a:t>Positive or negative</a:t>
            </a:r>
            <a:endParaRPr lang="en-US" sz="2400" dirty="0"/>
          </a:p>
          <a:p>
            <a:pPr marL="342900" lvl="0" indent="-342900" algn="l" rtl="0">
              <a:spcBef>
                <a:spcPts val="560"/>
              </a:spcBef>
              <a:spcAft>
                <a:spcPts val="0"/>
              </a:spcAft>
              <a:buClr>
                <a:schemeClr val="dk1"/>
              </a:buClr>
              <a:buSzPts val="2800"/>
              <a:buFont typeface="Noto Sans Symbols"/>
              <a:buChar char="▪"/>
            </a:pPr>
            <a:r>
              <a:rPr lang="en-US" sz="2400" dirty="0">
                <a:sym typeface="+mn-ea"/>
              </a:rPr>
              <a:t>Act as a catalyst for change</a:t>
            </a:r>
            <a:endParaRPr lang="en-US" sz="2400" dirty="0">
              <a:solidFill>
                <a:schemeClr val="dk1"/>
              </a:solidFill>
            </a:endParaRPr>
          </a:p>
          <a:p>
            <a:pPr marL="342900" lvl="0" indent="-342900" algn="l" rtl="0">
              <a:spcBef>
                <a:spcPts val="560"/>
              </a:spcBef>
              <a:spcAft>
                <a:spcPts val="0"/>
              </a:spcAft>
              <a:buClr>
                <a:schemeClr val="dk1"/>
              </a:buClr>
              <a:buSzPts val="2800"/>
              <a:buFont typeface="Noto Sans Symbols"/>
              <a:buChar char="▪"/>
            </a:pPr>
            <a:r>
              <a:rPr lang="en-US" sz="2400" dirty="0">
                <a:sym typeface="+mn-ea"/>
              </a:rPr>
              <a:t>People attach insights to their life experiences</a:t>
            </a:r>
            <a:endParaRPr lang="en-US" sz="2400" dirty="0">
              <a:solidFill>
                <a:schemeClr val="dk1"/>
              </a:solidFill>
            </a:endParaRPr>
          </a:p>
          <a:p>
            <a:pPr marL="342900" lvl="0" indent="-342900" algn="l" rtl="0">
              <a:spcBef>
                <a:spcPts val="560"/>
              </a:spcBef>
              <a:spcAft>
                <a:spcPts val="0"/>
              </a:spcAft>
              <a:buClr>
                <a:schemeClr val="dk1"/>
              </a:buClr>
              <a:buSzPts val="2800"/>
              <a:buFont typeface="Noto Sans Symbols"/>
              <a:buChar char="▪"/>
            </a:pPr>
            <a:r>
              <a:rPr lang="en-US" sz="2400" dirty="0">
                <a:sym typeface="+mn-ea"/>
              </a:rPr>
              <a:t>When people tell life stories they gain clarity about who they are</a:t>
            </a:r>
            <a:endParaRPr lang="en-US" sz="2400" dirty="0">
              <a:solidFill>
                <a:schemeClr val="dk1"/>
              </a:solidFill>
            </a:endParaRPr>
          </a:p>
          <a:p>
            <a:pPr marL="342900" lvl="0" indent="-342900" algn="l" rtl="0">
              <a:spcBef>
                <a:spcPts val="560"/>
              </a:spcBef>
              <a:spcAft>
                <a:spcPts val="0"/>
              </a:spcAft>
              <a:buClr>
                <a:schemeClr val="dk1"/>
              </a:buClr>
              <a:buSzPts val="2800"/>
              <a:buFont typeface="Noto Sans Symbols"/>
              <a:buChar char="▪"/>
            </a:pPr>
            <a:r>
              <a:rPr lang="en-US" sz="2400" dirty="0">
                <a:sym typeface="+mn-ea"/>
              </a:rPr>
              <a:t>Stimulate personal growth</a:t>
            </a:r>
            <a:endParaRPr sz="2400"/>
          </a:p>
          <a:p>
            <a:pPr marL="342900" lvl="0" indent="-342900" algn="l" rtl="0">
              <a:spcBef>
                <a:spcPts val="640"/>
              </a:spcBef>
              <a:spcAft>
                <a:spcPts val="0"/>
              </a:spcAft>
              <a:buClr>
                <a:schemeClr val="dk1"/>
              </a:buClr>
              <a:buSzPts val="3200"/>
              <a:buFont typeface="Noto Sans Symbols"/>
              <a:buNone/>
            </a:pPr>
            <a:endParaRPr lang="en-US" sz="2400"/>
          </a:p>
          <a:p>
            <a:pPr marL="742950" lvl="1" indent="-285750" algn="l" rtl="0">
              <a:lnSpc>
                <a:spcPct val="90000"/>
              </a:lnSpc>
              <a:spcBef>
                <a:spcPts val="480"/>
              </a:spcBef>
              <a:spcAft>
                <a:spcPts val="0"/>
              </a:spcAft>
              <a:buClr>
                <a:schemeClr val="dk1"/>
              </a:buClr>
              <a:buSzPts val="2400"/>
              <a:buFont typeface="Calibri" panose="020F0502020204030204"/>
              <a:buChar char="-"/>
            </a:pPr>
            <a:endParaRPr lang="en-US"/>
          </a:p>
          <a:p>
            <a:pPr marL="342900" lvl="0" indent="-342900" algn="l" rtl="0">
              <a:lnSpc>
                <a:spcPct val="90000"/>
              </a:lnSpc>
              <a:spcBef>
                <a:spcPts val="560"/>
              </a:spcBef>
              <a:spcAft>
                <a:spcPts val="0"/>
              </a:spcAft>
              <a:buClr>
                <a:schemeClr val="dk1"/>
              </a:buClr>
              <a:buSzPts val="2800"/>
              <a:buFont typeface="Calibri" panose="020F0502020204030204"/>
              <a:buNone/>
            </a:pPr>
          </a:p>
          <a:p>
            <a:pPr marL="742950" lvl="1" indent="-285750" algn="l" rtl="0">
              <a:lnSpc>
                <a:spcPct val="90000"/>
              </a:lnSpc>
              <a:spcBef>
                <a:spcPts val="480"/>
              </a:spcBef>
              <a:spcAft>
                <a:spcPts val="0"/>
              </a:spcAft>
              <a:buClr>
                <a:schemeClr val="dk1"/>
              </a:buClr>
              <a:buSzPts val="2400"/>
              <a:buFont typeface="Calibri" panose="020F0502020204030204"/>
              <a:buNone/>
            </a:pPr>
          </a:p>
          <a:p>
            <a:pPr marL="342900" lvl="0" indent="-190500" algn="l" rtl="0">
              <a:lnSpc>
                <a:spcPct val="90000"/>
              </a:lnSpc>
              <a:spcBef>
                <a:spcPts val="480"/>
              </a:spcBef>
              <a:spcAft>
                <a:spcPts val="0"/>
              </a:spcAft>
              <a:buClr>
                <a:schemeClr val="dk1"/>
              </a:buClr>
              <a:buSzPts val="2400"/>
              <a:buNone/>
            </a:pPr>
            <a:endParaRPr sz="2400"/>
          </a:p>
        </p:txBody>
      </p:sp>
      <p:sp>
        <p:nvSpPr>
          <p:cNvPr id="130" name="Google Shape;130;p19"/>
          <p:cNvSpPr txBox="1">
            <a:spLocks noGrp="1"/>
          </p:cNvSpPr>
          <p:nvPr>
            <p:ph type="title"/>
          </p:nvPr>
        </p:nvSpPr>
        <p:spPr>
          <a:xfrm>
            <a:off x="304800" y="304800"/>
            <a:ext cx="8534400" cy="685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200"/>
              <a:buFont typeface="Calibri" panose="020F0502020204030204"/>
              <a:buNone/>
            </a:pPr>
            <a:r>
              <a:rPr lang="en-US" sz="3200"/>
              <a:t>Factors that Influence Authentic Leadership</a:t>
            </a:r>
            <a:endParaRPr lang="en-US" sz="3200"/>
          </a:p>
        </p:txBody>
      </p:sp>
      <p:sp>
        <p:nvSpPr>
          <p:cNvPr id="131" name="Google Shape;131;p19"/>
          <p:cNvSpPr txBox="1"/>
          <p:nvPr/>
        </p:nvSpPr>
        <p:spPr>
          <a:xfrm>
            <a:off x="533400" y="1066800"/>
            <a:ext cx="4038600" cy="369332"/>
          </a:xfrm>
          <a:prstGeom prst="rect">
            <a:avLst/>
          </a:prstGeom>
          <a:solidFill>
            <a:srgbClr val="333399"/>
          </a:solidFill>
          <a:ln>
            <a:noFill/>
          </a:ln>
          <a:effectLst>
            <a:outerShdw dist="35921" dir="2700000" algn="ctr" rotWithShape="0">
              <a:schemeClr val="lt2"/>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Antecedent Factors</a:t>
            </a:r>
            <a:endPar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1"/>
          <p:cNvSpPr txBox="1">
            <a:spLocks noGrp="1"/>
          </p:cNvSpPr>
          <p:nvPr>
            <p:ph type="title"/>
          </p:nvPr>
        </p:nvSpPr>
        <p:spPr>
          <a:xfrm>
            <a:off x="228600" y="274638"/>
            <a:ext cx="84582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sz="4000" dirty="0" smtClean="0"/>
              <a:t>Theoretical Approach</a:t>
            </a:r>
            <a:br>
              <a:rPr lang="en-US" sz="4000" dirty="0" smtClean="0"/>
            </a:br>
            <a:r>
              <a:rPr lang="en-US" sz="4000" dirty="0" smtClean="0"/>
              <a:t>Authentic </a:t>
            </a:r>
            <a:r>
              <a:rPr lang="en-US" sz="4000" dirty="0"/>
              <a:t>Leadership Development </a:t>
            </a:r>
            <a:r>
              <a:rPr lang="en-US" sz="3600" dirty="0"/>
              <a:t>(Adapted from </a:t>
            </a:r>
            <a:r>
              <a:rPr lang="en-US" sz="3600" dirty="0" err="1"/>
              <a:t>Luthans</a:t>
            </a:r>
            <a:r>
              <a:rPr lang="en-US" sz="3600" dirty="0"/>
              <a:t>, F. &amp; </a:t>
            </a:r>
            <a:r>
              <a:rPr lang="en-US" sz="3600" dirty="0" err="1"/>
              <a:t>Avolio</a:t>
            </a:r>
            <a:r>
              <a:rPr lang="en-US" sz="3600" dirty="0"/>
              <a:t>, B.J., 2003</a:t>
            </a:r>
            <a:r>
              <a:rPr lang="en-US" sz="4000" dirty="0"/>
              <a:t>)</a:t>
            </a:r>
            <a:endParaRPr sz="4000"/>
          </a:p>
        </p:txBody>
      </p:sp>
      <p:pic>
        <p:nvPicPr>
          <p:cNvPr id="145" name="Google Shape;145;p21"/>
          <p:cNvPicPr preferRelativeResize="0"/>
          <p:nvPr/>
        </p:nvPicPr>
        <p:blipFill rotWithShape="1">
          <a:blip r:embed="rId1"/>
          <a:srcRect/>
          <a:stretch>
            <a:fillRect/>
          </a:stretch>
        </p:blipFill>
        <p:spPr>
          <a:xfrm>
            <a:off x="457200" y="1800225"/>
            <a:ext cx="8305799" cy="3257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2"/>
          <p:cNvSpPr txBox="1">
            <a:spLocks noGrp="1"/>
          </p:cNvSpPr>
          <p:nvPr>
            <p:ph type="title"/>
          </p:nvPr>
        </p:nvSpPr>
        <p:spPr>
          <a:xfrm>
            <a:off x="304800" y="0"/>
            <a:ext cx="8534400" cy="8382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sz="3600"/>
              <a:t>Basic Model of Authentic Leadership: Four Components</a:t>
            </a:r>
            <a:endParaRPr sz="3600"/>
          </a:p>
        </p:txBody>
      </p:sp>
      <p:sp>
        <p:nvSpPr>
          <p:cNvPr id="152" name="Google Shape;152;p22"/>
          <p:cNvSpPr txBox="1">
            <a:spLocks noGrp="1"/>
          </p:cNvSpPr>
          <p:nvPr>
            <p:ph type="body" idx="1"/>
          </p:nvPr>
        </p:nvSpPr>
        <p:spPr>
          <a:xfrm>
            <a:off x="0" y="1371600"/>
            <a:ext cx="9144000" cy="5486400"/>
          </a:xfrm>
          <a:prstGeom prst="rect">
            <a:avLst/>
          </a:prstGeom>
          <a:noFill/>
          <a:ln>
            <a:noFill/>
          </a:ln>
        </p:spPr>
        <p:txBody>
          <a:bodyPr spcFirstLastPara="1" wrap="square" lIns="91425" tIns="45700" rIns="91425" bIns="45700" anchor="t" anchorCtr="0">
            <a:noAutofit/>
          </a:bodyPr>
          <a:lstStyle/>
          <a:p>
            <a:pPr marL="742950" lvl="1" indent="-285750" algn="l" rtl="0">
              <a:spcBef>
                <a:spcPts val="0"/>
              </a:spcBef>
              <a:spcAft>
                <a:spcPts val="0"/>
              </a:spcAft>
              <a:buClr>
                <a:srgbClr val="333399"/>
              </a:buClr>
              <a:buSzPts val="2400"/>
              <a:buNone/>
            </a:pPr>
            <a:r>
              <a:rPr lang="en-US" sz="2400" b="1" i="1" dirty="0">
                <a:solidFill>
                  <a:srgbClr val="333399"/>
                </a:solidFill>
              </a:rPr>
              <a:t>		Self-awareness</a:t>
            </a:r>
            <a:endParaRPr sz="2400" b="1" i="1">
              <a:solidFill>
                <a:srgbClr val="333399"/>
              </a:solidFill>
            </a:endParaRPr>
          </a:p>
          <a:p>
            <a:pPr marL="1143000" lvl="2" indent="-228600" algn="l" rtl="0">
              <a:spcBef>
                <a:spcPts val="960"/>
              </a:spcBef>
              <a:spcAft>
                <a:spcPts val="0"/>
              </a:spcAft>
              <a:buClr>
                <a:schemeClr val="dk1"/>
              </a:buClr>
              <a:buSzPts val="2400"/>
              <a:buChar char="•"/>
            </a:pPr>
            <a:r>
              <a:rPr lang="en-US" b="1" dirty="0"/>
              <a:t>Reflecting on one’s core values, identity, emotions, motives</a:t>
            </a:r>
            <a:endParaRPr lang="en-US" b="1" dirty="0"/>
          </a:p>
          <a:p>
            <a:pPr marL="1143000" lvl="2" indent="-228600" algn="l" rtl="0">
              <a:spcBef>
                <a:spcPts val="960"/>
              </a:spcBef>
              <a:spcAft>
                <a:spcPts val="0"/>
              </a:spcAft>
              <a:buClr>
                <a:schemeClr val="dk1"/>
              </a:buClr>
              <a:buSzPts val="2400"/>
              <a:buChar char="•"/>
            </a:pPr>
            <a:r>
              <a:rPr lang="en-US" b="1" dirty="0"/>
              <a:t>Being aware of and trusting your own feelings</a:t>
            </a:r>
            <a:endParaRPr b="1" i="1"/>
          </a:p>
          <a:p>
            <a:pPr marL="1143000" lvl="2" indent="-228600" algn="l" rtl="0">
              <a:spcBef>
                <a:spcPts val="960"/>
              </a:spcBef>
              <a:spcAft>
                <a:spcPts val="0"/>
              </a:spcAft>
              <a:buClr>
                <a:srgbClr val="333399"/>
              </a:buClr>
              <a:buSzPts val="2400"/>
              <a:buNone/>
            </a:pPr>
            <a:r>
              <a:rPr lang="en-US" b="1" i="1" dirty="0">
                <a:solidFill>
                  <a:srgbClr val="333399"/>
                </a:solidFill>
              </a:rPr>
              <a:t>Internalized moral perspective</a:t>
            </a:r>
            <a:endParaRPr lang="en-US" b="1" i="1" dirty="0">
              <a:solidFill>
                <a:srgbClr val="333399"/>
              </a:solidFill>
            </a:endParaRPr>
          </a:p>
          <a:p>
            <a:pPr marL="1143000" lvl="2" indent="-228600" algn="l" rtl="0">
              <a:spcBef>
                <a:spcPts val="960"/>
              </a:spcBef>
              <a:spcAft>
                <a:spcPts val="0"/>
              </a:spcAft>
              <a:buClr>
                <a:schemeClr val="dk1"/>
              </a:buClr>
              <a:buSzPts val="2400"/>
              <a:buChar char="•"/>
            </a:pPr>
            <a:r>
              <a:rPr lang="en-US" b="1" dirty="0"/>
              <a:t>Self-regulatory process using internal moral standards to guide behavior </a:t>
            </a:r>
            <a:endParaRPr lang="en-US" b="1" dirty="0"/>
          </a:p>
          <a:p>
            <a:pPr marL="742950" lvl="1" indent="-285750" algn="l" rtl="0">
              <a:spcBef>
                <a:spcPts val="960"/>
              </a:spcBef>
              <a:spcAft>
                <a:spcPts val="0"/>
              </a:spcAft>
              <a:buClr>
                <a:srgbClr val="333399"/>
              </a:buClr>
              <a:buSzPts val="2400"/>
              <a:buNone/>
            </a:pPr>
            <a:r>
              <a:rPr lang="en-US" sz="2400" b="1" i="1" dirty="0">
                <a:solidFill>
                  <a:srgbClr val="333399"/>
                </a:solidFill>
              </a:rPr>
              <a:t>		Balanced processing</a:t>
            </a:r>
            <a:endParaRPr lang="en-US" sz="2400" b="1" i="1" dirty="0">
              <a:solidFill>
                <a:srgbClr val="333399"/>
              </a:solidFill>
            </a:endParaRPr>
          </a:p>
          <a:p>
            <a:pPr marL="1143000" lvl="2" indent="-228600" algn="l" rtl="0">
              <a:spcBef>
                <a:spcPts val="960"/>
              </a:spcBef>
              <a:spcAft>
                <a:spcPts val="0"/>
              </a:spcAft>
              <a:buClr>
                <a:schemeClr val="dk1"/>
              </a:buClr>
              <a:buSzPts val="2400"/>
              <a:buChar char="•"/>
            </a:pPr>
            <a:r>
              <a:rPr lang="en-US" b="1" dirty="0"/>
              <a:t>Ability to </a:t>
            </a:r>
            <a:r>
              <a:rPr lang="en-US" b="1"/>
              <a:t>analyze </a:t>
            </a:r>
            <a:r>
              <a:rPr lang="en-US" b="1" smtClean="0"/>
              <a:t>information </a:t>
            </a:r>
            <a:r>
              <a:rPr lang="en-US" b="1"/>
              <a:t>objectively and explore other people’s opinions before making a decision</a:t>
            </a:r>
            <a:endParaRPr b="1" i="1"/>
          </a:p>
          <a:p>
            <a:pPr marL="742950" lvl="1" indent="-285750" algn="l" rtl="0">
              <a:spcBef>
                <a:spcPts val="960"/>
              </a:spcBef>
              <a:spcAft>
                <a:spcPts val="0"/>
              </a:spcAft>
              <a:buClr>
                <a:srgbClr val="333399"/>
              </a:buClr>
              <a:buSzPts val="2400"/>
              <a:buFont typeface="Calibri" panose="020F0502020204030204"/>
              <a:buNone/>
            </a:pPr>
            <a:r>
              <a:rPr lang="en-US" sz="2400" b="1" i="1" dirty="0">
                <a:solidFill>
                  <a:srgbClr val="333399"/>
                </a:solidFill>
              </a:rPr>
              <a:t>		Relational transparency</a:t>
            </a:r>
            <a:endParaRPr lang="en-US" sz="2400" b="1" i="1" dirty="0">
              <a:solidFill>
                <a:srgbClr val="333399"/>
              </a:solidFill>
            </a:endParaRPr>
          </a:p>
          <a:p>
            <a:pPr marL="1143000" lvl="2" indent="-228600" algn="l" rtl="0">
              <a:spcBef>
                <a:spcPts val="960"/>
              </a:spcBef>
              <a:spcAft>
                <a:spcPts val="0"/>
              </a:spcAft>
              <a:buClr>
                <a:schemeClr val="dk1"/>
              </a:buClr>
              <a:buSzPts val="2400"/>
              <a:buChar char="•"/>
            </a:pPr>
            <a:r>
              <a:rPr lang="en-US" b="1" dirty="0"/>
              <a:t>Being open and honest in presenting one’s true self to others</a:t>
            </a:r>
            <a:endParaRPr b="1" i="1"/>
          </a:p>
          <a:p>
            <a:pPr marL="742950" lvl="1" indent="-158750" algn="l" rtl="0">
              <a:spcBef>
                <a:spcPts val="880"/>
              </a:spcBef>
              <a:spcAft>
                <a:spcPts val="0"/>
              </a:spcAft>
              <a:buClr>
                <a:schemeClr val="dk1"/>
              </a:buClr>
              <a:buSzPts val="2000"/>
              <a:buNone/>
            </a:pPr>
            <a:endParaRPr sz="2000"/>
          </a:p>
        </p:txBody>
      </p:sp>
      <p:sp>
        <p:nvSpPr>
          <p:cNvPr id="153" name="Google Shape;153;p22"/>
          <p:cNvSpPr txBox="1"/>
          <p:nvPr/>
        </p:nvSpPr>
        <p:spPr>
          <a:xfrm>
            <a:off x="838200" y="990600"/>
            <a:ext cx="4038600" cy="369332"/>
          </a:xfrm>
          <a:prstGeom prst="rect">
            <a:avLst/>
          </a:prstGeom>
          <a:solidFill>
            <a:srgbClr val="333399"/>
          </a:solidFill>
          <a:ln>
            <a:noFill/>
          </a:ln>
          <a:effectLst>
            <a:outerShdw dist="35921" dir="2700000" algn="ctr" rotWithShape="0">
              <a:schemeClr val="lt2"/>
            </a:outerShdw>
          </a:effectLst>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rPr>
              <a:t>Leadership as a process</a:t>
            </a:r>
            <a:endParaRPr lang="en-US" sz="1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r>
              <a:rPr lang="en-US"/>
              <a:t>Leadership Development Techniques to  promote Authentic Leaders</a:t>
            </a:r>
            <a:endParaRPr lang="en-US"/>
          </a:p>
        </p:txBody>
      </p:sp>
      <p:sp>
        <p:nvSpPr>
          <p:cNvPr id="159" name="Google Shape;159;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Self Awareness: 360 Degree Feedback</a:t>
            </a:r>
            <a:endParaRPr lang="en-US" sz="2400"/>
          </a:p>
          <a:p>
            <a:pPr marL="342900" lvl="0" indent="-342900" algn="l" rtl="0">
              <a:spcBef>
                <a:spcPts val="480"/>
              </a:spcBef>
              <a:spcAft>
                <a:spcPts val="0"/>
              </a:spcAft>
              <a:buClr>
                <a:schemeClr val="dk1"/>
              </a:buClr>
              <a:buSzPts val="2400"/>
              <a:buChar char="•"/>
            </a:pPr>
            <a:r>
              <a:rPr lang="en-US" sz="2400"/>
              <a:t>Balanced Processing of Information: Assessment Centers ( taking part in experiential exercises to have a better insight into oneself)</a:t>
            </a:r>
            <a:endParaRPr lang="en-US" sz="2400"/>
          </a:p>
          <a:p>
            <a:pPr marL="342900" lvl="0" indent="-342900" algn="l" rtl="0">
              <a:spcBef>
                <a:spcPts val="480"/>
              </a:spcBef>
              <a:spcAft>
                <a:spcPts val="0"/>
              </a:spcAft>
              <a:buClr>
                <a:schemeClr val="dk1"/>
              </a:buClr>
              <a:buSzPts val="2400"/>
              <a:buChar char="•"/>
            </a:pPr>
            <a:r>
              <a:rPr lang="en-US" sz="2400"/>
              <a:t>Internalized Moral Perspective: Coaching / Mentoring</a:t>
            </a:r>
            <a:endParaRPr lang="en-US" sz="2400"/>
          </a:p>
          <a:p>
            <a:pPr marL="342900" lvl="0" indent="-342900" algn="l" rtl="0">
              <a:spcBef>
                <a:spcPts val="480"/>
              </a:spcBef>
              <a:spcAft>
                <a:spcPts val="0"/>
              </a:spcAft>
              <a:buClr>
                <a:schemeClr val="dk1"/>
              </a:buClr>
              <a:buSzPts val="2400"/>
              <a:buChar char="•"/>
            </a:pPr>
            <a:r>
              <a:rPr lang="en-US" sz="2400"/>
              <a:t>Relational Transparency: 360 Degree Feedback</a:t>
            </a:r>
            <a:endParaRPr lang="en-US" sz="2400"/>
          </a:p>
          <a:p>
            <a:pPr marL="342900" lvl="0" indent="-139700" algn="l" rtl="0">
              <a:spcBef>
                <a:spcPts val="640"/>
              </a:spcBef>
              <a:spcAft>
                <a:spcPts val="0"/>
              </a:spcAft>
              <a:buClr>
                <a:schemeClr val="dk1"/>
              </a:buClr>
              <a:buSzPts val="3200"/>
              <a:buNone/>
            </a:pPr>
          </a:p>
          <a:p>
            <a:pPr marL="342900" lvl="0" indent="-139700" algn="l" rtl="0">
              <a:spcBef>
                <a:spcPts val="640"/>
              </a:spcBef>
              <a:spcAft>
                <a:spcPts val="0"/>
              </a:spcAft>
              <a:buClr>
                <a:schemeClr val="dk1"/>
              </a:buClr>
              <a:buSzPts val="3200"/>
              <a:buNone/>
            </a:p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4"/>
          <p:cNvSpPr txBox="1">
            <a:spLocks noGrp="1"/>
          </p:cNvSpPr>
          <p:nvPr>
            <p:ph type="title"/>
          </p:nvPr>
        </p:nvSpPr>
        <p:spPr>
          <a:xfrm>
            <a:off x="457200" y="304800"/>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panose="020F0502020204030204"/>
              <a:buNone/>
            </a:pPr>
            <a:br>
              <a:rPr lang="en-US" b="1"/>
            </a:br>
            <a:r>
              <a:rPr lang="en-US" b="1"/>
              <a:t>THE FIVE I’s OF AUTHENTIC LEADERSHIP ( Mike Hyatt)</a:t>
            </a:r>
            <a:r>
              <a:rPr lang="en-IN" altLang="en-US" b="1"/>
              <a:t> shift</a:t>
            </a:r>
            <a:br>
              <a:rPr lang="en-US" b="1"/>
            </a:br>
            <a:endParaRPr lang="en-US" b="1"/>
          </a:p>
        </p:txBody>
      </p:sp>
      <p:sp>
        <p:nvSpPr>
          <p:cNvPr id="165" name="Google Shape;165;p24"/>
          <p:cNvSpPr txBox="1">
            <a:spLocks noGrp="1"/>
          </p:cNvSpPr>
          <p:nvPr>
            <p:ph type="body" idx="1"/>
          </p:nvPr>
        </p:nvSpPr>
        <p:spPr>
          <a:xfrm>
            <a:off x="457200" y="1295400"/>
            <a:ext cx="8153400" cy="5029200"/>
          </a:xfrm>
          <a:prstGeom prst="rect">
            <a:avLst/>
          </a:prstGeom>
          <a:noFill/>
          <a:ln>
            <a:noFill/>
          </a:ln>
        </p:spPr>
        <p:txBody>
          <a:bodyPr spcFirstLastPara="1" wrap="square" lIns="91425" tIns="45700" rIns="91425" bIns="45700" anchor="t" anchorCtr="0">
            <a:normAutofit fontScale="55000" lnSpcReduction="20000"/>
          </a:bodyPr>
          <a:lstStyle/>
          <a:p>
            <a:pPr marL="342900" lvl="0" indent="-342900" algn="l" rtl="0">
              <a:spcBef>
                <a:spcPts val="0"/>
              </a:spcBef>
              <a:spcAft>
                <a:spcPts val="0"/>
              </a:spcAft>
              <a:buClr>
                <a:schemeClr val="dk1"/>
              </a:buClr>
              <a:buSzPct val="100000"/>
              <a:buNone/>
            </a:pPr>
            <a:endParaRPr b="1"/>
          </a:p>
          <a:p>
            <a:pPr marL="342900" lvl="0" indent="-342900" algn="just" rtl="0">
              <a:spcBef>
                <a:spcPts val="395"/>
              </a:spcBef>
              <a:spcAft>
                <a:spcPts val="0"/>
              </a:spcAft>
              <a:buClr>
                <a:schemeClr val="dk1"/>
              </a:buClr>
              <a:buSzPct val="100000"/>
              <a:buChar char="•"/>
            </a:pPr>
            <a:r>
              <a:rPr lang="en-US" sz="3600" dirty="0"/>
              <a:t>Authentic leaders have </a:t>
            </a:r>
            <a:r>
              <a:rPr lang="en-US" sz="3600" b="1" i="1" dirty="0"/>
              <a:t>insigh</a:t>
            </a:r>
            <a:r>
              <a:rPr lang="en-US" sz="3600" b="1" dirty="0"/>
              <a:t>t</a:t>
            </a:r>
            <a:r>
              <a:rPr lang="en-US" sz="3600" dirty="0"/>
              <a:t>. Sometimes we refer to this as vision, but they need more. They need </a:t>
            </a:r>
            <a:r>
              <a:rPr lang="en-US" sz="3600" b="1" dirty="0"/>
              <a:t>wisdom and discernment</a:t>
            </a:r>
            <a:r>
              <a:rPr lang="en-US" sz="3600" dirty="0"/>
              <a:t>.</a:t>
            </a:r>
            <a:endParaRPr lang="en-US" sz="3600" dirty="0"/>
          </a:p>
          <a:p>
            <a:pPr marL="342900" lvl="0" indent="-342900" algn="just" rtl="0">
              <a:spcBef>
                <a:spcPts val="395"/>
              </a:spcBef>
              <a:spcAft>
                <a:spcPts val="0"/>
              </a:spcAft>
              <a:buClr>
                <a:schemeClr val="dk1"/>
              </a:buClr>
              <a:buSzPct val="100000"/>
              <a:buChar char="•"/>
            </a:pPr>
            <a:r>
              <a:rPr lang="en-US" sz="3600" dirty="0"/>
              <a:t>Authentic leaders demonstrate </a:t>
            </a:r>
            <a:r>
              <a:rPr lang="en-US" sz="3600" b="1" i="1" dirty="0"/>
              <a:t>initiative</a:t>
            </a:r>
            <a:r>
              <a:rPr lang="en-US" sz="3600" dirty="0"/>
              <a:t>. They go first. They don’t sit on the sidelines. They don’t ask others to do what they are unwilling to do themselves. Instead, they </a:t>
            </a:r>
            <a:r>
              <a:rPr lang="en-US" sz="3600" b="1" dirty="0"/>
              <a:t>lead by example</a:t>
            </a:r>
            <a:r>
              <a:rPr lang="en-US" sz="3600" dirty="0"/>
              <a:t>.</a:t>
            </a:r>
            <a:endParaRPr lang="en-US" sz="3600" dirty="0"/>
          </a:p>
          <a:p>
            <a:pPr marL="342900" lvl="0" indent="-342900" algn="just" rtl="0">
              <a:spcBef>
                <a:spcPts val="395"/>
              </a:spcBef>
              <a:spcAft>
                <a:spcPts val="0"/>
              </a:spcAft>
              <a:buClr>
                <a:schemeClr val="dk1"/>
              </a:buClr>
              <a:buSzPct val="100000"/>
              <a:buChar char="•"/>
            </a:pPr>
            <a:r>
              <a:rPr lang="en-US" sz="3600" dirty="0"/>
              <a:t>Authentic leaders exert </a:t>
            </a:r>
            <a:r>
              <a:rPr lang="en-US" sz="3600" b="1" i="1" dirty="0"/>
              <a:t>influence</a:t>
            </a:r>
            <a:r>
              <a:rPr lang="en-US" sz="3600" dirty="0"/>
              <a:t>. People are drawn to their vision and their values. They are able to </a:t>
            </a:r>
            <a:r>
              <a:rPr lang="en-US" sz="3600" b="1" dirty="0"/>
              <a:t>gather a following </a:t>
            </a:r>
            <a:r>
              <a:rPr lang="en-US" sz="3600" dirty="0"/>
              <a:t>and move people to act. They are like </a:t>
            </a:r>
            <a:r>
              <a:rPr lang="en-US" sz="3600" b="1" dirty="0"/>
              <a:t>human wave pools, creating a ripple effect </a:t>
            </a:r>
            <a:r>
              <a:rPr lang="en-US" sz="3600" dirty="0"/>
              <a:t>wherever they go.</a:t>
            </a:r>
            <a:endParaRPr lang="en-US" sz="3600" dirty="0"/>
          </a:p>
          <a:p>
            <a:pPr marL="342900" lvl="0" indent="-342900" algn="just" rtl="0">
              <a:spcBef>
                <a:spcPts val="395"/>
              </a:spcBef>
              <a:spcAft>
                <a:spcPts val="0"/>
              </a:spcAft>
              <a:buClr>
                <a:schemeClr val="dk1"/>
              </a:buClr>
              <a:buSzPct val="100000"/>
              <a:buChar char="•"/>
            </a:pPr>
            <a:r>
              <a:rPr lang="en-US" sz="3600" dirty="0"/>
              <a:t>Authentic leaders have </a:t>
            </a:r>
            <a:r>
              <a:rPr lang="en-US" sz="3600" b="1" i="1" dirty="0"/>
              <a:t>impact</a:t>
            </a:r>
            <a:r>
              <a:rPr lang="en-US" sz="3600" dirty="0"/>
              <a:t>. At the end of the day, leaders make a difference. The world is changed because of their leadership. They are </a:t>
            </a:r>
            <a:r>
              <a:rPr lang="en-US" sz="3600" b="1" dirty="0"/>
              <a:t>able to create real and lasting change.</a:t>
            </a:r>
            <a:endParaRPr lang="en-US" sz="3600" b="1" dirty="0"/>
          </a:p>
          <a:p>
            <a:pPr marL="342900" lvl="0" indent="-342900" algn="just" rtl="0">
              <a:spcBef>
                <a:spcPts val="395"/>
              </a:spcBef>
              <a:spcAft>
                <a:spcPts val="0"/>
              </a:spcAft>
              <a:buClr>
                <a:schemeClr val="dk1"/>
              </a:buClr>
              <a:buSzPct val="100000"/>
              <a:buChar char="•"/>
            </a:pPr>
            <a:r>
              <a:rPr lang="en-US" sz="3600" dirty="0"/>
              <a:t>Authentic leaders exercise </a:t>
            </a:r>
            <a:r>
              <a:rPr lang="en-US" sz="3600" b="1" i="1" dirty="0"/>
              <a:t>integrity</a:t>
            </a:r>
            <a:r>
              <a:rPr lang="en-US" sz="3600" dirty="0"/>
              <a:t>. Not every leader is benevolent. Adolf Hitler was a leader, as was Josef Stalin. They had insight, initiative, influence, and impact. Yet their lives were not integrated with the highest values. </a:t>
            </a:r>
            <a:r>
              <a:rPr lang="en-US" sz="3600" b="1" dirty="0"/>
              <a:t>Integrity—or the lack thereof—ultimately determines the quality of a person’s impact</a:t>
            </a:r>
            <a:r>
              <a:rPr lang="en-US" sz="3600" dirty="0"/>
              <a:t>. In a sense, this is the foundation of authentic leadership</a:t>
            </a:r>
            <a:endParaRPr lang="en-US" sz="3600" dirty="0"/>
          </a:p>
          <a:p>
            <a:pPr marL="342900" lvl="0" indent="-231140" algn="l" rtl="0">
              <a:spcBef>
                <a:spcPts val="350"/>
              </a:spcBef>
              <a:spcAft>
                <a:spcPts val="0"/>
              </a:spcAft>
              <a:buClr>
                <a:schemeClr val="dk1"/>
              </a:buClr>
              <a:buSzPct val="100000"/>
              <a:buNone/>
            </a:p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15462</Words>
  <Application>WPS Presentation</Application>
  <PresentationFormat>On-screen Show (4:3)</PresentationFormat>
  <Paragraphs>449</Paragraphs>
  <Slides>40</Slides>
  <Notes>43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40</vt:i4>
      </vt:variant>
    </vt:vector>
  </HeadingPairs>
  <TitlesOfParts>
    <vt:vector size="52" baseType="lpstr">
      <vt:lpstr>Arial</vt:lpstr>
      <vt:lpstr>SimSun</vt:lpstr>
      <vt:lpstr>Wingdings</vt:lpstr>
      <vt:lpstr>Arial</vt:lpstr>
      <vt:lpstr>Calibri</vt:lpstr>
      <vt:lpstr>Noto Sans Symbols</vt:lpstr>
      <vt:lpstr>AMGDT</vt:lpstr>
      <vt:lpstr>Microsoft YaHei</vt:lpstr>
      <vt:lpstr>Arial Unicode MS</vt:lpstr>
      <vt:lpstr>Calibri</vt:lpstr>
      <vt:lpstr>Courier New</vt:lpstr>
      <vt:lpstr>Office Theme</vt:lpstr>
      <vt:lpstr>Leadership </vt:lpstr>
      <vt:lpstr>Leadership</vt:lpstr>
      <vt:lpstr>	Definition of Authentic Leadership</vt:lpstr>
      <vt:lpstr>Authentic Leadership-Intra/Inter &amp; Development Lens</vt:lpstr>
      <vt:lpstr>Factors that Influence Authentic Leadership</vt:lpstr>
      <vt:lpstr>Theoretical Approach Authentic Leadership Development (Adapted from Luthans, F. &amp; Avolio, B.J., 2003)</vt:lpstr>
      <vt:lpstr>Basic Model of Authentic Leadership: Four Components</vt:lpstr>
      <vt:lpstr>Leadership Development Techniques to  promote Authentic Leaders</vt:lpstr>
      <vt:lpstr> THE FIVE I’s OF AUTHENTIC LEADERSHIP ( Mike Hyatt) </vt:lpstr>
      <vt:lpstr>How does AL theory work?</vt:lpstr>
      <vt:lpstr>Practical Approaches to Authentic Leadership</vt:lpstr>
      <vt:lpstr>Action Wheel: Objective</vt:lpstr>
      <vt:lpstr>Terry’s Authentic Action Wheel</vt:lpstr>
      <vt:lpstr> Outcomes of Using the Action Wheel </vt:lpstr>
      <vt:lpstr>Practical Approaches to Authentic Leadership</vt:lpstr>
      <vt:lpstr>The Authentic Leader’s Characteristics</vt:lpstr>
      <vt:lpstr>Five dimensions of Authentic Leaders  …Bill George </vt:lpstr>
      <vt:lpstr>PERSONAL EFECTIVENESS</vt:lpstr>
      <vt:lpstr>Authentic Leadership: Ethics and Trust</vt:lpstr>
      <vt:lpstr>Ethics, Trust, and Leadership</vt:lpstr>
      <vt:lpstr>Servant Leadership</vt:lpstr>
      <vt:lpstr>Effects of Servant Leadership</vt:lpstr>
      <vt:lpstr>PowerPoint 演示文稿</vt:lpstr>
      <vt:lpstr>Trust and Leadership</vt:lpstr>
      <vt:lpstr>Five Key Dimensions of Trust</vt:lpstr>
      <vt:lpstr>The Nature of Trust</vt:lpstr>
      <vt:lpstr>How is Trust Developed?</vt:lpstr>
      <vt:lpstr>Three Types of Trust</vt:lpstr>
      <vt:lpstr>Basic Principles of Trust</vt:lpstr>
      <vt:lpstr>Contemporary Leadership Roles: Mentoring</vt:lpstr>
      <vt:lpstr>Contemporary Leadership Roles: Coaching and its styles </vt:lpstr>
      <vt:lpstr>Difference between Coach &amp; Mentor</vt:lpstr>
      <vt:lpstr>Differences between Mentoring &amp; Coaching</vt:lpstr>
      <vt:lpstr>Contemporary Leadership Roles: Self-Leadership</vt:lpstr>
      <vt:lpstr>Contemporary Leadership Roles: Online Leadership</vt:lpstr>
      <vt:lpstr>A Challenge to the Leadership Construct</vt:lpstr>
      <vt:lpstr>Finding and Creating Effective Leaders</vt:lpstr>
      <vt:lpstr>Global Implications</vt:lpstr>
      <vt:lpstr>PowerPoint 演示文稿</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 </dc:title>
  <dc:creator>Anshu Banwari</dc:creator>
  <cp:lastModifiedBy>RAHI AGARWAL 9921103145</cp:lastModifiedBy>
  <cp:revision>22</cp:revision>
  <dcterms:created xsi:type="dcterms:W3CDTF">2024-03-20T14:55:00Z</dcterms:created>
  <dcterms:modified xsi:type="dcterms:W3CDTF">2024-04-04T21:13:08Z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40E8040DC5644FC898CC6282922F42EE</vt:lpwstr>
  </property>
  <property fmtid="{D5CDD505-2E9C-101B-9397-08002B2CF9AE}" pid="3" name="KSOProductBuildVer">
    <vt:lpwstr>1033-11.2.0.11537</vt:lpwstr>
  </property>
</Properties>
</file>