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6"/>
  </p:notesMasterIdLst>
  <p:sldIdLst>
    <p:sldId id="256" r:id="rId4"/>
    <p:sldId id="258" r:id="rId5"/>
    <p:sldId id="259" r:id="rId7"/>
    <p:sldId id="260" r:id="rId8"/>
    <p:sldId id="261" r:id="rId9"/>
    <p:sldId id="262" r:id="rId10"/>
    <p:sldId id="263" r:id="rId11"/>
    <p:sldId id="264" r:id="rId12"/>
    <p:sldId id="265" r:id="rId13"/>
    <p:sldId id="266" r:id="rId14"/>
    <p:sldId id="283" r:id="rId15"/>
    <p:sldId id="286" r:id="rId16"/>
    <p:sldId id="289" r:id="rId17"/>
    <p:sldId id="292" r:id="rId18"/>
    <p:sldId id="295" r:id="rId19"/>
    <p:sldId id="298" r:id="rId20"/>
    <p:sldId id="301" r:id="rId21"/>
    <p:sldId id="304" r:id="rId22"/>
    <p:sldId id="307" r:id="rId23"/>
    <p:sldId id="310" r:id="rId24"/>
    <p:sldId id="338" r:id="rId25"/>
    <p:sldId id="313" r:id="rId26"/>
    <p:sldId id="316" r:id="rId27"/>
    <p:sldId id="319" r:id="rId28"/>
    <p:sldId id="322" r:id="rId29"/>
    <p:sldId id="325" r:id="rId30"/>
    <p:sldId id="328" r:id="rId31"/>
    <p:sldId id="331" r:id="rId32"/>
  </p:sldIdLst>
  <p:sldSz cx="9144000" cy="6858000" type="screen4x3"/>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6087" autoAdjust="0"/>
  </p:normalViewPr>
  <p:slideViewPr>
    <p:cSldViewPr>
      <p:cViewPr varScale="1">
        <p:scale>
          <a:sx n="79" d="100"/>
          <a:sy n="79" d="100"/>
        </p:scale>
        <p:origin x="-1704" y="-78"/>
      </p:cViewPr>
      <p:guideLst>
        <p:guide orient="horz" pos="2160"/>
        <p:guide pos="2880"/>
      </p:guideLst>
    </p:cSldViewPr>
  </p:slideViewPr>
  <p:notesTextViewPr>
    <p:cViewPr>
      <p:scale>
        <a:sx n="100" d="100"/>
        <a:sy n="100" d="100"/>
      </p:scale>
      <p:origin x="0" y="0"/>
    </p:cViewPr>
  </p:notesTextViewPr>
  <p:notesViewPr>
    <p:cSldViewPr>
      <p:cViewPr>
        <p:scale>
          <a:sx n="1" d="100"/>
          <a:sy n="1" d="100"/>
        </p:scale>
        <p:origin x="0" y="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6" Type="http://schemas.openxmlformats.org/officeDocument/2006/relationships/tags" Target="tags/tag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16A0E-D9DA-40B1-8D7D-95E9BE3CE633}"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7331BE-29A4-4A29-BF99-AC42285969A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p:sp>
      <p:sp>
        <p:nvSpPr>
          <p:cNvPr id="34819" name="Notes Placeholder 2"/>
          <p:cNvSpPr>
            <a:spLocks noGrp="1"/>
          </p:cNvSpPr>
          <p:nvPr>
            <p:ph type="body" idx="1"/>
          </p:nvPr>
        </p:nvSpPr>
        <p:spPr>
          <a:noFill/>
        </p:spPr>
        <p:txBody>
          <a:bodyPr/>
          <a:lstStyle/>
          <a:p>
            <a:r>
              <a:rPr lang="en-US" smtClean="0"/>
              <a:t>Power refers to the capacity one person has over the other person to get them to do what they want.  Inherent in this definition is the idea of dependency.  The stronger the relationship or the dependency that one person has when the other possesses something they want or requires, the greater the dependency on that person.</a:t>
            </a:r>
            <a:endParaRPr lang="en-US" smtClean="0"/>
          </a:p>
        </p:txBody>
      </p:sp>
      <p:sp>
        <p:nvSpPr>
          <p:cNvPr id="34820"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34821" name="Slide Number Placeholder 4"/>
          <p:cNvSpPr>
            <a:spLocks noGrp="1"/>
          </p:cNvSpPr>
          <p:nvPr>
            <p:ph type="sldNum" sz="quarter" idx="5"/>
          </p:nvPr>
        </p:nvSpPr>
        <p:spPr>
          <a:noFill/>
        </p:spPr>
        <p:txBody>
          <a:bodyPr/>
          <a:lstStyle/>
          <a:p>
            <a:fld id="{214614A9-7B52-4BC9-BC22-7F877E87B404}" type="slidenum">
              <a:rPr lang="en-US" smtClean="0"/>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p:sp>
      <p:sp>
        <p:nvSpPr>
          <p:cNvPr id="44035" name="Notes Placeholder 2"/>
          <p:cNvSpPr>
            <a:spLocks noGrp="1"/>
          </p:cNvSpPr>
          <p:nvPr>
            <p:ph type="body" idx="1"/>
          </p:nvPr>
        </p:nvSpPr>
        <p:spPr>
          <a:noFill/>
        </p:spPr>
        <p:txBody>
          <a:bodyPr/>
          <a:lstStyle/>
          <a:p>
            <a:r>
              <a:rPr lang="en-US" smtClean="0"/>
              <a:t>Managers can help prevent most cases of sexual harassment in the workplace by following some guidelines.</a:t>
            </a:r>
            <a:endParaRPr lang="en-US" smtClean="0"/>
          </a:p>
          <a:p>
            <a:endParaRPr lang="en-US" smtClean="0"/>
          </a:p>
          <a:p>
            <a:r>
              <a:rPr lang="en-US" smtClean="0"/>
              <a:t>First, it is important to make sure a clear and strong policy against sexual harassment is in place.  Let employees know about the policy and that if they file a complaint, they will not encounter retaliation.  Investigate every complaint and be sure to include parties who can help you in the process, such as human resources and the legal department.  If offenders are identified, they need to be disciplined or terminated.  Finally, be sure to train employees on sexual harassment through in-house seminars and training.</a:t>
            </a:r>
            <a:endParaRPr lang="en-US" smtClean="0"/>
          </a:p>
        </p:txBody>
      </p:sp>
      <p:sp>
        <p:nvSpPr>
          <p:cNvPr id="44036"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4037" name="Slide Number Placeholder 4"/>
          <p:cNvSpPr>
            <a:spLocks noGrp="1"/>
          </p:cNvSpPr>
          <p:nvPr>
            <p:ph type="sldNum" sz="quarter" idx="5"/>
          </p:nvPr>
        </p:nvSpPr>
        <p:spPr>
          <a:noFill/>
        </p:spPr>
        <p:txBody>
          <a:bodyPr/>
          <a:lstStyle/>
          <a:p>
            <a:fld id="{B677C7FB-9F9D-4BF4-8044-5B332E3AC386}" type="slidenum">
              <a:rPr lang="en-US" smtClean="0"/>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p:sp>
      <p:sp>
        <p:nvSpPr>
          <p:cNvPr id="45059" name="Notes Placeholder 2"/>
          <p:cNvSpPr>
            <a:spLocks noGrp="1"/>
          </p:cNvSpPr>
          <p:nvPr>
            <p:ph type="body" idx="1"/>
          </p:nvPr>
        </p:nvSpPr>
        <p:spPr>
          <a:noFill/>
        </p:spPr>
        <p:txBody>
          <a:bodyPr/>
          <a:lstStyle/>
          <a:p>
            <a:r>
              <a:rPr lang="en-US" smtClean="0"/>
              <a:t>Political behavior is defined as activities that are not required as part of the job, but that impacts the way benefits and punishments are distributed within the organization.</a:t>
            </a:r>
            <a:endParaRPr lang="en-US" smtClean="0"/>
          </a:p>
          <a:p>
            <a:endParaRPr lang="en-US" smtClean="0"/>
          </a:p>
          <a:p>
            <a:r>
              <a:rPr lang="en-US" smtClean="0"/>
              <a:t>Political behavior can take the form of legitimate or illegitimate behavior.  Legitimate political behavior is everyday normal politics such as complaining, bypassing, or obstructing.  Illegitimate political behavior is more extreme and violates the implied rules of the game such as sabotage, whistle blowing, and symbolic protest, which includes things such as wearing protest buttons or calling in sick as a group.</a:t>
            </a:r>
            <a:endParaRPr lang="en-US" smtClean="0"/>
          </a:p>
        </p:txBody>
      </p:sp>
      <p:sp>
        <p:nvSpPr>
          <p:cNvPr id="45060"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5061" name="Slide Number Placeholder 4"/>
          <p:cNvSpPr>
            <a:spLocks noGrp="1"/>
          </p:cNvSpPr>
          <p:nvPr>
            <p:ph type="sldNum" sz="quarter" idx="5"/>
          </p:nvPr>
        </p:nvSpPr>
        <p:spPr>
          <a:noFill/>
        </p:spPr>
        <p:txBody>
          <a:bodyPr/>
          <a:lstStyle/>
          <a:p>
            <a:fld id="{A3ECE303-A34E-475D-92DB-8057C225B816}" type="slidenum">
              <a:rPr lang="en-US" smtClean="0"/>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p:sp>
      <p:sp>
        <p:nvSpPr>
          <p:cNvPr id="46083" name="Notes Placeholder 2"/>
          <p:cNvSpPr>
            <a:spLocks noGrp="1"/>
          </p:cNvSpPr>
          <p:nvPr>
            <p:ph type="body" idx="1"/>
          </p:nvPr>
        </p:nvSpPr>
        <p:spPr>
          <a:noFill/>
        </p:spPr>
        <p:txBody>
          <a:bodyPr/>
          <a:lstStyle/>
          <a:p>
            <a:r>
              <a:rPr lang="en-US" smtClean="0"/>
              <a:t>Politics often occurs when resources are low – the excess demand for the resources leads to competition and political behaviors.    When the scarce resources are distributed, there will be varying views regarding how “fairly” or “effectively” the distribution was done.  Perceptions can be distorted such that the manager feels they are documenting decisions and the employee just feels that the manager is covering his/her rear.</a:t>
            </a:r>
            <a:endParaRPr lang="en-US" smtClean="0"/>
          </a:p>
          <a:p>
            <a:endParaRPr lang="en-US" smtClean="0"/>
          </a:p>
          <a:p>
            <a:r>
              <a:rPr lang="en-US" smtClean="0"/>
              <a:t>Most of the time, managers are making decisions under ambiguous conditions and there is not a readily available objective standard.  This creates a context in which political maneuvering is encouraged.</a:t>
            </a:r>
            <a:endParaRPr lang="en-US" smtClean="0"/>
          </a:p>
        </p:txBody>
      </p:sp>
      <p:sp>
        <p:nvSpPr>
          <p:cNvPr id="46084"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6085" name="Slide Number Placeholder 4"/>
          <p:cNvSpPr>
            <a:spLocks noGrp="1"/>
          </p:cNvSpPr>
          <p:nvPr>
            <p:ph type="sldNum" sz="quarter" idx="5"/>
          </p:nvPr>
        </p:nvSpPr>
        <p:spPr>
          <a:noFill/>
        </p:spPr>
        <p:txBody>
          <a:bodyPr/>
          <a:lstStyle/>
          <a:p>
            <a:fld id="{78A363BA-8E6D-4700-A270-4AE4D97FF061}" type="slidenum">
              <a:rPr lang="en-US" smtClean="0"/>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p:sp>
      <p:sp>
        <p:nvSpPr>
          <p:cNvPr id="47107" name="Notes Placeholder 2"/>
          <p:cNvSpPr>
            <a:spLocks noGrp="1"/>
          </p:cNvSpPr>
          <p:nvPr>
            <p:ph type="body" idx="1"/>
          </p:nvPr>
        </p:nvSpPr>
        <p:spPr>
          <a:noFill/>
        </p:spPr>
        <p:txBody>
          <a:bodyPr/>
          <a:lstStyle/>
          <a:p>
            <a:r>
              <a:rPr lang="en-US" smtClean="0"/>
              <a:t>There are a number of factors that influence political behavior.  These factors include individual factors such as those with high mach personalities or high expectations of success, as well as organizational factors such as a culture of low trust and role ambiguity.  The combination of these factors will lead to political behavior which can lead to favorable outcomes such as increased rewards or decreased punishments.</a:t>
            </a:r>
            <a:endParaRPr lang="en-US" smtClean="0"/>
          </a:p>
        </p:txBody>
      </p:sp>
      <p:sp>
        <p:nvSpPr>
          <p:cNvPr id="47108"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7109" name="Slide Number Placeholder 4"/>
          <p:cNvSpPr>
            <a:spLocks noGrp="1"/>
          </p:cNvSpPr>
          <p:nvPr>
            <p:ph type="sldNum" sz="quarter" idx="5"/>
          </p:nvPr>
        </p:nvSpPr>
        <p:spPr>
          <a:noFill/>
        </p:spPr>
        <p:txBody>
          <a:bodyPr/>
          <a:lstStyle/>
          <a:p>
            <a:fld id="{5939B217-F3AF-4F2E-BC88-2472FA7EA792}" type="slidenum">
              <a:rPr lang="en-US" smtClean="0"/>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p:sp>
      <p:sp>
        <p:nvSpPr>
          <p:cNvPr id="48131" name="Notes Placeholder 2"/>
          <p:cNvSpPr>
            <a:spLocks noGrp="1"/>
          </p:cNvSpPr>
          <p:nvPr>
            <p:ph type="body" idx="1"/>
          </p:nvPr>
        </p:nvSpPr>
        <p:spPr>
          <a:noFill/>
        </p:spPr>
        <p:txBody>
          <a:bodyPr/>
          <a:lstStyle/>
          <a:p>
            <a:r>
              <a:rPr lang="en-US" smtClean="0"/>
              <a:t>Most employees will not engage in a high level of politics and often react negatively to politics.  Their reactions include decreased job satisfaction, increased anxiety and stress, increased turnover, and a reduction in performance.  Even though the given outcome for the individual employee who engages in politics may be favorable, it is often a negative impact for the group as a whole.</a:t>
            </a:r>
            <a:endParaRPr lang="en-US" smtClean="0"/>
          </a:p>
        </p:txBody>
      </p:sp>
      <p:sp>
        <p:nvSpPr>
          <p:cNvPr id="48132"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8133" name="Slide Number Placeholder 4"/>
          <p:cNvSpPr>
            <a:spLocks noGrp="1"/>
          </p:cNvSpPr>
          <p:nvPr>
            <p:ph type="sldNum" sz="quarter" idx="5"/>
          </p:nvPr>
        </p:nvSpPr>
        <p:spPr>
          <a:noFill/>
        </p:spPr>
        <p:txBody>
          <a:bodyPr/>
          <a:lstStyle/>
          <a:p>
            <a:fld id="{5AC5DEB7-F0B1-4318-91AB-534D5346639E}" type="slidenum">
              <a:rPr lang="en-US" smtClean="0"/>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p:sp>
      <p:sp>
        <p:nvSpPr>
          <p:cNvPr id="49155" name="Notes Placeholder 2"/>
          <p:cNvSpPr>
            <a:spLocks noGrp="1"/>
          </p:cNvSpPr>
          <p:nvPr>
            <p:ph type="body" idx="1"/>
          </p:nvPr>
        </p:nvSpPr>
        <p:spPr>
          <a:noFill/>
        </p:spPr>
        <p:txBody>
          <a:bodyPr/>
          <a:lstStyle/>
          <a:p>
            <a:r>
              <a:rPr lang="en-US" smtClean="0"/>
              <a:t>Politics often put employees on the defense.  When employees are acting defensively, they will behave in ways that hurt the team and organization in the long run.  Some defensive behaviors include avoiding action by overconforming and stalling; avoiding blame by playing it safe or blaming it on someone else; and avoiding change by preventing action or protecting themselves.</a:t>
            </a:r>
            <a:endParaRPr lang="en-US" smtClean="0"/>
          </a:p>
        </p:txBody>
      </p:sp>
      <p:sp>
        <p:nvSpPr>
          <p:cNvPr id="49156"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9157" name="Slide Number Placeholder 4"/>
          <p:cNvSpPr>
            <a:spLocks noGrp="1"/>
          </p:cNvSpPr>
          <p:nvPr>
            <p:ph type="sldNum" sz="quarter" idx="5"/>
          </p:nvPr>
        </p:nvSpPr>
        <p:spPr>
          <a:noFill/>
        </p:spPr>
        <p:txBody>
          <a:bodyPr/>
          <a:lstStyle/>
          <a:p>
            <a:fld id="{B2CE400E-5A42-46B4-BA4A-54B53FFD9927}" type="slidenum">
              <a:rPr lang="en-US" smtClean="0"/>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p:sp>
      <p:sp>
        <p:nvSpPr>
          <p:cNvPr id="50179" name="Notes Placeholder 2"/>
          <p:cNvSpPr>
            <a:spLocks noGrp="1"/>
          </p:cNvSpPr>
          <p:nvPr>
            <p:ph type="body" idx="1"/>
          </p:nvPr>
        </p:nvSpPr>
        <p:spPr>
          <a:noFill/>
        </p:spPr>
        <p:txBody>
          <a:bodyPr/>
          <a:lstStyle/>
          <a:p>
            <a:r>
              <a:rPr lang="en-US" smtClean="0"/>
              <a:t>Impression Management is a response to political behavior and is defined as the process by which individuals attempt to control the impression others form of them.  Some techniques used to manage this impression are conformity, self-promotion, favors, and association.</a:t>
            </a:r>
            <a:endParaRPr lang="en-US" smtClean="0"/>
          </a:p>
        </p:txBody>
      </p:sp>
      <p:sp>
        <p:nvSpPr>
          <p:cNvPr id="50180"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50181" name="Slide Number Placeholder 4"/>
          <p:cNvSpPr>
            <a:spLocks noGrp="1"/>
          </p:cNvSpPr>
          <p:nvPr>
            <p:ph type="sldNum" sz="quarter" idx="5"/>
          </p:nvPr>
        </p:nvSpPr>
        <p:spPr>
          <a:noFill/>
        </p:spPr>
        <p:txBody>
          <a:bodyPr/>
          <a:lstStyle/>
          <a:p>
            <a:fld id="{BB011136-A86D-4709-839F-4092552505CD}" type="slidenum">
              <a:rPr lang="en-US" smtClean="0"/>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p:sp>
      <p:sp>
        <p:nvSpPr>
          <p:cNvPr id="51203" name="Notes Placeholder 2"/>
          <p:cNvSpPr>
            <a:spLocks noGrp="1"/>
          </p:cNvSpPr>
          <p:nvPr>
            <p:ph type="body" idx="1"/>
          </p:nvPr>
        </p:nvSpPr>
        <p:spPr>
          <a:noFill/>
        </p:spPr>
        <p:txBody>
          <a:bodyPr/>
          <a:lstStyle/>
          <a:p>
            <a:r>
              <a:rPr lang="en-US" smtClean="0"/>
              <a:t>Impression management has shown to be effective in different situations, such as job interviews and performance evaluations.  It is important that in an interview, you set forth a positive impression.  Many applicants utilize IM to get the interviewer to like them.  Self-promotion is seen as important because it shows confidence, however in an interview ingratiation is not as effective.  Albeit, in performance evaluations ingratiation has been found to be a positive technique and linked to higher rankings.  However, self-promotion does not work as well in this context.</a:t>
            </a:r>
            <a:endParaRPr lang="en-US" smtClean="0"/>
          </a:p>
          <a:p>
            <a:endParaRPr lang="en-US" smtClean="0"/>
          </a:p>
          <a:p>
            <a:r>
              <a:rPr lang="en-US" smtClean="0"/>
              <a:t>You must be aware of your context when utilizing IM techniques in order to get the outcome desired.</a:t>
            </a:r>
            <a:endParaRPr lang="en-US" smtClean="0"/>
          </a:p>
        </p:txBody>
      </p:sp>
      <p:sp>
        <p:nvSpPr>
          <p:cNvPr id="51204"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51205" name="Slide Number Placeholder 4"/>
          <p:cNvSpPr>
            <a:spLocks noGrp="1"/>
          </p:cNvSpPr>
          <p:nvPr>
            <p:ph type="sldNum" sz="quarter" idx="5"/>
          </p:nvPr>
        </p:nvSpPr>
        <p:spPr>
          <a:noFill/>
        </p:spPr>
        <p:txBody>
          <a:bodyPr/>
          <a:lstStyle/>
          <a:p>
            <a:fld id="{F023EF58-107E-4EF2-A2D6-5838B8294629}" type="slidenum">
              <a:rPr lang="en-US" smtClean="0"/>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3" name="Notes Placeholder 2"/>
          <p:cNvSpPr>
            <a:spLocks noGrp="1"/>
          </p:cNvSpPr>
          <p:nvPr>
            <p:ph type="body" idx="1"/>
          </p:nvPr>
        </p:nvSpPr>
        <p:spPr/>
        <p:txBody>
          <a:bodyPr>
            <a:normAutofit/>
          </a:bodyPr>
          <a:lstStyle/>
          <a:p>
            <a:pPr>
              <a:defRPr/>
            </a:pPr>
            <a:r>
              <a:rPr lang="en-US" smtClean="0"/>
              <a:t>Is political behavior ethical in the workplace?  Well, the answer is probably yes and no.  It is difficult to tell ethical from unethical politicking.  There are three questions that can help define ethical/unethical political behavior:</a:t>
            </a:r>
            <a:br>
              <a:rPr lang="en-US" smtClean="0"/>
            </a:br>
            <a:endParaRPr lang="en-US" smtClean="0"/>
          </a:p>
          <a:p>
            <a:pPr marL="228600" indent="-228600">
              <a:buFontTx/>
              <a:buAutoNum type="arabicPeriod"/>
              <a:defRPr/>
            </a:pPr>
            <a:r>
              <a:rPr lang="en-US" smtClean="0"/>
              <a:t>What is the utility of engaging in the behavior?</a:t>
            </a:r>
            <a:endParaRPr lang="en-US" smtClean="0"/>
          </a:p>
          <a:p>
            <a:pPr marL="228600" indent="-228600">
              <a:buFontTx/>
              <a:buAutoNum type="arabicPeriod"/>
              <a:defRPr/>
            </a:pPr>
            <a:r>
              <a:rPr lang="en-US" smtClean="0"/>
              <a:t>Does the utility balance out any harm done by the action?</a:t>
            </a:r>
            <a:endParaRPr lang="en-US" smtClean="0"/>
          </a:p>
          <a:p>
            <a:pPr marL="228600" indent="-228600">
              <a:buFontTx/>
              <a:buAutoNum type="arabicPeriod"/>
              <a:defRPr/>
            </a:pPr>
            <a:r>
              <a:rPr lang="en-US" smtClean="0"/>
              <a:t>Does the action conform to standard of equity and justice?</a:t>
            </a:r>
            <a:endParaRPr lang="en-US" smtClean="0"/>
          </a:p>
          <a:p>
            <a:pPr marL="228600" indent="-228600">
              <a:buFontTx/>
              <a:buAutoNum type="arabicPeriod"/>
              <a:defRPr/>
            </a:pPr>
            <a:endParaRPr lang="en-US" smtClean="0"/>
          </a:p>
          <a:p>
            <a:pPr marL="228600" indent="-228600">
              <a:defRPr/>
            </a:pPr>
            <a:r>
              <a:rPr lang="en-US" smtClean="0"/>
              <a:t>The answers to these questions can lead you to decide if the behavior is ethical or unethical.</a:t>
            </a:r>
            <a:endParaRPr lang="en-US"/>
          </a:p>
        </p:txBody>
      </p:sp>
      <p:sp>
        <p:nvSpPr>
          <p:cNvPr id="52228"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52229" name="Slide Number Placeholder 4"/>
          <p:cNvSpPr>
            <a:spLocks noGrp="1"/>
          </p:cNvSpPr>
          <p:nvPr>
            <p:ph type="sldNum" sz="quarter" idx="5"/>
          </p:nvPr>
        </p:nvSpPr>
        <p:spPr>
          <a:noFill/>
        </p:spPr>
        <p:txBody>
          <a:bodyPr/>
          <a:lstStyle/>
          <a:p>
            <a:fld id="{F65CA038-ACE1-4731-8A75-B118916ECC29}" type="slidenum">
              <a:rPr lang="en-US" smtClean="0"/>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p:sp>
      <p:sp>
        <p:nvSpPr>
          <p:cNvPr id="53251" name="Notes Placeholder 2"/>
          <p:cNvSpPr>
            <a:spLocks noGrp="1"/>
          </p:cNvSpPr>
          <p:nvPr>
            <p:ph type="body" idx="1"/>
          </p:nvPr>
        </p:nvSpPr>
        <p:spPr>
          <a:noFill/>
        </p:spPr>
        <p:txBody>
          <a:bodyPr/>
          <a:lstStyle/>
          <a:p>
            <a:r>
              <a:rPr lang="en-US" smtClean="0"/>
              <a:t>Politicking in the workplace is done around the globe and the perception of politics seems to be consistently negative in most cultures.  However, there is a difference between what power tactics are effective and it varies by cultural acceptance and norms.  There has not been a lot of research done to determine which tactics are effective in which cultures, so that is an area that is still open to debate.</a:t>
            </a:r>
            <a:endParaRPr lang="en-US" smtClean="0"/>
          </a:p>
        </p:txBody>
      </p:sp>
      <p:sp>
        <p:nvSpPr>
          <p:cNvPr id="53252"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53253" name="Slide Number Placeholder 4"/>
          <p:cNvSpPr>
            <a:spLocks noGrp="1"/>
          </p:cNvSpPr>
          <p:nvPr>
            <p:ph type="sldNum" sz="quarter" idx="5"/>
          </p:nvPr>
        </p:nvSpPr>
        <p:spPr>
          <a:noFill/>
        </p:spPr>
        <p:txBody>
          <a:bodyPr/>
          <a:lstStyle/>
          <a:p>
            <a:fld id="{8C90F06E-4EBB-4A7B-B4C3-EBBAF0F51559}" type="slidenum">
              <a:rPr lang="en-US" smtClean="0"/>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p:sp>
      <p:sp>
        <p:nvSpPr>
          <p:cNvPr id="35843" name="Notes Placeholder 2"/>
          <p:cNvSpPr>
            <a:spLocks noGrp="1"/>
          </p:cNvSpPr>
          <p:nvPr>
            <p:ph type="body" idx="1"/>
          </p:nvPr>
        </p:nvSpPr>
        <p:spPr>
          <a:noFill/>
        </p:spPr>
        <p:txBody>
          <a:bodyPr/>
          <a:lstStyle/>
          <a:p>
            <a:r>
              <a:rPr lang="en-US" smtClean="0"/>
              <a:t>Leadership and power are two different concepts and need to be defined separately.  Leadership is focusing on goal achievement along with their followers.  Power is used as a way to accomplish the goal and often followers are also means to accomplish the goal.  Leadership will focus on using their leadership downward to influence others to help them achieve their tasks.  Whereas power uses influence to gain something upward or laterally.  </a:t>
            </a:r>
            <a:endParaRPr lang="en-US" smtClean="0"/>
          </a:p>
        </p:txBody>
      </p:sp>
      <p:sp>
        <p:nvSpPr>
          <p:cNvPr id="35844"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35845" name="Slide Number Placeholder 4"/>
          <p:cNvSpPr>
            <a:spLocks noGrp="1"/>
          </p:cNvSpPr>
          <p:nvPr>
            <p:ph type="sldNum" sz="quarter" idx="5"/>
          </p:nvPr>
        </p:nvSpPr>
        <p:spPr>
          <a:noFill/>
        </p:spPr>
        <p:txBody>
          <a:bodyPr/>
          <a:lstStyle/>
          <a:p>
            <a:fld id="{B18664E2-9AA8-42A4-A0A3-E977E2167768}" type="slidenum">
              <a:rPr lang="en-US" smtClean="0"/>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p:sp>
      <p:sp>
        <p:nvSpPr>
          <p:cNvPr id="36867" name="Notes Placeholder 2"/>
          <p:cNvSpPr>
            <a:spLocks noGrp="1"/>
          </p:cNvSpPr>
          <p:nvPr>
            <p:ph type="body" idx="1"/>
          </p:nvPr>
        </p:nvSpPr>
        <p:spPr>
          <a:noFill/>
        </p:spPr>
        <p:txBody>
          <a:bodyPr/>
          <a:lstStyle/>
          <a:p>
            <a:r>
              <a:rPr lang="en-US" smtClean="0"/>
              <a:t>There are two main bases of power, formal and personal.  Formal power is defined more by the position a person will hold in the organization.  A person with formal power can utilize different power bases to accomplish their tasks.  The first is coercive power where employees fear negative consequences if they don’t do what they are told.  Reward power is the ability to distribute rewards that others see as valuable and they will thereby accomplish the goals or tasks to get the reward.  The last base is legitimate power where the formal authority to control and use resources is then based on the person’s position in the formal hierarchy.</a:t>
            </a:r>
            <a:endParaRPr lang="en-US" smtClean="0"/>
          </a:p>
          <a:p>
            <a:endParaRPr lang="en-US" smtClean="0"/>
          </a:p>
        </p:txBody>
      </p:sp>
      <p:sp>
        <p:nvSpPr>
          <p:cNvPr id="36868"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36869" name="Slide Number Placeholder 4"/>
          <p:cNvSpPr>
            <a:spLocks noGrp="1"/>
          </p:cNvSpPr>
          <p:nvPr>
            <p:ph type="sldNum" sz="quarter" idx="5"/>
          </p:nvPr>
        </p:nvSpPr>
        <p:spPr>
          <a:noFill/>
        </p:spPr>
        <p:txBody>
          <a:bodyPr/>
          <a:lstStyle/>
          <a:p>
            <a:fld id="{3A905F22-4EAD-46CB-B0D0-AE4EB90AB4C6}" type="slidenum">
              <a:rPr lang="en-US" smtClean="0"/>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p:sp>
      <p:sp>
        <p:nvSpPr>
          <p:cNvPr id="37891" name="Notes Placeholder 2"/>
          <p:cNvSpPr>
            <a:spLocks noGrp="1"/>
          </p:cNvSpPr>
          <p:nvPr>
            <p:ph type="body" idx="1"/>
          </p:nvPr>
        </p:nvSpPr>
        <p:spPr>
          <a:noFill/>
        </p:spPr>
        <p:txBody>
          <a:bodyPr/>
          <a:lstStyle/>
          <a:p>
            <a:r>
              <a:rPr lang="en-US" smtClean="0"/>
              <a:t>The second major form of power is personal power which comes through the individual’s personality and characteristics.  This is often more effective than formal power.  Personal power can be based on expert power, the individual’s special skills or knowledge or referent power, as well as their influence based on the personal traits or resources they can offer to others.</a:t>
            </a:r>
            <a:endParaRPr lang="en-US" smtClean="0"/>
          </a:p>
        </p:txBody>
      </p:sp>
      <p:sp>
        <p:nvSpPr>
          <p:cNvPr id="37892"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37893" name="Slide Number Placeholder 4"/>
          <p:cNvSpPr>
            <a:spLocks noGrp="1"/>
          </p:cNvSpPr>
          <p:nvPr>
            <p:ph type="sldNum" sz="quarter" idx="5"/>
          </p:nvPr>
        </p:nvSpPr>
        <p:spPr>
          <a:noFill/>
        </p:spPr>
        <p:txBody>
          <a:bodyPr/>
          <a:lstStyle/>
          <a:p>
            <a:fld id="{C805956D-DEFB-48C5-9076-5425E7DEF217}" type="slidenum">
              <a:rPr lang="en-US" smtClean="0"/>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p:sp>
      <p:sp>
        <p:nvSpPr>
          <p:cNvPr id="38915" name="Notes Placeholder 2"/>
          <p:cNvSpPr>
            <a:spLocks noGrp="1"/>
          </p:cNvSpPr>
          <p:nvPr>
            <p:ph type="body" idx="1"/>
          </p:nvPr>
        </p:nvSpPr>
        <p:spPr>
          <a:noFill/>
        </p:spPr>
        <p:txBody>
          <a:bodyPr/>
          <a:lstStyle/>
          <a:p>
            <a:r>
              <a:rPr lang="en-US" smtClean="0"/>
              <a:t>Central to the concept of power is dependency.  The greater a person’s dependency on another, the more power they hold over that person.  When resources are very important, scarce, or there is no easy substitute, then the use and amount of power will rise in an organization.  </a:t>
            </a:r>
            <a:endParaRPr lang="en-US" smtClean="0"/>
          </a:p>
        </p:txBody>
      </p:sp>
      <p:sp>
        <p:nvSpPr>
          <p:cNvPr id="38916"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38917" name="Slide Number Placeholder 4"/>
          <p:cNvSpPr>
            <a:spLocks noGrp="1"/>
          </p:cNvSpPr>
          <p:nvPr>
            <p:ph type="sldNum" sz="quarter" idx="5"/>
          </p:nvPr>
        </p:nvSpPr>
        <p:spPr>
          <a:noFill/>
        </p:spPr>
        <p:txBody>
          <a:bodyPr/>
          <a:lstStyle/>
          <a:p>
            <a:fld id="{14843E94-01CB-4473-86BA-A15D3A5EAD29}" type="slidenum">
              <a:rPr lang="en-US" smtClean="0"/>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p:sp>
      <p:sp>
        <p:nvSpPr>
          <p:cNvPr id="39939" name="Notes Placeholder 2"/>
          <p:cNvSpPr>
            <a:spLocks noGrp="1"/>
          </p:cNvSpPr>
          <p:nvPr>
            <p:ph type="body" idx="1"/>
          </p:nvPr>
        </p:nvSpPr>
        <p:spPr>
          <a:noFill/>
        </p:spPr>
        <p:txBody>
          <a:bodyPr/>
          <a:lstStyle/>
          <a:p>
            <a:r>
              <a:rPr lang="en-US" smtClean="0"/>
              <a:t>There are a number of power tactics an individual can use or ways in which they can make the power base work for them by moving people into specific actions.  Nine different tactics are mentioned in this slide and include things like rational persuasion, personal appeals, and pressure.</a:t>
            </a:r>
            <a:endParaRPr lang="en-US" smtClean="0"/>
          </a:p>
          <a:p>
            <a:endParaRPr lang="en-US" smtClean="0"/>
          </a:p>
          <a:p>
            <a:endParaRPr lang="en-US" smtClean="0"/>
          </a:p>
        </p:txBody>
      </p:sp>
      <p:sp>
        <p:nvSpPr>
          <p:cNvPr id="39940"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39941" name="Slide Number Placeholder 4"/>
          <p:cNvSpPr>
            <a:spLocks noGrp="1"/>
          </p:cNvSpPr>
          <p:nvPr>
            <p:ph type="sldNum" sz="quarter" idx="5"/>
          </p:nvPr>
        </p:nvSpPr>
        <p:spPr>
          <a:noFill/>
        </p:spPr>
        <p:txBody>
          <a:bodyPr/>
          <a:lstStyle/>
          <a:p>
            <a:fld id="{61573F0E-D6E5-47CE-B423-07A9AF554319}" type="slidenum">
              <a:rPr lang="en-US" smtClean="0"/>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p:sp>
      <p:sp>
        <p:nvSpPr>
          <p:cNvPr id="40963" name="Notes Placeholder 2"/>
          <p:cNvSpPr>
            <a:spLocks noGrp="1"/>
          </p:cNvSpPr>
          <p:nvPr>
            <p:ph type="body" idx="1"/>
          </p:nvPr>
        </p:nvSpPr>
        <p:spPr>
          <a:noFill/>
        </p:spPr>
        <p:txBody>
          <a:bodyPr/>
          <a:lstStyle/>
          <a:p>
            <a:r>
              <a:rPr lang="en-US" smtClean="0"/>
              <a:t>Depending on the direction of the influence that is desired, different tactics will be more effective.  This slide takes a look at the preferred power tactics by influence direction.  For example, if you need to influence those above you in the organization, rational persuasion is the best method as things like exchange or pressure won’t work because your power base is low.</a:t>
            </a:r>
            <a:endParaRPr lang="en-US" smtClean="0"/>
          </a:p>
        </p:txBody>
      </p:sp>
      <p:sp>
        <p:nvSpPr>
          <p:cNvPr id="40964"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0965" name="Slide Number Placeholder 4"/>
          <p:cNvSpPr>
            <a:spLocks noGrp="1"/>
          </p:cNvSpPr>
          <p:nvPr>
            <p:ph type="sldNum" sz="quarter" idx="5"/>
          </p:nvPr>
        </p:nvSpPr>
        <p:spPr>
          <a:noFill/>
        </p:spPr>
        <p:txBody>
          <a:bodyPr/>
          <a:lstStyle/>
          <a:p>
            <a:fld id="{2FCC2F0F-B8B9-4CAB-92B6-0210ED747DBB}" type="slidenum">
              <a:rPr lang="en-US" smtClean="0"/>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p:sp>
      <p:sp>
        <p:nvSpPr>
          <p:cNvPr id="41987" name="Notes Placeholder 2"/>
          <p:cNvSpPr>
            <a:spLocks noGrp="1"/>
          </p:cNvSpPr>
          <p:nvPr>
            <p:ph type="body" idx="1"/>
          </p:nvPr>
        </p:nvSpPr>
        <p:spPr>
          <a:noFill/>
        </p:spPr>
        <p:txBody>
          <a:bodyPr/>
          <a:lstStyle/>
          <a:p>
            <a:r>
              <a:rPr lang="en-US" smtClean="0"/>
              <a:t>Many factors can influence the effectiveness of the power tactics discussed.  Their ability to encourage the desired behavior could depend on the sequencing of the tactics.  It is often better to start with softer tactics, such as exchange, and work up to harder tactics such as pressure.  The success of the tactics will, however, greatly depend on the political skill of the user and the context or culture of the organization.</a:t>
            </a:r>
            <a:endParaRPr lang="en-US" smtClean="0"/>
          </a:p>
        </p:txBody>
      </p:sp>
      <p:sp>
        <p:nvSpPr>
          <p:cNvPr id="41988"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1989" name="Slide Number Placeholder 4"/>
          <p:cNvSpPr>
            <a:spLocks noGrp="1"/>
          </p:cNvSpPr>
          <p:nvPr>
            <p:ph type="sldNum" sz="quarter" idx="5"/>
          </p:nvPr>
        </p:nvSpPr>
        <p:spPr>
          <a:noFill/>
        </p:spPr>
        <p:txBody>
          <a:bodyPr/>
          <a:lstStyle/>
          <a:p>
            <a:fld id="{CDFA3852-5B9E-4A78-8A81-63E81EF3A366}" type="slidenum">
              <a:rPr lang="en-US" smtClean="0"/>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p:sp>
      <p:sp>
        <p:nvSpPr>
          <p:cNvPr id="43011" name="Notes Placeholder 2"/>
          <p:cNvSpPr>
            <a:spLocks noGrp="1"/>
          </p:cNvSpPr>
          <p:nvPr>
            <p:ph type="body" idx="1"/>
          </p:nvPr>
        </p:nvSpPr>
        <p:spPr>
          <a:noFill/>
        </p:spPr>
        <p:txBody>
          <a:bodyPr/>
          <a:lstStyle/>
          <a:p>
            <a:r>
              <a:rPr lang="en-US" smtClean="0"/>
              <a:t>An extreme case of unequal power is sexual harassment and is a growing area of concern for organizations.  Sexual harassment is defined as any unwanted activity of a sexual nature that affects an individual’s employment and creates a hostile work environment.  Harassment of this nature is not about sex itself, it is more about the abuse of power in an unequal relationship.  </a:t>
            </a:r>
            <a:endParaRPr lang="en-US" smtClean="0"/>
          </a:p>
          <a:p>
            <a:endParaRPr lang="en-US" smtClean="0"/>
          </a:p>
          <a:p>
            <a:r>
              <a:rPr lang="en-US" smtClean="0"/>
              <a:t>Harassment has many damaging effects on the person being harassed, on the harasser, and on the organization.  It is something organizations take very seriously given the rise in lawsuits in this area over the last decade.</a:t>
            </a:r>
            <a:endParaRPr lang="en-US" smtClean="0"/>
          </a:p>
        </p:txBody>
      </p:sp>
      <p:sp>
        <p:nvSpPr>
          <p:cNvPr id="43012" name="Footer Placeholder 3"/>
          <p:cNvSpPr>
            <a:spLocks noGrp="1"/>
          </p:cNvSpPr>
          <p:nvPr>
            <p:ph type="ftr" sz="quarter" idx="4"/>
          </p:nvPr>
        </p:nvSpPr>
        <p:spPr>
          <a:noFill/>
        </p:spPr>
        <p:txBody>
          <a:bodyPr/>
          <a:lstStyle/>
          <a:p>
            <a:r>
              <a:rPr lang="en-US" smtClean="0"/>
              <a:t>(c) 2008 Prentice-Hall, All rights reserved.</a:t>
            </a:r>
            <a:endParaRPr lang="en-US" smtClean="0"/>
          </a:p>
        </p:txBody>
      </p:sp>
      <p:sp>
        <p:nvSpPr>
          <p:cNvPr id="43013" name="Slide Number Placeholder 4"/>
          <p:cNvSpPr>
            <a:spLocks noGrp="1"/>
          </p:cNvSpPr>
          <p:nvPr>
            <p:ph type="sldNum" sz="quarter" idx="5"/>
          </p:nvPr>
        </p:nvSpPr>
        <p:spPr>
          <a:noFill/>
        </p:spPr>
        <p:txBody>
          <a:bodyPr/>
          <a:lstStyle/>
          <a:p>
            <a:fld id="{AA682437-C3CE-495C-AE8B-D4D47ABA4699}" type="slidenum">
              <a:rPr lang="en-US" smtClean="0"/>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661E017-2904-4199-87B8-200B757105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61E017-2904-4199-87B8-200B757105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61E017-2904-4199-87B8-200B757105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D89CCA-C15A-41B7-8D3A-40A08C7FF5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D89CCA-C15A-41B7-8D3A-40A08C7FF5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5D89CCA-C15A-41B7-8D3A-40A08C7FF5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5D89CCA-C15A-41B7-8D3A-40A08C7FF5B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5D89CCA-C15A-41B7-8D3A-40A08C7FF5B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D89CCA-C15A-41B7-8D3A-40A08C7FF5B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D89CCA-C15A-41B7-8D3A-40A08C7FF5B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D89CCA-C15A-41B7-8D3A-40A08C7FF5B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661E017-2904-4199-87B8-200B757105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5D89CCA-C15A-41B7-8D3A-40A08C7FF5B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D89CCA-C15A-41B7-8D3A-40A08C7FF5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5D89CCA-C15A-41B7-8D3A-40A08C7FF5B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24587-8A5A-4F5C-8E35-406650470FA8}"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661E017-2904-4199-87B8-200B757105B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661E017-2904-4199-87B8-200B757105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661E017-2904-4199-87B8-200B757105B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61E017-2904-4199-87B8-200B757105B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61E017-2904-4199-87B8-200B757105B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61E017-2904-4199-87B8-200B757105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661E017-2904-4199-87B8-200B757105B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BABE26-A4DF-4596-9797-5CBA90D4202C}"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61E017-2904-4199-87B8-200B757105BE}"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ABE26-A4DF-4596-9797-5CBA90D4202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5D89CCA-C15A-41B7-8D3A-40A08C7FF5B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C24587-8A5A-4F5C-8E35-406650470FA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1.v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6.png"/><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Power and Politics (Part A)</a:t>
            </a:r>
            <a:br>
              <a:rPr lang="en-US" smtClean="0"/>
            </a:br>
            <a:endParaRPr lang="en-US"/>
          </a:p>
        </p:txBody>
      </p:sp>
      <p:sp>
        <p:nvSpPr>
          <p:cNvPr id="3" name="Subtitle 2"/>
          <p:cNvSpPr>
            <a:spLocks noGrp="1"/>
          </p:cNvSpPr>
          <p:nvPr>
            <p:ph type="subTitle" idx="1"/>
          </p:nvPr>
        </p:nvSpPr>
        <p:spPr/>
        <p:txBody>
          <a:bodyPr/>
          <a:lstStyle/>
          <a:p>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Soft  &amp; Hard Tactics</a:t>
            </a:r>
            <a:endParaRPr lang="en-US"/>
          </a:p>
        </p:txBody>
      </p:sp>
      <p:sp>
        <p:nvSpPr>
          <p:cNvPr id="20483" name="Content Placeholder 2"/>
          <p:cNvSpPr>
            <a:spLocks noGrp="1"/>
          </p:cNvSpPr>
          <p:nvPr>
            <p:ph idx="1"/>
          </p:nvPr>
        </p:nvSpPr>
        <p:spPr/>
        <p:txBody>
          <a:bodyPr>
            <a:normAutofit fontScale="92500" lnSpcReduction="20000"/>
          </a:bodyPr>
          <a:lstStyle/>
          <a:p>
            <a:r>
              <a:rPr lang="en-US" smtClean="0"/>
              <a:t>People complying with soft tactics tend to be</a:t>
            </a:r>
            <a:endParaRPr lang="en-US" smtClean="0"/>
          </a:p>
          <a:p>
            <a:pPr lvl="1"/>
            <a:r>
              <a:rPr lang="en-US" smtClean="0"/>
              <a:t>Reflective</a:t>
            </a:r>
            <a:endParaRPr lang="en-US" smtClean="0"/>
          </a:p>
          <a:p>
            <a:pPr lvl="1"/>
            <a:r>
              <a:rPr lang="en-US" smtClean="0"/>
              <a:t>Intrinsically motivated</a:t>
            </a:r>
            <a:endParaRPr lang="en-US" smtClean="0"/>
          </a:p>
          <a:p>
            <a:pPr lvl="1"/>
            <a:r>
              <a:rPr lang="en-US" smtClean="0"/>
              <a:t>Greater self esteem</a:t>
            </a:r>
            <a:endParaRPr lang="en-US" smtClean="0"/>
          </a:p>
          <a:p>
            <a:pPr lvl="1"/>
            <a:r>
              <a:rPr lang="en-US" smtClean="0"/>
              <a:t>Greater desire for control</a:t>
            </a:r>
            <a:endParaRPr lang="en-US" smtClean="0"/>
          </a:p>
          <a:p>
            <a:endParaRPr lang="en-US" smtClean="0"/>
          </a:p>
          <a:p>
            <a:r>
              <a:rPr lang="en-US" smtClean="0"/>
              <a:t>People complying with hard tactics tend to be</a:t>
            </a:r>
            <a:endParaRPr lang="en-US" smtClean="0"/>
          </a:p>
          <a:p>
            <a:pPr lvl="1"/>
            <a:r>
              <a:rPr lang="en-US" smtClean="0"/>
              <a:t>Action oriented</a:t>
            </a:r>
            <a:endParaRPr lang="en-US" smtClean="0"/>
          </a:p>
          <a:p>
            <a:pPr lvl="1"/>
            <a:r>
              <a:rPr lang="en-US" smtClean="0"/>
              <a:t>Extrinsically motivated</a:t>
            </a:r>
            <a:endParaRPr lang="en-US" smtClean="0"/>
          </a:p>
          <a:p>
            <a:pPr lvl="1"/>
            <a:r>
              <a:rPr lang="en-US" smtClean="0"/>
              <a:t>Focused on getting along with others.</a:t>
            </a:r>
            <a:endParaRPr lang="en-US" smtClean="0"/>
          </a:p>
          <a:p>
            <a:endParaRPr lang="en-US" smtClean="0"/>
          </a:p>
          <a:p>
            <a:pPr lvl="1"/>
            <a:endParaRPr lang="en-US" smtClean="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950"/>
            <a:ext cx="8229600" cy="1310005"/>
          </a:xfrm>
        </p:spPr>
        <p:txBody>
          <a:bodyPr>
            <a:normAutofit/>
          </a:bodyPr>
          <a:lstStyle/>
          <a:p>
            <a:pPr>
              <a:defRPr/>
            </a:pPr>
            <a:r>
              <a:rPr lang="en-US" sz="1335" smtClean="0">
                <a:sym typeface="+mn-ea"/>
              </a:rPr>
              <a:t>Power and Politics (Part B)</a:t>
            </a:r>
            <a:br>
              <a:rPr lang="en-US" smtClean="0"/>
            </a:br>
            <a:r>
              <a:rPr lang="en-US" b="1" smtClean="0"/>
              <a:t>Political Skill: Dimensions</a:t>
            </a:r>
            <a:endParaRPr lang="en-US" b="1"/>
          </a:p>
        </p:txBody>
      </p:sp>
      <p:sp>
        <p:nvSpPr>
          <p:cNvPr id="21507" name="Content Placeholder 2"/>
          <p:cNvSpPr>
            <a:spLocks noGrp="1"/>
          </p:cNvSpPr>
          <p:nvPr>
            <p:ph idx="1"/>
          </p:nvPr>
        </p:nvSpPr>
        <p:spPr>
          <a:xfrm>
            <a:off x="685800" y="1219200"/>
            <a:ext cx="7848600" cy="5486400"/>
          </a:xfrm>
        </p:spPr>
        <p:txBody>
          <a:bodyPr>
            <a:normAutofit fontScale="92500"/>
          </a:bodyPr>
          <a:lstStyle/>
          <a:p>
            <a:r>
              <a:rPr lang="en-US" smtClean="0"/>
              <a:t>Researchers suggest it should be considered in hiring and promotion decisions</a:t>
            </a:r>
            <a:endParaRPr lang="en-US" smtClean="0"/>
          </a:p>
          <a:p>
            <a:r>
              <a:rPr lang="en-US" smtClean="0"/>
              <a:t>The Four Key dimensions:</a:t>
            </a:r>
            <a:endParaRPr lang="en-US" smtClean="0"/>
          </a:p>
          <a:p>
            <a:pPr lvl="1"/>
            <a:r>
              <a:rPr lang="en-US" smtClean="0"/>
              <a:t>Social Astuteness( accurate perception and evaluation of social situations)</a:t>
            </a:r>
            <a:endParaRPr lang="en-US" smtClean="0"/>
          </a:p>
          <a:p>
            <a:pPr lvl="1"/>
            <a:r>
              <a:rPr lang="en-US" smtClean="0"/>
              <a:t>Interpersonal Influence ( subtle and influential personal style that is effective in getting things done)</a:t>
            </a:r>
            <a:endParaRPr lang="en-US" smtClean="0"/>
          </a:p>
          <a:p>
            <a:pPr lvl="1"/>
            <a:r>
              <a:rPr lang="en-US" smtClean="0"/>
              <a:t>Networking( ( individual’s capacity to develop and retain diverse and extensive social networks)</a:t>
            </a:r>
            <a:endParaRPr lang="en-US" smtClean="0"/>
          </a:p>
          <a:p>
            <a:pPr lvl="1"/>
            <a:r>
              <a:rPr lang="en-US" smtClean="0"/>
              <a:t>Sincerity(An individual’s ability to portray forthrightness and authenticity in their dealings)</a:t>
            </a:r>
            <a:endParaRPr lang="en-US" smtClean="0"/>
          </a:p>
          <a:p>
            <a:pPr lvl="1"/>
            <a:endParaRPr lang="en-US" smtClean="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mtClean="0"/>
              <a:t>Culture of the Organisation</a:t>
            </a:r>
            <a:endParaRPr lang="en-US"/>
          </a:p>
        </p:txBody>
      </p:sp>
      <p:sp>
        <p:nvSpPr>
          <p:cNvPr id="22531" name="Content Placeholder 2"/>
          <p:cNvSpPr>
            <a:spLocks noGrp="1"/>
          </p:cNvSpPr>
          <p:nvPr>
            <p:ph idx="1"/>
          </p:nvPr>
        </p:nvSpPr>
        <p:spPr/>
        <p:txBody>
          <a:bodyPr/>
          <a:lstStyle/>
          <a:p>
            <a:r>
              <a:rPr lang="en-US" smtClean="0"/>
              <a:t>Individualistic countries see power in</a:t>
            </a:r>
            <a:endParaRPr lang="en-US" smtClean="0"/>
          </a:p>
          <a:p>
            <a:pPr lvl="1"/>
            <a:r>
              <a:rPr lang="en-US" smtClean="0"/>
              <a:t>Personalized terms</a:t>
            </a:r>
            <a:endParaRPr lang="en-US" smtClean="0"/>
          </a:p>
          <a:p>
            <a:pPr lvl="1"/>
            <a:r>
              <a:rPr lang="en-US" smtClean="0"/>
              <a:t>Rational Appeal</a:t>
            </a:r>
            <a:endParaRPr lang="en-US" smtClean="0"/>
          </a:p>
          <a:p>
            <a:r>
              <a:rPr lang="en-US" smtClean="0"/>
              <a:t>Collectivist countries see power in</a:t>
            </a:r>
            <a:endParaRPr lang="en-US" smtClean="0"/>
          </a:p>
          <a:p>
            <a:pPr lvl="1"/>
            <a:r>
              <a:rPr lang="en-US" smtClean="0"/>
              <a:t>Social power</a:t>
            </a:r>
            <a:endParaRPr lang="en-US" smtClean="0"/>
          </a:p>
          <a:p>
            <a:pPr lvl="1"/>
            <a:r>
              <a:rPr lang="en-US" smtClean="0"/>
              <a:t>Coalition</a:t>
            </a:r>
            <a:endParaRPr lang="en-US" smtClean="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eaLnBrk="1" hangingPunct="1">
              <a:defRPr/>
            </a:pPr>
            <a:r>
              <a:rPr lang="en-US" smtClean="0"/>
              <a:t>Sexual Harassment: A Case of Unequal Power</a:t>
            </a:r>
            <a:endParaRPr lang="en-US"/>
          </a:p>
        </p:txBody>
      </p:sp>
      <p:sp>
        <p:nvSpPr>
          <p:cNvPr id="23555" name="Content Placeholder 7"/>
          <p:cNvSpPr>
            <a:spLocks noGrp="1"/>
          </p:cNvSpPr>
          <p:nvPr>
            <p:ph idx="1"/>
          </p:nvPr>
        </p:nvSpPr>
        <p:spPr/>
        <p:txBody>
          <a:bodyPr>
            <a:normAutofit fontScale="92500" lnSpcReduction="20000"/>
          </a:bodyPr>
          <a:lstStyle/>
          <a:p>
            <a:pPr eaLnBrk="1" hangingPunct="1"/>
            <a:r>
              <a:rPr lang="en-US" smtClean="0"/>
              <a:t>Sexual Harassment:</a:t>
            </a:r>
            <a:endParaRPr lang="en-US" smtClean="0"/>
          </a:p>
          <a:p>
            <a:pPr lvl="1" eaLnBrk="1" hangingPunct="1"/>
            <a:r>
              <a:rPr lang="en-US" smtClean="0"/>
              <a:t>Any unwanted activity of a sexual nature that affects an individual’s employment and creates a hostile work environment</a:t>
            </a:r>
            <a:endParaRPr lang="en-US" smtClean="0"/>
          </a:p>
          <a:p>
            <a:pPr lvl="2" eaLnBrk="1" hangingPunct="1"/>
            <a:r>
              <a:rPr lang="en-US" smtClean="0"/>
              <a:t>Overt actions, like unwanted touching, are relatively easy to spot</a:t>
            </a:r>
            <a:endParaRPr lang="en-US" smtClean="0"/>
          </a:p>
          <a:p>
            <a:pPr lvl="2" eaLnBrk="1" hangingPunct="1"/>
            <a:r>
              <a:rPr lang="en-US" smtClean="0"/>
              <a:t>Subtle actions, like jokes or looks, can cross over the line into harassment </a:t>
            </a:r>
            <a:endParaRPr lang="en-US" smtClean="0"/>
          </a:p>
          <a:p>
            <a:pPr eaLnBrk="1" hangingPunct="1"/>
            <a:r>
              <a:rPr lang="en-US" smtClean="0"/>
              <a:t>Sexual harassment isn’t about sex – it is about abusing an unequal power relationship</a:t>
            </a:r>
            <a:endParaRPr lang="en-US" smtClean="0"/>
          </a:p>
          <a:p>
            <a:pPr lvl="1" eaLnBrk="1" hangingPunct="1"/>
            <a:r>
              <a:rPr lang="en-US" smtClean="0"/>
              <a:t>Harassment can damage the well-being of the individual, work group, and organization</a:t>
            </a:r>
            <a:endParaRPr lang="en-US" smtClean="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br>
              <a:rPr lang="en-US" smtClean="0">
                <a:solidFill>
                  <a:schemeClr val="bg1">
                    <a:lumMod val="85000"/>
                  </a:schemeClr>
                </a:solidFill>
              </a:rPr>
            </a:br>
            <a:r>
              <a:rPr lang="en-US" smtClean="0"/>
              <a:t>Managerial Actions to Prevent Sexual Harassment </a:t>
            </a:r>
            <a:br>
              <a:rPr lang="en-US" smtClean="0">
                <a:solidFill>
                  <a:schemeClr val="bg1">
                    <a:lumMod val="85000"/>
                  </a:schemeClr>
                </a:solidFill>
              </a:rPr>
            </a:br>
            <a:endParaRPr lang="en-US">
              <a:solidFill>
                <a:schemeClr val="bg1">
                  <a:lumMod val="85000"/>
                </a:schemeClr>
              </a:solidFill>
            </a:endParaRPr>
          </a:p>
        </p:txBody>
      </p:sp>
      <p:sp>
        <p:nvSpPr>
          <p:cNvPr id="24579" name="Content Placeholder 2"/>
          <p:cNvSpPr>
            <a:spLocks noGrp="1"/>
          </p:cNvSpPr>
          <p:nvPr>
            <p:ph idx="1"/>
          </p:nvPr>
        </p:nvSpPr>
        <p:spPr>
          <a:xfrm>
            <a:off x="642910" y="1752600"/>
            <a:ext cx="7172348" cy="3890978"/>
          </a:xfrm>
        </p:spPr>
        <p:txBody>
          <a:bodyPr/>
          <a:lstStyle/>
          <a:p>
            <a:pPr eaLnBrk="1" hangingPunct="1"/>
            <a:r>
              <a:rPr lang="en-US" sz="2200" smtClean="0"/>
              <a:t>Make sure a policy against it is in place. </a:t>
            </a:r>
            <a:endParaRPr lang="en-US" sz="2200" smtClean="0"/>
          </a:p>
          <a:p>
            <a:pPr eaLnBrk="1" hangingPunct="1"/>
            <a:r>
              <a:rPr lang="en-US" sz="2200" smtClean="0"/>
              <a:t>Ensure that employees will not encounter retaliation if they file a complaint. </a:t>
            </a:r>
            <a:endParaRPr lang="en-US" sz="2200" smtClean="0"/>
          </a:p>
          <a:p>
            <a:pPr eaLnBrk="1" hangingPunct="1"/>
            <a:r>
              <a:rPr lang="en-US" sz="2200" smtClean="0"/>
              <a:t>Investigate every complaint and include the human resource and legal departments. </a:t>
            </a:r>
            <a:endParaRPr lang="en-US" sz="2200" smtClean="0"/>
          </a:p>
          <a:p>
            <a:pPr eaLnBrk="1" hangingPunct="1"/>
            <a:r>
              <a:rPr lang="en-US" sz="2200" smtClean="0"/>
              <a:t>Make sure offenders are disciplined or terminated. </a:t>
            </a:r>
            <a:endParaRPr lang="en-US" sz="2200" smtClean="0"/>
          </a:p>
          <a:p>
            <a:pPr eaLnBrk="1" hangingPunct="1"/>
            <a:r>
              <a:rPr lang="en-US" sz="2200" smtClean="0"/>
              <a:t>Set up in-house seminars and training.  </a:t>
            </a:r>
            <a:endParaRPr lang="en-US" sz="2200" smtClean="0"/>
          </a:p>
          <a:p>
            <a:pPr eaLnBrk="1" hangingPunct="1">
              <a:buFont typeface="Wingdings" panose="05000000000000000000" pitchFamily="2" charset="2"/>
              <a:buNone/>
            </a:pPr>
            <a:endParaRPr lang="en-US" sz="2200" smtClean="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Politics: Power in Action</a:t>
            </a:r>
            <a:endParaRPr lang="en-US"/>
          </a:p>
        </p:txBody>
      </p:sp>
      <p:sp>
        <p:nvSpPr>
          <p:cNvPr id="25603" name="Content Placeholder 2"/>
          <p:cNvSpPr>
            <a:spLocks noGrp="1"/>
          </p:cNvSpPr>
          <p:nvPr>
            <p:ph idx="1"/>
          </p:nvPr>
        </p:nvSpPr>
        <p:spPr/>
        <p:txBody>
          <a:bodyPr>
            <a:normAutofit fontScale="92500" lnSpcReduction="20000"/>
          </a:bodyPr>
          <a:lstStyle/>
          <a:p>
            <a:pPr eaLnBrk="1" hangingPunct="1"/>
            <a:r>
              <a:rPr lang="en-US" smtClean="0"/>
              <a:t>Political Behavior</a:t>
            </a:r>
            <a:endParaRPr lang="en-US" smtClean="0"/>
          </a:p>
          <a:p>
            <a:pPr lvl="1" eaLnBrk="1" hangingPunct="1"/>
            <a:r>
              <a:rPr lang="en-US" smtClean="0"/>
              <a:t>Activities that are not required as part of one’s formal  role in the organization, but that influence, or attempt to influence, the distribution of advantages or disadvantages within the organization</a:t>
            </a:r>
            <a:endParaRPr lang="en-US" smtClean="0"/>
          </a:p>
          <a:p>
            <a:pPr lvl="1" eaLnBrk="1" hangingPunct="1"/>
            <a:endParaRPr lang="en-US" smtClean="0"/>
          </a:p>
          <a:p>
            <a:pPr lvl="1" eaLnBrk="1" hangingPunct="1"/>
            <a:r>
              <a:rPr lang="en-US" smtClean="0"/>
              <a:t>Legitimate Political Behavior</a:t>
            </a:r>
            <a:endParaRPr lang="en-US" smtClean="0"/>
          </a:p>
          <a:p>
            <a:pPr lvl="2" eaLnBrk="1" hangingPunct="1"/>
            <a:r>
              <a:rPr lang="en-US" smtClean="0"/>
              <a:t>Normal everyday politics - complaining, bypassing, obstructing</a:t>
            </a:r>
            <a:endParaRPr lang="en-US" smtClean="0"/>
          </a:p>
          <a:p>
            <a:pPr lvl="1" eaLnBrk="1" hangingPunct="1"/>
            <a:r>
              <a:rPr lang="en-US" smtClean="0"/>
              <a:t>Illegitimate Political Behavior</a:t>
            </a:r>
            <a:endParaRPr lang="en-US" smtClean="0"/>
          </a:p>
          <a:p>
            <a:pPr lvl="2" eaLnBrk="1" hangingPunct="1"/>
            <a:r>
              <a:rPr lang="en-US" smtClean="0"/>
              <a:t>Extreme political behavior that violates the implied rules of the game: sabotage, whistle-blowing, and symbolic protest</a:t>
            </a:r>
            <a:endParaRPr lang="en-US" smtClean="0"/>
          </a:p>
          <a:p>
            <a:pPr eaLnBrk="1" hangingPunct="1"/>
            <a:endParaRPr lang="en-US" smtClean="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a:t>
            </a:r>
            <a:r>
              <a:rPr lang="en-US" smtClean="0"/>
              <a:t>bserver’s perception</a:t>
            </a:r>
            <a:endParaRPr lang="en-US"/>
          </a:p>
        </p:txBody>
      </p:sp>
      <p:pic>
        <p:nvPicPr>
          <p:cNvPr id="3074" name="Picture 2"/>
          <p:cNvPicPr>
            <a:picLocks noChangeAspect="1" noChangeArrowheads="1"/>
          </p:cNvPicPr>
          <p:nvPr/>
        </p:nvPicPr>
        <p:blipFill>
          <a:blip r:embed="rId1"/>
          <a:stretch>
            <a:fillRect/>
          </a:stretch>
        </p:blipFill>
        <p:spPr bwMode="auto">
          <a:xfrm>
            <a:off x="1428728" y="1714488"/>
            <a:ext cx="5643602" cy="3857652"/>
          </a:xfrm>
          <a:prstGeom prst="rect">
            <a:avLst/>
          </a:prstGeom>
          <a:noFill/>
          <a:ln w="9525">
            <a:noFill/>
            <a:miter lim="800000"/>
            <a:headEnd/>
            <a:tailEnd/>
          </a:ln>
          <a:effec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The Reality of Politics</a:t>
            </a:r>
            <a:endParaRPr lang="en-US"/>
          </a:p>
        </p:txBody>
      </p:sp>
      <p:sp>
        <p:nvSpPr>
          <p:cNvPr id="26627" name="Content Placeholder 2"/>
          <p:cNvSpPr>
            <a:spLocks noGrp="1"/>
          </p:cNvSpPr>
          <p:nvPr>
            <p:ph idx="1"/>
          </p:nvPr>
        </p:nvSpPr>
        <p:spPr>
          <a:xfrm>
            <a:off x="685800" y="1219200"/>
            <a:ext cx="7772400" cy="4724400"/>
          </a:xfrm>
        </p:spPr>
        <p:txBody>
          <a:bodyPr>
            <a:normAutofit fontScale="92500" lnSpcReduction="20000"/>
          </a:bodyPr>
          <a:lstStyle/>
          <a:p>
            <a:pPr eaLnBrk="1" hangingPunct="1">
              <a:lnSpc>
                <a:spcPct val="90000"/>
              </a:lnSpc>
            </a:pPr>
            <a:r>
              <a:rPr lang="en-US" smtClean="0"/>
              <a:t>Politics is a natural result of resource scarcity</a:t>
            </a:r>
            <a:endParaRPr lang="en-US" smtClean="0"/>
          </a:p>
          <a:p>
            <a:pPr lvl="1" eaLnBrk="1" hangingPunct="1">
              <a:lnSpc>
                <a:spcPct val="90000"/>
              </a:lnSpc>
            </a:pPr>
            <a:r>
              <a:rPr lang="en-US" smtClean="0"/>
              <a:t>Limited resources lead to competition and political behaviors</a:t>
            </a:r>
            <a:endParaRPr lang="en-US" smtClean="0"/>
          </a:p>
          <a:p>
            <a:pPr eaLnBrk="1" hangingPunct="1">
              <a:lnSpc>
                <a:spcPct val="90000"/>
              </a:lnSpc>
            </a:pPr>
            <a:r>
              <a:rPr lang="en-US" smtClean="0"/>
              <a:t>Judgments on quality of resource distribution differ markedly based on the observer’s perception</a:t>
            </a:r>
            <a:endParaRPr lang="en-US" smtClean="0"/>
          </a:p>
          <a:p>
            <a:pPr lvl="1" eaLnBrk="1" hangingPunct="1">
              <a:lnSpc>
                <a:spcPct val="90000"/>
              </a:lnSpc>
            </a:pPr>
            <a:r>
              <a:rPr lang="en-US" smtClean="0"/>
              <a:t>“Blaming others” or “fixing responsibility”</a:t>
            </a:r>
            <a:endParaRPr lang="en-US" smtClean="0"/>
          </a:p>
          <a:p>
            <a:pPr lvl="1" eaLnBrk="1" hangingPunct="1">
              <a:lnSpc>
                <a:spcPct val="90000"/>
              </a:lnSpc>
            </a:pPr>
            <a:r>
              <a:rPr lang="en-US" smtClean="0"/>
              <a:t>“Covering your rear” or “documenting decisions”</a:t>
            </a:r>
            <a:endParaRPr lang="en-US" smtClean="0"/>
          </a:p>
          <a:p>
            <a:pPr lvl="1" eaLnBrk="1" hangingPunct="1">
              <a:lnSpc>
                <a:spcPct val="90000"/>
              </a:lnSpc>
            </a:pPr>
            <a:r>
              <a:rPr lang="en-US" smtClean="0"/>
              <a:t>“Perfectionist” or “attentive to detail”</a:t>
            </a:r>
            <a:endParaRPr lang="en-US" smtClean="0"/>
          </a:p>
          <a:p>
            <a:pPr eaLnBrk="1" hangingPunct="1">
              <a:lnSpc>
                <a:spcPct val="90000"/>
              </a:lnSpc>
            </a:pPr>
            <a:r>
              <a:rPr lang="en-US" smtClean="0"/>
              <a:t>Most decisions are made under ambiguous conditions</a:t>
            </a:r>
            <a:endParaRPr lang="en-US" smtClean="0"/>
          </a:p>
          <a:p>
            <a:pPr lvl="1" eaLnBrk="1" hangingPunct="1">
              <a:lnSpc>
                <a:spcPct val="90000"/>
              </a:lnSpc>
            </a:pPr>
            <a:r>
              <a:rPr lang="en-US" smtClean="0"/>
              <a:t>Lack of an objective standard encourages political maneuvering of subjective reality </a:t>
            </a:r>
            <a:endParaRPr lang="en-US" smtClean="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mtClean="0"/>
              <a:t>Causes and Consequences of Political Behavior</a:t>
            </a:r>
            <a:endParaRPr lang="en-US"/>
          </a:p>
        </p:txBody>
      </p:sp>
      <p:sp>
        <p:nvSpPr>
          <p:cNvPr id="1028" name="Content Placeholder 2"/>
          <p:cNvSpPr>
            <a:spLocks noGrp="1"/>
          </p:cNvSpPr>
          <p:nvPr>
            <p:ph idx="1"/>
          </p:nvPr>
        </p:nvSpPr>
        <p:spPr/>
        <p:txBody>
          <a:bodyPr/>
          <a:lstStyle/>
          <a:p>
            <a:pPr eaLnBrk="1" hangingPunct="1"/>
            <a:r>
              <a:rPr lang="en-US" smtClean="0"/>
              <a:t>Factors that Influence Political Behavior</a:t>
            </a:r>
            <a:endParaRPr lang="en-US" smtClean="0"/>
          </a:p>
        </p:txBody>
      </p:sp>
      <p:graphicFrame>
        <p:nvGraphicFramePr>
          <p:cNvPr id="1026" name="Object 2"/>
          <p:cNvGraphicFramePr>
            <a:graphicFrameLocks noChangeAspect="1"/>
          </p:cNvGraphicFramePr>
          <p:nvPr/>
        </p:nvGraphicFramePr>
        <p:xfrm>
          <a:off x="1066800" y="2428868"/>
          <a:ext cx="6781800" cy="3849688"/>
        </p:xfrm>
        <a:graphic>
          <a:graphicData uri="http://schemas.openxmlformats.org/presentationml/2006/ole">
            <mc:AlternateContent xmlns:mc="http://schemas.openxmlformats.org/markup-compatibility/2006">
              <mc:Choice xmlns:v="urn:schemas-microsoft-com:vml" Requires="v">
                <p:oleObj spid="_x0000_s1038" name="Photo Editor Photo" r:id="rId1" imgW="8286750" imgH="4705350" progId="">
                  <p:embed/>
                </p:oleObj>
              </mc:Choice>
              <mc:Fallback>
                <p:oleObj name="Photo Editor Photo" r:id="rId1" imgW="8286750" imgH="4705350" progId="">
                  <p:embed/>
                  <p:pic>
                    <p:nvPicPr>
                      <p:cNvPr id="0" name="OLE substitute image"/>
                      <p:cNvPicPr/>
                      <p:nvPr/>
                    </p:nvPicPr>
                    <p:blipFill>
                      <a:blip r:embed="rId2"/>
                      <a:stretch>
                        <a:fillRect/>
                      </a:stretch>
                    </p:blipFill>
                    <p:spPr>
                      <a:xfrm>
                        <a:off x="1066800" y="2428868"/>
                        <a:ext cx="6781800" cy="3849688"/>
                      </a:xfrm>
                      <a:prstGeom prst="rect">
                        <a:avLst/>
                      </a:prstGeom>
                      <a:noFill/>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mtClean="0"/>
              <a:t>Employee Responses to Organizational Politics</a:t>
            </a:r>
            <a:endParaRPr lang="en-US"/>
          </a:p>
        </p:txBody>
      </p:sp>
      <p:sp>
        <p:nvSpPr>
          <p:cNvPr id="2052" name="Content Placeholder 2"/>
          <p:cNvSpPr>
            <a:spLocks noGrp="1"/>
          </p:cNvSpPr>
          <p:nvPr>
            <p:ph idx="1"/>
          </p:nvPr>
        </p:nvSpPr>
        <p:spPr/>
        <p:txBody>
          <a:bodyPr/>
          <a:lstStyle/>
          <a:p>
            <a:pPr eaLnBrk="1" hangingPunct="1"/>
            <a:r>
              <a:rPr lang="en-US" smtClean="0"/>
              <a:t>Most employees have low to modest willingness to play politics and have the following reactions to politics:</a:t>
            </a:r>
            <a:endParaRPr lang="en-US" smtClean="0"/>
          </a:p>
        </p:txBody>
      </p:sp>
      <p:graphicFrame>
        <p:nvGraphicFramePr>
          <p:cNvPr id="2050" name="Object 2"/>
          <p:cNvGraphicFramePr>
            <a:graphicFrameLocks noChangeAspect="1"/>
          </p:cNvGraphicFramePr>
          <p:nvPr/>
        </p:nvGraphicFramePr>
        <p:xfrm>
          <a:off x="2743200" y="3254397"/>
          <a:ext cx="3216275" cy="3317875"/>
        </p:xfrm>
        <a:graphic>
          <a:graphicData uri="http://schemas.openxmlformats.org/presentationml/2006/ole">
            <mc:AlternateContent xmlns:mc="http://schemas.openxmlformats.org/markup-compatibility/2006">
              <mc:Choice xmlns:v="urn:schemas-microsoft-com:vml" Requires="v">
                <p:oleObj spid="_x0000_s1039" name="Photo Editor Photo" r:id="rId1" imgW="4857750" imgH="5010150" progId="">
                  <p:embed/>
                </p:oleObj>
              </mc:Choice>
              <mc:Fallback>
                <p:oleObj name="Photo Editor Photo" r:id="rId1" imgW="4857750" imgH="5010150" progId="">
                  <p:embed/>
                  <p:pic>
                    <p:nvPicPr>
                      <p:cNvPr id="0" name="OLE substitute image"/>
                      <p:cNvPicPr/>
                      <p:nvPr/>
                    </p:nvPicPr>
                    <p:blipFill>
                      <a:blip r:embed="rId2"/>
                      <a:stretch>
                        <a:fillRect/>
                      </a:stretch>
                    </p:blipFill>
                    <p:spPr>
                      <a:xfrm>
                        <a:off x="2743200" y="3254397"/>
                        <a:ext cx="3216275" cy="3317875"/>
                      </a:xfrm>
                      <a:prstGeom prst="rect">
                        <a:avLst/>
                      </a:prstGeom>
                      <a:noFill/>
                    </p:spPr>
                  </p:pic>
                </p:oleObj>
              </mc:Fallback>
            </mc:AlternateContent>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A Definition of Power</a:t>
            </a:r>
            <a:endParaRPr lang="en-US"/>
          </a:p>
        </p:txBody>
      </p:sp>
      <p:sp>
        <p:nvSpPr>
          <p:cNvPr id="12291" name="Content Placeholder 2"/>
          <p:cNvSpPr>
            <a:spLocks noGrp="1"/>
          </p:cNvSpPr>
          <p:nvPr>
            <p:ph idx="1"/>
          </p:nvPr>
        </p:nvSpPr>
        <p:spPr>
          <a:xfrm>
            <a:off x="685800" y="1219200"/>
            <a:ext cx="5486400" cy="5105400"/>
          </a:xfrm>
        </p:spPr>
        <p:txBody>
          <a:bodyPr>
            <a:normAutofit fontScale="92500" lnSpcReduction="20000"/>
          </a:bodyPr>
          <a:lstStyle/>
          <a:p>
            <a:pPr eaLnBrk="1" hangingPunct="1"/>
            <a:r>
              <a:rPr lang="en-US" smtClean="0"/>
              <a:t>Power</a:t>
            </a:r>
            <a:endParaRPr lang="en-US" smtClean="0"/>
          </a:p>
          <a:p>
            <a:pPr lvl="1" algn="just" eaLnBrk="1" hangingPunct="1"/>
            <a:r>
              <a:rPr lang="en-US" smtClean="0"/>
              <a:t>The capacity that A has to influence the behavior of B so that B acts in accordance with A’s wishes</a:t>
            </a:r>
            <a:endParaRPr lang="en-US" smtClean="0"/>
          </a:p>
          <a:p>
            <a:pPr lvl="1" eaLnBrk="1" hangingPunct="1"/>
            <a:r>
              <a:rPr lang="en-US" smtClean="0"/>
              <a:t>Exists as a potential or fully actualized influence over a dependent relationship</a:t>
            </a:r>
            <a:endParaRPr lang="en-US" smtClean="0"/>
          </a:p>
          <a:p>
            <a:pPr eaLnBrk="1" hangingPunct="1"/>
            <a:r>
              <a:rPr lang="en-US" smtClean="0"/>
              <a:t>Dependency</a:t>
            </a:r>
            <a:endParaRPr lang="en-US" smtClean="0"/>
          </a:p>
          <a:p>
            <a:pPr lvl="1" eaLnBrk="1" hangingPunct="1"/>
            <a:r>
              <a:rPr lang="en-US" smtClean="0"/>
              <a:t>B’s relationship to A when A possesses something that B requires</a:t>
            </a:r>
            <a:endParaRPr lang="en-US" smtClean="0"/>
          </a:p>
          <a:p>
            <a:pPr lvl="1" eaLnBrk="1" hangingPunct="1"/>
            <a:r>
              <a:rPr lang="en-US" smtClean="0"/>
              <a:t>The greater B's dependence, the more power A has</a:t>
            </a:r>
            <a:endParaRPr lang="en-US" smtClean="0"/>
          </a:p>
          <a:p>
            <a:pPr eaLnBrk="1" hangingPunct="1"/>
            <a:endParaRPr lang="en-US" smtClean="0"/>
          </a:p>
        </p:txBody>
      </p:sp>
      <p:pic>
        <p:nvPicPr>
          <p:cNvPr id="12294" name="Picture 2" descr="C:\Users\Bob Stretch\AppData\Local\Microsoft\Windows\Temporary Internet Files\Content.IE5\BQWDG2CY\MCj04314960000[1].png"/>
          <p:cNvPicPr>
            <a:picLocks noChangeAspect="1" noChangeArrowheads="1"/>
          </p:cNvPicPr>
          <p:nvPr/>
        </p:nvPicPr>
        <p:blipFill>
          <a:blip r:embed="rId1"/>
          <a:stretch>
            <a:fillRect/>
          </a:stretch>
        </p:blipFill>
        <p:spPr bwMode="auto">
          <a:xfrm>
            <a:off x="6248400" y="2514600"/>
            <a:ext cx="2209800" cy="2209800"/>
          </a:xfrm>
          <a:prstGeom prst="rect">
            <a:avLst/>
          </a:prstGeom>
          <a:noFill/>
          <a:ln w="9525">
            <a:noFill/>
            <a:miter lim="800000"/>
            <a:headEnd/>
            <a:tailEnd/>
          </a:ln>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Defensive Behaviors</a:t>
            </a:r>
            <a:endParaRPr lang="en-US"/>
          </a:p>
        </p:txBody>
      </p:sp>
      <p:sp>
        <p:nvSpPr>
          <p:cNvPr id="27651" name="Content Placeholder 2"/>
          <p:cNvSpPr>
            <a:spLocks noGrp="1"/>
          </p:cNvSpPr>
          <p:nvPr>
            <p:ph idx="1"/>
          </p:nvPr>
        </p:nvSpPr>
        <p:spPr/>
        <p:txBody>
          <a:bodyPr>
            <a:normAutofit fontScale="92500" lnSpcReduction="20000"/>
          </a:bodyPr>
          <a:lstStyle/>
          <a:p>
            <a:pPr eaLnBrk="1" hangingPunct="1"/>
            <a:r>
              <a:rPr lang="en-US" smtClean="0"/>
              <a:t>Employees who perceive politics as a threat have defensive reactions</a:t>
            </a:r>
            <a:endParaRPr lang="en-US" smtClean="0"/>
          </a:p>
          <a:p>
            <a:pPr lvl="1" eaLnBrk="1" hangingPunct="1"/>
            <a:r>
              <a:rPr lang="en-US" smtClean="0"/>
              <a:t>May be helpful in the short run, dangerous in the long run</a:t>
            </a:r>
            <a:endParaRPr lang="en-US" smtClean="0"/>
          </a:p>
          <a:p>
            <a:pPr eaLnBrk="1" hangingPunct="1"/>
            <a:r>
              <a:rPr lang="en-US" smtClean="0"/>
              <a:t>Types of defensive behaviors</a:t>
            </a:r>
            <a:endParaRPr lang="en-US" smtClean="0"/>
          </a:p>
          <a:p>
            <a:pPr lvl="1" eaLnBrk="1" hangingPunct="1"/>
            <a:r>
              <a:rPr lang="en-US" smtClean="0"/>
              <a:t>Avoiding Action</a:t>
            </a:r>
            <a:endParaRPr lang="en-US" smtClean="0"/>
          </a:p>
          <a:p>
            <a:pPr lvl="2" eaLnBrk="1" hangingPunct="1"/>
            <a:r>
              <a:rPr lang="en-US" smtClean="0"/>
              <a:t>Overconforming, buck passing, playing dumb, stalling</a:t>
            </a:r>
            <a:endParaRPr lang="en-US" smtClean="0"/>
          </a:p>
          <a:p>
            <a:pPr lvl="1" eaLnBrk="1" hangingPunct="1"/>
            <a:r>
              <a:rPr lang="en-US" smtClean="0"/>
              <a:t>Avoiding Blame</a:t>
            </a:r>
            <a:endParaRPr lang="en-US" smtClean="0"/>
          </a:p>
          <a:p>
            <a:pPr lvl="2" eaLnBrk="1" hangingPunct="1"/>
            <a:r>
              <a:rPr lang="en-US" smtClean="0"/>
              <a:t>Bluffing, playing safe, justifying, scapegoating</a:t>
            </a:r>
            <a:endParaRPr lang="en-US" smtClean="0"/>
          </a:p>
          <a:p>
            <a:pPr lvl="1" eaLnBrk="1" hangingPunct="1"/>
            <a:r>
              <a:rPr lang="en-US" smtClean="0"/>
              <a:t>Avoiding Change</a:t>
            </a:r>
            <a:endParaRPr lang="en-US" smtClean="0"/>
          </a:p>
          <a:p>
            <a:pPr lvl="2" eaLnBrk="1" hangingPunct="1"/>
            <a:r>
              <a:rPr lang="en-US" smtClean="0"/>
              <a:t>Prevention, self-protection </a:t>
            </a:r>
            <a:endParaRPr lang="en-US" smtClean="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323850" y="260350"/>
            <a:ext cx="7331075" cy="4526280"/>
          </a:xfrm>
        </p:spPr>
        <p:txBody>
          <a:bodyPr>
            <a:normAutofit lnSpcReduction="20000"/>
          </a:bodyPr>
          <a:p>
            <a:r>
              <a:rPr lang="en-US" sz="1555" b="1"/>
              <a:t>Overconforming</a:t>
            </a:r>
            <a:r>
              <a:rPr lang="en-US" sz="1555"/>
              <a:t>: This means going along with others even if you don't agree, just to avoid conflict or gain approval.</a:t>
            </a:r>
            <a:endParaRPr lang="en-US" sz="1555"/>
          </a:p>
          <a:p>
            <a:r>
              <a:rPr lang="en-US" sz="1555" b="1"/>
              <a:t>Buck Passing</a:t>
            </a:r>
            <a:r>
              <a:rPr lang="en-US" sz="1555"/>
              <a:t>: It's when someone avoids taking responsibility for something by blaming others </a:t>
            </a:r>
            <a:endParaRPr lang="en-US" sz="1555"/>
          </a:p>
          <a:p>
            <a:r>
              <a:rPr lang="en-US" sz="1555" b="1"/>
              <a:t>Playing Dumb</a:t>
            </a:r>
            <a:r>
              <a:rPr lang="en-US" sz="1555"/>
              <a:t>: This is pretending not to know or understand something, often to avoid responsibility or accountability.</a:t>
            </a:r>
            <a:endParaRPr lang="en-US" sz="1555"/>
          </a:p>
          <a:p>
            <a:r>
              <a:rPr lang="en-US" sz="1555" b="1"/>
              <a:t>Stalling</a:t>
            </a:r>
            <a:r>
              <a:rPr lang="en-IN" altLang="en-US" sz="1555"/>
              <a:t>:</a:t>
            </a:r>
            <a:r>
              <a:rPr lang="en-US" sz="1555"/>
              <a:t> It means delaying or dragging out a situation or task, usually to gain more time or avoid making a decision.</a:t>
            </a:r>
            <a:endParaRPr lang="en-US" sz="1555"/>
          </a:p>
          <a:p>
            <a:endParaRPr lang="en-US" sz="1555"/>
          </a:p>
          <a:p>
            <a:endParaRPr lang="en-US" sz="1555"/>
          </a:p>
          <a:p>
            <a:pPr marL="0" indent="0">
              <a:buNone/>
            </a:pPr>
            <a:endParaRPr lang="en-US" sz="1555"/>
          </a:p>
          <a:p>
            <a:r>
              <a:rPr lang="en-US" sz="1555" b="1"/>
              <a:t>Bluffing</a:t>
            </a:r>
            <a:r>
              <a:rPr lang="en-US" sz="1555"/>
              <a:t>: Being deceptive or pretending to have something you don't.</a:t>
            </a:r>
            <a:endParaRPr lang="en-US" sz="1555"/>
          </a:p>
          <a:p>
            <a:r>
              <a:rPr lang="en-US" sz="1555" b="1"/>
              <a:t>Playing Safe</a:t>
            </a:r>
            <a:r>
              <a:rPr lang="en-US" sz="1555"/>
              <a:t>: Preferring caution over taking risks.</a:t>
            </a:r>
            <a:endParaRPr lang="en-US" sz="1555"/>
          </a:p>
          <a:p>
            <a:r>
              <a:rPr lang="en-US" sz="1555" b="1"/>
              <a:t>Justifying</a:t>
            </a:r>
            <a:r>
              <a:rPr lang="en-US" sz="1555"/>
              <a:t>: Judging or explaining actions to make them seem acceptable.</a:t>
            </a:r>
            <a:endParaRPr lang="en-US" sz="1555"/>
          </a:p>
          <a:p>
            <a:r>
              <a:rPr lang="en-US" sz="1555" b="1"/>
              <a:t>Scapegoating</a:t>
            </a:r>
            <a:r>
              <a:rPr lang="en-US" sz="1555"/>
              <a:t>: Shifting blame onto others to avoid accountability.</a:t>
            </a:r>
            <a:endParaRPr lang="en-US" sz="1555"/>
          </a:p>
          <a:p>
            <a:endParaRPr lang="en-US" sz="1555"/>
          </a:p>
          <a:p>
            <a:endParaRPr lang="en-US" sz="1555"/>
          </a:p>
          <a:p>
            <a:pPr marL="0" indent="0">
              <a:buNone/>
            </a:pPr>
            <a:endParaRPr lang="en-US" sz="1555"/>
          </a:p>
        </p:txBody>
      </p:sp>
      <p:pic>
        <p:nvPicPr>
          <p:cNvPr id="4" name="Content Placeholder 3"/>
          <p:cNvPicPr>
            <a:picLocks noChangeAspect="1"/>
          </p:cNvPicPr>
          <p:nvPr>
            <p:ph sz="half" idx="2"/>
          </p:nvPr>
        </p:nvPicPr>
        <p:blipFill>
          <a:blip r:embed="rId1"/>
          <a:stretch>
            <a:fillRect/>
          </a:stretch>
        </p:blipFill>
        <p:spPr>
          <a:xfrm>
            <a:off x="683895" y="2060575"/>
            <a:ext cx="6763385" cy="436245"/>
          </a:xfrm>
          <a:prstGeom prst="rect">
            <a:avLst/>
          </a:prstGeom>
        </p:spPr>
      </p:pic>
      <p:pic>
        <p:nvPicPr>
          <p:cNvPr id="7" name="Picture 6"/>
          <p:cNvPicPr>
            <a:picLocks noChangeAspect="1"/>
          </p:cNvPicPr>
          <p:nvPr/>
        </p:nvPicPr>
        <p:blipFill>
          <a:blip r:embed="rId2"/>
          <a:stretch>
            <a:fillRect/>
          </a:stretch>
        </p:blipFill>
        <p:spPr>
          <a:xfrm>
            <a:off x="323850" y="4004945"/>
            <a:ext cx="8162925" cy="1419225"/>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Defensive Behaviors</a:t>
            </a:r>
            <a:endParaRPr lang="en-US"/>
          </a:p>
        </p:txBody>
      </p:sp>
      <p:pic>
        <p:nvPicPr>
          <p:cNvPr id="4098" name="Picture 2"/>
          <p:cNvPicPr>
            <a:picLocks noChangeAspect="1" noChangeArrowheads="1"/>
          </p:cNvPicPr>
          <p:nvPr/>
        </p:nvPicPr>
        <p:blipFill>
          <a:blip r:embed="rId1"/>
          <a:stretch>
            <a:fillRect/>
          </a:stretch>
        </p:blipFill>
        <p:spPr bwMode="auto">
          <a:xfrm>
            <a:off x="1000100" y="1476374"/>
            <a:ext cx="7358114" cy="4810145"/>
          </a:xfrm>
          <a:prstGeom prst="rect">
            <a:avLst/>
          </a:prstGeom>
          <a:noFill/>
          <a:ln w="9525">
            <a:noFill/>
            <a:miter lim="800000"/>
            <a:headEnd/>
            <a:tailEnd/>
          </a:ln>
          <a:effectLst/>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Impression Management (IM)</a:t>
            </a:r>
            <a:endParaRPr lang="en-US"/>
          </a:p>
        </p:txBody>
      </p:sp>
      <p:sp>
        <p:nvSpPr>
          <p:cNvPr id="28675" name="Content Placeholder 2"/>
          <p:cNvSpPr>
            <a:spLocks noGrp="1"/>
          </p:cNvSpPr>
          <p:nvPr>
            <p:ph idx="1"/>
          </p:nvPr>
        </p:nvSpPr>
        <p:spPr/>
        <p:txBody>
          <a:bodyPr>
            <a:normAutofit fontScale="62500"/>
          </a:bodyPr>
          <a:lstStyle/>
          <a:p>
            <a:pPr marL="0" indent="0" eaLnBrk="1" hangingPunct="1">
              <a:buNone/>
            </a:pPr>
            <a:endParaRPr lang="en-US" smtClean="0"/>
          </a:p>
          <a:p>
            <a:pPr eaLnBrk="1" hangingPunct="1"/>
            <a:r>
              <a:rPr lang="en-US" smtClean="0"/>
              <a:t>Impression management is the process of controlling or influencing how others perceive us</a:t>
            </a:r>
            <a:endParaRPr lang="en-US" smtClean="0"/>
          </a:p>
          <a:p>
            <a:pPr eaLnBrk="1" hangingPunct="1"/>
            <a:r>
              <a:rPr lang="en-US" smtClean="0"/>
              <a:t>IM Techniques</a:t>
            </a:r>
            <a:endParaRPr lang="en-US" smtClean="0"/>
          </a:p>
          <a:p>
            <a:pPr lvl="1" eaLnBrk="1" hangingPunct="1"/>
            <a:r>
              <a:rPr lang="en-US" smtClean="0"/>
              <a:t>Conformity</a:t>
            </a:r>
            <a:endParaRPr lang="en-US" smtClean="0"/>
          </a:p>
          <a:p>
            <a:pPr lvl="1" eaLnBrk="1" hangingPunct="1"/>
            <a:r>
              <a:rPr lang="en-US" smtClean="0"/>
              <a:t>Excuses</a:t>
            </a:r>
            <a:endParaRPr lang="en-US" smtClean="0"/>
          </a:p>
          <a:p>
            <a:pPr lvl="1" eaLnBrk="1" hangingPunct="1"/>
            <a:r>
              <a:rPr lang="en-US" smtClean="0"/>
              <a:t>Apologies</a:t>
            </a:r>
            <a:endParaRPr lang="en-US" smtClean="0"/>
          </a:p>
          <a:p>
            <a:pPr lvl="1" eaLnBrk="1" hangingPunct="1"/>
            <a:r>
              <a:rPr lang="en-US" smtClean="0"/>
              <a:t>Self-Promotion</a:t>
            </a:r>
            <a:endParaRPr lang="en-US" smtClean="0"/>
          </a:p>
          <a:p>
            <a:pPr lvl="1" eaLnBrk="1" hangingPunct="1"/>
            <a:r>
              <a:rPr lang="en-US" smtClean="0"/>
              <a:t>Flattery</a:t>
            </a:r>
            <a:endParaRPr lang="en-US" smtClean="0"/>
          </a:p>
          <a:p>
            <a:pPr lvl="1" eaLnBrk="1" hangingPunct="1"/>
            <a:r>
              <a:rPr lang="en-US" smtClean="0"/>
              <a:t>Favors</a:t>
            </a:r>
            <a:endParaRPr lang="en-US" smtClean="0"/>
          </a:p>
          <a:p>
            <a:pPr lvl="1" eaLnBrk="1" hangingPunct="1"/>
            <a:r>
              <a:rPr lang="en-US" smtClean="0"/>
              <a:t>Enhancement</a:t>
            </a:r>
            <a:endParaRPr lang="en-US" smtClean="0"/>
          </a:p>
          <a:p>
            <a:pPr lvl="1" eaLnBrk="1" hangingPunct="1"/>
            <a:r>
              <a:rPr lang="en-US" smtClean="0"/>
              <a:t>Exemplification</a:t>
            </a:r>
            <a:endParaRPr lang="en-US" smtClean="0"/>
          </a:p>
          <a:p>
            <a:pPr eaLnBrk="1" hangingPunct="1"/>
            <a:endParaRPr lang="en-US" smtClean="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IM Techniques</a:t>
            </a:r>
            <a:br>
              <a:rPr lang="en-US" smtClean="0"/>
            </a:br>
            <a:endParaRPr lang="en-US"/>
          </a:p>
        </p:txBody>
      </p:sp>
      <p:pic>
        <p:nvPicPr>
          <p:cNvPr id="29699" name="Picture 3"/>
          <p:cNvPicPr>
            <a:picLocks noChangeAspect="1" noChangeArrowheads="1"/>
          </p:cNvPicPr>
          <p:nvPr/>
        </p:nvPicPr>
        <p:blipFill>
          <a:blip r:embed="rId1"/>
          <a:stretch>
            <a:fillRect/>
          </a:stretch>
        </p:blipFill>
        <p:spPr bwMode="auto">
          <a:xfrm>
            <a:off x="928979" y="1000108"/>
            <a:ext cx="8072494" cy="5072098"/>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IM Techniques</a:t>
            </a:r>
            <a:br>
              <a:rPr lang="en-US" smtClean="0"/>
            </a:br>
            <a:endParaRPr lang="en-US"/>
          </a:p>
        </p:txBody>
      </p:sp>
      <p:pic>
        <p:nvPicPr>
          <p:cNvPr id="30722" name="Picture 2"/>
          <p:cNvPicPr>
            <a:picLocks noChangeAspect="1" noChangeArrowheads="1"/>
          </p:cNvPicPr>
          <p:nvPr/>
        </p:nvPicPr>
        <p:blipFill>
          <a:blip r:embed="rId1"/>
          <a:stretch>
            <a:fillRect/>
          </a:stretch>
        </p:blipFill>
        <p:spPr bwMode="auto">
          <a:xfrm>
            <a:off x="1142976" y="1071546"/>
            <a:ext cx="6858047" cy="5072097"/>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IM Effectiveness</a:t>
            </a:r>
            <a:endParaRPr lang="en-US"/>
          </a:p>
        </p:txBody>
      </p:sp>
      <p:sp>
        <p:nvSpPr>
          <p:cNvPr id="29699" name="Content Placeholder 2"/>
          <p:cNvSpPr>
            <a:spLocks noGrp="1"/>
          </p:cNvSpPr>
          <p:nvPr>
            <p:ph idx="1"/>
          </p:nvPr>
        </p:nvSpPr>
        <p:spPr>
          <a:xfrm>
            <a:off x="1600200" y="1219200"/>
            <a:ext cx="6858000" cy="5105400"/>
          </a:xfrm>
        </p:spPr>
        <p:txBody>
          <a:bodyPr/>
          <a:lstStyle/>
          <a:p>
            <a:pPr eaLnBrk="1" hangingPunct="1"/>
            <a:r>
              <a:rPr lang="en-US" smtClean="0"/>
              <a:t>Job Interview Success </a:t>
            </a:r>
            <a:endParaRPr lang="en-US" smtClean="0"/>
          </a:p>
          <a:p>
            <a:pPr lvl="1" eaLnBrk="1" hangingPunct="1"/>
            <a:r>
              <a:rPr lang="en-US" smtClean="0"/>
              <a:t>IM does work and most people use it</a:t>
            </a:r>
            <a:endParaRPr lang="en-US" smtClean="0"/>
          </a:p>
          <a:p>
            <a:pPr lvl="1" eaLnBrk="1" hangingPunct="1"/>
            <a:r>
              <a:rPr lang="en-US" smtClean="0"/>
              <a:t>Self-promotion techniques are important</a:t>
            </a:r>
            <a:endParaRPr lang="en-US" smtClean="0"/>
          </a:p>
          <a:p>
            <a:pPr lvl="1" eaLnBrk="1" hangingPunct="1"/>
            <a:r>
              <a:rPr lang="en-US" smtClean="0"/>
              <a:t>Ingratiation is of secondary importance</a:t>
            </a:r>
            <a:endParaRPr lang="en-US" smtClean="0"/>
          </a:p>
          <a:p>
            <a:pPr eaLnBrk="1" hangingPunct="1"/>
            <a:r>
              <a:rPr lang="en-US" smtClean="0"/>
              <a:t>Performance Evaluations</a:t>
            </a:r>
            <a:endParaRPr lang="en-US" smtClean="0"/>
          </a:p>
          <a:p>
            <a:pPr lvl="1" eaLnBrk="1" hangingPunct="1"/>
            <a:r>
              <a:rPr lang="en-US" smtClean="0"/>
              <a:t>Ingratiation is positively related to ratings</a:t>
            </a:r>
            <a:endParaRPr lang="en-US" smtClean="0"/>
          </a:p>
          <a:p>
            <a:pPr lvl="1" eaLnBrk="1" hangingPunct="1"/>
            <a:r>
              <a:rPr lang="en-US" smtClean="0"/>
              <a:t>Self-promotion tends to backfire</a:t>
            </a:r>
            <a:endParaRPr lang="en-US" smtClean="0"/>
          </a:p>
          <a:p>
            <a:pPr lvl="1" eaLnBrk="1" hangingPunct="1">
              <a:buFont typeface="Times New Roman" panose="02020603050405020304" pitchFamily="18" charset="0"/>
              <a:buNone/>
            </a:pPr>
            <a:endParaRPr lang="en-US" smtClean="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The Ethics of Behaving Politically</a:t>
            </a:r>
            <a:endParaRPr lang="en-US"/>
          </a:p>
        </p:txBody>
      </p:sp>
      <p:sp>
        <p:nvSpPr>
          <p:cNvPr id="30723" name="Content Placeholder 2"/>
          <p:cNvSpPr>
            <a:spLocks noGrp="1"/>
          </p:cNvSpPr>
          <p:nvPr>
            <p:ph idx="1"/>
          </p:nvPr>
        </p:nvSpPr>
        <p:spPr/>
        <p:txBody>
          <a:bodyPr>
            <a:normAutofit fontScale="92500"/>
          </a:bodyPr>
          <a:lstStyle/>
          <a:p>
            <a:pPr eaLnBrk="1" hangingPunct="1"/>
            <a:r>
              <a:rPr lang="en-US" smtClean="0"/>
              <a:t>It is difficulty to tell ethical from unethical politicking</a:t>
            </a:r>
            <a:endParaRPr lang="en-US" smtClean="0"/>
          </a:p>
          <a:p>
            <a:pPr eaLnBrk="1" hangingPunct="1"/>
            <a:r>
              <a:rPr lang="en-US" smtClean="0"/>
              <a:t>Three questions help:</a:t>
            </a:r>
            <a:endParaRPr lang="en-US" smtClean="0"/>
          </a:p>
          <a:p>
            <a:pPr marL="914400" lvl="1" indent="-457200" eaLnBrk="1" hangingPunct="1">
              <a:buClrTx/>
              <a:buFont typeface="Calibri" panose="020F0502020204030204" charset="0"/>
              <a:buAutoNum type="arabicPeriod"/>
            </a:pPr>
            <a:r>
              <a:rPr lang="en-US" smtClean="0"/>
              <a:t>What is the utility of engaging in the behavior? </a:t>
            </a:r>
            <a:endParaRPr lang="en-US" smtClean="0"/>
          </a:p>
          <a:p>
            <a:pPr marL="914400" lvl="1" indent="-457200" eaLnBrk="1" hangingPunct="1">
              <a:buClrTx/>
              <a:buFont typeface="Calibri" panose="020F0502020204030204" charset="0"/>
              <a:buAutoNum type="arabicPeriod"/>
            </a:pPr>
            <a:r>
              <a:rPr lang="en-US" smtClean="0"/>
              <a:t>Does the utility balance out any harm done by the action? </a:t>
            </a:r>
            <a:endParaRPr lang="en-US" smtClean="0"/>
          </a:p>
          <a:p>
            <a:pPr marL="914400" lvl="1" indent="-457200" eaLnBrk="1" hangingPunct="1">
              <a:buClrTx/>
              <a:buFont typeface="Calibri" panose="020F0502020204030204" charset="0"/>
              <a:buAutoNum type="arabicPeriod"/>
            </a:pPr>
            <a:r>
              <a:rPr lang="en-US" smtClean="0"/>
              <a:t>Does the action conform to standards of equity and justice?  </a:t>
            </a:r>
            <a:endParaRPr lang="en-US" smtClean="0"/>
          </a:p>
          <a:p>
            <a:pPr eaLnBrk="1" hangingPunct="1">
              <a:buClrTx/>
            </a:pPr>
            <a:r>
              <a:rPr lang="en-US" smtClean="0"/>
              <a:t>Answers can be skewed toward either viewpoint</a:t>
            </a:r>
            <a:endParaRPr lang="en-US" smtClean="0"/>
          </a:p>
          <a:p>
            <a:pPr eaLnBrk="1" hangingPunct="1">
              <a:buClrTx/>
            </a:pPr>
            <a:endParaRPr lang="en-US" smtClean="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	Global Implications</a:t>
            </a:r>
            <a:endParaRPr lang="en-US"/>
          </a:p>
        </p:txBody>
      </p:sp>
      <p:sp>
        <p:nvSpPr>
          <p:cNvPr id="31748" name="Content Placeholder 8"/>
          <p:cNvSpPr>
            <a:spLocks noGrp="1"/>
          </p:cNvSpPr>
          <p:nvPr>
            <p:ph idx="1"/>
          </p:nvPr>
        </p:nvSpPr>
        <p:spPr>
          <a:xfrm>
            <a:off x="685800" y="1219200"/>
            <a:ext cx="7848600" cy="5105400"/>
          </a:xfrm>
        </p:spPr>
        <p:txBody>
          <a:bodyPr>
            <a:normAutofit fontScale="90000"/>
          </a:bodyPr>
          <a:lstStyle/>
          <a:p>
            <a:pPr eaLnBrk="1" hangingPunct="1"/>
            <a:r>
              <a:rPr lang="en-US" smtClean="0"/>
              <a:t>Politics Perceptions</a:t>
            </a:r>
            <a:endParaRPr lang="en-US" smtClean="0"/>
          </a:p>
          <a:p>
            <a:pPr lvl="1" eaLnBrk="1" hangingPunct="1"/>
            <a:r>
              <a:rPr lang="en-US" smtClean="0"/>
              <a:t>The perception of politics can have negative effects in various parts of the world.</a:t>
            </a:r>
            <a:endParaRPr lang="en-US" smtClean="0"/>
          </a:p>
          <a:p>
            <a:pPr eaLnBrk="1" hangingPunct="1"/>
            <a:r>
              <a:rPr lang="en-US" smtClean="0"/>
              <a:t>Preference for Power Tactics</a:t>
            </a:r>
            <a:endParaRPr lang="en-US" smtClean="0"/>
          </a:p>
          <a:p>
            <a:pPr lvl="1" eaLnBrk="1" hangingPunct="1"/>
            <a:r>
              <a:rPr lang="en-US" smtClean="0"/>
              <a:t>Effective strategies for gaining power depend a lot on the culture of the country where they're used.</a:t>
            </a:r>
            <a:endParaRPr lang="en-US" smtClean="0"/>
          </a:p>
          <a:p>
            <a:pPr lvl="1" eaLnBrk="1" hangingPunct="1"/>
            <a:endParaRPr lang="en-US" smtClean="0"/>
          </a:p>
          <a:p>
            <a:pPr eaLnBrk="1" hangingPunct="1"/>
            <a:r>
              <a:rPr lang="en-US" smtClean="0"/>
              <a:t>Effectiveness of Power Tactics</a:t>
            </a:r>
            <a:endParaRPr lang="en-US" smtClean="0"/>
          </a:p>
          <a:p>
            <a:pPr lvl="1" eaLnBrk="1" hangingPunct="1"/>
            <a:r>
              <a:rPr lang="en-US" smtClean="0"/>
              <a:t>Still open to debate; too little research has been done</a:t>
            </a:r>
            <a:endParaRPr lang="en-US" smtClean="0"/>
          </a:p>
          <a:p>
            <a:pPr marL="457200" lvl="1" indent="0" eaLnBrk="1" hangingPunct="1">
              <a:buNone/>
            </a:pPr>
            <a:r>
              <a:rPr lang="en-IN" altLang="en-US" sz="2665" smtClean="0"/>
              <a:t>(</a:t>
            </a:r>
            <a:r>
              <a:rPr lang="en-IN" altLang="en-US" sz="1335" smtClean="0"/>
              <a:t>There's still uncertainty about how well different power tactics work, as there hasn't been enough research done on the topic</a:t>
            </a:r>
            <a:r>
              <a:rPr lang="en-IN" altLang="en-US" smtClean="0"/>
              <a:t>)</a:t>
            </a:r>
            <a:endParaRPr lang="en-IN" altLang="en-US" smtClean="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848600" cy="685800"/>
          </a:xfrm>
        </p:spPr>
        <p:txBody>
          <a:bodyPr>
            <a:normAutofit fontScale="90000"/>
          </a:bodyPr>
          <a:lstStyle/>
          <a:p>
            <a:pPr eaLnBrk="1" hangingPunct="1">
              <a:defRPr/>
            </a:pPr>
            <a:r>
              <a:rPr lang="en-US" smtClean="0"/>
              <a:t>Contrasting Leadership and Power</a:t>
            </a:r>
            <a:endParaRPr lang="en-US"/>
          </a:p>
        </p:txBody>
      </p:sp>
      <p:sp>
        <p:nvSpPr>
          <p:cNvPr id="13315" name="Text Placeholder 5"/>
          <p:cNvSpPr>
            <a:spLocks noGrp="1"/>
          </p:cNvSpPr>
          <p:nvPr>
            <p:ph type="body" idx="1"/>
          </p:nvPr>
        </p:nvSpPr>
        <p:spPr>
          <a:xfrm>
            <a:off x="457200" y="1295400"/>
            <a:ext cx="4040188" cy="639763"/>
          </a:xfrm>
        </p:spPr>
        <p:txBody>
          <a:bodyPr/>
          <a:lstStyle/>
          <a:p>
            <a:pPr algn="ctr" eaLnBrk="1" hangingPunct="1"/>
            <a:r>
              <a:rPr lang="en-US" sz="2800" smtClean="0"/>
              <a:t>Leadership</a:t>
            </a:r>
            <a:endParaRPr lang="en-US" sz="2800" smtClean="0"/>
          </a:p>
        </p:txBody>
      </p:sp>
      <p:sp>
        <p:nvSpPr>
          <p:cNvPr id="13316" name="Content Placeholder 6"/>
          <p:cNvSpPr>
            <a:spLocks noGrp="1"/>
          </p:cNvSpPr>
          <p:nvPr>
            <p:ph sz="half" idx="2"/>
          </p:nvPr>
        </p:nvSpPr>
        <p:spPr>
          <a:xfrm>
            <a:off x="457200" y="1981200"/>
            <a:ext cx="4040188" cy="4144963"/>
          </a:xfrm>
        </p:spPr>
        <p:txBody>
          <a:bodyPr/>
          <a:lstStyle/>
          <a:p>
            <a:pPr lvl="1" eaLnBrk="1" hangingPunct="1"/>
            <a:r>
              <a:rPr lang="en-US" sz="2200" smtClean="0"/>
              <a:t>Focuses on goal achievement</a:t>
            </a:r>
            <a:endParaRPr lang="en-US" sz="2200" smtClean="0"/>
          </a:p>
          <a:p>
            <a:pPr lvl="1" eaLnBrk="1" hangingPunct="1"/>
            <a:r>
              <a:rPr lang="en-US" sz="2200" smtClean="0"/>
              <a:t>Requires goal compatibility with followers</a:t>
            </a:r>
            <a:endParaRPr lang="en-US" sz="2200" smtClean="0"/>
          </a:p>
          <a:p>
            <a:pPr lvl="1" eaLnBrk="1" hangingPunct="1"/>
            <a:r>
              <a:rPr lang="en-US" sz="2200" smtClean="0"/>
              <a:t>Focuses influence downward</a:t>
            </a:r>
            <a:endParaRPr lang="en-US" sz="2200" smtClean="0"/>
          </a:p>
          <a:p>
            <a:pPr eaLnBrk="1" hangingPunct="1"/>
            <a:r>
              <a:rPr lang="en-US" smtClean="0"/>
              <a:t>Research Focus</a:t>
            </a:r>
            <a:endParaRPr lang="en-US" smtClean="0"/>
          </a:p>
          <a:p>
            <a:pPr lvl="1" eaLnBrk="1" hangingPunct="1"/>
            <a:r>
              <a:rPr lang="en-US" sz="2200" smtClean="0"/>
              <a:t>Leadership styles and relationships with followers</a:t>
            </a:r>
            <a:endParaRPr lang="en-US" sz="2200" smtClean="0"/>
          </a:p>
          <a:p>
            <a:pPr eaLnBrk="1" hangingPunct="1"/>
            <a:endParaRPr lang="en-US" smtClean="0"/>
          </a:p>
        </p:txBody>
      </p:sp>
      <p:sp>
        <p:nvSpPr>
          <p:cNvPr id="13317" name="Text Placeholder 7"/>
          <p:cNvSpPr>
            <a:spLocks noGrp="1"/>
          </p:cNvSpPr>
          <p:nvPr>
            <p:ph type="body" sz="quarter" idx="3"/>
          </p:nvPr>
        </p:nvSpPr>
        <p:spPr>
          <a:xfrm>
            <a:off x="4645025" y="1295400"/>
            <a:ext cx="4041775" cy="639763"/>
          </a:xfrm>
        </p:spPr>
        <p:txBody>
          <a:bodyPr/>
          <a:lstStyle/>
          <a:p>
            <a:pPr algn="ctr" eaLnBrk="1" hangingPunct="1"/>
            <a:r>
              <a:rPr lang="en-US" sz="2800" smtClean="0"/>
              <a:t>Power</a:t>
            </a:r>
            <a:endParaRPr lang="en-US" sz="2800" smtClean="0"/>
          </a:p>
        </p:txBody>
      </p:sp>
      <p:sp>
        <p:nvSpPr>
          <p:cNvPr id="13318" name="Content Placeholder 8"/>
          <p:cNvSpPr>
            <a:spLocks noGrp="1"/>
          </p:cNvSpPr>
          <p:nvPr>
            <p:ph sz="quarter" idx="4"/>
          </p:nvPr>
        </p:nvSpPr>
        <p:spPr>
          <a:xfrm>
            <a:off x="4645025" y="1981200"/>
            <a:ext cx="4041775" cy="4144963"/>
          </a:xfrm>
        </p:spPr>
        <p:txBody>
          <a:bodyPr/>
          <a:lstStyle/>
          <a:p>
            <a:pPr lvl="1" eaLnBrk="1" hangingPunct="1"/>
            <a:r>
              <a:rPr lang="en-US" sz="2200" smtClean="0"/>
              <a:t>Used as a means for achieving goals</a:t>
            </a:r>
            <a:endParaRPr lang="en-US" sz="2200" smtClean="0"/>
          </a:p>
          <a:p>
            <a:pPr lvl="1" eaLnBrk="1" hangingPunct="1"/>
            <a:r>
              <a:rPr lang="en-US" sz="2200" smtClean="0"/>
              <a:t>Requires follower dependency</a:t>
            </a:r>
            <a:endParaRPr lang="en-US" sz="2200" smtClean="0"/>
          </a:p>
          <a:p>
            <a:pPr lvl="1" eaLnBrk="1" hangingPunct="1"/>
            <a:r>
              <a:rPr lang="en-US" sz="2200" smtClean="0"/>
              <a:t>Used to gain lateral and upward influence</a:t>
            </a:r>
            <a:endParaRPr lang="en-US" sz="2200" smtClean="0"/>
          </a:p>
          <a:p>
            <a:pPr lvl="1" eaLnBrk="1" hangingPunct="1"/>
            <a:endParaRPr lang="en-US" sz="2200" smtClean="0"/>
          </a:p>
          <a:p>
            <a:pPr eaLnBrk="1" hangingPunct="1"/>
            <a:r>
              <a:rPr lang="en-US" smtClean="0"/>
              <a:t>Research Focus</a:t>
            </a:r>
            <a:endParaRPr lang="en-US" smtClean="0"/>
          </a:p>
          <a:p>
            <a:pPr lvl="1" eaLnBrk="1" hangingPunct="1"/>
            <a:r>
              <a:rPr lang="en-US" sz="2200" smtClean="0"/>
              <a:t>Power tactics for gaining compliance</a:t>
            </a:r>
            <a:endParaRPr lang="en-US" sz="2200" smtClean="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eaLnBrk="1" hangingPunct="1">
              <a:defRPr/>
            </a:pPr>
            <a:r>
              <a:rPr lang="en-US" b="1" smtClean="0"/>
              <a:t>Bases of Power: Formal Power</a:t>
            </a:r>
            <a:endParaRPr lang="en-US" b="1"/>
          </a:p>
        </p:txBody>
      </p:sp>
      <p:sp>
        <p:nvSpPr>
          <p:cNvPr id="14339" name="Content Placeholder 9"/>
          <p:cNvSpPr>
            <a:spLocks noGrp="1"/>
          </p:cNvSpPr>
          <p:nvPr>
            <p:ph idx="1"/>
          </p:nvPr>
        </p:nvSpPr>
        <p:spPr/>
        <p:txBody>
          <a:bodyPr>
            <a:normAutofit fontScale="92500" lnSpcReduction="20000"/>
          </a:bodyPr>
          <a:lstStyle/>
          <a:p>
            <a:pPr eaLnBrk="1" hangingPunct="1">
              <a:lnSpc>
                <a:spcPct val="90000"/>
              </a:lnSpc>
            </a:pPr>
            <a:r>
              <a:rPr lang="en-US" smtClean="0"/>
              <a:t>Formal Power</a:t>
            </a:r>
            <a:endParaRPr lang="en-US" smtClean="0"/>
          </a:p>
          <a:p>
            <a:pPr lvl="1" eaLnBrk="1" hangingPunct="1">
              <a:lnSpc>
                <a:spcPct val="90000"/>
              </a:lnSpc>
            </a:pPr>
            <a:r>
              <a:rPr lang="en-US" smtClean="0"/>
              <a:t>Established by an individual’s position in an organization</a:t>
            </a:r>
            <a:endParaRPr lang="en-US" smtClean="0"/>
          </a:p>
          <a:p>
            <a:pPr lvl="1" eaLnBrk="1" hangingPunct="1">
              <a:lnSpc>
                <a:spcPct val="90000"/>
              </a:lnSpc>
            </a:pPr>
            <a:r>
              <a:rPr lang="en-US" smtClean="0"/>
              <a:t>Three bases:</a:t>
            </a:r>
            <a:endParaRPr lang="en-US" smtClean="0"/>
          </a:p>
          <a:p>
            <a:pPr marL="3429000" lvl="2" eaLnBrk="1" hangingPunct="1">
              <a:lnSpc>
                <a:spcPct val="90000"/>
              </a:lnSpc>
            </a:pPr>
            <a:r>
              <a:rPr lang="en-US" b="1" smtClean="0"/>
              <a:t>Coercive Power</a:t>
            </a:r>
            <a:endParaRPr lang="en-US" b="1" smtClean="0"/>
          </a:p>
          <a:p>
            <a:pPr marL="3886200" lvl="4" eaLnBrk="1" hangingPunct="1">
              <a:lnSpc>
                <a:spcPct val="90000"/>
              </a:lnSpc>
            </a:pPr>
            <a:r>
              <a:rPr lang="en-US" smtClean="0"/>
              <a:t>A power base dependent on fear of negative results</a:t>
            </a:r>
            <a:endParaRPr lang="en-US" smtClean="0"/>
          </a:p>
          <a:p>
            <a:pPr marL="3429000" lvl="2" eaLnBrk="1" hangingPunct="1">
              <a:lnSpc>
                <a:spcPct val="90000"/>
              </a:lnSpc>
            </a:pPr>
            <a:r>
              <a:rPr lang="en-US" b="1" smtClean="0"/>
              <a:t>Reward Power</a:t>
            </a:r>
            <a:endParaRPr lang="en-US" b="1" smtClean="0"/>
          </a:p>
          <a:p>
            <a:pPr marL="3886200" lvl="4" eaLnBrk="1" hangingPunct="1">
              <a:lnSpc>
                <a:spcPct val="90000"/>
              </a:lnSpc>
            </a:pPr>
            <a:r>
              <a:rPr lang="en-US" smtClean="0"/>
              <a:t>Compliance achieved based on the ability to distribute rewards that others view as valuable</a:t>
            </a:r>
            <a:endParaRPr lang="en-US" smtClean="0"/>
          </a:p>
          <a:p>
            <a:pPr marL="3429000" lvl="2" eaLnBrk="1" hangingPunct="1">
              <a:lnSpc>
                <a:spcPct val="90000"/>
              </a:lnSpc>
            </a:pPr>
            <a:r>
              <a:rPr lang="en-US" b="1" smtClean="0"/>
              <a:t>Legitimate Power</a:t>
            </a:r>
            <a:endParaRPr lang="en-US" b="1" smtClean="0"/>
          </a:p>
          <a:p>
            <a:pPr marL="3886200" lvl="4" eaLnBrk="1" hangingPunct="1">
              <a:lnSpc>
                <a:spcPct val="90000"/>
              </a:lnSpc>
            </a:pPr>
            <a:r>
              <a:rPr lang="en-US" smtClean="0"/>
              <a:t>The formal authority to control and use resources based on a person’s position in the formal hierarchy </a:t>
            </a:r>
            <a:endParaRPr lang="en-US" smtClean="0"/>
          </a:p>
          <a:p>
            <a:pPr lvl="1" eaLnBrk="1" hangingPunct="1">
              <a:lnSpc>
                <a:spcPct val="90000"/>
              </a:lnSpc>
            </a:pPr>
            <a:endParaRPr lang="en-US" smtClean="0"/>
          </a:p>
          <a:p>
            <a:pPr eaLnBrk="1" hangingPunct="1">
              <a:lnSpc>
                <a:spcPct val="90000"/>
              </a:lnSpc>
            </a:pPr>
            <a:endParaRPr lang="en-US" smtClean="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b="1" smtClean="0"/>
              <a:t>Bases of Power: Personal Power</a:t>
            </a:r>
            <a:endParaRPr lang="en-US" b="1"/>
          </a:p>
        </p:txBody>
      </p:sp>
      <p:sp>
        <p:nvSpPr>
          <p:cNvPr id="15363" name="Content Placeholder 2"/>
          <p:cNvSpPr>
            <a:spLocks noGrp="1"/>
          </p:cNvSpPr>
          <p:nvPr>
            <p:ph idx="1"/>
          </p:nvPr>
        </p:nvSpPr>
        <p:spPr/>
        <p:txBody>
          <a:bodyPr>
            <a:normAutofit fontScale="90000" lnSpcReduction="10000"/>
          </a:bodyPr>
          <a:lstStyle/>
          <a:p>
            <a:pPr eaLnBrk="1" hangingPunct="1"/>
            <a:r>
              <a:rPr lang="en-US" smtClean="0"/>
              <a:t>Power that comes from an individual’s unique characteristics – these are the most effective</a:t>
            </a:r>
            <a:endParaRPr lang="en-US" smtClean="0"/>
          </a:p>
          <a:p>
            <a:pPr lvl="1" eaLnBrk="1" hangingPunct="1"/>
            <a:r>
              <a:rPr lang="en-US" b="1" smtClean="0"/>
              <a:t>Expert Power</a:t>
            </a:r>
            <a:endParaRPr lang="en-US" b="1" smtClean="0"/>
          </a:p>
          <a:p>
            <a:pPr lvl="2" eaLnBrk="1" hangingPunct="1"/>
            <a:r>
              <a:rPr lang="en-US" smtClean="0"/>
              <a:t>Influence based on special skills or knowledge</a:t>
            </a:r>
            <a:endParaRPr lang="en-US" smtClean="0"/>
          </a:p>
          <a:p>
            <a:pPr lvl="1" eaLnBrk="1" hangingPunct="1"/>
            <a:r>
              <a:rPr lang="en-US" b="1" smtClean="0"/>
              <a:t>Referent Power</a:t>
            </a:r>
            <a:endParaRPr lang="en-US" b="1" smtClean="0"/>
          </a:p>
          <a:p>
            <a:pPr lvl="2" eaLnBrk="1" hangingPunct="1"/>
            <a:r>
              <a:rPr lang="en-US" smtClean="0"/>
              <a:t>Influence based on possession by an individual of desirable resources or personal traits</a:t>
            </a:r>
            <a:endParaRPr lang="en-US" smtClean="0"/>
          </a:p>
          <a:p>
            <a:pPr eaLnBrk="1" hangingPunct="1"/>
            <a:r>
              <a:rPr lang="en-US" smtClean="0"/>
              <a:t>An example of referent power is when a celebrity endorses a product. People are influenced to buy the product because they admire and want to emulate the celebrity's lifestyle or traits.</a:t>
            </a:r>
            <a:endParaRPr lang="en-US" smtClean="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Dependency: The Key to Power</a:t>
            </a:r>
            <a:endParaRPr lang="en-US" smtClean="0"/>
          </a:p>
        </p:txBody>
      </p:sp>
      <p:sp>
        <p:nvSpPr>
          <p:cNvPr id="16387" name="Content Placeholder 2"/>
          <p:cNvSpPr>
            <a:spLocks noGrp="1"/>
          </p:cNvSpPr>
          <p:nvPr>
            <p:ph idx="1"/>
          </p:nvPr>
        </p:nvSpPr>
        <p:spPr/>
        <p:txBody>
          <a:bodyPr>
            <a:normAutofit fontScale="85000" lnSpcReduction="20000"/>
          </a:bodyPr>
          <a:lstStyle/>
          <a:p>
            <a:pPr eaLnBrk="1" hangingPunct="1">
              <a:lnSpc>
                <a:spcPct val="110000"/>
              </a:lnSpc>
              <a:spcBef>
                <a:spcPct val="25000"/>
              </a:spcBef>
            </a:pPr>
            <a:r>
              <a:rPr lang="en-US" smtClean="0"/>
              <a:t>The General Dependency Postulate</a:t>
            </a:r>
            <a:endParaRPr lang="en-US" smtClean="0"/>
          </a:p>
          <a:p>
            <a:pPr lvl="1" eaLnBrk="1" hangingPunct="1">
              <a:lnSpc>
                <a:spcPct val="110000"/>
              </a:lnSpc>
              <a:spcBef>
                <a:spcPct val="25000"/>
              </a:spcBef>
            </a:pPr>
            <a:r>
              <a:rPr lang="en-US" i="1" smtClean="0"/>
              <a:t>The greater B’s dependency on A, the greater the power A has over B</a:t>
            </a:r>
            <a:endParaRPr lang="en-US" i="1" smtClean="0"/>
          </a:p>
          <a:p>
            <a:pPr lvl="1" eaLnBrk="1" hangingPunct="1">
              <a:lnSpc>
                <a:spcPct val="110000"/>
              </a:lnSpc>
              <a:spcBef>
                <a:spcPct val="25000"/>
              </a:spcBef>
            </a:pPr>
            <a:r>
              <a:rPr lang="en-US" smtClean="0"/>
              <a:t>Possession/control of scarce organizational resources that others need makes a manager powerful</a:t>
            </a:r>
            <a:endParaRPr lang="en-US" smtClean="0"/>
          </a:p>
          <a:p>
            <a:pPr lvl="1" eaLnBrk="1" hangingPunct="1">
              <a:lnSpc>
                <a:spcPct val="110000"/>
              </a:lnSpc>
              <a:spcBef>
                <a:spcPct val="25000"/>
              </a:spcBef>
            </a:pPr>
            <a:r>
              <a:rPr lang="en-US" smtClean="0"/>
              <a:t>Access to optional resources (e.g., multiple suppliers) reduces the resource holder’s power</a:t>
            </a:r>
            <a:endParaRPr lang="en-US" smtClean="0"/>
          </a:p>
          <a:p>
            <a:pPr eaLnBrk="1" hangingPunct="1">
              <a:lnSpc>
                <a:spcPct val="110000"/>
              </a:lnSpc>
              <a:spcBef>
                <a:spcPct val="25000"/>
              </a:spcBef>
            </a:pPr>
            <a:r>
              <a:rPr lang="en-US" smtClean="0"/>
              <a:t>Dependency increases when resources are:</a:t>
            </a:r>
            <a:endParaRPr lang="en-US" smtClean="0"/>
          </a:p>
          <a:p>
            <a:pPr lvl="1" eaLnBrk="1" hangingPunct="1">
              <a:lnSpc>
                <a:spcPct val="110000"/>
              </a:lnSpc>
              <a:spcBef>
                <a:spcPct val="25000"/>
              </a:spcBef>
            </a:pPr>
            <a:r>
              <a:rPr lang="en-US" smtClean="0"/>
              <a:t>Important</a:t>
            </a:r>
            <a:endParaRPr lang="en-US" smtClean="0"/>
          </a:p>
          <a:p>
            <a:pPr lvl="1" eaLnBrk="1" hangingPunct="1">
              <a:lnSpc>
                <a:spcPct val="110000"/>
              </a:lnSpc>
              <a:spcBef>
                <a:spcPct val="25000"/>
              </a:spcBef>
            </a:pPr>
            <a:r>
              <a:rPr lang="en-US" smtClean="0"/>
              <a:t>Scarce</a:t>
            </a:r>
            <a:endParaRPr lang="en-US" smtClean="0"/>
          </a:p>
          <a:p>
            <a:pPr lvl="1" eaLnBrk="1" hangingPunct="1">
              <a:lnSpc>
                <a:spcPct val="110000"/>
              </a:lnSpc>
              <a:spcBef>
                <a:spcPct val="25000"/>
              </a:spcBef>
            </a:pPr>
            <a:r>
              <a:rPr lang="en-US" smtClean="0"/>
              <a:t>Nonsubstitutable</a:t>
            </a:r>
            <a:endParaRPr lang="en-US" smtClean="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smtClean="0"/>
              <a:t>Power Tactics</a:t>
            </a:r>
            <a:endParaRPr lang="en-US"/>
          </a:p>
        </p:txBody>
      </p:sp>
      <p:sp>
        <p:nvSpPr>
          <p:cNvPr id="17411" name="Content Placeholder 2"/>
          <p:cNvSpPr>
            <a:spLocks noGrp="1"/>
          </p:cNvSpPr>
          <p:nvPr>
            <p:ph idx="1"/>
          </p:nvPr>
        </p:nvSpPr>
        <p:spPr/>
        <p:txBody>
          <a:bodyPr>
            <a:normAutofit fontScale="85000" lnSpcReduction="10000"/>
          </a:bodyPr>
          <a:lstStyle/>
          <a:p>
            <a:pPr eaLnBrk="1" hangingPunct="1">
              <a:spcBef>
                <a:spcPct val="50000"/>
              </a:spcBef>
            </a:pPr>
            <a:r>
              <a:rPr lang="en-US" sz="2800" b="0" smtClean="0"/>
              <a:t>Power Tactics</a:t>
            </a:r>
            <a:endParaRPr lang="en-US" sz="2800" b="0" smtClean="0"/>
          </a:p>
          <a:p>
            <a:pPr lvl="1" eaLnBrk="1" hangingPunct="1">
              <a:spcBef>
                <a:spcPct val="50000"/>
              </a:spcBef>
            </a:pPr>
            <a:r>
              <a:rPr lang="en-US" smtClean="0"/>
              <a:t>Ways in which individuals translate power bases into specific actions</a:t>
            </a:r>
            <a:endParaRPr lang="en-US" smtClean="0"/>
          </a:p>
          <a:p>
            <a:pPr lvl="1" eaLnBrk="1" hangingPunct="1"/>
            <a:r>
              <a:rPr lang="en-US" smtClean="0"/>
              <a:t>Nine influence tactics:</a:t>
            </a:r>
            <a:endParaRPr lang="en-US" smtClean="0"/>
          </a:p>
          <a:p>
            <a:pPr lvl="3" eaLnBrk="1" hangingPunct="1"/>
            <a:r>
              <a:rPr lang="en-US" smtClean="0"/>
              <a:t>Legitimacy</a:t>
            </a:r>
            <a:endParaRPr lang="en-US" smtClean="0"/>
          </a:p>
          <a:p>
            <a:pPr lvl="3" eaLnBrk="1" hangingPunct="1"/>
            <a:r>
              <a:rPr lang="en-US" smtClean="0"/>
              <a:t>Rational persuasion*</a:t>
            </a:r>
            <a:endParaRPr lang="en-US" smtClean="0"/>
          </a:p>
          <a:p>
            <a:pPr lvl="3" eaLnBrk="1" hangingPunct="1"/>
            <a:r>
              <a:rPr lang="en-US" smtClean="0"/>
              <a:t>Inspirational appeals*</a:t>
            </a:r>
            <a:endParaRPr lang="en-US" smtClean="0"/>
          </a:p>
          <a:p>
            <a:pPr lvl="3" eaLnBrk="1" hangingPunct="1"/>
            <a:r>
              <a:rPr lang="en-US" smtClean="0"/>
              <a:t>Consultation*</a:t>
            </a:r>
            <a:endParaRPr lang="en-US" smtClean="0"/>
          </a:p>
          <a:p>
            <a:pPr lvl="3" eaLnBrk="1" hangingPunct="1"/>
            <a:r>
              <a:rPr lang="en-US" smtClean="0"/>
              <a:t>Exchange</a:t>
            </a:r>
            <a:endParaRPr lang="en-US" smtClean="0"/>
          </a:p>
          <a:p>
            <a:pPr lvl="3" eaLnBrk="1" hangingPunct="1"/>
            <a:r>
              <a:rPr lang="en-US" smtClean="0"/>
              <a:t>Personal appeals</a:t>
            </a:r>
            <a:endParaRPr lang="en-US" smtClean="0"/>
          </a:p>
          <a:p>
            <a:pPr lvl="3" eaLnBrk="1" hangingPunct="1"/>
            <a:r>
              <a:rPr lang="en-US" smtClean="0"/>
              <a:t>Ingratiation</a:t>
            </a:r>
            <a:endParaRPr lang="en-US" smtClean="0"/>
          </a:p>
          <a:p>
            <a:pPr lvl="3" eaLnBrk="1" hangingPunct="1"/>
            <a:r>
              <a:rPr lang="en-US" smtClean="0"/>
              <a:t>Pressure</a:t>
            </a:r>
            <a:endParaRPr lang="en-US" smtClean="0"/>
          </a:p>
          <a:p>
            <a:pPr lvl="3" eaLnBrk="1" hangingPunct="1"/>
            <a:r>
              <a:rPr lang="en-US" smtClean="0"/>
              <a:t>Coalitions</a:t>
            </a:r>
            <a:endParaRPr lang="en-US" smtClean="0"/>
          </a:p>
          <a:p>
            <a:pPr lvl="2" eaLnBrk="1" hangingPunct="1"/>
            <a:endParaRPr lang="en-US" smtClean="0"/>
          </a:p>
        </p:txBody>
      </p:sp>
      <p:sp>
        <p:nvSpPr>
          <p:cNvPr id="17414" name="TextBox 5"/>
          <p:cNvSpPr txBox="1">
            <a:spLocks noChangeArrowheads="1"/>
          </p:cNvSpPr>
          <p:nvPr/>
        </p:nvSpPr>
        <p:spPr bwMode="auto">
          <a:xfrm rot="10800000" flipV="1">
            <a:off x="4341813" y="5484813"/>
            <a:ext cx="4040187" cy="701675"/>
          </a:xfrm>
          <a:prstGeom prst="rect">
            <a:avLst/>
          </a:prstGeom>
          <a:noFill/>
          <a:ln w="9525">
            <a:noFill/>
            <a:miter lim="800000"/>
          </a:ln>
        </p:spPr>
        <p:txBody>
          <a:bodyPr>
            <a:spAutoFit/>
          </a:bodyPr>
          <a:lstStyle/>
          <a:p>
            <a:pPr algn="r"/>
            <a:r>
              <a:rPr lang="en-US" sz="2000" b="0">
                <a:latin typeface="Times New Roman" panose="02020603050405020304" pitchFamily="18" charset="0"/>
              </a:rPr>
              <a:t>* Most effective </a:t>
            </a:r>
            <a:endParaRPr lang="en-US" sz="2000" b="0">
              <a:latin typeface="Times New Roman" panose="02020603050405020304" pitchFamily="18" charset="0"/>
            </a:endParaRPr>
          </a:p>
          <a:p>
            <a:pPr algn="r"/>
            <a:r>
              <a:rPr lang="en-US" sz="2000" b="0">
                <a:latin typeface="Times New Roman" panose="02020603050405020304" pitchFamily="18" charset="0"/>
              </a:rPr>
              <a:t>(Pressure is the least effective)</a:t>
            </a:r>
            <a:endParaRPr lang="en-US" sz="2000" b="0">
              <a:latin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hangingPunct="1">
              <a:defRPr/>
            </a:pPr>
            <a:r>
              <a:rPr lang="en-US" smtClean="0"/>
              <a:t>Preferred Power Tactics by Influence Direction</a:t>
            </a:r>
            <a:endParaRPr lang="en-US"/>
          </a:p>
        </p:txBody>
      </p:sp>
      <p:graphicFrame>
        <p:nvGraphicFramePr>
          <p:cNvPr id="13357" name="Group 45"/>
          <p:cNvGraphicFramePr>
            <a:graphicFrameLocks noGrp="1"/>
          </p:cNvGraphicFramePr>
          <p:nvPr>
            <p:ph idx="1"/>
          </p:nvPr>
        </p:nvGraphicFramePr>
        <p:xfrm>
          <a:off x="685800" y="1828800"/>
          <a:ext cx="7772400" cy="2971800"/>
        </p:xfrm>
        <a:graphic>
          <a:graphicData uri="http://schemas.openxmlformats.org/drawingml/2006/table">
            <a:tbl>
              <a:tblPr/>
              <a:tblGrid>
                <a:gridCol w="2590800"/>
                <a:gridCol w="2590800"/>
                <a:gridCol w="2590800"/>
              </a:tblGrid>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rgbClr val="FFFFCC"/>
                          </a:solidFill>
                          <a:effectLst/>
                          <a:latin typeface="Times New Roman" panose="02020603050405020304" pitchFamily="18" charset="0"/>
                        </a:rPr>
                        <a:t>Upward Influence </a:t>
                      </a:r>
                      <a:endParaRPr kumimoji="0" lang="en-US" sz="1800" b="1" i="0" u="none" strike="noStrike" cap="none" normalizeH="0" baseline="0" smtClean="0">
                        <a:ln>
                          <a:noFill/>
                        </a:ln>
                        <a:solidFill>
                          <a:srgbClr val="FFFFCC"/>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rgbClr val="FFFFCC"/>
                          </a:solidFill>
                          <a:effectLst/>
                          <a:latin typeface="Times New Roman" panose="02020603050405020304" pitchFamily="18" charset="0"/>
                        </a:rPr>
                        <a:t>Downward Influence </a:t>
                      </a:r>
                      <a:endParaRPr kumimoji="0" lang="en-US" sz="1800" b="1" i="0" u="none" strike="noStrike" cap="none" normalizeH="0" baseline="0" smtClean="0">
                        <a:ln>
                          <a:noFill/>
                        </a:ln>
                        <a:solidFill>
                          <a:srgbClr val="FFFFCC"/>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1" i="0" u="none" strike="noStrike" cap="none" normalizeH="0" baseline="0" smtClean="0">
                          <a:ln>
                            <a:noFill/>
                          </a:ln>
                          <a:solidFill>
                            <a:srgbClr val="FFFFCC"/>
                          </a:solidFill>
                          <a:effectLst/>
                          <a:latin typeface="Times New Roman" panose="02020603050405020304" pitchFamily="18" charset="0"/>
                        </a:rPr>
                        <a:t>Lateral Influence</a:t>
                      </a:r>
                      <a:endParaRPr kumimoji="0" lang="en-US" sz="1800" b="1" i="0" u="none" strike="noStrike" cap="none" normalizeH="0" baseline="0" smtClean="0">
                        <a:ln>
                          <a:noFill/>
                        </a:ln>
                        <a:solidFill>
                          <a:srgbClr val="FFFFCC"/>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2"/>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Rational persuasion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Rational persuasion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Rational persuasion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Inspirational appeals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Consultation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Pressure</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Ingratiation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Consultation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Exchange</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Ingratiation </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Legitimacy</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Exchange</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Personal appeals</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DE7E7"/>
                    </a:solidFill>
                  </a:tcPr>
                </a:tc>
              </a:tr>
              <a:tr h="371475">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Legitimacy</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c>
                  <a:txBody>
                    <a:bodyPr wrap="square"/>
                    <a:lstStyle/>
                    <a:p>
                      <a:pPr marL="0" marR="0" lvl="0" indent="0" algn="l"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smtClean="0">
                          <a:ln>
                            <a:noFill/>
                          </a:ln>
                          <a:solidFill>
                            <a:srgbClr val="000000"/>
                          </a:solidFill>
                          <a:effectLst/>
                          <a:latin typeface="Times New Roman" panose="02020603050405020304" pitchFamily="18" charset="0"/>
                        </a:rPr>
                        <a:t>Coalitions</a:t>
                      </a:r>
                      <a:endParaRPr kumimoji="0" lang="en-US" sz="1800" b="0" i="0" u="none" strike="noStrike" cap="none" normalizeH="0" baseline="0" smtClean="0">
                        <a:ln>
                          <a:noFill/>
                        </a:ln>
                        <a:solidFill>
                          <a:srgbClr val="000000"/>
                        </a:solidFill>
                        <a:effectLst/>
                        <a:latin typeface="Times New Roman" panose="02020603050405020304" pitchFamily="18" charset="0"/>
                      </a:endParaRPr>
                    </a:p>
                  </a:txBody>
                  <a:tcPr vert="horz"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8CBCB"/>
                    </a:solidFill>
                  </a:tcPr>
                </a:tc>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defRPr/>
            </a:pPr>
            <a:r>
              <a:rPr lang="en-US" smtClean="0"/>
              <a:t>Factors Influencing  Power Tactics</a:t>
            </a:r>
            <a:endParaRPr lang="en-US"/>
          </a:p>
        </p:txBody>
      </p:sp>
      <p:sp>
        <p:nvSpPr>
          <p:cNvPr id="19459" name="Content Placeholder 2"/>
          <p:cNvSpPr>
            <a:spLocks noGrp="1"/>
          </p:cNvSpPr>
          <p:nvPr>
            <p:ph idx="1"/>
          </p:nvPr>
        </p:nvSpPr>
        <p:spPr>
          <a:xfrm>
            <a:off x="685800" y="1219200"/>
            <a:ext cx="4495800" cy="5105400"/>
          </a:xfrm>
        </p:spPr>
        <p:txBody>
          <a:bodyPr>
            <a:normAutofit lnSpcReduction="10000"/>
          </a:bodyPr>
          <a:lstStyle/>
          <a:p>
            <a:pPr eaLnBrk="1" hangingPunct="1"/>
            <a:r>
              <a:rPr lang="en-US" i="1" smtClean="0"/>
              <a:t>Choice and effectiveness of influence tactics are moderated by:</a:t>
            </a:r>
            <a:endParaRPr lang="en-US" sz="2000" i="1" smtClean="0"/>
          </a:p>
          <a:p>
            <a:pPr lvl="1" eaLnBrk="1" hangingPunct="1"/>
            <a:r>
              <a:rPr lang="en-US" b="1" smtClean="0"/>
              <a:t>Sequencing of tactics</a:t>
            </a:r>
            <a:endParaRPr lang="en-US" b="1" smtClean="0"/>
          </a:p>
          <a:p>
            <a:pPr lvl="2" eaLnBrk="1" hangingPunct="1"/>
            <a:r>
              <a:rPr lang="en-US" smtClean="0"/>
              <a:t>Softer to harder tactics work best</a:t>
            </a:r>
            <a:endParaRPr lang="en-US" smtClean="0"/>
          </a:p>
          <a:p>
            <a:pPr lvl="1" eaLnBrk="1" hangingPunct="1"/>
            <a:r>
              <a:rPr lang="en-US" b="1" smtClean="0"/>
              <a:t>Political skill of the user</a:t>
            </a:r>
            <a:endParaRPr lang="en-US" b="1" smtClean="0"/>
          </a:p>
          <a:p>
            <a:pPr lvl="1" eaLnBrk="1" hangingPunct="1"/>
            <a:r>
              <a:rPr lang="en-US" b="1" smtClean="0"/>
              <a:t>The culture of the organization</a:t>
            </a:r>
            <a:endParaRPr lang="en-US" b="1" smtClean="0"/>
          </a:p>
          <a:p>
            <a:pPr lvl="2" eaLnBrk="1" hangingPunct="1"/>
            <a:r>
              <a:rPr lang="en-US" smtClean="0"/>
              <a:t>Culture affects user’s choice of tactic</a:t>
            </a:r>
            <a:endParaRPr lang="en-US" smtClean="0"/>
          </a:p>
          <a:p>
            <a:pPr eaLnBrk="1" hangingPunct="1"/>
            <a:endParaRPr lang="en-US" smtClean="0"/>
          </a:p>
        </p:txBody>
      </p:sp>
    </p:spTree>
  </p:cSld>
  <p:clrMapOvr>
    <a:masterClrMapping/>
  </p:clrMapOvr>
  <p:transition/>
</p:sld>
</file>

<file path=ppt/tags/tag1.xml><?xml version="1.0" encoding="utf-8"?>
<p:tagLst xmlns:p="http://schemas.openxmlformats.org/presentationml/2006/main">
  <p:tag name="AS_NET" val="6.0.25"/>
  <p:tag name="AS_OS" val="Microsoft Windows NT 10.0.20348.0"/>
  <p:tag name="AS_RELEASE_DATE" val="2023.12.14"/>
  <p:tag name="AS_TITLE" val="Aspose.Slides for .NET6"/>
  <p:tag name="AS_VERSION" val="23.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8163</Words>
  <Application>WPS Presentation</Application>
  <PresentationFormat>On-screen Show (4:3)</PresentationFormat>
  <Paragraphs>296</Paragraphs>
  <Slides>28</Slides>
  <Notes>22</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0</vt:i4>
      </vt:variant>
      <vt:variant>
        <vt:lpstr>幻灯片标题</vt:lpstr>
      </vt:variant>
      <vt:variant>
        <vt:i4>28</vt:i4>
      </vt:variant>
    </vt:vector>
  </HeadingPairs>
  <TitlesOfParts>
    <vt:vector size="37" baseType="lpstr">
      <vt:lpstr>Arial</vt:lpstr>
      <vt:lpstr>SimSun</vt:lpstr>
      <vt:lpstr>Wingdings</vt:lpstr>
      <vt:lpstr>Times New Roman</vt:lpstr>
      <vt:lpstr>Calibri</vt:lpstr>
      <vt:lpstr>Microsoft YaHei</vt:lpstr>
      <vt:lpstr>Arial Unicode MS</vt:lpstr>
      <vt:lpstr>Office Theme</vt:lpstr>
      <vt:lpstr>Office Theme</vt:lpstr>
      <vt:lpstr>Power and Politics (Part A) </vt:lpstr>
      <vt:lpstr>A Definition of Power</vt:lpstr>
      <vt:lpstr>Contrasting Leadership and Power</vt:lpstr>
      <vt:lpstr>Bases of Power: Formal Power</vt:lpstr>
      <vt:lpstr>Bases of Power: Personal Power</vt:lpstr>
      <vt:lpstr>Dependency: The Key to Power</vt:lpstr>
      <vt:lpstr>Power Tactics</vt:lpstr>
      <vt:lpstr>Preferred Power Tactics by Influence Direction</vt:lpstr>
      <vt:lpstr>Factors Influencing  Power Tactics</vt:lpstr>
      <vt:lpstr>Soft  &amp; Hard Tactics</vt:lpstr>
      <vt:lpstr>Power and Politics (Part B) Political Skill: Dimensions</vt:lpstr>
      <vt:lpstr>Culture of the Organisation</vt:lpstr>
      <vt:lpstr>Sexual Harassment: A Case of Unequal Power</vt:lpstr>
      <vt:lpstr> Managerial Actions to Prevent Sexual Harassment  </vt:lpstr>
      <vt:lpstr>Politics: Power in Action</vt:lpstr>
      <vt:lpstr>Observer’s perception</vt:lpstr>
      <vt:lpstr>The Reality of Politics</vt:lpstr>
      <vt:lpstr>Causes and Consequences of Political Behavior</vt:lpstr>
      <vt:lpstr>Employee Responses to Organizational Politics</vt:lpstr>
      <vt:lpstr>Defensive Behaviors</vt:lpstr>
      <vt:lpstr>PowerPoint 演示文稿</vt:lpstr>
      <vt:lpstr>Defensive Behaviors</vt:lpstr>
      <vt:lpstr>Impression Management (IM)</vt:lpstr>
      <vt:lpstr>IM Techniques </vt:lpstr>
      <vt:lpstr>IM Techniques </vt:lpstr>
      <vt:lpstr>IM Effectiveness</vt:lpstr>
      <vt:lpstr>The Ethics of Behaving Politically</vt:lpstr>
      <vt:lpstr>	Global Implications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and Politics (Part A)</dc:title>
  <dc:creator>anshu.banwari</dc:creator>
  <cp:lastModifiedBy>RAHI AGARWAL 9921103145</cp:lastModifiedBy>
  <cp:revision>9</cp:revision>
  <dcterms:created xsi:type="dcterms:W3CDTF">2022-04-15T06:32:00Z</dcterms:created>
  <dcterms:modified xsi:type="dcterms:W3CDTF">2024-04-04T21:13:05Z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9ABED038A1AA4EAD9F2D853EE0B78E6F</vt:lpwstr>
  </property>
  <property fmtid="{D5CDD505-2E9C-101B-9397-08002B2CF9AE}" pid="3" name="KSOProductBuildVer">
    <vt:lpwstr>1033-11.2.0.11537</vt:lpwstr>
  </property>
</Properties>
</file>