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wmf" ContentType="image/x-wmf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41" r:id="rId47"/>
    <p:sldId id="342" r:id="rId48"/>
    <p:sldId id="343" r:id="rId49"/>
    <p:sldId id="304" r:id="rId50"/>
    <p:sldId id="305" r:id="rId51"/>
    <p:sldId id="306" r:id="rId52"/>
    <p:sldId id="329" r:id="rId53"/>
    <p:sldId id="330" r:id="rId54"/>
    <p:sldId id="344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08" r:id="rId66"/>
    <p:sldId id="309" r:id="rId67"/>
    <p:sldId id="310" r:id="rId68"/>
    <p:sldId id="311" r:id="rId69"/>
    <p:sldId id="312" r:id="rId70"/>
    <p:sldId id="313" r:id="rId71"/>
    <p:sldId id="314" r:id="rId72"/>
    <p:sldId id="315" r:id="rId73"/>
    <p:sldId id="316" r:id="rId74"/>
    <p:sldId id="317" r:id="rId75"/>
    <p:sldId id="318" r:id="rId76"/>
    <p:sldId id="319" r:id="rId77"/>
    <p:sldId id="320" r:id="rId78"/>
    <p:sldId id="321" r:id="rId79"/>
    <p:sldId id="322" r:id="rId80"/>
    <p:sldId id="323" r:id="rId81"/>
    <p:sldId id="324" r:id="rId82"/>
    <p:sldId id="325" r:id="rId83"/>
    <p:sldId id="326" r:id="rId84"/>
    <p:sldId id="327" r:id="rId85"/>
  </p:sldIdLst>
  <p:sldSz cx="9144000" cy="6858000" type="screen4x3"/>
  <p:notesSz cx="7315200" cy="9601200"/>
  <p:embeddedFontLst>
    <p:embeddedFont>
      <p:font typeface="Comic Sans MS" pitchFamily="66" charset="0"/>
      <p:regular r:id="rId87"/>
      <p:bold r:id="rId88"/>
      <p:italic r:id="rId89"/>
      <p:boldItalic r:id="rId90"/>
    </p:embeddedFont>
    <p:embeddedFont>
      <p:font typeface="Helvetica Neue" charset="0"/>
      <p:regular r:id="rId91"/>
      <p:bold r:id="rId92"/>
      <p:italic r:id="rId93"/>
      <p:boldItalic r:id="rId9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-15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font" Target="fonts/font3.fntdata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font" Target="fonts/font4.fntdata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font" Target="fonts/font7.fntdata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3" name="Google Shape;8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0" name="Google Shape;9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6" name="Google Shape;9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3" name="Google Shape;9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2" name="Google Shape;9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0" name="Google Shape;9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6" name="Google Shape;9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2" name="Google Shape;9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5" name="Google Shape;9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2" name="Google Shape;9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2" name="Google Shape;10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4" name="Google Shape;102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3" name="Google Shape;10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2" name="Google Shape;105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5" name="Google Shape;106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3" name="Google Shape;11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3" name="Google Shape;11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0" name="Google Shape;11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7" name="Google Shape;11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2" name="Google Shape;1142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https://www.w3schools.com/tags/ref_httpmethods.asp</a:t>
            </a:r>
            <a:endParaRPr/>
          </a:p>
        </p:txBody>
      </p:sp>
      <p:sp>
        <p:nvSpPr>
          <p:cNvPr id="1143" name="Google Shape;1143;p3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5" name="Google Shape;116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3" name="Google Shape;11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0" name="Google Shape;11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4" name="Google Shape;119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3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1" name="Google Shape;120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9" name="Google Shape;120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6" name="Google Shape;121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3" name="Google Shape;122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4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0" name="Google Shape;12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5" name="Google Shape;1245;p4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6" name="Google Shape;1246;p4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4" name="Google Shape;1254;p4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https://smartedblog.wordpress.com/2013/02/22/networking-homework-3/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5" name="Google Shape;1255;p4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Times New Roman"/>
                <a:buNone/>
              </a:p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3" name="Google Shape;126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4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1" name="Google Shape;127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4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7" name="Google Shape;132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7" name="Google Shape;13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8" name="Google Shape;139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4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6" name="Google Shape;140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5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0" name="Google Shape;151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4" name="Google Shape;161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5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2" name="Google Shape;175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8" name="Google Shape;1758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5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6" name="Google Shape;179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3" name="Google Shape;1803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8" name="Google Shape;182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4" name="Google Shape;1834;p5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5" name="Google Shape;183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5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3" name="Google Shape;184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6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9" name="Google Shape;184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6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5" name="Google Shape;18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6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1" name="Google Shape;186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6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1" name="Google Shape;200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9" name="Google Shape;4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6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7" name="Google Shape;212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6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4" name="Google Shape;213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6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5" name="Google Shape;221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6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2" name="Google Shape;222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6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0" name="Google Shape;223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6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4" name="Google Shape;224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7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3" name="Google Shape;226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7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2" name="Google Shape;234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7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5" name="Google Shape;235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8" name="Google Shape;8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5" name="Google Shape;8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3" name="Google Shape;8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2095500" y="381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132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r"/>
              <a:defRPr sz="3200"/>
            </a:lvl1pPr>
            <a:lvl2pPr marL="914400" lvl="1" indent="-36195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Char char="❖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mic Sans MS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814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r"/>
              <a:defRPr sz="2400"/>
            </a:lvl1pPr>
            <a:lvl2pPr marL="914400" lvl="1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❖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r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973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r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❖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chart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over Text" type="objOverTx">
  <p:cSld name="OBJECT_OVER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3400" y="4000500"/>
            <a:ext cx="7772400" cy="22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 rot="5400000">
            <a:off x="4324350" y="2266950"/>
            <a:ext cx="60198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 rot="5400000">
            <a:off x="361950" y="400050"/>
            <a:ext cx="60198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r"/>
              <a:defRPr/>
            </a:lvl1pPr>
            <a:lvl2pPr marL="914400" lvl="1" indent="-31432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❖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sng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97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  <a:defRPr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  <a:defRPr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82587" y="493712"/>
            <a:ext cx="7624762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Addressing processes</a:t>
            </a:r>
            <a:endParaRPr/>
          </a:p>
        </p:txBody>
      </p:sp>
      <p:sp>
        <p:nvSpPr>
          <p:cNvPr id="897" name="Google Shape;897;p26"/>
          <p:cNvSpPr txBox="1">
            <a:spLocks noGrp="1"/>
          </p:cNvSpPr>
          <p:nvPr>
            <p:ph type="body" idx="1"/>
          </p:nvPr>
        </p:nvSpPr>
        <p:spPr>
          <a:xfrm>
            <a:off x="661987" y="1233487"/>
            <a:ext cx="8089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receive messages, process  must have </a:t>
            </a:r>
            <a:r>
              <a:rPr lang="en-US" sz="2400" b="0" i="1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host device has unique 32-bit IP address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1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does  IP address of host suffice for identifying the process?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27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7"/>
          <p:cNvSpPr txBox="1">
            <a:spLocks noGrp="1"/>
          </p:cNvSpPr>
          <p:nvPr>
            <p:ph type="body" idx="1"/>
          </p:nvPr>
        </p:nvSpPr>
        <p:spPr>
          <a:xfrm>
            <a:off x="661987" y="769937"/>
            <a:ext cx="7854950" cy="511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0" i="1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No, </a:t>
            </a:r>
            <a:r>
              <a:rPr lang="en-US" sz="24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processes can be running on same host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identifier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includes both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address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 numbers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associated with process on host.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port numbers: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server: 80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server: 25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send HTTP message to gaia.cs.umass.edu web server: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IP address: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128.119.245.12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 number:</a:t>
            </a: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2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6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App-layer protocol defines: </a:t>
            </a:r>
            <a:b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4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an application processes running on different end systems pass messages to each other</a:t>
            </a:r>
            <a:endParaRPr/>
          </a:p>
        </p:txBody>
      </p:sp>
      <p:sp>
        <p:nvSpPr>
          <p:cNvPr id="910" name="Google Shape;910;p28"/>
          <p:cNvSpPr txBox="1">
            <a:spLocks noGrp="1"/>
          </p:cNvSpPr>
          <p:nvPr>
            <p:ph type="body" idx="1"/>
          </p:nvPr>
        </p:nvSpPr>
        <p:spPr>
          <a:xfrm>
            <a:off x="533400" y="2074862"/>
            <a:ext cx="8258175" cy="417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Types of messages exchanged,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request, response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 syntax: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fields in messages &amp; how fields are delineated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 semantics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meaning of information in fields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for when and how processes send &amp; respond to messages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2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9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transport service does an app need?</a:t>
            </a:r>
            <a:endParaRPr/>
          </a:p>
        </p:txBody>
      </p:sp>
      <p:sp>
        <p:nvSpPr>
          <p:cNvPr id="917" name="Google Shape;917;p29"/>
          <p:cNvSpPr txBox="1">
            <a:spLocks noGrp="1"/>
          </p:cNvSpPr>
          <p:nvPr>
            <p:ph type="body" idx="1"/>
          </p:nvPr>
        </p:nvSpPr>
        <p:spPr>
          <a:xfrm>
            <a:off x="379412" y="1141412"/>
            <a:ext cx="4316412" cy="279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loss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apps (e.g., audio) can tolerate some loss known as </a:t>
            </a:r>
            <a:r>
              <a:rPr lang="en-US" sz="2400" b="0" i="0" u="non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loss tolerant applications.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apps (e.g., file transfer, telnet) require 100% reliable data transfer</a:t>
            </a: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918" name="Google Shape;918;p29"/>
          <p:cNvSpPr txBox="1">
            <a:spLocks noGrp="1"/>
          </p:cNvSpPr>
          <p:nvPr>
            <p:ph type="body" idx="1"/>
          </p:nvPr>
        </p:nvSpPr>
        <p:spPr>
          <a:xfrm>
            <a:off x="404812" y="3889375"/>
            <a:ext cx="3810000" cy="271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Timing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apps (e.g., Internet telephony, interactive games) require low delay to be “effective”</a:t>
            </a:r>
            <a:endParaRPr/>
          </a:p>
        </p:txBody>
      </p:sp>
      <p:sp>
        <p:nvSpPr>
          <p:cNvPr id="919" name="Google Shape;919;p29"/>
          <p:cNvSpPr txBox="1"/>
          <p:nvPr/>
        </p:nvSpPr>
        <p:spPr>
          <a:xfrm>
            <a:off x="4860925" y="1090612"/>
            <a:ext cx="4283075" cy="36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Throughput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apps (e.g., multimedia) require minimum amount of throughput to be effective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“Bandwidth sensitive applications”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apps </a:t>
            </a:r>
            <a:r>
              <a:rPr lang="en-US" sz="2400" b="0" i="0" u="none" strike="noStrike" cap="non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(“elastic apps”)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make use of whatever throughput they get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Security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Encryption, data integrity, 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30"/>
          <p:cNvSpPr txBox="1">
            <a:spLocks noGrp="1"/>
          </p:cNvSpPr>
          <p:nvPr>
            <p:ph type="title"/>
          </p:nvPr>
        </p:nvSpPr>
        <p:spPr>
          <a:xfrm>
            <a:off x="371475" y="303212"/>
            <a:ext cx="82010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sz="28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Transport service requirements of common apps</a:t>
            </a:r>
            <a:endParaRPr/>
          </a:p>
        </p:txBody>
      </p:sp>
      <p:sp>
        <p:nvSpPr>
          <p:cNvPr id="926" name="Google Shape;926;p30"/>
          <p:cNvSpPr txBox="1"/>
          <p:nvPr/>
        </p:nvSpPr>
        <p:spPr>
          <a:xfrm>
            <a:off x="182562" y="1727200"/>
            <a:ext cx="2541587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documents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audio/video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 audio/video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games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messaging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30"/>
          <p:cNvSpPr txBox="1"/>
          <p:nvPr/>
        </p:nvSpPr>
        <p:spPr>
          <a:xfrm>
            <a:off x="2816225" y="1752600"/>
            <a:ext cx="1566862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loss-tolerant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loss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30"/>
          <p:cNvSpPr txBox="1"/>
          <p:nvPr/>
        </p:nvSpPr>
        <p:spPr>
          <a:xfrm>
            <a:off x="4502150" y="1751012"/>
            <a:ext cx="257492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audio: 5kbps-1Mbps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video:10kbps-5Mbps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as above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kbps 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30"/>
          <p:cNvSpPr txBox="1"/>
          <p:nvPr/>
        </p:nvSpPr>
        <p:spPr>
          <a:xfrm>
            <a:off x="6935787" y="1697037"/>
            <a:ext cx="2062162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Sensitive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100’s msec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few secs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100’s msec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 and 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0" name="Google Shape;930;p30"/>
          <p:cNvCxnSpPr/>
          <p:nvPr/>
        </p:nvCxnSpPr>
        <p:spPr>
          <a:xfrm rot="10800000" flipH="1">
            <a:off x="895350" y="2133600"/>
            <a:ext cx="7562850" cy="95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1" name="Google Shape;931;p30"/>
          <p:cNvCxnSpPr/>
          <p:nvPr/>
        </p:nvCxnSpPr>
        <p:spPr>
          <a:xfrm>
            <a:off x="847725" y="2733675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2" name="Google Shape;932;p30"/>
          <p:cNvCxnSpPr/>
          <p:nvPr/>
        </p:nvCxnSpPr>
        <p:spPr>
          <a:xfrm>
            <a:off x="857250" y="3028950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3" name="Google Shape;933;p30"/>
          <p:cNvCxnSpPr/>
          <p:nvPr/>
        </p:nvCxnSpPr>
        <p:spPr>
          <a:xfrm>
            <a:off x="866775" y="3324225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4" name="Google Shape;934;p30"/>
          <p:cNvCxnSpPr/>
          <p:nvPr/>
        </p:nvCxnSpPr>
        <p:spPr>
          <a:xfrm>
            <a:off x="885825" y="3933825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5" name="Google Shape;935;p30"/>
          <p:cNvCxnSpPr/>
          <p:nvPr/>
        </p:nvCxnSpPr>
        <p:spPr>
          <a:xfrm>
            <a:off x="838200" y="4248150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6" name="Google Shape;936;p30"/>
          <p:cNvCxnSpPr/>
          <p:nvPr/>
        </p:nvCxnSpPr>
        <p:spPr>
          <a:xfrm>
            <a:off x="838200" y="4572000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37" name="Google Shape;937;p30"/>
          <p:cNvCxnSpPr/>
          <p:nvPr/>
        </p:nvCxnSpPr>
        <p:spPr>
          <a:xfrm>
            <a:off x="800100" y="4905375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3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31"/>
          <p:cNvSpPr txBox="1">
            <a:spLocks noGrp="1"/>
          </p:cNvSpPr>
          <p:nvPr>
            <p:ph type="title"/>
          </p:nvPr>
        </p:nvSpPr>
        <p:spPr>
          <a:xfrm>
            <a:off x="247650" y="228600"/>
            <a:ext cx="87471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lang="en-US" sz="28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apps:  application, transport protocols</a:t>
            </a:r>
            <a:endParaRPr/>
          </a:p>
        </p:txBody>
      </p:sp>
      <p:sp>
        <p:nvSpPr>
          <p:cNvPr id="944" name="Google Shape;944;p31"/>
          <p:cNvSpPr txBox="1"/>
          <p:nvPr/>
        </p:nvSpPr>
        <p:spPr>
          <a:xfrm>
            <a:off x="315912" y="1773237"/>
            <a:ext cx="28067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terminal 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streaming multimedia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telephony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31"/>
          <p:cNvSpPr txBox="1"/>
          <p:nvPr/>
        </p:nvSpPr>
        <p:spPr>
          <a:xfrm>
            <a:off x="3302000" y="1458912"/>
            <a:ext cx="2595562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layer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[RFC 2821]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[RFC 854]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[RFC 2616]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[RFC 959]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(eg Youtube), </a:t>
            </a:r>
            <a:b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RTP [RFC 1889]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SIP, RTP, proprietary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Skype)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31"/>
          <p:cNvSpPr txBox="1"/>
          <p:nvPr/>
        </p:nvSpPr>
        <p:spPr>
          <a:xfrm>
            <a:off x="6130925" y="1477962"/>
            <a:ext cx="2624137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Underlying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or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typically UDP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7" name="Google Shape;947;p31"/>
          <p:cNvCxnSpPr/>
          <p:nvPr/>
        </p:nvCxnSpPr>
        <p:spPr>
          <a:xfrm>
            <a:off x="1171575" y="2152650"/>
            <a:ext cx="7334250" cy="95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8" name="Google Shape;948;p31"/>
          <p:cNvCxnSpPr/>
          <p:nvPr/>
        </p:nvCxnSpPr>
        <p:spPr>
          <a:xfrm>
            <a:off x="1123950" y="2743200"/>
            <a:ext cx="73247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49" name="Google Shape;949;p31"/>
          <p:cNvCxnSpPr/>
          <p:nvPr/>
        </p:nvCxnSpPr>
        <p:spPr>
          <a:xfrm>
            <a:off x="1133475" y="3038475"/>
            <a:ext cx="72961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0" name="Google Shape;950;p31"/>
          <p:cNvCxnSpPr/>
          <p:nvPr/>
        </p:nvCxnSpPr>
        <p:spPr>
          <a:xfrm>
            <a:off x="1143000" y="3333750"/>
            <a:ext cx="7277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1" name="Google Shape;951;p31"/>
          <p:cNvCxnSpPr/>
          <p:nvPr/>
        </p:nvCxnSpPr>
        <p:spPr>
          <a:xfrm rot="10800000" flipH="1">
            <a:off x="1162050" y="3657600"/>
            <a:ext cx="7258050" cy="95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2" name="Google Shape;952;p31"/>
          <p:cNvCxnSpPr/>
          <p:nvPr/>
        </p:nvCxnSpPr>
        <p:spPr>
          <a:xfrm>
            <a:off x="1114425" y="4257675"/>
            <a:ext cx="7315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3" name="Google Shape;953;p31"/>
          <p:cNvCxnSpPr/>
          <p:nvPr/>
        </p:nvCxnSpPr>
        <p:spPr>
          <a:xfrm>
            <a:off x="962025" y="5181600"/>
            <a:ext cx="73437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405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</a:t>
            </a: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and HTTP</a:t>
            </a:r>
            <a:endParaRPr/>
          </a:p>
        </p:txBody>
      </p:sp>
      <p:sp>
        <p:nvSpPr>
          <p:cNvPr id="959" name="Google Shape;959;p3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3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some jargon</a:t>
            </a:r>
            <a:br>
              <a:rPr lang="en-US" sz="40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sp>
        <p:nvSpPr>
          <p:cNvPr id="966" name="Google Shape;966;p3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also called document consists of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can be HTML file, JPEG image, Java applet, audio file,…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page consists of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HTML-file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includes several referenced objects.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HTML references the object in the page with the object’s addressable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URL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URL: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67" name="Google Shape;967;p33"/>
          <p:cNvGrpSpPr/>
          <p:nvPr/>
        </p:nvGrpSpPr>
        <p:grpSpPr>
          <a:xfrm>
            <a:off x="1201737" y="5008562"/>
            <a:ext cx="6835775" cy="1144587"/>
            <a:chOff x="788" y="2955"/>
            <a:chExt cx="4306" cy="721"/>
          </a:xfrm>
        </p:grpSpPr>
        <p:sp>
          <p:nvSpPr>
            <p:cNvPr id="968" name="Google Shape;968;p33"/>
            <p:cNvSpPr txBox="1"/>
            <p:nvPr/>
          </p:nvSpPr>
          <p:spPr>
            <a:xfrm>
              <a:off x="788" y="2955"/>
              <a:ext cx="414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urier New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www.someschool.edu/someDept/pic.gif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3"/>
            <p:cNvSpPr/>
            <p:nvPr/>
          </p:nvSpPr>
          <p:spPr>
            <a:xfrm rot="-5400000">
              <a:off x="1821" y="2281"/>
              <a:ext cx="57" cy="208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0" name="Google Shape;970;p33"/>
            <p:cNvSpPr/>
            <p:nvPr/>
          </p:nvSpPr>
          <p:spPr>
            <a:xfrm rot="-5400000">
              <a:off x="4024" y="2277"/>
              <a:ext cx="57" cy="2083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71" name="Google Shape;971;p33"/>
            <p:cNvSpPr txBox="1"/>
            <p:nvPr/>
          </p:nvSpPr>
          <p:spPr>
            <a:xfrm>
              <a:off x="1389" y="3388"/>
              <a:ext cx="10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host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3"/>
            <p:cNvSpPr txBox="1"/>
            <p:nvPr/>
          </p:nvSpPr>
          <p:spPr>
            <a:xfrm>
              <a:off x="3485" y="3338"/>
              <a:ext cx="1028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path name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4"/>
          <p:cNvSpPr txBox="1">
            <a:spLocks noGrp="1"/>
          </p:cNvSpPr>
          <p:nvPr>
            <p:ph type="body" idx="1"/>
          </p:nvPr>
        </p:nvSpPr>
        <p:spPr>
          <a:xfrm>
            <a:off x="533400" y="546100"/>
            <a:ext cx="7772400" cy="5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http://www.someschools.edu:80/calender.cgi?month=july#week3</a:t>
            </a:r>
            <a:endParaRPr/>
          </a:p>
        </p:txBody>
      </p:sp>
      <p:sp>
        <p:nvSpPr>
          <p:cNvPr id="978" name="Google Shape;978;p34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3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5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3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19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3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overview</a:t>
            </a:r>
            <a:endParaRPr/>
          </a:p>
        </p:txBody>
      </p:sp>
      <p:sp>
        <p:nvSpPr>
          <p:cNvPr id="987" name="Google Shape;987;p3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 hypertext transfer protocol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Web’s application layer protocol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client/server model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browser that requests, receives, “displays” Web objects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Web server sends objects in response to requests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8" name="Google Shape;98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4425" y="1860550"/>
            <a:ext cx="752475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5"/>
          <p:cNvSpPr txBox="1"/>
          <p:nvPr/>
        </p:nvSpPr>
        <p:spPr>
          <a:xfrm>
            <a:off x="4773612" y="2455862"/>
            <a:ext cx="11620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PC running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0" name="Google Shape;99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9675" y="4556125"/>
            <a:ext cx="752475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991" name="Google Shape;991;p35"/>
          <p:cNvSpPr txBox="1"/>
          <p:nvPr/>
        </p:nvSpPr>
        <p:spPr>
          <a:xfrm>
            <a:off x="7491412" y="3836987"/>
            <a:ext cx="1382712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 Web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35"/>
          <p:cNvGrpSpPr/>
          <p:nvPr/>
        </p:nvGrpSpPr>
        <p:grpSpPr>
          <a:xfrm>
            <a:off x="7910512" y="2725737"/>
            <a:ext cx="504825" cy="1071562"/>
            <a:chOff x="4180" y="783"/>
            <a:chExt cx="150" cy="307"/>
          </a:xfrm>
        </p:grpSpPr>
        <p:sp>
          <p:nvSpPr>
            <p:cNvPr id="993" name="Google Shape;993;p3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4" name="Google Shape;994;p3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5" name="Google Shape;995;p3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997" name="Google Shape;997;p3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8" name="Google Shape;998;p3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99" name="Google Shape;999;p3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00" name="Google Shape;1000;p3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001" name="Google Shape;1001;p35"/>
          <p:cNvCxnSpPr/>
          <p:nvPr/>
        </p:nvCxnSpPr>
        <p:spPr>
          <a:xfrm>
            <a:off x="5743575" y="2133600"/>
            <a:ext cx="2085975" cy="9620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2" name="Google Shape;1002;p35"/>
          <p:cNvCxnSpPr/>
          <p:nvPr/>
        </p:nvCxnSpPr>
        <p:spPr>
          <a:xfrm rot="10800000">
            <a:off x="5800725" y="2333625"/>
            <a:ext cx="1971675" cy="9048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3" name="Google Shape;1003;p35"/>
          <p:cNvCxnSpPr/>
          <p:nvPr/>
        </p:nvCxnSpPr>
        <p:spPr>
          <a:xfrm rot="10800000" flipH="1">
            <a:off x="5734050" y="3505200"/>
            <a:ext cx="2047875" cy="10953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4" name="Google Shape;1004;p35"/>
          <p:cNvCxnSpPr/>
          <p:nvPr/>
        </p:nvCxnSpPr>
        <p:spPr>
          <a:xfrm flipH="1">
            <a:off x="5810250" y="3629025"/>
            <a:ext cx="2047875" cy="11334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05" name="Google Shape;1005;p35"/>
          <p:cNvSpPr txBox="1"/>
          <p:nvPr/>
        </p:nvSpPr>
        <p:spPr>
          <a:xfrm>
            <a:off x="4921250" y="5218112"/>
            <a:ext cx="1322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running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Navigator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35"/>
          <p:cNvSpPr txBox="1"/>
          <p:nvPr/>
        </p:nvSpPr>
        <p:spPr>
          <a:xfrm rot="1380000">
            <a:off x="6097587" y="2293937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35"/>
          <p:cNvSpPr txBox="1"/>
          <p:nvPr/>
        </p:nvSpPr>
        <p:spPr>
          <a:xfrm rot="-1740000">
            <a:off x="5888037" y="3789362"/>
            <a:ext cx="1509712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35"/>
          <p:cNvSpPr txBox="1"/>
          <p:nvPr/>
        </p:nvSpPr>
        <p:spPr>
          <a:xfrm rot="1380000">
            <a:off x="5910262" y="2741612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35"/>
          <p:cNvSpPr txBox="1"/>
          <p:nvPr/>
        </p:nvSpPr>
        <p:spPr>
          <a:xfrm rot="-1740000">
            <a:off x="6091237" y="4122737"/>
            <a:ext cx="16208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 to be covered under this: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2.1 Principles of network applications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Web and HTTP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2.3 FTP </a:t>
            </a: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2.4 Electronic Mail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SMTP, POP3, IMAP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2.5 DNS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2.6 Security aspects of Application layer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36"/>
          <p:cNvSpPr txBox="1"/>
          <p:nvPr/>
        </p:nvSpPr>
        <p:spPr>
          <a:xfrm>
            <a:off x="4781550" y="3400425"/>
            <a:ext cx="3838575" cy="27241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6" name="Google Shape;1016;p36"/>
          <p:cNvSpPr txBox="1"/>
          <p:nvPr/>
        </p:nvSpPr>
        <p:spPr>
          <a:xfrm>
            <a:off x="7667625" y="3238500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7" name="Google Shape;1017;p3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overview (continued)</a:t>
            </a:r>
            <a:endParaRPr/>
          </a:p>
        </p:txBody>
      </p:sp>
      <p:sp>
        <p:nvSpPr>
          <p:cNvPr id="1018" name="Google Shape;1018;p3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TCP: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initiates TCP connection (creates socket) to server,  port 80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accepts TCP connection from client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messages (application-layer protocol messages) exchanged between browser (HTTP client) and Web server (HTTP server)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connection closed</a:t>
            </a:r>
            <a:endParaRPr/>
          </a:p>
        </p:txBody>
      </p:sp>
      <p:sp>
        <p:nvSpPr>
          <p:cNvPr id="1019" name="Google Shape;1019;p36"/>
          <p:cNvSpPr txBox="1">
            <a:spLocks noGrp="1"/>
          </p:cNvSpPr>
          <p:nvPr>
            <p:ph type="body" idx="1"/>
          </p:nvPr>
        </p:nvSpPr>
        <p:spPr>
          <a:xfrm>
            <a:off x="5029200" y="1562100"/>
            <a:ext cx="3171825" cy="151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is “stateless”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maintains no information about past client requests</a:t>
            </a:r>
            <a:endParaRPr/>
          </a:p>
        </p:txBody>
      </p:sp>
      <p:sp>
        <p:nvSpPr>
          <p:cNvPr id="1020" name="Google Shape;1020;p36"/>
          <p:cNvSpPr txBox="1"/>
          <p:nvPr/>
        </p:nvSpPr>
        <p:spPr>
          <a:xfrm>
            <a:off x="4810125" y="3419475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Protocols that maintain “state” are complex!</a:t>
            </a: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past history (state) must be maintained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server/client crashes, their views of “state” may be inconsistent, must be reconciled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1" name="Google Shape;1021;p36"/>
          <p:cNvSpPr txBox="1"/>
          <p:nvPr/>
        </p:nvSpPr>
        <p:spPr>
          <a:xfrm>
            <a:off x="7602537" y="3160712"/>
            <a:ext cx="9191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7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3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connections</a:t>
            </a:r>
            <a:endParaRPr/>
          </a:p>
        </p:txBody>
      </p:sp>
      <p:sp>
        <p:nvSpPr>
          <p:cNvPr id="1028" name="Google Shape;1028;p3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Nonpersistent HTTP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most one object is sent over a TCP connection.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9" name="Google Shape;1029;p37"/>
          <p:cNvSpPr txBox="1">
            <a:spLocks noGrp="1"/>
          </p:cNvSpPr>
          <p:nvPr>
            <p:ph type="body" idx="1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 HTTP</a:t>
            </a: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Multiple objects can be sent over single TCP connection between client and server.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Also known as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Keep-alive or HTTP Connection reuse.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0" name="Google Shape;103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50" y="3322637"/>
            <a:ext cx="2987675" cy="4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3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6" name="Google Shape;1036;p38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7" name="Google Shape;1037;p38"/>
          <p:cNvSpPr txBox="1"/>
          <p:nvPr/>
        </p:nvSpPr>
        <p:spPr>
          <a:xfrm>
            <a:off x="238125" y="6019800"/>
            <a:ext cx="657225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8" name="Google Shape;1038;p38"/>
          <p:cNvSpPr txBox="1">
            <a:spLocks noGrp="1"/>
          </p:cNvSpPr>
          <p:nvPr>
            <p:ph type="title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Nonpersistent HTTP</a:t>
            </a:r>
            <a:endParaRPr/>
          </a:p>
        </p:txBody>
      </p:sp>
      <p:sp>
        <p:nvSpPr>
          <p:cNvPr id="1039" name="Google Shape;1039;p38"/>
          <p:cNvSpPr txBox="1">
            <a:spLocks noGrp="1"/>
          </p:cNvSpPr>
          <p:nvPr>
            <p:ph type="body" idx="1"/>
          </p:nvPr>
        </p:nvSpPr>
        <p:spPr>
          <a:xfrm>
            <a:off x="0" y="1114425"/>
            <a:ext cx="8343900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user enters URL 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  <a:endParaRPr/>
          </a:p>
        </p:txBody>
      </p:sp>
      <p:sp>
        <p:nvSpPr>
          <p:cNvPr id="1040" name="Google Shape;1040;p38"/>
          <p:cNvSpPr txBox="1">
            <a:spLocks noGrp="1"/>
          </p:cNvSpPr>
          <p:nvPr>
            <p:ph type="body" idx="1"/>
          </p:nvPr>
        </p:nvSpPr>
        <p:spPr>
          <a:xfrm>
            <a:off x="657225" y="2095500"/>
            <a:ext cx="394335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1a</a:t>
            </a:r>
            <a:r>
              <a:rPr lang="en-US" sz="18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 client initiates TCP connection to HTTP server (process) at 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www.someSchool.edu on port </a:t>
            </a: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80</a:t>
            </a:r>
            <a:endParaRPr/>
          </a:p>
        </p:txBody>
      </p:sp>
      <p:sp>
        <p:nvSpPr>
          <p:cNvPr id="1041" name="Google Shape;1041;p38"/>
          <p:cNvSpPr txBox="1"/>
          <p:nvPr/>
        </p:nvSpPr>
        <p:spPr>
          <a:xfrm>
            <a:off x="704850" y="3829050"/>
            <a:ext cx="381000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client sends HTTP </a:t>
            </a:r>
            <a:r>
              <a:rPr lang="en-US" sz="1800" b="0" i="1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message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(containing URL) into TCP connection socket. Message indicates that client wants object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someDepartment/home.index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38"/>
          <p:cNvSpPr txBox="1"/>
          <p:nvPr/>
        </p:nvSpPr>
        <p:spPr>
          <a:xfrm>
            <a:off x="4781550" y="2524125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1b.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server at host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www.someSchool.edu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waiting for TCP connection at port 80.  “accepts” connection, notifying 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38"/>
          <p:cNvSpPr txBox="1"/>
          <p:nvPr/>
        </p:nvSpPr>
        <p:spPr>
          <a:xfrm>
            <a:off x="4724400" y="4381500"/>
            <a:ext cx="38100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server receives request message, forms </a:t>
            </a:r>
            <a:r>
              <a:rPr lang="en-US" sz="1800" b="0" i="1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 message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containing requested object, and sends message into its socket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4" name="Google Shape;1044;p38"/>
          <p:cNvCxnSpPr/>
          <p:nvPr/>
        </p:nvCxnSpPr>
        <p:spPr>
          <a:xfrm>
            <a:off x="4048125" y="26479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5" name="Google Shape;1045;p38"/>
          <p:cNvCxnSpPr/>
          <p:nvPr/>
        </p:nvCxnSpPr>
        <p:spPr>
          <a:xfrm>
            <a:off x="3895725" y="45910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6" name="Google Shape;1046;p38"/>
          <p:cNvCxnSpPr/>
          <p:nvPr/>
        </p:nvCxnSpPr>
        <p:spPr>
          <a:xfrm flipH="1">
            <a:off x="3933825" y="512445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7" name="Google Shape;1047;p38"/>
          <p:cNvSpPr txBox="1"/>
          <p:nvPr/>
        </p:nvSpPr>
        <p:spPr>
          <a:xfrm>
            <a:off x="176212" y="5942012"/>
            <a:ext cx="815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p38"/>
          <p:cNvCxnSpPr/>
          <p:nvPr/>
        </p:nvCxnSpPr>
        <p:spPr>
          <a:xfrm flipH="1">
            <a:off x="4019550" y="3162300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9" name="Google Shape;1049;p38"/>
          <p:cNvSpPr txBox="1"/>
          <p:nvPr/>
        </p:nvSpPr>
        <p:spPr>
          <a:xfrm>
            <a:off x="7245350" y="968375"/>
            <a:ext cx="189865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(contains text,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 to 10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jpeg images)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39"/>
          <p:cNvSpPr txBox="1">
            <a:spLocks noGrp="1"/>
          </p:cNvSpPr>
          <p:nvPr>
            <p:ph type="title"/>
          </p:nvPr>
        </p:nvSpPr>
        <p:spPr>
          <a:xfrm>
            <a:off x="542925" y="257175"/>
            <a:ext cx="7772400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Nonpersistent HTTP (cont.)</a:t>
            </a:r>
            <a:endParaRPr/>
          </a:p>
        </p:txBody>
      </p:sp>
      <p:sp>
        <p:nvSpPr>
          <p:cNvPr id="1056" name="Google Shape;1056;p39"/>
          <p:cNvSpPr txBox="1">
            <a:spLocks noGrp="1"/>
          </p:cNvSpPr>
          <p:nvPr>
            <p:ph type="body" idx="1"/>
          </p:nvPr>
        </p:nvSpPr>
        <p:spPr>
          <a:xfrm>
            <a:off x="1095375" y="2047875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lang="en-US" sz="18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 client receives response message containing html file, displays html.  Parsing html file, finds 10 referenced jpeg  objects</a:t>
            </a:r>
            <a:endParaRPr/>
          </a:p>
        </p:txBody>
      </p:sp>
      <p:sp>
        <p:nvSpPr>
          <p:cNvPr id="1057" name="Google Shape;1057;p39"/>
          <p:cNvSpPr txBox="1"/>
          <p:nvPr/>
        </p:nvSpPr>
        <p:spPr>
          <a:xfrm>
            <a:off x="1085850" y="356870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Steps 1-5 repeated for each of 10 jpeg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39"/>
          <p:cNvSpPr txBox="1"/>
          <p:nvPr/>
        </p:nvSpPr>
        <p:spPr>
          <a:xfrm>
            <a:off x="5032375" y="149225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server closes TCP connection.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9" name="Google Shape;1059;p39"/>
          <p:cNvCxnSpPr/>
          <p:nvPr/>
        </p:nvCxnSpPr>
        <p:spPr>
          <a:xfrm>
            <a:off x="542925" y="1519237"/>
            <a:ext cx="0" cy="257175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0" name="Google Shape;1060;p39"/>
          <p:cNvSpPr txBox="1"/>
          <p:nvPr/>
        </p:nvSpPr>
        <p:spPr>
          <a:xfrm>
            <a:off x="304800" y="3519487"/>
            <a:ext cx="342900" cy="29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1" name="Google Shape;1061;p39"/>
          <p:cNvSpPr txBox="1"/>
          <p:nvPr/>
        </p:nvSpPr>
        <p:spPr>
          <a:xfrm>
            <a:off x="149225" y="3382962"/>
            <a:ext cx="8159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time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2" name="Google Shape;1062;p39"/>
          <p:cNvCxnSpPr/>
          <p:nvPr/>
        </p:nvCxnSpPr>
        <p:spPr>
          <a:xfrm flipH="1">
            <a:off x="3762375" y="1449387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40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82232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Non-Persistent HTTP: Response time</a:t>
            </a:r>
            <a:endParaRPr/>
          </a:p>
        </p:txBody>
      </p:sp>
      <p:sp>
        <p:nvSpPr>
          <p:cNvPr id="1069" name="Google Shape;1069;p40"/>
          <p:cNvSpPr txBox="1">
            <a:spLocks noGrp="1"/>
          </p:cNvSpPr>
          <p:nvPr>
            <p:ph type="body" idx="1"/>
          </p:nvPr>
        </p:nvSpPr>
        <p:spPr>
          <a:xfrm>
            <a:off x="533400" y="1258887"/>
            <a:ext cx="409098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Definition of RTT: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time for a small packet to travel from client to server and back.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 time: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RTT to initiate TCP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RTT for HTTP request and first few bytes of HTTP response to return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 transmission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= 2RTT+transmit time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70" name="Google Shape;1070;p40"/>
          <p:cNvGrpSpPr/>
          <p:nvPr/>
        </p:nvGrpSpPr>
        <p:grpSpPr>
          <a:xfrm>
            <a:off x="4584700" y="1260475"/>
            <a:ext cx="4378325" cy="4413250"/>
            <a:chOff x="2888" y="794"/>
            <a:chExt cx="2758" cy="2780"/>
          </a:xfrm>
        </p:grpSpPr>
        <p:pic>
          <p:nvPicPr>
            <p:cNvPr id="1071" name="Google Shape;1071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7" y="1049"/>
              <a:ext cx="474" cy="37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72" name="Google Shape;1072;p40"/>
            <p:cNvGrpSpPr/>
            <p:nvPr/>
          </p:nvGrpSpPr>
          <p:grpSpPr>
            <a:xfrm>
              <a:off x="4783" y="794"/>
              <a:ext cx="318" cy="675"/>
              <a:chOff x="4180" y="783"/>
              <a:chExt cx="150" cy="307"/>
            </a:xfrm>
          </p:grpSpPr>
          <p:sp>
            <p:nvSpPr>
              <p:cNvPr id="1073" name="Google Shape;1073;p40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4" name="Google Shape;1074;p40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5" name="Google Shape;1075;p40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077" name="Google Shape;1077;p40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8" name="Google Shape;1078;p40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79" name="Google Shape;1079;p40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080" name="Google Shape;1080;p40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cxnSp>
          <p:nvCxnSpPr>
            <p:cNvPr id="1081" name="Google Shape;1081;p40"/>
            <p:cNvCxnSpPr/>
            <p:nvPr/>
          </p:nvCxnSpPr>
          <p:spPr>
            <a:xfrm>
              <a:off x="3846" y="1569"/>
              <a:ext cx="0" cy="1784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82" name="Google Shape;1082;p40"/>
            <p:cNvCxnSpPr/>
            <p:nvPr/>
          </p:nvCxnSpPr>
          <p:spPr>
            <a:xfrm>
              <a:off x="4911" y="1565"/>
              <a:ext cx="0" cy="181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83" name="Google Shape;1083;p40"/>
            <p:cNvCxnSpPr/>
            <p:nvPr/>
          </p:nvCxnSpPr>
          <p:spPr>
            <a:xfrm>
              <a:off x="3855" y="1715"/>
              <a:ext cx="1061" cy="2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84" name="Google Shape;1084;p40"/>
            <p:cNvCxnSpPr/>
            <p:nvPr/>
          </p:nvCxnSpPr>
          <p:spPr>
            <a:xfrm flipH="1">
              <a:off x="3846" y="1991"/>
              <a:ext cx="1054" cy="25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85" name="Google Shape;1085;p40"/>
            <p:cNvCxnSpPr/>
            <p:nvPr/>
          </p:nvCxnSpPr>
          <p:spPr>
            <a:xfrm>
              <a:off x="3851" y="2311"/>
              <a:ext cx="1061" cy="24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86" name="Google Shape;1086;p40"/>
            <p:cNvCxnSpPr/>
            <p:nvPr/>
          </p:nvCxnSpPr>
          <p:spPr>
            <a:xfrm flipH="1">
              <a:off x="3861" y="2615"/>
              <a:ext cx="1054" cy="239"/>
            </a:xfrm>
            <a:prstGeom prst="straightConnector1">
              <a:avLst/>
            </a:prstGeom>
            <a:noFill/>
            <a:ln w="1270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87" name="Google Shape;1087;p40"/>
            <p:cNvSpPr/>
            <p:nvPr/>
          </p:nvSpPr>
          <p:spPr>
            <a:xfrm>
              <a:off x="4961" y="2562"/>
              <a:ext cx="47" cy="115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88" name="Google Shape;1088;p40"/>
            <p:cNvSpPr txBox="1"/>
            <p:nvPr/>
          </p:nvSpPr>
          <p:spPr>
            <a:xfrm>
              <a:off x="4980" y="2371"/>
              <a:ext cx="666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time to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transmit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40"/>
            <p:cNvCxnSpPr/>
            <p:nvPr/>
          </p:nvCxnSpPr>
          <p:spPr>
            <a:xfrm>
              <a:off x="3600" y="1699"/>
              <a:ext cx="246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0" name="Google Shape;1090;p40"/>
            <p:cNvSpPr txBox="1"/>
            <p:nvPr/>
          </p:nvSpPr>
          <p:spPr>
            <a:xfrm>
              <a:off x="2888" y="1518"/>
              <a:ext cx="816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initiate TCP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connection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0"/>
            <p:cNvSpPr/>
            <p:nvPr/>
          </p:nvSpPr>
          <p:spPr>
            <a:xfrm>
              <a:off x="3685" y="1731"/>
              <a:ext cx="81" cy="5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2" name="Google Shape;1092;p40"/>
            <p:cNvSpPr txBox="1"/>
            <p:nvPr/>
          </p:nvSpPr>
          <p:spPr>
            <a:xfrm>
              <a:off x="3381" y="1864"/>
              <a:ext cx="37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RTT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3" name="Google Shape;1093;p40"/>
            <p:cNvCxnSpPr/>
            <p:nvPr/>
          </p:nvCxnSpPr>
          <p:spPr>
            <a:xfrm>
              <a:off x="3631" y="2269"/>
              <a:ext cx="22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4" name="Google Shape;1094;p40"/>
            <p:cNvSpPr txBox="1"/>
            <p:nvPr/>
          </p:nvSpPr>
          <p:spPr>
            <a:xfrm>
              <a:off x="3158" y="2080"/>
              <a:ext cx="57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request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3689" y="2304"/>
              <a:ext cx="81" cy="506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096" name="Google Shape;1096;p40"/>
            <p:cNvSpPr txBox="1"/>
            <p:nvPr/>
          </p:nvSpPr>
          <p:spPr>
            <a:xfrm>
              <a:off x="3393" y="2445"/>
              <a:ext cx="37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RTT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7" name="Google Shape;1097;p40"/>
            <p:cNvCxnSpPr/>
            <p:nvPr/>
          </p:nvCxnSpPr>
          <p:spPr>
            <a:xfrm flipH="1">
              <a:off x="3638" y="2892"/>
              <a:ext cx="216" cy="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8" name="Google Shape;1098;p40"/>
            <p:cNvSpPr txBox="1"/>
            <p:nvPr/>
          </p:nvSpPr>
          <p:spPr>
            <a:xfrm>
              <a:off x="3296" y="2796"/>
              <a:ext cx="627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file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received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0"/>
            <p:cNvSpPr txBox="1"/>
            <p:nvPr/>
          </p:nvSpPr>
          <p:spPr>
            <a:xfrm>
              <a:off x="3704" y="3362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0"/>
            <p:cNvSpPr txBox="1"/>
            <p:nvPr/>
          </p:nvSpPr>
          <p:spPr>
            <a:xfrm>
              <a:off x="4761" y="3351"/>
              <a:ext cx="34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4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000" u="sng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6" name="Google Shape;1106;p4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17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7" name="Google Shape;1107;p41"/>
          <p:cNvSpPr>
            <a:spLocks noGrp="1"/>
          </p:cNvSpPr>
          <p:nvPr>
            <p:ph type="chart" idx="2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17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8" name="Google Shape;1108;p41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4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0" name="Google Shape;111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266700"/>
            <a:ext cx="6858000" cy="63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2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4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7" name="Google Shape;111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812" y="979487"/>
            <a:ext cx="6384925" cy="473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43"/>
          <p:cNvSpPr txBox="1">
            <a:spLocks noGrp="1"/>
          </p:cNvSpPr>
          <p:nvPr>
            <p:ph type="body" idx="1"/>
          </p:nvPr>
        </p:nvSpPr>
        <p:spPr>
          <a:xfrm>
            <a:off x="434975" y="519112"/>
            <a:ext cx="3933825" cy="554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Nonpersistent HTTP issues: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requires 2 RTTs per object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OS overhead for </a:t>
            </a:r>
            <a:r>
              <a:rPr lang="en-US" sz="20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TCP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browsers often open parallel TCP connections to fetch referenced objects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4" name="Google Shape;1124;p43"/>
          <p:cNvSpPr txBox="1">
            <a:spLocks noGrp="1"/>
          </p:cNvSpPr>
          <p:nvPr>
            <p:ph type="body" idx="1"/>
          </p:nvPr>
        </p:nvSpPr>
        <p:spPr>
          <a:xfrm>
            <a:off x="4481512" y="546100"/>
            <a:ext cx="3810000" cy="55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Persistent  HTTP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leaves connection open after sending response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subsequent HTTP messages  between same client/server sent over open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sends requests as soon as it encounters a referenced object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little as one RTT for all the referenced objects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 b="0" i="0" u="none">
              <a:solidFill>
                <a:srgbClr val="7030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7030A0"/>
                </a:solidFill>
                <a:latin typeface="Comic Sans MS"/>
                <a:ea typeface="Comic Sans MS"/>
                <a:cs typeface="Comic Sans MS"/>
                <a:sym typeface="Comic Sans MS"/>
              </a:rPr>
              <a:t>* With Pipelining and without pipelining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4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4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1" name="Google Shape;113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68287"/>
            <a:ext cx="9144000" cy="6319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29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4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 message</a:t>
            </a:r>
            <a:endParaRPr/>
          </a:p>
        </p:txBody>
      </p:sp>
      <p:sp>
        <p:nvSpPr>
          <p:cNvPr id="1147" name="Google Shape;1147;p46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types of HTTP messages: </a:t>
            </a:r>
            <a:r>
              <a:rPr lang="en-US" sz="24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24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endParaRPr sz="2400" b="0" i="1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 message: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ASCII (human-readable format)</a:t>
            </a:r>
            <a:endParaRPr/>
          </a:p>
        </p:txBody>
      </p:sp>
      <p:sp>
        <p:nvSpPr>
          <p:cNvPr id="1148" name="Google Shape;1148;p46"/>
          <p:cNvSpPr txBox="1"/>
          <p:nvPr/>
        </p:nvSpPr>
        <p:spPr>
          <a:xfrm>
            <a:off x="2924175" y="3444875"/>
            <a:ext cx="4908550" cy="234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/somedir/page.html HTTP/1.1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www.someschool.edu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Mozilla/4.0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Accept-language:fr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(extra carriage return, line feed)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6"/>
          <p:cNvSpPr txBox="1"/>
          <p:nvPr/>
        </p:nvSpPr>
        <p:spPr>
          <a:xfrm>
            <a:off x="198437" y="3103562"/>
            <a:ext cx="22701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(GET, POST,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 commands)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0" name="Google Shape;1150;p46"/>
          <p:cNvCxnSpPr/>
          <p:nvPr/>
        </p:nvCxnSpPr>
        <p:spPr>
          <a:xfrm>
            <a:off x="2038350" y="3314700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1" name="Google Shape;1151;p46"/>
          <p:cNvSpPr/>
          <p:nvPr/>
        </p:nvSpPr>
        <p:spPr>
          <a:xfrm>
            <a:off x="2943225" y="3752850"/>
            <a:ext cx="227012" cy="1311275"/>
          </a:xfrm>
          <a:custGeom>
            <a:avLst/>
            <a:gdLst/>
            <a:ahLst/>
            <a:cxnLst/>
            <a:rect l="l" t="t" r="r" b="b"/>
            <a:pathLst>
              <a:path w="150" h="924" extrusionOk="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2" name="Google Shape;1152;p46"/>
          <p:cNvSpPr txBox="1"/>
          <p:nvPr/>
        </p:nvSpPr>
        <p:spPr>
          <a:xfrm>
            <a:off x="1938337" y="4256087"/>
            <a:ext cx="10112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3" name="Google Shape;1153;p46"/>
          <p:cNvCxnSpPr/>
          <p:nvPr/>
        </p:nvCxnSpPr>
        <p:spPr>
          <a:xfrm rot="10800000" flipH="1">
            <a:off x="2162175" y="5324475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4" name="Google Shape;1154;p46"/>
          <p:cNvSpPr txBox="1"/>
          <p:nvPr/>
        </p:nvSpPr>
        <p:spPr>
          <a:xfrm>
            <a:off x="449262" y="5208587"/>
            <a:ext cx="2178050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Carriage return,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 feed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end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message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network apps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e-mail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instant messaging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remote login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P2P file sharing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multi-user network games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streaming stored video clips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voice over IP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real-time video conferencing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grid computing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4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 Method types</a:t>
            </a:r>
            <a:endParaRPr/>
          </a:p>
        </p:txBody>
      </p:sp>
      <p:sp>
        <p:nvSpPr>
          <p:cNvPr id="1169" name="Google Shape;1169;p4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HTTP/1.0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GET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POST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HEAD</a:t>
            </a:r>
            <a:endParaRPr/>
          </a:p>
        </p:txBody>
      </p:sp>
      <p:sp>
        <p:nvSpPr>
          <p:cNvPr id="1170" name="Google Shape;1170;p48"/>
          <p:cNvSpPr txBox="1">
            <a:spLocks noGrp="1"/>
          </p:cNvSpPr>
          <p:nvPr>
            <p:ph type="body" idx="1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HTTP/1.1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GET, POST, HEAD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uploads an object used in conjunction with web publishing tools.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uploads an object to a specific path (directory)in URL field on a specific web server.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deletes file specified in the URL field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49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request Header field lines</a:t>
            </a:r>
            <a:endParaRPr/>
          </a:p>
        </p:txBody>
      </p:sp>
      <p:sp>
        <p:nvSpPr>
          <p:cNvPr id="1177" name="Google Shape;1177;p49"/>
          <p:cNvSpPr txBox="1">
            <a:spLocks noGrp="1"/>
          </p:cNvSpPr>
          <p:nvPr>
            <p:ph type="body" idx="1"/>
          </p:nvPr>
        </p:nvSpPr>
        <p:spPr>
          <a:xfrm>
            <a:off x="533400" y="1338262"/>
            <a:ext cx="7996237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 fields are used to pass additional information about the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or about the client or to add conditions to the request.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HTTP request headers:-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1.Host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Content Length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Content-type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Authentication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Use Agent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Accept language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rgbClr val="0D0D0D"/>
                </a:solidFill>
                <a:latin typeface="Comic Sans MS"/>
                <a:ea typeface="Comic Sans MS"/>
                <a:cs typeface="Comic Sans MS"/>
                <a:sym typeface="Comic Sans MS"/>
              </a:rPr>
              <a:t>8. Cookie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rgbClr val="0D0D0D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50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5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5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 message</a:t>
            </a:r>
            <a:endParaRPr/>
          </a:p>
        </p:txBody>
      </p:sp>
      <p:sp>
        <p:nvSpPr>
          <p:cNvPr id="1185" name="Google Shape;1185;p50"/>
          <p:cNvSpPr txBox="1"/>
          <p:nvPr/>
        </p:nvSpPr>
        <p:spPr>
          <a:xfrm>
            <a:off x="3181350" y="1987550"/>
            <a:ext cx="582295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Thu, 06 Aug 1998 12:00:15 GMT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Apache/1.3.0 (Unix)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Mon, 22 Jun 1998 …...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6821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data data data data ...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0"/>
          <p:cNvSpPr txBox="1"/>
          <p:nvPr/>
        </p:nvSpPr>
        <p:spPr>
          <a:xfrm>
            <a:off x="754062" y="1408112"/>
            <a:ext cx="1900237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phrase)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7" name="Google Shape;1187;p50"/>
          <p:cNvCxnSpPr/>
          <p:nvPr/>
        </p:nvCxnSpPr>
        <p:spPr>
          <a:xfrm>
            <a:off x="2295525" y="1914525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8" name="Google Shape;1188;p50"/>
          <p:cNvSpPr/>
          <p:nvPr/>
        </p:nvSpPr>
        <p:spPr>
          <a:xfrm>
            <a:off x="3095625" y="2349500"/>
            <a:ext cx="257175" cy="1858962"/>
          </a:xfrm>
          <a:custGeom>
            <a:avLst/>
            <a:gdLst/>
            <a:ahLst/>
            <a:cxnLst/>
            <a:rect l="l" t="t" r="r" b="b"/>
            <a:pathLst>
              <a:path w="162" h="1428" extrusionOk="0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9" name="Google Shape;1189;p50"/>
          <p:cNvSpPr txBox="1"/>
          <p:nvPr/>
        </p:nvSpPr>
        <p:spPr>
          <a:xfrm>
            <a:off x="2005012" y="3017837"/>
            <a:ext cx="101123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p50"/>
          <p:cNvCxnSpPr/>
          <p:nvPr/>
        </p:nvCxnSpPr>
        <p:spPr>
          <a:xfrm rot="10800000" flipH="1">
            <a:off x="2190750" y="4381500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91" name="Google Shape;1191;p50"/>
          <p:cNvSpPr txBox="1"/>
          <p:nvPr/>
        </p:nvSpPr>
        <p:spPr>
          <a:xfrm>
            <a:off x="838200" y="4360862"/>
            <a:ext cx="140652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data, e.g.,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HTML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 status codes</a:t>
            </a:r>
            <a:endParaRPr/>
          </a:p>
        </p:txBody>
      </p:sp>
      <p:sp>
        <p:nvSpPr>
          <p:cNvPr id="1197" name="Google Shape;1197;p51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1xx :-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informational message only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2xx :-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all is well with the request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3xx :-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some form of redirection i.e.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redirects the client to another URL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4xx :-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an error and server is blaming the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 for doing something wrong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5xx :-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an error on the servers part.</a:t>
            </a:r>
            <a:endParaRPr/>
          </a:p>
        </p:txBody>
      </p:sp>
      <p:sp>
        <p:nvSpPr>
          <p:cNvPr id="1198" name="Google Shape;1198;p5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5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5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 status codes</a:t>
            </a:r>
            <a:endParaRPr/>
          </a:p>
        </p:txBody>
      </p:sp>
      <p:sp>
        <p:nvSpPr>
          <p:cNvPr id="1205" name="Google Shape;1205;p52"/>
          <p:cNvSpPr txBox="1">
            <a:spLocks noGrp="1"/>
          </p:cNvSpPr>
          <p:nvPr>
            <p:ph type="body" idx="1"/>
          </p:nvPr>
        </p:nvSpPr>
        <p:spPr>
          <a:xfrm>
            <a:off x="533400" y="2314575"/>
            <a:ext cx="7934325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succeeded, response is included in the content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 No response</a:t>
            </a: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succeeded, but no response is provided.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URL of the requested resource has changed.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302 Found</a:t>
            </a: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functions like 301 response except that the move is temporary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303 see other</a:t>
            </a:r>
            <a:endParaRPr sz="1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indicates that the resource has temporarily moved and it is obtained from new URL via GET request only.</a:t>
            </a:r>
            <a:endParaRPr/>
          </a:p>
          <a:p>
            <a:pPr marL="742950" lvl="1" indent="-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6" name="Google Shape;1206;p52"/>
          <p:cNvSpPr txBox="1"/>
          <p:nvPr/>
        </p:nvSpPr>
        <p:spPr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first line in server-&gt;client response message.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few sample codes: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53"/>
          <p:cNvSpPr txBox="1">
            <a:spLocks noGrp="1"/>
          </p:cNvSpPr>
          <p:nvPr>
            <p:ph type="body" idx="1"/>
          </p:nvPr>
        </p:nvSpPr>
        <p:spPr>
          <a:xfrm>
            <a:off x="533400" y="382587"/>
            <a:ext cx="7934325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 message not understood by server due to bad syntax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401 Unauthorized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the requested resource is in a protected medium.</a:t>
            </a:r>
            <a:endParaRPr sz="2000" b="1" i="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403 Forbidden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client is not allowed to access the requested resource for some reasons, other than valid HTTP login.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requested document not found on this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408 Request time out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3" name="Google Shape;1213;p53"/>
          <p:cNvSpPr txBox="1"/>
          <p:nvPr/>
        </p:nvSpPr>
        <p:spPr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5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9" name="Google Shape;1219;p54"/>
          <p:cNvSpPr txBox="1">
            <a:spLocks noGrp="1"/>
          </p:cNvSpPr>
          <p:nvPr>
            <p:ph type="body" idx="1"/>
          </p:nvPr>
        </p:nvSpPr>
        <p:spPr>
          <a:xfrm>
            <a:off x="533400" y="382587"/>
            <a:ext cx="7934325" cy="5622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endParaRPr sz="2400" b="1" i="0" u="non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500 Internal server error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something happened on the server that caused the transaction to fail.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503 Service unavailable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Indicates that the server is unable to respond to the request due to a high volume of traffic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1" i="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/>
          </a:p>
        </p:txBody>
      </p:sp>
      <p:sp>
        <p:nvSpPr>
          <p:cNvPr id="1220" name="Google Shape;1220;p54"/>
          <p:cNvSpPr txBox="1"/>
          <p:nvPr/>
        </p:nvSpPr>
        <p:spPr>
          <a:xfrm>
            <a:off x="523875" y="1323975"/>
            <a:ext cx="7686675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5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 response server Headers</a:t>
            </a:r>
            <a:endParaRPr/>
          </a:p>
        </p:txBody>
      </p:sp>
      <p:sp>
        <p:nvSpPr>
          <p:cNvPr id="1226" name="Google Shape;1226;p55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 length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 type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Date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Modified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Location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AutoNum type="arabicPeriod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cookie</a:t>
            </a:r>
            <a:endParaRPr/>
          </a:p>
        </p:txBody>
      </p:sp>
      <p:sp>
        <p:nvSpPr>
          <p:cNvPr id="1227" name="Google Shape;1227;p5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6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5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4" name="Google Shape;1234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9550"/>
            <a:ext cx="9144000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Ques:</a:t>
            </a:r>
            <a:endParaRPr/>
          </a:p>
        </p:txBody>
      </p:sp>
      <p:sp>
        <p:nvSpPr>
          <p:cNvPr id="1249" name="Google Shape;1249;p58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5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39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1" name="Google Shape;1251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4962" y="1187450"/>
            <a:ext cx="8250237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architectures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Client-server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Peer-to-peer (P2P)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Hybrid of client-server and P2P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Answers</a:t>
            </a:r>
            <a:endParaRPr/>
          </a:p>
        </p:txBody>
      </p:sp>
      <p:sp>
        <p:nvSpPr>
          <p:cNvPr id="1258" name="Google Shape;1258;p5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URL of the document is cs453/index.html.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browser is running version 1.1 of HTTP.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browser requests a persistent connection. This is shown by the line “Connection:keep-alive.”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IP address of the host on which the browser is running is gaia.cs.umass.edu.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/>
          </a:p>
        </p:txBody>
      </p:sp>
      <p:sp>
        <p:nvSpPr>
          <p:cNvPr id="1259" name="Google Shape;1259;p59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6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6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User-server state: cookies</a:t>
            </a:r>
            <a:endParaRPr/>
          </a:p>
        </p:txBody>
      </p:sp>
      <p:sp>
        <p:nvSpPr>
          <p:cNvPr id="1267" name="Google Shape;1267;p6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Many major Web sites use cookies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Four components:</a:t>
            </a: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1) cookie header line of HTTP </a:t>
            </a:r>
            <a:r>
              <a:rPr lang="en-US" sz="20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cookie header line in HTTP </a:t>
            </a:r>
            <a:r>
              <a:rPr lang="en-US" sz="20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request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message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3) cookie file kept on user’s host, managed by user’s browser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4) back-end database at Web site</a:t>
            </a:r>
            <a:endParaRPr/>
          </a:p>
        </p:txBody>
      </p:sp>
      <p:sp>
        <p:nvSpPr>
          <p:cNvPr id="1268" name="Google Shape;1268;p60"/>
          <p:cNvSpPr txBox="1">
            <a:spLocks noGrp="1"/>
          </p:cNvSpPr>
          <p:nvPr>
            <p:ph type="body" idx="1"/>
          </p:nvPr>
        </p:nvSpPr>
        <p:spPr>
          <a:xfrm>
            <a:off x="4425950" y="1392237"/>
            <a:ext cx="40592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Susan always access Internet always from PC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visits specific e-commerce site for first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initial HTTP requests arrives at site, site creates: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unique ID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entry in backend database for ID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6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61"/>
          <p:cNvSpPr txBox="1">
            <a:spLocks noGrp="1"/>
          </p:cNvSpPr>
          <p:nvPr>
            <p:ph type="title"/>
          </p:nvPr>
        </p:nvSpPr>
        <p:spPr>
          <a:xfrm>
            <a:off x="520700" y="1285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Cookies: keeping “state” (cont.)</a:t>
            </a:r>
            <a:endParaRPr/>
          </a:p>
        </p:txBody>
      </p:sp>
      <p:sp>
        <p:nvSpPr>
          <p:cNvPr id="1275" name="Google Shape;1275;p61"/>
          <p:cNvSpPr txBox="1"/>
          <p:nvPr/>
        </p:nvSpPr>
        <p:spPr>
          <a:xfrm>
            <a:off x="952500" y="1138237"/>
            <a:ext cx="9810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61"/>
          <p:cNvSpPr txBox="1"/>
          <p:nvPr/>
        </p:nvSpPr>
        <p:spPr>
          <a:xfrm>
            <a:off x="5394325" y="1282700"/>
            <a:ext cx="110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7" name="Google Shape;1277;p61"/>
          <p:cNvGrpSpPr/>
          <p:nvPr/>
        </p:nvGrpSpPr>
        <p:grpSpPr>
          <a:xfrm>
            <a:off x="2200275" y="4227512"/>
            <a:ext cx="3305175" cy="425450"/>
            <a:chOff x="1386" y="2663"/>
            <a:chExt cx="2082" cy="268"/>
          </a:xfrm>
        </p:grpSpPr>
        <p:cxnSp>
          <p:nvCxnSpPr>
            <p:cNvPr id="1278" name="Google Shape;1278;p61"/>
            <p:cNvCxnSpPr/>
            <p:nvPr/>
          </p:nvCxnSpPr>
          <p:spPr>
            <a:xfrm flipH="1">
              <a:off x="1386" y="2663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279" name="Google Shape;1279;p61"/>
            <p:cNvGrpSpPr/>
            <p:nvPr/>
          </p:nvGrpSpPr>
          <p:grpSpPr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1280" name="Google Shape;1280;p61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81" name="Google Shape;1281;p61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usual http response msg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82" name="Google Shape;1282;p61"/>
          <p:cNvGrpSpPr/>
          <p:nvPr/>
        </p:nvGrpSpPr>
        <p:grpSpPr>
          <a:xfrm>
            <a:off x="2209800" y="5722937"/>
            <a:ext cx="3305175" cy="407987"/>
            <a:chOff x="1392" y="3605"/>
            <a:chExt cx="2082" cy="257"/>
          </a:xfrm>
        </p:grpSpPr>
        <p:cxnSp>
          <p:nvCxnSpPr>
            <p:cNvPr id="1283" name="Google Shape;1283;p61"/>
            <p:cNvCxnSpPr/>
            <p:nvPr/>
          </p:nvCxnSpPr>
          <p:spPr>
            <a:xfrm flipH="1">
              <a:off x="1392" y="3605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1284" name="Google Shape;1284;p61"/>
            <p:cNvGrpSpPr/>
            <p:nvPr/>
          </p:nvGrpSpPr>
          <p:grpSpPr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1285" name="Google Shape;1285;p61"/>
              <p:cNvSpPr txBox="1"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86" name="Google Shape;1286;p61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usual http response msg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87" name="Google Shape;1287;p61"/>
          <p:cNvSpPr txBox="1"/>
          <p:nvPr/>
        </p:nvSpPr>
        <p:spPr>
          <a:xfrm>
            <a:off x="763587" y="2530475"/>
            <a:ext cx="17875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61"/>
          <p:cNvSpPr txBox="1"/>
          <p:nvPr/>
        </p:nvSpPr>
        <p:spPr>
          <a:xfrm>
            <a:off x="58737" y="4303712"/>
            <a:ext cx="1808162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week later: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9" name="Google Shape;1289;p61"/>
          <p:cNvGrpSpPr/>
          <p:nvPr/>
        </p:nvGrpSpPr>
        <p:grpSpPr>
          <a:xfrm>
            <a:off x="2209800" y="3589337"/>
            <a:ext cx="5638800" cy="1119187"/>
            <a:chOff x="1392" y="2261"/>
            <a:chExt cx="3552" cy="705"/>
          </a:xfrm>
        </p:grpSpPr>
        <p:cxnSp>
          <p:nvCxnSpPr>
            <p:cNvPr id="1290" name="Google Shape;1290;p61"/>
            <p:cNvCxnSpPr/>
            <p:nvPr/>
          </p:nvCxnSpPr>
          <p:spPr>
            <a:xfrm>
              <a:off x="1392" y="2357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91" name="Google Shape;1291;p61"/>
            <p:cNvSpPr txBox="1"/>
            <p:nvPr/>
          </p:nvSpPr>
          <p:spPr>
            <a:xfrm>
              <a:off x="1548" y="2261"/>
              <a:ext cx="1689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usual http request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cookie: 1678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61"/>
            <p:cNvSpPr txBox="1"/>
            <p:nvPr/>
          </p:nvSpPr>
          <p:spPr>
            <a:xfrm>
              <a:off x="3501" y="2332"/>
              <a:ext cx="703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cookie-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specific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3" name="Google Shape;1293;p61"/>
            <p:cNvCxnSpPr/>
            <p:nvPr/>
          </p:nvCxnSpPr>
          <p:spPr>
            <a:xfrm rot="10800000" flipH="1">
              <a:off x="4252" y="2367"/>
              <a:ext cx="692" cy="2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1294" name="Google Shape;1294;p61"/>
            <p:cNvGrpSpPr/>
            <p:nvPr/>
          </p:nvGrpSpPr>
          <p:grpSpPr>
            <a:xfrm>
              <a:off x="4306" y="2363"/>
              <a:ext cx="557" cy="231"/>
              <a:chOff x="4306" y="2273"/>
              <a:chExt cx="557" cy="231"/>
            </a:xfrm>
          </p:grpSpPr>
          <p:sp>
            <p:nvSpPr>
              <p:cNvPr id="1295" name="Google Shape;1295;p61"/>
              <p:cNvSpPr txBox="1"/>
              <p:nvPr/>
            </p:nvSpPr>
            <p:spPr>
              <a:xfrm>
                <a:off x="4409" y="2365"/>
                <a:ext cx="384" cy="9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296" name="Google Shape;1296;p61"/>
              <p:cNvSpPr txBox="1"/>
              <p:nvPr/>
            </p:nvSpPr>
            <p:spPr>
              <a:xfrm>
                <a:off x="4306" y="2273"/>
                <a:ext cx="55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access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97" name="Google Shape;1297;p61"/>
          <p:cNvGrpSpPr/>
          <p:nvPr/>
        </p:nvGrpSpPr>
        <p:grpSpPr>
          <a:xfrm>
            <a:off x="755650" y="1804987"/>
            <a:ext cx="1438275" cy="771525"/>
            <a:chOff x="476" y="1047"/>
            <a:chExt cx="906" cy="486"/>
          </a:xfrm>
        </p:grpSpPr>
        <p:sp>
          <p:nvSpPr>
            <p:cNvPr id="1298" name="Google Shape;1298;p61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99" name="Google Shape;1299;p61"/>
            <p:cNvSpPr txBox="1"/>
            <p:nvPr/>
          </p:nvSpPr>
          <p:spPr>
            <a:xfrm>
              <a:off x="476" y="1134"/>
              <a:ext cx="72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0" name="Google Shape;1300;p61"/>
          <p:cNvSpPr/>
          <p:nvPr/>
        </p:nvSpPr>
        <p:spPr>
          <a:xfrm>
            <a:off x="7956550" y="3343275"/>
            <a:ext cx="527050" cy="825500"/>
          </a:xfrm>
          <a:prstGeom prst="can">
            <a:avLst>
              <a:gd name="adj" fmla="val 25000"/>
            </a:avLst>
          </a:prstGeom>
          <a:solidFill>
            <a:srgbClr val="00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301" name="Google Shape;1301;p61"/>
          <p:cNvGrpSpPr/>
          <p:nvPr/>
        </p:nvGrpSpPr>
        <p:grpSpPr>
          <a:xfrm>
            <a:off x="2200275" y="2106612"/>
            <a:ext cx="5921375" cy="1296987"/>
            <a:chOff x="1386" y="1327"/>
            <a:chExt cx="3730" cy="817"/>
          </a:xfrm>
        </p:grpSpPr>
        <p:cxnSp>
          <p:nvCxnSpPr>
            <p:cNvPr id="1302" name="Google Shape;1302;p61"/>
            <p:cNvCxnSpPr/>
            <p:nvPr/>
          </p:nvCxnSpPr>
          <p:spPr>
            <a:xfrm>
              <a:off x="1386" y="1355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03" name="Google Shape;1303;p61"/>
            <p:cNvSpPr txBox="1"/>
            <p:nvPr/>
          </p:nvSpPr>
          <p:spPr>
            <a:xfrm>
              <a:off x="1554" y="1327"/>
              <a:ext cx="1689" cy="23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usual http request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61"/>
            <p:cNvSpPr txBox="1"/>
            <p:nvPr/>
          </p:nvSpPr>
          <p:spPr>
            <a:xfrm>
              <a:off x="3270" y="1390"/>
              <a:ext cx="1227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Amazon 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creates ID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1678 for user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5" name="Google Shape;1305;p61"/>
            <p:cNvGrpSpPr/>
            <p:nvPr/>
          </p:nvGrpSpPr>
          <p:grpSpPr>
            <a:xfrm>
              <a:off x="4377" y="1730"/>
              <a:ext cx="739" cy="414"/>
              <a:chOff x="4377" y="1640"/>
              <a:chExt cx="739" cy="414"/>
            </a:xfrm>
          </p:grpSpPr>
          <p:cxnSp>
            <p:nvCxnSpPr>
              <p:cNvPr id="1306" name="Google Shape;1306;p61"/>
              <p:cNvCxnSpPr/>
              <p:nvPr/>
            </p:nvCxnSpPr>
            <p:spPr>
              <a:xfrm>
                <a:off x="4377" y="1640"/>
                <a:ext cx="659" cy="4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07" name="Google Shape;1307;p61"/>
              <p:cNvSpPr txBox="1"/>
              <p:nvPr/>
            </p:nvSpPr>
            <p:spPr>
              <a:xfrm>
                <a:off x="4470" y="1729"/>
                <a:ext cx="602" cy="243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08" name="Google Shape;1308;p61"/>
              <p:cNvSpPr txBox="1"/>
              <p:nvPr/>
            </p:nvSpPr>
            <p:spPr>
              <a:xfrm>
                <a:off x="4381" y="1702"/>
                <a:ext cx="735" cy="3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create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omic Sans MS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   entry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09" name="Google Shape;1309;p61"/>
          <p:cNvGrpSpPr/>
          <p:nvPr/>
        </p:nvGrpSpPr>
        <p:grpSpPr>
          <a:xfrm>
            <a:off x="728662" y="2598737"/>
            <a:ext cx="4805362" cy="1087437"/>
            <a:chOff x="459" y="1637"/>
            <a:chExt cx="3027" cy="685"/>
          </a:xfrm>
        </p:grpSpPr>
        <p:cxnSp>
          <p:nvCxnSpPr>
            <p:cNvPr id="1310" name="Google Shape;1310;p61"/>
            <p:cNvCxnSpPr/>
            <p:nvPr/>
          </p:nvCxnSpPr>
          <p:spPr>
            <a:xfrm flipH="1">
              <a:off x="1404" y="1637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11" name="Google Shape;1311;p61"/>
            <p:cNvSpPr txBox="1"/>
            <p:nvPr/>
          </p:nvSpPr>
          <p:spPr>
            <a:xfrm>
              <a:off x="1552" y="1650"/>
              <a:ext cx="1665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usual http response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Set-cookie: 1678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2" name="Google Shape;1312;p61"/>
            <p:cNvGrpSpPr/>
            <p:nvPr/>
          </p:nvGrpSpPr>
          <p:grpSpPr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1313" name="Google Shape;1313;p61"/>
              <p:cNvSpPr/>
              <p:nvPr/>
            </p:nvSpPr>
            <p:spPr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314" name="Google Shape;1314;p61"/>
              <p:cNvSpPr txBox="1"/>
              <p:nvPr/>
            </p:nvSpPr>
            <p:spPr>
              <a:xfrm>
                <a:off x="684" y="1833"/>
                <a:ext cx="10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ebay 8734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lang="en-US" sz="1600" b="1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1678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5" name="Google Shape;1315;p61"/>
          <p:cNvGrpSpPr/>
          <p:nvPr/>
        </p:nvGrpSpPr>
        <p:grpSpPr>
          <a:xfrm>
            <a:off x="2181225" y="4192587"/>
            <a:ext cx="5705475" cy="1992312"/>
            <a:chOff x="1374" y="2641"/>
            <a:chExt cx="3594" cy="1255"/>
          </a:xfrm>
        </p:grpSpPr>
        <p:cxnSp>
          <p:nvCxnSpPr>
            <p:cNvPr id="1316" name="Google Shape;1316;p61"/>
            <p:cNvCxnSpPr/>
            <p:nvPr/>
          </p:nvCxnSpPr>
          <p:spPr>
            <a:xfrm>
              <a:off x="1374" y="3293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17" name="Google Shape;1317;p61"/>
            <p:cNvSpPr txBox="1"/>
            <p:nvPr/>
          </p:nvSpPr>
          <p:spPr>
            <a:xfrm>
              <a:off x="1561" y="3171"/>
              <a:ext cx="1689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usual http request msg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cookie: 1678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61"/>
            <p:cNvSpPr txBox="1"/>
            <p:nvPr/>
          </p:nvSpPr>
          <p:spPr>
            <a:xfrm>
              <a:off x="3494" y="3262"/>
              <a:ext cx="778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cookie-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spectific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9" name="Google Shape;1319;p61"/>
            <p:cNvCxnSpPr/>
            <p:nvPr/>
          </p:nvCxnSpPr>
          <p:spPr>
            <a:xfrm rot="10800000" flipH="1">
              <a:off x="4181" y="2641"/>
              <a:ext cx="787" cy="86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320" name="Google Shape;1320;p61"/>
            <p:cNvSpPr txBox="1"/>
            <p:nvPr/>
          </p:nvSpPr>
          <p:spPr>
            <a:xfrm>
              <a:off x="4287" y="2939"/>
              <a:ext cx="557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access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1" name="Google Shape;1321;p61"/>
          <p:cNvGrpSpPr/>
          <p:nvPr/>
        </p:nvGrpSpPr>
        <p:grpSpPr>
          <a:xfrm>
            <a:off x="742950" y="4799012"/>
            <a:ext cx="1593850" cy="771525"/>
            <a:chOff x="684" y="1746"/>
            <a:chExt cx="1004" cy="486"/>
          </a:xfrm>
        </p:grpSpPr>
        <p:sp>
          <p:nvSpPr>
            <p:cNvPr id="1322" name="Google Shape;1322;p61"/>
            <p:cNvSpPr/>
            <p:nvPr/>
          </p:nvSpPr>
          <p:spPr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23" name="Google Shape;1323;p61"/>
            <p:cNvSpPr txBox="1"/>
            <p:nvPr/>
          </p:nvSpPr>
          <p:spPr>
            <a:xfrm>
              <a:off x="684" y="1833"/>
              <a:ext cx="10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amazon 1678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4" name="Google Shape;1324;p61"/>
          <p:cNvSpPr txBox="1"/>
          <p:nvPr/>
        </p:nvSpPr>
        <p:spPr>
          <a:xfrm>
            <a:off x="7831137" y="4248150"/>
            <a:ext cx="1150937" cy="641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6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6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(continued)</a:t>
            </a:r>
            <a:endParaRPr/>
          </a:p>
        </p:txBody>
      </p:sp>
      <p:sp>
        <p:nvSpPr>
          <p:cNvPr id="1331" name="Google Shape;1331;p62"/>
          <p:cNvSpPr txBox="1">
            <a:spLocks noGrp="1"/>
          </p:cNvSpPr>
          <p:nvPr>
            <p:ph type="body" idx="1"/>
          </p:nvPr>
        </p:nvSpPr>
        <p:spPr>
          <a:xfrm>
            <a:off x="533400" y="1477962"/>
            <a:ext cx="38100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cookies can bring: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shopping carts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recommendations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session state (Web e-mail)</a:t>
            </a:r>
            <a:endParaRPr/>
          </a:p>
        </p:txBody>
      </p:sp>
      <p:sp>
        <p:nvSpPr>
          <p:cNvPr id="1332" name="Google Shape;1332;p62"/>
          <p:cNvSpPr txBox="1"/>
          <p:nvPr/>
        </p:nvSpPr>
        <p:spPr>
          <a:xfrm>
            <a:off x="4911725" y="1411287"/>
            <a:ext cx="3810000" cy="223361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sng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and privacy: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permit sites to learn a lot about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may supply name and e-mail to sites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62"/>
          <p:cNvSpPr txBox="1"/>
          <p:nvPr/>
        </p:nvSpPr>
        <p:spPr>
          <a:xfrm>
            <a:off x="7321550" y="1177925"/>
            <a:ext cx="798512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aside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62"/>
          <p:cNvSpPr txBox="1"/>
          <p:nvPr/>
        </p:nvSpPr>
        <p:spPr>
          <a:xfrm>
            <a:off x="411162" y="4090987"/>
            <a:ext cx="5702300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sng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keep “state”:</a:t>
            </a: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 endpoints: maintain state at sender/receiver over multiple transactions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cookies: http messages carry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6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Web caches (proxy server)</a:t>
            </a:r>
            <a:endParaRPr/>
          </a:p>
        </p:txBody>
      </p:sp>
      <p:sp>
        <p:nvSpPr>
          <p:cNvPr id="1341" name="Google Shape;1341;p63"/>
          <p:cNvSpPr txBox="1">
            <a:spLocks noGrp="1"/>
          </p:cNvSpPr>
          <p:nvPr>
            <p:ph type="body" idx="1"/>
          </p:nvPr>
        </p:nvSpPr>
        <p:spPr>
          <a:xfrm>
            <a:off x="279400" y="1957387"/>
            <a:ext cx="3767137" cy="37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sets browser: Web accesses via  cache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browser sends all HTTP requests to cache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in cache: cache returns object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cache requests object from origin server, then returns object to client</a:t>
            </a:r>
            <a:endParaRPr/>
          </a:p>
        </p:txBody>
      </p:sp>
      <p:sp>
        <p:nvSpPr>
          <p:cNvPr id="1342" name="Google Shape;1342;p63"/>
          <p:cNvSpPr txBox="1"/>
          <p:nvPr/>
        </p:nvSpPr>
        <p:spPr>
          <a:xfrm>
            <a:off x="393700" y="1265237"/>
            <a:ext cx="8750300" cy="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Goal: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satisfy client request without involving origin 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3" name="Google Shape;1343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03700" y="2955925"/>
            <a:ext cx="515937" cy="41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44" name="Google Shape;1344;p63"/>
          <p:cNvSpPr txBox="1"/>
          <p:nvPr/>
        </p:nvSpPr>
        <p:spPr>
          <a:xfrm>
            <a:off x="4143375" y="3368675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5" name="Google Shape;134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68787" y="4826000"/>
            <a:ext cx="515937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6" name="Google Shape;1346;p63"/>
          <p:cNvSpPr txBox="1"/>
          <p:nvPr/>
        </p:nvSpPr>
        <p:spPr>
          <a:xfrm>
            <a:off x="6024562" y="2774950"/>
            <a:ext cx="9556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7" name="Google Shape;1347;p63"/>
          <p:cNvGrpSpPr/>
          <p:nvPr/>
        </p:nvGrpSpPr>
        <p:grpSpPr>
          <a:xfrm>
            <a:off x="6249987" y="3556000"/>
            <a:ext cx="346075" cy="742950"/>
            <a:chOff x="4180" y="783"/>
            <a:chExt cx="150" cy="307"/>
          </a:xfrm>
        </p:grpSpPr>
        <p:sp>
          <p:nvSpPr>
            <p:cNvPr id="1348" name="Google Shape;1348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49" name="Google Shape;1349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0" name="Google Shape;1350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1" name="Google Shape;1351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352" name="Google Shape;1352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53" name="Google Shape;1353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54" name="Google Shape;1354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55" name="Google Shape;1355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356" name="Google Shape;1356;p63"/>
          <p:cNvSpPr txBox="1"/>
          <p:nvPr/>
        </p:nvSpPr>
        <p:spPr>
          <a:xfrm>
            <a:off x="4298950" y="5284787"/>
            <a:ext cx="714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7" name="Google Shape;1357;p63"/>
          <p:cNvGrpSpPr/>
          <p:nvPr/>
        </p:nvGrpSpPr>
        <p:grpSpPr>
          <a:xfrm>
            <a:off x="4580663" y="3855286"/>
            <a:ext cx="1580424" cy="1027028"/>
            <a:chOff x="2885" y="2429"/>
            <a:chExt cx="996" cy="646"/>
          </a:xfrm>
        </p:grpSpPr>
        <p:cxnSp>
          <p:nvCxnSpPr>
            <p:cNvPr id="1358" name="Google Shape;1358;p63"/>
            <p:cNvCxnSpPr/>
            <p:nvPr/>
          </p:nvCxnSpPr>
          <p:spPr>
            <a:xfrm rot="10800000" flipH="1">
              <a:off x="2998" y="2580"/>
              <a:ext cx="883" cy="47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59" name="Google Shape;1359;p63"/>
            <p:cNvSpPr txBox="1"/>
            <p:nvPr/>
          </p:nvSpPr>
          <p:spPr>
            <a:xfrm rot="-1740000">
              <a:off x="2877" y="2646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request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0" name="Google Shape;1360;p63"/>
          <p:cNvGrpSpPr/>
          <p:nvPr/>
        </p:nvGrpSpPr>
        <p:grpSpPr>
          <a:xfrm>
            <a:off x="4793033" y="4147486"/>
            <a:ext cx="1580408" cy="1080801"/>
            <a:chOff x="3020" y="2613"/>
            <a:chExt cx="996" cy="680"/>
          </a:xfrm>
        </p:grpSpPr>
        <p:cxnSp>
          <p:nvCxnSpPr>
            <p:cNvPr id="1361" name="Google Shape;1361;p63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62" name="Google Shape;1362;p63"/>
            <p:cNvSpPr txBox="1"/>
            <p:nvPr/>
          </p:nvSpPr>
          <p:spPr>
            <a:xfrm rot="-1740000">
              <a:off x="3007" y="2847"/>
              <a:ext cx="102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response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3" name="Google Shape;1363;p63"/>
          <p:cNvGrpSpPr/>
          <p:nvPr/>
        </p:nvGrpSpPr>
        <p:grpSpPr>
          <a:xfrm>
            <a:off x="8089900" y="2792412"/>
            <a:ext cx="346075" cy="742950"/>
            <a:chOff x="4180" y="783"/>
            <a:chExt cx="150" cy="307"/>
          </a:xfrm>
        </p:grpSpPr>
        <p:sp>
          <p:nvSpPr>
            <p:cNvPr id="1364" name="Google Shape;1364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5" name="Google Shape;1365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6" name="Google Shape;1366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67" name="Google Shape;1367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368" name="Google Shape;1368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69" name="Google Shape;1369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0" name="Google Shape;1370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1" name="Google Shape;1371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72" name="Google Shape;1372;p63"/>
          <p:cNvGrpSpPr/>
          <p:nvPr/>
        </p:nvGrpSpPr>
        <p:grpSpPr>
          <a:xfrm>
            <a:off x="8174037" y="4670425"/>
            <a:ext cx="346075" cy="742950"/>
            <a:chOff x="4180" y="783"/>
            <a:chExt cx="150" cy="307"/>
          </a:xfrm>
        </p:grpSpPr>
        <p:sp>
          <p:nvSpPr>
            <p:cNvPr id="1373" name="Google Shape;1373;p63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4" name="Google Shape;1374;p63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5" name="Google Shape;1375;p63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76" name="Google Shape;1376;p63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377" name="Google Shape;1377;p63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78" name="Google Shape;1378;p63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79" name="Google Shape;1379;p63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0" name="Google Shape;1380;p63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81" name="Google Shape;1381;p63"/>
          <p:cNvGrpSpPr/>
          <p:nvPr/>
        </p:nvGrpSpPr>
        <p:grpSpPr>
          <a:xfrm>
            <a:off x="4765675" y="2902374"/>
            <a:ext cx="3251200" cy="969538"/>
            <a:chOff x="3002" y="1829"/>
            <a:chExt cx="2048" cy="610"/>
          </a:xfrm>
        </p:grpSpPr>
        <p:sp>
          <p:nvSpPr>
            <p:cNvPr id="1382" name="Google Shape;1382;p63"/>
            <p:cNvSpPr/>
            <p:nvPr/>
          </p:nvSpPr>
          <p:spPr>
            <a:xfrm>
              <a:off x="3002" y="1979"/>
              <a:ext cx="2048" cy="460"/>
            </a:xfrm>
            <a:custGeom>
              <a:avLst/>
              <a:gdLst/>
              <a:ahLst/>
              <a:cxnLst/>
              <a:rect l="l" t="t" r="r" b="b"/>
              <a:pathLst>
                <a:path w="2048" h="460" extrusionOk="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83" name="Google Shape;1383;p63"/>
            <p:cNvSpPr txBox="1"/>
            <p:nvPr/>
          </p:nvSpPr>
          <p:spPr>
            <a:xfrm rot="1380000">
              <a:off x="3064" y="2006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request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3"/>
            <p:cNvSpPr txBox="1"/>
            <p:nvPr/>
          </p:nvSpPr>
          <p:spPr>
            <a:xfrm rot="-1440000">
              <a:off x="4095" y="2016"/>
              <a:ext cx="95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request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5" name="Google Shape;1385;p63"/>
          <p:cNvSpPr txBox="1"/>
          <p:nvPr/>
        </p:nvSpPr>
        <p:spPr>
          <a:xfrm>
            <a:off x="7885112" y="5465762"/>
            <a:ext cx="800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63"/>
          <p:cNvSpPr txBox="1"/>
          <p:nvPr/>
        </p:nvSpPr>
        <p:spPr>
          <a:xfrm>
            <a:off x="7816850" y="1993900"/>
            <a:ext cx="800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63"/>
          <p:cNvSpPr txBox="1"/>
          <p:nvPr/>
        </p:nvSpPr>
        <p:spPr>
          <a:xfrm>
            <a:off x="6946900" y="4349750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88" name="Google Shape;1388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97862" y="2632075"/>
            <a:ext cx="527050" cy="433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9" name="Google Shape;1389;p63"/>
          <p:cNvGrpSpPr/>
          <p:nvPr/>
        </p:nvGrpSpPr>
        <p:grpSpPr>
          <a:xfrm>
            <a:off x="3992562" y="2678112"/>
            <a:ext cx="4184583" cy="1814512"/>
            <a:chOff x="2515" y="1687"/>
            <a:chExt cx="2636" cy="1143"/>
          </a:xfrm>
        </p:grpSpPr>
        <p:sp>
          <p:nvSpPr>
            <p:cNvPr id="1390" name="Google Shape;1390;p63"/>
            <p:cNvSpPr/>
            <p:nvPr/>
          </p:nvSpPr>
          <p:spPr>
            <a:xfrm>
              <a:off x="2985" y="2026"/>
              <a:ext cx="2119" cy="476"/>
            </a:xfrm>
            <a:custGeom>
              <a:avLst/>
              <a:gdLst/>
              <a:ahLst/>
              <a:cxnLst/>
              <a:rect l="l" t="t" r="r" b="b"/>
              <a:pathLst>
                <a:path w="2119" h="476" extrusionOk="0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91" name="Google Shape;1391;p63"/>
            <p:cNvSpPr txBox="1"/>
            <p:nvPr/>
          </p:nvSpPr>
          <p:spPr>
            <a:xfrm rot="1380000">
              <a:off x="2901" y="2244"/>
              <a:ext cx="102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response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3"/>
            <p:cNvSpPr txBox="1"/>
            <p:nvPr/>
          </p:nvSpPr>
          <p:spPr>
            <a:xfrm rot="-1440000">
              <a:off x="4131" y="2232"/>
              <a:ext cx="102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response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3" name="Google Shape;1393;p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4" name="Google Shape;1394;p6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5" name="Google Shape;1395;p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40187" y="4613275"/>
            <a:ext cx="527050" cy="43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6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6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about Web caching</a:t>
            </a:r>
            <a:endParaRPr/>
          </a:p>
        </p:txBody>
      </p:sp>
      <p:sp>
        <p:nvSpPr>
          <p:cNvPr id="1402" name="Google Shape;1402;p6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 acts as both client and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typically cache is installed by ISP (university, company, residential ISP)</a:t>
            </a:r>
            <a:endParaRPr/>
          </a:p>
        </p:txBody>
      </p:sp>
      <p:sp>
        <p:nvSpPr>
          <p:cNvPr id="1403" name="Google Shape;1403;p64"/>
          <p:cNvSpPr txBox="1">
            <a:spLocks noGrp="1"/>
          </p:cNvSpPr>
          <p:nvPr>
            <p:ph type="body" idx="1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Web caching?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 response time for client request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reduce traffic on an institution’s access link.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 dense with caches: enables “poor” content providers to effectively deliver content (but so does P2P file sharing)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63" y="800100"/>
            <a:ext cx="70770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7275" y="738188"/>
            <a:ext cx="7029450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988" y="690563"/>
            <a:ext cx="7058025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49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9" name="Google Shape;1409;p65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0" name="Google Shape;1410;p6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 dirty="0" smtClean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Practice yourself: Caching </a:t>
            </a:r>
            <a:r>
              <a:rPr lang="en-US" sz="3600" b="0" i="0" u="sng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</a:t>
            </a:r>
            <a:endParaRPr/>
          </a:p>
        </p:txBody>
      </p:sp>
      <p:sp>
        <p:nvSpPr>
          <p:cNvPr id="1411" name="Google Shape;1411;p65"/>
          <p:cNvSpPr txBox="1">
            <a:spLocks noGrp="1"/>
          </p:cNvSpPr>
          <p:nvPr>
            <p:ph type="body" idx="1"/>
          </p:nvPr>
        </p:nvSpPr>
        <p:spPr>
          <a:xfrm>
            <a:off x="520700" y="1379537"/>
            <a:ext cx="416401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average object size = </a:t>
            </a:r>
            <a:r>
              <a:rPr lang="en-US" sz="2000" b="0" i="0" u="none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1Mbits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avg. request rate from institution’s browsers to origin servers = 15/sec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delay from institutional router to any origin server and back to router  = 2 sec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Consequences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utilization on LAN = 15%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utilization on access link = 100%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delay   = Internet delay + access delay + LAN delay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2 sec + minutes + milliseconds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12" name="Google Shape;1412;p65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413" name="Google Shape;1413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4" name="Google Shape;1414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5" name="Google Shape;1415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17" name="Google Shape;1417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8" name="Google Shape;1418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19" name="Google Shape;1419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0" name="Google Shape;1420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21" name="Google Shape;1421;p65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422" name="Google Shape;1422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3" name="Google Shape;1423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4" name="Google Shape;1424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26" name="Google Shape;1426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7" name="Google Shape;1427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8" name="Google Shape;1428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29" name="Google Shape;1429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30" name="Google Shape;1430;p65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431" name="Google Shape;1431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2" name="Google Shape;1432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3" name="Google Shape;1433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35" name="Google Shape;1435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6" name="Google Shape;1436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37" name="Google Shape;1437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38" name="Google Shape;1438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39" name="Google Shape;1439;p65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440" name="Google Shape;1440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1" name="Google Shape;1441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2" name="Google Shape;1442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44" name="Google Shape;1444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45" name="Google Shape;1445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46" name="Google Shape;1446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47" name="Google Shape;1447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449" name="Google Shape;1449;p6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0" name="Google Shape;1450;p65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1" name="Google Shape;1451;p65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2" name="Google Shape;1452;p6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53" name="Google Shape;1453;p6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4" name="Google Shape;1454;p6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55" name="Google Shape;1455;p65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6" name="Google Shape;1456;p65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57" name="Google Shape;1457;p65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8" name="Google Shape;1458;p65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9" name="Google Shape;1459;p65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0" name="Google Shape;1460;p65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1" name="Google Shape;1461;p65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2" name="Google Shape;1462;p65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63" name="Google Shape;1463;p65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464" name="Google Shape;1464;p65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65" name="Google Shape;1465;p65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6" name="Google Shape;1466;p65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67" name="Google Shape;1467;p65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68" name="Google Shape;1468;p65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69" name="Google Shape;1469;p65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70" name="Google Shape;1470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1" name="Google Shape;1471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2" name="Google Shape;1472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73" name="Google Shape;1473;p65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74" name="Google Shape;1474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5" name="Google Shape;1475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76" name="Google Shape;1476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77" name="Google Shape;1477;p65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5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79" name="Google Shape;147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Google Shape;148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2" name="Google Shape;1482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3" name="Google Shape;1483;p65"/>
          <p:cNvCxnSpPr/>
          <p:nvPr/>
        </p:nvCxnSpPr>
        <p:spPr>
          <a:xfrm rot="10800000" flipH="1">
            <a:off x="5172075" y="4592637"/>
            <a:ext cx="1557337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4" name="Google Shape;1484;p65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5" name="Google Shape;1485;p65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6" name="Google Shape;1486;p65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7" name="Google Shape;1487;p65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8" name="Google Shape;1488;p65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489" name="Google Shape;1489;p65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90" name="Google Shape;1490;p65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91" name="Google Shape;1491;p65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92" name="Google Shape;1492;p65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93" name="Google Shape;1493;p65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494" name="Google Shape;1494;p65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495" name="Google Shape;1495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6" name="Google Shape;1496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97" name="Google Shape;1497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98" name="Google Shape;1498;p65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499" name="Google Shape;1499;p65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0" name="Google Shape;1500;p65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01" name="Google Shape;1501;p65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502" name="Google Shape;1502;p65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3" name="Google Shape;1503;p65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4" name="Google Shape;1504;p65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65"/>
          <p:cNvSpPr txBox="1"/>
          <p:nvPr/>
        </p:nvSpPr>
        <p:spPr>
          <a:xfrm>
            <a:off x="6630987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Mbps 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65"/>
          <p:cNvSpPr txBox="1"/>
          <p:nvPr/>
        </p:nvSpPr>
        <p:spPr>
          <a:xfrm>
            <a:off x="6392862" y="3322637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Mbps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65"/>
          <p:cNvSpPr txBox="1"/>
          <p:nvPr/>
        </p:nvSpPr>
        <p:spPr>
          <a:xfrm>
            <a:off x="6877050" y="5370512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Client-server architecture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4664075" y="1416050"/>
            <a:ext cx="414337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always-on host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permanent IP address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farms 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scaling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communicate with server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be intermittently connected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have dynamic IP addresses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communicate directly with each other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2771775" y="3540125"/>
            <a:ext cx="1314450" cy="674687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790825" y="2014537"/>
            <a:ext cx="1730375" cy="1044575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1050925" y="1722437"/>
            <a:ext cx="1644650" cy="1071562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48" name="Google Shape;148;p21"/>
          <p:cNvGrpSpPr/>
          <p:nvPr/>
        </p:nvGrpSpPr>
        <p:grpSpPr>
          <a:xfrm>
            <a:off x="1138237" y="3057525"/>
            <a:ext cx="1458912" cy="933450"/>
            <a:chOff x="2889" y="1631"/>
            <a:chExt cx="980" cy="743"/>
          </a:xfrm>
        </p:grpSpPr>
        <p:sp>
          <p:nvSpPr>
            <p:cNvPr id="149" name="Google Shape;149;p21"/>
            <p:cNvSpPr txBox="1"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1" name="Google Shape;151;p21"/>
          <p:cNvGrpSpPr/>
          <p:nvPr/>
        </p:nvGrpSpPr>
        <p:grpSpPr>
          <a:xfrm>
            <a:off x="1837133" y="1911211"/>
            <a:ext cx="342109" cy="535126"/>
            <a:chOff x="3789" y="1035"/>
            <a:chExt cx="879" cy="1245"/>
          </a:xfrm>
        </p:grpSpPr>
        <p:cxnSp>
          <p:nvCxnSpPr>
            <p:cNvPr id="152" name="Google Shape;152;p21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21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21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21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21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21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8" name="Google Shape;158;p21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0" name="Google Shape;160;p21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1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" name="Google Shape;163;p21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" name="Google Shape;164;p21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67" name="Google Shape;167;p21"/>
            <p:cNvGrpSpPr/>
            <p:nvPr/>
          </p:nvGrpSpPr>
          <p:grpSpPr>
            <a:xfrm>
              <a:off x="4269" y="1382"/>
              <a:ext cx="399" cy="203"/>
              <a:chOff x="4227" y="1294"/>
              <a:chExt cx="879" cy="400"/>
            </a:xfrm>
          </p:grpSpPr>
          <p:cxnSp>
            <p:nvCxnSpPr>
              <p:cNvPr id="168" name="Google Shape;168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21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21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21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2" name="Google Shape;172;p21"/>
            <p:cNvGrpSpPr/>
            <p:nvPr/>
          </p:nvGrpSpPr>
          <p:grpSpPr>
            <a:xfrm rot="5700000">
              <a:off x="4048" y="1141"/>
              <a:ext cx="399" cy="203"/>
              <a:chOff x="4227" y="1294"/>
              <a:chExt cx="879" cy="400"/>
            </a:xfrm>
          </p:grpSpPr>
          <p:cxnSp>
            <p:nvCxnSpPr>
              <p:cNvPr id="173" name="Google Shape;173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21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21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21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7" name="Google Shape;177;p21"/>
            <p:cNvGrpSpPr/>
            <p:nvPr/>
          </p:nvGrpSpPr>
          <p:grpSpPr>
            <a:xfrm rot="10800000">
              <a:off x="3789" y="1369"/>
              <a:ext cx="399" cy="203"/>
              <a:chOff x="4227" y="1294"/>
              <a:chExt cx="879" cy="400"/>
            </a:xfrm>
          </p:grpSpPr>
          <p:cxnSp>
            <p:nvCxnSpPr>
              <p:cNvPr id="178" name="Google Shape;178;p2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21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21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21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82" name="Google Shape;182;p21"/>
          <p:cNvSpPr/>
          <p:nvPr/>
        </p:nvSpPr>
        <p:spPr>
          <a:xfrm>
            <a:off x="2897187" y="373538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>
            <a:off x="2897187" y="3727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21"/>
          <p:cNvCxnSpPr/>
          <p:nvPr/>
        </p:nvCxnSpPr>
        <p:spPr>
          <a:xfrm>
            <a:off x="3255962" y="3727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21"/>
          <p:cNvSpPr txBox="1"/>
          <p:nvPr/>
        </p:nvSpPr>
        <p:spPr>
          <a:xfrm>
            <a:off x="2897187" y="372745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894012" y="365918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>
            <a:off x="2979737" y="3683000"/>
            <a:ext cx="179387" cy="65087"/>
            <a:chOff x="2848" y="848"/>
            <a:chExt cx="140" cy="98"/>
          </a:xfrm>
        </p:grpSpPr>
        <p:cxnSp>
          <p:nvCxnSpPr>
            <p:cNvPr id="188" name="Google Shape;188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" name="Google Shape;189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" name="Google Shape;190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91" name="Google Shape;191;p21"/>
          <p:cNvGrpSpPr/>
          <p:nvPr/>
        </p:nvGrpSpPr>
        <p:grpSpPr>
          <a:xfrm rot="10800000" flipH="1">
            <a:off x="2979737" y="3683000"/>
            <a:ext cx="179387" cy="65087"/>
            <a:chOff x="2848" y="848"/>
            <a:chExt cx="140" cy="98"/>
          </a:xfrm>
        </p:grpSpPr>
        <p:cxnSp>
          <p:nvCxnSpPr>
            <p:cNvPr id="192" name="Google Shape;192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3" name="Google Shape;193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4" name="Google Shape;194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5" name="Google Shape;195;p21"/>
          <p:cNvSpPr/>
          <p:nvPr/>
        </p:nvSpPr>
        <p:spPr>
          <a:xfrm>
            <a:off x="3252787" y="401478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6" name="Google Shape;196;p21"/>
          <p:cNvCxnSpPr/>
          <p:nvPr/>
        </p:nvCxnSpPr>
        <p:spPr>
          <a:xfrm>
            <a:off x="3252787" y="40068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1"/>
          <p:cNvCxnSpPr/>
          <p:nvPr/>
        </p:nvCxnSpPr>
        <p:spPr>
          <a:xfrm>
            <a:off x="3611562" y="40068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" name="Google Shape;198;p21"/>
          <p:cNvSpPr txBox="1"/>
          <p:nvPr/>
        </p:nvSpPr>
        <p:spPr>
          <a:xfrm>
            <a:off x="3252787" y="400685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3249612" y="393858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00" name="Google Shape;200;p21"/>
          <p:cNvGrpSpPr/>
          <p:nvPr/>
        </p:nvGrpSpPr>
        <p:grpSpPr>
          <a:xfrm>
            <a:off x="3335337" y="3962400"/>
            <a:ext cx="179387" cy="65087"/>
            <a:chOff x="2848" y="848"/>
            <a:chExt cx="140" cy="98"/>
          </a:xfrm>
        </p:grpSpPr>
        <p:cxnSp>
          <p:nvCxnSpPr>
            <p:cNvPr id="201" name="Google Shape;201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04" name="Google Shape;204;p21"/>
          <p:cNvGrpSpPr/>
          <p:nvPr/>
        </p:nvGrpSpPr>
        <p:grpSpPr>
          <a:xfrm rot="10800000" flipH="1">
            <a:off x="3335337" y="3962400"/>
            <a:ext cx="179387" cy="65087"/>
            <a:chOff x="2848" y="848"/>
            <a:chExt cx="140" cy="98"/>
          </a:xfrm>
        </p:grpSpPr>
        <p:cxnSp>
          <p:nvCxnSpPr>
            <p:cNvPr id="205" name="Google Shape;205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" name="Google Shape;206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8" name="Google Shape;208;p21"/>
          <p:cNvSpPr/>
          <p:nvPr/>
        </p:nvSpPr>
        <p:spPr>
          <a:xfrm>
            <a:off x="3532187" y="374808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9" name="Google Shape;209;p21"/>
          <p:cNvCxnSpPr/>
          <p:nvPr/>
        </p:nvCxnSpPr>
        <p:spPr>
          <a:xfrm>
            <a:off x="3532187" y="37401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21"/>
          <p:cNvCxnSpPr/>
          <p:nvPr/>
        </p:nvCxnSpPr>
        <p:spPr>
          <a:xfrm>
            <a:off x="3890962" y="37401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1" name="Google Shape;211;p21"/>
          <p:cNvSpPr txBox="1"/>
          <p:nvPr/>
        </p:nvSpPr>
        <p:spPr>
          <a:xfrm>
            <a:off x="3532187" y="374015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3529012" y="367188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3" name="Google Shape;213;p21"/>
          <p:cNvGrpSpPr/>
          <p:nvPr/>
        </p:nvGrpSpPr>
        <p:grpSpPr>
          <a:xfrm>
            <a:off x="3614737" y="3695700"/>
            <a:ext cx="179387" cy="65087"/>
            <a:chOff x="2848" y="848"/>
            <a:chExt cx="140" cy="98"/>
          </a:xfrm>
        </p:grpSpPr>
        <p:cxnSp>
          <p:nvCxnSpPr>
            <p:cNvPr id="214" name="Google Shape;214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" name="Google Shape;215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6" name="Google Shape;216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7" name="Google Shape;217;p21"/>
          <p:cNvGrpSpPr/>
          <p:nvPr/>
        </p:nvGrpSpPr>
        <p:grpSpPr>
          <a:xfrm rot="10800000" flipH="1">
            <a:off x="3614737" y="3695700"/>
            <a:ext cx="179387" cy="65087"/>
            <a:chOff x="2848" y="848"/>
            <a:chExt cx="140" cy="98"/>
          </a:xfrm>
        </p:grpSpPr>
        <p:cxnSp>
          <p:nvCxnSpPr>
            <p:cNvPr id="218" name="Google Shape;218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1" name="Google Shape;221;p21"/>
          <p:cNvSpPr/>
          <p:nvPr/>
        </p:nvSpPr>
        <p:spPr>
          <a:xfrm>
            <a:off x="2997200" y="2586037"/>
            <a:ext cx="347662" cy="8890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2" name="Google Shape;222;p21"/>
          <p:cNvCxnSpPr/>
          <p:nvPr/>
        </p:nvCxnSpPr>
        <p:spPr>
          <a:xfrm>
            <a:off x="2997200" y="2578100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3" name="Google Shape;223;p21"/>
          <p:cNvCxnSpPr/>
          <p:nvPr/>
        </p:nvCxnSpPr>
        <p:spPr>
          <a:xfrm>
            <a:off x="3344862" y="2578100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4" name="Google Shape;224;p21"/>
          <p:cNvSpPr txBox="1"/>
          <p:nvPr/>
        </p:nvSpPr>
        <p:spPr>
          <a:xfrm>
            <a:off x="2997200" y="257810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2994025" y="2514600"/>
            <a:ext cx="347662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3078162" y="2536825"/>
            <a:ext cx="171450" cy="61912"/>
            <a:chOff x="2848" y="848"/>
            <a:chExt cx="140" cy="98"/>
          </a:xfrm>
        </p:grpSpPr>
        <p:cxnSp>
          <p:nvCxnSpPr>
            <p:cNvPr id="227" name="Google Shape;227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" name="Google Shape;228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9" name="Google Shape;229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0" name="Google Shape;230;p21"/>
          <p:cNvGrpSpPr/>
          <p:nvPr/>
        </p:nvGrpSpPr>
        <p:grpSpPr>
          <a:xfrm rot="10800000" flipH="1">
            <a:off x="3078162" y="2536825"/>
            <a:ext cx="171450" cy="60325"/>
            <a:chOff x="2848" y="848"/>
            <a:chExt cx="140" cy="98"/>
          </a:xfrm>
        </p:grpSpPr>
        <p:cxnSp>
          <p:nvCxnSpPr>
            <p:cNvPr id="231" name="Google Shape;231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" name="Google Shape;232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" name="Google Shape;233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4" name="Google Shape;234;p21"/>
          <p:cNvSpPr/>
          <p:nvPr/>
        </p:nvSpPr>
        <p:spPr>
          <a:xfrm>
            <a:off x="2995612" y="284638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5" name="Google Shape;235;p21"/>
          <p:cNvCxnSpPr/>
          <p:nvPr/>
        </p:nvCxnSpPr>
        <p:spPr>
          <a:xfrm>
            <a:off x="2995612" y="2838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3354387" y="2838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21"/>
          <p:cNvSpPr txBox="1"/>
          <p:nvPr/>
        </p:nvSpPr>
        <p:spPr>
          <a:xfrm>
            <a:off x="2995612" y="283845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2992437" y="277018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9" name="Google Shape;239;p21"/>
          <p:cNvGrpSpPr/>
          <p:nvPr/>
        </p:nvGrpSpPr>
        <p:grpSpPr>
          <a:xfrm>
            <a:off x="3078162" y="2794000"/>
            <a:ext cx="179387" cy="65087"/>
            <a:chOff x="2848" y="848"/>
            <a:chExt cx="140" cy="98"/>
          </a:xfrm>
        </p:grpSpPr>
        <p:cxnSp>
          <p:nvCxnSpPr>
            <p:cNvPr id="240" name="Google Shape;240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1" name="Google Shape;241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2" name="Google Shape;242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43" name="Google Shape;243;p21"/>
          <p:cNvGrpSpPr/>
          <p:nvPr/>
        </p:nvGrpSpPr>
        <p:grpSpPr>
          <a:xfrm rot="10800000" flipH="1">
            <a:off x="3078162" y="2794000"/>
            <a:ext cx="179387" cy="65087"/>
            <a:chOff x="2848" y="848"/>
            <a:chExt cx="140" cy="98"/>
          </a:xfrm>
        </p:grpSpPr>
        <p:cxnSp>
          <p:nvCxnSpPr>
            <p:cNvPr id="244" name="Google Shape;244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5" name="Google Shape;245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6" name="Google Shape;246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7" name="Google Shape;247;p21"/>
          <p:cNvSpPr/>
          <p:nvPr/>
        </p:nvSpPr>
        <p:spPr>
          <a:xfrm>
            <a:off x="3471862" y="2487612"/>
            <a:ext cx="330200" cy="857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3471862" y="2481262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21"/>
          <p:cNvCxnSpPr/>
          <p:nvPr/>
        </p:nvCxnSpPr>
        <p:spPr>
          <a:xfrm>
            <a:off x="3802062" y="2481262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" name="Google Shape;250;p21"/>
          <p:cNvSpPr txBox="1"/>
          <p:nvPr/>
        </p:nvSpPr>
        <p:spPr>
          <a:xfrm>
            <a:off x="3471862" y="2481262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1" name="Google Shape;251;p21"/>
          <p:cNvSpPr/>
          <p:nvPr/>
        </p:nvSpPr>
        <p:spPr>
          <a:xfrm>
            <a:off x="3468687" y="2419350"/>
            <a:ext cx="330200" cy="1000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2" name="Google Shape;252;p21"/>
          <p:cNvGrpSpPr/>
          <p:nvPr/>
        </p:nvGrpSpPr>
        <p:grpSpPr>
          <a:xfrm>
            <a:off x="3548062" y="2441575"/>
            <a:ext cx="163512" cy="57150"/>
            <a:chOff x="2848" y="848"/>
            <a:chExt cx="140" cy="98"/>
          </a:xfrm>
        </p:grpSpPr>
        <p:cxnSp>
          <p:nvCxnSpPr>
            <p:cNvPr id="253" name="Google Shape;253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4" name="Google Shape;254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5" name="Google Shape;255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6" name="Google Shape;256;p21"/>
          <p:cNvGrpSpPr/>
          <p:nvPr/>
        </p:nvGrpSpPr>
        <p:grpSpPr>
          <a:xfrm rot="10800000" flipH="1">
            <a:off x="3548062" y="2439987"/>
            <a:ext cx="163512" cy="58737"/>
            <a:chOff x="2848" y="848"/>
            <a:chExt cx="140" cy="98"/>
          </a:xfrm>
        </p:grpSpPr>
        <p:cxnSp>
          <p:nvCxnSpPr>
            <p:cNvPr id="257" name="Google Shape;257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0" name="Google Shape;260;p21"/>
          <p:cNvSpPr/>
          <p:nvPr/>
        </p:nvSpPr>
        <p:spPr>
          <a:xfrm>
            <a:off x="3557587" y="284638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1" name="Google Shape;261;p21"/>
          <p:cNvCxnSpPr/>
          <p:nvPr/>
        </p:nvCxnSpPr>
        <p:spPr>
          <a:xfrm>
            <a:off x="3557587" y="2838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2" name="Google Shape;262;p21"/>
          <p:cNvCxnSpPr/>
          <p:nvPr/>
        </p:nvCxnSpPr>
        <p:spPr>
          <a:xfrm>
            <a:off x="3916362" y="283845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3" name="Google Shape;263;p21"/>
          <p:cNvSpPr txBox="1"/>
          <p:nvPr/>
        </p:nvSpPr>
        <p:spPr>
          <a:xfrm>
            <a:off x="3557587" y="283845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21"/>
          <p:cNvSpPr/>
          <p:nvPr/>
        </p:nvSpPr>
        <p:spPr>
          <a:xfrm>
            <a:off x="3554412" y="277018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65" name="Google Shape;265;p21"/>
          <p:cNvGrpSpPr/>
          <p:nvPr/>
        </p:nvGrpSpPr>
        <p:grpSpPr>
          <a:xfrm>
            <a:off x="3640137" y="2794000"/>
            <a:ext cx="179387" cy="65087"/>
            <a:chOff x="2848" y="848"/>
            <a:chExt cx="140" cy="98"/>
          </a:xfrm>
        </p:grpSpPr>
        <p:cxnSp>
          <p:nvCxnSpPr>
            <p:cNvPr id="266" name="Google Shape;266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7" name="Google Shape;267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9" name="Google Shape;269;p21"/>
          <p:cNvGrpSpPr/>
          <p:nvPr/>
        </p:nvGrpSpPr>
        <p:grpSpPr>
          <a:xfrm rot="10800000" flipH="1">
            <a:off x="3640137" y="2794000"/>
            <a:ext cx="179387" cy="65087"/>
            <a:chOff x="2848" y="848"/>
            <a:chExt cx="140" cy="98"/>
          </a:xfrm>
        </p:grpSpPr>
        <p:cxnSp>
          <p:nvCxnSpPr>
            <p:cNvPr id="270" name="Google Shape;270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1" name="Google Shape;271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72" name="Google Shape;272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73" name="Google Shape;273;p21"/>
          <p:cNvSpPr/>
          <p:nvPr/>
        </p:nvSpPr>
        <p:spPr>
          <a:xfrm>
            <a:off x="2147887" y="2581275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4" name="Google Shape;274;p21"/>
          <p:cNvCxnSpPr/>
          <p:nvPr/>
        </p:nvCxnSpPr>
        <p:spPr>
          <a:xfrm>
            <a:off x="2147887" y="257333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75" name="Google Shape;275;p21"/>
          <p:cNvCxnSpPr/>
          <p:nvPr/>
        </p:nvCxnSpPr>
        <p:spPr>
          <a:xfrm>
            <a:off x="2493962" y="257333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6" name="Google Shape;276;p21"/>
          <p:cNvSpPr txBox="1"/>
          <p:nvPr/>
        </p:nvSpPr>
        <p:spPr>
          <a:xfrm>
            <a:off x="2147887" y="257333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2144712" y="2509837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8" name="Google Shape;278;p21"/>
          <p:cNvGrpSpPr/>
          <p:nvPr/>
        </p:nvGrpSpPr>
        <p:grpSpPr>
          <a:xfrm>
            <a:off x="2228850" y="2532062"/>
            <a:ext cx="171450" cy="60325"/>
            <a:chOff x="2848" y="848"/>
            <a:chExt cx="140" cy="98"/>
          </a:xfrm>
        </p:grpSpPr>
        <p:cxnSp>
          <p:nvCxnSpPr>
            <p:cNvPr id="279" name="Google Shape;279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0" name="Google Shape;280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1" name="Google Shape;281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82" name="Google Shape;282;p21"/>
          <p:cNvGrpSpPr/>
          <p:nvPr/>
        </p:nvGrpSpPr>
        <p:grpSpPr>
          <a:xfrm rot="10800000" flipH="1">
            <a:off x="2228850" y="2532062"/>
            <a:ext cx="171450" cy="58737"/>
            <a:chOff x="2848" y="848"/>
            <a:chExt cx="140" cy="98"/>
          </a:xfrm>
        </p:grpSpPr>
        <p:cxnSp>
          <p:nvCxnSpPr>
            <p:cNvPr id="283" name="Google Shape;283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4" name="Google Shape;284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5" name="Google Shape;285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6" name="Google Shape;286;p21"/>
          <p:cNvSpPr/>
          <p:nvPr/>
        </p:nvSpPr>
        <p:spPr>
          <a:xfrm>
            <a:off x="1841500" y="3730625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7" name="Google Shape;287;p21"/>
          <p:cNvCxnSpPr/>
          <p:nvPr/>
        </p:nvCxnSpPr>
        <p:spPr>
          <a:xfrm>
            <a:off x="1841500" y="372268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21"/>
          <p:cNvCxnSpPr/>
          <p:nvPr/>
        </p:nvCxnSpPr>
        <p:spPr>
          <a:xfrm>
            <a:off x="2187575" y="372268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p21"/>
          <p:cNvSpPr txBox="1"/>
          <p:nvPr/>
        </p:nvSpPr>
        <p:spPr>
          <a:xfrm>
            <a:off x="1841500" y="372268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1838325" y="3659187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91" name="Google Shape;291;p21"/>
          <p:cNvGrpSpPr/>
          <p:nvPr/>
        </p:nvGrpSpPr>
        <p:grpSpPr>
          <a:xfrm>
            <a:off x="1922462" y="3681412"/>
            <a:ext cx="171450" cy="60325"/>
            <a:chOff x="2848" y="848"/>
            <a:chExt cx="140" cy="98"/>
          </a:xfrm>
        </p:grpSpPr>
        <p:cxnSp>
          <p:nvCxnSpPr>
            <p:cNvPr id="292" name="Google Shape;292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" name="Google Shape;293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4" name="Google Shape;294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95" name="Google Shape;295;p21"/>
          <p:cNvGrpSpPr/>
          <p:nvPr/>
        </p:nvGrpSpPr>
        <p:grpSpPr>
          <a:xfrm rot="10800000" flipH="1">
            <a:off x="1922462" y="3681412"/>
            <a:ext cx="171450" cy="58737"/>
            <a:chOff x="2848" y="848"/>
            <a:chExt cx="140" cy="98"/>
          </a:xfrm>
        </p:grpSpPr>
        <p:cxnSp>
          <p:nvCxnSpPr>
            <p:cNvPr id="296" name="Google Shape;296;p2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" name="Google Shape;297;p2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" name="Google Shape;298;p2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99" name="Google Shape;299;p21"/>
          <p:cNvCxnSpPr/>
          <p:nvPr/>
        </p:nvCxnSpPr>
        <p:spPr>
          <a:xfrm rot="10800000" flipH="1">
            <a:off x="3040062" y="4087812"/>
            <a:ext cx="227012" cy="4365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0" name="Google Shape;300;p21"/>
          <p:cNvCxnSpPr/>
          <p:nvPr/>
        </p:nvCxnSpPr>
        <p:spPr>
          <a:xfrm>
            <a:off x="3163887" y="3825875"/>
            <a:ext cx="163512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1" name="Google Shape;301;p21"/>
          <p:cNvCxnSpPr/>
          <p:nvPr/>
        </p:nvCxnSpPr>
        <p:spPr>
          <a:xfrm>
            <a:off x="3260725" y="3746500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2" name="Google Shape;302;p21"/>
          <p:cNvCxnSpPr/>
          <p:nvPr/>
        </p:nvCxnSpPr>
        <p:spPr>
          <a:xfrm rot="10800000" flipH="1">
            <a:off x="3497262" y="3832225"/>
            <a:ext cx="134937" cy="1047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3" name="Google Shape;303;p21"/>
          <p:cNvCxnSpPr/>
          <p:nvPr/>
        </p:nvCxnSpPr>
        <p:spPr>
          <a:xfrm>
            <a:off x="2195512" y="3752850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4" name="Google Shape;304;p21"/>
          <p:cNvCxnSpPr/>
          <p:nvPr/>
        </p:nvCxnSpPr>
        <p:spPr>
          <a:xfrm>
            <a:off x="2490787" y="2600325"/>
            <a:ext cx="509587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5" name="Google Shape;305;p21"/>
          <p:cNvCxnSpPr/>
          <p:nvPr/>
        </p:nvCxnSpPr>
        <p:spPr>
          <a:xfrm>
            <a:off x="2057400" y="2428875"/>
            <a:ext cx="15240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6" name="Google Shape;306;p21"/>
          <p:cNvSpPr/>
          <p:nvPr/>
        </p:nvSpPr>
        <p:spPr>
          <a:xfrm>
            <a:off x="1377950" y="4435475"/>
            <a:ext cx="2979737" cy="1455737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7" name="Google Shape;307;p21"/>
          <p:cNvCxnSpPr/>
          <p:nvPr/>
        </p:nvCxnSpPr>
        <p:spPr>
          <a:xfrm rot="-5400000">
            <a:off x="3613150" y="5172075"/>
            <a:ext cx="523875" cy="1397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8" name="Google Shape;308;p21"/>
          <p:cNvCxnSpPr/>
          <p:nvPr/>
        </p:nvCxnSpPr>
        <p:spPr>
          <a:xfrm rot="-5400000" flipH="1">
            <a:off x="3759200" y="5453062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9" name="Google Shape;309;p21"/>
          <p:cNvCxnSpPr/>
          <p:nvPr/>
        </p:nvCxnSpPr>
        <p:spPr>
          <a:xfrm rot="10800000">
            <a:off x="3944937" y="5129212"/>
            <a:ext cx="0" cy="1143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10" name="Google Shape;310;p21"/>
          <p:cNvGrpSpPr/>
          <p:nvPr/>
        </p:nvGrpSpPr>
        <p:grpSpPr>
          <a:xfrm>
            <a:off x="3524250" y="4838700"/>
            <a:ext cx="501650" cy="234950"/>
            <a:chOff x="4701" y="2996"/>
            <a:chExt cx="316" cy="148"/>
          </a:xfrm>
        </p:grpSpPr>
        <p:sp>
          <p:nvSpPr>
            <p:cNvPr id="311" name="Google Shape;311;p2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12" name="Google Shape;312;p2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313;p2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14" name="Google Shape;314;p21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16" name="Google Shape;316;p2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317" name="Google Shape;317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0" name="Google Shape;320;p2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321" name="Google Shape;321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4" name="Google Shape;324;p21"/>
          <p:cNvGrpSpPr/>
          <p:nvPr/>
        </p:nvGrpSpPr>
        <p:grpSpPr>
          <a:xfrm>
            <a:off x="2708275" y="4562475"/>
            <a:ext cx="501650" cy="234950"/>
            <a:chOff x="3600" y="219"/>
            <a:chExt cx="360" cy="175"/>
          </a:xfrm>
        </p:grpSpPr>
        <p:sp>
          <p:nvSpPr>
            <p:cNvPr id="325" name="Google Shape;325;p2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26" name="Google Shape;326;p2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7" name="Google Shape;327;p2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28" name="Google Shape;328;p21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30" name="Google Shape;330;p2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31" name="Google Shape;331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2" name="Google Shape;332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34" name="Google Shape;334;p2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35" name="Google Shape;335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38" name="Google Shape;338;p21"/>
          <p:cNvGrpSpPr/>
          <p:nvPr/>
        </p:nvGrpSpPr>
        <p:grpSpPr>
          <a:xfrm>
            <a:off x="2043112" y="4867275"/>
            <a:ext cx="501650" cy="234950"/>
            <a:chOff x="3600" y="219"/>
            <a:chExt cx="360" cy="175"/>
          </a:xfrm>
        </p:grpSpPr>
        <p:sp>
          <p:nvSpPr>
            <p:cNvPr id="339" name="Google Shape;339;p2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40" name="Google Shape;340;p2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1" name="Google Shape;341;p2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42" name="Google Shape;342;p21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44" name="Google Shape;344;p2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45" name="Google Shape;345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7" name="Google Shape;347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48" name="Google Shape;348;p2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49" name="Google Shape;349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0" name="Google Shape;350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352" name="Google Shape;352;p21"/>
          <p:cNvCxnSpPr/>
          <p:nvPr/>
        </p:nvCxnSpPr>
        <p:spPr>
          <a:xfrm>
            <a:off x="3157537" y="4773612"/>
            <a:ext cx="358775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3" name="Google Shape;353;p21"/>
          <p:cNvCxnSpPr/>
          <p:nvPr/>
        </p:nvCxnSpPr>
        <p:spPr>
          <a:xfrm rot="10800000" flipH="1">
            <a:off x="2505075" y="4786312"/>
            <a:ext cx="277812" cy="10953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21"/>
          <p:cNvCxnSpPr/>
          <p:nvPr/>
        </p:nvCxnSpPr>
        <p:spPr>
          <a:xfrm>
            <a:off x="2547937" y="4989512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5" name="Google Shape;355;p21"/>
          <p:cNvCxnSpPr/>
          <p:nvPr/>
        </p:nvCxnSpPr>
        <p:spPr>
          <a:xfrm flipH="1">
            <a:off x="1843087" y="4735512"/>
            <a:ext cx="254000" cy="469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6" name="Google Shape;356;p21"/>
          <p:cNvCxnSpPr/>
          <p:nvPr/>
        </p:nvCxnSpPr>
        <p:spPr>
          <a:xfrm>
            <a:off x="1868487" y="4786312"/>
            <a:ext cx="1968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21"/>
          <p:cNvCxnSpPr/>
          <p:nvPr/>
        </p:nvCxnSpPr>
        <p:spPr>
          <a:xfrm>
            <a:off x="1728787" y="5122862"/>
            <a:ext cx="15398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1981200" y="5202237"/>
            <a:ext cx="49053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9" name="Google Shape;359;p21"/>
          <p:cNvCxnSpPr/>
          <p:nvPr/>
        </p:nvCxnSpPr>
        <p:spPr>
          <a:xfrm flipH="1">
            <a:off x="2220912" y="5110162"/>
            <a:ext cx="53975" cy="85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0" name="Google Shape;360;p21"/>
          <p:cNvCxnSpPr/>
          <p:nvPr/>
        </p:nvCxnSpPr>
        <p:spPr>
          <a:xfrm>
            <a:off x="2033587" y="5199062"/>
            <a:ext cx="1587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1" name="Google Shape;361;p21"/>
          <p:cNvCxnSpPr/>
          <p:nvPr/>
        </p:nvCxnSpPr>
        <p:spPr>
          <a:xfrm rot="10800000">
            <a:off x="2430462" y="520700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2" name="Google Shape;362;p21"/>
          <p:cNvCxnSpPr/>
          <p:nvPr/>
        </p:nvCxnSpPr>
        <p:spPr>
          <a:xfrm>
            <a:off x="2511425" y="5065712"/>
            <a:ext cx="503237" cy="2698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21"/>
          <p:cNvCxnSpPr/>
          <p:nvPr/>
        </p:nvCxnSpPr>
        <p:spPr>
          <a:xfrm>
            <a:off x="1960562" y="5000625"/>
            <a:ext cx="8096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64" name="Google Shape;364;p21"/>
          <p:cNvGrpSpPr/>
          <p:nvPr/>
        </p:nvGrpSpPr>
        <p:grpSpPr>
          <a:xfrm>
            <a:off x="1146175" y="1760537"/>
            <a:ext cx="3021012" cy="3981450"/>
            <a:chOff x="-1203" y="1352"/>
            <a:chExt cx="1903" cy="2508"/>
          </a:xfrm>
        </p:grpSpPr>
        <p:grpSp>
          <p:nvGrpSpPr>
            <p:cNvPr id="365" name="Google Shape;365;p21"/>
            <p:cNvGrpSpPr/>
            <p:nvPr/>
          </p:nvGrpSpPr>
          <p:grpSpPr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66" name="Google Shape;366;p21" descr="lgv_fqmg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67" name="Google Shape;367;p21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21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369" name="Google Shape;369;p21" descr="imgyjav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0" name="Google Shape;370;p21"/>
            <p:cNvGrpSpPr/>
            <p:nvPr/>
          </p:nvGrpSpPr>
          <p:grpSpPr>
            <a:xfrm>
              <a:off x="-546" y="1352"/>
              <a:ext cx="256" cy="269"/>
              <a:chOff x="2870" y="1518"/>
              <a:chExt cx="292" cy="320"/>
            </a:xfrm>
          </p:grpSpPr>
          <p:pic>
            <p:nvPicPr>
              <p:cNvPr id="371" name="Google Shape;371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2" name="Google Shape;372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3" name="Google Shape;373;p21"/>
            <p:cNvGrpSpPr/>
            <p:nvPr/>
          </p:nvGrpSpPr>
          <p:grpSpPr>
            <a:xfrm>
              <a:off x="-1002" y="2262"/>
              <a:ext cx="209" cy="224"/>
              <a:chOff x="2870" y="1518"/>
              <a:chExt cx="292" cy="320"/>
            </a:xfrm>
          </p:grpSpPr>
          <p:pic>
            <p:nvPicPr>
              <p:cNvPr id="374" name="Google Shape;374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5" name="Google Shape;375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76" name="Google Shape;376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732" y="2289"/>
              <a:ext cx="207" cy="1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7" name="Google Shape;377;p21"/>
            <p:cNvGrpSpPr/>
            <p:nvPr/>
          </p:nvGrpSpPr>
          <p:grpSpPr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378" name="Google Shape;378;p2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79" name="Google Shape;379;p21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80" name="Google Shape;380;p21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382" name="Google Shape;382;p2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3" name="Google Shape;383;p2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84" name="Google Shape;384;p21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85" name="Google Shape;385;p21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id="386" name="Google Shape;386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975" y="338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871" y="318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03" y="354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489" y="3546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0" name="Google Shape;390;p21"/>
            <p:cNvGrpSpPr/>
            <p:nvPr/>
          </p:nvGrpSpPr>
          <p:grpSpPr>
            <a:xfrm>
              <a:off x="83" y="3625"/>
              <a:ext cx="172" cy="215"/>
              <a:chOff x="2870" y="1518"/>
              <a:chExt cx="292" cy="320"/>
            </a:xfrm>
          </p:grpSpPr>
          <p:pic>
            <p:nvPicPr>
              <p:cNvPr id="391" name="Google Shape;391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2" name="Google Shape;392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3" name="Google Shape;393;p21"/>
            <p:cNvGrpSpPr/>
            <p:nvPr/>
          </p:nvGrpSpPr>
          <p:grpSpPr>
            <a:xfrm>
              <a:off x="-201" y="3657"/>
              <a:ext cx="220" cy="203"/>
              <a:chOff x="2870" y="1518"/>
              <a:chExt cx="292" cy="320"/>
            </a:xfrm>
          </p:grpSpPr>
          <p:pic>
            <p:nvPicPr>
              <p:cNvPr id="394" name="Google Shape;394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Google Shape;395;p21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6" name="Google Shape;396;p21"/>
            <p:cNvGrpSpPr/>
            <p:nvPr/>
          </p:nvGrpSpPr>
          <p:grpSpPr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397" name="Google Shape;397;p2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98" name="Google Shape;398;p21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399" name="Google Shape;399;p21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0" name="Google Shape;400;p2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401" name="Google Shape;401;p2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02" name="Google Shape;402;p2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03" name="Google Shape;403;p21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4" name="Google Shape;404;p21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405" name="Google Shape;405;p21"/>
          <p:cNvCxnSpPr/>
          <p:nvPr/>
        </p:nvCxnSpPr>
        <p:spPr>
          <a:xfrm flipH="1">
            <a:off x="2049462" y="3522662"/>
            <a:ext cx="3175" cy="1444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6" name="Google Shape;406;p21"/>
          <p:cNvCxnSpPr/>
          <p:nvPr/>
        </p:nvCxnSpPr>
        <p:spPr>
          <a:xfrm rot="10800000" flipH="1">
            <a:off x="3346450" y="2505075"/>
            <a:ext cx="123825" cy="8731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7" name="Google Shape;407;p21"/>
          <p:cNvCxnSpPr/>
          <p:nvPr/>
        </p:nvCxnSpPr>
        <p:spPr>
          <a:xfrm>
            <a:off x="3173412" y="2678112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8" name="Google Shape;408;p21"/>
          <p:cNvCxnSpPr/>
          <p:nvPr/>
        </p:nvCxnSpPr>
        <p:spPr>
          <a:xfrm rot="10800000" flipH="1">
            <a:off x="3357562" y="2574925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09" name="Google Shape;409;p21"/>
          <p:cNvCxnSpPr/>
          <p:nvPr/>
        </p:nvCxnSpPr>
        <p:spPr>
          <a:xfrm>
            <a:off x="3709987" y="2573337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0" name="Google Shape;410;p21"/>
          <p:cNvCxnSpPr/>
          <p:nvPr/>
        </p:nvCxnSpPr>
        <p:spPr>
          <a:xfrm>
            <a:off x="3363912" y="2879725"/>
            <a:ext cx="1889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1" name="Google Shape;411;p21"/>
          <p:cNvCxnSpPr/>
          <p:nvPr/>
        </p:nvCxnSpPr>
        <p:spPr>
          <a:xfrm rot="10800000" flipH="1">
            <a:off x="1658937" y="3746500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2" name="Google Shape;412;p21"/>
          <p:cNvCxnSpPr/>
          <p:nvPr/>
        </p:nvCxnSpPr>
        <p:spPr>
          <a:xfrm rot="10800000" flipH="1">
            <a:off x="3778250" y="2273300"/>
            <a:ext cx="238125" cy="1682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3" name="Google Shape;413;p21"/>
          <p:cNvCxnSpPr/>
          <p:nvPr/>
        </p:nvCxnSpPr>
        <p:spPr>
          <a:xfrm>
            <a:off x="3917950" y="2870200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4" name="Google Shape;414;p21"/>
          <p:cNvCxnSpPr/>
          <p:nvPr/>
        </p:nvCxnSpPr>
        <p:spPr>
          <a:xfrm flipH="1">
            <a:off x="3063875" y="2946400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15" name="Google Shape;415;p21"/>
          <p:cNvCxnSpPr/>
          <p:nvPr/>
        </p:nvCxnSpPr>
        <p:spPr>
          <a:xfrm flipH="1">
            <a:off x="3654425" y="2946400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16" name="Google Shape;416;p21"/>
          <p:cNvGrpSpPr/>
          <p:nvPr/>
        </p:nvGrpSpPr>
        <p:grpSpPr>
          <a:xfrm>
            <a:off x="2706687" y="4564062"/>
            <a:ext cx="501650" cy="234950"/>
            <a:chOff x="4701" y="2996"/>
            <a:chExt cx="316" cy="148"/>
          </a:xfrm>
        </p:grpSpPr>
        <p:sp>
          <p:nvSpPr>
            <p:cNvPr id="417" name="Google Shape;417;p2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18" name="Google Shape;418;p2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20" name="Google Shape;420;p21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423" name="Google Shape;423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5" name="Google Shape;425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6" name="Google Shape;426;p2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427" name="Google Shape;427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8" name="Google Shape;428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30" name="Google Shape;430;p21"/>
          <p:cNvGrpSpPr/>
          <p:nvPr/>
        </p:nvGrpSpPr>
        <p:grpSpPr>
          <a:xfrm>
            <a:off x="2041525" y="4865687"/>
            <a:ext cx="501650" cy="234950"/>
            <a:chOff x="4701" y="2996"/>
            <a:chExt cx="316" cy="148"/>
          </a:xfrm>
        </p:grpSpPr>
        <p:sp>
          <p:nvSpPr>
            <p:cNvPr id="431" name="Google Shape;431;p2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34" name="Google Shape;434;p21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35" name="Google Shape;435;p2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6" name="Google Shape;436;p2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437" name="Google Shape;437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40" name="Google Shape;440;p2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441" name="Google Shape;441;p2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2" name="Google Shape;442;p2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43" name="Google Shape;443;p2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444" name="Google Shape;444;p21"/>
          <p:cNvGrpSpPr/>
          <p:nvPr/>
        </p:nvGrpSpPr>
        <p:grpSpPr>
          <a:xfrm>
            <a:off x="2871787" y="5051425"/>
            <a:ext cx="290512" cy="404812"/>
            <a:chOff x="4290" y="3130"/>
            <a:chExt cx="183" cy="255"/>
          </a:xfrm>
        </p:grpSpPr>
        <p:pic>
          <p:nvPicPr>
            <p:cNvPr id="445" name="Google Shape;445;p21" descr="31u_bnrz[1]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21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3" name="Google Shape;453;p21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59" name="Google Shape;459;p21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0" name="Google Shape;460;p21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1" name="Google Shape;461;p21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2" name="Google Shape;462;p21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63" name="Google Shape;463;p21"/>
          <p:cNvGrpSpPr/>
          <p:nvPr/>
        </p:nvGrpSpPr>
        <p:grpSpPr>
          <a:xfrm>
            <a:off x="1428750" y="3513137"/>
            <a:ext cx="290512" cy="404812"/>
            <a:chOff x="4290" y="3130"/>
            <a:chExt cx="183" cy="255"/>
          </a:xfrm>
        </p:grpSpPr>
        <p:pic>
          <p:nvPicPr>
            <p:cNvPr id="464" name="Google Shape;464;p21" descr="31u_bnrz[1]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5" name="Google Shape;465;p21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21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7" name="Google Shape;467;p21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8" name="Google Shape;468;p21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9" name="Google Shape;469;p21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82" name="Google Shape;482;p21"/>
          <p:cNvGrpSpPr/>
          <p:nvPr/>
        </p:nvGrpSpPr>
        <p:grpSpPr>
          <a:xfrm>
            <a:off x="609600" y="2157412"/>
            <a:ext cx="3340100" cy="3265487"/>
            <a:chOff x="2865" y="1307"/>
            <a:chExt cx="2104" cy="2057"/>
          </a:xfrm>
        </p:grpSpPr>
        <p:cxnSp>
          <p:nvCxnSpPr>
            <p:cNvPr id="483" name="Google Shape;483;p21"/>
            <p:cNvCxnSpPr/>
            <p:nvPr/>
          </p:nvCxnSpPr>
          <p:spPr>
            <a:xfrm>
              <a:off x="4092" y="1307"/>
              <a:ext cx="877" cy="1762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4" name="Google Shape;484;p21"/>
            <p:cNvCxnSpPr/>
            <p:nvPr/>
          </p:nvCxnSpPr>
          <p:spPr>
            <a:xfrm>
              <a:off x="3466" y="2211"/>
              <a:ext cx="1487" cy="1014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5" name="Google Shape;485;p21"/>
            <p:cNvCxnSpPr/>
            <p:nvPr/>
          </p:nvCxnSpPr>
          <p:spPr>
            <a:xfrm>
              <a:off x="3657" y="3158"/>
              <a:ext cx="1014" cy="206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86" name="Google Shape;486;p21"/>
            <p:cNvSpPr txBox="1"/>
            <p:nvPr/>
          </p:nvSpPr>
          <p:spPr>
            <a:xfrm>
              <a:off x="2865" y="2510"/>
              <a:ext cx="110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client/server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3" name="Google Shape;1513;p66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4" name="Google Shape;1514;p6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600"/>
            </a:pPr>
            <a:r>
              <a:rPr lang="en-US" sz="3600" dirty="0" smtClean="0"/>
              <a:t>Practice yourself :Caching </a:t>
            </a:r>
            <a:r>
              <a:rPr lang="en-US" sz="3600" b="0" i="0" u="sng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(cont)</a:t>
            </a:r>
            <a:endParaRPr/>
          </a:p>
        </p:txBody>
      </p:sp>
      <p:sp>
        <p:nvSpPr>
          <p:cNvPr id="1515" name="Google Shape;1515;p66"/>
          <p:cNvSpPr txBox="1">
            <a:spLocks noGrp="1"/>
          </p:cNvSpPr>
          <p:nvPr>
            <p:ph type="body" idx="1"/>
          </p:nvPr>
        </p:nvSpPr>
        <p:spPr>
          <a:xfrm>
            <a:off x="520700" y="1379537"/>
            <a:ext cx="416401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solution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increase bandwidth of access link to, say, 10 Mbps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consequence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utilization on LAN = 15%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utilization on access link = 15%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delay   = Internet delay + access delay + LAN delay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=  2 sec + </a:t>
            </a:r>
            <a:r>
              <a:rPr lang="en-US" sz="18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msecs</a:t>
            </a: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</a:t>
            </a:r>
            <a:r>
              <a:rPr lang="en-US" sz="18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msecs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lang="en-US" sz="18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often a costly upgrade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16" name="Google Shape;1516;p66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517" name="Google Shape;1517;p6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8" name="Google Shape;1518;p6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9" name="Google Shape;1519;p6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0" name="Google Shape;1520;p6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21" name="Google Shape;1521;p6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22" name="Google Shape;1522;p6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23" name="Google Shape;1523;p6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4" name="Google Shape;1524;p6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25" name="Google Shape;1525;p66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526" name="Google Shape;1526;p6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7" name="Google Shape;1527;p6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8" name="Google Shape;1528;p6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29" name="Google Shape;1529;p6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30" name="Google Shape;1530;p6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1" name="Google Shape;1531;p6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32" name="Google Shape;1532;p6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3" name="Google Shape;1533;p6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34" name="Google Shape;1534;p66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535" name="Google Shape;1535;p6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6" name="Google Shape;1536;p6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7" name="Google Shape;1537;p6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38" name="Google Shape;1538;p6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39" name="Google Shape;1539;p6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0" name="Google Shape;1540;p6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41" name="Google Shape;1541;p6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2" name="Google Shape;1542;p6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43" name="Google Shape;1543;p66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544" name="Google Shape;1544;p6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5" name="Google Shape;1545;p6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6" name="Google Shape;1546;p6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7" name="Google Shape;1547;p6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48" name="Google Shape;1548;p6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9" name="Google Shape;1549;p6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0" name="Google Shape;1550;p6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1" name="Google Shape;1551;p6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552" name="Google Shape;1552;p66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553" name="Google Shape;1553;p6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4" name="Google Shape;1554;p6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5" name="Google Shape;1555;p6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6" name="Google Shape;1556;p6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57" name="Google Shape;1557;p6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8" name="Google Shape;1558;p6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59" name="Google Shape;1559;p6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60" name="Google Shape;1560;p6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561" name="Google Shape;1561;p66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2" name="Google Shape;1562;p66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3" name="Google Shape;1563;p66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4" name="Google Shape;1564;p66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5" name="Google Shape;1565;p66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6" name="Google Shape;1566;p66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67" name="Google Shape;1567;p66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568" name="Google Shape;1568;p6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69" name="Google Shape;1569;p6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0" name="Google Shape;1570;p6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71" name="Google Shape;1571;p66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72" name="Google Shape;1572;p6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573" name="Google Shape;1573;p6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574" name="Google Shape;1574;p6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5" name="Google Shape;1575;p6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6" name="Google Shape;1576;p6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577" name="Google Shape;1577;p6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578" name="Google Shape;1578;p6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79" name="Google Shape;1579;p6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80" name="Google Shape;1580;p6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581" name="Google Shape;1581;p66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66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83" name="Google Shape;158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4" name="Google Shape;1584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5" name="Google Shape;1585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7" name="Google Shape;1587;p66"/>
          <p:cNvCxnSpPr/>
          <p:nvPr/>
        </p:nvCxnSpPr>
        <p:spPr>
          <a:xfrm rot="10800000" flipH="1">
            <a:off x="5172075" y="4592637"/>
            <a:ext cx="1557337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8" name="Google Shape;1588;p66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9" name="Google Shape;1589;p66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0" name="Google Shape;1590;p66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1" name="Google Shape;1591;p66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2" name="Google Shape;1592;p66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593" name="Google Shape;1593;p66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94" name="Google Shape;1594;p66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95" name="Google Shape;1595;p66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96" name="Google Shape;1596;p66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97" name="Google Shape;1597;p66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598" name="Google Shape;1598;p66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599" name="Google Shape;1599;p6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0" name="Google Shape;1600;p6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1" name="Google Shape;1601;p6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02" name="Google Shape;1602;p66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603" name="Google Shape;1603;p66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4" name="Google Shape;1604;p66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66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606" name="Google Shape;1606;p66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7" name="Google Shape;1607;p66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8" name="Google Shape;1608;p66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66"/>
          <p:cNvSpPr txBox="1"/>
          <p:nvPr/>
        </p:nvSpPr>
        <p:spPr>
          <a:xfrm>
            <a:off x="6630987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Mbps 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66"/>
          <p:cNvSpPr txBox="1"/>
          <p:nvPr/>
        </p:nvSpPr>
        <p:spPr>
          <a:xfrm>
            <a:off x="6392862" y="3322637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Mbps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66"/>
          <p:cNvSpPr txBox="1"/>
          <p:nvPr/>
        </p:nvSpPr>
        <p:spPr>
          <a:xfrm>
            <a:off x="6877050" y="5370512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7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51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7" name="Google Shape;1617;p67"/>
          <p:cNvCxnSpPr/>
          <p:nvPr/>
        </p:nvCxnSpPr>
        <p:spPr>
          <a:xfrm>
            <a:off x="5067300" y="2076450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8" name="Google Shape;1618;p67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accent2"/>
              </a:buClr>
              <a:buSzPts val="3600"/>
            </a:pPr>
            <a:r>
              <a:rPr lang="en-US" sz="3600" dirty="0" smtClean="0"/>
              <a:t>Practice yourself : Caching </a:t>
            </a:r>
            <a:r>
              <a:rPr lang="en-US" sz="3600" b="0" i="0" u="sng" dirty="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(cont)</a:t>
            </a:r>
            <a:endParaRPr/>
          </a:p>
        </p:txBody>
      </p:sp>
      <p:sp>
        <p:nvSpPr>
          <p:cNvPr id="1619" name="Google Shape;1619;p6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9560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possible solution: install cache</a:t>
            </a:r>
            <a:endParaRPr sz="2400" b="0" i="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hit rate is 0.4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consequence</a:t>
            </a:r>
            <a:endParaRPr sz="2400" b="0" i="0" u="sng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40% requests will be satisfied almost immediately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60% requests satisfied by origin server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utilization of access link reduced to 60%, resulting in negligible  delays (say 10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msec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avg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delay   = Internet delay + access delay + LAN delay   =  .6*(2.01)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secs</a:t>
            </a:r>
            <a:r>
              <a:rPr lang="en-US" sz="2000" b="0" i="0" u="none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+ .4*milliseconds &lt; 1.4 </a:t>
            </a:r>
            <a:r>
              <a:rPr lang="en-US" sz="2000" b="0" i="0" u="none" dirty="0" err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secs</a:t>
            </a:r>
            <a:endParaRPr/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20" name="Google Shape;1620;p67"/>
          <p:cNvGrpSpPr/>
          <p:nvPr/>
        </p:nvGrpSpPr>
        <p:grpSpPr>
          <a:xfrm>
            <a:off x="4878387" y="1698625"/>
            <a:ext cx="184150" cy="542925"/>
            <a:chOff x="4180" y="783"/>
            <a:chExt cx="150" cy="307"/>
          </a:xfrm>
        </p:grpSpPr>
        <p:sp>
          <p:nvSpPr>
            <p:cNvPr id="1621" name="Google Shape;1621;p6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2" name="Google Shape;1622;p67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3" name="Google Shape;1623;p67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4" name="Google Shape;1624;p6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25" name="Google Shape;1625;p6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6" name="Google Shape;1626;p6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27" name="Google Shape;1627;p67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28" name="Google Shape;1628;p67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29" name="Google Shape;1629;p67"/>
          <p:cNvGrpSpPr/>
          <p:nvPr/>
        </p:nvGrpSpPr>
        <p:grpSpPr>
          <a:xfrm>
            <a:off x="5802312" y="1155700"/>
            <a:ext cx="184150" cy="542925"/>
            <a:chOff x="4180" y="783"/>
            <a:chExt cx="150" cy="307"/>
          </a:xfrm>
        </p:grpSpPr>
        <p:sp>
          <p:nvSpPr>
            <p:cNvPr id="1630" name="Google Shape;1630;p6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1" name="Google Shape;1631;p67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2" name="Google Shape;1632;p67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3" name="Google Shape;1633;p6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34" name="Google Shape;1634;p6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35" name="Google Shape;1635;p6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36" name="Google Shape;1636;p67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37" name="Google Shape;1637;p67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38" name="Google Shape;1638;p67"/>
          <p:cNvGrpSpPr/>
          <p:nvPr/>
        </p:nvGrpSpPr>
        <p:grpSpPr>
          <a:xfrm>
            <a:off x="6478587" y="1184275"/>
            <a:ext cx="184150" cy="542925"/>
            <a:chOff x="4180" y="783"/>
            <a:chExt cx="150" cy="307"/>
          </a:xfrm>
        </p:grpSpPr>
        <p:sp>
          <p:nvSpPr>
            <p:cNvPr id="1639" name="Google Shape;1639;p6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0" name="Google Shape;1640;p67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1" name="Google Shape;1641;p67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2" name="Google Shape;1642;p6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43" name="Google Shape;1643;p6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44" name="Google Shape;1644;p6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45" name="Google Shape;1645;p67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6" name="Google Shape;1646;p67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47" name="Google Shape;1647;p67"/>
          <p:cNvGrpSpPr/>
          <p:nvPr/>
        </p:nvGrpSpPr>
        <p:grpSpPr>
          <a:xfrm>
            <a:off x="7059612" y="1365250"/>
            <a:ext cx="184150" cy="542925"/>
            <a:chOff x="4180" y="783"/>
            <a:chExt cx="150" cy="307"/>
          </a:xfrm>
        </p:grpSpPr>
        <p:sp>
          <p:nvSpPr>
            <p:cNvPr id="1648" name="Google Shape;1648;p6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49" name="Google Shape;1649;p67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0" name="Google Shape;1650;p67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1" name="Google Shape;1651;p6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52" name="Google Shape;1652;p6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3" name="Google Shape;1653;p6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54" name="Google Shape;1654;p67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5" name="Google Shape;1655;p67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656" name="Google Shape;1656;p67"/>
          <p:cNvGrpSpPr/>
          <p:nvPr/>
        </p:nvGrpSpPr>
        <p:grpSpPr>
          <a:xfrm>
            <a:off x="7373937" y="2155825"/>
            <a:ext cx="184150" cy="542925"/>
            <a:chOff x="4180" y="783"/>
            <a:chExt cx="150" cy="307"/>
          </a:xfrm>
        </p:grpSpPr>
        <p:sp>
          <p:nvSpPr>
            <p:cNvPr id="1657" name="Google Shape;1657;p6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8" name="Google Shape;1658;p67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59" name="Google Shape;1659;p67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60" name="Google Shape;1660;p6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61" name="Google Shape;1661;p6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2" name="Google Shape;1662;p6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63" name="Google Shape;1663;p67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64" name="Google Shape;1664;p67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665" name="Google Shape;1665;p67"/>
          <p:cNvSpPr txBox="1"/>
          <p:nvPr/>
        </p:nvSpPr>
        <p:spPr>
          <a:xfrm>
            <a:off x="7600950" y="1208087"/>
            <a:ext cx="10795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origin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6" name="Google Shape;1666;p67"/>
          <p:cNvCxnSpPr/>
          <p:nvPr/>
        </p:nvCxnSpPr>
        <p:spPr>
          <a:xfrm>
            <a:off x="5876925" y="1695450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7" name="Google Shape;1667;p67"/>
          <p:cNvCxnSpPr/>
          <p:nvPr/>
        </p:nvCxnSpPr>
        <p:spPr>
          <a:xfrm flipH="1">
            <a:off x="6505575" y="1733550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8" name="Google Shape;1668;p67"/>
          <p:cNvCxnSpPr/>
          <p:nvPr/>
        </p:nvCxnSpPr>
        <p:spPr>
          <a:xfrm flipH="1">
            <a:off x="6962775" y="1895475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9" name="Google Shape;1669;p67"/>
          <p:cNvCxnSpPr/>
          <p:nvPr/>
        </p:nvCxnSpPr>
        <p:spPr>
          <a:xfrm rot="10800000">
            <a:off x="7124700" y="2657475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0" name="Google Shape;1670;p67"/>
          <p:cNvSpPr/>
          <p:nvPr/>
        </p:nvSpPr>
        <p:spPr>
          <a:xfrm>
            <a:off x="5162550" y="1689100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71" name="Google Shape;1671;p67"/>
          <p:cNvGrpSpPr/>
          <p:nvPr/>
        </p:nvGrpSpPr>
        <p:grpSpPr>
          <a:xfrm>
            <a:off x="6145212" y="2890837"/>
            <a:ext cx="501650" cy="233362"/>
            <a:chOff x="3600" y="219"/>
            <a:chExt cx="360" cy="175"/>
          </a:xfrm>
        </p:grpSpPr>
        <p:sp>
          <p:nvSpPr>
            <p:cNvPr id="1672" name="Google Shape;1672;p6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673" name="Google Shape;1673;p6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74" name="Google Shape;1674;p6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675" name="Google Shape;1675;p67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676" name="Google Shape;1676;p6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77" name="Google Shape;1677;p6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678" name="Google Shape;1678;p6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9" name="Google Shape;1679;p6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0" name="Google Shape;1680;p6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681" name="Google Shape;1681;p6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682" name="Google Shape;1682;p6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3" name="Google Shape;1683;p6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4" name="Google Shape;1684;p6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685" name="Google Shape;1685;p67"/>
          <p:cNvSpPr txBox="1"/>
          <p:nvPr/>
        </p:nvSpPr>
        <p:spPr>
          <a:xfrm>
            <a:off x="5595937" y="1998662"/>
            <a:ext cx="10795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public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6" name="Google Shape;1686;p67"/>
          <p:cNvSpPr/>
          <p:nvPr/>
        </p:nvSpPr>
        <p:spPr>
          <a:xfrm>
            <a:off x="4732337" y="405923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87" name="Google Shape;1687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9987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8" name="Google Shape;168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481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9" name="Google Shape;168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8212" y="4794250"/>
            <a:ext cx="44450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0" name="Google Shape;1690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2562" y="4803775"/>
            <a:ext cx="444500" cy="3571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1" name="Google Shape;1691;p67"/>
          <p:cNvCxnSpPr/>
          <p:nvPr/>
        </p:nvCxnSpPr>
        <p:spPr>
          <a:xfrm>
            <a:off x="5172075" y="4605337"/>
            <a:ext cx="220503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2" name="Google Shape;1692;p67"/>
          <p:cNvCxnSpPr/>
          <p:nvPr/>
        </p:nvCxnSpPr>
        <p:spPr>
          <a:xfrm>
            <a:off x="5181600" y="460533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3" name="Google Shape;1693;p67"/>
          <p:cNvCxnSpPr/>
          <p:nvPr/>
        </p:nvCxnSpPr>
        <p:spPr>
          <a:xfrm>
            <a:off x="5691187" y="461486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4" name="Google Shape;1694;p67"/>
          <p:cNvCxnSpPr/>
          <p:nvPr/>
        </p:nvCxnSpPr>
        <p:spPr>
          <a:xfrm>
            <a:off x="6229350" y="461010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5" name="Google Shape;1695;p67"/>
          <p:cNvCxnSpPr/>
          <p:nvPr/>
        </p:nvCxnSpPr>
        <p:spPr>
          <a:xfrm>
            <a:off x="6729412" y="4610100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6" name="Google Shape;1696;p67"/>
          <p:cNvCxnSpPr/>
          <p:nvPr/>
        </p:nvCxnSpPr>
        <p:spPr>
          <a:xfrm>
            <a:off x="7367587" y="4605337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697" name="Google Shape;1697;p67"/>
          <p:cNvGrpSpPr/>
          <p:nvPr/>
        </p:nvGrpSpPr>
        <p:grpSpPr>
          <a:xfrm>
            <a:off x="7142162" y="4689475"/>
            <a:ext cx="347662" cy="695325"/>
            <a:chOff x="4730" y="2897"/>
            <a:chExt cx="219" cy="438"/>
          </a:xfrm>
        </p:grpSpPr>
        <p:sp>
          <p:nvSpPr>
            <p:cNvPr id="1698" name="Google Shape;1698;p67"/>
            <p:cNvSpPr/>
            <p:nvPr/>
          </p:nvSpPr>
          <p:spPr>
            <a:xfrm>
              <a:off x="4730" y="2897"/>
              <a:ext cx="219" cy="438"/>
            </a:xfrm>
            <a:custGeom>
              <a:avLst/>
              <a:gdLst/>
              <a:ahLst/>
              <a:cxnLst/>
              <a:rect l="l" t="t" r="r" b="b"/>
              <a:pathLst>
                <a:path w="219" h="438" extrusionOk="0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699" name="Google Shape;1699;p67"/>
            <p:cNvGrpSpPr/>
            <p:nvPr/>
          </p:nvGrpSpPr>
          <p:grpSpPr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1700" name="Google Shape;1700;p67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01" name="Google Shape;1701;p67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02" name="Google Shape;1702;p67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03" name="Google Shape;1703;p67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704" name="Google Shape;1704;p67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5" name="Google Shape;1705;p67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06" name="Google Shape;1706;p67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707" name="Google Shape;1707;p67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708" name="Google Shape;1708;p67"/>
          <p:cNvGrpSpPr/>
          <p:nvPr/>
        </p:nvGrpSpPr>
        <p:grpSpPr>
          <a:xfrm>
            <a:off x="6145212" y="4181475"/>
            <a:ext cx="501650" cy="233362"/>
            <a:chOff x="3600" y="219"/>
            <a:chExt cx="360" cy="175"/>
          </a:xfrm>
        </p:grpSpPr>
        <p:sp>
          <p:nvSpPr>
            <p:cNvPr id="1709" name="Google Shape;1709;p6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710" name="Google Shape;1710;p6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11" name="Google Shape;1711;p6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12" name="Google Shape;1712;p67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13" name="Google Shape;1713;p6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714" name="Google Shape;1714;p6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715" name="Google Shape;1715;p6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6" name="Google Shape;1716;p6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7" name="Google Shape;1717;p6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718" name="Google Shape;1718;p6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719" name="Google Shape;1719;p6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0" name="Google Shape;1720;p6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1" name="Google Shape;1721;p6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1722" name="Google Shape;1722;p67"/>
          <p:cNvCxnSpPr/>
          <p:nvPr/>
        </p:nvCxnSpPr>
        <p:spPr>
          <a:xfrm>
            <a:off x="6391275" y="3133725"/>
            <a:ext cx="0" cy="10620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3" name="Google Shape;1723;p67"/>
          <p:cNvCxnSpPr/>
          <p:nvPr/>
        </p:nvCxnSpPr>
        <p:spPr>
          <a:xfrm>
            <a:off x="6396037" y="4419600"/>
            <a:ext cx="0" cy="1666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24" name="Google Shape;1724;p67"/>
          <p:cNvSpPr txBox="1"/>
          <p:nvPr/>
        </p:nvSpPr>
        <p:spPr>
          <a:xfrm>
            <a:off x="4695825" y="3946525"/>
            <a:ext cx="13255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67"/>
          <p:cNvSpPr txBox="1"/>
          <p:nvPr/>
        </p:nvSpPr>
        <p:spPr>
          <a:xfrm>
            <a:off x="6667500" y="4294187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10 Mbps 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67"/>
          <p:cNvSpPr txBox="1"/>
          <p:nvPr/>
        </p:nvSpPr>
        <p:spPr>
          <a:xfrm>
            <a:off x="6392862" y="3322637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1.5 Mbps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link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67"/>
          <p:cNvSpPr txBox="1"/>
          <p:nvPr/>
        </p:nvSpPr>
        <p:spPr>
          <a:xfrm>
            <a:off x="6877050" y="5370512"/>
            <a:ext cx="1466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institutional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373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B6DA1C-4084-4BE6-861A-33357F45C746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Domain Name System</a:t>
            </a:r>
            <a:endParaRPr lang="en-US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People:</a:t>
            </a:r>
            <a:r>
              <a:rPr lang="en-US" sz="2400" smtClean="0"/>
              <a:t> many identifiers:</a:t>
            </a:r>
          </a:p>
          <a:p>
            <a:pPr lvl="1"/>
            <a:r>
              <a:rPr lang="en-US" sz="2000" smtClean="0"/>
              <a:t>SSN, name, passport #</a:t>
            </a:r>
          </a:p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Internet hosts, routers:</a:t>
            </a:r>
            <a:endParaRPr lang="en-US" sz="2400" smtClean="0"/>
          </a:p>
          <a:p>
            <a:pPr lvl="1"/>
            <a:r>
              <a:rPr lang="en-US" sz="2000" smtClean="0"/>
              <a:t>IP address (32 bit) - used for addressing datagrams</a:t>
            </a:r>
          </a:p>
          <a:p>
            <a:pPr lvl="1"/>
            <a:r>
              <a:rPr lang="en-US" sz="2000" smtClean="0"/>
              <a:t>“name”, e.g., ww.yahoo.com - used by humans</a:t>
            </a:r>
          </a:p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Q:</a:t>
            </a:r>
            <a:r>
              <a:rPr lang="en-US" sz="2400" smtClean="0"/>
              <a:t> map between IP addresses and name ?</a:t>
            </a:r>
          </a:p>
        </p:txBody>
      </p:sp>
      <p:sp>
        <p:nvSpPr>
          <p:cNvPr id="737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Domain Name System:</a:t>
            </a:r>
            <a:endParaRPr lang="en-US" sz="24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distributed database</a:t>
            </a:r>
            <a:r>
              <a:rPr lang="en-US" sz="2000" smtClean="0"/>
              <a:t> implemented in hierarchy of many </a:t>
            </a:r>
            <a:r>
              <a:rPr lang="en-US" sz="2000" i="1" smtClean="0">
                <a:solidFill>
                  <a:schemeClr val="accent2"/>
                </a:solidFill>
              </a:rPr>
              <a:t>name servers</a:t>
            </a:r>
            <a:endParaRPr lang="en-US" sz="2000" smtClean="0"/>
          </a:p>
          <a:p>
            <a:r>
              <a:rPr lang="en-US" sz="2000" i="1" smtClean="0">
                <a:solidFill>
                  <a:schemeClr val="accent2"/>
                </a:solidFill>
              </a:rPr>
              <a:t>application-layer protocol</a:t>
            </a:r>
            <a:r>
              <a:rPr lang="en-US" sz="2000" smtClean="0"/>
              <a:t> host, routers, name servers to communicate to </a:t>
            </a:r>
            <a:r>
              <a:rPr lang="en-US" sz="2000" i="1" smtClean="0">
                <a:solidFill>
                  <a:schemeClr val="accent2"/>
                </a:solidFill>
              </a:rPr>
              <a:t>resolve</a:t>
            </a:r>
            <a:r>
              <a:rPr lang="en-US" sz="2000" smtClean="0">
                <a:solidFill>
                  <a:schemeClr val="accent2"/>
                </a:solidFill>
              </a:rPr>
              <a:t> </a:t>
            </a:r>
            <a:r>
              <a:rPr lang="en-US" sz="2000" smtClean="0"/>
              <a:t>names (address/name translation)</a:t>
            </a:r>
          </a:p>
          <a:p>
            <a:pPr lvl="1"/>
            <a:r>
              <a:rPr lang="en-US" sz="2000" smtClean="0"/>
              <a:t>note: core Internet function, implemented as application-layer protocol</a:t>
            </a:r>
          </a:p>
          <a:p>
            <a:pPr lvl="1"/>
            <a:r>
              <a:rPr lang="en-US" sz="2000" smtClean="0"/>
              <a:t>complexity at network’s “edge”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475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B57B3A-45DA-47DE-AB4E-39197DC6F15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</a:t>
            </a:r>
            <a:endParaRPr lang="en-US" smtClean="0"/>
          </a:p>
        </p:txBody>
      </p:sp>
      <p:sp>
        <p:nvSpPr>
          <p:cNvPr id="747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05313" y="1427163"/>
            <a:ext cx="4191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Why not centralize DNS?</a:t>
            </a:r>
          </a:p>
          <a:p>
            <a:r>
              <a:rPr lang="en-US" sz="2400" smtClean="0"/>
              <a:t>single point of failure</a:t>
            </a:r>
          </a:p>
          <a:p>
            <a:r>
              <a:rPr lang="en-US" sz="2400" smtClean="0"/>
              <a:t>traffic volume</a:t>
            </a:r>
          </a:p>
          <a:p>
            <a:r>
              <a:rPr lang="en-US" sz="2400" smtClean="0"/>
              <a:t>distant centralized database</a:t>
            </a:r>
          </a:p>
          <a:p>
            <a:r>
              <a:rPr lang="en-US" sz="2400" smtClean="0"/>
              <a:t>maintenance</a:t>
            </a:r>
          </a:p>
          <a:p>
            <a:pPr>
              <a:buFont typeface="ZapfDingbats" pitchFamily="82" charset="2"/>
              <a:buNone/>
            </a:pPr>
            <a:endParaRPr lang="en-US" sz="2400" smtClean="0"/>
          </a:p>
          <a:p>
            <a:pPr>
              <a:buFont typeface="ZapfDingbats" pitchFamily="82" charset="2"/>
              <a:buNone/>
            </a:pPr>
            <a:r>
              <a:rPr lang="en-US" sz="2400" smtClean="0"/>
              <a:t>doesn’t </a:t>
            </a:r>
            <a:r>
              <a:rPr lang="en-US" sz="2400" i="1" smtClean="0"/>
              <a:t>scale!</a:t>
            </a:r>
            <a:endParaRPr lang="en-US" sz="2400" smtClean="0"/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1500188"/>
            <a:ext cx="3810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DNS services</a:t>
            </a:r>
          </a:p>
          <a:p>
            <a:r>
              <a:rPr lang="en-US" sz="2400" smtClean="0"/>
              <a:t>Hostname to IP address translation</a:t>
            </a:r>
          </a:p>
          <a:p>
            <a:r>
              <a:rPr lang="en-US" sz="2400" smtClean="0"/>
              <a:t>Host aliasing</a:t>
            </a:r>
          </a:p>
          <a:p>
            <a:pPr lvl="1"/>
            <a:r>
              <a:rPr lang="en-US" sz="2000" smtClean="0"/>
              <a:t>Canonical and alias names</a:t>
            </a:r>
          </a:p>
          <a:p>
            <a:r>
              <a:rPr lang="en-US" sz="2400" smtClean="0"/>
              <a:t>Mail server aliasing</a:t>
            </a:r>
          </a:p>
          <a:p>
            <a:r>
              <a:rPr lang="en-US" sz="2400" smtClean="0"/>
              <a:t>Load distribution</a:t>
            </a:r>
          </a:p>
          <a:p>
            <a:pPr lvl="1"/>
            <a:r>
              <a:rPr lang="en-US" sz="2000" smtClean="0"/>
              <a:t>Replicated Web servers: set of IP addresses for one canonical name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56" y="312234"/>
            <a:ext cx="7772400" cy="529683"/>
          </a:xfrm>
        </p:spPr>
        <p:txBody>
          <a:bodyPr/>
          <a:lstStyle/>
          <a:p>
            <a:r>
              <a:rPr lang="en-US" dirty="0" smtClean="0"/>
              <a:t>Services provided by DNS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980" y="1367883"/>
            <a:ext cx="8309517" cy="5490117"/>
          </a:xfrm>
        </p:spPr>
        <p:txBody>
          <a:bodyPr/>
          <a:lstStyle/>
          <a:p>
            <a:pPr algn="just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Example: Consider what happens when a browser (that is  an http client) running on some user’s host,    requests the URL </a:t>
            </a:r>
            <a:r>
              <a:rPr lang="en-US" sz="12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www.someschool.edu/index.html</a:t>
            </a:r>
            <a:r>
              <a:rPr lang="en-US" sz="12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In order for the user’s host to be able to send an HTTP request message to the web server </a:t>
            </a:r>
            <a:r>
              <a:rPr lang="en-US" sz="1200" i="1" u="sng" dirty="0" smtClean="0">
                <a:latin typeface="Times New Roman" pitchFamily="18" charset="0"/>
                <a:cs typeface="Times New Roman" pitchFamily="18" charset="0"/>
              </a:rPr>
              <a:t>www.someschool.edu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the user’s host must first obtain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address of  </a:t>
            </a:r>
            <a:r>
              <a:rPr lang="en-US" sz="1200" i="1" u="sng" dirty="0" smtClean="0">
                <a:latin typeface="Times New Roman" pitchFamily="18" charset="0"/>
                <a:cs typeface="Times New Roman" pitchFamily="18" charset="0"/>
              </a:rPr>
              <a:t>www.someschool.edu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This is done in following fashion:</a:t>
            </a:r>
          </a:p>
          <a:p>
            <a:pPr algn="just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same user machine runs the client side of the DNS application.</a:t>
            </a:r>
          </a:p>
          <a:p>
            <a:pPr algn="just"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browser extracts the hostname </a:t>
            </a:r>
            <a:r>
              <a:rPr lang="en-US" sz="1200" i="1" u="sng" dirty="0" smtClean="0">
                <a:latin typeface="Times New Roman" pitchFamily="18" charset="0"/>
                <a:cs typeface="Times New Roman" pitchFamily="18" charset="0"/>
              </a:rPr>
              <a:t>www.someschool.edu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and passes the hostname to the client side of the DNS application.</a:t>
            </a:r>
          </a:p>
          <a:p>
            <a:pPr algn="just"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DNS client sends a query containing the hostname to a DNS server.</a:t>
            </a:r>
          </a:p>
          <a:p>
            <a:pPr algn="just"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DNS client eventually receives a reply, which includes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address for the hostname.</a:t>
            </a:r>
          </a:p>
          <a:p>
            <a:pPr algn="just">
              <a:buFont typeface="Wingdings" pitchFamily="2" charset="2"/>
              <a:buChar char="§"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Once the browser receives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address from DNS, it can initiate a TCP connection to the HTTP server process located at port 80 at that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address.</a:t>
            </a:r>
          </a:p>
          <a:p>
            <a:pPr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57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016CA8-758D-4826-AC6B-E4FFDC200F6E}" type="slidenum">
              <a:rPr lang="en-US" smtClean="0"/>
              <a:pPr/>
              <a:t>55</a:t>
            </a:fld>
            <a:endParaRPr lang="en-US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38150" y="1093788"/>
            <a:ext cx="8205788" cy="2444750"/>
            <a:chOff x="230" y="576"/>
            <a:chExt cx="5504" cy="1757"/>
          </a:xfrm>
        </p:grpSpPr>
        <p:sp>
          <p:nvSpPr>
            <p:cNvPr id="75783" name="Text Box 2"/>
            <p:cNvSpPr txBox="1">
              <a:spLocks noChangeArrowheads="1"/>
            </p:cNvSpPr>
            <p:nvPr/>
          </p:nvSpPr>
          <p:spPr bwMode="auto">
            <a:xfrm>
              <a:off x="2256" y="576"/>
              <a:ext cx="1385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Root DNS Servers</a:t>
              </a:r>
            </a:p>
          </p:txBody>
        </p:sp>
        <p:sp>
          <p:nvSpPr>
            <p:cNvPr id="75784" name="Text Box 4"/>
            <p:cNvSpPr txBox="1">
              <a:spLocks noChangeArrowheads="1"/>
            </p:cNvSpPr>
            <p:nvPr/>
          </p:nvSpPr>
          <p:spPr bwMode="auto">
            <a:xfrm>
              <a:off x="528" y="1344"/>
              <a:ext cx="1325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com DNS servers</a:t>
              </a:r>
            </a:p>
          </p:txBody>
        </p:sp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2304" y="1296"/>
              <a:ext cx="1257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org DNS servers</a:t>
              </a:r>
            </a:p>
          </p:txBody>
        </p:sp>
        <p:sp>
          <p:nvSpPr>
            <p:cNvPr id="75786" name="Text Box 6"/>
            <p:cNvSpPr txBox="1">
              <a:spLocks noChangeArrowheads="1"/>
            </p:cNvSpPr>
            <p:nvPr/>
          </p:nvSpPr>
          <p:spPr bwMode="auto">
            <a:xfrm>
              <a:off x="4032" y="1296"/>
              <a:ext cx="1291" cy="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edu DNS servers</a:t>
              </a:r>
            </a:p>
          </p:txBody>
        </p:sp>
        <p:sp>
          <p:nvSpPr>
            <p:cNvPr id="75787" name="Line 7"/>
            <p:cNvSpPr>
              <a:spLocks noChangeShapeType="1"/>
            </p:cNvSpPr>
            <p:nvPr/>
          </p:nvSpPr>
          <p:spPr bwMode="auto">
            <a:xfrm flipH="1">
              <a:off x="1344" y="864"/>
              <a:ext cx="1392" cy="4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8" name="Line 8"/>
            <p:cNvSpPr>
              <a:spLocks noChangeShapeType="1"/>
            </p:cNvSpPr>
            <p:nvPr/>
          </p:nvSpPr>
          <p:spPr bwMode="auto">
            <a:xfrm>
              <a:off x="2928" y="816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89" name="Line 9"/>
            <p:cNvSpPr>
              <a:spLocks noChangeShapeType="1"/>
            </p:cNvSpPr>
            <p:nvPr/>
          </p:nvSpPr>
          <p:spPr bwMode="auto">
            <a:xfrm>
              <a:off x="3168" y="864"/>
              <a:ext cx="144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0" name="Text Box 10"/>
            <p:cNvSpPr txBox="1">
              <a:spLocks noChangeArrowheads="1"/>
            </p:cNvSpPr>
            <p:nvPr/>
          </p:nvSpPr>
          <p:spPr bwMode="auto">
            <a:xfrm>
              <a:off x="3878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poly.edu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1" name="Text Box 11"/>
            <p:cNvSpPr txBox="1">
              <a:spLocks noChangeArrowheads="1"/>
            </p:cNvSpPr>
            <p:nvPr/>
          </p:nvSpPr>
          <p:spPr bwMode="auto">
            <a:xfrm>
              <a:off x="4742" y="1752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umass.edu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2" name="Line 12"/>
            <p:cNvSpPr>
              <a:spLocks noChangeShapeType="1"/>
            </p:cNvSpPr>
            <p:nvPr/>
          </p:nvSpPr>
          <p:spPr bwMode="auto">
            <a:xfrm flipH="1">
              <a:off x="4224" y="1536"/>
              <a:ext cx="336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3" name="Line 13"/>
            <p:cNvSpPr>
              <a:spLocks noChangeShapeType="1"/>
            </p:cNvSpPr>
            <p:nvPr/>
          </p:nvSpPr>
          <p:spPr bwMode="auto">
            <a:xfrm>
              <a:off x="4848" y="1536"/>
              <a:ext cx="28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4" name="Text Box 14"/>
            <p:cNvSpPr txBox="1">
              <a:spLocks noChangeArrowheads="1"/>
            </p:cNvSpPr>
            <p:nvPr/>
          </p:nvSpPr>
          <p:spPr bwMode="auto">
            <a:xfrm>
              <a:off x="230" y="1848"/>
              <a:ext cx="992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yahoo.com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5" name="Text Box 15"/>
            <p:cNvSpPr txBox="1">
              <a:spLocks noChangeArrowheads="1"/>
            </p:cNvSpPr>
            <p:nvPr/>
          </p:nvSpPr>
          <p:spPr bwMode="auto">
            <a:xfrm>
              <a:off x="1248" y="1872"/>
              <a:ext cx="1001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amazon.com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6" name="Line 16"/>
            <p:cNvSpPr>
              <a:spLocks noChangeShapeType="1"/>
            </p:cNvSpPr>
            <p:nvPr/>
          </p:nvSpPr>
          <p:spPr bwMode="auto">
            <a:xfrm flipH="1">
              <a:off x="768" y="1584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17"/>
            <p:cNvSpPr>
              <a:spLocks noChangeShapeType="1"/>
            </p:cNvSpPr>
            <p:nvPr/>
          </p:nvSpPr>
          <p:spPr bwMode="auto">
            <a:xfrm>
              <a:off x="1392" y="1584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Text Box 18"/>
            <p:cNvSpPr txBox="1">
              <a:spLocks noChangeArrowheads="1"/>
            </p:cNvSpPr>
            <p:nvPr/>
          </p:nvSpPr>
          <p:spPr bwMode="auto">
            <a:xfrm>
              <a:off x="2534" y="1799"/>
              <a:ext cx="993" cy="4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pbs.org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latin typeface="Arial" charset="0"/>
                </a:rPr>
                <a:t>DNS servers</a:t>
              </a:r>
            </a:p>
          </p:txBody>
        </p:sp>
        <p:sp>
          <p:nvSpPr>
            <p:cNvPr id="75799" name="Line 19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20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7772400" cy="1143000"/>
          </a:xfrm>
        </p:spPr>
        <p:txBody>
          <a:bodyPr/>
          <a:lstStyle/>
          <a:p>
            <a:r>
              <a:rPr lang="en-US" sz="3600" smtClean="0"/>
              <a:t>Distributed, Hierarchical Database</a:t>
            </a:r>
          </a:p>
        </p:txBody>
      </p:sp>
      <p:sp>
        <p:nvSpPr>
          <p:cNvPr id="75782" name="Rectangle 22"/>
          <p:cNvSpPr>
            <a:spLocks noGrp="1" noChangeArrowheads="1"/>
          </p:cNvSpPr>
          <p:nvPr>
            <p:ph type="body" sz="half" idx="2"/>
          </p:nvPr>
        </p:nvSpPr>
        <p:spPr>
          <a:xfrm>
            <a:off x="508000" y="3667125"/>
            <a:ext cx="7772400" cy="28130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Client wants IP for www.amazon.com; 1</a:t>
            </a:r>
            <a:r>
              <a:rPr lang="en-US" sz="2400" u="sng" baseline="30000" smtClean="0">
                <a:solidFill>
                  <a:srgbClr val="FF0000"/>
                </a:solidFill>
              </a:rPr>
              <a:t>st</a:t>
            </a:r>
            <a:r>
              <a:rPr lang="en-US" sz="2400" u="sng" smtClean="0">
                <a:solidFill>
                  <a:srgbClr val="FF0000"/>
                </a:solidFill>
              </a:rPr>
              <a:t> approx: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queries a root server to find com DNS server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queries com DNS server to get amazon.com DNS server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Client queries amazon.com DNS server to get  IP address for www.amazon.com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68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B09BDF-B727-4B23-84D7-33A10D04BBA4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462776"/>
          </a:xfrm>
        </p:spPr>
        <p:txBody>
          <a:bodyPr/>
          <a:lstStyle/>
          <a:p>
            <a:r>
              <a:rPr lang="en-US" sz="3600" dirty="0" smtClean="0"/>
              <a:t>DNS: Root name servers</a:t>
            </a:r>
            <a:endParaRPr lang="en-US" dirty="0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163" y="815665"/>
            <a:ext cx="8478837" cy="2094803"/>
          </a:xfrm>
        </p:spPr>
        <p:txBody>
          <a:bodyPr/>
          <a:lstStyle/>
          <a:p>
            <a:r>
              <a:rPr lang="en-US" sz="1200" dirty="0" smtClean="0"/>
              <a:t>In the internet there are 13 root DNS servers, most of which are located in North America.</a:t>
            </a:r>
          </a:p>
          <a:p>
            <a:r>
              <a:rPr lang="en-US" sz="1200" dirty="0" smtClean="0"/>
              <a:t>Each server is actually a cluster of replicated servers, for both security and reliability purposes.</a:t>
            </a:r>
            <a:endParaRPr lang="en-US" sz="1200" dirty="0" smtClean="0"/>
          </a:p>
          <a:p>
            <a:r>
              <a:rPr lang="en-US" sz="1200" dirty="0" smtClean="0"/>
              <a:t>contacted </a:t>
            </a:r>
            <a:r>
              <a:rPr lang="en-US" sz="1200" dirty="0" smtClean="0"/>
              <a:t>by local name server that can not resolve name</a:t>
            </a:r>
          </a:p>
          <a:p>
            <a:r>
              <a:rPr lang="en-US" sz="1200" dirty="0" smtClean="0"/>
              <a:t>root name server:</a:t>
            </a:r>
          </a:p>
          <a:p>
            <a:pPr lvl="1"/>
            <a:r>
              <a:rPr lang="en-US" sz="1200" dirty="0" smtClean="0"/>
              <a:t>contacts authoritative name server if name mapping not known</a:t>
            </a:r>
          </a:p>
          <a:p>
            <a:pPr lvl="1"/>
            <a:r>
              <a:rPr lang="en-US" sz="1200" dirty="0" smtClean="0"/>
              <a:t>gets mapping</a:t>
            </a:r>
          </a:p>
          <a:p>
            <a:pPr lvl="1"/>
            <a:r>
              <a:rPr lang="en-US" sz="1200" dirty="0" smtClean="0"/>
              <a:t>returns mapping to local name server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481013" y="3376613"/>
            <a:ext cx="8386762" cy="3189287"/>
            <a:chOff x="303" y="2127"/>
            <a:chExt cx="5283" cy="2009"/>
          </a:xfrm>
        </p:grpSpPr>
        <p:sp>
          <p:nvSpPr>
            <p:cNvPr id="76807" name="Rectangle 20"/>
            <p:cNvSpPr>
              <a:spLocks noChangeArrowheads="1"/>
            </p:cNvSpPr>
            <p:nvPr/>
          </p:nvSpPr>
          <p:spPr bwMode="auto">
            <a:xfrm>
              <a:off x="3897" y="3170"/>
              <a:ext cx="1689" cy="5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/>
              <a:r>
                <a:rPr lang="en-US" sz="2000"/>
                <a:t>    13 root name servers worldwide</a:t>
              </a:r>
              <a:endParaRPr lang="en-US"/>
            </a:p>
          </p:txBody>
        </p:sp>
        <p:sp>
          <p:nvSpPr>
            <p:cNvPr id="76808" name="AutoShape 22"/>
            <p:cNvSpPr>
              <a:spLocks noChangeAspect="1" noChangeArrowheads="1"/>
            </p:cNvSpPr>
            <p:nvPr/>
          </p:nvSpPr>
          <p:spPr bwMode="auto">
            <a:xfrm>
              <a:off x="303" y="2262"/>
              <a:ext cx="3644" cy="1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6809" name="Picture 23" descr="world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35" y="2764"/>
              <a:ext cx="2721" cy="13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6810" name="Freeform 24"/>
            <p:cNvSpPr>
              <a:spLocks/>
            </p:cNvSpPr>
            <p:nvPr/>
          </p:nvSpPr>
          <p:spPr bwMode="auto">
            <a:xfrm>
              <a:off x="1373" y="2353"/>
              <a:ext cx="405" cy="778"/>
            </a:xfrm>
            <a:custGeom>
              <a:avLst/>
              <a:gdLst>
                <a:gd name="T0" fmla="*/ 0 w 963"/>
                <a:gd name="T1" fmla="*/ 0 h 1893"/>
                <a:gd name="T2" fmla="*/ 0 w 963"/>
                <a:gd name="T3" fmla="*/ 0 h 1893"/>
                <a:gd name="T4" fmla="*/ 0 w 963"/>
                <a:gd name="T5" fmla="*/ 0 h 1893"/>
                <a:gd name="T6" fmla="*/ 0 60000 65536"/>
                <a:gd name="T7" fmla="*/ 0 60000 65536"/>
                <a:gd name="T8" fmla="*/ 0 60000 65536"/>
                <a:gd name="T9" fmla="*/ 0 w 963"/>
                <a:gd name="T10" fmla="*/ 0 h 1893"/>
                <a:gd name="T11" fmla="*/ 963 w 963"/>
                <a:gd name="T12" fmla="*/ 1893 h 18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3" h="1893">
                  <a:moveTo>
                    <a:pt x="0" y="0"/>
                  </a:moveTo>
                  <a:lnTo>
                    <a:pt x="0" y="930"/>
                  </a:lnTo>
                  <a:lnTo>
                    <a:pt x="963" y="1893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Text Box 25"/>
            <p:cNvSpPr txBox="1">
              <a:spLocks noChangeArrowheads="1"/>
            </p:cNvSpPr>
            <p:nvPr/>
          </p:nvSpPr>
          <p:spPr bwMode="auto">
            <a:xfrm>
              <a:off x="442" y="3568"/>
              <a:ext cx="1275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b USC-ISI Marina del Rey,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l  ICANN Los Angeles, CA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2" name="Freeform 26"/>
            <p:cNvSpPr>
              <a:spLocks/>
            </p:cNvSpPr>
            <p:nvPr/>
          </p:nvSpPr>
          <p:spPr bwMode="auto">
            <a:xfrm>
              <a:off x="962" y="3227"/>
              <a:ext cx="480" cy="344"/>
            </a:xfrm>
            <a:custGeom>
              <a:avLst/>
              <a:gdLst>
                <a:gd name="T0" fmla="*/ 0 w 582"/>
                <a:gd name="T1" fmla="*/ 50 h 426"/>
                <a:gd name="T2" fmla="*/ 85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3" name="Text Box 27"/>
            <p:cNvSpPr txBox="1">
              <a:spLocks noChangeArrowheads="1"/>
            </p:cNvSpPr>
            <p:nvPr/>
          </p:nvSpPr>
          <p:spPr bwMode="auto">
            <a:xfrm>
              <a:off x="303" y="2862"/>
              <a:ext cx="1228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e NASA Mt View, CA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f  Internet Software C. Palo</a:t>
              </a: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 Alto, CA (and 17 other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4" name="Freeform 28"/>
            <p:cNvSpPr>
              <a:spLocks/>
            </p:cNvSpPr>
            <p:nvPr/>
          </p:nvSpPr>
          <p:spPr bwMode="auto">
            <a:xfrm flipV="1">
              <a:off x="897" y="3073"/>
              <a:ext cx="515" cy="116"/>
            </a:xfrm>
            <a:custGeom>
              <a:avLst/>
              <a:gdLst>
                <a:gd name="T0" fmla="*/ 0 w 582"/>
                <a:gd name="T1" fmla="*/ 0 h 426"/>
                <a:gd name="T2" fmla="*/ 172 w 582"/>
                <a:gd name="T3" fmla="*/ 0 h 426"/>
                <a:gd name="T4" fmla="*/ 0 60000 65536"/>
                <a:gd name="T5" fmla="*/ 0 60000 65536"/>
                <a:gd name="T6" fmla="*/ 0 w 582"/>
                <a:gd name="T7" fmla="*/ 0 h 426"/>
                <a:gd name="T8" fmla="*/ 582 w 582"/>
                <a:gd name="T9" fmla="*/ 426 h 4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2" h="426">
                  <a:moveTo>
                    <a:pt x="0" y="426"/>
                  </a:moveTo>
                  <a:lnTo>
                    <a:pt x="582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Text Box 29"/>
            <p:cNvSpPr txBox="1">
              <a:spLocks noChangeArrowheads="1"/>
            </p:cNvSpPr>
            <p:nvPr/>
          </p:nvSpPr>
          <p:spPr bwMode="auto">
            <a:xfrm>
              <a:off x="2707" y="2509"/>
              <a:ext cx="1258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 </a:t>
              </a:r>
              <a:r>
                <a:rPr lang="en-US" sz="1000">
                  <a:latin typeface="Arial" charset="0"/>
                </a:rPr>
                <a:t>Autonomica,</a:t>
              </a: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Stockholm (plus 3 other locations)</a:t>
              </a:r>
            </a:p>
          </p:txBody>
        </p:sp>
        <p:sp>
          <p:nvSpPr>
            <p:cNvPr id="76816" name="Freeform 30"/>
            <p:cNvSpPr>
              <a:spLocks/>
            </p:cNvSpPr>
            <p:nvPr/>
          </p:nvSpPr>
          <p:spPr bwMode="auto">
            <a:xfrm>
              <a:off x="2477" y="2569"/>
              <a:ext cx="281" cy="412"/>
            </a:xfrm>
            <a:custGeom>
              <a:avLst/>
              <a:gdLst>
                <a:gd name="T0" fmla="*/ 0 w 666"/>
                <a:gd name="T1" fmla="*/ 0 h 1005"/>
                <a:gd name="T2" fmla="*/ 0 w 666"/>
                <a:gd name="T3" fmla="*/ 0 h 1005"/>
                <a:gd name="T4" fmla="*/ 0 60000 65536"/>
                <a:gd name="T5" fmla="*/ 0 60000 65536"/>
                <a:gd name="T6" fmla="*/ 0 w 666"/>
                <a:gd name="T7" fmla="*/ 0 h 1005"/>
                <a:gd name="T8" fmla="*/ 666 w 666"/>
                <a:gd name="T9" fmla="*/ 1005 h 10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6" h="1005">
                  <a:moveTo>
                    <a:pt x="666" y="0"/>
                  </a:moveTo>
                  <a:lnTo>
                    <a:pt x="0" y="100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7" name="Text Box 31"/>
            <p:cNvSpPr txBox="1">
              <a:spLocks noChangeArrowheads="1"/>
            </p:cNvSpPr>
            <p:nvPr/>
          </p:nvSpPr>
          <p:spPr bwMode="auto">
            <a:xfrm>
              <a:off x="2730" y="2327"/>
              <a:ext cx="1587" cy="1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k RIPE London (also Amsterdam, Frankfurt)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18" name="Freeform 32"/>
            <p:cNvSpPr>
              <a:spLocks/>
            </p:cNvSpPr>
            <p:nvPr/>
          </p:nvSpPr>
          <p:spPr bwMode="auto">
            <a:xfrm>
              <a:off x="2363" y="2439"/>
              <a:ext cx="388" cy="596"/>
            </a:xfrm>
            <a:custGeom>
              <a:avLst/>
              <a:gdLst>
                <a:gd name="T0" fmla="*/ 0 w 922"/>
                <a:gd name="T1" fmla="*/ 0 h 1448"/>
                <a:gd name="T2" fmla="*/ 0 w 922"/>
                <a:gd name="T3" fmla="*/ 0 h 1448"/>
                <a:gd name="T4" fmla="*/ 0 60000 65536"/>
                <a:gd name="T5" fmla="*/ 0 60000 65536"/>
                <a:gd name="T6" fmla="*/ 0 w 922"/>
                <a:gd name="T7" fmla="*/ 0 h 1448"/>
                <a:gd name="T8" fmla="*/ 922 w 922"/>
                <a:gd name="T9" fmla="*/ 1448 h 1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22" h="1448">
                  <a:moveTo>
                    <a:pt x="922" y="0"/>
                  </a:moveTo>
                  <a:lnTo>
                    <a:pt x="0" y="1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Text Box 33"/>
            <p:cNvSpPr txBox="1">
              <a:spLocks noChangeArrowheads="1"/>
            </p:cNvSpPr>
            <p:nvPr/>
          </p:nvSpPr>
          <p:spPr bwMode="auto">
            <a:xfrm>
              <a:off x="3434" y="2756"/>
              <a:ext cx="7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 WIDE Tokyo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76820" name="Freeform 34"/>
            <p:cNvSpPr>
              <a:spLocks/>
            </p:cNvSpPr>
            <p:nvPr/>
          </p:nvSpPr>
          <p:spPr bwMode="auto">
            <a:xfrm>
              <a:off x="3512" y="2891"/>
              <a:ext cx="198" cy="284"/>
            </a:xfrm>
            <a:custGeom>
              <a:avLst/>
              <a:gdLst>
                <a:gd name="T0" fmla="*/ 23 w 252"/>
                <a:gd name="T1" fmla="*/ 0 h 462"/>
                <a:gd name="T2" fmla="*/ 0 w 252"/>
                <a:gd name="T3" fmla="*/ 4 h 462"/>
                <a:gd name="T4" fmla="*/ 0 60000 65536"/>
                <a:gd name="T5" fmla="*/ 0 60000 65536"/>
                <a:gd name="T6" fmla="*/ 0 w 252"/>
                <a:gd name="T7" fmla="*/ 0 h 462"/>
                <a:gd name="T8" fmla="*/ 252 w 252"/>
                <a:gd name="T9" fmla="*/ 462 h 4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462">
                  <a:moveTo>
                    <a:pt x="252" y="0"/>
                  </a:moveTo>
                  <a:lnTo>
                    <a:pt x="0" y="462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Text Box 35"/>
            <p:cNvSpPr txBox="1">
              <a:spLocks noChangeArrowheads="1"/>
            </p:cNvSpPr>
            <p:nvPr/>
          </p:nvSpPr>
          <p:spPr bwMode="auto">
            <a:xfrm>
              <a:off x="1362" y="2127"/>
              <a:ext cx="1637" cy="5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71323" tIns="35662" rIns="71323" bIns="35662"/>
            <a:lstStyle/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a Verisign, Dulles,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 Cogent, Herndon, VA (also Los Angeles)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d U Maryland College Park,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g US DoD Vienna, VA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h ARL Aberdeen, MD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00">
                  <a:solidFill>
                    <a:srgbClr val="000000"/>
                  </a:solidFill>
                  <a:latin typeface="Arial" charset="0"/>
                </a:rPr>
                <a:t>j  Verisign, ( 11 locations)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AA82A0-FDBF-4E52-95A1-80739BC6AFA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TLD and Authoritative Servers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975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Top-level domain (TLD) servers:</a:t>
            </a:r>
            <a:r>
              <a:rPr lang="en-US" smtClean="0"/>
              <a:t> responsible for com, org, net, edu, etc, and all top-level country domains uk, fr, ca, jp.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Network solutions maintains servers for com TLD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Educause for edu TLD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Authoritative DNS servers:</a:t>
            </a:r>
            <a:r>
              <a:rPr lang="en-US" smtClean="0"/>
              <a:t> organization’s DNS servers, providing authoritative hostname to IP mappings for organization’s servers (e.g., Web and mail).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 be maintained by organization or service provider</a:t>
            </a:r>
          </a:p>
          <a:p>
            <a:pPr lvl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88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DD217-C955-4D29-9FC1-8EB9A1D77E1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Local Name Server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Does not strictly belong to hierarchy</a:t>
            </a:r>
          </a:p>
          <a:p>
            <a:r>
              <a:rPr lang="en-US" smtClean="0"/>
              <a:t>Each ISP (residential ISP, company, university) has one.</a:t>
            </a:r>
          </a:p>
          <a:p>
            <a:pPr lvl="1"/>
            <a:r>
              <a:rPr lang="en-US" smtClean="0"/>
              <a:t>Also called “default name server”</a:t>
            </a:r>
          </a:p>
          <a:p>
            <a:r>
              <a:rPr lang="en-US" smtClean="0"/>
              <a:t>When a host makes a DNS query, query is sent to its local DNS server</a:t>
            </a:r>
          </a:p>
          <a:p>
            <a:pPr lvl="1"/>
            <a:r>
              <a:rPr lang="en-US" smtClean="0"/>
              <a:t>Acts as a proxy, forwards query into hierarchy.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74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80B371-BABF-464B-AD84-97FCF1C32B9C}" type="slidenum">
              <a:rPr lang="en-US" smtClean="0"/>
              <a:pPr/>
              <a:t>59</a:t>
            </a:fld>
            <a:endParaRPr lang="en-US" smtClean="0"/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4989513" y="4303713"/>
          <a:ext cx="833437" cy="638175"/>
        </p:xfrm>
        <a:graphic>
          <a:graphicData uri="http://schemas.openxmlformats.org/presentationml/2006/ole">
            <p:oleObj spid="_x0000_s1026" name="Clip" r:id="rId3" imgW="1305000" imgH="1085760" progId="">
              <p:embed/>
            </p:oleObj>
          </a:graphicData>
        </a:graphic>
      </p:graphicFrame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4157663" y="4881563"/>
            <a:ext cx="18446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requesting host</a:t>
            </a:r>
            <a:endParaRPr lang="en-US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cis.poly.edu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483350" y="5670550"/>
            <a:ext cx="226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>
                <a:latin typeface="Courier New" pitchFamily="49" charset="0"/>
              </a:rPr>
              <a:t>gaia.cs.umass.edu</a:t>
            </a:r>
            <a:endParaRPr lang="en-US" sz="1600">
              <a:latin typeface="Times New Roman" pitchFamily="18" charset="0"/>
            </a:endParaRPr>
          </a:p>
        </p:txBody>
      </p:sp>
      <p:graphicFrame>
        <p:nvGraphicFramePr>
          <p:cNvPr id="17411" name="Object 7"/>
          <p:cNvGraphicFramePr>
            <a:graphicFrameLocks noChangeAspect="1"/>
          </p:cNvGraphicFramePr>
          <p:nvPr/>
        </p:nvGraphicFramePr>
        <p:xfrm>
          <a:off x="7113588" y="5103813"/>
          <a:ext cx="833437" cy="638175"/>
        </p:xfrm>
        <a:graphic>
          <a:graphicData uri="http://schemas.openxmlformats.org/presentationml/2006/ole">
            <p:oleObj spid="_x0000_s1027" name="Clip" r:id="rId4" imgW="1305000" imgH="1085760" progId="">
              <p:embed/>
            </p:oleObj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37163" y="2228850"/>
            <a:ext cx="369887" cy="657225"/>
            <a:chOff x="4180" y="783"/>
            <a:chExt cx="150" cy="307"/>
          </a:xfrm>
        </p:grpSpPr>
        <p:sp>
          <p:nvSpPr>
            <p:cNvPr id="17468" name="AutoShape 9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Rectangle 10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Rectangle 11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AutoShape 12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3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Line 14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4" name="Rectangle 15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5" name="Rectangle 16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7" name="Text Box 17"/>
          <p:cNvSpPr txBox="1">
            <a:spLocks noChangeArrowheads="1"/>
          </p:cNvSpPr>
          <p:nvPr/>
        </p:nvSpPr>
        <p:spPr bwMode="auto">
          <a:xfrm>
            <a:off x="5791200" y="481013"/>
            <a:ext cx="2011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root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202770" name="Line 18"/>
          <p:cNvSpPr>
            <a:spLocks noChangeShapeType="1"/>
          </p:cNvSpPr>
          <p:nvPr/>
        </p:nvSpPr>
        <p:spPr bwMode="auto">
          <a:xfrm flipH="1" flipV="1">
            <a:off x="5286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1" name="Line 19"/>
          <p:cNvSpPr>
            <a:spLocks noChangeShapeType="1"/>
          </p:cNvSpPr>
          <p:nvPr/>
        </p:nvSpPr>
        <p:spPr bwMode="auto">
          <a:xfrm flipV="1">
            <a:off x="5400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2" name="Line 20"/>
          <p:cNvSpPr>
            <a:spLocks noChangeShapeType="1"/>
          </p:cNvSpPr>
          <p:nvPr/>
        </p:nvSpPr>
        <p:spPr bwMode="auto">
          <a:xfrm flipV="1">
            <a:off x="5686425" y="2382838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3" name="Line 21"/>
          <p:cNvSpPr>
            <a:spLocks noChangeShapeType="1"/>
          </p:cNvSpPr>
          <p:nvPr/>
        </p:nvSpPr>
        <p:spPr bwMode="auto">
          <a:xfrm flipH="1" flipV="1">
            <a:off x="5686425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4" name="Line 22"/>
          <p:cNvSpPr>
            <a:spLocks noChangeShapeType="1"/>
          </p:cNvSpPr>
          <p:nvPr/>
        </p:nvSpPr>
        <p:spPr bwMode="auto">
          <a:xfrm flipH="1">
            <a:off x="5610225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2775" name="Line 23"/>
          <p:cNvSpPr>
            <a:spLocks noChangeShapeType="1"/>
          </p:cNvSpPr>
          <p:nvPr/>
        </p:nvSpPr>
        <p:spPr bwMode="auto">
          <a:xfrm>
            <a:off x="5476875" y="2944813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130675" y="3062288"/>
            <a:ext cx="1998663" cy="611187"/>
            <a:chOff x="2800" y="2132"/>
            <a:chExt cx="1259" cy="385"/>
          </a:xfrm>
        </p:grpSpPr>
        <p:sp>
          <p:nvSpPr>
            <p:cNvPr id="17466" name="Rectangle 25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Text Box 26"/>
            <p:cNvSpPr txBox="1">
              <a:spLocks noChangeArrowheads="1"/>
            </p:cNvSpPr>
            <p:nvPr/>
          </p:nvSpPr>
          <p:spPr bwMode="auto">
            <a:xfrm>
              <a:off x="2800" y="2132"/>
              <a:ext cx="1259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local DNS server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dns.poly.edu</a:t>
              </a:r>
              <a:endParaRPr lang="en-US" sz="1600">
                <a:latin typeface="Times New Roman" pitchFamily="18" charset="0"/>
              </a:endParaRPr>
            </a:p>
          </p:txBody>
        </p:sp>
      </p:grp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4997450" y="37719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0" name="Text Box 28"/>
          <p:cNvSpPr txBox="1">
            <a:spLocks noChangeArrowheads="1"/>
          </p:cNvSpPr>
          <p:nvPr/>
        </p:nvSpPr>
        <p:spPr bwMode="auto">
          <a:xfrm>
            <a:off x="5540375" y="1438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2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1" name="Text Box 29"/>
          <p:cNvSpPr txBox="1">
            <a:spLocks noChangeArrowheads="1"/>
          </p:cNvSpPr>
          <p:nvPr/>
        </p:nvSpPr>
        <p:spPr bwMode="auto">
          <a:xfrm>
            <a:off x="5978525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3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2" name="Text Box 30"/>
          <p:cNvSpPr txBox="1">
            <a:spLocks noChangeArrowheads="1"/>
          </p:cNvSpPr>
          <p:nvPr/>
        </p:nvSpPr>
        <p:spPr bwMode="auto">
          <a:xfrm>
            <a:off x="6292850" y="20859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4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6323013" y="25733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5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6919913" y="36131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6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351588" y="809625"/>
            <a:ext cx="369887" cy="657225"/>
            <a:chOff x="4180" y="783"/>
            <a:chExt cx="150" cy="307"/>
          </a:xfrm>
        </p:grpSpPr>
        <p:sp>
          <p:nvSpPr>
            <p:cNvPr id="17458" name="AutoShape 34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Rectangle 35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36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AutoShape 37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8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Line 39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Rectangle 40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Rectangle 41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7180263" y="2238375"/>
            <a:ext cx="369887" cy="657225"/>
            <a:chOff x="4180" y="783"/>
            <a:chExt cx="150" cy="307"/>
          </a:xfrm>
        </p:grpSpPr>
        <p:sp>
          <p:nvSpPr>
            <p:cNvPr id="17450" name="AutoShape 43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1" name="Rectangle 44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Rectangle 45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AutoShape 46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7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8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Rectangle 49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50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161213" y="3857625"/>
            <a:ext cx="369887" cy="657225"/>
            <a:chOff x="4180" y="783"/>
            <a:chExt cx="150" cy="307"/>
          </a:xfrm>
        </p:grpSpPr>
        <p:sp>
          <p:nvSpPr>
            <p:cNvPr id="17442" name="AutoShape 5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3" name="Rectangle 5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Rectangle 5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AutoShape 5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Line 5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8" name="Rectangle 5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9" name="Rectangle 5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34" name="Text Box 60"/>
          <p:cNvSpPr txBox="1">
            <a:spLocks noChangeArrowheads="1"/>
          </p:cNvSpPr>
          <p:nvPr/>
        </p:nvSpPr>
        <p:spPr bwMode="auto">
          <a:xfrm>
            <a:off x="6342905" y="4429125"/>
            <a:ext cx="24192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dirty="0"/>
              <a:t>authoritative DNS server</a:t>
            </a:r>
            <a:endParaRPr lang="en-US" dirty="0">
              <a:latin typeface="Times New Roman" pitchFamily="18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smtClean="0">
                <a:latin typeface="Courier New" pitchFamily="49" charset="0"/>
              </a:rPr>
              <a:t>Dns.cs.umass.edu</a:t>
            </a:r>
            <a:endParaRPr lang="en-US" sz="1600" dirty="0">
              <a:latin typeface="Times New Roman" pitchFamily="18" charset="0"/>
            </a:endParaRPr>
          </a:p>
        </p:txBody>
      </p:sp>
      <p:sp>
        <p:nvSpPr>
          <p:cNvPr id="202813" name="Text Box 61"/>
          <p:cNvSpPr txBox="1">
            <a:spLocks noChangeArrowheads="1"/>
          </p:cNvSpPr>
          <p:nvPr/>
        </p:nvSpPr>
        <p:spPr bwMode="auto">
          <a:xfrm>
            <a:off x="6292850" y="3643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7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5549900" y="37909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FF0000"/>
                </a:solidFill>
                <a:latin typeface="Arial" charset="0"/>
              </a:rPr>
              <a:t>8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202815" name="Line 63"/>
          <p:cNvSpPr>
            <a:spLocks noChangeShapeType="1"/>
          </p:cNvSpPr>
          <p:nvPr/>
        </p:nvSpPr>
        <p:spPr bwMode="auto">
          <a:xfrm>
            <a:off x="5619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2816" name="Line 64"/>
          <p:cNvSpPr>
            <a:spLocks noChangeShapeType="1"/>
          </p:cNvSpPr>
          <p:nvPr/>
        </p:nvSpPr>
        <p:spPr bwMode="auto">
          <a:xfrm flipH="1" flipV="1">
            <a:off x="5580063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439" name="Text Box 65"/>
          <p:cNvSpPr txBox="1">
            <a:spLocks noChangeArrowheads="1"/>
          </p:cNvSpPr>
          <p:nvPr/>
        </p:nvSpPr>
        <p:spPr bwMode="auto">
          <a:xfrm>
            <a:off x="6551613" y="1852613"/>
            <a:ext cx="20113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/>
              <a:t>TLD DNS server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7440" name="Rectangle 6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373566"/>
          </a:xfrm>
        </p:spPr>
        <p:txBody>
          <a:bodyPr/>
          <a:lstStyle/>
          <a:p>
            <a:r>
              <a:rPr lang="en-US" dirty="0" smtClean="0"/>
              <a:t>Example</a:t>
            </a:r>
          </a:p>
        </p:txBody>
      </p:sp>
      <p:sp>
        <p:nvSpPr>
          <p:cNvPr id="17441" name="Rectangle 6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84972"/>
            <a:ext cx="4059044" cy="5382013"/>
          </a:xfrm>
        </p:spPr>
        <p:txBody>
          <a:bodyPr/>
          <a:lstStyle/>
          <a:p>
            <a:r>
              <a:rPr lang="en-US" sz="1200" dirty="0" smtClean="0"/>
              <a:t>Host at cis.poly.edu wants IP address for </a:t>
            </a:r>
            <a:r>
              <a:rPr lang="en-US" sz="1200" dirty="0" smtClean="0"/>
              <a:t>gaia.cs.umass.edu.</a:t>
            </a:r>
          </a:p>
          <a:p>
            <a:r>
              <a:rPr lang="en-US" sz="1200" dirty="0" smtClean="0"/>
              <a:t>Suppose that Polytechnic’s local DNS server is dns.poly.edu and that an authoritative DNS server for gaia.cs.umass.edu is called dns.cs.umass.edu.</a:t>
            </a:r>
          </a:p>
          <a:p>
            <a:r>
              <a:rPr lang="en-US" sz="1200" dirty="0" smtClean="0"/>
              <a:t>Step1: the host cis.poly</a:t>
            </a:r>
            <a:r>
              <a:rPr lang="en-US" sz="1200" dirty="0" smtClean="0"/>
              <a:t>.edu first sends a DNS query message to its local DNS server, dns.poly.edu. This query message contains the hostname to be translated , namely, gaia.cs.umass.edu.</a:t>
            </a:r>
          </a:p>
          <a:p>
            <a:r>
              <a:rPr lang="en-US" sz="1200" dirty="0" smtClean="0"/>
              <a:t>Step 2: The local DNS server forwards the query message to a  root DNS server. The root DNS server take a note of the </a:t>
            </a:r>
            <a:r>
              <a:rPr lang="en-US" sz="1200" dirty="0" err="1" smtClean="0"/>
              <a:t>edu</a:t>
            </a:r>
            <a:r>
              <a:rPr lang="en-US" sz="1200" dirty="0" smtClean="0"/>
              <a:t> suffix and returns to the local DNS server a list of IP addresses for TLD servers responsible for </a:t>
            </a:r>
            <a:r>
              <a:rPr lang="en-US" sz="1200" dirty="0" err="1" smtClean="0"/>
              <a:t>edu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Step 3: The local DNS server then resends the query message to one of these TLD servers. The TLD server take a note of umass.edu suffix and responds with the </a:t>
            </a:r>
            <a:r>
              <a:rPr lang="en-US" sz="1200" dirty="0" err="1" smtClean="0"/>
              <a:t>ip</a:t>
            </a:r>
            <a:r>
              <a:rPr lang="en-US" sz="1200" dirty="0" smtClean="0"/>
              <a:t> address of authoritative DNs server for the dns.umass.edu</a:t>
            </a:r>
          </a:p>
          <a:p>
            <a:r>
              <a:rPr lang="en-US" sz="1200" dirty="0" smtClean="0"/>
              <a:t>Step 4: Finally the local DNS server resends the query message directly to  dns.umass.edu which responds with the </a:t>
            </a:r>
            <a:r>
              <a:rPr lang="en-US" sz="1200" dirty="0" err="1" smtClean="0"/>
              <a:t>ip</a:t>
            </a:r>
            <a:r>
              <a:rPr lang="en-US" sz="1200" dirty="0" smtClean="0"/>
              <a:t> address of  gais.cs.umass.edu</a:t>
            </a:r>
          </a:p>
          <a:p>
            <a:endParaRPr lang="en-US" sz="1200" dirty="0" smtClean="0"/>
          </a:p>
        </p:txBody>
      </p:sp>
      <p:sp>
        <p:nvSpPr>
          <p:cNvPr id="68" name="Text Box 27"/>
          <p:cNvSpPr txBox="1">
            <a:spLocks noChangeArrowheads="1"/>
          </p:cNvSpPr>
          <p:nvPr/>
        </p:nvSpPr>
        <p:spPr bwMode="auto">
          <a:xfrm>
            <a:off x="4008757" y="3868544"/>
            <a:ext cx="1210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Recursive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4464473" y="1277744"/>
            <a:ext cx="1005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Iterative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7672307" y="2344544"/>
            <a:ext cx="1005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Iterative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6601790" y="3102827"/>
            <a:ext cx="10054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Iterative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0" grpId="0" animBg="1"/>
      <p:bldP spid="202771" grpId="0" animBg="1"/>
      <p:bldP spid="202772" grpId="0" animBg="1"/>
      <p:bldP spid="202773" grpId="0" animBg="1"/>
      <p:bldP spid="202774" grpId="0" animBg="1"/>
      <p:bldP spid="202775" grpId="0" animBg="1"/>
      <p:bldP spid="202779" grpId="0"/>
      <p:bldP spid="202780" grpId="0"/>
      <p:bldP spid="202781" grpId="0"/>
      <p:bldP spid="202782" grpId="0"/>
      <p:bldP spid="202783" grpId="0"/>
      <p:bldP spid="202784" grpId="0"/>
      <p:bldP spid="202813" grpId="0"/>
      <p:bldP spid="202814" grpId="0"/>
      <p:bldP spid="202815" grpId="0" animBg="1"/>
      <p:bldP spid="202816" grpId="0" animBg="1"/>
      <p:bldP spid="68" grpId="0"/>
      <p:bldP spid="69" grpId="0"/>
      <p:bldP spid="70" grpId="0"/>
      <p:bldP spid="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Pure P2P architecture</a:t>
            </a:r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404971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always-on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arbitrary end systems directly communicate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peers are intermittently connected and change IP addresses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Highly scalable but difficult to manage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22"/>
          <p:cNvSpPr/>
          <p:nvPr/>
        </p:nvSpPr>
        <p:spPr>
          <a:xfrm>
            <a:off x="6710362" y="3457575"/>
            <a:ext cx="1314450" cy="674687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22"/>
          <p:cNvSpPr/>
          <p:nvPr/>
        </p:nvSpPr>
        <p:spPr>
          <a:xfrm>
            <a:off x="6729412" y="1931987"/>
            <a:ext cx="1730375" cy="1044575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6" name="Google Shape;496;p22"/>
          <p:cNvSpPr/>
          <p:nvPr/>
        </p:nvSpPr>
        <p:spPr>
          <a:xfrm>
            <a:off x="4989512" y="1639887"/>
            <a:ext cx="1644650" cy="1071562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7" name="Google Shape;497;p22"/>
          <p:cNvGrpSpPr/>
          <p:nvPr/>
        </p:nvGrpSpPr>
        <p:grpSpPr>
          <a:xfrm>
            <a:off x="5076825" y="2974975"/>
            <a:ext cx="1458912" cy="933450"/>
            <a:chOff x="2889" y="1631"/>
            <a:chExt cx="980" cy="743"/>
          </a:xfrm>
        </p:grpSpPr>
        <p:sp>
          <p:nvSpPr>
            <p:cNvPr id="498" name="Google Shape;498;p22"/>
            <p:cNvSpPr txBox="1"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00" name="Google Shape;500;p22"/>
          <p:cNvGrpSpPr/>
          <p:nvPr/>
        </p:nvGrpSpPr>
        <p:grpSpPr>
          <a:xfrm>
            <a:off x="5775721" y="1828661"/>
            <a:ext cx="342109" cy="535126"/>
            <a:chOff x="3789" y="1035"/>
            <a:chExt cx="879" cy="1245"/>
          </a:xfrm>
        </p:grpSpPr>
        <p:cxnSp>
          <p:nvCxnSpPr>
            <p:cNvPr id="501" name="Google Shape;501;p22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2" name="Google Shape;502;p22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3" name="Google Shape;503;p22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4" name="Google Shape;504;p22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5" name="Google Shape;505;p22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6" name="Google Shape;506;p22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7" name="Google Shape;507;p22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8" name="Google Shape;508;p22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9" name="Google Shape;509;p22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0" name="Google Shape;510;p22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1" name="Google Shape;511;p22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2" name="Google Shape;512;p22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3" name="Google Shape;513;p22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4" name="Google Shape;514;p22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5" name="Google Shape;515;p22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516" name="Google Shape;516;p22"/>
            <p:cNvGrpSpPr/>
            <p:nvPr/>
          </p:nvGrpSpPr>
          <p:grpSpPr>
            <a:xfrm>
              <a:off x="4269" y="1382"/>
              <a:ext cx="399" cy="203"/>
              <a:chOff x="4227" y="1294"/>
              <a:chExt cx="879" cy="400"/>
            </a:xfrm>
          </p:grpSpPr>
          <p:cxnSp>
            <p:nvCxnSpPr>
              <p:cNvPr id="517" name="Google Shape;517;p22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2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2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0" name="Google Shape;520;p22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1" name="Google Shape;521;p22"/>
            <p:cNvGrpSpPr/>
            <p:nvPr/>
          </p:nvGrpSpPr>
          <p:grpSpPr>
            <a:xfrm rot="5700000">
              <a:off x="4048" y="1141"/>
              <a:ext cx="399" cy="203"/>
              <a:chOff x="4227" y="1294"/>
              <a:chExt cx="879" cy="400"/>
            </a:xfrm>
          </p:grpSpPr>
          <p:cxnSp>
            <p:nvCxnSpPr>
              <p:cNvPr id="522" name="Google Shape;522;p22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3" name="Google Shape;523;p22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2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5" name="Google Shape;525;p22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526" name="Google Shape;526;p22"/>
            <p:cNvGrpSpPr/>
            <p:nvPr/>
          </p:nvGrpSpPr>
          <p:grpSpPr>
            <a:xfrm rot="10800000">
              <a:off x="3789" y="1369"/>
              <a:ext cx="399" cy="203"/>
              <a:chOff x="4227" y="1294"/>
              <a:chExt cx="879" cy="400"/>
            </a:xfrm>
          </p:grpSpPr>
          <p:cxnSp>
            <p:nvCxnSpPr>
              <p:cNvPr id="527" name="Google Shape;527;p22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8" name="Google Shape;528;p22"/>
              <p:cNvCxnSpPr/>
              <p:nvPr/>
            </p:nvCxnSpPr>
            <p:spPr>
              <a:xfrm rot="-4440000">
                <a:off x="4464" y="1204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2"/>
              <p:cNvCxnSpPr/>
              <p:nvPr/>
            </p:nvCxnSpPr>
            <p:spPr>
              <a:xfrm rot="6360000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2"/>
              <p:cNvCxnSpPr/>
              <p:nvPr/>
            </p:nvCxnSpPr>
            <p:spPr>
              <a:xfrm rot="-4440000">
                <a:off x="4745" y="128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531" name="Google Shape;531;p22"/>
          <p:cNvSpPr/>
          <p:nvPr/>
        </p:nvSpPr>
        <p:spPr>
          <a:xfrm>
            <a:off x="6835775" y="365283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32" name="Google Shape;532;p22"/>
          <p:cNvCxnSpPr/>
          <p:nvPr/>
        </p:nvCxnSpPr>
        <p:spPr>
          <a:xfrm>
            <a:off x="6835775" y="3644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33" name="Google Shape;533;p22"/>
          <p:cNvCxnSpPr/>
          <p:nvPr/>
        </p:nvCxnSpPr>
        <p:spPr>
          <a:xfrm>
            <a:off x="7194550" y="3644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4" name="Google Shape;534;p22"/>
          <p:cNvSpPr txBox="1"/>
          <p:nvPr/>
        </p:nvSpPr>
        <p:spPr>
          <a:xfrm>
            <a:off x="6835775" y="364490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5" name="Google Shape;535;p22"/>
          <p:cNvSpPr/>
          <p:nvPr/>
        </p:nvSpPr>
        <p:spPr>
          <a:xfrm>
            <a:off x="6832600" y="357663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36" name="Google Shape;536;p22"/>
          <p:cNvGrpSpPr/>
          <p:nvPr/>
        </p:nvGrpSpPr>
        <p:grpSpPr>
          <a:xfrm>
            <a:off x="6918325" y="3600450"/>
            <a:ext cx="179387" cy="65087"/>
            <a:chOff x="2848" y="848"/>
            <a:chExt cx="140" cy="98"/>
          </a:xfrm>
        </p:grpSpPr>
        <p:cxnSp>
          <p:nvCxnSpPr>
            <p:cNvPr id="537" name="Google Shape;537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8" name="Google Shape;538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9" name="Google Shape;539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40" name="Google Shape;540;p22"/>
          <p:cNvGrpSpPr/>
          <p:nvPr/>
        </p:nvGrpSpPr>
        <p:grpSpPr>
          <a:xfrm rot="10800000" flipH="1">
            <a:off x="6918325" y="3600450"/>
            <a:ext cx="179387" cy="65087"/>
            <a:chOff x="2848" y="848"/>
            <a:chExt cx="140" cy="98"/>
          </a:xfrm>
        </p:grpSpPr>
        <p:cxnSp>
          <p:nvCxnSpPr>
            <p:cNvPr id="541" name="Google Shape;541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2" name="Google Shape;542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43" name="Google Shape;543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44" name="Google Shape;544;p22"/>
          <p:cNvSpPr/>
          <p:nvPr/>
        </p:nvSpPr>
        <p:spPr>
          <a:xfrm>
            <a:off x="7191375" y="393223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45" name="Google Shape;545;p22"/>
          <p:cNvCxnSpPr/>
          <p:nvPr/>
        </p:nvCxnSpPr>
        <p:spPr>
          <a:xfrm>
            <a:off x="7191375" y="39243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46" name="Google Shape;546;p22"/>
          <p:cNvCxnSpPr/>
          <p:nvPr/>
        </p:nvCxnSpPr>
        <p:spPr>
          <a:xfrm>
            <a:off x="7550150" y="39243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7" name="Google Shape;547;p22"/>
          <p:cNvSpPr txBox="1"/>
          <p:nvPr/>
        </p:nvSpPr>
        <p:spPr>
          <a:xfrm>
            <a:off x="7191375" y="392430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8" name="Google Shape;548;p22"/>
          <p:cNvSpPr/>
          <p:nvPr/>
        </p:nvSpPr>
        <p:spPr>
          <a:xfrm>
            <a:off x="7188200" y="385603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9" name="Google Shape;549;p22"/>
          <p:cNvGrpSpPr/>
          <p:nvPr/>
        </p:nvGrpSpPr>
        <p:grpSpPr>
          <a:xfrm>
            <a:off x="7273925" y="3879850"/>
            <a:ext cx="179387" cy="65087"/>
            <a:chOff x="2848" y="848"/>
            <a:chExt cx="140" cy="98"/>
          </a:xfrm>
        </p:grpSpPr>
        <p:cxnSp>
          <p:nvCxnSpPr>
            <p:cNvPr id="550" name="Google Shape;550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1" name="Google Shape;551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2" name="Google Shape;552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53" name="Google Shape;553;p22"/>
          <p:cNvGrpSpPr/>
          <p:nvPr/>
        </p:nvGrpSpPr>
        <p:grpSpPr>
          <a:xfrm rot="10800000" flipH="1">
            <a:off x="7273925" y="3879850"/>
            <a:ext cx="179387" cy="65087"/>
            <a:chOff x="2848" y="848"/>
            <a:chExt cx="140" cy="98"/>
          </a:xfrm>
        </p:grpSpPr>
        <p:cxnSp>
          <p:nvCxnSpPr>
            <p:cNvPr id="554" name="Google Shape;554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5" name="Google Shape;555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56" name="Google Shape;556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57" name="Google Shape;557;p22"/>
          <p:cNvSpPr/>
          <p:nvPr/>
        </p:nvSpPr>
        <p:spPr>
          <a:xfrm>
            <a:off x="7470775" y="366553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58" name="Google Shape;558;p22"/>
          <p:cNvCxnSpPr/>
          <p:nvPr/>
        </p:nvCxnSpPr>
        <p:spPr>
          <a:xfrm>
            <a:off x="7470775" y="36576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9" name="Google Shape;559;p22"/>
          <p:cNvCxnSpPr/>
          <p:nvPr/>
        </p:nvCxnSpPr>
        <p:spPr>
          <a:xfrm>
            <a:off x="7829550" y="36576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0" name="Google Shape;560;p22"/>
          <p:cNvSpPr txBox="1"/>
          <p:nvPr/>
        </p:nvSpPr>
        <p:spPr>
          <a:xfrm>
            <a:off x="7470775" y="365760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1" name="Google Shape;561;p22"/>
          <p:cNvSpPr/>
          <p:nvPr/>
        </p:nvSpPr>
        <p:spPr>
          <a:xfrm>
            <a:off x="7467600" y="358933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2" name="Google Shape;562;p22"/>
          <p:cNvGrpSpPr/>
          <p:nvPr/>
        </p:nvGrpSpPr>
        <p:grpSpPr>
          <a:xfrm>
            <a:off x="7553325" y="3613150"/>
            <a:ext cx="179387" cy="65087"/>
            <a:chOff x="2848" y="848"/>
            <a:chExt cx="140" cy="98"/>
          </a:xfrm>
        </p:grpSpPr>
        <p:cxnSp>
          <p:nvCxnSpPr>
            <p:cNvPr id="563" name="Google Shape;563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4" name="Google Shape;564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5" name="Google Shape;565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66" name="Google Shape;566;p22"/>
          <p:cNvGrpSpPr/>
          <p:nvPr/>
        </p:nvGrpSpPr>
        <p:grpSpPr>
          <a:xfrm rot="10800000" flipH="1">
            <a:off x="7553325" y="3613150"/>
            <a:ext cx="179387" cy="65087"/>
            <a:chOff x="2848" y="848"/>
            <a:chExt cx="140" cy="98"/>
          </a:xfrm>
        </p:grpSpPr>
        <p:cxnSp>
          <p:nvCxnSpPr>
            <p:cNvPr id="567" name="Google Shape;567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8" name="Google Shape;568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9" name="Google Shape;569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70" name="Google Shape;570;p22"/>
          <p:cNvSpPr/>
          <p:nvPr/>
        </p:nvSpPr>
        <p:spPr>
          <a:xfrm>
            <a:off x="6935787" y="2503487"/>
            <a:ext cx="347662" cy="8890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71" name="Google Shape;571;p22"/>
          <p:cNvCxnSpPr/>
          <p:nvPr/>
        </p:nvCxnSpPr>
        <p:spPr>
          <a:xfrm>
            <a:off x="6935787" y="2495550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2" name="Google Shape;572;p22"/>
          <p:cNvCxnSpPr/>
          <p:nvPr/>
        </p:nvCxnSpPr>
        <p:spPr>
          <a:xfrm>
            <a:off x="7283450" y="2495550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3" name="Google Shape;573;p22"/>
          <p:cNvSpPr txBox="1"/>
          <p:nvPr/>
        </p:nvSpPr>
        <p:spPr>
          <a:xfrm>
            <a:off x="6935787" y="2495550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4" name="Google Shape;574;p22"/>
          <p:cNvSpPr/>
          <p:nvPr/>
        </p:nvSpPr>
        <p:spPr>
          <a:xfrm>
            <a:off x="6932612" y="2432050"/>
            <a:ext cx="347662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75" name="Google Shape;575;p22"/>
          <p:cNvGrpSpPr/>
          <p:nvPr/>
        </p:nvGrpSpPr>
        <p:grpSpPr>
          <a:xfrm>
            <a:off x="7016750" y="2454275"/>
            <a:ext cx="171450" cy="61912"/>
            <a:chOff x="2848" y="848"/>
            <a:chExt cx="140" cy="98"/>
          </a:xfrm>
        </p:grpSpPr>
        <p:cxnSp>
          <p:nvCxnSpPr>
            <p:cNvPr id="576" name="Google Shape;576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7" name="Google Shape;577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8" name="Google Shape;578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79" name="Google Shape;579;p22"/>
          <p:cNvGrpSpPr/>
          <p:nvPr/>
        </p:nvGrpSpPr>
        <p:grpSpPr>
          <a:xfrm rot="10800000" flipH="1">
            <a:off x="7016750" y="2454275"/>
            <a:ext cx="171450" cy="60325"/>
            <a:chOff x="2848" y="848"/>
            <a:chExt cx="140" cy="98"/>
          </a:xfrm>
        </p:grpSpPr>
        <p:cxnSp>
          <p:nvCxnSpPr>
            <p:cNvPr id="580" name="Google Shape;580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1" name="Google Shape;581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2" name="Google Shape;582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83" name="Google Shape;583;p22"/>
          <p:cNvSpPr/>
          <p:nvPr/>
        </p:nvSpPr>
        <p:spPr>
          <a:xfrm>
            <a:off x="6934200" y="276383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84" name="Google Shape;584;p22"/>
          <p:cNvCxnSpPr/>
          <p:nvPr/>
        </p:nvCxnSpPr>
        <p:spPr>
          <a:xfrm>
            <a:off x="6934200" y="2755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5" name="Google Shape;585;p22"/>
          <p:cNvCxnSpPr/>
          <p:nvPr/>
        </p:nvCxnSpPr>
        <p:spPr>
          <a:xfrm>
            <a:off x="7292975" y="2755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6" name="Google Shape;586;p22"/>
          <p:cNvSpPr txBox="1"/>
          <p:nvPr/>
        </p:nvSpPr>
        <p:spPr>
          <a:xfrm>
            <a:off x="6934200" y="275590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7" name="Google Shape;587;p22"/>
          <p:cNvSpPr/>
          <p:nvPr/>
        </p:nvSpPr>
        <p:spPr>
          <a:xfrm>
            <a:off x="6931025" y="268763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88" name="Google Shape;588;p22"/>
          <p:cNvGrpSpPr/>
          <p:nvPr/>
        </p:nvGrpSpPr>
        <p:grpSpPr>
          <a:xfrm>
            <a:off x="7016750" y="2711450"/>
            <a:ext cx="179387" cy="65087"/>
            <a:chOff x="2848" y="848"/>
            <a:chExt cx="140" cy="98"/>
          </a:xfrm>
        </p:grpSpPr>
        <p:cxnSp>
          <p:nvCxnSpPr>
            <p:cNvPr id="589" name="Google Shape;589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0" name="Google Shape;590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1" name="Google Shape;591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592" name="Google Shape;592;p22"/>
          <p:cNvGrpSpPr/>
          <p:nvPr/>
        </p:nvGrpSpPr>
        <p:grpSpPr>
          <a:xfrm rot="10800000" flipH="1">
            <a:off x="7016750" y="2711450"/>
            <a:ext cx="179387" cy="65087"/>
            <a:chOff x="2848" y="848"/>
            <a:chExt cx="140" cy="98"/>
          </a:xfrm>
        </p:grpSpPr>
        <p:cxnSp>
          <p:nvCxnSpPr>
            <p:cNvPr id="593" name="Google Shape;593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4" name="Google Shape;594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5" name="Google Shape;595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6" name="Google Shape;596;p22"/>
          <p:cNvSpPr/>
          <p:nvPr/>
        </p:nvSpPr>
        <p:spPr>
          <a:xfrm>
            <a:off x="7410450" y="2405062"/>
            <a:ext cx="330200" cy="857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97" name="Google Shape;597;p22"/>
          <p:cNvCxnSpPr/>
          <p:nvPr/>
        </p:nvCxnSpPr>
        <p:spPr>
          <a:xfrm>
            <a:off x="7410450" y="2398712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8" name="Google Shape;598;p22"/>
          <p:cNvCxnSpPr/>
          <p:nvPr/>
        </p:nvCxnSpPr>
        <p:spPr>
          <a:xfrm>
            <a:off x="7740650" y="2398712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9" name="Google Shape;599;p22"/>
          <p:cNvSpPr txBox="1"/>
          <p:nvPr/>
        </p:nvSpPr>
        <p:spPr>
          <a:xfrm>
            <a:off x="7410450" y="2398712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0" name="Google Shape;600;p22"/>
          <p:cNvSpPr/>
          <p:nvPr/>
        </p:nvSpPr>
        <p:spPr>
          <a:xfrm>
            <a:off x="7407275" y="2336800"/>
            <a:ext cx="330200" cy="1000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01" name="Google Shape;601;p22"/>
          <p:cNvGrpSpPr/>
          <p:nvPr/>
        </p:nvGrpSpPr>
        <p:grpSpPr>
          <a:xfrm>
            <a:off x="7486650" y="2359025"/>
            <a:ext cx="163512" cy="57150"/>
            <a:chOff x="2848" y="848"/>
            <a:chExt cx="140" cy="98"/>
          </a:xfrm>
        </p:grpSpPr>
        <p:cxnSp>
          <p:nvCxnSpPr>
            <p:cNvPr id="602" name="Google Shape;602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3" name="Google Shape;603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4" name="Google Shape;604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05" name="Google Shape;605;p22"/>
          <p:cNvGrpSpPr/>
          <p:nvPr/>
        </p:nvGrpSpPr>
        <p:grpSpPr>
          <a:xfrm rot="10800000" flipH="1">
            <a:off x="7486650" y="2357437"/>
            <a:ext cx="163512" cy="58737"/>
            <a:chOff x="2848" y="848"/>
            <a:chExt cx="140" cy="98"/>
          </a:xfrm>
        </p:grpSpPr>
        <p:cxnSp>
          <p:nvCxnSpPr>
            <p:cNvPr id="606" name="Google Shape;606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7" name="Google Shape;607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08" name="Google Shape;608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9" name="Google Shape;609;p22"/>
          <p:cNvSpPr/>
          <p:nvPr/>
        </p:nvSpPr>
        <p:spPr>
          <a:xfrm>
            <a:off x="7496175" y="2763837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0" name="Google Shape;610;p22"/>
          <p:cNvCxnSpPr/>
          <p:nvPr/>
        </p:nvCxnSpPr>
        <p:spPr>
          <a:xfrm>
            <a:off x="7496175" y="2755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1" name="Google Shape;611;p22"/>
          <p:cNvCxnSpPr/>
          <p:nvPr/>
        </p:nvCxnSpPr>
        <p:spPr>
          <a:xfrm>
            <a:off x="7854950" y="2755900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2" name="Google Shape;612;p22"/>
          <p:cNvSpPr txBox="1"/>
          <p:nvPr/>
        </p:nvSpPr>
        <p:spPr>
          <a:xfrm>
            <a:off x="7496175" y="2755900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3" name="Google Shape;613;p22"/>
          <p:cNvSpPr/>
          <p:nvPr/>
        </p:nvSpPr>
        <p:spPr>
          <a:xfrm>
            <a:off x="7493000" y="2687637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14" name="Google Shape;614;p22"/>
          <p:cNvGrpSpPr/>
          <p:nvPr/>
        </p:nvGrpSpPr>
        <p:grpSpPr>
          <a:xfrm>
            <a:off x="7578725" y="2711450"/>
            <a:ext cx="179387" cy="65087"/>
            <a:chOff x="2848" y="848"/>
            <a:chExt cx="140" cy="98"/>
          </a:xfrm>
        </p:grpSpPr>
        <p:cxnSp>
          <p:nvCxnSpPr>
            <p:cNvPr id="615" name="Google Shape;615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6" name="Google Shape;616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17" name="Google Shape;617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18" name="Google Shape;618;p22"/>
          <p:cNvGrpSpPr/>
          <p:nvPr/>
        </p:nvGrpSpPr>
        <p:grpSpPr>
          <a:xfrm rot="10800000" flipH="1">
            <a:off x="7578725" y="2711450"/>
            <a:ext cx="179387" cy="65087"/>
            <a:chOff x="2848" y="848"/>
            <a:chExt cx="140" cy="98"/>
          </a:xfrm>
        </p:grpSpPr>
        <p:cxnSp>
          <p:nvCxnSpPr>
            <p:cNvPr id="619" name="Google Shape;619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0" name="Google Shape;620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1" name="Google Shape;621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22" name="Google Shape;622;p22"/>
          <p:cNvSpPr/>
          <p:nvPr/>
        </p:nvSpPr>
        <p:spPr>
          <a:xfrm>
            <a:off x="6086475" y="2498725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23" name="Google Shape;623;p22"/>
          <p:cNvCxnSpPr/>
          <p:nvPr/>
        </p:nvCxnSpPr>
        <p:spPr>
          <a:xfrm>
            <a:off x="6086475" y="249078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4" name="Google Shape;624;p22"/>
          <p:cNvCxnSpPr/>
          <p:nvPr/>
        </p:nvCxnSpPr>
        <p:spPr>
          <a:xfrm>
            <a:off x="6432550" y="249078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5" name="Google Shape;625;p22"/>
          <p:cNvSpPr txBox="1"/>
          <p:nvPr/>
        </p:nvSpPr>
        <p:spPr>
          <a:xfrm>
            <a:off x="6086475" y="249078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6" name="Google Shape;626;p22"/>
          <p:cNvSpPr/>
          <p:nvPr/>
        </p:nvSpPr>
        <p:spPr>
          <a:xfrm>
            <a:off x="6083300" y="2427287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27" name="Google Shape;627;p22"/>
          <p:cNvGrpSpPr/>
          <p:nvPr/>
        </p:nvGrpSpPr>
        <p:grpSpPr>
          <a:xfrm>
            <a:off x="6167437" y="2449512"/>
            <a:ext cx="171450" cy="60325"/>
            <a:chOff x="2848" y="848"/>
            <a:chExt cx="140" cy="98"/>
          </a:xfrm>
        </p:grpSpPr>
        <p:cxnSp>
          <p:nvCxnSpPr>
            <p:cNvPr id="628" name="Google Shape;628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9" name="Google Shape;629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0" name="Google Shape;630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31" name="Google Shape;631;p22"/>
          <p:cNvGrpSpPr/>
          <p:nvPr/>
        </p:nvGrpSpPr>
        <p:grpSpPr>
          <a:xfrm rot="10800000" flipH="1">
            <a:off x="6167437" y="2449512"/>
            <a:ext cx="171450" cy="58737"/>
            <a:chOff x="2848" y="848"/>
            <a:chExt cx="140" cy="98"/>
          </a:xfrm>
        </p:grpSpPr>
        <p:cxnSp>
          <p:nvCxnSpPr>
            <p:cNvPr id="632" name="Google Shape;632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3" name="Google Shape;633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4" name="Google Shape;634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35" name="Google Shape;635;p22"/>
          <p:cNvSpPr/>
          <p:nvPr/>
        </p:nvSpPr>
        <p:spPr>
          <a:xfrm>
            <a:off x="5780087" y="3648075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6" name="Google Shape;636;p22"/>
          <p:cNvCxnSpPr/>
          <p:nvPr/>
        </p:nvCxnSpPr>
        <p:spPr>
          <a:xfrm>
            <a:off x="5780087" y="364013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7" name="Google Shape;637;p22"/>
          <p:cNvCxnSpPr/>
          <p:nvPr/>
        </p:nvCxnSpPr>
        <p:spPr>
          <a:xfrm>
            <a:off x="6126162" y="3640137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8" name="Google Shape;638;p22"/>
          <p:cNvSpPr txBox="1"/>
          <p:nvPr/>
        </p:nvSpPr>
        <p:spPr>
          <a:xfrm>
            <a:off x="5780087" y="3640137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9" name="Google Shape;639;p22"/>
          <p:cNvSpPr/>
          <p:nvPr/>
        </p:nvSpPr>
        <p:spPr>
          <a:xfrm>
            <a:off x="5776912" y="3576637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40" name="Google Shape;640;p22"/>
          <p:cNvGrpSpPr/>
          <p:nvPr/>
        </p:nvGrpSpPr>
        <p:grpSpPr>
          <a:xfrm>
            <a:off x="5861050" y="3598862"/>
            <a:ext cx="171450" cy="60325"/>
            <a:chOff x="2848" y="848"/>
            <a:chExt cx="140" cy="98"/>
          </a:xfrm>
        </p:grpSpPr>
        <p:cxnSp>
          <p:nvCxnSpPr>
            <p:cNvPr id="641" name="Google Shape;641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2" name="Google Shape;642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3" name="Google Shape;643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44" name="Google Shape;644;p22"/>
          <p:cNvGrpSpPr/>
          <p:nvPr/>
        </p:nvGrpSpPr>
        <p:grpSpPr>
          <a:xfrm rot="10800000" flipH="1">
            <a:off x="5861050" y="3598862"/>
            <a:ext cx="171450" cy="58737"/>
            <a:chOff x="2848" y="848"/>
            <a:chExt cx="140" cy="98"/>
          </a:xfrm>
        </p:grpSpPr>
        <p:cxnSp>
          <p:nvCxnSpPr>
            <p:cNvPr id="645" name="Google Shape;645;p22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6" name="Google Shape;646;p22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47" name="Google Shape;647;p22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648" name="Google Shape;648;p22"/>
          <p:cNvCxnSpPr/>
          <p:nvPr/>
        </p:nvCxnSpPr>
        <p:spPr>
          <a:xfrm rot="10800000" flipH="1">
            <a:off x="6978650" y="4005262"/>
            <a:ext cx="227012" cy="4365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49" name="Google Shape;649;p22"/>
          <p:cNvCxnSpPr/>
          <p:nvPr/>
        </p:nvCxnSpPr>
        <p:spPr>
          <a:xfrm>
            <a:off x="7102475" y="3743325"/>
            <a:ext cx="163512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0" name="Google Shape;650;p22"/>
          <p:cNvCxnSpPr/>
          <p:nvPr/>
        </p:nvCxnSpPr>
        <p:spPr>
          <a:xfrm>
            <a:off x="7199312" y="3663950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1" name="Google Shape;651;p22"/>
          <p:cNvCxnSpPr/>
          <p:nvPr/>
        </p:nvCxnSpPr>
        <p:spPr>
          <a:xfrm rot="10800000" flipH="1">
            <a:off x="7435850" y="3749675"/>
            <a:ext cx="134937" cy="1047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2" name="Google Shape;652;p22"/>
          <p:cNvCxnSpPr/>
          <p:nvPr/>
        </p:nvCxnSpPr>
        <p:spPr>
          <a:xfrm>
            <a:off x="6134100" y="3670300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3" name="Google Shape;653;p22"/>
          <p:cNvCxnSpPr/>
          <p:nvPr/>
        </p:nvCxnSpPr>
        <p:spPr>
          <a:xfrm>
            <a:off x="6429375" y="2517775"/>
            <a:ext cx="509587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4" name="Google Shape;654;p22"/>
          <p:cNvCxnSpPr/>
          <p:nvPr/>
        </p:nvCxnSpPr>
        <p:spPr>
          <a:xfrm>
            <a:off x="5995987" y="2346325"/>
            <a:ext cx="15240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5" name="Google Shape;655;p22"/>
          <p:cNvSpPr/>
          <p:nvPr/>
        </p:nvSpPr>
        <p:spPr>
          <a:xfrm>
            <a:off x="5316537" y="4352925"/>
            <a:ext cx="2979737" cy="1455737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6" name="Google Shape;656;p22"/>
          <p:cNvCxnSpPr/>
          <p:nvPr/>
        </p:nvCxnSpPr>
        <p:spPr>
          <a:xfrm rot="-5400000">
            <a:off x="7551737" y="5089525"/>
            <a:ext cx="523875" cy="1397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7" name="Google Shape;657;p22"/>
          <p:cNvCxnSpPr/>
          <p:nvPr/>
        </p:nvCxnSpPr>
        <p:spPr>
          <a:xfrm rot="-5400000" flipH="1">
            <a:off x="7697787" y="5370512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58" name="Google Shape;658;p22"/>
          <p:cNvCxnSpPr/>
          <p:nvPr/>
        </p:nvCxnSpPr>
        <p:spPr>
          <a:xfrm rot="10800000">
            <a:off x="7883525" y="5046662"/>
            <a:ext cx="0" cy="1143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59" name="Google Shape;659;p22"/>
          <p:cNvGrpSpPr/>
          <p:nvPr/>
        </p:nvGrpSpPr>
        <p:grpSpPr>
          <a:xfrm>
            <a:off x="7462837" y="4756150"/>
            <a:ext cx="501650" cy="234950"/>
            <a:chOff x="4701" y="2996"/>
            <a:chExt cx="316" cy="148"/>
          </a:xfrm>
        </p:grpSpPr>
        <p:sp>
          <p:nvSpPr>
            <p:cNvPr id="660" name="Google Shape;660;p22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61" name="Google Shape;661;p22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62" name="Google Shape;662;p22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63" name="Google Shape;663;p22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65" name="Google Shape;665;p22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666" name="Google Shape;666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7" name="Google Shape;667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68" name="Google Shape;668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69" name="Google Shape;669;p22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670" name="Google Shape;670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1" name="Google Shape;671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3" name="Google Shape;673;p22"/>
          <p:cNvGrpSpPr/>
          <p:nvPr/>
        </p:nvGrpSpPr>
        <p:grpSpPr>
          <a:xfrm>
            <a:off x="6646862" y="4479925"/>
            <a:ext cx="501650" cy="234950"/>
            <a:chOff x="3600" y="219"/>
            <a:chExt cx="360" cy="175"/>
          </a:xfrm>
        </p:grpSpPr>
        <p:sp>
          <p:nvSpPr>
            <p:cNvPr id="674" name="Google Shape;674;p22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75" name="Google Shape;675;p22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6" name="Google Shape;676;p22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77" name="Google Shape;677;p22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79" name="Google Shape;679;p22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680" name="Google Shape;680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1" name="Google Shape;681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83" name="Google Shape;683;p22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684" name="Google Shape;684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87" name="Google Shape;687;p22"/>
          <p:cNvGrpSpPr/>
          <p:nvPr/>
        </p:nvGrpSpPr>
        <p:grpSpPr>
          <a:xfrm>
            <a:off x="5981700" y="4784725"/>
            <a:ext cx="501650" cy="234950"/>
            <a:chOff x="3600" y="219"/>
            <a:chExt cx="360" cy="175"/>
          </a:xfrm>
        </p:grpSpPr>
        <p:sp>
          <p:nvSpPr>
            <p:cNvPr id="688" name="Google Shape;688;p22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89" name="Google Shape;689;p22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" name="Google Shape;690;p22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691" name="Google Shape;691;p22"/>
            <p:cNvSpPr txBox="1"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93" name="Google Shape;693;p22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694" name="Google Shape;694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5" name="Google Shape;695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6" name="Google Shape;696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697" name="Google Shape;697;p22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698" name="Google Shape;698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9" name="Google Shape;699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cxnSp>
        <p:nvCxnSpPr>
          <p:cNvPr id="701" name="Google Shape;701;p22"/>
          <p:cNvCxnSpPr/>
          <p:nvPr/>
        </p:nvCxnSpPr>
        <p:spPr>
          <a:xfrm>
            <a:off x="7096125" y="4691062"/>
            <a:ext cx="358775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2" name="Google Shape;702;p22"/>
          <p:cNvCxnSpPr/>
          <p:nvPr/>
        </p:nvCxnSpPr>
        <p:spPr>
          <a:xfrm rot="10800000" flipH="1">
            <a:off x="6443662" y="4703762"/>
            <a:ext cx="277812" cy="10953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3" name="Google Shape;703;p22"/>
          <p:cNvCxnSpPr/>
          <p:nvPr/>
        </p:nvCxnSpPr>
        <p:spPr>
          <a:xfrm>
            <a:off x="6486525" y="4906962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4" name="Google Shape;704;p22"/>
          <p:cNvCxnSpPr/>
          <p:nvPr/>
        </p:nvCxnSpPr>
        <p:spPr>
          <a:xfrm flipH="1">
            <a:off x="5781675" y="4652962"/>
            <a:ext cx="254000" cy="469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5" name="Google Shape;705;p22"/>
          <p:cNvCxnSpPr/>
          <p:nvPr/>
        </p:nvCxnSpPr>
        <p:spPr>
          <a:xfrm>
            <a:off x="5807075" y="4703762"/>
            <a:ext cx="1968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6" name="Google Shape;706;p22"/>
          <p:cNvCxnSpPr/>
          <p:nvPr/>
        </p:nvCxnSpPr>
        <p:spPr>
          <a:xfrm>
            <a:off x="5667375" y="5040312"/>
            <a:ext cx="15398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7" name="Google Shape;707;p22"/>
          <p:cNvCxnSpPr/>
          <p:nvPr/>
        </p:nvCxnSpPr>
        <p:spPr>
          <a:xfrm>
            <a:off x="5919787" y="5119687"/>
            <a:ext cx="49053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8" name="Google Shape;708;p22"/>
          <p:cNvCxnSpPr/>
          <p:nvPr/>
        </p:nvCxnSpPr>
        <p:spPr>
          <a:xfrm flipH="1">
            <a:off x="6159500" y="5027612"/>
            <a:ext cx="53975" cy="85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9" name="Google Shape;709;p22"/>
          <p:cNvCxnSpPr/>
          <p:nvPr/>
        </p:nvCxnSpPr>
        <p:spPr>
          <a:xfrm>
            <a:off x="5972175" y="5116512"/>
            <a:ext cx="1587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0" name="Google Shape;710;p22"/>
          <p:cNvCxnSpPr/>
          <p:nvPr/>
        </p:nvCxnSpPr>
        <p:spPr>
          <a:xfrm rot="10800000">
            <a:off x="6369050" y="5124450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1" name="Google Shape;711;p22"/>
          <p:cNvCxnSpPr/>
          <p:nvPr/>
        </p:nvCxnSpPr>
        <p:spPr>
          <a:xfrm>
            <a:off x="6450012" y="4983162"/>
            <a:ext cx="503237" cy="2698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12" name="Google Shape;712;p22"/>
          <p:cNvCxnSpPr/>
          <p:nvPr/>
        </p:nvCxnSpPr>
        <p:spPr>
          <a:xfrm>
            <a:off x="5899150" y="4918075"/>
            <a:ext cx="8096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13" name="Google Shape;713;p22"/>
          <p:cNvGrpSpPr/>
          <p:nvPr/>
        </p:nvGrpSpPr>
        <p:grpSpPr>
          <a:xfrm>
            <a:off x="5084762" y="1677987"/>
            <a:ext cx="3021012" cy="3981450"/>
            <a:chOff x="-1203" y="1352"/>
            <a:chExt cx="1903" cy="2508"/>
          </a:xfrm>
        </p:grpSpPr>
        <p:grpSp>
          <p:nvGrpSpPr>
            <p:cNvPr id="714" name="Google Shape;714;p22"/>
            <p:cNvGrpSpPr/>
            <p:nvPr/>
          </p:nvGrpSpPr>
          <p:grpSpPr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715" name="Google Shape;715;p22" descr="lgv_fqmg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16" name="Google Shape;716;p22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7" name="Google Shape;717;p22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pic>
          <p:nvPicPr>
            <p:cNvPr id="718" name="Google Shape;718;p22" descr="imgyjavg[1]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9" name="Google Shape;719;p22"/>
            <p:cNvGrpSpPr/>
            <p:nvPr/>
          </p:nvGrpSpPr>
          <p:grpSpPr>
            <a:xfrm>
              <a:off x="-546" y="1352"/>
              <a:ext cx="256" cy="269"/>
              <a:chOff x="2870" y="1518"/>
              <a:chExt cx="292" cy="320"/>
            </a:xfrm>
          </p:grpSpPr>
          <p:pic>
            <p:nvPicPr>
              <p:cNvPr id="720" name="Google Shape;720;p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1" name="Google Shape;721;p2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22" name="Google Shape;722;p22"/>
            <p:cNvGrpSpPr/>
            <p:nvPr/>
          </p:nvGrpSpPr>
          <p:grpSpPr>
            <a:xfrm>
              <a:off x="-1002" y="2262"/>
              <a:ext cx="209" cy="224"/>
              <a:chOff x="2870" y="1518"/>
              <a:chExt cx="292" cy="320"/>
            </a:xfrm>
          </p:grpSpPr>
          <p:pic>
            <p:nvPicPr>
              <p:cNvPr id="723" name="Google Shape;723;p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24" name="Google Shape;724;p2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25" name="Google Shape;725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732" y="2289"/>
              <a:ext cx="207" cy="1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26" name="Google Shape;726;p22"/>
            <p:cNvGrpSpPr/>
            <p:nvPr/>
          </p:nvGrpSpPr>
          <p:grpSpPr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727" name="Google Shape;727;p2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28" name="Google Shape;728;p2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731" name="Google Shape;731;p2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2" name="Google Shape;732;p2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33" name="Google Shape;733;p2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pic>
          <p:nvPicPr>
            <p:cNvPr id="735" name="Google Shape;735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975" y="338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6" name="Google Shape;736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871" y="318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7" name="Google Shape;737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03" y="3544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8" name="Google Shape;738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489" y="3546"/>
              <a:ext cx="216" cy="1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9" name="Google Shape;739;p22"/>
            <p:cNvGrpSpPr/>
            <p:nvPr/>
          </p:nvGrpSpPr>
          <p:grpSpPr>
            <a:xfrm>
              <a:off x="83" y="3625"/>
              <a:ext cx="172" cy="215"/>
              <a:chOff x="2870" y="1518"/>
              <a:chExt cx="292" cy="320"/>
            </a:xfrm>
          </p:grpSpPr>
          <p:pic>
            <p:nvPicPr>
              <p:cNvPr id="740" name="Google Shape;740;p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1" name="Google Shape;741;p2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2" name="Google Shape;742;p22"/>
            <p:cNvGrpSpPr/>
            <p:nvPr/>
          </p:nvGrpSpPr>
          <p:grpSpPr>
            <a:xfrm>
              <a:off x="-201" y="3657"/>
              <a:ext cx="220" cy="203"/>
              <a:chOff x="2870" y="1518"/>
              <a:chExt cx="292" cy="320"/>
            </a:xfrm>
          </p:grpSpPr>
          <p:pic>
            <p:nvPicPr>
              <p:cNvPr id="743" name="Google Shape;743;p2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870" y="1518"/>
                <a:ext cx="272" cy="2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44" name="Google Shape;744;p22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913" y="1602"/>
                <a:ext cx="249" cy="2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45" name="Google Shape;745;p22"/>
            <p:cNvGrpSpPr/>
            <p:nvPr/>
          </p:nvGrpSpPr>
          <p:grpSpPr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746" name="Google Shape;746;p2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47" name="Google Shape;747;p2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48" name="Google Shape;748;p2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49" name="Google Shape;749;p2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750" name="Google Shape;750;p2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2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752" name="Google Shape;752;p2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53" name="Google Shape;753;p2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754" name="Google Shape;754;p22"/>
          <p:cNvCxnSpPr/>
          <p:nvPr/>
        </p:nvCxnSpPr>
        <p:spPr>
          <a:xfrm flipH="1">
            <a:off x="5988050" y="3440112"/>
            <a:ext cx="3175" cy="1444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5" name="Google Shape;755;p22"/>
          <p:cNvCxnSpPr/>
          <p:nvPr/>
        </p:nvCxnSpPr>
        <p:spPr>
          <a:xfrm rot="10800000" flipH="1">
            <a:off x="7285037" y="2422525"/>
            <a:ext cx="123825" cy="8731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6" name="Google Shape;756;p22"/>
          <p:cNvCxnSpPr/>
          <p:nvPr/>
        </p:nvCxnSpPr>
        <p:spPr>
          <a:xfrm>
            <a:off x="7112000" y="2595562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7" name="Google Shape;757;p22"/>
          <p:cNvCxnSpPr/>
          <p:nvPr/>
        </p:nvCxnSpPr>
        <p:spPr>
          <a:xfrm rot="10800000" flipH="1">
            <a:off x="7296150" y="2492375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8" name="Google Shape;758;p22"/>
          <p:cNvCxnSpPr/>
          <p:nvPr/>
        </p:nvCxnSpPr>
        <p:spPr>
          <a:xfrm>
            <a:off x="7648575" y="2490787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Google Shape;759;p22"/>
          <p:cNvCxnSpPr/>
          <p:nvPr/>
        </p:nvCxnSpPr>
        <p:spPr>
          <a:xfrm>
            <a:off x="7302500" y="2797175"/>
            <a:ext cx="1889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p22"/>
          <p:cNvCxnSpPr/>
          <p:nvPr/>
        </p:nvCxnSpPr>
        <p:spPr>
          <a:xfrm rot="10800000" flipH="1">
            <a:off x="5597525" y="3663950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1" name="Google Shape;761;p22"/>
          <p:cNvCxnSpPr/>
          <p:nvPr/>
        </p:nvCxnSpPr>
        <p:spPr>
          <a:xfrm rot="10800000" flipH="1">
            <a:off x="7716837" y="2190750"/>
            <a:ext cx="238125" cy="1682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2" name="Google Shape;762;p22"/>
          <p:cNvCxnSpPr/>
          <p:nvPr/>
        </p:nvCxnSpPr>
        <p:spPr>
          <a:xfrm>
            <a:off x="7856537" y="2787650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3" name="Google Shape;763;p22"/>
          <p:cNvCxnSpPr/>
          <p:nvPr/>
        </p:nvCxnSpPr>
        <p:spPr>
          <a:xfrm flipH="1">
            <a:off x="7002462" y="2863850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4" name="Google Shape;764;p22"/>
          <p:cNvCxnSpPr/>
          <p:nvPr/>
        </p:nvCxnSpPr>
        <p:spPr>
          <a:xfrm flipH="1">
            <a:off x="7593012" y="2863850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65" name="Google Shape;765;p22"/>
          <p:cNvGrpSpPr/>
          <p:nvPr/>
        </p:nvGrpSpPr>
        <p:grpSpPr>
          <a:xfrm>
            <a:off x="6645275" y="4481512"/>
            <a:ext cx="501650" cy="234950"/>
            <a:chOff x="4701" y="2996"/>
            <a:chExt cx="316" cy="148"/>
          </a:xfrm>
        </p:grpSpPr>
        <p:sp>
          <p:nvSpPr>
            <p:cNvPr id="766" name="Google Shape;766;p22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67" name="Google Shape;767;p22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68" name="Google Shape;768;p22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69" name="Google Shape;769;p22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71" name="Google Shape;771;p22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772" name="Google Shape;772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3" name="Google Shape;773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5" name="Google Shape;775;p22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776" name="Google Shape;776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7" name="Google Shape;777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8" name="Google Shape;778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79" name="Google Shape;779;p22"/>
          <p:cNvGrpSpPr/>
          <p:nvPr/>
        </p:nvGrpSpPr>
        <p:grpSpPr>
          <a:xfrm>
            <a:off x="5980112" y="4783137"/>
            <a:ext cx="501650" cy="234950"/>
            <a:chOff x="4701" y="2996"/>
            <a:chExt cx="316" cy="148"/>
          </a:xfrm>
        </p:grpSpPr>
        <p:sp>
          <p:nvSpPr>
            <p:cNvPr id="780" name="Google Shape;780;p22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81" name="Google Shape;781;p22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22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83" name="Google Shape;783;p22"/>
            <p:cNvSpPr txBox="1"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85" name="Google Shape;785;p22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786" name="Google Shape;786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7" name="Google Shape;787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8" name="Google Shape;788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89" name="Google Shape;789;p22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790" name="Google Shape;790;p22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1" name="Google Shape;791;p22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2" name="Google Shape;792;p22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93" name="Google Shape;793;p22"/>
          <p:cNvGrpSpPr/>
          <p:nvPr/>
        </p:nvGrpSpPr>
        <p:grpSpPr>
          <a:xfrm>
            <a:off x="6810375" y="4968875"/>
            <a:ext cx="290512" cy="404812"/>
            <a:chOff x="4290" y="3130"/>
            <a:chExt cx="183" cy="255"/>
          </a:xfrm>
        </p:grpSpPr>
        <p:pic>
          <p:nvPicPr>
            <p:cNvPr id="794" name="Google Shape;794;p22" descr="31u_bnrz[1]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5" name="Google Shape;795;p22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9" name="Google Shape;799;p22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0" name="Google Shape;800;p22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1" name="Google Shape;801;p22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2" name="Google Shape;802;p22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3" name="Google Shape;803;p22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4" name="Google Shape;804;p22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5" name="Google Shape;805;p22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6" name="Google Shape;806;p22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12" name="Google Shape;812;p22"/>
          <p:cNvGrpSpPr/>
          <p:nvPr/>
        </p:nvGrpSpPr>
        <p:grpSpPr>
          <a:xfrm>
            <a:off x="5367337" y="3430587"/>
            <a:ext cx="290512" cy="404812"/>
            <a:chOff x="4290" y="3130"/>
            <a:chExt cx="183" cy="255"/>
          </a:xfrm>
        </p:grpSpPr>
        <p:pic>
          <p:nvPicPr>
            <p:cNvPr id="813" name="Google Shape;813;p22" descr="31u_bnrz[1]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4" name="Google Shape;814;p22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19" name="Google Shape;819;p22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0" name="Google Shape;820;p22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3" name="Google Shape;823;p22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4" name="Google Shape;824;p22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831" name="Google Shape;831;p22"/>
          <p:cNvGrpSpPr/>
          <p:nvPr/>
        </p:nvGrpSpPr>
        <p:grpSpPr>
          <a:xfrm>
            <a:off x="4206875" y="2076450"/>
            <a:ext cx="3013075" cy="3355975"/>
            <a:chOff x="2650" y="1308"/>
            <a:chExt cx="1898" cy="2114"/>
          </a:xfrm>
        </p:grpSpPr>
        <p:cxnSp>
          <p:nvCxnSpPr>
            <p:cNvPr id="832" name="Google Shape;832;p22"/>
            <p:cNvCxnSpPr/>
            <p:nvPr/>
          </p:nvCxnSpPr>
          <p:spPr>
            <a:xfrm flipH="1">
              <a:off x="3800" y="1315"/>
              <a:ext cx="188" cy="671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33" name="Google Shape;833;p22"/>
            <p:cNvCxnSpPr/>
            <p:nvPr/>
          </p:nvCxnSpPr>
          <p:spPr>
            <a:xfrm flipH="1">
              <a:off x="3501" y="1308"/>
              <a:ext cx="15" cy="1831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34" name="Google Shape;834;p22"/>
            <p:cNvCxnSpPr/>
            <p:nvPr/>
          </p:nvCxnSpPr>
          <p:spPr>
            <a:xfrm>
              <a:off x="3740" y="2940"/>
              <a:ext cx="808" cy="482"/>
            </a:xfrm>
            <a:prstGeom prst="straightConnector1">
              <a:avLst/>
            </a:prstGeom>
            <a:noFill/>
            <a:ln w="762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35" name="Google Shape;835;p22"/>
            <p:cNvSpPr txBox="1"/>
            <p:nvPr/>
          </p:nvSpPr>
          <p:spPr>
            <a:xfrm>
              <a:off x="2650" y="1581"/>
              <a:ext cx="861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rgbClr val="FF33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peer-peer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1BB562-822F-437D-8D63-3B235120AF80}" type="slidenum">
              <a:rPr lang="en-US" smtClean="0"/>
              <a:pPr/>
              <a:t>60</a:t>
            </a:fld>
            <a:endParaRPr lang="en-US" smtClean="0"/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3416300" y="790575"/>
            <a:ext cx="5727700" cy="5526088"/>
            <a:chOff x="1499" y="384"/>
            <a:chExt cx="3608" cy="3481"/>
          </a:xfrm>
        </p:grpSpPr>
        <p:graphicFrame>
          <p:nvGraphicFramePr>
            <p:cNvPr id="18434" name="Object 2"/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p:oleObj spid="_x0000_s2050" name="Clip" r:id="rId3" imgW="1305000" imgH="1085760" progId="">
                <p:embed/>
              </p:oleObj>
            </a:graphicData>
          </a:graphic>
        </p:graphicFrame>
        <p:sp>
          <p:nvSpPr>
            <p:cNvPr id="18441" name="Text Box 3"/>
            <p:cNvSpPr txBox="1">
              <a:spLocks noChangeArrowheads="1"/>
            </p:cNvSpPr>
            <p:nvPr/>
          </p:nvSpPr>
          <p:spPr bwMode="auto">
            <a:xfrm>
              <a:off x="1516" y="3156"/>
              <a:ext cx="1162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requesting host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cis.poly.edu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2" name="Text Box 4"/>
            <p:cNvSpPr txBox="1">
              <a:spLocks noChangeArrowheads="1"/>
            </p:cNvSpPr>
            <p:nvPr/>
          </p:nvSpPr>
          <p:spPr bwMode="auto">
            <a:xfrm>
              <a:off x="2981" y="3653"/>
              <a:ext cx="14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gaia.cs.umass.edu</a:t>
              </a:r>
              <a:endParaRPr lang="en-US" sz="1600">
                <a:latin typeface="Times New Roman" pitchFamily="18" charset="0"/>
              </a:endParaRPr>
            </a:p>
          </p:txBody>
        </p:sp>
        <p:graphicFrame>
          <p:nvGraphicFramePr>
            <p:cNvPr id="18435" name="Object 5"/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p:oleObj spid="_x0000_s2051" name="Clip" r:id="rId4" imgW="1305000" imgH="1085760" progId="">
                <p:embed/>
              </p:oleObj>
            </a:graphicData>
          </a:graphic>
        </p:graphicFrame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8493" name="AutoShape 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Rectangle 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5" name="Rectangle 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AutoShape 1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7" name="Line 1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1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Rectangle 1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Rectangle 1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root DNS server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45" name="Line 16"/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Line 17"/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8"/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499" y="2010"/>
              <a:ext cx="1259" cy="385"/>
              <a:chOff x="2800" y="2132"/>
              <a:chExt cx="1259" cy="385"/>
            </a:xfrm>
          </p:grpSpPr>
          <p:sp>
            <p:nvSpPr>
              <p:cNvPr id="18491" name="Rectangle 20"/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Text Box 21"/>
              <p:cNvSpPr txBox="1">
                <a:spLocks noChangeArrowheads="1"/>
              </p:cNvSpPr>
              <p:nvPr/>
            </p:nvSpPr>
            <p:spPr bwMode="auto">
              <a:xfrm>
                <a:off x="2800" y="2132"/>
                <a:ext cx="1259" cy="3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800"/>
                  <a:t>local DNS server</a:t>
                </a:r>
                <a:endParaRPr lang="en-US">
                  <a:latin typeface="Times New Roman" pitchFamily="18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sz="1600" b="1">
                    <a:latin typeface="Courier New" pitchFamily="49" charset="0"/>
                  </a:rPr>
                  <a:t>dns.poly.edu</a:t>
                </a:r>
                <a:endParaRPr lang="en-US" sz="1600">
                  <a:latin typeface="Times New Roman" pitchFamily="18" charset="0"/>
                </a:endParaRPr>
              </a:p>
            </p:txBody>
          </p:sp>
        </p:grpSp>
        <p:sp>
          <p:nvSpPr>
            <p:cNvPr id="18449" name="Text Box 22"/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1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0" name="Text Box 23"/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2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4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2" name="Text Box 25"/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5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3" name="Text Box 26"/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6</a:t>
              </a:r>
              <a:endParaRPr lang="en-US">
                <a:latin typeface="Times New Roman" pitchFamily="18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8483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8475" name="AutoShape 3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6" name="Rectangle 3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7" name="Rectangle 3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8" name="AutoShape 4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9" name="Line 4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Line 4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1" name="Rectangle 4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2" name="Rectangle 4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45"/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8467" name="AutoShape 46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8" name="Rectangle 47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9" name="Rectangle 48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0" name="AutoShape 49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1" name="Line 50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2" name="Line 51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" name="Rectangle 52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4" name="Rectangle 53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57" name="Text Box 54"/>
            <p:cNvSpPr txBox="1">
              <a:spLocks noChangeArrowheads="1"/>
            </p:cNvSpPr>
            <p:nvPr/>
          </p:nvSpPr>
          <p:spPr bwMode="auto">
            <a:xfrm>
              <a:off x="2830" y="2871"/>
              <a:ext cx="164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/>
                <a:t>authoritative DNS server</a:t>
              </a:r>
              <a:endParaRPr lang="en-US">
                <a:latin typeface="Times New Roman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600" b="1">
                  <a:latin typeface="Courier New" pitchFamily="49" charset="0"/>
                </a:rPr>
                <a:t>dns.cs.umass.edu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58" name="Text Box 55"/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7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59" name="Text Box 56"/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8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60" name="Line 57"/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Text Box 59"/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/>
                <a:t>TLD DNS server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8462" name="Line 60"/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Line 61"/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62"/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Text Box 63"/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3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8466" name="Line 64"/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Rectangle 6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queries</a:t>
            </a:r>
          </a:p>
        </p:txBody>
      </p:sp>
      <p:sp>
        <p:nvSpPr>
          <p:cNvPr id="18440" name="Rectangle 67"/>
          <p:cNvSpPr>
            <a:spLocks noChangeArrowheads="1"/>
          </p:cNvSpPr>
          <p:nvPr/>
        </p:nvSpPr>
        <p:spPr bwMode="auto">
          <a:xfrm>
            <a:off x="619125" y="1438275"/>
            <a:ext cx="31623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u="sng">
                <a:solidFill>
                  <a:srgbClr val="FF0000"/>
                </a:solidFill>
              </a:rPr>
              <a:t>recursive query: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puts burden of name resolution on contacted name server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heavy load?</a:t>
            </a:r>
          </a:p>
          <a:p>
            <a:pPr marL="342900" indent="-342900"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iterated query:</a:t>
            </a:r>
            <a:endParaRPr lang="en-US" sz="2000">
              <a:solidFill>
                <a:srgbClr val="FF0000"/>
              </a:solidFill>
            </a:endParaRP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contacted server replies with name of server to contact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/>
              <a:t>“I don’t know this name, but ask this server”</a:t>
            </a:r>
          </a:p>
        </p:txBody>
      </p:sp>
      <p:sp>
        <p:nvSpPr>
          <p:cNvPr id="69" name="Text Box 27"/>
          <p:cNvSpPr txBox="1">
            <a:spLocks noChangeArrowheads="1"/>
          </p:cNvSpPr>
          <p:nvPr/>
        </p:nvSpPr>
        <p:spPr bwMode="auto">
          <a:xfrm>
            <a:off x="6774259" y="1827870"/>
            <a:ext cx="1210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Recursive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0" name="Text Box 27"/>
          <p:cNvSpPr txBox="1">
            <a:spLocks noChangeArrowheads="1"/>
          </p:cNvSpPr>
          <p:nvPr/>
        </p:nvSpPr>
        <p:spPr bwMode="auto">
          <a:xfrm>
            <a:off x="3685371" y="1582544"/>
            <a:ext cx="1210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Recursive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7064191" y="3455948"/>
            <a:ext cx="1210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Recursive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72" name="Text Box 27"/>
          <p:cNvSpPr txBox="1">
            <a:spLocks noChangeArrowheads="1"/>
          </p:cNvSpPr>
          <p:nvPr/>
        </p:nvSpPr>
        <p:spPr bwMode="auto">
          <a:xfrm>
            <a:off x="3116660" y="4236534"/>
            <a:ext cx="12105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Recursive</a:t>
            </a:r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A01F4-793E-4786-A51B-46103BB991F6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DNS: caching and updating records</a:t>
            </a:r>
            <a:endParaRPr lang="en-US" smtClean="0"/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438275"/>
            <a:ext cx="7515225" cy="4733925"/>
          </a:xfrm>
        </p:spPr>
        <p:txBody>
          <a:bodyPr/>
          <a:lstStyle/>
          <a:p>
            <a:r>
              <a:rPr lang="en-US" sz="2400" smtClean="0"/>
              <a:t>once (any) name server learns mapping, it </a:t>
            </a:r>
            <a:r>
              <a:rPr lang="en-US" sz="2400" i="1" smtClean="0">
                <a:solidFill>
                  <a:schemeClr val="accent2"/>
                </a:solidFill>
              </a:rPr>
              <a:t>caches</a:t>
            </a:r>
            <a:r>
              <a:rPr lang="en-US" sz="2400" smtClean="0"/>
              <a:t> mapping</a:t>
            </a:r>
          </a:p>
          <a:p>
            <a:pPr lvl="1"/>
            <a:r>
              <a:rPr lang="en-US" smtClean="0"/>
              <a:t>cache entries timeout (disappear) after some time</a:t>
            </a:r>
          </a:p>
          <a:p>
            <a:pPr lvl="1"/>
            <a:r>
              <a:rPr lang="en-US" smtClean="0"/>
              <a:t>TLD servers typically cached in local name servers</a:t>
            </a:r>
          </a:p>
          <a:p>
            <a:pPr lvl="2"/>
            <a:r>
              <a:rPr lang="en-US" smtClean="0"/>
              <a:t>Thus root name servers not often visited</a:t>
            </a:r>
          </a:p>
          <a:p>
            <a:r>
              <a:rPr lang="en-US" sz="2400" smtClean="0"/>
              <a:t>update/notify mechanisms under design by IETF</a:t>
            </a:r>
          </a:p>
          <a:p>
            <a:pPr lvl="1"/>
            <a:r>
              <a:rPr lang="en-US" sz="2000" smtClean="0"/>
              <a:t>RFC 2136</a:t>
            </a:r>
            <a:endParaRPr lang="en-US" sz="1800" smtClean="0"/>
          </a:p>
          <a:p>
            <a:pPr lvl="1"/>
            <a:r>
              <a:rPr lang="en-US" sz="1800" smtClean="0"/>
              <a:t>http://www.ietf.org/html.charters/dnsind-charter.html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1F0D95-F442-4E40-B28C-BBB1D06623CF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records</a:t>
            </a:r>
            <a:endParaRPr lang="en-US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chemeClr val="accent2"/>
                </a:solidFill>
              </a:rPr>
              <a:t>DNS:</a:t>
            </a:r>
            <a:r>
              <a:rPr lang="en-US" sz="2400" smtClean="0"/>
              <a:t> distributed db storing resource records </a:t>
            </a:r>
            <a:r>
              <a:rPr lang="en-US" sz="2400" smtClean="0">
                <a:solidFill>
                  <a:srgbClr val="FF0000"/>
                </a:solidFill>
              </a:rPr>
              <a:t>(RR)</a:t>
            </a:r>
            <a:endParaRPr lang="en-US" sz="2400" smtClean="0"/>
          </a:p>
        </p:txBody>
      </p:sp>
      <p:sp>
        <p:nvSpPr>
          <p:cNvPr id="8090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3875" y="3895725"/>
            <a:ext cx="4000500" cy="1866900"/>
          </a:xfrm>
        </p:spPr>
        <p:txBody>
          <a:bodyPr/>
          <a:lstStyle/>
          <a:p>
            <a:r>
              <a:rPr lang="en-US" sz="2400" smtClean="0"/>
              <a:t>Type=NS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name</a:t>
            </a:r>
            <a:r>
              <a:rPr lang="en-US" sz="2000" smtClean="0"/>
              <a:t> is domain (e.g. foo.com)</a:t>
            </a:r>
          </a:p>
          <a:p>
            <a:pPr lvl="1"/>
            <a:r>
              <a:rPr lang="en-US" sz="2000" b="1" smtClean="0">
                <a:latin typeface="Courier New" pitchFamily="49" charset="0"/>
              </a:rPr>
              <a:t>value</a:t>
            </a:r>
            <a:r>
              <a:rPr lang="en-US" sz="2000" smtClean="0"/>
              <a:t> is hostname of authoritative name server for this domain</a:t>
            </a:r>
          </a:p>
          <a:p>
            <a:endParaRPr lang="en-US" sz="24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463" y="1895475"/>
            <a:ext cx="5364162" cy="571500"/>
            <a:chOff x="1407" y="1206"/>
            <a:chExt cx="3379" cy="360"/>
          </a:xfrm>
        </p:grpSpPr>
        <p:sp>
          <p:nvSpPr>
            <p:cNvPr id="80907" name="Text Box 6"/>
            <p:cNvSpPr txBox="1">
              <a:spLocks noChangeArrowheads="1"/>
            </p:cNvSpPr>
            <p:nvPr/>
          </p:nvSpPr>
          <p:spPr bwMode="auto">
            <a:xfrm>
              <a:off x="1407" y="1214"/>
              <a:ext cx="33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/>
                <a:t>RR format: </a:t>
              </a:r>
              <a:r>
                <a:rPr lang="en-US" sz="1800" b="1">
                  <a:latin typeface="Courier New" pitchFamily="49" charset="0"/>
                </a:rPr>
                <a:t>(name, value, type, ttl)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80908" name="Rectangle 7"/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23875" y="2657475"/>
            <a:ext cx="38100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Type=A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hostname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IP address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4217988" y="2697163"/>
            <a:ext cx="4514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Type=CNAME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 b="1">
                <a:latin typeface="Courier New" pitchFamily="49" charset="0"/>
              </a:rPr>
              <a:t>name</a:t>
            </a:r>
            <a:r>
              <a:rPr lang="en-US" sz="2000"/>
              <a:t> is alias name for some “canonical” (the real) name</a:t>
            </a:r>
          </a:p>
          <a:p>
            <a:pPr marL="742950" lvl="1" indent="-285750">
              <a:buSzPct val="75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www.ibm.com </a:t>
            </a:r>
            <a:r>
              <a:rPr lang="en-US" sz="2000"/>
              <a:t>is really</a:t>
            </a:r>
            <a:endParaRPr lang="en-US" sz="1800">
              <a:latin typeface="Courier New" pitchFamily="49" charset="0"/>
            </a:endParaRPr>
          </a:p>
          <a:p>
            <a:pPr marL="742950" lvl="1" indent="-285750">
              <a:buSzPct val="75000"/>
              <a:buFont typeface="Wingdings" pitchFamily="2" charset="2"/>
              <a:buNone/>
            </a:pPr>
            <a:r>
              <a:rPr lang="en-US" sz="1800">
                <a:latin typeface="Courier New" pitchFamily="49" charset="0"/>
              </a:rPr>
              <a:t>  servereast.backup2.ibm.com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canonical name</a:t>
            </a:r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4252913" y="5032375"/>
            <a:ext cx="4408487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ZapfDingbats" pitchFamily="82" charset="2"/>
              <a:buChar char="r"/>
            </a:pPr>
            <a:r>
              <a:rPr lang="en-US"/>
              <a:t>Type=MX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 b="1">
                <a:latin typeface="Courier New" pitchFamily="49" charset="0"/>
              </a:rPr>
              <a:t>value</a:t>
            </a:r>
            <a:r>
              <a:rPr lang="en-US" sz="2000"/>
              <a:t> is name of mailserver associated with </a:t>
            </a:r>
            <a:r>
              <a:rPr lang="en-US" sz="2000" b="1">
                <a:latin typeface="Courier New" pitchFamily="49" charset="0"/>
              </a:rPr>
              <a:t>name</a:t>
            </a:r>
            <a:endParaRPr lang="en-US" sz="2000"/>
          </a:p>
          <a:p>
            <a:pPr marL="342900" indent="-342900">
              <a:buFont typeface="ZapfDingbats" pitchFamily="82" charset="2"/>
              <a:buChar char="r"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499C35-289E-4192-A188-E3D5E9CC7AF2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2925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u="sng" smtClean="0">
                <a:solidFill>
                  <a:schemeClr val="accent2"/>
                </a:solidFill>
              </a:rPr>
              <a:t>DNS protocol :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query</a:t>
            </a:r>
            <a:r>
              <a:rPr lang="en-US" sz="2400" smtClean="0">
                <a:solidFill>
                  <a:srgbClr val="FF0000"/>
                </a:solidFill>
              </a:rPr>
              <a:t> </a:t>
            </a:r>
            <a:r>
              <a:rPr lang="en-US" sz="2400" smtClean="0"/>
              <a:t>and </a:t>
            </a:r>
            <a:r>
              <a:rPr lang="en-US" sz="2400" i="1" smtClean="0">
                <a:solidFill>
                  <a:srgbClr val="FF0000"/>
                </a:solidFill>
              </a:rPr>
              <a:t>reply</a:t>
            </a:r>
            <a:r>
              <a:rPr lang="en-US" sz="2400" smtClean="0"/>
              <a:t> messages, both with same </a:t>
            </a:r>
            <a:r>
              <a:rPr lang="en-US" sz="2400" i="1" smtClean="0">
                <a:solidFill>
                  <a:srgbClr val="FF0000"/>
                </a:solidFill>
              </a:rPr>
              <a:t>message format</a:t>
            </a:r>
            <a:endParaRPr lang="en-US" sz="2400" smtClean="0">
              <a:solidFill>
                <a:srgbClr val="FF0000"/>
              </a:solidFill>
            </a:endParaRPr>
          </a:p>
        </p:txBody>
      </p:sp>
      <p:sp>
        <p:nvSpPr>
          <p:cNvPr id="81926" name="Rectangle 4"/>
          <p:cNvSpPr>
            <a:spLocks noChangeArrowheads="1"/>
          </p:cNvSpPr>
          <p:nvPr/>
        </p:nvSpPr>
        <p:spPr bwMode="auto">
          <a:xfrm>
            <a:off x="533400" y="2352675"/>
            <a:ext cx="3575050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/>
              <a:t>msg header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>
                <a:solidFill>
                  <a:schemeClr val="accent2"/>
                </a:solidFill>
              </a:rPr>
              <a:t>identification:</a:t>
            </a:r>
            <a:r>
              <a:rPr lang="en-US" sz="2000"/>
              <a:t> 16 bit # for query, reply to query uses same #</a:t>
            </a:r>
          </a:p>
          <a:p>
            <a:pPr marL="342900" indent="-342900">
              <a:buFont typeface="ZapfDingbats" pitchFamily="82" charset="2"/>
              <a:buChar char="r"/>
            </a:pPr>
            <a:r>
              <a:rPr lang="en-US" sz="2000">
                <a:solidFill>
                  <a:schemeClr val="accent2"/>
                </a:solidFill>
              </a:rPr>
              <a:t>flags:</a:t>
            </a:r>
            <a:endParaRPr lang="en-US" sz="2000"/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/>
              <a:t>query or reply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/>
              <a:t>recursion desired 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/>
              <a:t>recursion available</a:t>
            </a:r>
          </a:p>
          <a:p>
            <a:pPr marL="742950" lvl="1" indent="-285750">
              <a:buSzPct val="75000"/>
              <a:buFont typeface="Wingdings" pitchFamily="2" charset="2"/>
              <a:buChar char="v"/>
            </a:pPr>
            <a:r>
              <a:rPr lang="en-US" sz="2000"/>
              <a:t>reply is authoritative</a:t>
            </a:r>
          </a:p>
        </p:txBody>
      </p:sp>
      <p:pic>
        <p:nvPicPr>
          <p:cNvPr id="81927" name="Picture 5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81475" y="2090738"/>
            <a:ext cx="5132388" cy="41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2: Application Layer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8C066D-A2D5-4D18-9E82-34EF3897E264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DNS protocol, messages</a:t>
            </a:r>
            <a:endParaRPr lang="en-US" smtClean="0"/>
          </a:p>
        </p:txBody>
      </p:sp>
      <p:pic>
        <p:nvPicPr>
          <p:cNvPr id="82949" name="Picture 3" descr="DNSmess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03725" y="1509713"/>
            <a:ext cx="438785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50" name="Text Box 4"/>
          <p:cNvSpPr txBox="1">
            <a:spLocks noChangeArrowheads="1"/>
          </p:cNvSpPr>
          <p:nvPr/>
        </p:nvSpPr>
        <p:spPr bwMode="auto">
          <a:xfrm>
            <a:off x="942975" y="1830388"/>
            <a:ext cx="2286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 for a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51" name="Text Box 5"/>
          <p:cNvSpPr txBox="1">
            <a:spLocks noChangeArrowheads="1"/>
          </p:cNvSpPr>
          <p:nvPr/>
        </p:nvSpPr>
        <p:spPr bwMode="auto">
          <a:xfrm>
            <a:off x="1063625" y="2830513"/>
            <a:ext cx="21685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to query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52" name="Text Box 6"/>
          <p:cNvSpPr txBox="1">
            <a:spLocks noChangeArrowheads="1"/>
          </p:cNvSpPr>
          <p:nvPr/>
        </p:nvSpPr>
        <p:spPr bwMode="auto">
          <a:xfrm>
            <a:off x="522288" y="3716338"/>
            <a:ext cx="2713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authoritative servers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53" name="Text Box 7"/>
          <p:cNvSpPr txBox="1">
            <a:spLocks noChangeArrowheads="1"/>
          </p:cNvSpPr>
          <p:nvPr/>
        </p:nvSpPr>
        <p:spPr bwMode="auto">
          <a:xfrm>
            <a:off x="458788" y="4668838"/>
            <a:ext cx="2763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sz="2000"/>
              <a:t>info that may be used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82954" name="Line 8"/>
          <p:cNvSpPr>
            <a:spLocks noChangeShapeType="1"/>
          </p:cNvSpPr>
          <p:nvPr/>
        </p:nvSpPr>
        <p:spPr bwMode="auto">
          <a:xfrm>
            <a:off x="3152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9"/>
          <p:cNvSpPr>
            <a:spLocks noChangeShapeType="1"/>
          </p:cNvSpPr>
          <p:nvPr/>
        </p:nvSpPr>
        <p:spPr bwMode="auto">
          <a:xfrm>
            <a:off x="3152775" y="3200400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0"/>
          <p:cNvSpPr>
            <a:spLocks noChangeShapeType="1"/>
          </p:cNvSpPr>
          <p:nvPr/>
        </p:nvSpPr>
        <p:spPr bwMode="auto">
          <a:xfrm>
            <a:off x="3181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1"/>
          <p:cNvSpPr>
            <a:spLocks noChangeShapeType="1"/>
          </p:cNvSpPr>
          <p:nvPr/>
        </p:nvSpPr>
        <p:spPr bwMode="auto">
          <a:xfrm flipV="1">
            <a:off x="3190875" y="4743450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69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4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</a:t>
            </a:r>
            <a:endParaRPr/>
          </a:p>
        </p:txBody>
      </p:sp>
      <p:sp>
        <p:nvSpPr>
          <p:cNvPr id="1755" name="Google Shape;1755;p6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7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70"/>
          <p:cNvSpPr/>
          <p:nvPr/>
        </p:nvSpPr>
        <p:spPr>
          <a:xfrm>
            <a:off x="3424237" y="2982912"/>
            <a:ext cx="465137" cy="536575"/>
          </a:xfrm>
          <a:prstGeom prst="can">
            <a:avLst>
              <a:gd name="adj" fmla="val 25000"/>
            </a:avLst>
          </a:prstGeom>
          <a:solidFill>
            <a:srgbClr val="00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2" name="Google Shape;1762;p70"/>
          <p:cNvSpPr/>
          <p:nvPr/>
        </p:nvSpPr>
        <p:spPr>
          <a:xfrm>
            <a:off x="6678612" y="2917825"/>
            <a:ext cx="465137" cy="536575"/>
          </a:xfrm>
          <a:prstGeom prst="can">
            <a:avLst>
              <a:gd name="adj" fmla="val 25000"/>
            </a:avLst>
          </a:prstGeom>
          <a:solidFill>
            <a:srgbClr val="00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3" name="Google Shape;1763;p7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FTP: the file transfer protocol</a:t>
            </a:r>
            <a:endParaRPr/>
          </a:p>
        </p:txBody>
      </p:sp>
      <p:sp>
        <p:nvSpPr>
          <p:cNvPr id="1764" name="Google Shape;1764;p70"/>
          <p:cNvSpPr txBox="1">
            <a:spLocks noGrp="1"/>
          </p:cNvSpPr>
          <p:nvPr>
            <p:ph type="body" idx="1"/>
          </p:nvPr>
        </p:nvSpPr>
        <p:spPr>
          <a:xfrm>
            <a:off x="1028700" y="3705225"/>
            <a:ext cx="7458075" cy="2543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 file to/from remote host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client/server model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1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side that initiates transfer (either to/from remote)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1" u="none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remote host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 server: port 21</a:t>
            </a:r>
            <a:endParaRPr/>
          </a:p>
        </p:txBody>
      </p:sp>
      <p:sp>
        <p:nvSpPr>
          <p:cNvPr id="1765" name="Google Shape;1765;p70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6" name="Google Shape;1766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112" y="1574800"/>
            <a:ext cx="776287" cy="6238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7" name="Google Shape;1767;p70"/>
          <p:cNvGrpSpPr/>
          <p:nvPr/>
        </p:nvGrpSpPr>
        <p:grpSpPr>
          <a:xfrm>
            <a:off x="6764337" y="1412875"/>
            <a:ext cx="355600" cy="933450"/>
            <a:chOff x="4180" y="783"/>
            <a:chExt cx="150" cy="307"/>
          </a:xfrm>
        </p:grpSpPr>
        <p:sp>
          <p:nvSpPr>
            <p:cNvPr id="1768" name="Google Shape;1768;p70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69" name="Google Shape;1769;p70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0" name="Google Shape;1770;p70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1" name="Google Shape;1771;p70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772" name="Google Shape;1772;p70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773" name="Google Shape;1773;p70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74" name="Google Shape;1774;p70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75" name="Google Shape;1775;p70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776" name="Google Shape;1776;p70"/>
          <p:cNvCxnSpPr/>
          <p:nvPr/>
        </p:nvCxnSpPr>
        <p:spPr>
          <a:xfrm>
            <a:off x="4352925" y="2190750"/>
            <a:ext cx="2209800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77" name="Google Shape;1777;p70"/>
          <p:cNvSpPr txBox="1"/>
          <p:nvPr/>
        </p:nvSpPr>
        <p:spPr>
          <a:xfrm>
            <a:off x="4275137" y="1874837"/>
            <a:ext cx="24098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file transfer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8" name="Google Shape;1778;p70"/>
          <p:cNvGrpSpPr/>
          <p:nvPr/>
        </p:nvGrpSpPr>
        <p:grpSpPr>
          <a:xfrm>
            <a:off x="6511925" y="1866900"/>
            <a:ext cx="800100" cy="828675"/>
            <a:chOff x="3898" y="1386"/>
            <a:chExt cx="504" cy="522"/>
          </a:xfrm>
        </p:grpSpPr>
        <p:sp>
          <p:nvSpPr>
            <p:cNvPr id="1779" name="Google Shape;1779;p70"/>
            <p:cNvSpPr txBox="1"/>
            <p:nvPr/>
          </p:nvSpPr>
          <p:spPr>
            <a:xfrm>
              <a:off x="3930" y="1386"/>
              <a:ext cx="444" cy="52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0" name="Google Shape;1780;p70"/>
            <p:cNvSpPr txBox="1"/>
            <p:nvPr/>
          </p:nvSpPr>
          <p:spPr>
            <a:xfrm>
              <a:off x="3898" y="1463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1" name="Google Shape;1781;p70"/>
          <p:cNvGrpSpPr/>
          <p:nvPr/>
        </p:nvGrpSpPr>
        <p:grpSpPr>
          <a:xfrm>
            <a:off x="2582862" y="1857375"/>
            <a:ext cx="1790700" cy="852487"/>
            <a:chOff x="1645" y="1326"/>
            <a:chExt cx="1128" cy="537"/>
          </a:xfrm>
        </p:grpSpPr>
        <p:sp>
          <p:nvSpPr>
            <p:cNvPr id="1782" name="Google Shape;1782;p70"/>
            <p:cNvSpPr txBox="1"/>
            <p:nvPr/>
          </p:nvSpPr>
          <p:spPr>
            <a:xfrm>
              <a:off x="2328" y="1326"/>
              <a:ext cx="444" cy="522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3" name="Google Shape;1783;p70"/>
            <p:cNvSpPr txBox="1"/>
            <p:nvPr/>
          </p:nvSpPr>
          <p:spPr>
            <a:xfrm>
              <a:off x="1704" y="1332"/>
              <a:ext cx="606" cy="522"/>
            </a:xfrm>
            <a:prstGeom prst="rect">
              <a:avLst/>
            </a:prstGeom>
            <a:solidFill>
              <a:srgbClr val="33CCCC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4" name="Google Shape;1784;p70"/>
            <p:cNvSpPr txBox="1"/>
            <p:nvPr/>
          </p:nvSpPr>
          <p:spPr>
            <a:xfrm>
              <a:off x="1645" y="1343"/>
              <a:ext cx="738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interface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70"/>
            <p:cNvSpPr txBox="1"/>
            <p:nvPr/>
          </p:nvSpPr>
          <p:spPr>
            <a:xfrm>
              <a:off x="2323" y="1403"/>
              <a:ext cx="450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6" name="Google Shape;1786;p70"/>
          <p:cNvSpPr txBox="1"/>
          <p:nvPr/>
        </p:nvSpPr>
        <p:spPr>
          <a:xfrm>
            <a:off x="3881437" y="2978150"/>
            <a:ext cx="10763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local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7" name="Google Shape;1787;p70"/>
          <p:cNvCxnSpPr/>
          <p:nvPr/>
        </p:nvCxnSpPr>
        <p:spPr>
          <a:xfrm>
            <a:off x="3219450" y="2695575"/>
            <a:ext cx="323850" cy="438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88" name="Google Shape;1788;p70"/>
          <p:cNvCxnSpPr/>
          <p:nvPr/>
        </p:nvCxnSpPr>
        <p:spPr>
          <a:xfrm flipH="1">
            <a:off x="3714750" y="2686050"/>
            <a:ext cx="333375" cy="43815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89" name="Google Shape;1789;p70"/>
          <p:cNvSpPr txBox="1"/>
          <p:nvPr/>
        </p:nvSpPr>
        <p:spPr>
          <a:xfrm>
            <a:off x="7161212" y="2789237"/>
            <a:ext cx="14573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remote file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0" name="Google Shape;1790;p70"/>
          <p:cNvCxnSpPr/>
          <p:nvPr/>
        </p:nvCxnSpPr>
        <p:spPr>
          <a:xfrm>
            <a:off x="6915150" y="2695575"/>
            <a:ext cx="0" cy="42862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1791" name="Google Shape;1791;p70" descr="Ali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90662" y="1909762"/>
            <a:ext cx="561975" cy="693737"/>
          </a:xfrm>
          <a:prstGeom prst="rect">
            <a:avLst/>
          </a:prstGeom>
          <a:noFill/>
          <a:ln>
            <a:noFill/>
          </a:ln>
        </p:spPr>
      </p:pic>
      <p:sp>
        <p:nvSpPr>
          <p:cNvPr id="1792" name="Google Shape;1792;p70"/>
          <p:cNvSpPr txBox="1"/>
          <p:nvPr/>
        </p:nvSpPr>
        <p:spPr>
          <a:xfrm>
            <a:off x="1379537" y="2617787"/>
            <a:ext cx="9715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 host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3" name="Google Shape;1793;p70"/>
          <p:cNvCxnSpPr/>
          <p:nvPr/>
        </p:nvCxnSpPr>
        <p:spPr>
          <a:xfrm>
            <a:off x="2028825" y="2305050"/>
            <a:ext cx="5810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71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7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0" name="Google Shape;180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287" y="463550"/>
            <a:ext cx="8216900" cy="47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7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7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FTP: separate control, data connections</a:t>
            </a:r>
            <a:endParaRPr/>
          </a:p>
        </p:txBody>
      </p:sp>
      <p:sp>
        <p:nvSpPr>
          <p:cNvPr id="1807" name="Google Shape;1807;p72"/>
          <p:cNvSpPr txBox="1">
            <a:spLocks noGrp="1"/>
          </p:cNvSpPr>
          <p:nvPr>
            <p:ph type="body" idx="1"/>
          </p:nvPr>
        </p:nvSpPr>
        <p:spPr>
          <a:xfrm>
            <a:off x="433387" y="1638300"/>
            <a:ext cx="431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 client contacts FTP server at port 21, TCP is transport protocol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authorized over control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browses remote directory by sending commands over control connection.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server receives  file transfer command, server opens </a:t>
            </a:r>
            <a:r>
              <a:rPr lang="en-US" sz="20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2000" b="0" i="1" u="none" baseline="30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nd</a:t>
            </a:r>
            <a:r>
              <a:rPr lang="en-US" sz="20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TCP connection (for file) to client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transferring one file, server closes data connection.</a:t>
            </a:r>
            <a:endParaRPr/>
          </a:p>
        </p:txBody>
      </p:sp>
      <p:grpSp>
        <p:nvGrpSpPr>
          <p:cNvPr id="1808" name="Google Shape;1808;p72"/>
          <p:cNvGrpSpPr/>
          <p:nvPr/>
        </p:nvGrpSpPr>
        <p:grpSpPr>
          <a:xfrm>
            <a:off x="4756150" y="1373187"/>
            <a:ext cx="3998912" cy="1882775"/>
            <a:chOff x="3011" y="1511"/>
            <a:chExt cx="2519" cy="1186"/>
          </a:xfrm>
        </p:grpSpPr>
        <p:pic>
          <p:nvPicPr>
            <p:cNvPr id="1809" name="Google Shape;1809;p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11" y="1826"/>
              <a:ext cx="489" cy="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10" name="Google Shape;1810;p72"/>
            <p:cNvGrpSpPr/>
            <p:nvPr/>
          </p:nvGrpSpPr>
          <p:grpSpPr>
            <a:xfrm>
              <a:off x="5161" y="1688"/>
              <a:ext cx="224" cy="588"/>
              <a:chOff x="4180" y="783"/>
              <a:chExt cx="150" cy="307"/>
            </a:xfrm>
          </p:grpSpPr>
          <p:sp>
            <p:nvSpPr>
              <p:cNvPr id="1811" name="Google Shape;1811;p72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12" name="Google Shape;1812;p72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13" name="Google Shape;1813;p72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14" name="Google Shape;1814;p72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815" name="Google Shape;1815;p72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6" name="Google Shape;1816;p72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817" name="Google Shape;1817;p72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818" name="Google Shape;1818;p72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1819" name="Google Shape;1819;p72"/>
            <p:cNvSpPr txBox="1"/>
            <p:nvPr/>
          </p:nvSpPr>
          <p:spPr>
            <a:xfrm>
              <a:off x="3029" y="2249"/>
              <a:ext cx="534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client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72"/>
            <p:cNvSpPr txBox="1"/>
            <p:nvPr/>
          </p:nvSpPr>
          <p:spPr>
            <a:xfrm>
              <a:off x="4928" y="2255"/>
              <a:ext cx="602" cy="4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mic Sans MS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21" name="Google Shape;1821;p72"/>
            <p:cNvCxnSpPr/>
            <p:nvPr/>
          </p:nvCxnSpPr>
          <p:spPr>
            <a:xfrm>
              <a:off x="3492" y="1920"/>
              <a:ext cx="1614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22" name="Google Shape;1822;p72"/>
            <p:cNvCxnSpPr/>
            <p:nvPr/>
          </p:nvCxnSpPr>
          <p:spPr>
            <a:xfrm rot="10800000" flipH="1">
              <a:off x="3504" y="2118"/>
              <a:ext cx="1614" cy="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23" name="Google Shape;1823;p72"/>
            <p:cNvSpPr txBox="1"/>
            <p:nvPr/>
          </p:nvSpPr>
          <p:spPr>
            <a:xfrm>
              <a:off x="3551" y="1511"/>
              <a:ext cx="151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TCP control connection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port 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72"/>
            <p:cNvSpPr txBox="1"/>
            <p:nvPr/>
          </p:nvSpPr>
          <p:spPr>
            <a:xfrm>
              <a:off x="3521" y="2165"/>
              <a:ext cx="1518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TCP data connection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port 20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5" name="Google Shape;1825;p72"/>
          <p:cNvSpPr txBox="1"/>
          <p:nvPr/>
        </p:nvSpPr>
        <p:spPr>
          <a:xfrm>
            <a:off x="4703762" y="3436937"/>
            <a:ext cx="4067175" cy="293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opens another TCP data connection to transfer another file.(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connections are non persistent</a:t>
            </a: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connection: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“out of band”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 server maintains “state”: current directory, earlier authentication</a:t>
            </a:r>
            <a:endParaRPr sz="2000" b="0" i="0" u="none" strike="noStrike" cap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73"/>
          <p:cNvSpPr txBox="1">
            <a:spLocks noGrp="1"/>
          </p:cNvSpPr>
          <p:nvPr>
            <p:ph type="body" idx="1"/>
          </p:nvPr>
        </p:nvSpPr>
        <p:spPr>
          <a:xfrm>
            <a:off x="533400" y="655637"/>
            <a:ext cx="7772400" cy="559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active mode, the client establishes the command channel (from client port X to server port 21) but the server establishes the data channel (from server port 20 to client port Y, where Y has been supplied by the client).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Char char="r"/>
            </a:pPr>
            <a:r>
              <a:rPr lang="en-US" sz="2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passive mode, the client establishes both channels. In that case, the server tells the client which port should be used for the data channel.</a:t>
            </a:r>
            <a:endParaRPr/>
          </a:p>
          <a:p>
            <a:pPr marL="342900" marR="0" lvl="0" indent="-1917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1" name="Google Shape;1831;p73"/>
          <p:cNvSpPr txBox="1"/>
          <p:nvPr/>
        </p:nvSpPr>
        <p:spPr>
          <a:xfrm>
            <a:off x="5410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2: Application Layer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7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69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Hybrid of client-server and P2P</a:t>
            </a:r>
            <a:endParaRPr/>
          </a:p>
        </p:txBody>
      </p:sp>
      <p:sp>
        <p:nvSpPr>
          <p:cNvPr id="842" name="Google Shape;842;p23"/>
          <p:cNvSpPr txBox="1">
            <a:spLocks noGrp="1"/>
          </p:cNvSpPr>
          <p:nvPr>
            <p:ph type="body" idx="1"/>
          </p:nvPr>
        </p:nvSpPr>
        <p:spPr>
          <a:xfrm>
            <a:off x="477837" y="1377950"/>
            <a:ext cx="7772400" cy="500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Instant messaging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chatting between two users is P2P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centralized service: client presence detection/location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registers its IP address with central server when it comes online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contacts central server to find IP addresses of buddies</a:t>
            </a:r>
            <a:endParaRPr/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7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7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 commands, responses</a:t>
            </a:r>
            <a:endParaRPr/>
          </a:p>
        </p:txBody>
      </p:sp>
      <p:sp>
        <p:nvSpPr>
          <p:cNvPr id="1839" name="Google Shape;1839;p7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commands: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sent as ASCII text over control channel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en-US" sz="20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endParaRPr sz="2400" b="0" i="1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r>
              <a:rPr lang="en-US" sz="2000" b="1" i="1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endParaRPr sz="2400" b="0" i="1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return list of file in current directory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 filename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retrieves (gets) file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 filename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stores (puts) file onto remote host</a:t>
            </a:r>
            <a:endParaRPr/>
          </a:p>
        </p:txBody>
      </p:sp>
      <p:sp>
        <p:nvSpPr>
          <p:cNvPr id="1840" name="Google Shape;1840;p74"/>
          <p:cNvSpPr txBox="1">
            <a:spLocks noGrp="1"/>
          </p:cNvSpPr>
          <p:nvPr>
            <p:ph type="body" idx="1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return codes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status code and phrase (as in HTTP)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331 Username OK, password required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 data connection already open; transfer starting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425 Can’t open data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452 Error writing file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7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6" name="Google Shape;1846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50" y="682625"/>
            <a:ext cx="7437437" cy="48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7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76"/>
          <p:cNvSpPr txBox="1"/>
          <p:nvPr/>
        </p:nvSpPr>
        <p:spPr>
          <a:xfrm>
            <a:off x="258762" y="641350"/>
            <a:ext cx="8516937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 server listens for connection on port number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a) 20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b) 21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c) 22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d) 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FTP protocol, client contacts server using ____ as the transport protocol.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a) transmission control protocol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b) user datagram protocol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c) datagram congestion control protocol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d) stream control transmission 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 In which mode FTP, the client initiates both the control and data connections.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a) active mode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b) passive mode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c) both (a) and (b)</a:t>
            </a:r>
            <a:b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d) none of the mentioned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77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rPr lang="en-US" sz="28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Electronic Mail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r>
              <a:rPr lang="en-US" sz="28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SMTP, POP3, IMAP</a:t>
            </a:r>
            <a:endParaRPr/>
          </a:p>
          <a:p>
            <a:pPr marL="342900" marR="0" lvl="0" indent="-1917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Arial"/>
              <a:buNone/>
            </a:pPr>
            <a:endParaRPr sz="2800" b="0" i="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8" name="Google Shape;1858;p77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7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p7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Electronic Mail</a:t>
            </a:r>
            <a:endParaRPr/>
          </a:p>
        </p:txBody>
      </p:sp>
      <p:sp>
        <p:nvSpPr>
          <p:cNvPr id="1865" name="Google Shape;1865;p78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major components: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agents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servers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mail transfer protocol: SMTP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Agent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a.k.a. “mail reader”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composing, editing, reading mail messages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e.g., Eudora, Outlook, elm, Mozilla Thunderbird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outgoing, incoming messages stored on server</a:t>
            </a:r>
            <a:endParaRPr/>
          </a:p>
        </p:txBody>
      </p:sp>
      <p:sp>
        <p:nvSpPr>
          <p:cNvPr id="1866" name="Google Shape;1866;p78"/>
          <p:cNvSpPr txBox="1"/>
          <p:nvPr/>
        </p:nvSpPr>
        <p:spPr>
          <a:xfrm>
            <a:off x="6877050" y="600075"/>
            <a:ext cx="1828800" cy="981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867" name="Google Shape;1867;p78"/>
          <p:cNvGrpSpPr/>
          <p:nvPr/>
        </p:nvGrpSpPr>
        <p:grpSpPr>
          <a:xfrm>
            <a:off x="6953250" y="569912"/>
            <a:ext cx="1736725" cy="955675"/>
            <a:chOff x="4458" y="3335"/>
            <a:chExt cx="1094" cy="602"/>
          </a:xfrm>
        </p:grpSpPr>
        <p:sp>
          <p:nvSpPr>
            <p:cNvPr id="1868" name="Google Shape;1868;p78"/>
            <p:cNvSpPr txBox="1"/>
            <p:nvPr/>
          </p:nvSpPr>
          <p:spPr>
            <a:xfrm>
              <a:off x="4666" y="3725"/>
              <a:ext cx="87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user mailbox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69" name="Google Shape;1869;p78"/>
            <p:cNvGrpSpPr/>
            <p:nvPr/>
          </p:nvGrpSpPr>
          <p:grpSpPr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1870" name="Google Shape;1870;p78"/>
              <p:cNvSpPr txBox="1"/>
              <p:nvPr/>
            </p:nvSpPr>
            <p:spPr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871" name="Google Shape;1871;p78"/>
              <p:cNvCxnSpPr/>
              <p:nvPr/>
            </p:nvCxnSpPr>
            <p:spPr>
              <a:xfrm>
                <a:off x="4363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2" name="Google Shape;1872;p78"/>
              <p:cNvCxnSpPr/>
              <p:nvPr/>
            </p:nvCxnSpPr>
            <p:spPr>
              <a:xfrm flipH="1">
                <a:off x="4472" y="3471"/>
                <a:ext cx="6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3" name="Google Shape;1873;p78"/>
              <p:cNvCxnSpPr/>
              <p:nvPr/>
            </p:nvCxnSpPr>
            <p:spPr>
              <a:xfrm>
                <a:off x="4527" y="347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4" name="Google Shape;1874;p78"/>
              <p:cNvCxnSpPr/>
              <p:nvPr/>
            </p:nvCxnSpPr>
            <p:spPr>
              <a:xfrm>
                <a:off x="4584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5" name="Google Shape;1875;p78"/>
              <p:cNvCxnSpPr/>
              <p:nvPr/>
            </p:nvCxnSpPr>
            <p:spPr>
              <a:xfrm>
                <a:off x="4645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6" name="Google Shape;1876;p78"/>
              <p:cNvCxnSpPr/>
              <p:nvPr/>
            </p:nvCxnSpPr>
            <p:spPr>
              <a:xfrm>
                <a:off x="4701" y="3471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7" name="Google Shape;1877;p78"/>
              <p:cNvCxnSpPr/>
              <p:nvPr/>
            </p:nvCxnSpPr>
            <p:spPr>
              <a:xfrm>
                <a:off x="4416" y="3472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78" name="Google Shape;1878;p78"/>
            <p:cNvSpPr txBox="1"/>
            <p:nvPr/>
          </p:nvSpPr>
          <p:spPr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79" name="Google Shape;1879;p78"/>
            <p:cNvSpPr txBox="1"/>
            <p:nvPr/>
          </p:nvSpPr>
          <p:spPr>
            <a:xfrm>
              <a:off x="4560" y="3335"/>
              <a:ext cx="992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outgoing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message queue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80" name="Google Shape;1880;p78"/>
          <p:cNvCxnSpPr/>
          <p:nvPr/>
        </p:nvCxnSpPr>
        <p:spPr>
          <a:xfrm>
            <a:off x="5724525" y="2552700"/>
            <a:ext cx="1123950" cy="790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881" name="Google Shape;1881;p78"/>
          <p:cNvGrpSpPr/>
          <p:nvPr/>
        </p:nvGrpSpPr>
        <p:grpSpPr>
          <a:xfrm>
            <a:off x="7116762" y="2479675"/>
            <a:ext cx="355600" cy="933450"/>
            <a:chOff x="4180" y="783"/>
            <a:chExt cx="150" cy="307"/>
          </a:xfrm>
        </p:grpSpPr>
        <p:sp>
          <p:nvSpPr>
            <p:cNvPr id="1882" name="Google Shape;1882;p7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3" name="Google Shape;1883;p78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4" name="Google Shape;1884;p78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5" name="Google Shape;1885;p7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886" name="Google Shape;1886;p7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87" name="Google Shape;1887;p7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8" name="Google Shape;1888;p78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89" name="Google Shape;1889;p78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890" name="Google Shape;1890;p78"/>
          <p:cNvGrpSpPr/>
          <p:nvPr/>
        </p:nvGrpSpPr>
        <p:grpSpPr>
          <a:xfrm>
            <a:off x="6873875" y="2932112"/>
            <a:ext cx="822325" cy="1049337"/>
            <a:chOff x="4288" y="2627"/>
            <a:chExt cx="518" cy="661"/>
          </a:xfrm>
        </p:grpSpPr>
        <p:sp>
          <p:nvSpPr>
            <p:cNvPr id="1891" name="Google Shape;1891;p78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892" name="Google Shape;1892;p78"/>
            <p:cNvSpPr txBox="1"/>
            <p:nvPr/>
          </p:nvSpPr>
          <p:spPr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mail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78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894" name="Google Shape;1894;p78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5" name="Google Shape;1895;p78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6" name="Google Shape;1896;p78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7" name="Google Shape;1897;p78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8" name="Google Shape;1898;p78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99" name="Google Shape;1899;p78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00" name="Google Shape;1900;p78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01" name="Google Shape;1901;p78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2" name="Google Shape;1902;p78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3" name="Google Shape;1903;p78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4" name="Google Shape;1904;p78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05" name="Google Shape;1905;p78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906" name="Google Shape;1906;p78"/>
          <p:cNvGrpSpPr/>
          <p:nvPr/>
        </p:nvGrpSpPr>
        <p:grpSpPr>
          <a:xfrm>
            <a:off x="7599362" y="2070100"/>
            <a:ext cx="709612" cy="703262"/>
            <a:chOff x="4337" y="290"/>
            <a:chExt cx="447" cy="443"/>
          </a:xfrm>
        </p:grpSpPr>
        <p:pic>
          <p:nvPicPr>
            <p:cNvPr id="1907" name="Google Shape;1907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08" name="Google Shape;1908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09" name="Google Shape;1909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10" name="Google Shape;1910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1" name="Google Shape;1911;p78"/>
          <p:cNvGrpSpPr/>
          <p:nvPr/>
        </p:nvGrpSpPr>
        <p:grpSpPr>
          <a:xfrm>
            <a:off x="7827962" y="3079750"/>
            <a:ext cx="709612" cy="703262"/>
            <a:chOff x="4337" y="290"/>
            <a:chExt cx="447" cy="443"/>
          </a:xfrm>
        </p:grpSpPr>
        <p:pic>
          <p:nvPicPr>
            <p:cNvPr id="1912" name="Google Shape;1912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3" name="Google Shape;1913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14" name="Google Shape;1914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15" name="Google Shape;1915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16" name="Google Shape;1916;p78"/>
          <p:cNvGrpSpPr/>
          <p:nvPr/>
        </p:nvGrpSpPr>
        <p:grpSpPr>
          <a:xfrm>
            <a:off x="7599362" y="4127500"/>
            <a:ext cx="709612" cy="703262"/>
            <a:chOff x="4337" y="290"/>
            <a:chExt cx="447" cy="443"/>
          </a:xfrm>
        </p:grpSpPr>
        <p:pic>
          <p:nvPicPr>
            <p:cNvPr id="1917" name="Google Shape;1917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18" name="Google Shape;1918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19" name="Google Shape;1919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20" name="Google Shape;1920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21" name="Google Shape;1921;p78"/>
          <p:cNvGrpSpPr/>
          <p:nvPr/>
        </p:nvGrpSpPr>
        <p:grpSpPr>
          <a:xfrm>
            <a:off x="4873625" y="3889375"/>
            <a:ext cx="822325" cy="1501775"/>
            <a:chOff x="3484" y="2522"/>
            <a:chExt cx="518" cy="946"/>
          </a:xfrm>
        </p:grpSpPr>
        <p:grpSp>
          <p:nvGrpSpPr>
            <p:cNvPr id="1922" name="Google Shape;1922;p78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923" name="Google Shape;1923;p78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24" name="Google Shape;1924;p78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25" name="Google Shape;1925;p78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26" name="Google Shape;1926;p78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27" name="Google Shape;1927;p78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8" name="Google Shape;1928;p78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29" name="Google Shape;1929;p78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30" name="Google Shape;1930;p78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31" name="Google Shape;1931;p78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932" name="Google Shape;1932;p78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33" name="Google Shape;1933;p78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78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35" name="Google Shape;1935;p78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6" name="Google Shape;1936;p78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7" name="Google Shape;1937;p78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8" name="Google Shape;1938;p78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39" name="Google Shape;1939;p78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0" name="Google Shape;1940;p78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41" name="Google Shape;1941;p78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42" name="Google Shape;1942;p78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43" name="Google Shape;1943;p78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44" name="Google Shape;1944;p78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45" name="Google Shape;1945;p78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46" name="Google Shape;1946;p78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947" name="Google Shape;1947;p78"/>
          <p:cNvGrpSpPr/>
          <p:nvPr/>
        </p:nvGrpSpPr>
        <p:grpSpPr>
          <a:xfrm>
            <a:off x="5827712" y="4994275"/>
            <a:ext cx="709612" cy="703262"/>
            <a:chOff x="4337" y="290"/>
            <a:chExt cx="447" cy="443"/>
          </a:xfrm>
        </p:grpSpPr>
        <p:pic>
          <p:nvPicPr>
            <p:cNvPr id="1948" name="Google Shape;1948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9" name="Google Shape;1949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50" name="Google Shape;1950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51" name="Google Shape;1951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2" name="Google Shape;1952;p78"/>
          <p:cNvGrpSpPr/>
          <p:nvPr/>
        </p:nvGrpSpPr>
        <p:grpSpPr>
          <a:xfrm>
            <a:off x="4989512" y="5499100"/>
            <a:ext cx="709612" cy="703262"/>
            <a:chOff x="4337" y="290"/>
            <a:chExt cx="447" cy="443"/>
          </a:xfrm>
        </p:grpSpPr>
        <p:pic>
          <p:nvPicPr>
            <p:cNvPr id="1953" name="Google Shape;1953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4" name="Google Shape;1954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55" name="Google Shape;1955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56" name="Google Shape;1956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57" name="Google Shape;1957;p78"/>
          <p:cNvGrpSpPr/>
          <p:nvPr/>
        </p:nvGrpSpPr>
        <p:grpSpPr>
          <a:xfrm>
            <a:off x="4873625" y="1631950"/>
            <a:ext cx="822325" cy="1501775"/>
            <a:chOff x="3484" y="2522"/>
            <a:chExt cx="518" cy="946"/>
          </a:xfrm>
        </p:grpSpPr>
        <p:grpSp>
          <p:nvGrpSpPr>
            <p:cNvPr id="1958" name="Google Shape;1958;p78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1959" name="Google Shape;1959;p78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0" name="Google Shape;1960;p78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1" name="Google Shape;1961;p78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2" name="Google Shape;1962;p78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63" name="Google Shape;1963;p78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64" name="Google Shape;1964;p78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65" name="Google Shape;1965;p78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6" name="Google Shape;1966;p78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967" name="Google Shape;1967;p78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1968" name="Google Shape;1968;p78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69" name="Google Shape;1969;p78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78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971" name="Google Shape;1971;p78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2" name="Google Shape;1972;p78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3" name="Google Shape;1973;p78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4" name="Google Shape;1974;p78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5" name="Google Shape;1975;p78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6" name="Google Shape;1976;p78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77" name="Google Shape;1977;p78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978" name="Google Shape;1978;p78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79" name="Google Shape;1979;p78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80" name="Google Shape;1980;p78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81" name="Google Shape;1981;p78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82" name="Google Shape;1982;p78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1983" name="Google Shape;1983;p78"/>
          <p:cNvGrpSpPr/>
          <p:nvPr/>
        </p:nvGrpSpPr>
        <p:grpSpPr>
          <a:xfrm>
            <a:off x="5618162" y="1374775"/>
            <a:ext cx="709612" cy="703262"/>
            <a:chOff x="4337" y="290"/>
            <a:chExt cx="447" cy="443"/>
          </a:xfrm>
        </p:grpSpPr>
        <p:pic>
          <p:nvPicPr>
            <p:cNvPr id="1984" name="Google Shape;1984;p7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85" name="Google Shape;1985;p78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1986" name="Google Shape;1986;p78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987" name="Google Shape;1987;p78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1988" name="Google Shape;1988;p78"/>
          <p:cNvCxnSpPr/>
          <p:nvPr/>
        </p:nvCxnSpPr>
        <p:spPr>
          <a:xfrm rot="10800000" flipH="1">
            <a:off x="5724525" y="3676650"/>
            <a:ext cx="1123950" cy="10858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89" name="Google Shape;1989;p78"/>
          <p:cNvCxnSpPr/>
          <p:nvPr/>
        </p:nvCxnSpPr>
        <p:spPr>
          <a:xfrm rot="10800000">
            <a:off x="4981575" y="3152775"/>
            <a:ext cx="0" cy="124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1990" name="Google Shape;1990;p78"/>
          <p:cNvGrpSpPr/>
          <p:nvPr/>
        </p:nvGrpSpPr>
        <p:grpSpPr>
          <a:xfrm>
            <a:off x="5821362" y="3970337"/>
            <a:ext cx="1031875" cy="457200"/>
            <a:chOff x="3745" y="2537"/>
            <a:chExt cx="650" cy="288"/>
          </a:xfrm>
        </p:grpSpPr>
        <p:sp>
          <p:nvSpPr>
            <p:cNvPr id="1991" name="Google Shape;1991;p78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2" name="Google Shape;1992;p78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3" name="Google Shape;1993;p78"/>
          <p:cNvGrpSpPr/>
          <p:nvPr/>
        </p:nvGrpSpPr>
        <p:grpSpPr>
          <a:xfrm>
            <a:off x="5783262" y="2713037"/>
            <a:ext cx="1031875" cy="457200"/>
            <a:chOff x="3745" y="2537"/>
            <a:chExt cx="650" cy="288"/>
          </a:xfrm>
        </p:grpSpPr>
        <p:sp>
          <p:nvSpPr>
            <p:cNvPr id="1994" name="Google Shape;1994;p78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5" name="Google Shape;1995;p78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6" name="Google Shape;1996;p78"/>
          <p:cNvGrpSpPr/>
          <p:nvPr/>
        </p:nvGrpSpPr>
        <p:grpSpPr>
          <a:xfrm>
            <a:off x="4459287" y="3427412"/>
            <a:ext cx="1031875" cy="457200"/>
            <a:chOff x="3745" y="2537"/>
            <a:chExt cx="650" cy="288"/>
          </a:xfrm>
        </p:grpSpPr>
        <p:sp>
          <p:nvSpPr>
            <p:cNvPr id="1997" name="Google Shape;1997;p78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998" name="Google Shape;1998;p78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79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4" name="Google Shape;2004;p79"/>
          <p:cNvSpPr txBox="1">
            <a:spLocks noGrp="1"/>
          </p:cNvSpPr>
          <p:nvPr>
            <p:ph type="title"/>
          </p:nvPr>
        </p:nvSpPr>
        <p:spPr>
          <a:xfrm>
            <a:off x="409575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Electronic Mail: mail servers</a:t>
            </a:r>
            <a:endParaRPr/>
          </a:p>
        </p:txBody>
      </p:sp>
      <p:sp>
        <p:nvSpPr>
          <p:cNvPr id="2005" name="Google Shape;2005;p79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Servers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mailbox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contains incoming messages for user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queue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outgoing (to be sent) mail messages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 protocol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between mail servers to send email messages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 sending mail server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“server”: receiving mail server</a:t>
            </a:r>
            <a:endParaRPr/>
          </a:p>
        </p:txBody>
      </p:sp>
      <p:cxnSp>
        <p:nvCxnSpPr>
          <p:cNvPr id="2006" name="Google Shape;2006;p79"/>
          <p:cNvCxnSpPr/>
          <p:nvPr/>
        </p:nvCxnSpPr>
        <p:spPr>
          <a:xfrm>
            <a:off x="6038850" y="2628900"/>
            <a:ext cx="1123950" cy="7905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2007" name="Google Shape;2007;p79"/>
          <p:cNvGrpSpPr/>
          <p:nvPr/>
        </p:nvGrpSpPr>
        <p:grpSpPr>
          <a:xfrm>
            <a:off x="7431087" y="2555875"/>
            <a:ext cx="355600" cy="933450"/>
            <a:chOff x="4180" y="783"/>
            <a:chExt cx="150" cy="307"/>
          </a:xfrm>
        </p:grpSpPr>
        <p:sp>
          <p:nvSpPr>
            <p:cNvPr id="2008" name="Google Shape;2008;p7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09" name="Google Shape;2009;p79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0" name="Google Shape;2010;p79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1" name="Google Shape;2011;p7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012" name="Google Shape;2012;p7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3" name="Google Shape;2013;p7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4" name="Google Shape;2014;p79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5" name="Google Shape;2015;p79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016" name="Google Shape;2016;p79"/>
          <p:cNvGrpSpPr/>
          <p:nvPr/>
        </p:nvGrpSpPr>
        <p:grpSpPr>
          <a:xfrm>
            <a:off x="7188200" y="3008312"/>
            <a:ext cx="822325" cy="1049337"/>
            <a:chOff x="4288" y="2627"/>
            <a:chExt cx="518" cy="661"/>
          </a:xfrm>
        </p:grpSpPr>
        <p:sp>
          <p:nvSpPr>
            <p:cNvPr id="2017" name="Google Shape;2017;p79"/>
            <p:cNvSpPr txBox="1"/>
            <p:nvPr/>
          </p:nvSpPr>
          <p:spPr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18" name="Google Shape;2018;p79"/>
            <p:cNvSpPr txBox="1"/>
            <p:nvPr/>
          </p:nvSpPr>
          <p:spPr>
            <a:xfrm>
              <a:off x="4288" y="2627"/>
              <a:ext cx="5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mail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9"/>
            <p:cNvSpPr txBox="1"/>
            <p:nvPr/>
          </p:nvSpPr>
          <p:spPr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020" name="Google Shape;2020;p79"/>
            <p:cNvCxnSpPr/>
            <p:nvPr/>
          </p:nvCxnSpPr>
          <p:spPr>
            <a:xfrm>
              <a:off x="4369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1" name="Google Shape;2021;p79"/>
            <p:cNvCxnSpPr/>
            <p:nvPr/>
          </p:nvCxnSpPr>
          <p:spPr>
            <a:xfrm>
              <a:off x="4478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2" name="Google Shape;2022;p79"/>
            <p:cNvCxnSpPr/>
            <p:nvPr/>
          </p:nvCxnSpPr>
          <p:spPr>
            <a:xfrm>
              <a:off x="4533" y="303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3" name="Google Shape;2023;p79"/>
            <p:cNvCxnSpPr/>
            <p:nvPr/>
          </p:nvCxnSpPr>
          <p:spPr>
            <a:xfrm>
              <a:off x="4590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4" name="Google Shape;2024;p79"/>
            <p:cNvCxnSpPr/>
            <p:nvPr/>
          </p:nvCxnSpPr>
          <p:spPr>
            <a:xfrm>
              <a:off x="4651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5" name="Google Shape;2025;p79"/>
            <p:cNvCxnSpPr/>
            <p:nvPr/>
          </p:nvCxnSpPr>
          <p:spPr>
            <a:xfrm>
              <a:off x="4707" y="303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6" name="Google Shape;2026;p79"/>
            <p:cNvCxnSpPr/>
            <p:nvPr/>
          </p:nvCxnSpPr>
          <p:spPr>
            <a:xfrm>
              <a:off x="4422" y="303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27" name="Google Shape;2027;p79"/>
            <p:cNvSpPr txBox="1"/>
            <p:nvPr/>
          </p:nvSpPr>
          <p:spPr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8" name="Google Shape;2028;p79"/>
            <p:cNvSpPr txBox="1"/>
            <p:nvPr/>
          </p:nvSpPr>
          <p:spPr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29" name="Google Shape;2029;p79"/>
            <p:cNvSpPr txBox="1"/>
            <p:nvPr/>
          </p:nvSpPr>
          <p:spPr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0" name="Google Shape;2030;p79"/>
            <p:cNvSpPr txBox="1"/>
            <p:nvPr/>
          </p:nvSpPr>
          <p:spPr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31" name="Google Shape;2031;p79"/>
            <p:cNvSpPr txBox="1"/>
            <p:nvPr/>
          </p:nvSpPr>
          <p:spPr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032" name="Google Shape;2032;p79"/>
          <p:cNvGrpSpPr/>
          <p:nvPr/>
        </p:nvGrpSpPr>
        <p:grpSpPr>
          <a:xfrm>
            <a:off x="7913687" y="2146300"/>
            <a:ext cx="709612" cy="703262"/>
            <a:chOff x="4337" y="290"/>
            <a:chExt cx="447" cy="443"/>
          </a:xfrm>
        </p:grpSpPr>
        <p:pic>
          <p:nvPicPr>
            <p:cNvPr id="2033" name="Google Shape;2033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4" name="Google Shape;2034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35" name="Google Shape;2035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36" name="Google Shape;2036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37" name="Google Shape;2037;p79"/>
          <p:cNvGrpSpPr/>
          <p:nvPr/>
        </p:nvGrpSpPr>
        <p:grpSpPr>
          <a:xfrm>
            <a:off x="8142287" y="3155950"/>
            <a:ext cx="709612" cy="703262"/>
            <a:chOff x="4337" y="290"/>
            <a:chExt cx="447" cy="443"/>
          </a:xfrm>
        </p:grpSpPr>
        <p:pic>
          <p:nvPicPr>
            <p:cNvPr id="2038" name="Google Shape;2038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9" name="Google Shape;2039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40" name="Google Shape;2040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41" name="Google Shape;2041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2" name="Google Shape;2042;p79"/>
          <p:cNvGrpSpPr/>
          <p:nvPr/>
        </p:nvGrpSpPr>
        <p:grpSpPr>
          <a:xfrm>
            <a:off x="7913687" y="4203700"/>
            <a:ext cx="709612" cy="703262"/>
            <a:chOff x="4337" y="290"/>
            <a:chExt cx="447" cy="443"/>
          </a:xfrm>
        </p:grpSpPr>
        <p:pic>
          <p:nvPicPr>
            <p:cNvPr id="2043" name="Google Shape;2043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4" name="Google Shape;2044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45" name="Google Shape;2045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46" name="Google Shape;2046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47" name="Google Shape;2047;p79"/>
          <p:cNvGrpSpPr/>
          <p:nvPr/>
        </p:nvGrpSpPr>
        <p:grpSpPr>
          <a:xfrm>
            <a:off x="5187950" y="3965575"/>
            <a:ext cx="822325" cy="1501775"/>
            <a:chOff x="3484" y="2522"/>
            <a:chExt cx="518" cy="946"/>
          </a:xfrm>
        </p:grpSpPr>
        <p:grpSp>
          <p:nvGrpSpPr>
            <p:cNvPr id="2048" name="Google Shape;2048;p79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049" name="Google Shape;2049;p7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0" name="Google Shape;2050;p79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1" name="Google Shape;2051;p79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2" name="Google Shape;2052;p7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053" name="Google Shape;2053;p7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54" name="Google Shape;2054;p7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55" name="Google Shape;2055;p79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6" name="Google Shape;2056;p79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57" name="Google Shape;2057;p79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058" name="Google Shape;2058;p79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59" name="Google Shape;2059;p79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79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061" name="Google Shape;2061;p79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2" name="Google Shape;2062;p79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3" name="Google Shape;2063;p79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4" name="Google Shape;2064;p79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5" name="Google Shape;2065;p79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6" name="Google Shape;2066;p79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67" name="Google Shape;2067;p79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68" name="Google Shape;2068;p79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69" name="Google Shape;2069;p79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70" name="Google Shape;2070;p79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71" name="Google Shape;2071;p79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72" name="Google Shape;2072;p79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073" name="Google Shape;2073;p79"/>
          <p:cNvGrpSpPr/>
          <p:nvPr/>
        </p:nvGrpSpPr>
        <p:grpSpPr>
          <a:xfrm>
            <a:off x="6142037" y="5070475"/>
            <a:ext cx="709612" cy="703262"/>
            <a:chOff x="4337" y="290"/>
            <a:chExt cx="447" cy="443"/>
          </a:xfrm>
        </p:grpSpPr>
        <p:pic>
          <p:nvPicPr>
            <p:cNvPr id="2074" name="Google Shape;2074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5" name="Google Shape;2075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76" name="Google Shape;2076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77" name="Google Shape;2077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8" name="Google Shape;2078;p79"/>
          <p:cNvGrpSpPr/>
          <p:nvPr/>
        </p:nvGrpSpPr>
        <p:grpSpPr>
          <a:xfrm>
            <a:off x="5303837" y="5575300"/>
            <a:ext cx="709612" cy="703262"/>
            <a:chOff x="4337" y="290"/>
            <a:chExt cx="447" cy="443"/>
          </a:xfrm>
        </p:grpSpPr>
        <p:pic>
          <p:nvPicPr>
            <p:cNvPr id="2079" name="Google Shape;2079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0" name="Google Shape;2080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081" name="Google Shape;2081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82" name="Google Shape;2082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3" name="Google Shape;2083;p79"/>
          <p:cNvGrpSpPr/>
          <p:nvPr/>
        </p:nvGrpSpPr>
        <p:grpSpPr>
          <a:xfrm>
            <a:off x="5187950" y="1708150"/>
            <a:ext cx="822325" cy="1501775"/>
            <a:chOff x="3484" y="2522"/>
            <a:chExt cx="518" cy="946"/>
          </a:xfrm>
        </p:grpSpPr>
        <p:grpSp>
          <p:nvGrpSpPr>
            <p:cNvPr id="2084" name="Google Shape;2084;p79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085" name="Google Shape;2085;p7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86" name="Google Shape;2086;p79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87" name="Google Shape;2087;p79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88" name="Google Shape;2088;p7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089" name="Google Shape;2089;p7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0" name="Google Shape;2090;p7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091" name="Google Shape;2091;p79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92" name="Google Shape;2092;p79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093" name="Google Shape;2093;p79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094" name="Google Shape;2094;p79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095" name="Google Shape;2095;p79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6" name="Google Shape;2096;p79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097" name="Google Shape;2097;p79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8" name="Google Shape;2098;p79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99" name="Google Shape;2099;p79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0" name="Google Shape;2100;p79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1" name="Google Shape;2101;p79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2" name="Google Shape;2102;p79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03" name="Google Shape;2103;p79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04" name="Google Shape;2104;p79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05" name="Google Shape;2105;p79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06" name="Google Shape;2106;p79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07" name="Google Shape;2107;p79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08" name="Google Shape;2108;p79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109" name="Google Shape;2109;p79"/>
          <p:cNvGrpSpPr/>
          <p:nvPr/>
        </p:nvGrpSpPr>
        <p:grpSpPr>
          <a:xfrm>
            <a:off x="5932487" y="1450975"/>
            <a:ext cx="709612" cy="703262"/>
            <a:chOff x="4337" y="290"/>
            <a:chExt cx="447" cy="443"/>
          </a:xfrm>
        </p:grpSpPr>
        <p:pic>
          <p:nvPicPr>
            <p:cNvPr id="2110" name="Google Shape;2110;p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1" name="Google Shape;2111;p79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12" name="Google Shape;2112;p79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13" name="Google Shape;2113;p79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114" name="Google Shape;2114;p79"/>
          <p:cNvCxnSpPr/>
          <p:nvPr/>
        </p:nvCxnSpPr>
        <p:spPr>
          <a:xfrm rot="10800000" flipH="1">
            <a:off x="6038850" y="3752850"/>
            <a:ext cx="1123950" cy="108585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115" name="Google Shape;2115;p79"/>
          <p:cNvCxnSpPr/>
          <p:nvPr/>
        </p:nvCxnSpPr>
        <p:spPr>
          <a:xfrm rot="10800000">
            <a:off x="5295900" y="3228975"/>
            <a:ext cx="0" cy="12477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2116" name="Google Shape;2116;p79"/>
          <p:cNvGrpSpPr/>
          <p:nvPr/>
        </p:nvGrpSpPr>
        <p:grpSpPr>
          <a:xfrm>
            <a:off x="6135687" y="4046537"/>
            <a:ext cx="1031875" cy="457200"/>
            <a:chOff x="3745" y="2537"/>
            <a:chExt cx="650" cy="288"/>
          </a:xfrm>
        </p:grpSpPr>
        <p:sp>
          <p:nvSpPr>
            <p:cNvPr id="2117" name="Google Shape;2117;p79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18" name="Google Shape;2118;p79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9" name="Google Shape;2119;p79"/>
          <p:cNvGrpSpPr/>
          <p:nvPr/>
        </p:nvGrpSpPr>
        <p:grpSpPr>
          <a:xfrm>
            <a:off x="6097587" y="2789237"/>
            <a:ext cx="1031875" cy="457200"/>
            <a:chOff x="3745" y="2537"/>
            <a:chExt cx="650" cy="288"/>
          </a:xfrm>
        </p:grpSpPr>
        <p:sp>
          <p:nvSpPr>
            <p:cNvPr id="2120" name="Google Shape;2120;p79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1" name="Google Shape;2121;p79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2" name="Google Shape;2122;p79"/>
          <p:cNvGrpSpPr/>
          <p:nvPr/>
        </p:nvGrpSpPr>
        <p:grpSpPr>
          <a:xfrm>
            <a:off x="4773612" y="3503612"/>
            <a:ext cx="1031875" cy="457200"/>
            <a:chOff x="3745" y="2537"/>
            <a:chExt cx="650" cy="288"/>
          </a:xfrm>
        </p:grpSpPr>
        <p:sp>
          <p:nvSpPr>
            <p:cNvPr id="2123" name="Google Shape;2123;p79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4" name="Google Shape;2124;p79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80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80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Electronic Mail: SMTP</a:t>
            </a:r>
            <a:endParaRPr/>
          </a:p>
        </p:txBody>
      </p:sp>
      <p:sp>
        <p:nvSpPr>
          <p:cNvPr id="2131" name="Google Shape;2131;p80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73247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uses TCP to reliably transfer email message from client to server, port 25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 transfer: sending server to receiving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phases of transfer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handshaking (greeting)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transfer of messages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closure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command/response interaction</a:t>
            </a:r>
            <a:endParaRPr sz="2000" b="0" i="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commands: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ASCII text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response: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status code and phrase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messages must be in 7-bit ASCII</a:t>
            </a:r>
            <a:endParaRPr/>
          </a:p>
          <a:p>
            <a:pPr marL="742950" lvl="1" indent="-190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81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81"/>
          <p:cNvSpPr txBox="1">
            <a:spLocks noGrp="1"/>
          </p:cNvSpPr>
          <p:nvPr>
            <p:ph type="title"/>
          </p:nvPr>
        </p:nvSpPr>
        <p:spPr>
          <a:xfrm>
            <a:off x="522287" y="0"/>
            <a:ext cx="82359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Scenario: Alice sends message to Bob</a:t>
            </a:r>
            <a:endParaRPr/>
          </a:p>
        </p:txBody>
      </p:sp>
      <p:sp>
        <p:nvSpPr>
          <p:cNvPr id="2138" name="Google Shape;2138;p81"/>
          <p:cNvSpPr txBox="1">
            <a:spLocks noGrp="1"/>
          </p:cNvSpPr>
          <p:nvPr>
            <p:ph type="body" idx="1"/>
          </p:nvPr>
        </p:nvSpPr>
        <p:spPr>
          <a:xfrm>
            <a:off x="533400" y="1160462"/>
            <a:ext cx="3810000" cy="321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1) Alice uses UA to compose message and “to” 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bob@someschool.edu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2) Alice’s UA sends message to her mail server; message placed in message queue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3) Client side of SMTP opens TCP connection with Bob’s mail server</a:t>
            </a:r>
            <a:endParaRPr/>
          </a:p>
        </p:txBody>
      </p:sp>
      <p:sp>
        <p:nvSpPr>
          <p:cNvPr id="2139" name="Google Shape;2139;p81"/>
          <p:cNvSpPr txBox="1">
            <a:spLocks noGrp="1"/>
          </p:cNvSpPr>
          <p:nvPr>
            <p:ph type="body" idx="1"/>
          </p:nvPr>
        </p:nvSpPr>
        <p:spPr>
          <a:xfrm>
            <a:off x="4508500" y="1135062"/>
            <a:ext cx="3810000" cy="326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4) SMTP client sends Alice’s message over the TCP connection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5) Bob’s mail server places the message in Bob’s mailbox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6) Bob invokes his user agent to read message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40" name="Google Shape;2140;p81"/>
          <p:cNvGrpSpPr/>
          <p:nvPr/>
        </p:nvGrpSpPr>
        <p:grpSpPr>
          <a:xfrm>
            <a:off x="1270000" y="5062537"/>
            <a:ext cx="709612" cy="703262"/>
            <a:chOff x="4337" y="290"/>
            <a:chExt cx="447" cy="443"/>
          </a:xfrm>
        </p:grpSpPr>
        <p:pic>
          <p:nvPicPr>
            <p:cNvPr id="2141" name="Google Shape;2141;p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42" name="Google Shape;2142;p81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143" name="Google Shape;2143;p81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4" name="Google Shape;2144;p81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45" name="Google Shape;2145;p81"/>
          <p:cNvGrpSpPr/>
          <p:nvPr/>
        </p:nvGrpSpPr>
        <p:grpSpPr>
          <a:xfrm>
            <a:off x="2787650" y="4568825"/>
            <a:ext cx="822325" cy="1501775"/>
            <a:chOff x="3484" y="2522"/>
            <a:chExt cx="518" cy="946"/>
          </a:xfrm>
        </p:grpSpPr>
        <p:grpSp>
          <p:nvGrpSpPr>
            <p:cNvPr id="2146" name="Google Shape;2146;p81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147" name="Google Shape;2147;p8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8" name="Google Shape;2148;p81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49" name="Google Shape;2149;p81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0" name="Google Shape;2150;p8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151" name="Google Shape;2151;p8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2" name="Google Shape;2152;p8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53" name="Google Shape;2153;p81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4" name="Google Shape;2154;p81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55" name="Google Shape;2155;p81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156" name="Google Shape;2156;p81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57" name="Google Shape;2157;p81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8" name="Google Shape;2158;p81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159" name="Google Shape;2159;p81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0" name="Google Shape;2160;p81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1" name="Google Shape;2161;p81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2" name="Google Shape;2162;p81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3" name="Google Shape;2163;p81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4" name="Google Shape;2164;p81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5" name="Google Shape;2165;p81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66" name="Google Shape;2166;p81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67" name="Google Shape;2167;p81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68" name="Google Shape;2168;p81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69" name="Google Shape;2169;p81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70" name="Google Shape;2170;p81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pic>
        <p:nvPicPr>
          <p:cNvPr id="2171" name="Google Shape;2171;p81" descr="Ali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25" y="5121275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172;p81" descr="Bo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93037" y="5026025"/>
            <a:ext cx="676275" cy="6905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3" name="Google Shape;2173;p81"/>
          <p:cNvGrpSpPr/>
          <p:nvPr/>
        </p:nvGrpSpPr>
        <p:grpSpPr>
          <a:xfrm>
            <a:off x="4986337" y="4449762"/>
            <a:ext cx="822325" cy="1501775"/>
            <a:chOff x="3484" y="2522"/>
            <a:chExt cx="518" cy="946"/>
          </a:xfrm>
        </p:grpSpPr>
        <p:grpSp>
          <p:nvGrpSpPr>
            <p:cNvPr id="2174" name="Google Shape;2174;p81"/>
            <p:cNvGrpSpPr/>
            <p:nvPr/>
          </p:nvGrpSpPr>
          <p:grpSpPr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2175" name="Google Shape;2175;p8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76" name="Google Shape;2176;p81"/>
              <p:cNvSpPr txBox="1"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77" name="Google Shape;2177;p81"/>
              <p:cNvSpPr txBox="1"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78" name="Google Shape;2178;p8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321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179" name="Google Shape;2179;p8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0" name="Google Shape;2180;p8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81" name="Google Shape;2181;p81"/>
              <p:cNvSpPr txBox="1"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82" name="Google Shape;2182;p81"/>
              <p:cNvSpPr txBox="1"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2183" name="Google Shape;2183;p81"/>
            <p:cNvGrpSpPr/>
            <p:nvPr/>
          </p:nvGrpSpPr>
          <p:grpSpPr>
            <a:xfrm>
              <a:off x="3484" y="2807"/>
              <a:ext cx="518" cy="661"/>
              <a:chOff x="4288" y="2627"/>
              <a:chExt cx="518" cy="661"/>
            </a:xfrm>
          </p:grpSpPr>
          <p:sp>
            <p:nvSpPr>
              <p:cNvPr id="2184" name="Google Shape;2184;p81"/>
              <p:cNvSpPr txBox="1"/>
              <p:nvPr/>
            </p:nvSpPr>
            <p:spPr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85" name="Google Shape;2185;p81"/>
              <p:cNvSpPr txBox="1"/>
              <p:nvPr/>
            </p:nvSpPr>
            <p:spPr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mail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server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6" name="Google Shape;2186;p81"/>
              <p:cNvSpPr txBox="1"/>
              <p:nvPr/>
            </p:nvSpPr>
            <p:spPr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187" name="Google Shape;2187;p81"/>
              <p:cNvCxnSpPr/>
              <p:nvPr/>
            </p:nvCxnSpPr>
            <p:spPr>
              <a:xfrm>
                <a:off x="4369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8" name="Google Shape;2188;p81"/>
              <p:cNvCxnSpPr/>
              <p:nvPr/>
            </p:nvCxnSpPr>
            <p:spPr>
              <a:xfrm>
                <a:off x="4478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9" name="Google Shape;2189;p81"/>
              <p:cNvCxnSpPr/>
              <p:nvPr/>
            </p:nvCxnSpPr>
            <p:spPr>
              <a:xfrm>
                <a:off x="4533" y="303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0" name="Google Shape;2190;p81"/>
              <p:cNvCxnSpPr/>
              <p:nvPr/>
            </p:nvCxnSpPr>
            <p:spPr>
              <a:xfrm>
                <a:off x="4590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1" name="Google Shape;2191;p81"/>
              <p:cNvCxnSpPr/>
              <p:nvPr/>
            </p:nvCxnSpPr>
            <p:spPr>
              <a:xfrm>
                <a:off x="4651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2" name="Google Shape;2192;p81"/>
              <p:cNvCxnSpPr/>
              <p:nvPr/>
            </p:nvCxnSpPr>
            <p:spPr>
              <a:xfrm>
                <a:off x="4707" y="303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3" name="Google Shape;2193;p81"/>
              <p:cNvCxnSpPr/>
              <p:nvPr/>
            </p:nvCxnSpPr>
            <p:spPr>
              <a:xfrm>
                <a:off x="4422" y="303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194" name="Google Shape;2194;p81"/>
              <p:cNvSpPr txBox="1"/>
              <p:nvPr/>
            </p:nvSpPr>
            <p:spPr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95" name="Google Shape;2195;p81"/>
              <p:cNvSpPr txBox="1"/>
              <p:nvPr/>
            </p:nvSpPr>
            <p:spPr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96" name="Google Shape;2196;p81"/>
              <p:cNvSpPr txBox="1"/>
              <p:nvPr/>
            </p:nvSpPr>
            <p:spPr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97" name="Google Shape;2197;p81"/>
              <p:cNvSpPr txBox="1"/>
              <p:nvPr/>
            </p:nvSpPr>
            <p:spPr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198" name="Google Shape;2198;p81"/>
              <p:cNvSpPr txBox="1"/>
              <p:nvPr/>
            </p:nvSpPr>
            <p:spPr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199" name="Google Shape;2199;p81"/>
          <p:cNvGrpSpPr/>
          <p:nvPr/>
        </p:nvGrpSpPr>
        <p:grpSpPr>
          <a:xfrm>
            <a:off x="6819900" y="4946650"/>
            <a:ext cx="709612" cy="703262"/>
            <a:chOff x="4337" y="290"/>
            <a:chExt cx="447" cy="443"/>
          </a:xfrm>
        </p:grpSpPr>
        <p:pic>
          <p:nvPicPr>
            <p:cNvPr id="2200" name="Google Shape;2200;p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01" name="Google Shape;2201;p81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02" name="Google Shape;2202;p81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03" name="Google Shape;2203;p81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204" name="Google Shape;2204;p81"/>
          <p:cNvCxnSpPr/>
          <p:nvPr/>
        </p:nvCxnSpPr>
        <p:spPr>
          <a:xfrm>
            <a:off x="1928812" y="5494337"/>
            <a:ext cx="892175" cy="14605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05" name="Google Shape;2205;p81"/>
          <p:cNvCxnSpPr/>
          <p:nvPr/>
        </p:nvCxnSpPr>
        <p:spPr>
          <a:xfrm>
            <a:off x="3614737" y="5629275"/>
            <a:ext cx="1379537" cy="219075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06" name="Google Shape;2206;p81"/>
          <p:cNvCxnSpPr/>
          <p:nvPr/>
        </p:nvCxnSpPr>
        <p:spPr>
          <a:xfrm rot="10800000" flipH="1">
            <a:off x="5811837" y="5408612"/>
            <a:ext cx="1027112" cy="427037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07" name="Google Shape;2207;p81"/>
          <p:cNvSpPr/>
          <p:nvPr/>
        </p:nvSpPr>
        <p:spPr>
          <a:xfrm>
            <a:off x="1441450" y="48704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81"/>
          <p:cNvSpPr/>
          <p:nvPr/>
        </p:nvSpPr>
        <p:spPr>
          <a:xfrm>
            <a:off x="2168525" y="5438775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81"/>
          <p:cNvSpPr/>
          <p:nvPr/>
        </p:nvSpPr>
        <p:spPr>
          <a:xfrm>
            <a:off x="3040062" y="55181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81"/>
          <p:cNvSpPr/>
          <p:nvPr/>
        </p:nvSpPr>
        <p:spPr>
          <a:xfrm>
            <a:off x="4151312" y="5603875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81"/>
          <p:cNvSpPr/>
          <p:nvPr/>
        </p:nvSpPr>
        <p:spPr>
          <a:xfrm>
            <a:off x="5300662" y="570230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81"/>
          <p:cNvSpPr/>
          <p:nvPr/>
        </p:nvSpPr>
        <p:spPr>
          <a:xfrm>
            <a:off x="6178550" y="5505450"/>
            <a:ext cx="292100" cy="244475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82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8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Sample SMTP interaction</a:t>
            </a:r>
            <a:endParaRPr/>
          </a:p>
        </p:txBody>
      </p:sp>
      <p:sp>
        <p:nvSpPr>
          <p:cNvPr id="2219" name="Google Shape;2219;p82"/>
          <p:cNvSpPr txBox="1"/>
          <p:nvPr/>
        </p:nvSpPr>
        <p:spPr>
          <a:xfrm>
            <a:off x="0" y="1273175"/>
            <a:ext cx="8870950" cy="466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220 hamburger.edu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HELO crepes.fr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 Hello crepes.fr, pleased to meet you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MAIL FROM: &lt;alice@crepes.fr&gt;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alice@crepes.fr... Sender ok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RCPT TO: &lt;bob@hamburger.edu&gt;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bob@hamburger.edu ... Recipient ok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DATA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354 Enter mail, end with "." on a line by itself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Do you like ketchup?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How about pickles?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250 Message accepted for delivery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221 hamburger.edu closing connection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83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79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83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SMTP: final words</a:t>
            </a:r>
            <a:endParaRPr/>
          </a:p>
        </p:txBody>
      </p:sp>
      <p:sp>
        <p:nvSpPr>
          <p:cNvPr id="2226" name="Google Shape;2226;p83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 uses persistent connections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 requires message (header &amp; body) to be in 7-bit ASCII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 server uses </a:t>
            </a:r>
            <a:r>
              <a:rPr lang="en-US" sz="20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CRLF.CRLF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determine end of message</a:t>
            </a:r>
            <a:endParaRPr/>
          </a:p>
        </p:txBody>
      </p:sp>
      <p:sp>
        <p:nvSpPr>
          <p:cNvPr id="2227" name="Google Shape;2227;p83"/>
          <p:cNvSpPr txBox="1">
            <a:spLocks noGrp="1"/>
          </p:cNvSpPr>
          <p:nvPr>
            <p:ph type="body" idx="1"/>
          </p:nvPr>
        </p:nvSpPr>
        <p:spPr>
          <a:xfrm>
            <a:off x="44958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with HTTP: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 pull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SMTP: push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both have ASCII command/response interaction, status codes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 each object encapsulated in its own response msg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SMTP: multiple objects sent in multipart msg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2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Processes communicating</a:t>
            </a:r>
            <a:endParaRPr/>
          </a:p>
        </p:txBody>
      </p:sp>
      <p:sp>
        <p:nvSpPr>
          <p:cNvPr id="849" name="Google Shape;849;p24"/>
          <p:cNvSpPr txBox="1">
            <a:spLocks noGrp="1"/>
          </p:cNvSpPr>
          <p:nvPr>
            <p:ph type="body" idx="1"/>
          </p:nvPr>
        </p:nvSpPr>
        <p:spPr>
          <a:xfrm>
            <a:off x="533400" y="1544637"/>
            <a:ext cx="398938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program running within a host.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within same host, two processes communicate using 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inter-process communication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(defined by OS).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processes in different hosts communicate by exchanging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messages</a:t>
            </a:r>
            <a:endParaRPr/>
          </a:p>
        </p:txBody>
      </p:sp>
      <p:sp>
        <p:nvSpPr>
          <p:cNvPr id="850" name="Google Shape;850;p24"/>
          <p:cNvSpPr txBox="1">
            <a:spLocks noGrp="1"/>
          </p:cNvSpPr>
          <p:nvPr>
            <p:ph type="body" idx="1"/>
          </p:nvPr>
        </p:nvSpPr>
        <p:spPr>
          <a:xfrm>
            <a:off x="5199062" y="2403475"/>
            <a:ext cx="3514725" cy="240347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process: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process that initiates communication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process:</a:t>
            </a: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process that waits to be contacted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19177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None/>
            </a:pPr>
            <a:endParaRPr sz="28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84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8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message format</a:t>
            </a:r>
            <a:endParaRPr/>
          </a:p>
        </p:txBody>
      </p:sp>
      <p:sp>
        <p:nvSpPr>
          <p:cNvPr id="2234" name="Google Shape;2234;p84"/>
          <p:cNvSpPr txBox="1">
            <a:spLocks noGrp="1"/>
          </p:cNvSpPr>
          <p:nvPr>
            <p:ph type="body" idx="1"/>
          </p:nvPr>
        </p:nvSpPr>
        <p:spPr>
          <a:xfrm>
            <a:off x="533400" y="16002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SMTP: protocol for exchanging email msgs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RFC 822: standard for text message format: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 lines, e.g.,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rPr lang="en-US" sz="1800" b="0" i="1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different</a:t>
            </a:r>
            <a:r>
              <a:rPr lang="en-US" sz="1800" b="0" i="1" u="none">
                <a:solidFill>
                  <a:srgbClr val="66FFCC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1800" b="0" i="1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from SMTP commands</a:t>
            </a: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❖"/>
            </a:pPr>
            <a:r>
              <a:rPr lang="en-US" sz="18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“message”, ASCII characters only</a:t>
            </a:r>
            <a:endParaRPr/>
          </a:p>
        </p:txBody>
      </p:sp>
      <p:sp>
        <p:nvSpPr>
          <p:cNvPr id="2235" name="Google Shape;2235;p84"/>
          <p:cNvSpPr txBox="1"/>
          <p:nvPr/>
        </p:nvSpPr>
        <p:spPr>
          <a:xfrm>
            <a:off x="4978400" y="1892300"/>
            <a:ext cx="2832100" cy="43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84"/>
          <p:cNvSpPr txBox="1"/>
          <p:nvPr/>
        </p:nvSpPr>
        <p:spPr>
          <a:xfrm>
            <a:off x="4978400" y="2705100"/>
            <a:ext cx="2832100" cy="173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84"/>
          <p:cNvSpPr txBox="1"/>
          <p:nvPr/>
        </p:nvSpPr>
        <p:spPr>
          <a:xfrm>
            <a:off x="4775200" y="1778000"/>
            <a:ext cx="3238500" cy="3073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8" name="Google Shape;2238;p84"/>
          <p:cNvCxnSpPr/>
          <p:nvPr/>
        </p:nvCxnSpPr>
        <p:spPr>
          <a:xfrm rot="10800000" flipH="1">
            <a:off x="3162300" y="2159000"/>
            <a:ext cx="1765300" cy="1016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39" name="Google Shape;2239;p84"/>
          <p:cNvCxnSpPr/>
          <p:nvPr/>
        </p:nvCxnSpPr>
        <p:spPr>
          <a:xfrm rot="10800000" flipH="1">
            <a:off x="3009900" y="3327400"/>
            <a:ext cx="1905000" cy="187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0" name="Google Shape;2240;p84"/>
          <p:cNvSpPr txBox="1"/>
          <p:nvPr/>
        </p:nvSpPr>
        <p:spPr>
          <a:xfrm>
            <a:off x="8132762" y="2112962"/>
            <a:ext cx="80486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blank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1" name="Google Shape;2241;p84"/>
          <p:cNvCxnSpPr/>
          <p:nvPr/>
        </p:nvCxnSpPr>
        <p:spPr>
          <a:xfrm rot="10800000">
            <a:off x="7251700" y="2552700"/>
            <a:ext cx="965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8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7" name="Google Shape;2247;p8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Message format: multimedia extensions</a:t>
            </a:r>
            <a:endParaRPr/>
          </a:p>
        </p:txBody>
      </p:sp>
      <p:sp>
        <p:nvSpPr>
          <p:cNvPr id="2248" name="Google Shape;2248;p85"/>
          <p:cNvSpPr txBox="1">
            <a:spLocks noGrp="1"/>
          </p:cNvSpPr>
          <p:nvPr>
            <p:ph type="body" idx="1"/>
          </p:nvPr>
        </p:nvSpPr>
        <p:spPr>
          <a:xfrm>
            <a:off x="495300" y="1384300"/>
            <a:ext cx="73279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MIME: multimedia mail extension, RFC 2045, 2056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additional lines in msg header declare MIME content type</a:t>
            </a:r>
            <a:endParaRPr/>
          </a:p>
        </p:txBody>
      </p:sp>
      <p:grpSp>
        <p:nvGrpSpPr>
          <p:cNvPr id="2249" name="Google Shape;2249;p85"/>
          <p:cNvGrpSpPr/>
          <p:nvPr/>
        </p:nvGrpSpPr>
        <p:grpSpPr>
          <a:xfrm>
            <a:off x="3943350" y="2851150"/>
            <a:ext cx="5003800" cy="3113087"/>
            <a:chOff x="1424" y="1808"/>
            <a:chExt cx="3152" cy="2152"/>
          </a:xfrm>
        </p:grpSpPr>
        <p:sp>
          <p:nvSpPr>
            <p:cNvPr id="2250" name="Google Shape;2250;p85"/>
            <p:cNvSpPr txBox="1"/>
            <p:nvPr/>
          </p:nvSpPr>
          <p:spPr>
            <a:xfrm>
              <a:off x="1440" y="1808"/>
              <a:ext cx="3136" cy="2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From: alice@crepes.fr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To: bob@hamburger.edu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Subject: Picture of yummy crepe.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MIME-Version: 1.0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Content-Transfer-Encoding: base64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Content-Type: image/jpeg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base64 encoded data .....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.........................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......base64 encoded data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urier New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251;p85"/>
            <p:cNvSpPr txBox="1"/>
            <p:nvPr/>
          </p:nvSpPr>
          <p:spPr>
            <a:xfrm>
              <a:off x="1424" y="1808"/>
              <a:ext cx="2984" cy="202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252" name="Google Shape;2252;p85"/>
          <p:cNvSpPr txBox="1"/>
          <p:nvPr/>
        </p:nvSpPr>
        <p:spPr>
          <a:xfrm>
            <a:off x="114300" y="4348162"/>
            <a:ext cx="282575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multimedia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type, subtype,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parameter declaration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85"/>
          <p:cNvSpPr txBox="1"/>
          <p:nvPr/>
        </p:nvSpPr>
        <p:spPr>
          <a:xfrm>
            <a:off x="900112" y="3560762"/>
            <a:ext cx="19431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encode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4" name="Google Shape;2254;p85"/>
          <p:cNvSpPr txBox="1"/>
          <p:nvPr/>
        </p:nvSpPr>
        <p:spPr>
          <a:xfrm>
            <a:off x="973137" y="3001962"/>
            <a:ext cx="18526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MIME 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5" name="Google Shape;2255;p85"/>
          <p:cNvSpPr txBox="1"/>
          <p:nvPr/>
        </p:nvSpPr>
        <p:spPr>
          <a:xfrm>
            <a:off x="1106487" y="5529262"/>
            <a:ext cx="176371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encoded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6" name="Google Shape;2256;p85"/>
          <p:cNvCxnSpPr/>
          <p:nvPr/>
        </p:nvCxnSpPr>
        <p:spPr>
          <a:xfrm>
            <a:off x="2857500" y="3276600"/>
            <a:ext cx="1155700" cy="54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7" name="Google Shape;2257;p85"/>
          <p:cNvCxnSpPr/>
          <p:nvPr/>
        </p:nvCxnSpPr>
        <p:spPr>
          <a:xfrm>
            <a:off x="2832100" y="3911600"/>
            <a:ext cx="1181100" cy="19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8" name="Google Shape;2258;p85"/>
          <p:cNvCxnSpPr/>
          <p:nvPr/>
        </p:nvCxnSpPr>
        <p:spPr>
          <a:xfrm rot="10800000" flipH="1">
            <a:off x="2806700" y="4419600"/>
            <a:ext cx="1244600" cy="355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9" name="Google Shape;2259;p85"/>
          <p:cNvCxnSpPr/>
          <p:nvPr/>
        </p:nvCxnSpPr>
        <p:spPr>
          <a:xfrm rot="10800000" flipH="1">
            <a:off x="2844800" y="5168900"/>
            <a:ext cx="1003300" cy="508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0" name="Google Shape;2260;p85"/>
          <p:cNvSpPr/>
          <p:nvPr/>
        </p:nvSpPr>
        <p:spPr>
          <a:xfrm>
            <a:off x="3871912" y="4810125"/>
            <a:ext cx="309562" cy="881062"/>
          </a:xfrm>
          <a:custGeom>
            <a:avLst/>
            <a:gdLst/>
            <a:ahLst/>
            <a:cxnLst/>
            <a:rect l="l" t="t" r="r" b="b"/>
            <a:pathLst>
              <a:path w="195" h="555" extrusionOk="0">
                <a:moveTo>
                  <a:pt x="159" y="3"/>
                </a:moveTo>
                <a:lnTo>
                  <a:pt x="0" y="0"/>
                </a:lnTo>
                <a:lnTo>
                  <a:pt x="0" y="555"/>
                </a:lnTo>
                <a:lnTo>
                  <a:pt x="195" y="552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86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6" name="Google Shape;2266;p86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access protocols</a:t>
            </a:r>
            <a:endParaRPr/>
          </a:p>
        </p:txBody>
      </p:sp>
      <p:sp>
        <p:nvSpPr>
          <p:cNvPr id="2267" name="Google Shape;2267;p86"/>
          <p:cNvSpPr txBox="1">
            <a:spLocks noGrp="1"/>
          </p:cNvSpPr>
          <p:nvPr>
            <p:ph type="body" idx="1"/>
          </p:nvPr>
        </p:nvSpPr>
        <p:spPr>
          <a:xfrm>
            <a:off x="581025" y="3219450"/>
            <a:ext cx="7381875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SMTP: delivery/storage to receiver’s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Mail access protocol: retrieval from server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POP: Post Office Protocol [RFC 1939]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authorization (agent &lt;--&gt;server) and download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IMAP: Internet Mail Access Protocol [RFC 1730]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features (more complex)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manipulation of stored msgs on server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HTTP: gmail, Hotmail, Yahoo! Mail, etc.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21335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68" name="Google Shape;2268;p86"/>
          <p:cNvCxnSpPr/>
          <p:nvPr/>
        </p:nvCxnSpPr>
        <p:spPr>
          <a:xfrm>
            <a:off x="2238375" y="1847850"/>
            <a:ext cx="847725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269" name="Google Shape;2269;p86"/>
          <p:cNvGrpSpPr/>
          <p:nvPr/>
        </p:nvGrpSpPr>
        <p:grpSpPr>
          <a:xfrm>
            <a:off x="7018337" y="1536700"/>
            <a:ext cx="709612" cy="703262"/>
            <a:chOff x="4337" y="290"/>
            <a:chExt cx="447" cy="443"/>
          </a:xfrm>
        </p:grpSpPr>
        <p:pic>
          <p:nvPicPr>
            <p:cNvPr id="2270" name="Google Shape;2270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1" name="Google Shape;2271;p86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272" name="Google Shape;2272;p86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73" name="Google Shape;2273;p86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274" name="Google Shape;2274;p86"/>
          <p:cNvGrpSpPr/>
          <p:nvPr/>
        </p:nvGrpSpPr>
        <p:grpSpPr>
          <a:xfrm>
            <a:off x="3135312" y="1631950"/>
            <a:ext cx="355600" cy="933450"/>
            <a:chOff x="4180" y="783"/>
            <a:chExt cx="150" cy="307"/>
          </a:xfrm>
        </p:grpSpPr>
        <p:sp>
          <p:nvSpPr>
            <p:cNvPr id="2275" name="Google Shape;2275;p8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6" name="Google Shape;2276;p8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7" name="Google Shape;2277;p8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78" name="Google Shape;2278;p8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279" name="Google Shape;2279;p8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80" name="Google Shape;2280;p8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1" name="Google Shape;2281;p8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282" name="Google Shape;2282;p8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283" name="Google Shape;2283;p86"/>
          <p:cNvGrpSpPr/>
          <p:nvPr/>
        </p:nvGrpSpPr>
        <p:grpSpPr>
          <a:xfrm>
            <a:off x="2563812" y="2009775"/>
            <a:ext cx="1458912" cy="1179512"/>
            <a:chOff x="1789" y="1206"/>
            <a:chExt cx="919" cy="743"/>
          </a:xfrm>
        </p:grpSpPr>
        <p:sp>
          <p:nvSpPr>
            <p:cNvPr id="2284" name="Google Shape;2284;p86"/>
            <p:cNvSpPr txBox="1"/>
            <p:nvPr/>
          </p:nvSpPr>
          <p:spPr>
            <a:xfrm>
              <a:off x="1789" y="1583"/>
              <a:ext cx="91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sender’s mail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5" name="Google Shape;2285;p86"/>
            <p:cNvGrpSpPr/>
            <p:nvPr/>
          </p:nvGrpSpPr>
          <p:grpSpPr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2286" name="Google Shape;2286;p86"/>
              <p:cNvSpPr txBox="1"/>
              <p:nvPr/>
            </p:nvSpPr>
            <p:spPr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87" name="Google Shape;2287;p86"/>
              <p:cNvSpPr txBox="1"/>
              <p:nvPr/>
            </p:nvSpPr>
            <p:spPr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288" name="Google Shape;2288;p86"/>
              <p:cNvCxnSpPr/>
              <p:nvPr/>
            </p:nvCxnSpPr>
            <p:spPr>
              <a:xfrm>
                <a:off x="2143" y="210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89" name="Google Shape;2289;p86"/>
              <p:cNvCxnSpPr/>
              <p:nvPr/>
            </p:nvCxnSpPr>
            <p:spPr>
              <a:xfrm>
                <a:off x="2252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0" name="Google Shape;2290;p86"/>
              <p:cNvCxnSpPr/>
              <p:nvPr/>
            </p:nvCxnSpPr>
            <p:spPr>
              <a:xfrm>
                <a:off x="2307" y="2105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1" name="Google Shape;2291;p86"/>
              <p:cNvCxnSpPr/>
              <p:nvPr/>
            </p:nvCxnSpPr>
            <p:spPr>
              <a:xfrm>
                <a:off x="2364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2" name="Google Shape;2292;p86"/>
              <p:cNvCxnSpPr/>
              <p:nvPr/>
            </p:nvCxnSpPr>
            <p:spPr>
              <a:xfrm>
                <a:off x="2425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3" name="Google Shape;2293;p86"/>
              <p:cNvCxnSpPr/>
              <p:nvPr/>
            </p:nvCxnSpPr>
            <p:spPr>
              <a:xfrm>
                <a:off x="2481" y="2103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94" name="Google Shape;2294;p86"/>
              <p:cNvCxnSpPr/>
              <p:nvPr/>
            </p:nvCxnSpPr>
            <p:spPr>
              <a:xfrm>
                <a:off x="2196" y="2104"/>
                <a:ext cx="0" cy="7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295" name="Google Shape;2295;p86"/>
              <p:cNvSpPr txBox="1"/>
              <p:nvPr/>
            </p:nvSpPr>
            <p:spPr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96" name="Google Shape;2296;p86"/>
              <p:cNvSpPr txBox="1"/>
              <p:nvPr/>
            </p:nvSpPr>
            <p:spPr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97" name="Google Shape;2297;p86"/>
              <p:cNvSpPr txBox="1"/>
              <p:nvPr/>
            </p:nvSpPr>
            <p:spPr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98" name="Google Shape;2298;p86"/>
              <p:cNvSpPr txBox="1"/>
              <p:nvPr/>
            </p:nvSpPr>
            <p:spPr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299" name="Google Shape;2299;p86"/>
              <p:cNvSpPr txBox="1"/>
              <p:nvPr/>
            </p:nvSpPr>
            <p:spPr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2300" name="Google Shape;2300;p86"/>
          <p:cNvGrpSpPr/>
          <p:nvPr/>
        </p:nvGrpSpPr>
        <p:grpSpPr>
          <a:xfrm>
            <a:off x="1570037" y="1641475"/>
            <a:ext cx="709612" cy="703262"/>
            <a:chOff x="4337" y="290"/>
            <a:chExt cx="447" cy="443"/>
          </a:xfrm>
        </p:grpSpPr>
        <p:pic>
          <p:nvPicPr>
            <p:cNvPr id="2301" name="Google Shape;2301;p8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338" y="290"/>
              <a:ext cx="392" cy="31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02" name="Google Shape;2302;p86"/>
            <p:cNvGrpSpPr/>
            <p:nvPr/>
          </p:nvGrpSpPr>
          <p:grpSpPr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2303" name="Google Shape;2303;p86"/>
              <p:cNvSpPr txBox="1"/>
              <p:nvPr/>
            </p:nvSpPr>
            <p:spPr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04" name="Google Shape;2304;p86"/>
              <p:cNvSpPr txBox="1"/>
              <p:nvPr/>
            </p:nvSpPr>
            <p:spPr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user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agent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05" name="Google Shape;2305;p86"/>
          <p:cNvGrpSpPr/>
          <p:nvPr/>
        </p:nvGrpSpPr>
        <p:grpSpPr>
          <a:xfrm>
            <a:off x="2173287" y="1389062"/>
            <a:ext cx="1031875" cy="457200"/>
            <a:chOff x="3745" y="2537"/>
            <a:chExt cx="650" cy="288"/>
          </a:xfrm>
        </p:grpSpPr>
        <p:sp>
          <p:nvSpPr>
            <p:cNvPr id="2306" name="Google Shape;2306;p86"/>
            <p:cNvSpPr txBox="1"/>
            <p:nvPr/>
          </p:nvSpPr>
          <p:spPr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07" name="Google Shape;2307;p86"/>
            <p:cNvSpPr txBox="1"/>
            <p:nvPr/>
          </p:nvSpPr>
          <p:spPr>
            <a:xfrm>
              <a:off x="3745" y="2537"/>
              <a:ext cx="650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Comic Sans MS"/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SMTP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8" name="Google Shape;2308;p86"/>
          <p:cNvGrpSpPr/>
          <p:nvPr/>
        </p:nvGrpSpPr>
        <p:grpSpPr>
          <a:xfrm>
            <a:off x="5002212" y="1631950"/>
            <a:ext cx="355600" cy="933450"/>
            <a:chOff x="4180" y="783"/>
            <a:chExt cx="150" cy="307"/>
          </a:xfrm>
        </p:grpSpPr>
        <p:sp>
          <p:nvSpPr>
            <p:cNvPr id="2309" name="Google Shape;2309;p8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0" name="Google Shape;2310;p86"/>
            <p:cNvSpPr txBox="1"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1" name="Google Shape;2311;p86"/>
            <p:cNvSpPr txBox="1"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2" name="Google Shape;2312;p8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321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13" name="Google Shape;2313;p8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4" name="Google Shape;2314;p8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15" name="Google Shape;2315;p86"/>
            <p:cNvSpPr txBox="1"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16" name="Google Shape;2316;p86"/>
            <p:cNvSpPr txBox="1"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2317" name="Google Shape;2317;p86"/>
          <p:cNvCxnSpPr/>
          <p:nvPr/>
        </p:nvCxnSpPr>
        <p:spPr>
          <a:xfrm>
            <a:off x="3524250" y="1866900"/>
            <a:ext cx="1390650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18" name="Google Shape;2318;p86"/>
          <p:cNvSpPr txBox="1"/>
          <p:nvPr/>
        </p:nvSpPr>
        <p:spPr>
          <a:xfrm>
            <a:off x="3781425" y="1457325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9" name="Google Shape;2319;p86"/>
          <p:cNvSpPr txBox="1"/>
          <p:nvPr/>
        </p:nvSpPr>
        <p:spPr>
          <a:xfrm>
            <a:off x="3697287" y="1389062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0" name="Google Shape;2320;p86"/>
          <p:cNvCxnSpPr/>
          <p:nvPr/>
        </p:nvCxnSpPr>
        <p:spPr>
          <a:xfrm>
            <a:off x="5400675" y="1857375"/>
            <a:ext cx="16478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1" name="Google Shape;2321;p86"/>
          <p:cNvSpPr txBox="1"/>
          <p:nvPr/>
        </p:nvSpPr>
        <p:spPr>
          <a:xfrm>
            <a:off x="5610225" y="1474787"/>
            <a:ext cx="13589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mic Sans MS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2" name="Google Shape;2322;p86"/>
          <p:cNvSpPr txBox="1"/>
          <p:nvPr/>
        </p:nvSpPr>
        <p:spPr>
          <a:xfrm>
            <a:off x="4338637" y="2598737"/>
            <a:ext cx="160496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receiver’s mail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3" name="Google Shape;2323;p86"/>
          <p:cNvGrpSpPr/>
          <p:nvPr/>
        </p:nvGrpSpPr>
        <p:grpSpPr>
          <a:xfrm>
            <a:off x="4733925" y="2000250"/>
            <a:ext cx="809625" cy="561975"/>
            <a:chOff x="2070" y="2004"/>
            <a:chExt cx="510" cy="354"/>
          </a:xfrm>
        </p:grpSpPr>
        <p:sp>
          <p:nvSpPr>
            <p:cNvPr id="2324" name="Google Shape;2324;p86"/>
            <p:cNvSpPr txBox="1"/>
            <p:nvPr/>
          </p:nvSpPr>
          <p:spPr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25" name="Google Shape;2325;p86"/>
            <p:cNvSpPr txBox="1"/>
            <p:nvPr/>
          </p:nvSpPr>
          <p:spPr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326" name="Google Shape;2326;p86"/>
            <p:cNvCxnSpPr/>
            <p:nvPr/>
          </p:nvCxnSpPr>
          <p:spPr>
            <a:xfrm>
              <a:off x="2143" y="210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7" name="Google Shape;2327;p86"/>
            <p:cNvCxnSpPr/>
            <p:nvPr/>
          </p:nvCxnSpPr>
          <p:spPr>
            <a:xfrm>
              <a:off x="2252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8" name="Google Shape;2328;p86"/>
            <p:cNvCxnSpPr/>
            <p:nvPr/>
          </p:nvCxnSpPr>
          <p:spPr>
            <a:xfrm>
              <a:off x="2307" y="2105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29" name="Google Shape;2329;p86"/>
            <p:cNvCxnSpPr/>
            <p:nvPr/>
          </p:nvCxnSpPr>
          <p:spPr>
            <a:xfrm>
              <a:off x="2364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0" name="Google Shape;2330;p86"/>
            <p:cNvCxnSpPr/>
            <p:nvPr/>
          </p:nvCxnSpPr>
          <p:spPr>
            <a:xfrm>
              <a:off x="2425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1" name="Google Shape;2331;p86"/>
            <p:cNvCxnSpPr/>
            <p:nvPr/>
          </p:nvCxnSpPr>
          <p:spPr>
            <a:xfrm>
              <a:off x="2481" y="2103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32" name="Google Shape;2332;p86"/>
            <p:cNvCxnSpPr/>
            <p:nvPr/>
          </p:nvCxnSpPr>
          <p:spPr>
            <a:xfrm>
              <a:off x="2196" y="2104"/>
              <a:ext cx="0" cy="7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33" name="Google Shape;2333;p86"/>
            <p:cNvSpPr txBox="1"/>
            <p:nvPr/>
          </p:nvSpPr>
          <p:spPr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4" name="Google Shape;2334;p86"/>
            <p:cNvSpPr txBox="1"/>
            <p:nvPr/>
          </p:nvSpPr>
          <p:spPr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5" name="Google Shape;2335;p86"/>
            <p:cNvSpPr txBox="1"/>
            <p:nvPr/>
          </p:nvSpPr>
          <p:spPr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6" name="Google Shape;2336;p86"/>
            <p:cNvSpPr txBox="1"/>
            <p:nvPr/>
          </p:nvSpPr>
          <p:spPr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37" name="Google Shape;2337;p86"/>
            <p:cNvSpPr txBox="1"/>
            <p:nvPr/>
          </p:nvSpPr>
          <p:spPr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pic>
        <p:nvPicPr>
          <p:cNvPr id="2338" name="Google Shape;2338;p86" descr="Ali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6287" y="1633537"/>
            <a:ext cx="561975" cy="69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9" name="Google Shape;2339;p86" descr="Bob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91462" y="1571625"/>
            <a:ext cx="676275" cy="690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87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5" name="Google Shape;2345;p87"/>
          <p:cNvSpPr txBox="1">
            <a:spLocks noGrp="1"/>
          </p:cNvSpPr>
          <p:nvPr>
            <p:ph type="title"/>
          </p:nvPr>
        </p:nvSpPr>
        <p:spPr>
          <a:xfrm>
            <a:off x="219075" y="228600"/>
            <a:ext cx="80867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mic Sans MS"/>
              <a:buNone/>
            </a:pPr>
            <a:r>
              <a:rPr lang="en-US" sz="32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POP3 protocol[110 port]</a:t>
            </a:r>
            <a:endParaRPr/>
          </a:p>
        </p:txBody>
      </p:sp>
      <p:sp>
        <p:nvSpPr>
          <p:cNvPr id="2346" name="Google Shape;2346;p87"/>
          <p:cNvSpPr txBox="1">
            <a:spLocks noGrp="1"/>
          </p:cNvSpPr>
          <p:nvPr>
            <p:ph type="body" idx="1"/>
          </p:nvPr>
        </p:nvSpPr>
        <p:spPr>
          <a:xfrm>
            <a:off x="495300" y="1438275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authorization phase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 commands: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declare username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pass:</a:t>
            </a: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password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server responses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+OK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-ERR</a:t>
            </a:r>
            <a:endParaRPr sz="1800" b="1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 phase, </a:t>
            </a:r>
            <a:r>
              <a:rPr lang="en-US" sz="2000" b="0" i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client:</a:t>
            </a:r>
            <a:endParaRPr sz="20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list:</a:t>
            </a: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list message numbers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retr:</a:t>
            </a: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retrieve message by number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dele:</a:t>
            </a:r>
            <a:r>
              <a:rPr lang="en-US" sz="2000" b="1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delete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en-US" sz="20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quit</a:t>
            </a:r>
            <a:endParaRPr/>
          </a:p>
        </p:txBody>
      </p:sp>
      <p:sp>
        <p:nvSpPr>
          <p:cNvPr id="2347" name="Google Shape;2347;p87"/>
          <p:cNvSpPr txBox="1"/>
          <p:nvPr/>
        </p:nvSpPr>
        <p:spPr>
          <a:xfrm>
            <a:off x="4340225" y="2309812"/>
            <a:ext cx="4268787" cy="402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list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1 498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2 912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1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retr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&lt;message 1 contents&gt;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dele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C: quit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S: +OK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POP3 server signing off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p87"/>
          <p:cNvSpPr txBox="1"/>
          <p:nvPr/>
        </p:nvSpPr>
        <p:spPr>
          <a:xfrm>
            <a:off x="4989512" y="590550"/>
            <a:ext cx="398145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endParaRPr sz="18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POP3 server ready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user bob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C: pass hungry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S: +OK</a:t>
            </a:r>
            <a:r>
              <a:rPr lang="en-US" sz="1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user successfully logged 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87"/>
          <p:cNvSpPr/>
          <p:nvPr/>
        </p:nvSpPr>
        <p:spPr>
          <a:xfrm>
            <a:off x="4972050" y="847725"/>
            <a:ext cx="371475" cy="1457325"/>
          </a:xfrm>
          <a:custGeom>
            <a:avLst/>
            <a:gdLst/>
            <a:ahLst/>
            <a:cxnLst/>
            <a:rect l="l" t="t" r="r" b="b"/>
            <a:pathLst>
              <a:path w="234" h="918" extrusionOk="0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50" name="Google Shape;2350;p87"/>
          <p:cNvCxnSpPr/>
          <p:nvPr/>
        </p:nvCxnSpPr>
        <p:spPr>
          <a:xfrm rot="10800000" flipH="1">
            <a:off x="3486150" y="1438275"/>
            <a:ext cx="1400175" cy="2381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1" name="Google Shape;2351;p87"/>
          <p:cNvSpPr/>
          <p:nvPr/>
        </p:nvSpPr>
        <p:spPr>
          <a:xfrm>
            <a:off x="4962525" y="2428875"/>
            <a:ext cx="371475" cy="3895725"/>
          </a:xfrm>
          <a:custGeom>
            <a:avLst/>
            <a:gdLst/>
            <a:ahLst/>
            <a:cxnLst/>
            <a:rect l="l" t="t" r="r" b="b"/>
            <a:pathLst>
              <a:path w="234" h="918" extrusionOk="0">
                <a:moveTo>
                  <a:pt x="234" y="0"/>
                </a:moveTo>
                <a:lnTo>
                  <a:pt x="0" y="0"/>
                </a:lnTo>
                <a:lnTo>
                  <a:pt x="0" y="918"/>
                </a:lnTo>
                <a:lnTo>
                  <a:pt x="228" y="91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52" name="Google Shape;2352;p87"/>
          <p:cNvCxnSpPr/>
          <p:nvPr/>
        </p:nvCxnSpPr>
        <p:spPr>
          <a:xfrm rot="10800000" flipH="1">
            <a:off x="3152775" y="3952875"/>
            <a:ext cx="1733550" cy="3238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p88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84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88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omic Sans MS"/>
              <a:buNone/>
            </a:pPr>
            <a:r>
              <a:rPr lang="en-US" sz="40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POP3 (more) and IMAP</a:t>
            </a:r>
            <a:endParaRPr/>
          </a:p>
        </p:txBody>
      </p:sp>
      <p:sp>
        <p:nvSpPr>
          <p:cNvPr id="2359" name="Google Shape;2359;p88"/>
          <p:cNvSpPr txBox="1">
            <a:spLocks noGrp="1"/>
          </p:cNvSpPr>
          <p:nvPr>
            <p:ph type="body" idx="1"/>
          </p:nvPr>
        </p:nvSpPr>
        <p:spPr>
          <a:xfrm>
            <a:off x="520700" y="13430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about POP3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Modes of POP3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“download and delete” mode.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“Download-and-keep”: copies of messages on different clients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POP3 is stateless across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sessions</a:t>
            </a:r>
            <a:endParaRPr/>
          </a:p>
        </p:txBody>
      </p:sp>
      <p:sp>
        <p:nvSpPr>
          <p:cNvPr id="2360" name="Google Shape;2360;p88"/>
          <p:cNvSpPr txBox="1">
            <a:spLocks noGrp="1"/>
          </p:cNvSpPr>
          <p:nvPr>
            <p:ph type="body" idx="1"/>
          </p:nvPr>
        </p:nvSpPr>
        <p:spPr>
          <a:xfrm>
            <a:off x="4483100" y="138112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IMAP</a:t>
            </a:r>
            <a:endParaRPr sz="2400" b="0" i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Keep all messages in one place: the server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 to organize messages in folders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IMAP keeps user state across sessions: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names of folders and mappings between message IDs and folder name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5"/>
          <p:cNvSpPr txBox="1"/>
          <p:nvPr/>
        </p:nvSpPr>
        <p:spPr>
          <a:xfrm>
            <a:off x="8305800" y="640080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25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omic Sans MS"/>
              <a:buNone/>
            </a:pPr>
            <a:r>
              <a:rPr lang="en-US" sz="3600" b="0" i="0" u="sng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Sockets</a:t>
            </a:r>
            <a:endParaRPr/>
          </a:p>
        </p:txBody>
      </p:sp>
      <p:sp>
        <p:nvSpPr>
          <p:cNvPr id="857" name="Google Shape;857;p25"/>
          <p:cNvSpPr txBox="1">
            <a:spLocks noGrp="1"/>
          </p:cNvSpPr>
          <p:nvPr>
            <p:ph type="body" idx="1"/>
          </p:nvPr>
        </p:nvSpPr>
        <p:spPr>
          <a:xfrm>
            <a:off x="227012" y="1563687"/>
            <a:ext cx="4202112" cy="392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process sends/receives messages to/from its </a:t>
            </a:r>
            <a:r>
              <a:rPr lang="en-US" sz="2400" b="0" i="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en-US" sz="24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socket analogous to door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sending process shoves message out door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</a:pPr>
            <a:r>
              <a:rPr lang="en-US" sz="2000" b="0" i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sending process relies on transport infrastructure on other side of door which brings message to socket at receiving process</a:t>
            </a:r>
            <a:endParaRPr/>
          </a:p>
        </p:txBody>
      </p:sp>
      <p:sp>
        <p:nvSpPr>
          <p:cNvPr id="858" name="Google Shape;858;p25"/>
          <p:cNvSpPr/>
          <p:nvPr/>
        </p:nvSpPr>
        <p:spPr>
          <a:xfrm>
            <a:off x="5930900" y="3522662"/>
            <a:ext cx="1808162" cy="1031875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59" name="Google Shape;859;p25"/>
          <p:cNvGrpSpPr/>
          <p:nvPr/>
        </p:nvGrpSpPr>
        <p:grpSpPr>
          <a:xfrm>
            <a:off x="4692650" y="1492250"/>
            <a:ext cx="1062037" cy="3606800"/>
            <a:chOff x="2933" y="616"/>
            <a:chExt cx="669" cy="2272"/>
          </a:xfrm>
        </p:grpSpPr>
        <p:sp>
          <p:nvSpPr>
            <p:cNvPr id="860" name="Google Shape;860;p25"/>
            <p:cNvSpPr txBox="1"/>
            <p:nvPr/>
          </p:nvSpPr>
          <p:spPr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861" name="Google Shape;861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39" y="996"/>
              <a:ext cx="405" cy="3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2" name="Google Shape;862;p25"/>
            <p:cNvGrpSpPr/>
            <p:nvPr/>
          </p:nvGrpSpPr>
          <p:grpSpPr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863" name="Google Shape;863;p25"/>
              <p:cNvSpPr/>
              <p:nvPr/>
            </p:nvSpPr>
            <p:spPr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64" name="Google Shape;864;p25"/>
              <p:cNvSpPr txBox="1"/>
              <p:nvPr/>
            </p:nvSpPr>
            <p:spPr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process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5" name="Google Shape;865;p25"/>
            <p:cNvGrpSpPr/>
            <p:nvPr/>
          </p:nvGrpSpPr>
          <p:grpSpPr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866" name="Google Shape;866;p25"/>
              <p:cNvSpPr txBox="1"/>
              <p:nvPr/>
            </p:nvSpPr>
            <p:spPr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67" name="Google Shape;867;p25"/>
              <p:cNvSpPr txBox="1"/>
              <p:nvPr/>
            </p:nvSpPr>
            <p:spPr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TCP with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buffers,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8" name="Google Shape;868;p25"/>
            <p:cNvSpPr txBox="1"/>
            <p:nvPr/>
          </p:nvSpPr>
          <p:spPr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socket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25"/>
            <p:cNvCxnSpPr/>
            <p:nvPr/>
          </p:nvCxnSpPr>
          <p:spPr>
            <a:xfrm rot="10800000">
              <a:off x="3261" y="1561"/>
              <a:ext cx="0" cy="1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70" name="Google Shape;870;p25"/>
            <p:cNvCxnSpPr/>
            <p:nvPr/>
          </p:nvCxnSpPr>
          <p:spPr>
            <a:xfrm>
              <a:off x="3269" y="1823"/>
              <a:ext cx="0" cy="1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71" name="Google Shape;871;p25"/>
            <p:cNvSpPr txBox="1"/>
            <p:nvPr/>
          </p:nvSpPr>
          <p:spPr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host 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2" name="Google Shape;872;p25"/>
          <p:cNvGrpSpPr/>
          <p:nvPr/>
        </p:nvGrpSpPr>
        <p:grpSpPr>
          <a:xfrm>
            <a:off x="7850187" y="1471612"/>
            <a:ext cx="1062037" cy="3606800"/>
            <a:chOff x="2933" y="616"/>
            <a:chExt cx="669" cy="2272"/>
          </a:xfrm>
        </p:grpSpPr>
        <p:sp>
          <p:nvSpPr>
            <p:cNvPr id="873" name="Google Shape;873;p25"/>
            <p:cNvSpPr txBox="1"/>
            <p:nvPr/>
          </p:nvSpPr>
          <p:spPr>
            <a:xfrm>
              <a:off x="3361" y="2600"/>
              <a:ext cx="116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pic>
          <p:nvPicPr>
            <p:cNvPr id="874" name="Google Shape;874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39" y="996"/>
              <a:ext cx="405" cy="3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5" name="Google Shape;875;p25"/>
            <p:cNvGrpSpPr/>
            <p:nvPr/>
          </p:nvGrpSpPr>
          <p:grpSpPr>
            <a:xfrm>
              <a:off x="2933" y="1323"/>
              <a:ext cx="669" cy="353"/>
              <a:chOff x="3046" y="1508"/>
              <a:chExt cx="669" cy="353"/>
            </a:xfrm>
          </p:grpSpPr>
          <p:sp>
            <p:nvSpPr>
              <p:cNvPr id="876" name="Google Shape;876;p25"/>
              <p:cNvSpPr/>
              <p:nvPr/>
            </p:nvSpPr>
            <p:spPr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77" name="Google Shape;877;p25"/>
              <p:cNvSpPr txBox="1"/>
              <p:nvPr/>
            </p:nvSpPr>
            <p:spPr>
              <a:xfrm>
                <a:off x="3121" y="1578"/>
                <a:ext cx="5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process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25"/>
            <p:cNvGrpSpPr/>
            <p:nvPr/>
          </p:nvGrpSpPr>
          <p:grpSpPr>
            <a:xfrm>
              <a:off x="2949" y="1845"/>
              <a:ext cx="610" cy="630"/>
              <a:chOff x="3072" y="3300"/>
              <a:chExt cx="610" cy="630"/>
            </a:xfrm>
          </p:grpSpPr>
          <p:sp>
            <p:nvSpPr>
              <p:cNvPr id="879" name="Google Shape;879;p25"/>
              <p:cNvSpPr txBox="1"/>
              <p:nvPr/>
            </p:nvSpPr>
            <p:spPr>
              <a:xfrm>
                <a:off x="3084" y="3300"/>
                <a:ext cx="593" cy="63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80" name="Google Shape;880;p25"/>
              <p:cNvSpPr txBox="1"/>
              <p:nvPr/>
            </p:nvSpPr>
            <p:spPr>
              <a:xfrm>
                <a:off x="3072" y="3339"/>
                <a:ext cx="610" cy="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TCP with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buffers,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 b="0" i="0" u="none" strike="noStrike" cap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1" name="Google Shape;881;p25"/>
            <p:cNvSpPr txBox="1"/>
            <p:nvPr/>
          </p:nvSpPr>
          <p:spPr>
            <a:xfrm>
              <a:off x="3054" y="1654"/>
              <a:ext cx="415" cy="20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socket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5"/>
            <p:cNvCxnSpPr/>
            <p:nvPr/>
          </p:nvCxnSpPr>
          <p:spPr>
            <a:xfrm rot="10800000">
              <a:off x="3261" y="1561"/>
              <a:ext cx="0" cy="1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883" name="Google Shape;883;p25"/>
            <p:cNvCxnSpPr/>
            <p:nvPr/>
          </p:nvCxnSpPr>
          <p:spPr>
            <a:xfrm>
              <a:off x="3269" y="1823"/>
              <a:ext cx="0" cy="1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884" name="Google Shape;884;p25"/>
            <p:cNvSpPr txBox="1"/>
            <p:nvPr/>
          </p:nvSpPr>
          <p:spPr>
            <a:xfrm>
              <a:off x="3028" y="616"/>
              <a:ext cx="469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host 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25"/>
          <p:cNvSpPr txBox="1"/>
          <p:nvPr/>
        </p:nvSpPr>
        <p:spPr>
          <a:xfrm>
            <a:off x="6396037" y="3654425"/>
            <a:ext cx="819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25"/>
          <p:cNvCxnSpPr/>
          <p:nvPr/>
        </p:nvCxnSpPr>
        <p:spPr>
          <a:xfrm>
            <a:off x="5689600" y="4065587"/>
            <a:ext cx="2211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887" name="Google Shape;887;p25"/>
          <p:cNvSpPr txBox="1"/>
          <p:nvPr/>
        </p:nvSpPr>
        <p:spPr>
          <a:xfrm>
            <a:off x="5519737" y="4667250"/>
            <a:ext cx="101123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OS</a:t>
            </a: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8" name="Google Shape;888;p25"/>
          <p:cNvCxnSpPr/>
          <p:nvPr/>
        </p:nvCxnSpPr>
        <p:spPr>
          <a:xfrm rot="10800000">
            <a:off x="5470525" y="4445000"/>
            <a:ext cx="244475" cy="31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9" name="Google Shape;889;p25"/>
          <p:cNvSpPr txBox="1"/>
          <p:nvPr/>
        </p:nvSpPr>
        <p:spPr>
          <a:xfrm>
            <a:off x="5907087" y="2306637"/>
            <a:ext cx="133191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imes New Roman"/>
              <a:buNone/>
            </a:pPr>
            <a:r>
              <a:rPr lang="en-US" sz="16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developer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0" name="Google Shape;890;p25"/>
          <p:cNvCxnSpPr/>
          <p:nvPr/>
        </p:nvCxnSpPr>
        <p:spPr>
          <a:xfrm flipH="1">
            <a:off x="5678487" y="2589212"/>
            <a:ext cx="219075" cy="133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4904</Words>
  <Application>Microsoft Office PowerPoint</Application>
  <PresentationFormat>On-screen Show (4:3)</PresentationFormat>
  <Paragraphs>1134</Paragraphs>
  <Slides>84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Comic Sans MS</vt:lpstr>
      <vt:lpstr>Times New Roman</vt:lpstr>
      <vt:lpstr>Noto Sans Symbols</vt:lpstr>
      <vt:lpstr>Courier New</vt:lpstr>
      <vt:lpstr>Helvetica Neue</vt:lpstr>
      <vt:lpstr>ZapfDingbats</vt:lpstr>
      <vt:lpstr>Wingdings</vt:lpstr>
      <vt:lpstr>Default Design</vt:lpstr>
      <vt:lpstr>Clip</vt:lpstr>
      <vt:lpstr>Slide 1</vt:lpstr>
      <vt:lpstr>Topics to be covered under this:</vt:lpstr>
      <vt:lpstr>Some network apps</vt:lpstr>
      <vt:lpstr>Application architectures</vt:lpstr>
      <vt:lpstr>Client-server architecture</vt:lpstr>
      <vt:lpstr>Pure P2P architecture</vt:lpstr>
      <vt:lpstr>Hybrid of client-server and P2P</vt:lpstr>
      <vt:lpstr>Processes communicating</vt:lpstr>
      <vt:lpstr>Sockets</vt:lpstr>
      <vt:lpstr>Addressing processes</vt:lpstr>
      <vt:lpstr>Slide 11</vt:lpstr>
      <vt:lpstr> App-layer protocol defines:   how an application processes running on different end systems pass messages to each other</vt:lpstr>
      <vt:lpstr>What transport service does an app need?</vt:lpstr>
      <vt:lpstr>Transport service requirements of common apps</vt:lpstr>
      <vt:lpstr>Internet apps:  application, transport protocols</vt:lpstr>
      <vt:lpstr>              Web and HTTP</vt:lpstr>
      <vt:lpstr>First some jargon </vt:lpstr>
      <vt:lpstr>Slide 18</vt:lpstr>
      <vt:lpstr>HTTP overview</vt:lpstr>
      <vt:lpstr>HTTP overview (continued)</vt:lpstr>
      <vt:lpstr>HTTP connections</vt:lpstr>
      <vt:lpstr>Nonpersistent HTTP</vt:lpstr>
      <vt:lpstr>Nonpersistent HTTP (cont.)</vt:lpstr>
      <vt:lpstr>Non-Persistent HTTP: Response time</vt:lpstr>
      <vt:lpstr>Slide 25</vt:lpstr>
      <vt:lpstr>Slide 26</vt:lpstr>
      <vt:lpstr>Slide 27</vt:lpstr>
      <vt:lpstr>Slide 28</vt:lpstr>
      <vt:lpstr>HTTP request message</vt:lpstr>
      <vt:lpstr>HTTP request Method types</vt:lpstr>
      <vt:lpstr>HTTP request Header field lines</vt:lpstr>
      <vt:lpstr>HTTP response message</vt:lpstr>
      <vt:lpstr>HTTP response status codes</vt:lpstr>
      <vt:lpstr>HTTP response status codes</vt:lpstr>
      <vt:lpstr>Slide 35</vt:lpstr>
      <vt:lpstr>Slide 36</vt:lpstr>
      <vt:lpstr>HTTP response server Headers</vt:lpstr>
      <vt:lpstr>Slide 38</vt:lpstr>
      <vt:lpstr>Ques:</vt:lpstr>
      <vt:lpstr>Answers</vt:lpstr>
      <vt:lpstr>User-server state: cookies</vt:lpstr>
      <vt:lpstr>Cookies: keeping “state” (cont.)</vt:lpstr>
      <vt:lpstr>Cookies (continued)</vt:lpstr>
      <vt:lpstr>Web caches (proxy server)</vt:lpstr>
      <vt:lpstr>More about Web caching</vt:lpstr>
      <vt:lpstr>Slide 46</vt:lpstr>
      <vt:lpstr>Slide 47</vt:lpstr>
      <vt:lpstr>Slide 48</vt:lpstr>
      <vt:lpstr>Practice yourself: Caching example </vt:lpstr>
      <vt:lpstr>Practice yourself :Caching example (cont)</vt:lpstr>
      <vt:lpstr>Practice yourself : Caching example (cont)</vt:lpstr>
      <vt:lpstr>DNS: Domain Name System</vt:lpstr>
      <vt:lpstr>DNS </vt:lpstr>
      <vt:lpstr>Services provided by DNS</vt:lpstr>
      <vt:lpstr>Distributed, Hierarchical Database</vt:lpstr>
      <vt:lpstr>DNS: Root name servers</vt:lpstr>
      <vt:lpstr>TLD and Authoritative Servers</vt:lpstr>
      <vt:lpstr>Local Name Server</vt:lpstr>
      <vt:lpstr>Example</vt:lpstr>
      <vt:lpstr>Recursive queries</vt:lpstr>
      <vt:lpstr>DNS: caching and updating records</vt:lpstr>
      <vt:lpstr>DNS records</vt:lpstr>
      <vt:lpstr>DNS protocol, messages</vt:lpstr>
      <vt:lpstr>DNS protocol, messages</vt:lpstr>
      <vt:lpstr>       FTP</vt:lpstr>
      <vt:lpstr>FTP: the file transfer protocol</vt:lpstr>
      <vt:lpstr>Slide 67</vt:lpstr>
      <vt:lpstr>FTP: separate control, data connections</vt:lpstr>
      <vt:lpstr>Slide 69</vt:lpstr>
      <vt:lpstr>FTP commands, responses</vt:lpstr>
      <vt:lpstr>Slide 71</vt:lpstr>
      <vt:lpstr>Slide 72</vt:lpstr>
      <vt:lpstr>Slide 73</vt:lpstr>
      <vt:lpstr>Electronic Mail</vt:lpstr>
      <vt:lpstr>Electronic Mail: mail servers</vt:lpstr>
      <vt:lpstr>Electronic Mail: SMTP</vt:lpstr>
      <vt:lpstr>Scenario: Alice sends message to Bob</vt:lpstr>
      <vt:lpstr>Sample SMTP interaction</vt:lpstr>
      <vt:lpstr>SMTP: final words</vt:lpstr>
      <vt:lpstr>Mail message format</vt:lpstr>
      <vt:lpstr>Message format: multimedia extensions</vt:lpstr>
      <vt:lpstr>Mail access protocols</vt:lpstr>
      <vt:lpstr>POP3 protocol[110 port]</vt:lpstr>
      <vt:lpstr>POP3 (more) and IMAP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gaurav.nigam</cp:lastModifiedBy>
  <cp:revision>12</cp:revision>
  <dcterms:modified xsi:type="dcterms:W3CDTF">2022-03-04T04:40:52Z</dcterms:modified>
</cp:coreProperties>
</file>