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63" r:id="rId2"/>
    <p:sldId id="697" r:id="rId3"/>
    <p:sldId id="698" r:id="rId4"/>
    <p:sldId id="699" r:id="rId5"/>
    <p:sldId id="755" r:id="rId6"/>
    <p:sldId id="701" r:id="rId7"/>
    <p:sldId id="702" r:id="rId8"/>
    <p:sldId id="704" r:id="rId9"/>
    <p:sldId id="705" r:id="rId10"/>
    <p:sldId id="764" r:id="rId11"/>
    <p:sldId id="706" r:id="rId12"/>
    <p:sldId id="756" r:id="rId13"/>
    <p:sldId id="708" r:id="rId14"/>
    <p:sldId id="709" r:id="rId15"/>
    <p:sldId id="710" r:id="rId16"/>
    <p:sldId id="711" r:id="rId17"/>
    <p:sldId id="712" r:id="rId18"/>
    <p:sldId id="713" r:id="rId19"/>
    <p:sldId id="714" r:id="rId20"/>
    <p:sldId id="715" r:id="rId21"/>
    <p:sldId id="765" r:id="rId22"/>
    <p:sldId id="761" r:id="rId23"/>
    <p:sldId id="717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FF00"/>
    <a:srgbClr val="DDDDDD"/>
    <a:srgbClr val="FFCCFF"/>
    <a:srgbClr val="000099"/>
    <a:srgbClr val="008000"/>
    <a:srgbClr val="66CCFF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7" autoAdjust="0"/>
    <p:restoredTop sz="94374" autoAdjust="0"/>
  </p:normalViewPr>
  <p:slideViewPr>
    <p:cSldViewPr snapToGrid="0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08F4064-5263-4433-8009-D93AAB054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89049D5-F9EF-43F3-9F59-BC01A4370D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AA574787-52C3-4217-A211-9759B0B46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0AB5CD9C-3BF5-4829-ABA9-DF4CCF1FDB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17E46BE1-503C-4D38-9E09-504EFF222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3E142AB3-2027-46F2-9AEB-3AEA05ADA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51C3D8F0-7D28-40BA-971C-7B9269DD9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F44FD407-0E38-4B22-B4BF-6BF5E521C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138E9B5D-23B1-4F79-8533-7D222184D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D4B0A7D-DD6A-4DCF-9765-8BBF0D662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F5F132A4-673E-4193-AAE7-9BBCE4A782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3FAFFA7-5F24-4C4F-8C2A-6DD7D8BB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52300CE-A675-496C-899E-B033178DA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1FDA3F4-8ED5-4F71-82AA-0C75D7CAED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4887AFCB-86EF-4D9C-B7E3-5D0D4F538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Chapter 4: Network Layer</a:t>
            </a: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C8B39ECF-AB79-4B82-8525-E1606E61A6AA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8E1AF227-C008-457E-8B89-427E0E44E4E5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66863"/>
            <a:ext cx="53340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11EB9457-358F-4E26-AB36-53E0D0D33484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12292" name="Picture 22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altLang="en-US" sz="4000" smtClean="0"/>
              <a:t>Dijkstra’s algorithm, discussion</a:t>
            </a:r>
            <a:endParaRPr lang="en-US" alt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algorithm complexity: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n nodes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each iteration: need to check all nodes, w, not in N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n(n+1)/2 comparisons: O(n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oscillations possible: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e.g., support link cost equals amount of carried traffic:</a:t>
            </a:r>
          </a:p>
        </p:txBody>
      </p:sp>
      <p:sp>
        <p:nvSpPr>
          <p:cNvPr id="12295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2297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2517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518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9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20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2521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2523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524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A</a:t>
                </a:r>
                <a:endParaRPr lang="en-US" altLang="en-US" sz="2400"/>
              </a:p>
            </p:txBody>
          </p:sp>
        </p:grpSp>
      </p:grpSp>
      <p:grpSp>
        <p:nvGrpSpPr>
          <p:cNvPr id="12298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2509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510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1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12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2513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2515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516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D</a:t>
                </a:r>
                <a:endParaRPr lang="en-US" altLang="en-US" sz="2400"/>
              </a:p>
            </p:txBody>
          </p:sp>
        </p:grpSp>
      </p:grpSp>
      <p:grpSp>
        <p:nvGrpSpPr>
          <p:cNvPr id="12299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2500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2504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505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6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7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508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2501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2502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503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C</a:t>
                </a:r>
                <a:endParaRPr lang="en-US" altLang="en-US" sz="2400"/>
              </a:p>
            </p:txBody>
          </p:sp>
        </p:grpSp>
      </p:grpSp>
      <p:grpSp>
        <p:nvGrpSpPr>
          <p:cNvPr id="12300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2492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493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2496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2497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2498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99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B</a:t>
                </a:r>
                <a:endParaRPr lang="en-US" altLang="en-US" sz="2400"/>
              </a:p>
            </p:txBody>
          </p:sp>
        </p:grpSp>
      </p:grpSp>
      <p:sp>
        <p:nvSpPr>
          <p:cNvPr id="12301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12302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1+e</a:t>
            </a:r>
          </a:p>
        </p:txBody>
      </p:sp>
      <p:sp>
        <p:nvSpPr>
          <p:cNvPr id="12306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12307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12308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12310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12312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12314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12318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solidFill>
                  <a:srgbClr val="000099"/>
                </a:solidFill>
              </a:rPr>
              <a:t>initially</a:t>
            </a:r>
            <a:endParaRPr lang="en-US" altLang="en-US" sz="240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12444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45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446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2484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85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6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7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88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89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2490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A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447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2476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77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8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9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80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81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2482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8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D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448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2467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2471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72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3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4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12475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2468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2469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7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C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449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2459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60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63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64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2465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6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B</a:t>
                  </a:r>
                  <a:endParaRPr lang="en-US" altLang="en-US" sz="2400"/>
                </a:p>
              </p:txBody>
            </p:sp>
          </p:grpSp>
        </p:grpSp>
        <p:sp>
          <p:nvSpPr>
            <p:cNvPr id="12450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51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52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53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54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55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12456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7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58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20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2321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2438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2+e</a:t>
              </a:r>
            </a:p>
          </p:txBody>
        </p:sp>
        <p:sp>
          <p:nvSpPr>
            <p:cNvPr id="12439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440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441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442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1+e</a:t>
              </a:r>
            </a:p>
          </p:txBody>
        </p:sp>
        <p:sp>
          <p:nvSpPr>
            <p:cNvPr id="12443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12390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1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392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2430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31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2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3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34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35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2436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37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A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93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2422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23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4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5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26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27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2428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29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D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94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2413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2417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18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9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20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12421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2414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2415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16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C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95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2405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406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7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8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409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410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2411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412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B</a:t>
                  </a:r>
                  <a:endParaRPr lang="en-US" altLang="en-US" sz="2400"/>
                </a:p>
              </p:txBody>
            </p:sp>
          </p:grpSp>
        </p:grpSp>
        <p:sp>
          <p:nvSpPr>
            <p:cNvPr id="12396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7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8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99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00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01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12402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3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12514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12384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385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2+e</a:t>
              </a:r>
            </a:p>
          </p:txBody>
        </p:sp>
        <p:sp>
          <p:nvSpPr>
            <p:cNvPr id="12386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1+e</a:t>
              </a:r>
            </a:p>
          </p:txBody>
        </p:sp>
        <p:sp>
          <p:nvSpPr>
            <p:cNvPr id="12387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12388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389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</p:grpSp>
      <p:grpSp>
        <p:nvGrpSpPr>
          <p:cNvPr id="12522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2336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7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4 h 186"/>
                <a:gd name="T2" fmla="*/ 9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2338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2376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377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9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380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381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2382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383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A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39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2368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369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0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1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372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373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2374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375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D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40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2359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2363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364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5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6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12367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12360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2361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362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C</a:t>
                  </a:r>
                  <a:endParaRPr lang="en-US" altLang="en-US" sz="2400"/>
                </a:p>
              </p:txBody>
            </p:sp>
          </p:grpSp>
        </p:grpSp>
        <p:grpSp>
          <p:nvGrpSpPr>
            <p:cNvPr id="12341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2351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352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3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2355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12356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2357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2358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B</a:t>
                  </a:r>
                  <a:endParaRPr lang="en-US" altLang="en-US" sz="2400"/>
                </a:p>
              </p:txBody>
            </p:sp>
          </p:grpSp>
        </p:grpSp>
        <p:sp>
          <p:nvSpPr>
            <p:cNvPr id="12342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3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4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28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5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21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6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13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7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12348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grpSp>
        <p:nvGrpSpPr>
          <p:cNvPr id="12534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2330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2+e</a:t>
              </a:r>
            </a:p>
          </p:txBody>
        </p:sp>
        <p:sp>
          <p:nvSpPr>
            <p:cNvPr id="12331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332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333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12334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1+e</a:t>
              </a:r>
            </a:p>
          </p:txBody>
        </p:sp>
        <p:sp>
          <p:nvSpPr>
            <p:cNvPr id="12335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5DFD2EA6-0FD7-49F3-B15F-DC01A8F44280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13316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/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4.3 what’s inside a router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4.4 IP: Internet Protocol</a:t>
            </a:r>
          </a:p>
          <a:p>
            <a:pPr lvl="1"/>
            <a:r>
              <a:rPr lang="en-US" altLang="en-US" sz="2000" smtClean="0"/>
              <a:t>datagram format</a:t>
            </a:r>
          </a:p>
          <a:p>
            <a:pPr lvl="1"/>
            <a:r>
              <a:rPr lang="en-US" altLang="en-US" sz="2000" smtClean="0"/>
              <a:t>IPv4 addressing</a:t>
            </a:r>
          </a:p>
          <a:p>
            <a:pPr lvl="1"/>
            <a:r>
              <a:rPr lang="en-US" altLang="en-US" sz="2000" smtClean="0"/>
              <a:t>ICMP</a:t>
            </a:r>
          </a:p>
          <a:p>
            <a:pPr lvl="1"/>
            <a:r>
              <a:rPr lang="en-US" altLang="en-US" sz="2000" smtClean="0"/>
              <a:t>IPv6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</a:rPr>
              <a:t>4.5 routing algorithms</a:t>
            </a:r>
          </a:p>
          <a:p>
            <a:pPr lvl="1"/>
            <a:r>
              <a:rPr lang="en-US" altLang="en-US" sz="2000" smtClean="0"/>
              <a:t>link state</a:t>
            </a:r>
          </a:p>
          <a:p>
            <a:pPr lvl="1"/>
            <a:r>
              <a:rPr lang="en-US" altLang="en-US" sz="2000" smtClean="0">
                <a:solidFill>
                  <a:srgbClr val="CC0000"/>
                </a:solidFill>
              </a:rPr>
              <a:t>distance vector</a:t>
            </a:r>
          </a:p>
          <a:p>
            <a:pPr lvl="1"/>
            <a:r>
              <a:rPr lang="en-US" altLang="en-US" sz="2000" smtClean="0"/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4.6 routing in the Internet</a:t>
            </a:r>
          </a:p>
          <a:p>
            <a:pPr lvl="1"/>
            <a:r>
              <a:rPr lang="en-US" altLang="en-US" sz="2000" smtClean="0"/>
              <a:t>RIP</a:t>
            </a:r>
          </a:p>
          <a:p>
            <a:pPr lvl="1"/>
            <a:r>
              <a:rPr lang="en-US" altLang="en-US" sz="2000" smtClean="0"/>
              <a:t>OSPF</a:t>
            </a:r>
          </a:p>
          <a:p>
            <a:pPr lvl="1"/>
            <a:r>
              <a:rPr lang="en-US" altLang="en-US" sz="2000" smtClean="0"/>
              <a:t>BGP</a:t>
            </a:r>
          </a:p>
          <a:p>
            <a:pPr>
              <a:buFont typeface="Wingdings" pitchFamily="2" charset="2"/>
              <a:buNone/>
            </a:pPr>
            <a:r>
              <a:rPr lang="en-US" altLang="en-US" sz="2400" smtClean="0"/>
              <a:t>4.7 broadcast and multicast routing</a:t>
            </a:r>
          </a:p>
          <a:p>
            <a:endParaRPr lang="en-US" altLang="en-US" sz="2400" smtClean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A2CF4B5B-83B5-42B5-8782-D35837392CF3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14340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r>
              <a:rPr lang="en-US" altLang="en-US" smtClean="0"/>
              <a:t>Distance vector algorithm 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r>
              <a:rPr lang="en-US" altLang="en-US" smtClean="0"/>
              <a:t>let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   d</a:t>
            </a:r>
            <a:r>
              <a:rPr lang="en-US" altLang="en-US" baseline="-25000" smtClean="0"/>
              <a:t>x</a:t>
            </a:r>
            <a:r>
              <a:rPr lang="en-US" altLang="en-US" smtClean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/>
              <a:t>then</a:t>
            </a:r>
          </a:p>
          <a:p>
            <a:pPr>
              <a:buFont typeface="Wingdings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</a:rPr>
              <a:t>   </a:t>
            </a:r>
            <a:r>
              <a:rPr lang="en-US" altLang="en-US" sz="3200" smtClean="0">
                <a:solidFill>
                  <a:srgbClr val="CC0000"/>
                </a:solidFill>
              </a:rPr>
              <a:t>d</a:t>
            </a:r>
            <a:r>
              <a:rPr lang="en-US" altLang="en-US" sz="3200" baseline="-25000" smtClean="0">
                <a:solidFill>
                  <a:srgbClr val="CC0000"/>
                </a:solidFill>
              </a:rPr>
              <a:t>x</a:t>
            </a:r>
            <a:r>
              <a:rPr lang="en-US" altLang="en-US" sz="3200" smtClean="0">
                <a:solidFill>
                  <a:srgbClr val="CC0000"/>
                </a:solidFill>
              </a:rPr>
              <a:t>(y) = </a:t>
            </a:r>
            <a:r>
              <a:rPr lang="en-US" altLang="en-US" sz="3200" i="1" smtClean="0">
                <a:solidFill>
                  <a:srgbClr val="CC0000"/>
                </a:solidFill>
              </a:rPr>
              <a:t>min</a:t>
            </a:r>
            <a:r>
              <a:rPr lang="en-US" altLang="en-US" sz="3200" smtClean="0">
                <a:solidFill>
                  <a:srgbClr val="CC0000"/>
                </a:solidFill>
              </a:rPr>
              <a:t> {c(x,v) + d</a:t>
            </a:r>
            <a:r>
              <a:rPr lang="en-US" altLang="en-US" sz="3200" baseline="-25000" smtClean="0">
                <a:solidFill>
                  <a:srgbClr val="CC0000"/>
                </a:solidFill>
              </a:rPr>
              <a:t>v</a:t>
            </a:r>
            <a:r>
              <a:rPr lang="en-US" altLang="en-US" sz="3200" smtClean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r>
              <a:rPr lang="en-US" altLang="en-US" sz="3200" smtClean="0"/>
              <a:t>   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latin typeface="Gill Sans MT" pitchFamily="34" charset="0"/>
              </a:rPr>
              <a:t>cost to neighbor v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i="1">
                <a:latin typeface="Gill Sans MT" pitchFamily="34" charset="0"/>
              </a:rPr>
              <a:t>min</a:t>
            </a:r>
            <a:r>
              <a:rPr lang="en-US" altLang="en-US" sz="2400">
                <a:latin typeface="Gill Sans MT" pitchFamily="34" charset="0"/>
              </a:rPr>
              <a:t> taken over all neighbors v of x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latin typeface="Gill Sans MT" pitchFamily="34" charset="0"/>
              </a:rPr>
              <a:t>cost from neighbor v to destination y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3AEEE1C9-7368-46C6-AD6F-E84FA97EEF1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15364" name="Picture 7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r>
              <a:rPr lang="en-US" altLang="en-US" smtClean="0"/>
              <a:t>Bellman-Ford example </a:t>
            </a:r>
          </a:p>
        </p:txBody>
      </p:sp>
      <p:grpSp>
        <p:nvGrpSpPr>
          <p:cNvPr id="15366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5371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3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4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377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8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382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3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4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387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8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89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392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3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4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397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8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399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5402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403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4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5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102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6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7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8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9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0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1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412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543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39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u</a:t>
                </a:r>
                <a:endParaRPr lang="en-US" altLang="en-US" sz="2400"/>
              </a:p>
            </p:txBody>
          </p:sp>
        </p:grpSp>
        <p:grpSp>
          <p:nvGrpSpPr>
            <p:cNvPr id="15413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5436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37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y</a:t>
                </a:r>
                <a:endParaRPr lang="en-US" altLang="en-US" sz="2400"/>
              </a:p>
            </p:txBody>
          </p:sp>
        </p:grpSp>
        <p:grpSp>
          <p:nvGrpSpPr>
            <p:cNvPr id="15414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543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35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x</a:t>
                </a:r>
              </a:p>
            </p:txBody>
          </p:sp>
        </p:grpSp>
        <p:grpSp>
          <p:nvGrpSpPr>
            <p:cNvPr id="15415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5432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33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w</a:t>
                </a:r>
                <a:endParaRPr lang="en-US" altLang="en-US" sz="2400"/>
              </a:p>
            </p:txBody>
          </p:sp>
        </p:grpSp>
        <p:grpSp>
          <p:nvGrpSpPr>
            <p:cNvPr id="15416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5430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31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v</a:t>
                </a:r>
                <a:endParaRPr lang="en-US" altLang="en-US" sz="2400"/>
              </a:p>
            </p:txBody>
          </p:sp>
        </p:grpSp>
        <p:grpSp>
          <p:nvGrpSpPr>
            <p:cNvPr id="15417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5428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5429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z</a:t>
                </a:r>
              </a:p>
            </p:txBody>
          </p:sp>
        </p:grpSp>
        <p:sp>
          <p:nvSpPr>
            <p:cNvPr id="15418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15419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15420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15421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15422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15423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15424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15425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  <p:sp>
          <p:nvSpPr>
            <p:cNvPr id="15426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15427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</p:grpSp>
      <p:sp>
        <p:nvSpPr>
          <p:cNvPr id="15367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/>
              <a:t>clearly, d</a:t>
            </a:r>
            <a:r>
              <a:rPr lang="en-US" altLang="en-US" sz="2400" baseline="-25000"/>
              <a:t>v</a:t>
            </a:r>
            <a:r>
              <a:rPr lang="en-US" altLang="en-US" sz="2400"/>
              <a:t>(z) = 5, d</a:t>
            </a:r>
            <a:r>
              <a:rPr lang="en-US" altLang="en-US" sz="2400" baseline="-25000"/>
              <a:t>x</a:t>
            </a:r>
            <a:r>
              <a:rPr lang="en-US" altLang="en-US" sz="2400"/>
              <a:t>(z) = 3, d</a:t>
            </a:r>
            <a:r>
              <a:rPr lang="en-US" altLang="en-US" sz="2400" baseline="-25000"/>
              <a:t>w</a:t>
            </a:r>
            <a:r>
              <a:rPr lang="en-US" altLang="en-US" sz="2400"/>
              <a:t>(z) = 3</a:t>
            </a:r>
          </a:p>
        </p:txBody>
      </p:sp>
      <p:sp>
        <p:nvSpPr>
          <p:cNvPr id="15368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/>
              <a:t>d</a:t>
            </a:r>
            <a:r>
              <a:rPr lang="en-US" altLang="en-US" sz="2400" baseline="-25000"/>
              <a:t>u</a:t>
            </a:r>
            <a:r>
              <a:rPr lang="en-US" altLang="en-US" sz="2400"/>
              <a:t>(z) = min { c(u,v) + d</a:t>
            </a:r>
            <a:r>
              <a:rPr lang="en-US" altLang="en-US" sz="2400" baseline="-25000"/>
              <a:t>v</a:t>
            </a:r>
            <a:r>
              <a:rPr lang="en-US" altLang="en-US" sz="2400"/>
              <a:t>(z),</a:t>
            </a:r>
          </a:p>
          <a:p>
            <a:r>
              <a:rPr lang="en-US" altLang="en-US" sz="2400"/>
              <a:t>                    c(u,x) + d</a:t>
            </a:r>
            <a:r>
              <a:rPr lang="en-US" altLang="en-US" sz="2400" baseline="-25000"/>
              <a:t>x</a:t>
            </a:r>
            <a:r>
              <a:rPr lang="en-US" altLang="en-US" sz="2400"/>
              <a:t>(z),</a:t>
            </a:r>
          </a:p>
          <a:p>
            <a:r>
              <a:rPr lang="en-US" altLang="en-US" sz="2400"/>
              <a:t>                    c(u,w) + d</a:t>
            </a:r>
            <a:r>
              <a:rPr lang="en-US" altLang="en-US" sz="2400" baseline="-25000"/>
              <a:t>w</a:t>
            </a:r>
            <a:r>
              <a:rPr lang="en-US" altLang="en-US" sz="2400"/>
              <a:t>(z) }</a:t>
            </a:r>
          </a:p>
          <a:p>
            <a:r>
              <a:rPr lang="en-US" altLang="en-US" sz="2400"/>
              <a:t>         = min {2 + 5,</a:t>
            </a:r>
          </a:p>
          <a:p>
            <a:r>
              <a:rPr lang="en-US" altLang="en-US" sz="2400"/>
              <a:t>                    1 + 3,</a:t>
            </a:r>
          </a:p>
          <a:p>
            <a:r>
              <a:rPr lang="en-US" altLang="en-US" sz="2400"/>
              <a:t>                    5 + 3}  = 4</a:t>
            </a:r>
          </a:p>
        </p:txBody>
      </p:sp>
      <p:sp>
        <p:nvSpPr>
          <p:cNvPr id="15369" name="Text Box 75"/>
          <p:cNvSpPr txBox="1">
            <a:spLocks noChangeArrowheads="1"/>
          </p:cNvSpPr>
          <p:nvPr/>
        </p:nvSpPr>
        <p:spPr bwMode="auto">
          <a:xfrm>
            <a:off x="461963" y="5330825"/>
            <a:ext cx="67659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2800">
                <a:latin typeface="Gill Sans MT" pitchFamily="34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altLang="en-US" sz="2800">
                <a:latin typeface="Gill Sans MT" pitchFamily="34" charset="0"/>
              </a:rPr>
              <a:t>hop in shortest path, used in</a:t>
            </a:r>
            <a:r>
              <a:rPr lang="en-US" altLang="en-US" sz="2800">
                <a:latin typeface="Gill Sans MT" pitchFamily="34" charset="0"/>
                <a:ea typeface="ＭＳ 明朝" pitchFamily="49" charset="-128"/>
              </a:rPr>
              <a:t> </a:t>
            </a:r>
            <a:r>
              <a:rPr lang="en-US" altLang="en-US" sz="2800">
                <a:latin typeface="Gill Sans MT" pitchFamily="34" charset="0"/>
              </a:rPr>
              <a:t>forwarding table</a:t>
            </a:r>
          </a:p>
        </p:txBody>
      </p:sp>
      <p:sp>
        <p:nvSpPr>
          <p:cNvPr id="15370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/>
              <a:t>B-F equation says: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2F811D8B-AEAE-456F-9C08-9858B2E96C9D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pic>
        <p:nvPicPr>
          <p:cNvPr id="16388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vector algorithm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CC0000"/>
                </a:solidFill>
              </a:rPr>
              <a:t>D</a:t>
            </a:r>
            <a:r>
              <a:rPr lang="en-US" altLang="en-US" baseline="-25000" smtClean="0">
                <a:solidFill>
                  <a:srgbClr val="CC0000"/>
                </a:solidFill>
              </a:rPr>
              <a:t>x</a:t>
            </a:r>
            <a:r>
              <a:rPr lang="en-US" altLang="en-US" smtClean="0">
                <a:solidFill>
                  <a:srgbClr val="CC0000"/>
                </a:solidFill>
              </a:rPr>
              <a:t>(y)</a:t>
            </a:r>
            <a:r>
              <a:rPr lang="en-US" altLang="en-US" smtClean="0"/>
              <a:t> = estimate of least cost from x to y</a:t>
            </a:r>
          </a:p>
          <a:p>
            <a:pPr lvl="1"/>
            <a:r>
              <a:rPr lang="en-US" altLang="en-US" smtClean="0"/>
              <a:t>x maintains  distance vector </a:t>
            </a:r>
            <a:r>
              <a:rPr lang="en-US" altLang="en-US" b="1" smtClean="0">
                <a:solidFill>
                  <a:srgbClr val="CC0000"/>
                </a:solidFill>
              </a:rPr>
              <a:t>D</a:t>
            </a:r>
            <a:r>
              <a:rPr lang="en-US" altLang="en-US" baseline="-25000" smtClean="0">
                <a:solidFill>
                  <a:srgbClr val="CC0000"/>
                </a:solidFill>
              </a:rPr>
              <a:t>x</a:t>
            </a:r>
            <a:r>
              <a:rPr lang="en-US" altLang="en-US" smtClean="0">
                <a:solidFill>
                  <a:srgbClr val="CC0000"/>
                </a:solidFill>
              </a:rPr>
              <a:t> = [D</a:t>
            </a:r>
            <a:r>
              <a:rPr lang="en-US" altLang="en-US" baseline="-25000" smtClean="0">
                <a:solidFill>
                  <a:srgbClr val="CC0000"/>
                </a:solidFill>
              </a:rPr>
              <a:t>x</a:t>
            </a:r>
            <a:r>
              <a:rPr lang="en-US" altLang="en-US" smtClean="0">
                <a:solidFill>
                  <a:srgbClr val="CC0000"/>
                </a:solidFill>
              </a:rPr>
              <a:t>(y): y </a:t>
            </a:r>
            <a:r>
              <a:rPr lang="ru-RU" altLang="en-US" smtClean="0">
                <a:solidFill>
                  <a:srgbClr val="CC0000"/>
                </a:solidFill>
              </a:rPr>
              <a:t>є</a:t>
            </a:r>
            <a:r>
              <a:rPr lang="en-US" altLang="en-US" smtClean="0">
                <a:solidFill>
                  <a:srgbClr val="CC0000"/>
                </a:solidFill>
              </a:rPr>
              <a:t> N ]</a:t>
            </a:r>
          </a:p>
          <a:p>
            <a:r>
              <a:rPr lang="en-US" altLang="en-US" smtClean="0"/>
              <a:t>node x:</a:t>
            </a:r>
          </a:p>
          <a:p>
            <a:pPr lvl="1"/>
            <a:r>
              <a:rPr lang="en-US" altLang="en-US" sz="2800" smtClean="0"/>
              <a:t>knows cost to each neighbor v: </a:t>
            </a:r>
            <a:r>
              <a:rPr lang="en-US" altLang="en-US" sz="2800" smtClean="0">
                <a:solidFill>
                  <a:srgbClr val="CC0000"/>
                </a:solidFill>
              </a:rPr>
              <a:t>c(x,v)</a:t>
            </a:r>
          </a:p>
          <a:p>
            <a:pPr lvl="1"/>
            <a:r>
              <a:rPr lang="en-US" altLang="en-US" sz="2800" smtClean="0"/>
              <a:t>maintains its neighbors’ distance vectors. For each neighbor v, x maintains </a:t>
            </a:r>
            <a:br>
              <a:rPr lang="en-US" altLang="en-US" sz="2800" smtClean="0"/>
            </a:br>
            <a:r>
              <a:rPr lang="en-US" altLang="en-US" sz="2800" b="1" smtClean="0">
                <a:solidFill>
                  <a:srgbClr val="CC0000"/>
                </a:solidFill>
              </a:rPr>
              <a:t>D</a:t>
            </a:r>
            <a:r>
              <a:rPr lang="en-US" altLang="en-US" sz="2800" baseline="-25000" smtClean="0">
                <a:solidFill>
                  <a:srgbClr val="CC0000"/>
                </a:solidFill>
              </a:rPr>
              <a:t>v</a:t>
            </a:r>
            <a:r>
              <a:rPr lang="en-US" altLang="en-US" sz="2800" smtClean="0">
                <a:solidFill>
                  <a:srgbClr val="CC0000"/>
                </a:solidFill>
              </a:rPr>
              <a:t> = [D</a:t>
            </a:r>
            <a:r>
              <a:rPr lang="en-US" altLang="en-US" sz="2800" baseline="-25000" smtClean="0">
                <a:solidFill>
                  <a:srgbClr val="CC0000"/>
                </a:solidFill>
              </a:rPr>
              <a:t>v</a:t>
            </a:r>
            <a:r>
              <a:rPr lang="en-US" altLang="en-US" sz="2800" smtClean="0">
                <a:solidFill>
                  <a:srgbClr val="CC0000"/>
                </a:solidFill>
              </a:rPr>
              <a:t>(y): y </a:t>
            </a:r>
            <a:r>
              <a:rPr lang="ru-RU" altLang="en-US" sz="2800" smtClean="0">
                <a:solidFill>
                  <a:srgbClr val="CC0000"/>
                </a:solidFill>
              </a:rPr>
              <a:t>є</a:t>
            </a:r>
            <a:r>
              <a:rPr lang="en-US" altLang="en-US" sz="2800" smtClean="0">
                <a:solidFill>
                  <a:srgbClr val="CC0000"/>
                </a:solidFill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solidFill>
                <a:srgbClr val="CC0000"/>
              </a:solidFill>
            </a:endParaRP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6305D26A-85F0-45F3-BCEA-5E267BEBDC77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i="1" smtClean="0">
                <a:solidFill>
                  <a:srgbClr val="CC0000"/>
                </a:solidFill>
              </a:rPr>
              <a:t>key idea:</a:t>
            </a:r>
            <a:r>
              <a:rPr lang="en-US" altLang="en-US" sz="3200" smtClean="0">
                <a:solidFill>
                  <a:srgbClr val="CC0000"/>
                </a:solidFill>
              </a:rPr>
              <a:t> </a:t>
            </a:r>
          </a:p>
          <a:p>
            <a:r>
              <a:rPr lang="en-US" altLang="en-US" smtClean="0"/>
              <a:t>from time-to-time, each node sends its own distance vector estimate to neighbors</a:t>
            </a:r>
          </a:p>
          <a:p>
            <a:r>
              <a:rPr lang="en-US" altLang="en-US" smtClean="0"/>
              <a:t>when x receives new DV estimate from neighbor, it updates its own DV using B-F equation: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D</a:t>
            </a:r>
            <a:r>
              <a:rPr lang="en-US" altLang="en-US" sz="2800" i="1" baseline="-30000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(y) </a:t>
            </a:r>
            <a:r>
              <a:rPr lang="en-US" altLang="en-US" sz="2800" i="1">
                <a:solidFill>
                  <a:srgbClr val="CC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 min</a:t>
            </a:r>
            <a:r>
              <a:rPr lang="en-US" alt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{c(x,v) + D</a:t>
            </a:r>
            <a:r>
              <a:rPr lang="en-US" alt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(y)}  for each node y </a:t>
            </a:r>
            <a:r>
              <a:rPr lang="en-US" altLang="en-US" sz="2800" i="1">
                <a:solidFill>
                  <a:srgbClr val="CC0000"/>
                </a:solidFill>
                <a:ea typeface="ＭＳ 明朝" pitchFamily="49" charset="-128"/>
              </a:rPr>
              <a:t>∊</a:t>
            </a:r>
            <a:r>
              <a:rPr lang="en-US" altLang="en-US" sz="2800" i="1">
                <a:solidFill>
                  <a:srgbClr val="CC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>
                <a:latin typeface="Gill Sans MT" pitchFamily="34" charset="0"/>
              </a:rPr>
              <a:t>under minor, natural conditions, the estimate </a:t>
            </a:r>
            <a:r>
              <a:rPr lang="en-US" altLang="en-US" sz="2800" i="1">
                <a:latin typeface="Gill Sans MT" pitchFamily="34" charset="0"/>
                <a:cs typeface="Times New Roman" pitchFamily="18" charset="0"/>
              </a:rPr>
              <a:t>D</a:t>
            </a:r>
            <a:r>
              <a:rPr lang="en-US" altLang="en-US" sz="2800" i="1" baseline="-30000">
                <a:latin typeface="Gill Sans MT" pitchFamily="34" charset="0"/>
                <a:cs typeface="Times New Roman" pitchFamily="18" charset="0"/>
              </a:rPr>
              <a:t>x</a:t>
            </a:r>
            <a:r>
              <a:rPr lang="en-US" altLang="en-US" sz="2800" i="1">
                <a:latin typeface="Gill Sans MT" pitchFamily="34" charset="0"/>
                <a:cs typeface="Times New Roman" pitchFamily="18" charset="0"/>
              </a:rPr>
              <a:t>(y) converge to the actual least cost </a:t>
            </a:r>
            <a:r>
              <a:rPr lang="en-US" altLang="en-US" sz="2800">
                <a:latin typeface="Gill Sans MT" pitchFamily="34" charset="0"/>
              </a:rPr>
              <a:t>d</a:t>
            </a:r>
            <a:r>
              <a:rPr lang="en-US" altLang="en-US" sz="2800" baseline="-25000">
                <a:latin typeface="Gill Sans MT" pitchFamily="34" charset="0"/>
              </a:rPr>
              <a:t>x</a:t>
            </a:r>
            <a:r>
              <a:rPr lang="en-US" altLang="en-US" sz="2800">
                <a:latin typeface="Gill Sans MT" pitchFamily="34" charset="0"/>
              </a:rPr>
              <a:t>(y)</a:t>
            </a:r>
            <a:r>
              <a:rPr lang="en-US" altLang="en-US" sz="2400">
                <a:latin typeface="Gill Sans MT" pitchFamily="34" charset="0"/>
              </a:rPr>
              <a:t> </a:t>
            </a:r>
          </a:p>
        </p:txBody>
      </p:sp>
      <p:pic>
        <p:nvPicPr>
          <p:cNvPr id="17415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BCE35A8B-2E74-480D-9366-FEC3C7B571FD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iterative, asynchronous: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each local iteration caused by: </a:t>
            </a:r>
          </a:p>
          <a:p>
            <a:r>
              <a:rPr lang="en-US" altLang="en-US" sz="2400" smtClean="0"/>
              <a:t>local link cost change </a:t>
            </a:r>
          </a:p>
          <a:p>
            <a:r>
              <a:rPr lang="en-US" altLang="en-US" sz="2400" smtClean="0"/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distributed:</a:t>
            </a:r>
          </a:p>
          <a:p>
            <a:r>
              <a:rPr lang="en-US" altLang="en-US" sz="2400" smtClean="0"/>
              <a:t>each node notifies neighbors </a:t>
            </a:r>
            <a:r>
              <a:rPr lang="en-US" altLang="en-US" sz="2400" i="1" smtClean="0"/>
              <a:t>only</a:t>
            </a:r>
            <a:r>
              <a:rPr lang="en-US" altLang="en-US" sz="2400" smtClean="0"/>
              <a:t> when its DV changes</a:t>
            </a:r>
          </a:p>
          <a:p>
            <a:pPr lvl="1"/>
            <a:r>
              <a:rPr lang="en-US" altLang="en-US" sz="2000" smtClean="0"/>
              <a:t>neighbors then notify their neighbors if necessary</a:t>
            </a:r>
            <a:endParaRPr lang="en-US" altLang="en-US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000099"/>
                </a:solidFill>
              </a:rPr>
              <a:t>wait</a:t>
            </a:r>
            <a:r>
              <a:rPr lang="en-US" altLang="en-US" sz="2000">
                <a:solidFill>
                  <a:srgbClr val="000099"/>
                </a:solidFill>
              </a:rPr>
              <a:t> </a:t>
            </a:r>
            <a:r>
              <a:rPr lang="en-US" alt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000099"/>
                </a:solidFill>
              </a:rPr>
              <a:t>recompute</a:t>
            </a:r>
            <a:r>
              <a:rPr lang="en-US" alt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altLang="en-US" sz="2000"/>
          </a:p>
          <a:p>
            <a:pPr>
              <a:spcBef>
                <a:spcPct val="50000"/>
              </a:spcBef>
            </a:pPr>
            <a:r>
              <a:rPr lang="en-US" altLang="en-US" sz="2000"/>
              <a:t>if DV to any dest has changed, </a:t>
            </a:r>
            <a:r>
              <a:rPr lang="en-US" altLang="en-US" sz="2400" i="1">
                <a:solidFill>
                  <a:srgbClr val="000099"/>
                </a:solidFill>
              </a:rPr>
              <a:t>notify</a:t>
            </a:r>
            <a:r>
              <a:rPr lang="en-US" altLang="en-US" sz="2000"/>
              <a:t> neighbors </a:t>
            </a:r>
            <a:endParaRPr lang="en-US" altLang="en-US" sz="2400"/>
          </a:p>
          <a:p>
            <a:pPr algn="ctr">
              <a:spcBef>
                <a:spcPct val="50000"/>
              </a:spcBef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each node:</a:t>
            </a:r>
          </a:p>
        </p:txBody>
      </p:sp>
      <p:pic>
        <p:nvPicPr>
          <p:cNvPr id="18442" name="Picture 1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8E4D2BEF-E289-4F33-AD74-BA80CB923C9E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0  2   7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/>
              <a:t>from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19489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19490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91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92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93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94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495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19496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7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8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19499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19500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19501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19502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503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504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19505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19506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9507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9508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19509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  <a:p>
            <a:r>
              <a:rPr lang="en-US" altLang="en-US"/>
              <a:t>2   0   1</a:t>
            </a:r>
          </a:p>
        </p:txBody>
      </p:sp>
      <p:sp>
        <p:nvSpPr>
          <p:cNvPr id="19510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∞ ∞  ∞</a:t>
            </a:r>
          </a:p>
        </p:txBody>
      </p:sp>
      <p:sp>
        <p:nvSpPr>
          <p:cNvPr id="19511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2   0   1</a:t>
            </a:r>
          </a:p>
        </p:txBody>
      </p:sp>
      <p:sp>
        <p:nvSpPr>
          <p:cNvPr id="19512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7   1   0</a:t>
            </a:r>
          </a:p>
        </p:txBody>
      </p:sp>
      <p:sp>
        <p:nvSpPr>
          <p:cNvPr id="19513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4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5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6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7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8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9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0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grpSp>
        <p:nvGrpSpPr>
          <p:cNvPr id="19521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9537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538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9539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40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541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2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3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19544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545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46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9547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9569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957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x</a:t>
                  </a:r>
                  <a:endParaRPr lang="en-US" altLang="en-US" sz="2400"/>
                </a:p>
              </p:txBody>
            </p:sp>
          </p:grpSp>
          <p:grpSp>
            <p:nvGrpSpPr>
              <p:cNvPr id="19548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9561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9562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63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19565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19566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956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195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en-US" sz="2400"/>
                      <a:t>z</a:t>
                    </a:r>
                  </a:p>
                </p:txBody>
              </p:sp>
            </p:grpSp>
          </p:grpSp>
          <p:sp>
            <p:nvSpPr>
              <p:cNvPr id="19549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</a:t>
                </a:r>
                <a:endParaRPr lang="en-US" altLang="en-US" sz="2400"/>
              </a:p>
            </p:txBody>
          </p:sp>
          <p:sp>
            <p:nvSpPr>
              <p:cNvPr id="19550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2</a:t>
                </a:r>
                <a:endParaRPr lang="en-US" altLang="en-US" sz="2400"/>
              </a:p>
            </p:txBody>
          </p:sp>
          <p:sp>
            <p:nvSpPr>
              <p:cNvPr id="19551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7</a:t>
                </a:r>
                <a:endParaRPr lang="en-US" altLang="en-US" sz="2400"/>
              </a:p>
            </p:txBody>
          </p:sp>
          <p:grpSp>
            <p:nvGrpSpPr>
              <p:cNvPr id="19552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9553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9554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55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56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19557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19558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955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1956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en-US" sz="2000"/>
                      <a:t>y</a:t>
                    </a:r>
                    <a:endParaRPr lang="en-US" altLang="en-US" sz="2400"/>
                  </a:p>
                </p:txBody>
              </p:sp>
            </p:grpSp>
          </p:grpSp>
        </p:grpSp>
      </p:grpSp>
      <p:sp>
        <p:nvSpPr>
          <p:cNvPr id="19522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9523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524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525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526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altLang="en-US" i="1"/>
              <a:t>D</a:t>
            </a:r>
            <a:r>
              <a:rPr lang="fr-FR" altLang="en-US" i="1" baseline="-25000"/>
              <a:t>x</a:t>
            </a:r>
            <a:r>
              <a:rPr lang="fr-FR" altLang="en-US" i="1"/>
              <a:t>(z) = </a:t>
            </a:r>
            <a:r>
              <a:rPr lang="fr-FR" altLang="en-US"/>
              <a:t>min{</a:t>
            </a:r>
            <a:r>
              <a:rPr lang="fr-FR" altLang="en-US" i="1"/>
              <a:t>c(x,y) + </a:t>
            </a:r>
            <a:br>
              <a:rPr lang="fr-FR" altLang="en-US" i="1"/>
            </a:br>
            <a:r>
              <a:rPr lang="fr-FR" altLang="en-US" i="1"/>
              <a:t>      D</a:t>
            </a:r>
            <a:r>
              <a:rPr lang="fr-FR" altLang="en-US" i="1" baseline="-25000"/>
              <a:t>y</a:t>
            </a:r>
            <a:r>
              <a:rPr lang="fr-FR" altLang="en-US" i="1"/>
              <a:t>(z), c(x,z) + D</a:t>
            </a:r>
            <a:r>
              <a:rPr lang="fr-FR" altLang="en-US" i="1" baseline="-25000"/>
              <a:t>z</a:t>
            </a:r>
            <a:r>
              <a:rPr lang="fr-FR" altLang="en-US" i="1"/>
              <a:t>(z)</a:t>
            </a:r>
            <a:r>
              <a:rPr lang="fr-FR" altLang="en-US"/>
              <a:t>} </a:t>
            </a:r>
          </a:p>
          <a:p>
            <a:pPr algn="just">
              <a:lnSpc>
                <a:spcPct val="120000"/>
              </a:lnSpc>
            </a:pPr>
            <a:r>
              <a:rPr lang="fr-FR" altLang="en-US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2 </a:t>
            </a:r>
          </a:p>
        </p:txBody>
      </p:sp>
      <p:sp>
        <p:nvSpPr>
          <p:cNvPr id="19533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9534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9535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19536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02F0EAE6-CB41-4E82-BB05-37FCD1ED21EA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0484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5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6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487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488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489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490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0  2   3</a:t>
            </a:r>
          </a:p>
        </p:txBody>
      </p:sp>
      <p:sp>
        <p:nvSpPr>
          <p:cNvPr id="20491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492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493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4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496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497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498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499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0  2   7</a:t>
            </a:r>
          </a:p>
        </p:txBody>
      </p:sp>
      <p:sp>
        <p:nvSpPr>
          <p:cNvPr id="20500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01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02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3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4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05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06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07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08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0  2   3</a:t>
            </a:r>
          </a:p>
        </p:txBody>
      </p:sp>
      <p:sp>
        <p:nvSpPr>
          <p:cNvPr id="20509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10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11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2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13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14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15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16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17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0  2   3</a:t>
            </a:r>
          </a:p>
        </p:txBody>
      </p:sp>
      <p:sp>
        <p:nvSpPr>
          <p:cNvPr id="20518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19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20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21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22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23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24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25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26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0  2   7</a:t>
            </a:r>
          </a:p>
        </p:txBody>
      </p:sp>
      <p:sp>
        <p:nvSpPr>
          <p:cNvPr id="20527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28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29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2  0   1</a:t>
            </a:r>
          </a:p>
        </p:txBody>
      </p:sp>
      <p:sp>
        <p:nvSpPr>
          <p:cNvPr id="20530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7   1   0</a:t>
            </a:r>
          </a:p>
        </p:txBody>
      </p:sp>
      <p:sp>
        <p:nvSpPr>
          <p:cNvPr id="20531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2  0   1</a:t>
            </a:r>
          </a:p>
        </p:txBody>
      </p:sp>
      <p:sp>
        <p:nvSpPr>
          <p:cNvPr id="20532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3  1   0</a:t>
            </a:r>
          </a:p>
        </p:txBody>
      </p:sp>
      <p:sp>
        <p:nvSpPr>
          <p:cNvPr id="20533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2   0   1</a:t>
            </a:r>
          </a:p>
        </p:txBody>
      </p:sp>
      <p:sp>
        <p:nvSpPr>
          <p:cNvPr id="20534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3  1   0</a:t>
            </a:r>
          </a:p>
        </p:txBody>
      </p:sp>
      <p:sp>
        <p:nvSpPr>
          <p:cNvPr id="20535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2  0   1</a:t>
            </a:r>
          </a:p>
        </p:txBody>
      </p:sp>
      <p:sp>
        <p:nvSpPr>
          <p:cNvPr id="20536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3  1   0</a:t>
            </a:r>
          </a:p>
        </p:txBody>
      </p:sp>
      <p:sp>
        <p:nvSpPr>
          <p:cNvPr id="20537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2  0   1</a:t>
            </a:r>
          </a:p>
        </p:txBody>
      </p:sp>
      <p:sp>
        <p:nvSpPr>
          <p:cNvPr id="20538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3  1   0</a:t>
            </a:r>
          </a:p>
        </p:txBody>
      </p:sp>
      <p:sp>
        <p:nvSpPr>
          <p:cNvPr id="20539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0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1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2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3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4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5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6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7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8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sp>
        <p:nvSpPr>
          <p:cNvPr id="20549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550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51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52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53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54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55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56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0  2   7</a:t>
            </a:r>
          </a:p>
        </p:txBody>
      </p:sp>
      <p:sp>
        <p:nvSpPr>
          <p:cNvPr id="20557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58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59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60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61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62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63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64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65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/>
              <a:t>from</a:t>
            </a:r>
          </a:p>
        </p:txBody>
      </p:sp>
      <p:sp>
        <p:nvSpPr>
          <p:cNvPr id="20566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  <p:sp>
        <p:nvSpPr>
          <p:cNvPr id="20567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68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69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70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71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72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73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0574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75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76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77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78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79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80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81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82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83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84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85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86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7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8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   y   z</a:t>
            </a:r>
          </a:p>
        </p:txBody>
      </p:sp>
      <p:sp>
        <p:nvSpPr>
          <p:cNvPr id="20589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x</a:t>
            </a:r>
          </a:p>
        </p:txBody>
      </p:sp>
      <p:sp>
        <p:nvSpPr>
          <p:cNvPr id="20590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y</a:t>
            </a:r>
          </a:p>
        </p:txBody>
      </p:sp>
      <p:sp>
        <p:nvSpPr>
          <p:cNvPr id="20591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z</a:t>
            </a:r>
          </a:p>
        </p:txBody>
      </p:sp>
      <p:sp>
        <p:nvSpPr>
          <p:cNvPr id="20592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93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94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</p:txBody>
      </p:sp>
      <p:sp>
        <p:nvSpPr>
          <p:cNvPr id="20595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20596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20597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0598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599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∞</a:t>
            </a:r>
          </a:p>
          <a:p>
            <a:r>
              <a:rPr lang="en-US" altLang="en-US"/>
              <a:t>2   0   1</a:t>
            </a:r>
          </a:p>
        </p:txBody>
      </p:sp>
      <p:sp>
        <p:nvSpPr>
          <p:cNvPr id="20600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∞ ∞  ∞</a:t>
            </a:r>
          </a:p>
        </p:txBody>
      </p:sp>
      <p:sp>
        <p:nvSpPr>
          <p:cNvPr id="20601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2   0   1</a:t>
            </a:r>
          </a:p>
        </p:txBody>
      </p:sp>
      <p:sp>
        <p:nvSpPr>
          <p:cNvPr id="20602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7   1   0</a:t>
            </a:r>
          </a:p>
        </p:txBody>
      </p:sp>
      <p:sp>
        <p:nvSpPr>
          <p:cNvPr id="20603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4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5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6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7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8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09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0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time</a:t>
            </a:r>
          </a:p>
        </p:txBody>
      </p:sp>
      <p:grpSp>
        <p:nvGrpSpPr>
          <p:cNvPr id="20611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20627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628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20629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630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0631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/>
              </a:p>
            </p:txBody>
          </p:sp>
          <p:sp>
            <p:nvSpPr>
              <p:cNvPr id="20634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0635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636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0637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20659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0660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/>
                    <a:t>x</a:t>
                  </a:r>
                  <a:endParaRPr lang="en-US" altLang="en-US" sz="2400"/>
                </a:p>
              </p:txBody>
            </p:sp>
          </p:grpSp>
          <p:grpSp>
            <p:nvGrpSpPr>
              <p:cNvPr id="20638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20651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0652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3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54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20655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20656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20657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20658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en-US" sz="2400"/>
                      <a:t>z</a:t>
                    </a:r>
                  </a:p>
                </p:txBody>
              </p:sp>
            </p:grpSp>
          </p:grpSp>
          <p:sp>
            <p:nvSpPr>
              <p:cNvPr id="20639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</a:t>
                </a:r>
                <a:endParaRPr lang="en-US" altLang="en-US" sz="2400"/>
              </a:p>
            </p:txBody>
          </p:sp>
          <p:sp>
            <p:nvSpPr>
              <p:cNvPr id="20640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2</a:t>
                </a:r>
                <a:endParaRPr lang="en-US" altLang="en-US" sz="2400"/>
              </a:p>
            </p:txBody>
          </p:sp>
          <p:sp>
            <p:nvSpPr>
              <p:cNvPr id="20641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7</a:t>
                </a:r>
                <a:endParaRPr lang="en-US" altLang="en-US" sz="2400"/>
              </a:p>
            </p:txBody>
          </p:sp>
          <p:grpSp>
            <p:nvGrpSpPr>
              <p:cNvPr id="20642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20643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0644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5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46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en-US" sz="2400"/>
                </a:p>
              </p:txBody>
            </p:sp>
            <p:sp>
              <p:nvSpPr>
                <p:cNvPr id="20647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grpSp>
              <p:nvGrpSpPr>
                <p:cNvPr id="20648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20649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altLang="en-US"/>
                  </a:p>
                </p:txBody>
              </p:sp>
              <p:sp>
                <p:nvSpPr>
                  <p:cNvPr id="20650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en-US" sz="2000"/>
                      <a:t>y</a:t>
                    </a:r>
                    <a:endParaRPr lang="en-US" altLang="en-US" sz="2400"/>
                  </a:p>
                </p:txBody>
              </p:sp>
            </p:grpSp>
          </p:grpSp>
        </p:grpSp>
      </p:grpSp>
      <p:sp>
        <p:nvSpPr>
          <p:cNvPr id="20612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20613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14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15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16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617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altLang="en-US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 altLang="en-US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20618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19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altLang="en-US" i="1"/>
              <a:t>D</a:t>
            </a:r>
            <a:r>
              <a:rPr lang="fr-FR" altLang="en-US" i="1" baseline="-25000"/>
              <a:t>x</a:t>
            </a:r>
            <a:r>
              <a:rPr lang="fr-FR" altLang="en-US" i="1"/>
              <a:t>(z) = </a:t>
            </a:r>
            <a:r>
              <a:rPr lang="fr-FR" altLang="en-US"/>
              <a:t>min{</a:t>
            </a:r>
            <a:r>
              <a:rPr lang="fr-FR" altLang="en-US" i="1"/>
              <a:t>c(x,y) + </a:t>
            </a:r>
            <a:br>
              <a:rPr lang="fr-FR" altLang="en-US" i="1"/>
            </a:br>
            <a:r>
              <a:rPr lang="fr-FR" altLang="en-US" i="1"/>
              <a:t>      D</a:t>
            </a:r>
            <a:r>
              <a:rPr lang="fr-FR" altLang="en-US" i="1" baseline="-25000"/>
              <a:t>y</a:t>
            </a:r>
            <a:r>
              <a:rPr lang="fr-FR" altLang="en-US" i="1"/>
              <a:t>(z), c(x,z) + D</a:t>
            </a:r>
            <a:r>
              <a:rPr lang="fr-FR" altLang="en-US" i="1" baseline="-25000"/>
              <a:t>z</a:t>
            </a:r>
            <a:r>
              <a:rPr lang="fr-FR" altLang="en-US" i="1"/>
              <a:t>(z)</a:t>
            </a:r>
            <a:r>
              <a:rPr lang="fr-FR" altLang="en-US"/>
              <a:t>} </a:t>
            </a:r>
          </a:p>
          <a:p>
            <a:pPr algn="just">
              <a:lnSpc>
                <a:spcPct val="120000"/>
              </a:lnSpc>
            </a:pPr>
            <a:r>
              <a:rPr lang="fr-FR" altLang="en-US"/>
              <a:t>= min{2+1 , 7+0} = 3</a:t>
            </a:r>
          </a:p>
        </p:txBody>
      </p:sp>
      <p:sp>
        <p:nvSpPr>
          <p:cNvPr id="20620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21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20622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2 </a:t>
            </a:r>
          </a:p>
        </p:txBody>
      </p:sp>
      <p:sp>
        <p:nvSpPr>
          <p:cNvPr id="20623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20624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alt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20625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cost to</a:t>
            </a:r>
          </a:p>
        </p:txBody>
      </p:sp>
      <p:sp>
        <p:nvSpPr>
          <p:cNvPr id="20626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i="1"/>
              <a:t>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F88D298B-D1B4-401D-AA4B-CBA15B64ECE3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pic>
        <p:nvPicPr>
          <p:cNvPr id="3076" name="Picture 7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3081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2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3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84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087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88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89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092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93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94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097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98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099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102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03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04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107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08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09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3112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3113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4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5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102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6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7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8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19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0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1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2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3148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49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u</a:t>
                </a:r>
                <a:endParaRPr lang="en-US" altLang="en-US" sz="2400"/>
              </a:p>
            </p:txBody>
          </p:sp>
        </p:grpSp>
        <p:grpSp>
          <p:nvGrpSpPr>
            <p:cNvPr id="3123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3146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47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y</a:t>
                </a:r>
                <a:endParaRPr lang="en-US" altLang="en-US" sz="2400"/>
              </a:p>
            </p:txBody>
          </p:sp>
        </p:grpSp>
        <p:grpSp>
          <p:nvGrpSpPr>
            <p:cNvPr id="3124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3144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45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x</a:t>
                </a:r>
              </a:p>
            </p:txBody>
          </p:sp>
        </p:grpSp>
        <p:grpSp>
          <p:nvGrpSpPr>
            <p:cNvPr id="3125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3142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43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w</a:t>
                </a:r>
                <a:endParaRPr lang="en-US" altLang="en-US" sz="2400"/>
              </a:p>
            </p:txBody>
          </p:sp>
        </p:grpSp>
        <p:grpSp>
          <p:nvGrpSpPr>
            <p:cNvPr id="3126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3140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41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v</a:t>
                </a:r>
                <a:endParaRPr lang="en-US" altLang="en-US" sz="2400"/>
              </a:p>
            </p:txBody>
          </p:sp>
        </p:grpSp>
        <p:grpSp>
          <p:nvGrpSpPr>
            <p:cNvPr id="3127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3138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39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z</a:t>
                </a:r>
              </a:p>
            </p:txBody>
          </p:sp>
        </p:grpSp>
        <p:sp>
          <p:nvSpPr>
            <p:cNvPr id="3128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3129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3130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3131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3132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3133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3134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3135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  <p:sp>
          <p:nvSpPr>
            <p:cNvPr id="3136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3137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</p:grpSp>
      <p:sp>
        <p:nvSpPr>
          <p:cNvPr id="3078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graph: G = (N,E)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 = set of routers = { u, v, w, x, y, z 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 = set of links ={ (u,v), (u,x), (v,x), (v,w), (x,w), (x,y), (w,y), (w,z), (y,z) }</a:t>
            </a:r>
          </a:p>
        </p:txBody>
      </p:sp>
      <p:sp>
        <p:nvSpPr>
          <p:cNvPr id="3079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r>
              <a:rPr lang="en-US" altLang="en-US" smtClean="0"/>
              <a:t>Graph abstraction</a:t>
            </a:r>
          </a:p>
        </p:txBody>
      </p:sp>
      <p:sp>
        <p:nvSpPr>
          <p:cNvPr id="3080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90513" indent="-290513"/>
            <a:r>
              <a:rPr lang="en-US" altLang="en-US" i="1"/>
              <a:t>aside:</a:t>
            </a:r>
            <a:r>
              <a:rPr lang="en-US" altLang="en-US"/>
              <a:t> graph abstraction is useful in other network contexts, e.g., </a:t>
            </a:r>
          </a:p>
          <a:p>
            <a:pPr marL="290513" indent="-290513"/>
            <a:r>
              <a:rPr lang="en-US" altLang="en-US"/>
              <a:t>P2P, where </a:t>
            </a:r>
            <a:r>
              <a:rPr lang="en-US" altLang="en-US" i="1"/>
              <a:t>N</a:t>
            </a:r>
            <a:r>
              <a:rPr lang="en-US" altLang="en-US"/>
              <a:t> is set of peers and </a:t>
            </a:r>
            <a:r>
              <a:rPr lang="en-US" altLang="en-US" i="1"/>
              <a:t>E</a:t>
            </a:r>
            <a:r>
              <a:rPr lang="en-US" altLang="en-US"/>
              <a:t> is set of TCP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5EDE491B-2047-458F-A980-AF9592F45150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pic>
        <p:nvPicPr>
          <p:cNvPr id="21508" name="Picture 15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altLang="en-US" sz="3600" smtClean="0"/>
              <a:t>Distance vector: link cost changes</a:t>
            </a:r>
            <a:endParaRPr lang="en-US" altLang="en-US" smtClean="0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updates routing info, recalculates </a:t>
            </a:r>
            <a:br>
              <a:rPr lang="en-US" altLang="en-US" sz="2400">
                <a:latin typeface="Gill Sans MT" pitchFamily="34" charset="0"/>
              </a:rPr>
            </a:br>
            <a:r>
              <a:rPr lang="en-US" altLang="en-US" sz="2400">
                <a:latin typeface="Gill Sans MT" pitchFamily="34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if DV changes, notify neighbors</a:t>
            </a:r>
            <a:r>
              <a:rPr lang="en-US" altLang="en-US" sz="2200">
                <a:latin typeface="Gill Sans MT" pitchFamily="34" charset="0"/>
              </a:rPr>
              <a:t> 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CC0000"/>
                </a:solidFill>
                <a:latin typeface="Gill Sans MT" pitchFamily="34" charset="0"/>
              </a:rPr>
              <a:t>“good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CC0000"/>
                </a:solidFill>
                <a:latin typeface="Gill Sans MT" pitchFamily="34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CC0000"/>
                </a:solidFill>
                <a:latin typeface="Gill Sans MT" pitchFamily="34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CC0000"/>
                </a:solidFill>
                <a:latin typeface="Gill Sans MT" pitchFamily="34" charset="0"/>
              </a:rPr>
              <a:t>fast”</a:t>
            </a:r>
            <a:endParaRPr lang="en-US" altLang="en-US" sz="1600">
              <a:solidFill>
                <a:srgbClr val="CC0000"/>
              </a:solidFill>
              <a:latin typeface="Gill Sans MT" pitchFamily="34" charset="0"/>
            </a:endParaRPr>
          </a:p>
        </p:txBody>
      </p:sp>
      <p:grpSp>
        <p:nvGrpSpPr>
          <p:cNvPr id="21512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21516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19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522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3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1525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21549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50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omic Sans MS" pitchFamily="66" charset="0"/>
                  </a:rPr>
                  <a:t>x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526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2154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4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154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21546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154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15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>
                      <a:latin typeface="Comic Sans MS" pitchFamily="66" charset="0"/>
                    </a:rPr>
                    <a:t>z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528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4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529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50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1530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153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53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153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21538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153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154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>
                      <a:latin typeface="Comic Sans MS" pitchFamily="66" charset="0"/>
                    </a:rPr>
                    <a:t>y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1531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153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altLang="en-US" i="1"/>
              <a:t>t</a:t>
            </a:r>
            <a:r>
              <a:rPr lang="en-US" altLang="en-US" i="1" baseline="-25000"/>
              <a:t>0 </a:t>
            </a:r>
            <a:r>
              <a:rPr lang="en-US" altLang="en-US"/>
              <a:t>: </a:t>
            </a:r>
            <a:r>
              <a:rPr lang="en-US" altLang="en-US" i="1"/>
              <a:t>y</a:t>
            </a:r>
            <a:r>
              <a:rPr lang="en-US" alt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alt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altLang="en-US" i="1"/>
              <a:t>t</a:t>
            </a:r>
            <a:r>
              <a:rPr lang="en-US" altLang="en-US" i="1" baseline="-25000"/>
              <a:t>1 </a:t>
            </a:r>
            <a:r>
              <a:rPr lang="en-US" altLang="en-US"/>
              <a:t>: </a:t>
            </a:r>
            <a:r>
              <a:rPr lang="en-US" altLang="en-US" i="1"/>
              <a:t>z</a:t>
            </a:r>
            <a:r>
              <a:rPr lang="en-US" altLang="en-US"/>
              <a:t> receives update from </a:t>
            </a:r>
            <a:r>
              <a:rPr lang="en-US" altLang="en-US" i="1"/>
              <a:t>y</a:t>
            </a:r>
            <a:r>
              <a:rPr lang="en-US" altLang="en-US"/>
              <a:t>, updates its table, computes new least cost to </a:t>
            </a:r>
            <a:r>
              <a:rPr lang="en-US" altLang="en-US" i="1"/>
              <a:t>x</a:t>
            </a:r>
            <a:r>
              <a:rPr lang="en-US" alt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alt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altLang="en-US" i="1"/>
              <a:t>t</a:t>
            </a:r>
            <a:r>
              <a:rPr lang="en-US" altLang="en-US" i="1" baseline="-25000"/>
              <a:t>2 </a:t>
            </a:r>
            <a:r>
              <a:rPr lang="en-US" altLang="en-US"/>
              <a:t>: </a:t>
            </a:r>
            <a:r>
              <a:rPr lang="en-US" altLang="en-US" i="1"/>
              <a:t>y</a:t>
            </a:r>
            <a:r>
              <a:rPr lang="en-US" altLang="en-US"/>
              <a:t> receives </a:t>
            </a:r>
            <a:r>
              <a:rPr lang="en-US" altLang="en-US" i="1"/>
              <a:t>z</a:t>
            </a:r>
            <a:r>
              <a:rPr lang="en-US" altLang="en-US"/>
              <a:t>’s update, updates its distance table.  </a:t>
            </a:r>
            <a:r>
              <a:rPr lang="en-US" altLang="en-US" i="1"/>
              <a:t>y</a:t>
            </a:r>
            <a:r>
              <a:rPr lang="en-US" altLang="en-US"/>
              <a:t>’s least costs do </a:t>
            </a:r>
            <a:r>
              <a:rPr lang="en-US" altLang="en-US" i="1"/>
              <a:t>not</a:t>
            </a:r>
            <a:r>
              <a:rPr lang="en-US" altLang="en-US"/>
              <a:t> change, so </a:t>
            </a:r>
            <a:r>
              <a:rPr lang="en-US" altLang="en-US" i="1"/>
              <a:t>y</a:t>
            </a:r>
            <a:r>
              <a:rPr lang="en-US" altLang="en-US"/>
              <a:t>  does </a:t>
            </a:r>
            <a:r>
              <a:rPr lang="en-US" altLang="en-US" i="1"/>
              <a:t>not</a:t>
            </a:r>
            <a:r>
              <a:rPr lang="en-US" altLang="en-US"/>
              <a:t> send a message to </a:t>
            </a:r>
            <a:r>
              <a:rPr lang="en-US" altLang="en-US" i="1"/>
              <a:t>z</a:t>
            </a:r>
            <a:r>
              <a:rPr lang="en-US" altLang="en-US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CD3114E9-0603-4EE5-893A-C3784A35E6EE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82625" y="573088"/>
            <a:ext cx="821213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/>
              <a:t>In a network having nodes a,b,c,d,e,f,g,h and i; node a has nodes d,e,g,and h, </a:t>
            </a:r>
          </a:p>
          <a:p>
            <a:r>
              <a:rPr lang="en-IN"/>
              <a:t>as neighbours. If at present node a’s DV has values (0,9,8,8,11,7,8,8,11) and </a:t>
            </a:r>
          </a:p>
          <a:p>
            <a:r>
              <a:rPr lang="en-IN"/>
              <a:t>it receives following vectors from it’s neighbours then calculate new DV for a:</a:t>
            </a:r>
          </a:p>
          <a:p>
            <a:r>
              <a:rPr lang="en-IN"/>
              <a:t>D: 9,2,1,0,3,4,4,1,4</a:t>
            </a:r>
          </a:p>
          <a:p>
            <a:r>
              <a:rPr lang="en-IN"/>
              <a:t>E: 3,3,1,3,0,4,1,2,3</a:t>
            </a:r>
          </a:p>
          <a:p>
            <a:r>
              <a:rPr lang="en-IN"/>
              <a:t>G: 8,4,2,3,1,4,0,3,2</a:t>
            </a:r>
          </a:p>
          <a:p>
            <a:r>
              <a:rPr lang="en-IN"/>
              <a:t>H: 5,1,1,1,2,2,3,0,3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05611C21-C965-45A7-A596-80EF6F521F35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pic>
        <p:nvPicPr>
          <p:cNvPr id="23556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altLang="en-US" sz="3600" smtClean="0"/>
              <a:t>Distance vector: link cost changes</a:t>
            </a:r>
            <a:endParaRPr lang="en-US" altLang="en-US" smtClean="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 i="1">
                <a:solidFill>
                  <a:srgbClr val="CC0000"/>
                </a:solidFill>
                <a:latin typeface="Gill Sans MT" pitchFamily="34" charset="0"/>
              </a:rPr>
              <a:t>bad news travels slow</a:t>
            </a:r>
            <a:r>
              <a:rPr lang="en-US" altLang="en-US" sz="2400">
                <a:latin typeface="Gill Sans MT" pitchFamily="34" charset="0"/>
              </a:rPr>
              <a:t> - “count to infinity”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44 iterations before algorithm stabilizes: see text</a:t>
            </a:r>
          </a:p>
        </p:txBody>
      </p:sp>
      <p:grpSp>
        <p:nvGrpSpPr>
          <p:cNvPr id="23559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23561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3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67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9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3570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23594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595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>
                    <a:latin typeface="Comic Sans MS" pitchFamily="66" charset="0"/>
                  </a:rPr>
                  <a:t>x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571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23586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587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3590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23591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23592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359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>
                      <a:latin typeface="Comic Sans MS" pitchFamily="66" charset="0"/>
                    </a:rPr>
                    <a:t>z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3572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73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4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74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Comic Sans MS" pitchFamily="66" charset="0"/>
                </a:rPr>
                <a:t>50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23575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3578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579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3582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grpSp>
            <p:nvGrpSpPr>
              <p:cNvPr id="23583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3584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2358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US" sz="2000">
                      <a:latin typeface="Comic Sans MS" pitchFamily="66" charset="0"/>
                    </a:rPr>
                    <a:t>y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3576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3577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CC0000"/>
                </a:solidFill>
                <a:latin typeface="Gill Sans MT" pitchFamily="34" charset="0"/>
              </a:rPr>
              <a:t>poisoned reverse:</a:t>
            </a:r>
            <a:r>
              <a:rPr lang="en-US" altLang="en-US" sz="2000">
                <a:latin typeface="Gill Sans MT" pitchFamily="34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000">
                <a:latin typeface="Gill Sans MT" pitchFamily="34" charset="0"/>
              </a:rPr>
              <a:t>Z tells Y its (Z’s) distance to X is infinite (so Y won’t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400">
                <a:latin typeface="Gill Sans MT" pitchFamily="34" charset="0"/>
              </a:rPr>
              <a:t>will this completely solve count to infinity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CACE9C02-8BBE-497A-B956-158AC176FE25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pic>
        <p:nvPicPr>
          <p:cNvPr id="24580" name="Picture 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/>
          <a:lstStyle/>
          <a:p>
            <a:r>
              <a:rPr lang="en-US" altLang="en-US" sz="3600" smtClean="0"/>
              <a:t>Comparison of LS and DV algorithms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altLang="en-US" sz="2000" b="1" i="1" smtClean="0">
                <a:solidFill>
                  <a:srgbClr val="CC0000"/>
                </a:solidFill>
              </a:rPr>
              <a:t>LS:</a:t>
            </a:r>
            <a:r>
              <a:rPr lang="en-US" altLang="en-US" sz="2000" smtClean="0"/>
              <a:t> with n nodes, E links, O(nE) msgs sent  </a:t>
            </a:r>
          </a:p>
          <a:p>
            <a:r>
              <a:rPr lang="en-US" altLang="en-US" sz="2000" b="1" i="1" smtClean="0">
                <a:solidFill>
                  <a:srgbClr val="CC0000"/>
                </a:solidFill>
              </a:rPr>
              <a:t>DV: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smtClean="0"/>
              <a:t>exchange between neighbors only</a:t>
            </a:r>
          </a:p>
          <a:p>
            <a:pPr lvl="1"/>
            <a:r>
              <a:rPr lang="en-US" altLang="en-US" sz="2000" smtClean="0"/>
              <a:t>convergence time varies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altLang="en-US" sz="2000" b="1" i="1" smtClean="0">
                <a:solidFill>
                  <a:srgbClr val="CC0000"/>
                </a:solidFill>
              </a:rPr>
              <a:t>LS:</a:t>
            </a:r>
            <a:r>
              <a:rPr lang="en-US" altLang="en-US" sz="2000" smtClean="0"/>
              <a:t> O(n</a:t>
            </a:r>
            <a:r>
              <a:rPr lang="en-US" altLang="en-US" sz="2000" b="1" baseline="30000" smtClean="0"/>
              <a:t>2</a:t>
            </a:r>
            <a:r>
              <a:rPr lang="en-US" altLang="en-US" sz="2000" smtClean="0"/>
              <a:t>) algorithm requires O(nE) msgs</a:t>
            </a:r>
          </a:p>
          <a:p>
            <a:pPr lvl="1"/>
            <a:r>
              <a:rPr lang="en-US" altLang="en-US" sz="2000" smtClean="0"/>
              <a:t>may have oscillations</a:t>
            </a:r>
            <a:endParaRPr lang="en-US" altLang="en-US" sz="1800" smtClean="0"/>
          </a:p>
          <a:p>
            <a:r>
              <a:rPr lang="en-US" altLang="en-US" sz="2000" b="1" i="1" smtClean="0">
                <a:solidFill>
                  <a:srgbClr val="CC0000"/>
                </a:solidFill>
              </a:rPr>
              <a:t>DV:</a:t>
            </a:r>
            <a:r>
              <a:rPr lang="en-US" altLang="en-US" sz="2000" smtClean="0"/>
              <a:t> convergence time varies</a:t>
            </a:r>
          </a:p>
          <a:p>
            <a:pPr lvl="1"/>
            <a:r>
              <a:rPr lang="en-US" altLang="en-US" sz="2000" smtClean="0"/>
              <a:t>may be routing loops</a:t>
            </a:r>
          </a:p>
          <a:p>
            <a:pPr lvl="1"/>
            <a:r>
              <a:rPr lang="en-US" altLang="en-US" sz="2000" smtClean="0"/>
              <a:t>count-to-infinity problem</a:t>
            </a:r>
            <a:endParaRPr lang="en-US" altLang="en-US" sz="1800" smtClean="0"/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robustness:</a:t>
            </a:r>
            <a:r>
              <a:rPr lang="en-US" altLang="en-US" sz="2400" smtClean="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LS:</a:t>
            </a:r>
            <a:r>
              <a:rPr lang="en-US" altLang="en-US" sz="2400" smtClean="0"/>
              <a:t> </a:t>
            </a:r>
          </a:p>
          <a:p>
            <a:pPr lvl="1"/>
            <a:r>
              <a:rPr lang="en-US" altLang="en-US" sz="2000" smtClean="0"/>
              <a:t>node can advertise incorrect </a:t>
            </a:r>
            <a:r>
              <a:rPr lang="en-US" altLang="en-US" sz="2000" i="1" smtClean="0">
                <a:solidFill>
                  <a:srgbClr val="000099"/>
                </a:solidFill>
              </a:rPr>
              <a:t>link</a:t>
            </a:r>
            <a:r>
              <a:rPr lang="en-US" altLang="en-US" sz="2000" smtClean="0"/>
              <a:t> cost</a:t>
            </a:r>
          </a:p>
          <a:p>
            <a:pPr lvl="1"/>
            <a:r>
              <a:rPr lang="en-US" altLang="en-US" sz="2000" smtClean="0"/>
              <a:t>each node computes only its </a:t>
            </a:r>
            <a:r>
              <a:rPr lang="en-US" altLang="en-US" sz="2000" i="1" smtClean="0"/>
              <a:t>own</a:t>
            </a:r>
            <a:r>
              <a:rPr lang="en-US" altLang="en-US" sz="2000" smtClean="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altLang="en-US" sz="2000" smtClean="0"/>
              <a:t>DV node can advertise incorrect </a:t>
            </a:r>
            <a:r>
              <a:rPr lang="en-US" altLang="en-US" sz="2000" i="1" smtClean="0">
                <a:solidFill>
                  <a:srgbClr val="000099"/>
                </a:solidFill>
              </a:rPr>
              <a:t>path</a:t>
            </a:r>
            <a:r>
              <a:rPr lang="en-US" altLang="en-US" sz="2000" smtClean="0"/>
              <a:t> cost</a:t>
            </a:r>
          </a:p>
          <a:p>
            <a:pPr lvl="1"/>
            <a:r>
              <a:rPr lang="en-US" altLang="en-US" sz="2000" smtClean="0"/>
              <a:t>each node’s table used by others </a:t>
            </a:r>
          </a:p>
          <a:p>
            <a:pPr lvl="2"/>
            <a:r>
              <a:rPr lang="en-US" altLang="en-US" sz="1800" smtClean="0"/>
              <a:t>error propagate thru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5FD81EDE-0C85-4E37-BC78-BB2F8BD92921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4100" name="Picture 77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r>
              <a:rPr lang="en-US" altLang="en-US" smtClean="0"/>
              <a:t>Graph abstraction: costs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4106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9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12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3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4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17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8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9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22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3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27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8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9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32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3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4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4137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8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9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0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102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1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2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3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4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5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46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147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17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74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u</a:t>
                </a:r>
                <a:endParaRPr lang="en-US" altLang="en-US" sz="2400"/>
              </a:p>
            </p:txBody>
          </p:sp>
        </p:grpSp>
        <p:grpSp>
          <p:nvGrpSpPr>
            <p:cNvPr id="4148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17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72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y</a:t>
                </a:r>
                <a:endParaRPr lang="en-US" altLang="en-US" sz="2400"/>
              </a:p>
            </p:txBody>
          </p:sp>
        </p:grpSp>
        <p:grpSp>
          <p:nvGrpSpPr>
            <p:cNvPr id="4149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16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70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x</a:t>
                </a:r>
              </a:p>
            </p:txBody>
          </p:sp>
        </p:grpSp>
        <p:grpSp>
          <p:nvGrpSpPr>
            <p:cNvPr id="4150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16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68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w</a:t>
                </a:r>
                <a:endParaRPr lang="en-US" altLang="en-US" sz="2400"/>
              </a:p>
            </p:txBody>
          </p:sp>
        </p:grpSp>
        <p:grpSp>
          <p:nvGrpSpPr>
            <p:cNvPr id="4151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165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66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v</a:t>
                </a:r>
                <a:endParaRPr lang="en-US" altLang="en-US" sz="2400"/>
              </a:p>
            </p:txBody>
          </p:sp>
        </p:grpSp>
        <p:grpSp>
          <p:nvGrpSpPr>
            <p:cNvPr id="4152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163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64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z</a:t>
                </a:r>
              </a:p>
            </p:txBody>
          </p:sp>
        </p:grpSp>
        <p:sp>
          <p:nvSpPr>
            <p:cNvPr id="4153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4154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4155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4156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4157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4158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4159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4160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  <p:sp>
          <p:nvSpPr>
            <p:cNvPr id="4161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4162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</p:grpSp>
      <p:sp>
        <p:nvSpPr>
          <p:cNvPr id="4103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c(x,x’) = cost of link (x,x’)</a:t>
            </a:r>
          </a:p>
          <a:p>
            <a:r>
              <a:rPr lang="en-US" altLang="en-US"/>
              <a:t>      e.g., c(w,z) = 5</a:t>
            </a:r>
          </a:p>
          <a:p>
            <a:endParaRPr lang="en-US" altLang="en-US"/>
          </a:p>
          <a:p>
            <a:r>
              <a:rPr lang="en-US" altLang="en-US">
                <a:latin typeface="Gill Sans MT" pitchFamily="34" charset="0"/>
              </a:rPr>
              <a:t>cost could always be 1, or </a:t>
            </a:r>
          </a:p>
          <a:p>
            <a:r>
              <a:rPr lang="en-US" altLang="en-US">
                <a:latin typeface="Gill Sans MT" pitchFamily="34" charset="0"/>
              </a:rPr>
              <a:t>inversely related to bandwidth,</a:t>
            </a:r>
          </a:p>
          <a:p>
            <a:r>
              <a:rPr lang="en-US" altLang="en-US">
                <a:latin typeface="Gill Sans MT" pitchFamily="34" charset="0"/>
              </a:rPr>
              <a:t>or inversely related to </a:t>
            </a:r>
          </a:p>
          <a:p>
            <a:r>
              <a:rPr lang="en-US" altLang="en-US">
                <a:latin typeface="Gill Sans MT" pitchFamily="34" charset="0"/>
              </a:rPr>
              <a:t>congestion</a:t>
            </a:r>
          </a:p>
        </p:txBody>
      </p:sp>
      <p:sp>
        <p:nvSpPr>
          <p:cNvPr id="4104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cost of path (x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x</a:t>
            </a:r>
            <a:r>
              <a:rPr lang="en-US" altLang="en-US" baseline="-25000"/>
              <a:t>3</a:t>
            </a:r>
            <a:r>
              <a:rPr lang="en-US" altLang="en-US"/>
              <a:t>,…, x</a:t>
            </a:r>
            <a:r>
              <a:rPr lang="en-US" altLang="en-US" baseline="-25000"/>
              <a:t>p</a:t>
            </a:r>
            <a:r>
              <a:rPr lang="en-US" altLang="en-US"/>
              <a:t>) = c(x</a:t>
            </a:r>
            <a:r>
              <a:rPr lang="en-US" altLang="en-US" baseline="-25000"/>
              <a:t>1</a:t>
            </a:r>
            <a:r>
              <a:rPr lang="en-US" altLang="en-US"/>
              <a:t>,x</a:t>
            </a:r>
            <a:r>
              <a:rPr lang="en-US" altLang="en-US" baseline="-25000"/>
              <a:t>2</a:t>
            </a:r>
            <a:r>
              <a:rPr lang="en-US" altLang="en-US"/>
              <a:t>) + c(x</a:t>
            </a:r>
            <a:r>
              <a:rPr lang="en-US" altLang="en-US" baseline="-25000"/>
              <a:t>2</a:t>
            </a:r>
            <a:r>
              <a:rPr lang="en-US" altLang="en-US"/>
              <a:t>,x</a:t>
            </a:r>
            <a:r>
              <a:rPr lang="en-US" altLang="en-US" baseline="-25000"/>
              <a:t>3</a:t>
            </a:r>
            <a:r>
              <a:rPr lang="en-US" altLang="en-US"/>
              <a:t>) + … + c(x</a:t>
            </a:r>
            <a:r>
              <a:rPr lang="en-US" altLang="en-US" baseline="-25000"/>
              <a:t>p-1</a:t>
            </a:r>
            <a:r>
              <a:rPr lang="en-US" altLang="en-US"/>
              <a:t>,x</a:t>
            </a:r>
            <a:r>
              <a:rPr lang="en-US" altLang="en-US" baseline="-25000"/>
              <a:t>p</a:t>
            </a:r>
            <a:r>
              <a:rPr lang="en-US" altLang="en-US"/>
              <a:t>)  </a:t>
            </a:r>
          </a:p>
        </p:txBody>
      </p:sp>
      <p:sp>
        <p:nvSpPr>
          <p:cNvPr id="4105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6889750" cy="7080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i="1">
                <a:solidFill>
                  <a:srgbClr val="CC0000"/>
                </a:solidFill>
                <a:latin typeface="Gill Sans MT" pitchFamily="34" charset="0"/>
              </a:rPr>
              <a:t>key question:</a:t>
            </a:r>
            <a:r>
              <a:rPr lang="en-US" altLang="en-US" sz="2000">
                <a:latin typeface="Gill Sans MT" pitchFamily="34" charset="0"/>
              </a:rPr>
              <a:t> what is the least-cost path between u and z ?</a:t>
            </a:r>
          </a:p>
          <a:p>
            <a:r>
              <a:rPr lang="en-US" altLang="en-US" sz="2000" i="1">
                <a:solidFill>
                  <a:srgbClr val="CC0000"/>
                </a:solidFill>
                <a:latin typeface="Gill Sans MT" pitchFamily="34" charset="0"/>
              </a:rPr>
              <a:t>routing algorithm:</a:t>
            </a:r>
            <a:r>
              <a:rPr lang="en-US" altLang="en-US" sz="2000">
                <a:latin typeface="Gill Sans MT" pitchFamily="34" charset="0"/>
              </a:rPr>
              <a:t> algorithm that finds that least cost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E5E300CF-7DE6-4154-A362-17CA0D5F3E4F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5124" name="Picture 5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Routing algorithm classification</a:t>
            </a:r>
            <a:endParaRPr lang="en-US" altLang="en-US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global:</a:t>
            </a:r>
          </a:p>
          <a:p>
            <a:r>
              <a:rPr lang="en-US" altLang="en-US" sz="2400" smtClean="0"/>
              <a:t>all routers have complete topology, link cost info</a:t>
            </a:r>
          </a:p>
          <a:p>
            <a:r>
              <a:rPr lang="en-US" altLang="en-US" sz="2400" smtClean="0">
                <a:solidFill>
                  <a:srgbClr val="000099"/>
                </a:solidFill>
              </a:rPr>
              <a:t>“link state” algorithms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decentralized: </a:t>
            </a:r>
          </a:p>
          <a:p>
            <a:r>
              <a:rPr lang="en-US" altLang="en-US" sz="2400" smtClean="0"/>
              <a:t>router knows physically-connected neighbors, link costs to neighbors</a:t>
            </a:r>
          </a:p>
          <a:p>
            <a:r>
              <a:rPr lang="en-US" altLang="en-US" sz="2400" smtClean="0"/>
              <a:t>iterative process of computation, exchange of info with neighbors</a:t>
            </a:r>
          </a:p>
          <a:p>
            <a:r>
              <a:rPr lang="en-US" altLang="en-US" sz="2400" smtClean="0">
                <a:solidFill>
                  <a:srgbClr val="000099"/>
                </a:solidFill>
              </a:rPr>
              <a:t>“distance vector” algorithms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static:</a:t>
            </a:r>
            <a:r>
              <a:rPr lang="en-US" altLang="en-US" sz="2400" smtClean="0"/>
              <a:t> </a:t>
            </a:r>
          </a:p>
          <a:p>
            <a:r>
              <a:rPr lang="en-US" altLang="en-US" sz="2400" smtClean="0"/>
              <a:t>routes change slowly over time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smtClean="0">
                <a:solidFill>
                  <a:srgbClr val="CC0000"/>
                </a:solidFill>
              </a:rPr>
              <a:t>dynamic: </a:t>
            </a:r>
          </a:p>
          <a:p>
            <a:r>
              <a:rPr lang="en-US" altLang="en-US" sz="2400" smtClean="0"/>
              <a:t>routes change more quickly</a:t>
            </a:r>
          </a:p>
          <a:p>
            <a:pPr lvl="1"/>
            <a:r>
              <a:rPr lang="en-US" altLang="en-US" smtClean="0"/>
              <a:t>periodic update</a:t>
            </a:r>
          </a:p>
          <a:p>
            <a:pPr lvl="1"/>
            <a:r>
              <a:rPr lang="en-US" altLang="en-US" smtClean="0"/>
              <a:t>in response to link cost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F2F9489D-A091-4257-9D1D-E2EF9C9590ED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6148" name="Picture 2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C0000"/>
                </a:solidFill>
              </a:rPr>
              <a:t>4.5 routing algorithms</a:t>
            </a:r>
          </a:p>
          <a:p>
            <a:pPr lvl="1"/>
            <a:r>
              <a:rPr lang="en-US" altLang="en-US" sz="2000" smtClean="0"/>
              <a:t>link state</a:t>
            </a:r>
          </a:p>
          <a:p>
            <a:pPr lvl="1"/>
            <a:r>
              <a:rPr lang="en-US" altLang="en-US" sz="2000" smtClean="0"/>
              <a:t>distance vector</a:t>
            </a:r>
          </a:p>
          <a:p>
            <a:endParaRPr lang="en-US" altLang="en-US" sz="2400" smtClean="0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25A733FD-4264-45AD-A3F8-098CFD0BA964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7172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A Link-State Routing Algorithm</a:t>
            </a:r>
            <a:endParaRPr lang="en-US" alt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Dijkstra’s algorithm</a:t>
            </a:r>
          </a:p>
          <a:p>
            <a:r>
              <a:rPr lang="en-US" altLang="en-US" sz="2400" smtClean="0"/>
              <a:t>net topology, link costs known to all nodes</a:t>
            </a:r>
          </a:p>
          <a:p>
            <a:pPr lvl="1"/>
            <a:r>
              <a:rPr lang="en-US" altLang="en-US" sz="2000" smtClean="0"/>
              <a:t>accomplished via “link state broadcast” </a:t>
            </a:r>
          </a:p>
          <a:p>
            <a:pPr lvl="1"/>
            <a:r>
              <a:rPr lang="en-US" altLang="en-US" sz="2000" smtClean="0"/>
              <a:t>all nodes have same info</a:t>
            </a:r>
          </a:p>
          <a:p>
            <a:r>
              <a:rPr lang="en-US" altLang="en-US" sz="2400" smtClean="0"/>
              <a:t>computes least cost paths from one node (‘source”) to all other nodes</a:t>
            </a:r>
          </a:p>
          <a:p>
            <a:pPr lvl="1"/>
            <a:r>
              <a:rPr lang="en-US" altLang="en-US" sz="2000" smtClean="0"/>
              <a:t>gives </a:t>
            </a:r>
            <a:r>
              <a:rPr lang="en-US" altLang="en-US" sz="2000" i="1" smtClean="0">
                <a:solidFill>
                  <a:srgbClr val="000099"/>
                </a:solidFill>
              </a:rPr>
              <a:t>forwarding table</a:t>
            </a:r>
            <a:r>
              <a:rPr lang="en-US" altLang="en-US" sz="2000" smtClean="0"/>
              <a:t> for that node</a:t>
            </a:r>
          </a:p>
          <a:p>
            <a:r>
              <a:rPr lang="en-US" altLang="en-US" sz="2400" smtClean="0"/>
              <a:t>iterative: after k iterations, know least cost path to k dest.’s</a:t>
            </a: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altLang="en-US" sz="2400" smtClean="0"/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altLang="en-US" sz="2400" smtClean="0"/>
              <a:t> current value of cost of path from source to dest. v</a:t>
            </a:r>
          </a:p>
          <a:p>
            <a:pPr>
              <a:lnSpc>
                <a:spcPct val="75000"/>
              </a:lnSpc>
            </a:pP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altLang="en-US" sz="2400" smtClean="0"/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 altLang="en-US" smtClean="0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altLang="en-US" sz="2400" smtClean="0"/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084C82E0-A1D6-48BB-8BB0-CA106EFDE13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8196" name="Picture 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Dijsktra’s Algorithm</a:t>
            </a:r>
            <a:endParaRPr lang="en-US" altLang="en-US" smtClean="0"/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/>
              <a:t>1  </a:t>
            </a:r>
            <a:r>
              <a:rPr lang="en-US" altLang="en-US" sz="2000" b="1" i="1"/>
              <a:t>Initialization: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2    N</a:t>
            </a:r>
            <a:r>
              <a:rPr lang="en-US" altLang="en-US" sz="2000">
                <a:cs typeface="Arial" charset="0"/>
              </a:rPr>
              <a:t>'</a:t>
            </a:r>
            <a:r>
              <a:rPr lang="en-US" altLang="en-US" sz="2000"/>
              <a:t> = {u} </a:t>
            </a:r>
          </a:p>
          <a:p>
            <a:r>
              <a:rPr lang="en-US" altLang="en-US" sz="2000"/>
              <a:t>3    for all nodes v </a:t>
            </a:r>
          </a:p>
          <a:p>
            <a:r>
              <a:rPr lang="en-US" altLang="en-US" sz="2000"/>
              <a:t>4      if v adjacent to u </a:t>
            </a:r>
          </a:p>
          <a:p>
            <a:r>
              <a:rPr lang="en-US" altLang="en-US" sz="2000"/>
              <a:t>5          then D(v) = c(u,v) </a:t>
            </a:r>
          </a:p>
          <a:p>
            <a:r>
              <a:rPr lang="en-US" altLang="en-US" sz="2000"/>
              <a:t>6      else D(v) = </a:t>
            </a:r>
            <a:r>
              <a:rPr lang="en-US" altLang="en-US" sz="2000">
                <a:cs typeface="Arial" charset="0"/>
              </a:rPr>
              <a:t>∞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7 </a:t>
            </a:r>
          </a:p>
          <a:p>
            <a:r>
              <a:rPr lang="en-US" altLang="en-US" sz="2000"/>
              <a:t>8   </a:t>
            </a:r>
            <a:r>
              <a:rPr lang="en-US" altLang="en-US" sz="2000" b="1" i="1"/>
              <a:t>Loop</a:t>
            </a:r>
            <a:r>
              <a:rPr lang="en-US" altLang="en-US" sz="2000" i="1"/>
              <a:t> </a:t>
            </a:r>
            <a:endParaRPr lang="en-US" altLang="en-US" sz="2000"/>
          </a:p>
          <a:p>
            <a:r>
              <a:rPr lang="en-US" altLang="en-US" sz="2000"/>
              <a:t>9     find w not in N</a:t>
            </a:r>
            <a:r>
              <a:rPr lang="en-US" altLang="en-US" sz="2000">
                <a:cs typeface="Arial" charset="0"/>
              </a:rPr>
              <a:t>'</a:t>
            </a:r>
            <a:r>
              <a:rPr lang="en-US" altLang="en-US" sz="2000"/>
              <a:t> such that D(w) is a minimum </a:t>
            </a:r>
          </a:p>
          <a:p>
            <a:r>
              <a:rPr lang="en-US" altLang="en-US" sz="2000"/>
              <a:t>10    add w to N</a:t>
            </a:r>
            <a:r>
              <a:rPr lang="en-US" altLang="en-US" sz="2000">
                <a:cs typeface="Arial" charset="0"/>
              </a:rPr>
              <a:t>'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11    update D(v) for all v adjacent to w and not in N</a:t>
            </a:r>
            <a:r>
              <a:rPr lang="en-US" altLang="en-US" sz="2000">
                <a:cs typeface="Arial" charset="0"/>
              </a:rPr>
              <a:t>'</a:t>
            </a:r>
            <a:r>
              <a:rPr lang="en-US" altLang="en-US" sz="2000"/>
              <a:t> : </a:t>
            </a:r>
          </a:p>
          <a:p>
            <a:r>
              <a:rPr lang="en-US" altLang="en-US" sz="2000"/>
              <a:t>12       </a:t>
            </a:r>
            <a:r>
              <a:rPr lang="en-US" alt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altLang="en-US" sz="2000"/>
              <a:t>13    /* new cost to v is either old cost to v or known </a:t>
            </a:r>
          </a:p>
          <a:p>
            <a:r>
              <a:rPr lang="en-US" altLang="en-US" sz="2000"/>
              <a:t>14     shortest path cost to w plus cost from w to v */ </a:t>
            </a:r>
          </a:p>
          <a:p>
            <a:r>
              <a:rPr lang="en-US" altLang="en-US" sz="2000"/>
              <a:t>15  </a:t>
            </a:r>
            <a:r>
              <a:rPr lang="en-US" altLang="en-US" sz="2000" b="1" i="1"/>
              <a:t>until all nodes in N</a:t>
            </a:r>
            <a:r>
              <a:rPr lang="en-US" altLang="en-US" sz="2000" b="1" i="1">
                <a:cs typeface="Arial" charset="0"/>
              </a:rPr>
              <a:t>'</a:t>
            </a:r>
            <a:r>
              <a:rPr lang="en-US" altLang="en-US" sz="2000"/>
              <a:t> </a:t>
            </a:r>
          </a:p>
        </p:txBody>
      </p:sp>
      <p:sp>
        <p:nvSpPr>
          <p:cNvPr id="8199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E719058E-AFEB-4785-BADD-806C7039264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pic>
        <p:nvPicPr>
          <p:cNvPr id="9220" name="Picture 91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altLang="en-US" sz="3200" smtClean="0"/>
              <a:t>Dijkstra’s algorithm: another example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Step</a:t>
            </a:r>
          </a:p>
          <a:p>
            <a:pPr algn="r"/>
            <a:r>
              <a:rPr lang="en-US" altLang="en-US" sz="2000"/>
              <a:t>0</a:t>
            </a:r>
          </a:p>
          <a:p>
            <a:pPr algn="r"/>
            <a:r>
              <a:rPr lang="en-US" altLang="en-US" sz="2000"/>
              <a:t>1</a:t>
            </a:r>
          </a:p>
          <a:p>
            <a:pPr algn="r"/>
            <a:r>
              <a:rPr lang="en-US" altLang="en-US" sz="2000"/>
              <a:t>2</a:t>
            </a:r>
          </a:p>
          <a:p>
            <a:pPr algn="r"/>
            <a:r>
              <a:rPr lang="en-US" altLang="en-US" sz="2000"/>
              <a:t>3</a:t>
            </a:r>
          </a:p>
          <a:p>
            <a:pPr algn="r"/>
            <a:r>
              <a:rPr lang="en-US" altLang="en-US" sz="2000"/>
              <a:t>4</a:t>
            </a:r>
          </a:p>
          <a:p>
            <a:pPr algn="r"/>
            <a:r>
              <a:rPr lang="en-US" altLang="en-US" sz="2000"/>
              <a:t>5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N</a:t>
            </a:r>
            <a:r>
              <a:rPr lang="en-US" altLang="en-US" sz="2000">
                <a:cs typeface="Arial" charset="0"/>
              </a:rPr>
              <a:t>'</a:t>
            </a:r>
          </a:p>
          <a:p>
            <a:pPr algn="r"/>
            <a:r>
              <a:rPr lang="en-US" altLang="en-US" sz="2000"/>
              <a:t>u</a:t>
            </a:r>
          </a:p>
          <a:p>
            <a:pPr algn="r"/>
            <a:r>
              <a:rPr lang="en-US" altLang="en-US" sz="2000"/>
              <a:t>ux</a:t>
            </a:r>
          </a:p>
          <a:p>
            <a:pPr algn="r"/>
            <a:r>
              <a:rPr lang="en-US" altLang="en-US" sz="2000"/>
              <a:t>uxy</a:t>
            </a:r>
          </a:p>
          <a:p>
            <a:pPr algn="r"/>
            <a:r>
              <a:rPr lang="en-US" altLang="en-US" sz="2000"/>
              <a:t>uxyv</a:t>
            </a:r>
          </a:p>
          <a:p>
            <a:pPr algn="r"/>
            <a:r>
              <a:rPr lang="en-US" altLang="en-US" sz="2000"/>
              <a:t>uxyvw</a:t>
            </a:r>
          </a:p>
          <a:p>
            <a:pPr algn="r"/>
            <a:r>
              <a:rPr lang="en-US" altLang="en-US" sz="2000"/>
              <a:t>uxyvwz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D(v),p(v)</a:t>
            </a:r>
          </a:p>
          <a:p>
            <a:pPr algn="r"/>
            <a:r>
              <a:rPr lang="en-US" altLang="en-US" sz="2000"/>
              <a:t>2,u</a:t>
            </a:r>
          </a:p>
          <a:p>
            <a:pPr algn="r"/>
            <a:r>
              <a:rPr lang="en-US" altLang="en-US" sz="2000"/>
              <a:t>2,u</a:t>
            </a:r>
          </a:p>
          <a:p>
            <a:pPr algn="r"/>
            <a:r>
              <a:rPr lang="en-US" altLang="en-US" sz="2000"/>
              <a:t>2,u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D(w),p(w)</a:t>
            </a:r>
          </a:p>
          <a:p>
            <a:pPr algn="r"/>
            <a:r>
              <a:rPr lang="en-US" altLang="en-US" sz="2000"/>
              <a:t>5,u</a:t>
            </a:r>
          </a:p>
          <a:p>
            <a:pPr algn="r"/>
            <a:r>
              <a:rPr lang="en-US" altLang="en-US" sz="2000"/>
              <a:t>4,x</a:t>
            </a:r>
          </a:p>
          <a:p>
            <a:pPr algn="r"/>
            <a:r>
              <a:rPr lang="en-US" altLang="en-US" sz="2000"/>
              <a:t>3,y</a:t>
            </a:r>
          </a:p>
          <a:p>
            <a:pPr algn="r"/>
            <a:r>
              <a:rPr lang="en-US" altLang="en-US" sz="2000"/>
              <a:t>3,y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D(x),p(x)</a:t>
            </a:r>
          </a:p>
          <a:p>
            <a:pPr algn="r"/>
            <a:r>
              <a:rPr lang="en-US" altLang="en-US" sz="2000"/>
              <a:t>1,u</a:t>
            </a:r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D(y),p(y)</a:t>
            </a:r>
          </a:p>
          <a:p>
            <a:pPr algn="r"/>
            <a:r>
              <a:rPr lang="en-US" alt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/>
            <a:r>
              <a:rPr lang="en-US" altLang="en-US" sz="2000"/>
              <a:t>2,x</a:t>
            </a:r>
          </a:p>
        </p:txBody>
      </p:sp>
      <p:sp>
        <p:nvSpPr>
          <p:cNvPr id="9228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D(z),p(z)</a:t>
            </a:r>
          </a:p>
          <a:p>
            <a:pPr algn="r"/>
            <a:r>
              <a:rPr lang="en-US" altLang="en-US">
                <a:latin typeface="Comic Sans MS" pitchFamily="66" charset="0"/>
              </a:rPr>
              <a:t>∞ </a:t>
            </a:r>
            <a:endParaRPr lang="en-US" altLang="en-US" sz="2000"/>
          </a:p>
          <a:p>
            <a:pPr algn="r"/>
            <a:r>
              <a:rPr lang="en-US" altLang="en-US">
                <a:latin typeface="Comic Sans MS" pitchFamily="66" charset="0"/>
              </a:rPr>
              <a:t>∞ </a:t>
            </a:r>
            <a:endParaRPr lang="en-US" altLang="en-US" sz="2000"/>
          </a:p>
          <a:p>
            <a:pPr algn="r"/>
            <a:r>
              <a:rPr lang="en-US" altLang="en-US" sz="2000"/>
              <a:t>4,y</a:t>
            </a:r>
          </a:p>
          <a:p>
            <a:pPr algn="r"/>
            <a:r>
              <a:rPr lang="en-US" altLang="en-US" sz="2000"/>
              <a:t>4,y</a:t>
            </a:r>
          </a:p>
          <a:p>
            <a:pPr algn="r"/>
            <a:r>
              <a:rPr lang="en-US" altLang="en-US" sz="2000"/>
              <a:t>4,y</a:t>
            </a:r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5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9241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2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3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44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47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48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49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52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53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54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57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58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59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62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63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64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67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68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69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9272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273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4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5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102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6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7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8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9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0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1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82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9308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09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u</a:t>
                </a:r>
                <a:endParaRPr lang="en-US" altLang="en-US" sz="2400"/>
              </a:p>
            </p:txBody>
          </p:sp>
        </p:grpSp>
        <p:grpSp>
          <p:nvGrpSpPr>
            <p:cNvPr id="9283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9306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07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y</a:t>
                </a:r>
                <a:endParaRPr lang="en-US" altLang="en-US" sz="2400"/>
              </a:p>
            </p:txBody>
          </p:sp>
        </p:grpSp>
        <p:grpSp>
          <p:nvGrpSpPr>
            <p:cNvPr id="9284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9304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05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x</a:t>
                </a:r>
              </a:p>
            </p:txBody>
          </p:sp>
        </p:grpSp>
        <p:grpSp>
          <p:nvGrpSpPr>
            <p:cNvPr id="9285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9302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03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w</a:t>
                </a:r>
                <a:endParaRPr lang="en-US" altLang="en-US" sz="2400"/>
              </a:p>
            </p:txBody>
          </p:sp>
        </p:grpSp>
        <p:grpSp>
          <p:nvGrpSpPr>
            <p:cNvPr id="9286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9300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301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v</a:t>
                </a:r>
                <a:endParaRPr lang="en-US" altLang="en-US" sz="2400"/>
              </a:p>
            </p:txBody>
          </p:sp>
        </p:grpSp>
        <p:grpSp>
          <p:nvGrpSpPr>
            <p:cNvPr id="9287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9298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299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z</a:t>
                </a:r>
              </a:p>
            </p:txBody>
          </p:sp>
        </p:grpSp>
        <p:sp>
          <p:nvSpPr>
            <p:cNvPr id="9288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9289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9290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9291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9292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9293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</a:t>
              </a:r>
              <a:endParaRPr lang="en-US" altLang="en-US" sz="2400"/>
            </a:p>
          </p:txBody>
        </p:sp>
        <p:sp>
          <p:nvSpPr>
            <p:cNvPr id="9294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</a:t>
              </a:r>
              <a:endParaRPr lang="en-US" altLang="en-US" sz="2400"/>
            </a:p>
          </p:txBody>
        </p:sp>
        <p:sp>
          <p:nvSpPr>
            <p:cNvPr id="9295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  <p:sp>
          <p:nvSpPr>
            <p:cNvPr id="9296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</a:t>
              </a:r>
              <a:endParaRPr lang="en-US" altLang="en-US" sz="2400"/>
            </a:p>
          </p:txBody>
        </p:sp>
        <p:sp>
          <p:nvSpPr>
            <p:cNvPr id="9297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  <a:endParaRPr lang="en-US" altLang="en-US" sz="2400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Network Layer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4-</a:t>
            </a:r>
            <a:fld id="{DF7D3F8E-244D-42D9-BD94-D85DFB84BBA0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altLang="en-US" sz="4000" smtClean="0"/>
              <a:t>Dijkstra’s algorithm: example (2) </a:t>
            </a:r>
          </a:p>
        </p:txBody>
      </p:sp>
      <p:grpSp>
        <p:nvGrpSpPr>
          <p:cNvPr id="10245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0264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5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69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0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1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74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5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76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79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80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81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84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85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86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89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90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91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10294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0295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6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7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8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299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0315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16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u</a:t>
                </a:r>
                <a:endParaRPr lang="en-US" altLang="en-US" sz="2400"/>
              </a:p>
            </p:txBody>
          </p:sp>
        </p:grpSp>
        <p:grpSp>
          <p:nvGrpSpPr>
            <p:cNvPr id="10300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0313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14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y</a:t>
                </a:r>
                <a:endParaRPr lang="en-US" altLang="en-US" sz="2400"/>
              </a:p>
            </p:txBody>
          </p:sp>
        </p:grpSp>
        <p:grpSp>
          <p:nvGrpSpPr>
            <p:cNvPr id="10301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031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12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x</a:t>
                </a:r>
              </a:p>
            </p:txBody>
          </p:sp>
        </p:grpSp>
        <p:grpSp>
          <p:nvGrpSpPr>
            <p:cNvPr id="10302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030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10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w</a:t>
                </a:r>
                <a:endParaRPr lang="en-US" altLang="en-US" sz="2400"/>
              </a:p>
            </p:txBody>
          </p:sp>
        </p:grpSp>
        <p:grpSp>
          <p:nvGrpSpPr>
            <p:cNvPr id="10303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030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08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/>
                  <a:t>v</a:t>
                </a:r>
                <a:endParaRPr lang="en-US" altLang="en-US" sz="2400"/>
              </a:p>
            </p:txBody>
          </p:sp>
        </p:grpSp>
        <p:grpSp>
          <p:nvGrpSpPr>
            <p:cNvPr id="10304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030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306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z</a:t>
                </a:r>
              </a:p>
            </p:txBody>
          </p:sp>
        </p:grpSp>
      </p:grpSp>
      <p:sp>
        <p:nvSpPr>
          <p:cNvPr id="10246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latin typeface="Gill Sans MT" pitchFamily="34" charset="0"/>
              </a:rPr>
              <a:t>resulting shortest-path tree from u:</a:t>
            </a:r>
          </a:p>
        </p:txBody>
      </p:sp>
      <p:grpSp>
        <p:nvGrpSpPr>
          <p:cNvPr id="10247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0250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1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2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v</a:t>
              </a:r>
            </a:p>
          </p:txBody>
        </p:sp>
        <p:sp>
          <p:nvSpPr>
            <p:cNvPr id="10253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10254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10255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  <p:sp>
          <p:nvSpPr>
            <p:cNvPr id="10256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</a:p>
          </p:txBody>
        </p:sp>
        <p:sp>
          <p:nvSpPr>
            <p:cNvPr id="10257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(u,v)</a:t>
              </a:r>
            </a:p>
          </p:txBody>
        </p:sp>
        <p:sp>
          <p:nvSpPr>
            <p:cNvPr id="10258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(u,x)</a:t>
              </a:r>
            </a:p>
          </p:txBody>
        </p:sp>
        <p:sp>
          <p:nvSpPr>
            <p:cNvPr id="10259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(u,x)</a:t>
              </a:r>
            </a:p>
          </p:txBody>
        </p:sp>
        <p:sp>
          <p:nvSpPr>
            <p:cNvPr id="10260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(u,x)</a:t>
              </a:r>
            </a:p>
          </p:txBody>
        </p:sp>
        <p:sp>
          <p:nvSpPr>
            <p:cNvPr id="10261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(u,x)</a:t>
              </a:r>
            </a:p>
          </p:txBody>
        </p:sp>
        <p:sp>
          <p:nvSpPr>
            <p:cNvPr id="10262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destination</a:t>
              </a:r>
            </a:p>
          </p:txBody>
        </p:sp>
        <p:sp>
          <p:nvSpPr>
            <p:cNvPr id="10263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link</a:t>
              </a:r>
            </a:p>
          </p:txBody>
        </p:sp>
      </p:grpSp>
      <p:sp>
        <p:nvSpPr>
          <p:cNvPr id="10248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latin typeface="Gill Sans MT" pitchFamily="34" charset="0"/>
              </a:rPr>
              <a:t>resulting forwarding table in u:</a:t>
            </a:r>
          </a:p>
        </p:txBody>
      </p:sp>
      <p:pic>
        <p:nvPicPr>
          <p:cNvPr id="10249" name="Picture 74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9976</TotalTime>
  <Words>1897</Words>
  <Application>Microsoft Office PowerPoint</Application>
  <PresentationFormat>On-screen Show (4:3)</PresentationFormat>
  <Paragraphs>601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Gill Sans MT</vt:lpstr>
      <vt:lpstr>Wingdings</vt:lpstr>
      <vt:lpstr>Comic Sans MS</vt:lpstr>
      <vt:lpstr>Times New Roman</vt:lpstr>
      <vt:lpstr>Tahoma</vt:lpstr>
      <vt:lpstr>ＭＳ 明朝</vt:lpstr>
      <vt:lpstr>Times</vt:lpstr>
      <vt:lpstr>Default Design</vt:lpstr>
      <vt:lpstr>Chapter 4: Network Layer</vt:lpstr>
      <vt:lpstr>Graph abstraction</vt:lpstr>
      <vt:lpstr>Graph abstraction: costs</vt:lpstr>
      <vt:lpstr>Routing algorithm classification</vt:lpstr>
      <vt:lpstr>Slide 5</vt:lpstr>
      <vt:lpstr>A Link-State Routing Algorithm</vt:lpstr>
      <vt:lpstr>Dijsktra’s Algorithm</vt:lpstr>
      <vt:lpstr>Dijkstra’s algorithm: another example</vt:lpstr>
      <vt:lpstr>Dijkstra’s algorithm: example (2) </vt:lpstr>
      <vt:lpstr>Slide 10</vt:lpstr>
      <vt:lpstr>Dijkstra’s algorithm, discussion</vt:lpstr>
      <vt:lpstr>Slide 12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Slide 18</vt:lpstr>
      <vt:lpstr>Slide 19</vt:lpstr>
      <vt:lpstr>Distance vector: link cost changes</vt:lpstr>
      <vt:lpstr>Slide 21</vt:lpstr>
      <vt:lpstr>Distance vector: link cost changes</vt:lpstr>
      <vt:lpstr>Comparison of LS and DV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charu.kumar</cp:lastModifiedBy>
  <cp:revision>339</cp:revision>
  <dcterms:created xsi:type="dcterms:W3CDTF">1999-10-08T19:08:27Z</dcterms:created>
  <dcterms:modified xsi:type="dcterms:W3CDTF">2017-10-12T05:14:45Z</dcterms:modified>
</cp:coreProperties>
</file>