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05" r:id="rId7"/>
    <p:sldId id="265" r:id="rId8"/>
    <p:sldId id="286" r:id="rId9"/>
    <p:sldId id="262" r:id="rId10"/>
    <p:sldId id="288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7" r:id="rId21"/>
    <p:sldId id="287" r:id="rId22"/>
    <p:sldId id="289" r:id="rId23"/>
    <p:sldId id="278" r:id="rId24"/>
    <p:sldId id="279" r:id="rId25"/>
    <p:sldId id="290" r:id="rId26"/>
    <p:sldId id="263" r:id="rId27"/>
    <p:sldId id="293" r:id="rId28"/>
    <p:sldId id="302" r:id="rId29"/>
    <p:sldId id="294" r:id="rId30"/>
    <p:sldId id="282" r:id="rId31"/>
    <p:sldId id="306" r:id="rId32"/>
    <p:sldId id="312" r:id="rId33"/>
    <p:sldId id="315" r:id="rId34"/>
    <p:sldId id="283" r:id="rId35"/>
    <p:sldId id="284" r:id="rId36"/>
    <p:sldId id="285" r:id="rId37"/>
    <p:sldId id="264" r:id="rId38"/>
    <p:sldId id="292" r:id="rId39"/>
    <p:sldId id="295" r:id="rId40"/>
    <p:sldId id="296" r:id="rId41"/>
    <p:sldId id="297" r:id="rId42"/>
    <p:sldId id="299" r:id="rId43"/>
    <p:sldId id="301" r:id="rId44"/>
    <p:sldId id="304" r:id="rId45"/>
    <p:sldId id="307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8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86F8F-4EFE-449E-B4D7-EF87C859B5F2}" type="datetimeFigureOut">
              <a:rPr lang="en-US" smtClean="0"/>
              <a:pPr/>
              <a:t>4/29/2022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754AD9-C094-464E-ADB3-44F0C61C925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5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0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3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2352675" y="6451600"/>
            <a:ext cx="40227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000">
                <a:ea typeface="ＭＳ Ｐゴシック" pitchFamily="13" charset="-128"/>
              </a:rPr>
              <a:t>Copyright © 2012, Elsevier Inc. All rights reserved.</a:t>
            </a: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3" charset="-128"/>
            </a:endParaRP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8405813" y="6511925"/>
            <a:ext cx="73818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13" charset="-128"/>
              </a:rPr>
              <a:t>3 - </a:t>
            </a:r>
            <a:fld id="{9B12E6AC-CEF2-44A6-84E6-DC2FE318020A}" type="slidenum"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  <a:ea typeface="ＭＳ Ｐゴシック" pitchFamily="13" charset="-128"/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sz="1000">
              <a:effectLst>
                <a:outerShdw blurRad="38100" dist="38100" dir="2700000" algn="tl">
                  <a:srgbClr val="000000"/>
                </a:outerShdw>
              </a:effectLst>
              <a:ea typeface="ＭＳ Ｐゴシック" pitchFamily="13" charset="-128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6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1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1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05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4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E224-40B6-45C0-BD26-11206B8C6E09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27271-F4D8-43F1-B16B-FA4CDCFF31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36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aws.amazon.com/ec2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orce.com" TargetMode="External"/><Relationship Id="rId2" Type="http://schemas.openxmlformats.org/officeDocument/2006/relationships/hyperlink" Target="http://www.force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hutterstock.com/pic-86877835/stock-vector-mail-carrier-with-bag-and-letter-vector-illustration-isolated-on-white-background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://www.sgi.com/products/data_center/ice_cube/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ecs.berkeley.edu/Pubs/TechRpts/2009/EECS-2009-28.pdf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tworkworld.com/news/2010/020110-nasa-cloud-servic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70" y="1371600"/>
            <a:ext cx="6400800" cy="405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8143" y="3844093"/>
            <a:ext cx="45223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2380626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NIST Working 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  <a:p>
            <a:r>
              <a:rPr lang="en-US" dirty="0">
                <a:solidFill>
                  <a:srgbClr val="FF0000"/>
                </a:solidFill>
              </a:rPr>
              <a:t>Delivery Models: how are services offered to cloud users?</a:t>
            </a:r>
          </a:p>
          <a:p>
            <a:r>
              <a:rPr lang="en-US" dirty="0"/>
              <a:t>Essential Characteristics</a:t>
            </a:r>
          </a:p>
          <a:p>
            <a:r>
              <a:rPr lang="en-US" dirty="0"/>
              <a:t>Enabling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78458"/>
            <a:ext cx="2939576" cy="24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9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Delivery Models: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Users interact with clouds in various ways to access its various services.</a:t>
            </a:r>
          </a:p>
          <a:p>
            <a:pPr lvl="1"/>
            <a:r>
              <a:rPr lang="en-US" dirty="0"/>
              <a:t>Subscription-based, pay-as-you-go</a:t>
            </a:r>
          </a:p>
          <a:p>
            <a:pPr lvl="1"/>
            <a:r>
              <a:rPr lang="en-US" dirty="0"/>
              <a:t>Rely on SLAs (Service Level Agreements) that specify guaranteed levels of service, bandwidth, security, etc.</a:t>
            </a:r>
          </a:p>
          <a:p>
            <a:r>
              <a:rPr lang="en-US" dirty="0"/>
              <a:t>Service Delivery Models</a:t>
            </a:r>
          </a:p>
          <a:p>
            <a:pPr lvl="1"/>
            <a:r>
              <a:rPr lang="en-US" dirty="0" err="1"/>
              <a:t>IaaS</a:t>
            </a:r>
            <a:r>
              <a:rPr lang="en-US" dirty="0"/>
              <a:t>: Infrastructure as a service</a:t>
            </a:r>
          </a:p>
          <a:p>
            <a:pPr lvl="1"/>
            <a:r>
              <a:rPr lang="en-US" dirty="0" err="1"/>
              <a:t>PaaS</a:t>
            </a:r>
            <a:r>
              <a:rPr lang="en-US" dirty="0"/>
              <a:t>: Platform as a service</a:t>
            </a:r>
          </a:p>
          <a:p>
            <a:pPr lvl="1"/>
            <a:r>
              <a:rPr lang="en-US" dirty="0" err="1"/>
              <a:t>SaaS</a:t>
            </a:r>
            <a:r>
              <a:rPr lang="en-US" dirty="0"/>
              <a:t>: Software as a service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5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Delivery Models: </a:t>
            </a:r>
            <a:r>
              <a:rPr lang="en-US" dirty="0" err="1"/>
              <a:t>IaaS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Provides access to (possibly virtualized) resources: servers, storage devices, networks..</a:t>
            </a:r>
          </a:p>
          <a:p>
            <a:pPr lvl="1"/>
            <a:r>
              <a:rPr lang="en-US" dirty="0"/>
              <a:t>Includes </a:t>
            </a:r>
            <a:r>
              <a:rPr lang="en-US" i="1" dirty="0"/>
              <a:t>storage as a service</a:t>
            </a:r>
            <a:r>
              <a:rPr lang="en-US" dirty="0"/>
              <a:t>, compute </a:t>
            </a:r>
            <a:r>
              <a:rPr lang="en-US" i="1" dirty="0"/>
              <a:t>instances as a service</a:t>
            </a:r>
            <a:r>
              <a:rPr lang="en-US" dirty="0"/>
              <a:t>, </a:t>
            </a:r>
            <a:r>
              <a:rPr lang="en-US" i="1" dirty="0"/>
              <a:t>communication as a servi</a:t>
            </a:r>
            <a:r>
              <a:rPr lang="en-US" dirty="0"/>
              <a:t>ce.</a:t>
            </a:r>
          </a:p>
          <a:p>
            <a:r>
              <a:rPr lang="en-US" dirty="0"/>
              <a:t>The customer can deploy his own applications, databases, operating system environments, and so on</a:t>
            </a:r>
          </a:p>
          <a:p>
            <a:r>
              <a:rPr lang="en-US" dirty="0"/>
              <a:t>The customer does </a:t>
            </a:r>
            <a:r>
              <a:rPr lang="en-US" u="sng" dirty="0"/>
              <a:t>not</a:t>
            </a:r>
            <a:r>
              <a:rPr lang="en-US" dirty="0"/>
              <a:t> necessarily have control over the underlying hardware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676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Organizations don’t need to maintain their own data centers</a:t>
            </a:r>
          </a:p>
          <a:p>
            <a:pPr lvl="1"/>
            <a:r>
              <a:rPr lang="en-US" dirty="0"/>
              <a:t>Saves on staffing, reduced hardware costs, etc.</a:t>
            </a:r>
          </a:p>
          <a:p>
            <a:r>
              <a:rPr lang="en-US" dirty="0"/>
              <a:t>Resources can be scaled up (or down) easily</a:t>
            </a:r>
          </a:p>
          <a:p>
            <a:r>
              <a:rPr lang="en-US" dirty="0"/>
              <a:t>Possible security benefits</a:t>
            </a:r>
          </a:p>
          <a:p>
            <a:pPr lvl="1"/>
            <a:r>
              <a:rPr lang="en-US" dirty="0"/>
              <a:t>Private data centers = single point of failure</a:t>
            </a:r>
          </a:p>
          <a:p>
            <a:pPr lvl="1"/>
            <a:r>
              <a:rPr lang="en-US" dirty="0"/>
              <a:t>Use a cloud data center as a less-costly backup to the on-site data center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01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IaaS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Amazon EC2  (Elastic Compute Cloud)</a:t>
            </a:r>
            <a:br>
              <a:rPr lang="en-US" dirty="0"/>
            </a:br>
            <a:r>
              <a:rPr lang="en-US" sz="2400" dirty="0">
                <a:hlinkClick r:id="rId2"/>
              </a:rPr>
              <a:t>http://aws.amazon.com/ec2/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Users can “rent” virtual machines (called </a:t>
            </a:r>
            <a:r>
              <a:rPr lang="en-US" i="1" dirty="0"/>
              <a:t>instances</a:t>
            </a:r>
            <a:r>
              <a:rPr lang="en-US" dirty="0"/>
              <a:t>) and use them to run any software</a:t>
            </a:r>
          </a:p>
          <a:p>
            <a:pPr lvl="1"/>
            <a:r>
              <a:rPr lang="en-US" dirty="0"/>
              <a:t>Instance types: on-demand (pay as you go, no commitment), reserved (pay in advance for a certain amount of time), spot (be the lowest bidder for unused time)</a:t>
            </a:r>
          </a:p>
          <a:p>
            <a:pPr lvl="1"/>
            <a:r>
              <a:rPr lang="en-US" dirty="0"/>
              <a:t>“Elastic” refers to the ability to scale from 1 instance to hundreds in a matter of minutes.</a:t>
            </a:r>
          </a:p>
        </p:txBody>
      </p:sp>
    </p:spTree>
    <p:extLst>
      <p:ext uri="{BB962C8B-B14F-4D97-AF65-F5344CB8AC3E}">
        <p14:creationId xmlns:p14="http://schemas.microsoft.com/office/powerpoint/2010/main" val="1898910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Delivery Models: </a:t>
            </a:r>
            <a:r>
              <a:rPr lang="en-US" dirty="0" err="1"/>
              <a:t>PaaS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infrastructure, </a:t>
            </a:r>
            <a:r>
              <a:rPr lang="en-US" dirty="0" err="1"/>
              <a:t>PaaS</a:t>
            </a:r>
            <a:r>
              <a:rPr lang="en-US" dirty="0"/>
              <a:t> supplies operating systems, programming languages, and other services which the customer can use to create and deploy applications.</a:t>
            </a:r>
          </a:p>
          <a:p>
            <a:r>
              <a:rPr lang="en-US" dirty="0"/>
              <a:t>As before, the user doesn’t directly control the hardware or system software, but can control his own applications.</a:t>
            </a:r>
          </a:p>
        </p:txBody>
      </p:sp>
    </p:spTree>
    <p:extLst>
      <p:ext uri="{BB962C8B-B14F-4D97-AF65-F5344CB8AC3E}">
        <p14:creationId xmlns:p14="http://schemas.microsoft.com/office/powerpoint/2010/main" val="949160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benefits of </a:t>
            </a:r>
            <a:r>
              <a:rPr lang="en-US" dirty="0" err="1"/>
              <a:t>IaaS</a:t>
            </a:r>
            <a:r>
              <a:rPr lang="en-US" dirty="0"/>
              <a:t> (scalability, economy of scale, lower overhead, etc.) </a:t>
            </a:r>
            <a:r>
              <a:rPr lang="en-US" dirty="0" err="1"/>
              <a:t>PaaS</a:t>
            </a:r>
            <a:r>
              <a:rPr lang="en-US" dirty="0"/>
              <a:t> provides the user with current system software.  Updates, patches, other issues are handled automatically.</a:t>
            </a:r>
          </a:p>
          <a:p>
            <a:r>
              <a:rPr lang="en-US" dirty="0"/>
              <a:t>IT department can focus on application development and do not need to deal with server-related issues.</a:t>
            </a:r>
          </a:p>
        </p:txBody>
      </p:sp>
    </p:spTree>
    <p:extLst>
      <p:ext uri="{BB962C8B-B14F-4D97-AF65-F5344CB8AC3E}">
        <p14:creationId xmlns:p14="http://schemas.microsoft.com/office/powerpoint/2010/main" val="172767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PaaS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Force.com is a scalable and secure cloud platform from Salesforce.com, a company that specializes in customer relation software (CRM) tools.</a:t>
            </a:r>
            <a:br>
              <a:rPr lang="en-US" dirty="0"/>
            </a:br>
            <a:r>
              <a:rPr lang="en-US" sz="2000" dirty="0">
                <a:hlinkClick r:id="rId2"/>
              </a:rPr>
              <a:t>http://www.force.com/</a:t>
            </a:r>
            <a:r>
              <a:rPr lang="en-US" sz="2000" dirty="0"/>
              <a:t> , </a:t>
            </a:r>
            <a:r>
              <a:rPr lang="en-US" sz="2000" dirty="0">
                <a:hlinkClick r:id="rId3"/>
              </a:rPr>
              <a:t>http://en.wikipedia.org/wiki/Force.com</a:t>
            </a:r>
            <a:r>
              <a:rPr lang="en-US" sz="2000" dirty="0"/>
              <a:t> </a:t>
            </a:r>
          </a:p>
          <a:p>
            <a:r>
              <a:rPr lang="en-US" dirty="0"/>
              <a:t>It delivers a complete technology stack: from database and security to workflow and user interface. </a:t>
            </a:r>
          </a:p>
          <a:p>
            <a:r>
              <a:rPr lang="en-US" dirty="0"/>
              <a:t>Simplifies the development of enterprise applications:</a:t>
            </a:r>
          </a:p>
          <a:p>
            <a:pPr lvl="1"/>
            <a:r>
              <a:rPr lang="en-US" dirty="0"/>
              <a:t>“A comprehensive array of technologies built on top of the Force.com API dramatically simplifies enterprise application integration. Whether you need to connect to SAP, Oracle, Microsoft, or another on-premises or cloud-based application, integration now takes much less effort than ever before”</a:t>
            </a:r>
          </a:p>
        </p:txBody>
      </p:sp>
    </p:spTree>
    <p:extLst>
      <p:ext uri="{BB962C8B-B14F-4D97-AF65-F5344CB8AC3E}">
        <p14:creationId xmlns:p14="http://schemas.microsoft.com/office/powerpoint/2010/main" val="207797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pPr algn="l"/>
            <a:r>
              <a:rPr lang="en-US" dirty="0"/>
              <a:t>Delivery Models: </a:t>
            </a:r>
            <a:r>
              <a:rPr lang="en-US" dirty="0" err="1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software applications are offered</a:t>
            </a:r>
          </a:p>
          <a:p>
            <a:pPr lvl="1"/>
            <a:r>
              <a:rPr lang="en-US" dirty="0"/>
              <a:t>Customers access apps directly through</a:t>
            </a:r>
            <a:br>
              <a:rPr lang="en-US" dirty="0"/>
            </a:br>
            <a:r>
              <a:rPr lang="en-US" dirty="0"/>
              <a:t> Web interfaces.</a:t>
            </a:r>
          </a:p>
          <a:p>
            <a:pPr lvl="1"/>
            <a:r>
              <a:rPr lang="en-US" dirty="0"/>
              <a:t>Example: Gmail, SharePoint</a:t>
            </a:r>
          </a:p>
          <a:p>
            <a:r>
              <a:rPr lang="en-US" dirty="0" err="1"/>
              <a:t>SaaS</a:t>
            </a:r>
            <a:r>
              <a:rPr lang="en-US" dirty="0"/>
              <a:t> builds on the software </a:t>
            </a:r>
            <a:br>
              <a:rPr lang="en-US" dirty="0"/>
            </a:br>
            <a:r>
              <a:rPr lang="en-US" dirty="0"/>
              <a:t>and resources in the </a:t>
            </a:r>
            <a:r>
              <a:rPr lang="en-US" dirty="0" err="1"/>
              <a:t>Paas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err="1"/>
              <a:t>IaaS</a:t>
            </a:r>
            <a:r>
              <a:rPr lang="en-US" dirty="0"/>
              <a:t> layers.</a:t>
            </a:r>
            <a:br>
              <a:rPr lang="en-US" dirty="0"/>
            </a:br>
            <a:br>
              <a:rPr lang="en-US" dirty="0"/>
            </a:br>
            <a:endParaRPr lang="en-US" sz="1600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895600"/>
            <a:ext cx="3730841" cy="2944094"/>
          </a:xfrm>
          <a:prstGeom prst="rect">
            <a:avLst/>
          </a:prstGeom>
        </p:spPr>
      </p:pic>
      <p:pic>
        <p:nvPicPr>
          <p:cNvPr id="1028" name="Picture 4" descr="stock vector : mail carrier with bag and letter vector illustration isolated on white background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976" y="381000"/>
            <a:ext cx="885825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06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Delivery Models: </a:t>
            </a:r>
            <a:r>
              <a:rPr lang="en-US" dirty="0" err="1"/>
              <a:t>SaaS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SaaS</a:t>
            </a:r>
            <a:r>
              <a:rPr lang="en-US" dirty="0"/>
              <a:t> is similar to, but more advanced than, the Application Service Providers (ASP) that host and manage software applications for businesses.</a:t>
            </a:r>
          </a:p>
          <a:p>
            <a:pPr lvl="1"/>
            <a:r>
              <a:rPr lang="en-US" dirty="0"/>
              <a:t>ASPs managed 3</a:t>
            </a:r>
            <a:r>
              <a:rPr lang="en-US" baseline="30000" dirty="0"/>
              <a:t>rd</a:t>
            </a:r>
            <a:r>
              <a:rPr lang="en-US" dirty="0"/>
              <a:t> party software, </a:t>
            </a:r>
            <a:r>
              <a:rPr lang="en-US" dirty="0" err="1"/>
              <a:t>SaaS</a:t>
            </a:r>
            <a:r>
              <a:rPr lang="en-US" dirty="0"/>
              <a:t> providers develop their own</a:t>
            </a:r>
          </a:p>
          <a:p>
            <a:pPr lvl="1"/>
            <a:r>
              <a:rPr lang="en-US" dirty="0"/>
              <a:t>ASP generally provided a separate instance of the software/hardware platform for each customer but </a:t>
            </a:r>
            <a:r>
              <a:rPr lang="en-US" dirty="0" err="1"/>
              <a:t>SaaS</a:t>
            </a:r>
            <a:r>
              <a:rPr lang="en-US" dirty="0"/>
              <a:t> often supports </a:t>
            </a:r>
            <a:r>
              <a:rPr lang="en-US" u="sng" dirty="0"/>
              <a:t>multitenant</a:t>
            </a:r>
            <a:r>
              <a:rPr lang="en-US" dirty="0"/>
              <a:t> solutions.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58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Cloud Computing: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4582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Cloud computing evolved from earlier forms of distributed computing.</a:t>
            </a:r>
          </a:p>
          <a:p>
            <a:pPr lvl="1"/>
            <a:r>
              <a:rPr lang="en-US" dirty="0"/>
              <a:t>Clusters, grids, and the notion of resource sharing over a network are all forerunners of clouds.</a:t>
            </a:r>
          </a:p>
          <a:p>
            <a:r>
              <a:rPr lang="en-US" dirty="0"/>
              <a:t>Clouds support High Performance Computing (HPC) and High Throughput Computing (HTC)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HPC: </a:t>
            </a:r>
            <a:r>
              <a:rPr lang="en-US" dirty="0"/>
              <a:t>use of parallel processing </a:t>
            </a:r>
            <a:r>
              <a:rPr lang="en-US" dirty="0">
                <a:solidFill>
                  <a:srgbClr val="0000CC"/>
                </a:solidFill>
              </a:rPr>
              <a:t>to execute large programs quickly</a:t>
            </a:r>
            <a:r>
              <a:rPr lang="en-US" dirty="0"/>
              <a:t>; often equated to supercomputers, typically applied to systems generating teraflops (10</a:t>
            </a:r>
            <a:r>
              <a:rPr lang="en-US" baseline="30000" dirty="0"/>
              <a:t>12</a:t>
            </a:r>
            <a:r>
              <a:rPr lang="en-US" dirty="0"/>
              <a:t>) or more. </a:t>
            </a:r>
            <a:r>
              <a:rPr lang="en-US" dirty="0">
                <a:solidFill>
                  <a:srgbClr val="0000FF"/>
                </a:solidFill>
              </a:rPr>
              <a:t>High speed computing.</a:t>
            </a:r>
          </a:p>
          <a:p>
            <a:pPr lvl="1"/>
            <a:r>
              <a:rPr lang="en-US" b="1" dirty="0">
                <a:solidFill>
                  <a:srgbClr val="0000CC"/>
                </a:solidFill>
              </a:rPr>
              <a:t>HTC: </a:t>
            </a:r>
            <a:r>
              <a:rPr lang="en-US" dirty="0"/>
              <a:t>running a job that takes days to complete, or an </a:t>
            </a:r>
            <a:r>
              <a:rPr lang="en-US" dirty="0">
                <a:solidFill>
                  <a:srgbClr val="0000CC"/>
                </a:solidFill>
              </a:rPr>
              <a:t>application that must produce a high number of completed operations per unit of time.</a:t>
            </a:r>
          </a:p>
        </p:txBody>
      </p:sp>
    </p:spTree>
    <p:extLst>
      <p:ext uri="{BB962C8B-B14F-4D97-AF65-F5344CB8AC3E}">
        <p14:creationId xmlns:p14="http://schemas.microsoft.com/office/powerpoint/2010/main" val="20741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err="1"/>
              <a:t>SaaS</a:t>
            </a:r>
            <a:r>
              <a:rPr lang="en-US" dirty="0"/>
              <a:t>: Multitenant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3505200" cy="4983163"/>
          </a:xfrm>
        </p:spPr>
        <p:txBody>
          <a:bodyPr>
            <a:normAutofit/>
          </a:bodyPr>
          <a:lstStyle/>
          <a:p>
            <a:r>
              <a:rPr lang="en-US" sz="2200" dirty="0"/>
              <a:t>Customers may share the same server &amp; even the same software; e.g., a database</a:t>
            </a:r>
          </a:p>
          <a:p>
            <a:pPr lvl="1"/>
            <a:r>
              <a:rPr lang="en-US" sz="1800" dirty="0"/>
              <a:t>Data is partitioned and remains private</a:t>
            </a:r>
            <a:endParaRPr lang="en-US" sz="2200" dirty="0"/>
          </a:p>
          <a:p>
            <a:r>
              <a:rPr lang="en-US" sz="2200" dirty="0"/>
              <a:t>Saves money; e.g., only pay for one license, only maintain one copy, …</a:t>
            </a:r>
          </a:p>
          <a:p>
            <a:r>
              <a:rPr lang="en-US" sz="2200" dirty="0"/>
              <a:t>Compare to virtualization, where each customer </a:t>
            </a:r>
            <a:r>
              <a:rPr lang="en-US" sz="2200" i="1" dirty="0"/>
              <a:t>appears</a:t>
            </a:r>
            <a:r>
              <a:rPr lang="en-US" sz="2200" dirty="0"/>
              <a:t> to be running on a single machine.</a:t>
            </a:r>
          </a:p>
          <a:p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035575"/>
            <a:ext cx="4876800" cy="5045612"/>
          </a:xfrm>
        </p:spPr>
      </p:pic>
    </p:spTree>
    <p:extLst>
      <p:ext uri="{BB962C8B-B14F-4D97-AF65-F5344CB8AC3E}">
        <p14:creationId xmlns:p14="http://schemas.microsoft.com/office/powerpoint/2010/main" val="3042738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 err="1"/>
              <a:t>SaaS</a:t>
            </a:r>
            <a:r>
              <a:rPr lang="en-US" dirty="0"/>
              <a:t>: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Reduce or eliminate need for on-site data center</a:t>
            </a:r>
          </a:p>
          <a:p>
            <a:r>
              <a:rPr lang="en-US" dirty="0"/>
              <a:t>Pay-as-you-go model, no big up-front investment in either hardware or software</a:t>
            </a:r>
          </a:p>
          <a:p>
            <a:r>
              <a:rPr lang="en-US" dirty="0"/>
              <a:t>Scalability in number of servers, amount of storage, etc.</a:t>
            </a:r>
          </a:p>
          <a:p>
            <a:r>
              <a:rPr lang="en-US" dirty="0"/>
              <a:t>Device-independent access to applications</a:t>
            </a:r>
          </a:p>
          <a:p>
            <a:r>
              <a:rPr lang="en-US" dirty="0"/>
              <a:t>Improved disaster recovery, less interruption, (ideally – but … what about Google outages?)</a:t>
            </a:r>
          </a:p>
        </p:txBody>
      </p:sp>
    </p:spTree>
    <p:extLst>
      <p:ext uri="{BB962C8B-B14F-4D97-AF65-F5344CB8AC3E}">
        <p14:creationId xmlns:p14="http://schemas.microsoft.com/office/powerpoint/2010/main" val="3133754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NIST Working 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  <a:p>
            <a:r>
              <a:rPr lang="en-US" dirty="0"/>
              <a:t>Delivery Models</a:t>
            </a:r>
          </a:p>
          <a:p>
            <a:r>
              <a:rPr lang="en-US" dirty="0">
                <a:solidFill>
                  <a:srgbClr val="FF0000"/>
                </a:solidFill>
              </a:rPr>
              <a:t>Essential Characteristics: what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features should cloud users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expect?</a:t>
            </a:r>
          </a:p>
          <a:p>
            <a:r>
              <a:rPr lang="en-US" dirty="0"/>
              <a:t>Enabling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3048000"/>
            <a:ext cx="320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5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Characteristics of Clouds</a:t>
            </a:r>
            <a:br>
              <a:rPr lang="en-US" dirty="0"/>
            </a:br>
            <a:r>
              <a:rPr lang="en-US" sz="1800" dirty="0"/>
              <a:t>(NIST report)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u="sng" dirty="0"/>
              <a:t>On-demand self-service</a:t>
            </a:r>
            <a:r>
              <a:rPr lang="en-US" dirty="0"/>
              <a:t>: consumers can acquire the necessary computational resources without having to interact with human service providers.</a:t>
            </a:r>
          </a:p>
          <a:p>
            <a:r>
              <a:rPr lang="en-US" u="sng" dirty="0"/>
              <a:t>Ubiquitous network access</a:t>
            </a:r>
            <a:r>
              <a:rPr lang="en-US" dirty="0"/>
              <a:t>: cloud features don’t require special devices – laptops, mobile phones, etc. are generally supported.</a:t>
            </a:r>
          </a:p>
          <a:p>
            <a:r>
              <a:rPr lang="en-US" u="sng" dirty="0"/>
              <a:t>Resource pooling</a:t>
            </a:r>
            <a:r>
              <a:rPr lang="en-US" dirty="0"/>
              <a:t>: cloud resources are pooled to serve many customers “… using a multi-tenant model, with different physical and virtual resources…” </a:t>
            </a:r>
          </a:p>
        </p:txBody>
      </p:sp>
    </p:spTree>
    <p:extLst>
      <p:ext uri="{BB962C8B-B14F-4D97-AF65-F5344CB8AC3E}">
        <p14:creationId xmlns:p14="http://schemas.microsoft.com/office/powerpoint/2010/main" val="24542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Characteristics of Clouds</a:t>
            </a:r>
            <a:br>
              <a:rPr lang="en-US" dirty="0"/>
            </a:br>
            <a:r>
              <a:rPr lang="en-US" sz="1800" dirty="0"/>
              <a:t>(NIST report)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Rapid elasticity</a:t>
            </a:r>
            <a:r>
              <a:rPr lang="en-US" dirty="0"/>
              <a:t>: resources can be allocated and de-allocated quickly as needed.  </a:t>
            </a:r>
          </a:p>
          <a:p>
            <a:r>
              <a:rPr lang="en-US" u="sng" dirty="0"/>
              <a:t>Measured service</a:t>
            </a:r>
            <a:r>
              <a:rPr lang="en-US" dirty="0"/>
              <a:t>: resource use is measured and monitored; charges are made based on usage and service type (e.g., storage, CPU cycles, etc.)</a:t>
            </a:r>
          </a:p>
        </p:txBody>
      </p:sp>
    </p:spTree>
    <p:extLst>
      <p:ext uri="{BB962C8B-B14F-4D97-AF65-F5344CB8AC3E}">
        <p14:creationId xmlns:p14="http://schemas.microsoft.com/office/powerpoint/2010/main" val="31063909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NIST Working 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Models</a:t>
            </a:r>
          </a:p>
          <a:p>
            <a:r>
              <a:rPr lang="en-US" dirty="0"/>
              <a:t>Delivery Models</a:t>
            </a:r>
          </a:p>
          <a:p>
            <a:r>
              <a:rPr lang="en-US" dirty="0"/>
              <a:t>Essential Characteristics</a:t>
            </a:r>
          </a:p>
          <a:p>
            <a:r>
              <a:rPr lang="en-US" dirty="0">
                <a:solidFill>
                  <a:srgbClr val="FF0000"/>
                </a:solidFill>
              </a:rPr>
              <a:t>Enabling Technologies:  what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are the underlying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capabilities of the cloud?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505200"/>
            <a:ext cx="3200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Virtualization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Supports virtual clusters, sharing of hardware among several users, load balancing through VM migration, etc.</a:t>
            </a:r>
          </a:p>
          <a:p>
            <a:pPr lvl="1"/>
            <a:r>
              <a:rPr lang="en-US" dirty="0"/>
              <a:t>Multiple servers can share a single computer or a shared cluster for improved CPU utilization.</a:t>
            </a:r>
          </a:p>
          <a:p>
            <a:pPr lvl="1"/>
            <a:r>
              <a:rPr lang="en-US" dirty="0"/>
              <a:t>Support for legacy systems based on old operating systems and applications</a:t>
            </a:r>
          </a:p>
          <a:p>
            <a:pPr lvl="1"/>
            <a:r>
              <a:rPr lang="en-US" dirty="0"/>
              <a:t>Customers can choose their preferred OS; different apps with different OS’s can run on the same hardware.</a:t>
            </a:r>
          </a:p>
          <a:p>
            <a:pPr lvl="1"/>
            <a:r>
              <a:rPr lang="en-US" dirty="0"/>
              <a:t>Example: Amazon’s EC2 provides an API that allows users to configure virtualized hardware to support any kind of application.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09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u="sng" dirty="0"/>
              <a:t>Clustering/grids </a:t>
            </a:r>
          </a:p>
          <a:p>
            <a:pPr lvl="1"/>
            <a:r>
              <a:rPr lang="en-US" dirty="0"/>
              <a:t>“…enables scalable parallel and distributed computing…”</a:t>
            </a:r>
          </a:p>
          <a:p>
            <a:pPr lvl="1"/>
            <a:r>
              <a:rPr lang="en-US" dirty="0"/>
              <a:t>Clouds make use of existing data centers, based on cluster and grid technology</a:t>
            </a:r>
          </a:p>
          <a:p>
            <a:pPr lvl="1"/>
            <a:r>
              <a:rPr lang="en-US" dirty="0"/>
              <a:t>Combining existing hardware with virtualizing software makes it possible to provide the elasticity that characterizes cloud computing.</a:t>
            </a:r>
          </a:p>
          <a:p>
            <a:pPr lvl="1"/>
            <a:r>
              <a:rPr lang="en-US" dirty="0"/>
              <a:t>Large data centers</a:t>
            </a:r>
          </a:p>
        </p:txBody>
      </p:sp>
    </p:spTree>
    <p:extLst>
      <p:ext uri="{BB962C8B-B14F-4D97-AF65-F5344CB8AC3E}">
        <p14:creationId xmlns:p14="http://schemas.microsoft.com/office/powerpoint/2010/main" val="1889419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SGI Ice Cube data center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Outside: 20’ x 40’, inside: an up-to-date data center complete with power, cooling facilities, racks for SGI servers and storage systems, et.</a:t>
            </a:r>
          </a:p>
        </p:txBody>
      </p:sp>
      <p:pic>
        <p:nvPicPr>
          <p:cNvPr id="2052" name="Picture 4" descr="C:\Users\weisskop\Pictures\ICEcube-container-sgi.gif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5" r="298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456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u="sng" dirty="0"/>
              <a:t>Autonomic systems</a:t>
            </a:r>
            <a:r>
              <a:rPr lang="en-US" dirty="0"/>
              <a:t>: self-managing; the ability of a system to make decisions based on built-in policies. </a:t>
            </a:r>
          </a:p>
          <a:p>
            <a:pPr lvl="1"/>
            <a:r>
              <a:rPr lang="en-US" dirty="0"/>
              <a:t>Self-monitoring, self-correcting</a:t>
            </a:r>
          </a:p>
          <a:p>
            <a:pPr lvl="1"/>
            <a:r>
              <a:rPr lang="en-US" dirty="0"/>
              <a:t>Hides the complexity of distributed systems</a:t>
            </a:r>
          </a:p>
          <a:p>
            <a:r>
              <a:rPr lang="en-US" dirty="0"/>
              <a:t>Example: load balancing</a:t>
            </a:r>
          </a:p>
          <a:p>
            <a:pPr lvl="1"/>
            <a:r>
              <a:rPr lang="en-US" dirty="0"/>
              <a:t>Demands for a given service vary over time</a:t>
            </a:r>
          </a:p>
          <a:p>
            <a:pPr lvl="1"/>
            <a:r>
              <a:rPr lang="en-US" dirty="0"/>
              <a:t>During slack periods one virtual server may be sufficient; when client requests increase an autonomic system can allocate a load balancing server to direct requests to two or more servers in a round-robin fashion.  When demand decreases, return to original level.</a:t>
            </a:r>
          </a:p>
        </p:txBody>
      </p:sp>
    </p:spTree>
    <p:extLst>
      <p:ext uri="{BB962C8B-B14F-4D97-AF65-F5344CB8AC3E}">
        <p14:creationId xmlns:p14="http://schemas.microsoft.com/office/powerpoint/2010/main" val="1243048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“…a style of computing in which dynamically scalable and often virtualized resources are provided as a service over the Internet.”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Clouds provide a level of abstraction that simplifies user access to the services it offers.</a:t>
            </a: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5100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u="sng" dirty="0"/>
              <a:t>Service Oriented Architectures </a:t>
            </a:r>
            <a:r>
              <a:rPr lang="en-US" dirty="0"/>
              <a:t>(SOA)</a:t>
            </a:r>
          </a:p>
          <a:p>
            <a:pPr lvl="1"/>
            <a:r>
              <a:rPr lang="en-US" dirty="0"/>
              <a:t>A software architecture describes the components of a software system and connections between components. It deals with external, not internal issues, e.g. APIs.</a:t>
            </a:r>
          </a:p>
          <a:p>
            <a:pPr lvl="1"/>
            <a:r>
              <a:rPr lang="en-US" dirty="0"/>
              <a:t>In SOAs, the components include various </a:t>
            </a:r>
            <a:r>
              <a:rPr lang="en-US" i="1" dirty="0"/>
              <a:t>web services, </a:t>
            </a:r>
            <a:r>
              <a:rPr lang="en-US" dirty="0"/>
              <a:t>self-contained, modular components that communicate in some standardized way (XML, SOAP, …) and can be easily integrated into other applications.</a:t>
            </a:r>
          </a:p>
          <a:p>
            <a:pPr lvl="1"/>
            <a:r>
              <a:rPr lang="en-US" dirty="0"/>
              <a:t>The World Wide Web Consortium defines a web service as “a software system designed to support interoperable machine-to-machine interaction over a network ”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Web services interface to each other, not users.  A developer builds an application from web services and provides it with a GUI to interface to users. </a:t>
            </a:r>
          </a:p>
        </p:txBody>
      </p:sp>
    </p:spTree>
    <p:extLst>
      <p:ext uri="{BB962C8B-B14F-4D97-AF65-F5344CB8AC3E}">
        <p14:creationId xmlns:p14="http://schemas.microsoft.com/office/powerpoint/2010/main" val="5090749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678363"/>
          </a:xfrm>
        </p:spPr>
        <p:txBody>
          <a:bodyPr>
            <a:normAutofit/>
          </a:bodyPr>
          <a:lstStyle/>
          <a:p>
            <a:r>
              <a:rPr lang="en-US" u="sng" dirty="0"/>
              <a:t>Web Services - Restful</a:t>
            </a:r>
            <a:endParaRPr lang="en-US" dirty="0"/>
          </a:p>
          <a:p>
            <a:pPr lvl="1"/>
            <a:r>
              <a:rPr lang="en-US" dirty="0" err="1"/>
              <a:t>RESTful</a:t>
            </a:r>
            <a:r>
              <a:rPr lang="en-US" dirty="0"/>
              <a:t> web services (Representational State Transfer): (Hwang) expose a set of resources (documents, templates, etc.) identified by a name (URI).  HTTP is the standard interaction protocol.  Interactions are stateless.  Used in Web 2.</a:t>
            </a:r>
          </a:p>
          <a:p>
            <a:pPr lvl="1"/>
            <a:r>
              <a:rPr lang="en-US" dirty="0"/>
              <a:t>More heavy-duty Web services are build on SOAP, WSDL, and UDDI</a:t>
            </a:r>
          </a:p>
        </p:txBody>
      </p:sp>
    </p:spTree>
    <p:extLst>
      <p:ext uri="{BB962C8B-B14F-4D97-AF65-F5344CB8AC3E}">
        <p14:creationId xmlns:p14="http://schemas.microsoft.com/office/powerpoint/2010/main" val="1606256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76288" y="271463"/>
            <a:ext cx="7972425" cy="914400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2800" dirty="0">
                <a:effectLst/>
                <a:ea typeface="宋体" pitchFamily="2" charset="-122"/>
              </a:rPr>
              <a:t>Virtual Machine, Guest Operating System,</a:t>
            </a:r>
            <a:br>
              <a:rPr lang="en-US" altLang="zh-CN" sz="2800" dirty="0">
                <a:effectLst/>
                <a:ea typeface="宋体" pitchFamily="2" charset="-122"/>
              </a:rPr>
            </a:br>
            <a:r>
              <a:rPr lang="en-US" altLang="zh-CN" sz="2800" dirty="0">
                <a:effectLst/>
                <a:ea typeface="宋体" pitchFamily="2" charset="-122"/>
              </a:rPr>
              <a:t>and  VMM (Virtual Machine Monitor)</a:t>
            </a:r>
            <a:r>
              <a:rPr lang="en-US" altLang="zh-CN" sz="3200" dirty="0">
                <a:effectLst/>
                <a:ea typeface="宋体" pitchFamily="2" charset="-122"/>
              </a:rPr>
              <a:t> :</a:t>
            </a: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 t="17438"/>
          <a:stretch>
            <a:fillRect/>
          </a:stretch>
        </p:blipFill>
        <p:spPr>
          <a:xfrm>
            <a:off x="947738" y="1462088"/>
            <a:ext cx="7686675" cy="2879725"/>
          </a:xfrm>
          <a:noFill/>
        </p:spPr>
      </p:pic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552450" y="4651375"/>
            <a:ext cx="84597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13" charset="0"/>
                <a:ea typeface="ＭＳ Ｐゴシック" pitchFamily="13" charset="-128"/>
              </a:rPr>
              <a:t>The Virtualization layer is the middleware between the underlying hardware and virtual machines represented in the system, also known as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13" charset="0"/>
                <a:ea typeface="ＭＳ Ｐゴシック" pitchFamily="13" charset="-128"/>
              </a:rPr>
              <a:t>virtual machine monitor</a:t>
            </a:r>
            <a:r>
              <a:rPr lang="en-US" sz="24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13" charset="0"/>
                <a:ea typeface="ＭＳ Ｐゴシック" pitchFamily="13" charset="-128"/>
              </a:rPr>
              <a:t> (VMM).</a:t>
            </a:r>
          </a:p>
        </p:txBody>
      </p:sp>
    </p:spTree>
  </p:cSld>
  <p:clrMapOvr>
    <a:masterClrMapping/>
  </p:clrMapOvr>
  <p:transition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50888" y="657225"/>
            <a:ext cx="7558087" cy="695325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>
                <a:effectLst/>
                <a:ea typeface="宋体" pitchFamily="2" charset="-122"/>
              </a:rPr>
              <a:t>VMM : </a:t>
            </a:r>
            <a:r>
              <a:rPr lang="en-US" altLang="zh-CN" sz="3600">
                <a:solidFill>
                  <a:srgbClr val="00FF00"/>
                </a:solidFill>
                <a:effectLst/>
                <a:ea typeface="宋体" pitchFamily="2" charset="-122"/>
              </a:rPr>
              <a:t>Virtual Machine Monitor</a:t>
            </a:r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642938" y="1603375"/>
            <a:ext cx="7966075" cy="4221163"/>
          </a:xfrm>
          <a:noFill/>
        </p:spPr>
      </p:pic>
    </p:spTree>
  </p:cSld>
  <p:clrMapOvr>
    <a:masterClrMapping/>
  </p:clrMapOvr>
  <p:transition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00100" y="1214422"/>
            <a:ext cx="70009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</a:t>
            </a:r>
          </a:p>
          <a:p>
            <a:r>
              <a:rPr lang="en-US" sz="2400" dirty="0"/>
              <a:t>Stand alone controllers that monitor building HVAC, electrical, and other systems can be networked to provide integrated building automation and energy management.</a:t>
            </a:r>
          </a:p>
          <a:p>
            <a:r>
              <a:rPr lang="en-US" sz="2400" dirty="0"/>
              <a:t>“Smart” buildings</a:t>
            </a:r>
          </a:p>
          <a:p>
            <a:r>
              <a:rPr lang="en-US" sz="2400" dirty="0"/>
              <a:t>e.g., reduce power consumption by adjusting lighting &amp; heat based on current occupancy</a:t>
            </a:r>
          </a:p>
        </p:txBody>
      </p:sp>
    </p:spTree>
    <p:extLst>
      <p:ext uri="{BB962C8B-B14F-4D97-AF65-F5344CB8AC3E}">
        <p14:creationId xmlns:p14="http://schemas.microsoft.com/office/powerpoint/2010/main" val="3878904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u="sng" dirty="0"/>
              <a:t>Utility Computing</a:t>
            </a:r>
            <a:r>
              <a:rPr lang="en-US" dirty="0"/>
              <a:t>:  the business model in which consumers pay for services according to the amount and type used.</a:t>
            </a:r>
          </a:p>
          <a:p>
            <a:pPr lvl="1"/>
            <a:r>
              <a:rPr lang="en-US" dirty="0"/>
              <a:t>“Plug into the cloud” and connect to your</a:t>
            </a:r>
            <a:br>
              <a:rPr lang="en-US" dirty="0"/>
            </a:br>
            <a:r>
              <a:rPr lang="en-US" dirty="0"/>
              <a:t>service/platform/hardware</a:t>
            </a:r>
          </a:p>
          <a:p>
            <a:pPr lvl="1"/>
            <a:r>
              <a:rPr lang="en-US" dirty="0"/>
              <a:t>The service provider monitors usage </a:t>
            </a:r>
            <a:br>
              <a:rPr lang="en-US" dirty="0"/>
            </a:br>
            <a:r>
              <a:rPr lang="en-US" dirty="0"/>
              <a:t>and bills on a monthly or other basis.</a:t>
            </a:r>
          </a:p>
          <a:p>
            <a:r>
              <a:rPr lang="en-US" dirty="0"/>
              <a:t>Grids and clouds are both classified as utilities, but clouds offer more features than the typical grid, and usually support easier interaction. </a:t>
            </a:r>
          </a:p>
          <a:p>
            <a:r>
              <a:rPr lang="en-US" dirty="0"/>
              <a:t>Utility computing is a feature of </a:t>
            </a:r>
            <a:r>
              <a:rPr lang="en-US" u="sng" dirty="0"/>
              <a:t>public </a:t>
            </a:r>
            <a:r>
              <a:rPr lang="en-US" dirty="0"/>
              <a:t>clouds.</a:t>
            </a:r>
          </a:p>
        </p:txBody>
      </p:sp>
      <p:pic>
        <p:nvPicPr>
          <p:cNvPr id="4" name="Picture 4" descr="MMj03369590000[1]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971800"/>
            <a:ext cx="101917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0658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Enabling Technologies &amp;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Browser as a Platform </a:t>
            </a:r>
          </a:p>
          <a:p>
            <a:pPr lvl="1"/>
            <a:r>
              <a:rPr lang="en-US" dirty="0"/>
              <a:t>A computing platform includes a hardware architecture and software framework (including applications), where the combination allows software, particularly application software, to run.</a:t>
            </a:r>
          </a:p>
          <a:p>
            <a:pPr lvl="1"/>
            <a:r>
              <a:rPr lang="en-US" dirty="0"/>
              <a:t>“Browser as a platform” indicates the use of a browser as the interface to application software.</a:t>
            </a:r>
          </a:p>
          <a:p>
            <a:r>
              <a:rPr lang="en-US" u="sng" dirty="0"/>
              <a:t>Other</a:t>
            </a:r>
            <a:r>
              <a:rPr lang="en-US" dirty="0"/>
              <a:t> technologies: broadband networks, free &amp; open source software, service level agreements, etc.</a:t>
            </a:r>
          </a:p>
        </p:txBody>
      </p:sp>
    </p:spTree>
    <p:extLst>
      <p:ext uri="{BB962C8B-B14F-4D97-AF65-F5344CB8AC3E}">
        <p14:creationId xmlns:p14="http://schemas.microsoft.com/office/powerpoint/2010/main" val="5973309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Cloud Design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storage, processing, software moves off the desktop and into the cloud</a:t>
            </a:r>
          </a:p>
          <a:p>
            <a:r>
              <a:rPr lang="en-US" dirty="0"/>
              <a:t>Users enter into Service Level Agreements (SLAs) with providers and pay based on the SLA</a:t>
            </a:r>
          </a:p>
          <a:p>
            <a:r>
              <a:rPr lang="en-US" dirty="0"/>
              <a:t>Cloud must be able to scale resources and services as the user’s needs grow (or shrink)</a:t>
            </a:r>
          </a:p>
          <a:p>
            <a:r>
              <a:rPr lang="en-US" dirty="0"/>
              <a:t>Privacy must be guaranteed!</a:t>
            </a:r>
          </a:p>
          <a:p>
            <a:r>
              <a:rPr lang="en-US" dirty="0"/>
              <a:t>Quality of service should be standardized.</a:t>
            </a:r>
          </a:p>
          <a:p>
            <a:r>
              <a:rPr lang="en-US" dirty="0"/>
              <a:t>Standards must be agreed on to prevent </a:t>
            </a:r>
            <a:r>
              <a:rPr lang="en-US" i="1" dirty="0"/>
              <a:t>data lock-in</a:t>
            </a:r>
            <a:r>
              <a:rPr lang="en-US" dirty="0"/>
              <a:t>, which means that once a customer is committed to one service provider it is not possible to shift to another.</a:t>
            </a:r>
          </a:p>
        </p:txBody>
      </p:sp>
    </p:spTree>
    <p:extLst>
      <p:ext uri="{BB962C8B-B14F-4D97-AF65-F5344CB8AC3E}">
        <p14:creationId xmlns:p14="http://schemas.microsoft.com/office/powerpoint/2010/main" val="2040631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Other Cloud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technical report “Above the Clouds: …” </a:t>
            </a:r>
            <a:r>
              <a:rPr lang="en-US" dirty="0" err="1"/>
              <a:t>Armbrust</a:t>
            </a:r>
            <a:r>
              <a:rPr lang="en-US" dirty="0"/>
              <a:t> et al. address a number of issues related to cloud computing.</a:t>
            </a:r>
          </a:p>
          <a:p>
            <a:r>
              <a:rPr lang="en-US" dirty="0"/>
              <a:t>Brief overview of a few:</a:t>
            </a:r>
          </a:p>
          <a:p>
            <a:r>
              <a:rPr lang="en-US" dirty="0"/>
              <a:t>The economics of cloud computing</a:t>
            </a:r>
          </a:p>
          <a:p>
            <a:r>
              <a:rPr lang="en-US" dirty="0"/>
              <a:t>Obstacles and opportunities</a:t>
            </a:r>
          </a:p>
          <a:p>
            <a:r>
              <a:rPr lang="en-US" dirty="0"/>
              <a:t>Clouds as a facilitator of new services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379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The Economics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Cloud computing shifts capital expenses (for hardware, software to run large datacenters) to operating expenses for cloud services</a:t>
            </a:r>
          </a:p>
          <a:p>
            <a:r>
              <a:rPr lang="en-US" dirty="0"/>
              <a:t>Potential to save money: an estimated server utilization rate of 5% to 20% is reported by </a:t>
            </a:r>
            <a:r>
              <a:rPr lang="en-US" dirty="0" err="1"/>
              <a:t>Armbrust</a:t>
            </a:r>
            <a:r>
              <a:rPr lang="en-US" dirty="0"/>
              <a:t>, et al. for private data centers primarily because users provision for peak loads.</a:t>
            </a:r>
          </a:p>
        </p:txBody>
      </p:sp>
    </p:spTree>
    <p:extLst>
      <p:ext uri="{BB962C8B-B14F-4D97-AF65-F5344CB8AC3E}">
        <p14:creationId xmlns:p14="http://schemas.microsoft.com/office/powerpoint/2010/main" val="299186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dirty="0"/>
              <a:t>Cloud computing covers both services provided and the software and hardware in the datacenters that provide the services.</a:t>
            </a:r>
          </a:p>
          <a:p>
            <a:pPr marL="0" indent="0">
              <a:buNone/>
            </a:pPr>
            <a:r>
              <a:rPr lang="en-US" sz="3400" dirty="0"/>
              <a:t>“From a hardware perspective three aspects are new in Cloud Computing.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</a:t>
            </a:r>
            <a:r>
              <a:rPr lang="en-US" sz="3400" u="sng" dirty="0"/>
              <a:t>illusion of infinite computing resources available on demand</a:t>
            </a:r>
            <a:r>
              <a:rPr lang="en-US" sz="3400" dirty="0"/>
              <a:t>, thereby eliminating the need for Cloud Computing users to plan far ahead for provisioning.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</a:t>
            </a:r>
            <a:r>
              <a:rPr lang="en-US" sz="3400" u="sng" dirty="0"/>
              <a:t>elimination of an up-front commitment </a:t>
            </a:r>
            <a:r>
              <a:rPr lang="en-US" sz="3400" dirty="0"/>
              <a:t>by Cloud users, thereby allowing companies to start small and increase hardware resources only when there is an increase in their needs.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/>
              <a:t>The </a:t>
            </a:r>
            <a:r>
              <a:rPr lang="en-US" sz="3400" u="sng" dirty="0"/>
              <a:t>ability to pay for use of computing resources on a short-term basis as needed</a:t>
            </a:r>
            <a:r>
              <a:rPr lang="en-US" sz="3400" dirty="0"/>
              <a:t> (e.g., processors by the hour and storage by the day) ...” [</a:t>
            </a:r>
            <a:r>
              <a:rPr lang="en-US" sz="2000" dirty="0"/>
              <a:t>“Above the Clouds: a Berkeley View of Cloud Computing” , </a:t>
            </a:r>
            <a:r>
              <a:rPr lang="en-US" sz="2000" dirty="0">
                <a:hlinkClick r:id="rId2"/>
              </a:rPr>
              <a:t>http://www.eecs.berkeley.edu/Pubs/TechRpts/2009/EECS-2009-28.pdf</a:t>
            </a:r>
            <a:r>
              <a:rPr lang="en-US" sz="2000" dirty="0"/>
              <a:t> ]</a:t>
            </a:r>
          </a:p>
        </p:txBody>
      </p:sp>
    </p:spTree>
    <p:extLst>
      <p:ext uri="{BB962C8B-B14F-4D97-AF65-F5344CB8AC3E}">
        <p14:creationId xmlns:p14="http://schemas.microsoft.com/office/powerpoint/2010/main" val="3412226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Cloud Economics – Elasticity 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A service requiring 500 servers at noon, 100 servers at midnight provisions for peak load (500)</a:t>
            </a:r>
          </a:p>
          <a:p>
            <a:pPr lvl="1"/>
            <a:r>
              <a:rPr lang="en-US" dirty="0"/>
              <a:t>Average utilization over 24 hours  = 300 servers</a:t>
            </a:r>
          </a:p>
          <a:p>
            <a:pPr lvl="1"/>
            <a:r>
              <a:rPr lang="en-US" dirty="0"/>
              <a:t>Daily usage: 24 x 300 = 7200 server-hours</a:t>
            </a:r>
          </a:p>
          <a:p>
            <a:pPr lvl="1"/>
            <a:r>
              <a:rPr lang="en-US" dirty="0"/>
              <a:t>Actual capacity: 24 x 500 =  12000 server-hours</a:t>
            </a:r>
          </a:p>
          <a:p>
            <a:pPr lvl="1"/>
            <a:r>
              <a:rPr lang="en-US" dirty="0"/>
              <a:t>Capacity/usage ration: 1.7</a:t>
            </a:r>
          </a:p>
          <a:p>
            <a:r>
              <a:rPr lang="en-US" dirty="0"/>
              <a:t>Compare the pay-as-you-go cost of utility computing for 3 years (equipment lifetime) to the cost of buying the servers, go with the cloud if it will save money.</a:t>
            </a:r>
          </a:p>
        </p:txBody>
      </p:sp>
    </p:spTree>
    <p:extLst>
      <p:ext uri="{BB962C8B-B14F-4D97-AF65-F5344CB8AC3E}">
        <p14:creationId xmlns:p14="http://schemas.microsoft.com/office/powerpoint/2010/main" val="1773159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Cloud Economics – Transferring Risk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Suppose a private data center is sized to meet the expected peak load, but some event (e.g., exciting new product, great reviews) drives even more customers to the site.</a:t>
            </a:r>
          </a:p>
          <a:p>
            <a:r>
              <a:rPr lang="en-US" dirty="0"/>
              <a:t>Of the potential new customers turned away because of overloading, some percentage will never return</a:t>
            </a:r>
          </a:p>
          <a:p>
            <a:r>
              <a:rPr lang="en-US" dirty="0"/>
              <a:t>Loss of potential customers plus possible bad press could have been averted with a more flexible (i.e., cloud) system.</a:t>
            </a:r>
          </a:p>
          <a:p>
            <a:r>
              <a:rPr lang="en-US" dirty="0"/>
              <a:t>For more about economics, read the </a:t>
            </a:r>
            <a:r>
              <a:rPr lang="en-US" dirty="0" err="1"/>
              <a:t>Armbrust</a:t>
            </a:r>
            <a:r>
              <a:rPr lang="en-US" dirty="0"/>
              <a:t>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08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Obstacles and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u="sng" dirty="0"/>
              <a:t>Service availability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consumers fear the loss of availability either through data center failure or simple under-provisioning of the cloud</a:t>
            </a:r>
          </a:p>
          <a:p>
            <a:pPr lvl="1"/>
            <a:r>
              <a:rPr lang="en-US" dirty="0"/>
              <a:t>Distributed denial of service attacks by criminals who rent bots to launch attacks &amp; then demand payment to stop.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Defense</a:t>
            </a:r>
          </a:p>
          <a:p>
            <a:pPr lvl="1"/>
            <a:r>
              <a:rPr lang="en-US" dirty="0"/>
              <a:t>Use more than one company</a:t>
            </a:r>
          </a:p>
          <a:p>
            <a:pPr lvl="1"/>
            <a:r>
              <a:rPr lang="en-US" dirty="0"/>
              <a:t>Scale up to a larger number of computers which will cost the attackers more, making it difficult to sustain </a:t>
            </a:r>
            <a:r>
              <a:rPr lang="en-US"/>
              <a:t>the attack.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57912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See the Berkeley paper “Above the Clouds…” for 9 more</a:t>
            </a:r>
          </a:p>
        </p:txBody>
      </p:sp>
    </p:spTree>
    <p:extLst>
      <p:ext uri="{BB962C8B-B14F-4D97-AF65-F5344CB8AC3E}">
        <p14:creationId xmlns:p14="http://schemas.microsoft.com/office/powerpoint/2010/main" val="5928660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icrosystem.co.uk/images/stories/sgi3/icecube_trail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8" y="228600"/>
            <a:ext cx="738187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0"/>
            <a:ext cx="835429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Data Centers </a:t>
            </a:r>
          </a:p>
          <a:p>
            <a:endParaRPr lang="en-US" sz="2000" dirty="0"/>
          </a:p>
          <a:p>
            <a:r>
              <a:rPr lang="en-US" sz="2000" dirty="0"/>
              <a:t>A centralized collection of data, usually related to a single business or subject</a:t>
            </a:r>
          </a:p>
          <a:p>
            <a:r>
              <a:rPr lang="en-US" sz="2000" dirty="0"/>
              <a:t>	for example: Google data centers, National Climate Data Center</a:t>
            </a:r>
          </a:p>
          <a:p>
            <a:endParaRPr lang="en-US" sz="2000" dirty="0"/>
          </a:p>
          <a:p>
            <a:r>
              <a:rPr lang="en-US" sz="2000" dirty="0"/>
              <a:t>Data centers typically provide data storage and management and make the data available to the public, a paying client, …</a:t>
            </a:r>
          </a:p>
          <a:p>
            <a:endParaRPr lang="en-US" sz="2000" dirty="0"/>
          </a:p>
          <a:p>
            <a:r>
              <a:rPr lang="en-US" sz="2000" dirty="0"/>
              <a:t>Data centers in cubes are mobile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522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4648200"/>
            <a:ext cx="5486400" cy="56673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A Container Cube Data Center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367338"/>
            <a:ext cx="7924800" cy="1185862"/>
          </a:xfrm>
        </p:spPr>
        <p:txBody>
          <a:bodyPr>
            <a:noAutofit/>
          </a:bodyPr>
          <a:lstStyle/>
          <a:p>
            <a:r>
              <a:rPr lang="en-US" sz="2000" dirty="0"/>
              <a:t>Built-in climate control, power, etc. makes container cubes self-sufficient.</a:t>
            </a:r>
          </a:p>
          <a:p>
            <a:r>
              <a:rPr lang="en-US" sz="2000" dirty="0"/>
              <a:t>No need for a building</a:t>
            </a:r>
          </a:p>
          <a:p>
            <a:r>
              <a:rPr lang="en-US" sz="2000" dirty="0"/>
              <a:t>Mobility – able to move to a more congenial environment.</a:t>
            </a:r>
          </a:p>
        </p:txBody>
      </p:sp>
      <p:pic>
        <p:nvPicPr>
          <p:cNvPr id="4098" name="Picture 2" descr="http://ts2.mm.bing.net/th?id=I.4992943138081269&amp;pid=1.7&amp;w=187&amp;h=143&amp;c=7&amp;rs=1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2" b="962"/>
          <a:stretch>
            <a:fillRect/>
          </a:stretch>
        </p:blipFill>
        <p:spPr bwMode="auto">
          <a:xfrm>
            <a:off x="1752600" y="381000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3841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creen shot 2009-12-10 at 10.06.23 A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357166"/>
            <a:ext cx="8572560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000364" y="6072206"/>
            <a:ext cx="3786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a typeface="ＭＳ Ｐゴシック" pitchFamily="34" charset="-128"/>
              </a:rPr>
              <a:t>Courtesy: Dan Reed, Microsoft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Look at Cloud Technology</a:t>
            </a:r>
          </a:p>
        </p:txBody>
      </p:sp>
      <p:pic>
        <p:nvPicPr>
          <p:cNvPr id="3074" name="Picture 2" descr="C:\Users\weisskop\Pictures\XaaScloudcomputinggraphi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1" y="1676400"/>
            <a:ext cx="4295775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6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The cloud consists of datacenter hardware, system software, and a variety of services.</a:t>
            </a:r>
          </a:p>
          <a:p>
            <a:r>
              <a:rPr lang="en-US" dirty="0"/>
              <a:t>The datacenters can be centralized or distributed.</a:t>
            </a:r>
          </a:p>
          <a:p>
            <a:r>
              <a:rPr lang="en-US" dirty="0"/>
              <a:t>NIST, the National Institute of Standards and </a:t>
            </a:r>
            <a:br>
              <a:rPr lang="en-US" dirty="0"/>
            </a:br>
            <a:r>
              <a:rPr lang="en-US" dirty="0"/>
              <a:t>Technology, prepared the following working definition of cloud</a:t>
            </a:r>
            <a:br>
              <a:rPr lang="en-US" dirty="0"/>
            </a:br>
            <a:r>
              <a:rPr lang="en-US" dirty="0"/>
              <a:t>computing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00600"/>
            <a:ext cx="3924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70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NIST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>
            <a:normAutofit/>
          </a:bodyPr>
          <a:lstStyle/>
          <a:p>
            <a:r>
              <a:rPr lang="en-US" sz="2800" dirty="0"/>
              <a:t>“… a model for enabling ubiquitous, convenient, on-demand network access to a shared pool of configurable computing resources (e.g., networks, servers, storage, applications, and services) that can be rapidly provisioned and released with minimal management effort or service provider </a:t>
            </a:r>
            <a:r>
              <a:rPr lang="en-US" sz="2800"/>
              <a:t>interaction.” </a:t>
            </a:r>
            <a:endParaRPr lang="en-US" sz="2800" dirty="0"/>
          </a:p>
          <a:p>
            <a:r>
              <a:rPr lang="en-US" sz="2800" dirty="0"/>
              <a:t>The NIST definition also identifies </a:t>
            </a:r>
          </a:p>
          <a:p>
            <a:pPr lvl="1"/>
            <a:r>
              <a:rPr lang="en-US" sz="2400" dirty="0"/>
              <a:t>5 essential characteristics</a:t>
            </a:r>
          </a:p>
          <a:p>
            <a:pPr lvl="1"/>
            <a:r>
              <a:rPr lang="en-US" sz="2400" dirty="0"/>
              <a:t>3 service models</a:t>
            </a:r>
          </a:p>
          <a:p>
            <a:pPr lvl="1"/>
            <a:r>
              <a:rPr lang="en-US" sz="2400" dirty="0"/>
              <a:t>4 deployment models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4800600"/>
            <a:ext cx="3924300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76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2" y="285728"/>
            <a:ext cx="8643998" cy="642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NIST Working Definition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Deployment Models: how are cloud resources arranged, managed</a:t>
            </a:r>
          </a:p>
          <a:p>
            <a:r>
              <a:rPr lang="en-US" dirty="0"/>
              <a:t>Delivery Models</a:t>
            </a:r>
          </a:p>
          <a:p>
            <a:r>
              <a:rPr lang="en-US" dirty="0"/>
              <a:t>Essential Characteristics</a:t>
            </a:r>
          </a:p>
          <a:p>
            <a:r>
              <a:rPr lang="en-US" dirty="0"/>
              <a:t>Enabling Technologies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978458"/>
            <a:ext cx="2939576" cy="248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3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Cloud Deployment Models</a:t>
            </a:r>
            <a:br>
              <a:rPr lang="en-US" dirty="0"/>
            </a:br>
            <a:r>
              <a:rPr lang="en-US" sz="2000" dirty="0"/>
              <a:t>from NIST, the National Institute of Standards and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Public</a:t>
            </a:r>
            <a:r>
              <a:rPr lang="en-US" dirty="0"/>
              <a:t>: Accessible, via the Internet, to anyone who pays</a:t>
            </a:r>
          </a:p>
          <a:p>
            <a:pPr lvl="1"/>
            <a:r>
              <a:rPr lang="en-US" dirty="0"/>
              <a:t>Owned by service providers; e.g., Google App Engine, Amazon Web Services, Force.com.</a:t>
            </a:r>
          </a:p>
          <a:p>
            <a:r>
              <a:rPr lang="en-US" dirty="0">
                <a:solidFill>
                  <a:srgbClr val="FF0000"/>
                </a:solidFill>
              </a:rPr>
              <a:t>Community</a:t>
            </a:r>
            <a:r>
              <a:rPr lang="en-US" dirty="0"/>
              <a:t>: Shared by two or more organizations with joint interests, such as colleges within a university</a:t>
            </a:r>
          </a:p>
          <a:p>
            <a:r>
              <a:rPr lang="en-US" dirty="0">
                <a:solidFill>
                  <a:srgbClr val="FF0000"/>
                </a:solidFill>
              </a:rPr>
              <a:t>Private:</a:t>
            </a:r>
            <a:r>
              <a:rPr lang="en-US" dirty="0"/>
              <a:t> Accessible via an intranet to the members of the owning organization</a:t>
            </a:r>
          </a:p>
          <a:p>
            <a:pPr lvl="1"/>
            <a:r>
              <a:rPr lang="en-US" dirty="0"/>
              <a:t>Example: NASA’s cloud for climate modeling </a:t>
            </a:r>
            <a:r>
              <a:rPr lang="en-US" sz="1700" dirty="0">
                <a:hlinkClick r:id="rId2"/>
              </a:rPr>
              <a:t>http://www.networkworld.com/news/2010/020110-nasa-cloud-service.html</a:t>
            </a:r>
            <a:r>
              <a:rPr lang="en-US" sz="1700" dirty="0"/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Hybrid</a:t>
            </a:r>
          </a:p>
          <a:p>
            <a:pPr lvl="1"/>
            <a:r>
              <a:rPr lang="en-US" dirty="0"/>
              <a:t>A private cloud might buy computing resources from a public cloud.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Currently, public clouds are the most common although over time this may not be the case. Private clouds are easier to manage and provide greater security.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88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2046</TotalTime>
  <Words>2819</Words>
  <Application>Microsoft Office PowerPoint</Application>
  <PresentationFormat>On-screen Show (4:3)</PresentationFormat>
  <Paragraphs>219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ＭＳ Ｐゴシック</vt:lpstr>
      <vt:lpstr>宋体</vt:lpstr>
      <vt:lpstr>Arial</vt:lpstr>
      <vt:lpstr>Calibri</vt:lpstr>
      <vt:lpstr>Office Theme</vt:lpstr>
      <vt:lpstr>PowerPoint Presentation</vt:lpstr>
      <vt:lpstr>Cloud Computing: An Introduction</vt:lpstr>
      <vt:lpstr>What is Cloud Computing?</vt:lpstr>
      <vt:lpstr>What is Cloud Computing?</vt:lpstr>
      <vt:lpstr>What is Cloud Computing?</vt:lpstr>
      <vt:lpstr>NIST Definition</vt:lpstr>
      <vt:lpstr>PowerPoint Presentation</vt:lpstr>
      <vt:lpstr>NIST Working Definition of Cloud Computing</vt:lpstr>
      <vt:lpstr>Cloud Deployment Models from NIST, the National Institute of Standards and technology</vt:lpstr>
      <vt:lpstr>NIST Working Definition of Cloud Computing</vt:lpstr>
      <vt:lpstr>Delivery Models: IaaS</vt:lpstr>
      <vt:lpstr>Delivery Models: IaaS</vt:lpstr>
      <vt:lpstr>IaaS Benefits</vt:lpstr>
      <vt:lpstr>IaaS Example</vt:lpstr>
      <vt:lpstr>Delivery Models: PaaS</vt:lpstr>
      <vt:lpstr>PaaS Benefits</vt:lpstr>
      <vt:lpstr>PaaS Example</vt:lpstr>
      <vt:lpstr>Delivery Models: SaaS</vt:lpstr>
      <vt:lpstr>Delivery Models: SaaS</vt:lpstr>
      <vt:lpstr>SaaS: Multitenant Architecture</vt:lpstr>
      <vt:lpstr>SaaS: Advantages</vt:lpstr>
      <vt:lpstr>NIST Working Definition of Cloud Computing</vt:lpstr>
      <vt:lpstr>Characteristics of Clouds (NIST report)</vt:lpstr>
      <vt:lpstr>Characteristics of Clouds (NIST report)</vt:lpstr>
      <vt:lpstr>NIST Working Definition of Cloud Computing</vt:lpstr>
      <vt:lpstr>Enabling Technologies &amp; Concepts</vt:lpstr>
      <vt:lpstr>Enabling Technologies &amp; Concepts</vt:lpstr>
      <vt:lpstr>SGI Ice Cube data center</vt:lpstr>
      <vt:lpstr>Enabling Technologies &amp; Concepts</vt:lpstr>
      <vt:lpstr>Enabling Technologies &amp; Concepts</vt:lpstr>
      <vt:lpstr>Enabling Technologies &amp; Concepts</vt:lpstr>
      <vt:lpstr>Virtual Machine, Guest Operating System, and  VMM (Virtual Machine Monitor) :</vt:lpstr>
      <vt:lpstr>VMM : Virtual Machine Monitor</vt:lpstr>
      <vt:lpstr>PowerPoint Presentation</vt:lpstr>
      <vt:lpstr>Enabling Technologies &amp; Concepts</vt:lpstr>
      <vt:lpstr>Enabling Technologies &amp; Concepts</vt:lpstr>
      <vt:lpstr>Cloud Design Objectives</vt:lpstr>
      <vt:lpstr>Other Cloud Topics</vt:lpstr>
      <vt:lpstr>The Economics of Cloud Computing</vt:lpstr>
      <vt:lpstr>Cloud Economics – Elasticity Example </vt:lpstr>
      <vt:lpstr>Cloud Economics – Transferring Risk </vt:lpstr>
      <vt:lpstr>Obstacles and Opportunities</vt:lpstr>
      <vt:lpstr>PowerPoint Presentation</vt:lpstr>
      <vt:lpstr>A Container Cube Data Center</vt:lpstr>
      <vt:lpstr>PowerPoint Presentation</vt:lpstr>
      <vt:lpstr>Another Look at Cloud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Computing</dc:title>
  <dc:creator>Dr. Mary Ellen Weisskopf</dc:creator>
  <cp:lastModifiedBy>prakash kumar</cp:lastModifiedBy>
  <cp:revision>123</cp:revision>
  <cp:lastPrinted>2012-07-19T20:11:47Z</cp:lastPrinted>
  <dcterms:created xsi:type="dcterms:W3CDTF">2012-07-18T19:42:54Z</dcterms:created>
  <dcterms:modified xsi:type="dcterms:W3CDTF">2022-04-29T07:05:15Z</dcterms:modified>
</cp:coreProperties>
</file>