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  <p:sldId id="266" r:id="rId12"/>
    <p:sldId id="277" r:id="rId13"/>
    <p:sldId id="267" r:id="rId14"/>
    <p:sldId id="281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3" r:id="rId26"/>
    <p:sldId id="282" r:id="rId27"/>
    <p:sldId id="284" r:id="rId28"/>
    <p:sldId id="285" r:id="rId29"/>
    <p:sldId id="286" r:id="rId30"/>
    <p:sldId id="287" r:id="rId3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969" autoAdjust="0"/>
    <p:restoredTop sz="94660"/>
  </p:normalViewPr>
  <p:slideViewPr>
    <p:cSldViewPr>
      <p:cViewPr>
        <p:scale>
          <a:sx n="70" d="100"/>
          <a:sy n="70" d="100"/>
        </p:scale>
        <p:origin x="-1368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69FC-F09A-4E4C-A2E7-93C674C87998}" type="datetimeFigureOut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F0C7C-011C-459B-AA66-DA18E34865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E7A9A-B658-4496-A91F-DCBA08A8631E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F1263-9575-4B98-A382-9DFBBA80E67F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B11F-BB89-4A3A-B601-9E8738CE23C7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FFDA6-E7FA-4CBE-9CED-B20F18E90595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E5717-3BC0-40F8-94F3-D5947F54ACCD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84D75-6BA2-4733-A65D-979D11889A2F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DB89C-F8C4-4BFE-9B4B-54B140001902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3279E-264F-4EE3-B21C-7DEC0A852419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FF8E-9A62-4E0A-BA65-A076CAB5A892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118C0-DC63-4E3E-8034-3B59CA8D8460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DB9CE-1438-402B-B2FF-99BD52E1EF2B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34821-1507-4388-B936-C0D2A9347877}" type="datetime1">
              <a:rPr lang="zh-TW" altLang="en-US" smtClean="0"/>
              <a:pPr/>
              <a:t>2020/9/23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 altLang="zh-TW" dirty="0" smtClean="0"/>
              <a:t>Distributed System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bg1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714348" y="1500174"/>
            <a:ext cx="7072362" cy="1470025"/>
          </a:xfrm>
        </p:spPr>
        <p:txBody>
          <a:bodyPr/>
          <a:lstStyle/>
          <a:p>
            <a:r>
              <a:rPr lang="en-US" altLang="zh-TW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Intel Virtualization</a:t>
            </a:r>
            <a:br>
              <a:rPr lang="en-US" altLang="zh-TW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Technology</a:t>
            </a:r>
            <a:endParaRPr lang="zh-TW" altLang="en-US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357166"/>
            <a:ext cx="9001156" cy="650083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Ring </a:t>
            </a:r>
            <a:r>
              <a:rPr lang="en-US" altLang="zh-TW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deprivileging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causes numerous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virtualization challenges:</a:t>
            </a:r>
          </a:p>
          <a:p>
            <a:pPr lvl="1">
              <a:buBlip>
                <a:blip r:embed="rId2"/>
              </a:buBlip>
            </a:pP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Ring aliasing</a:t>
            </a:r>
            <a:r>
              <a:rPr lang="zh-TW" alt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Problem when software is run at a privilege level other</a:t>
            </a:r>
            <a:r>
              <a:rPr lang="zh-TW" alt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than the level for which it was</a:t>
            </a:r>
            <a:r>
              <a:rPr lang="zh-TW" alt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written.</a:t>
            </a:r>
          </a:p>
          <a:p>
            <a:pPr lvl="1">
              <a:buBlip>
                <a:blip r:embed="rId2"/>
              </a:buBlip>
            </a:pPr>
            <a:endParaRPr lang="en-US" altLang="zh-TW" sz="24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Address-space compression</a:t>
            </a:r>
            <a:r>
              <a:rPr lang="zh-TW" alt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 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Challenges of protecting these portions of the virtual-address space and supporting guest accesses.</a:t>
            </a:r>
          </a:p>
          <a:p>
            <a:pPr lvl="2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VMM could run entirely within the guest’s virtual-address</a:t>
            </a:r>
            <a:r>
              <a:rPr lang="zh-TW" alt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space.</a:t>
            </a:r>
          </a:p>
          <a:p>
            <a:pPr lvl="2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VMM must prevent guest access to those portions of the guest’s virtual-address space that the VMM is using.</a:t>
            </a:r>
            <a:endParaRPr lang="en-US" altLang="zh-TW" sz="22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Guest</a:t>
            </a:r>
            <a:r>
              <a:rPr lang="zh-TW" alt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attempts to access these portions of the address space</a:t>
            </a:r>
            <a:r>
              <a:rPr lang="zh-TW" alt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must</a:t>
            </a:r>
            <a:r>
              <a:rPr lang="zh-TW" alt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generate transitions to the VMM, which can</a:t>
            </a:r>
            <a:r>
              <a:rPr lang="zh-TW" altLang="en-US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emulate support them.</a:t>
            </a:r>
            <a:endParaRPr lang="en-US" altLang="zh-TW" sz="65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endParaRPr lang="en-US" altLang="zh-TW" sz="24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altLang="zh-TW" sz="240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428604"/>
            <a:ext cx="8715404" cy="5929354"/>
          </a:xfrm>
        </p:spPr>
        <p:txBody>
          <a:bodyPr>
            <a:normAutofit/>
          </a:bodyPr>
          <a:lstStyle/>
          <a:p>
            <a:pPr lvl="1">
              <a:buBlip>
                <a:blip r:embed="rId2"/>
              </a:buBlip>
            </a:pPr>
            <a:r>
              <a:rPr lang="en-US" altLang="zh-TW" sz="26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Nonfaulting</a:t>
            </a:r>
            <a:r>
              <a:rPr lang="en-US" altLang="zh-TW" sz="2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access to privileged state</a:t>
            </a:r>
            <a:r>
              <a:rPr lang="zh-TW" alt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IA-32 architectures include instructions that access privileged state and do not fault when executed with insufficient privilege.</a:t>
            </a:r>
            <a:r>
              <a:rPr lang="zh-TW" alt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altLang="zh-TW" sz="24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endParaRPr lang="en-US" altLang="zh-TW" sz="24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400" i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Example</a:t>
            </a: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lvl="1">
              <a:buNone/>
            </a:pP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Software can execute the instructions that write to these registers (LGDT, LIDT, LLDT, and LTR) only at privilege level 0.</a:t>
            </a:r>
          </a:p>
          <a:p>
            <a:pPr lvl="1">
              <a:buNone/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Software can execute the instructions that read from these registers(SGDT, SIDT, SLDT, and STR) at any privilege level.</a:t>
            </a:r>
          </a:p>
          <a:p>
            <a:pPr lvl="1">
              <a:buNone/>
            </a:pPr>
            <a:endParaRPr lang="en-US" altLang="zh-TW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If guest OS using the latter instructions could determine that it does not have full control of the CPU.</a:t>
            </a:r>
            <a:endParaRPr lang="en-US" altLang="zh-TW" sz="22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altLang="zh-TW" sz="240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altLang="zh-TW" sz="240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endParaRPr lang="en-US" altLang="zh-TW" sz="2400" i="1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endParaRPr lang="en-US" altLang="zh-TW" sz="2400" i="1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None/>
            </a:pPr>
            <a:endParaRPr lang="en-US" altLang="zh-TW" sz="2400" i="1" dirty="0" smtClean="0">
              <a:solidFill>
                <a:srgbClr val="92D050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Blip>
                <a:blip r:embed="rId2"/>
              </a:buBlip>
            </a:pPr>
            <a:endParaRPr lang="en-US" altLang="zh-TW" sz="260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500042"/>
            <a:ext cx="8858280" cy="5626121"/>
          </a:xfrm>
        </p:spPr>
        <p:txBody>
          <a:bodyPr/>
          <a:lstStyle/>
          <a:p>
            <a:pPr lvl="1">
              <a:buBlip>
                <a:blip r:embed="rId2"/>
              </a:buBlip>
            </a:pPr>
            <a:r>
              <a:rPr lang="en-US" altLang="zh-TW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Adverse impacts on guest transitions</a:t>
            </a:r>
            <a:r>
              <a:rPr lang="zh-TW" alt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</a:t>
            </a:r>
            <a:endParaRPr lang="en-US" altLang="zh-TW" sz="24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Blip>
                <a:blip r:embed="rId2"/>
              </a:buBlip>
            </a:pPr>
            <a:r>
              <a:rPr lang="en-US" altLang="zh-TW" sz="22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Original, SYSENTER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always effects a transition to privilege level 0, and</a:t>
            </a:r>
            <a:r>
              <a:rPr lang="en-US" altLang="zh-TW" sz="22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SYSEXIT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will fault if executed outside that privilege level.</a:t>
            </a:r>
          </a:p>
          <a:p>
            <a:pPr lvl="2">
              <a:buBlip>
                <a:blip r:embed="rId2"/>
              </a:buBlip>
            </a:pPr>
            <a:endParaRPr lang="en-US" altLang="zh-TW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Executions of </a:t>
            </a:r>
            <a:r>
              <a:rPr lang="en-US" altLang="zh-TW" sz="22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SYSENTER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by a guest application will cause a transition to the VMM and not to the guest OS. The VMM must thus emulate every guest execution of </a:t>
            </a:r>
            <a:r>
              <a:rPr lang="en-US" altLang="zh-TW" sz="22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SYSENTER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2">
              <a:buBlip>
                <a:blip r:embed="rId2"/>
              </a:buBlip>
            </a:pPr>
            <a:endParaRPr lang="en-US" altLang="zh-TW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2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Execution of </a:t>
            </a:r>
            <a:r>
              <a:rPr lang="en-US" altLang="zh-TW" sz="22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SYSEXIT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by a guest OS will cause a fault to the VMM. Thus, the VMM must emulate every guest execution of </a:t>
            </a:r>
            <a:r>
              <a:rPr lang="en-US" altLang="zh-TW" sz="22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SYSEXIT.</a:t>
            </a:r>
          </a:p>
          <a:p>
            <a:endParaRPr lang="zh-TW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428604"/>
            <a:ext cx="8258204" cy="5929354"/>
          </a:xfrm>
        </p:spPr>
        <p:txBody>
          <a:bodyPr>
            <a:normAutofit/>
          </a:bodyPr>
          <a:lstStyle/>
          <a:p>
            <a:pPr lvl="2">
              <a:buNone/>
            </a:pPr>
            <a:endParaRPr lang="en-US" altLang="zh-TW" sz="2600" i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altLang="zh-TW" sz="2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Interrupt virtualization</a:t>
            </a:r>
            <a:r>
              <a:rPr lang="zh-TW" altLang="en-US" sz="2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</a:t>
            </a:r>
            <a:endParaRPr lang="en-US" altLang="zh-TW" sz="2600" b="1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IA-32 architecture provide mechanisms for masking external interrupts, preventing their delivery when the OS is not ready for them.</a:t>
            </a:r>
          </a:p>
          <a:p>
            <a:pPr lvl="1">
              <a:buBlip>
                <a:blip r:embed="rId2"/>
              </a:buBlip>
            </a:pPr>
            <a:endParaRPr lang="en-US" altLang="zh-TW" sz="22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VMM will likely manage external interrupts and deny guest software the ability to control interrupt masking.</a:t>
            </a:r>
          </a:p>
          <a:p>
            <a:pPr lvl="1">
              <a:buBlip>
                <a:blip r:embed="rId2"/>
              </a:buBlip>
            </a:pPr>
            <a:endParaRPr lang="en-US" altLang="zh-TW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other challenges when a VMM has a “virtual interrupt” to deliver to a guest. A virtual interrupt should be delivered only when the guest has unmasked interrupts.</a:t>
            </a:r>
            <a:endParaRPr lang="en-US" altLang="zh-TW" sz="22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endParaRPr lang="en-US" altLang="zh-TW" sz="2200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zh-TW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71472" y="714356"/>
            <a:ext cx="8115328" cy="5643602"/>
          </a:xfrm>
        </p:spPr>
        <p:txBody>
          <a:bodyPr/>
          <a:lstStyle/>
          <a:p>
            <a:pPr marL="342900" lvl="1" indent="-342900">
              <a:buBlip>
                <a:blip r:embed="rId2"/>
              </a:buBlip>
            </a:pPr>
            <a:r>
              <a:rPr lang="en-US" altLang="zh-TW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Ring compression</a:t>
            </a:r>
            <a:r>
              <a:rPr lang="zh-TW" altLang="en-US" sz="22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</a:t>
            </a:r>
            <a:endParaRPr lang="en-US" altLang="zh-TW" sz="2200" b="1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742950" lvl="2" indent="-342900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Because segment limits do not apply in 64-bit mode, paging must be used in this mode. </a:t>
            </a:r>
          </a:p>
          <a:p>
            <a:pPr marL="742950" lvl="2" indent="-342900">
              <a:buBlip>
                <a:blip r:embed="rId2"/>
              </a:buBlip>
            </a:pPr>
            <a:endParaRPr lang="en-US" altLang="zh-TW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742950" lvl="2" indent="-342900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Because IA-32 paging does not distinguish privilege levels 0-2, the guest OS must run at privilege level 3.</a:t>
            </a:r>
          </a:p>
          <a:p>
            <a:pPr marL="742950" lvl="2" indent="-342900">
              <a:buBlip>
                <a:blip r:embed="rId2"/>
              </a:buBlip>
            </a:pPr>
            <a:endParaRPr lang="en-US" altLang="zh-TW" sz="22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742950" lvl="2" indent="-342900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Thus, the guest OS will run at the same privilege level as guest applications and will not be protected from them.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pPr marL="342900" lvl="1" indent="-342900">
              <a:buNone/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 marL="342900" lvl="1" indent="-342900">
              <a:buBlip>
                <a:blip r:embed="rId2"/>
              </a:buBlip>
            </a:pPr>
            <a:r>
              <a:rPr lang="en-US" altLang="zh-TW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Access to hidden state</a:t>
            </a:r>
            <a:r>
              <a:rPr lang="zh-TW" alt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</a:t>
            </a: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IA-32 does not provide mechanisms for saving and restoring these hidden components of a guest context when changing VMs.</a:t>
            </a:r>
            <a:endParaRPr lang="en-US" altLang="zh-TW" sz="2200" b="1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zh-TW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Addressing virtualization challenges in software</a:t>
            </a:r>
            <a:endParaRPr lang="zh-TW" altLang="en-US" sz="3600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643050"/>
            <a:ext cx="8429684" cy="448311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VMM designers have solutions that modify guest software:</a:t>
            </a:r>
            <a:endParaRPr lang="en-US" altLang="zh-TW" sz="2400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000" dirty="0" smtClean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Source guest OS Modifications.</a:t>
            </a:r>
          </a:p>
          <a:p>
            <a:pPr lvl="1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Binary guest OS Modifications.</a:t>
            </a:r>
          </a:p>
          <a:p>
            <a:pPr lvl="1">
              <a:buBlip>
                <a:blip r:embed="rId2"/>
              </a:buBlip>
            </a:pPr>
            <a:endParaRPr lang="en-US" altLang="zh-TW" sz="2200" dirty="0" smtClean="0">
              <a:solidFill>
                <a:srgbClr val="0000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They offers high performance and does not require making changes to guest applications. </a:t>
            </a:r>
          </a:p>
          <a:p>
            <a:pPr>
              <a:buBlip>
                <a:blip r:embed="rId2"/>
              </a:buBlip>
            </a:pPr>
            <a:endParaRPr lang="en-US" altLang="zh-TW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disadvantage is that it limits the range of supported operating systems.</a:t>
            </a:r>
            <a:endParaRPr lang="zh-TW" alt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7224" y="5643578"/>
            <a:ext cx="7286676" cy="757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5425" indent="-225425" eaLnBrk="0" hangingPunct="0">
              <a:lnSpc>
                <a:spcPct val="75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altLang="ja-JP" sz="2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Virtualization of current IA CPUs require</a:t>
            </a:r>
          </a:p>
          <a:p>
            <a:pPr marL="225425" indent="-225425" eaLnBrk="0" hangingPunct="0">
              <a:lnSpc>
                <a:spcPct val="75000"/>
              </a:lnSpc>
              <a:spcBef>
                <a:spcPct val="30000"/>
              </a:spcBef>
              <a:buClr>
                <a:schemeClr val="tx2"/>
              </a:buClr>
            </a:pPr>
            <a:r>
              <a:rPr lang="en-US" altLang="ja-JP" sz="2400" b="1" dirty="0" smtClean="0">
                <a:solidFill>
                  <a:schemeClr val="bg1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complex software workarounds.</a:t>
            </a:r>
            <a:endParaRPr lang="en-US" altLang="zh-TW" sz="2400" b="1" dirty="0">
              <a:solidFill>
                <a:schemeClr val="bg1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Intel virtualization technology</a:t>
            </a:r>
            <a:endParaRPr lang="zh-TW" alt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57298"/>
            <a:ext cx="8286808" cy="4768865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: Intel Virtualization Technology of IA-32.</a:t>
            </a:r>
          </a:p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</a:t>
            </a:r>
            <a:r>
              <a:rPr lang="en-US" altLang="zh-TW" sz="24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: Intel Virtualization Technology of Itanium architecture.</a:t>
            </a:r>
            <a:endParaRPr lang="zh-TW" alt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333305" y="3585265"/>
            <a:ext cx="3811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...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60916" y="4351964"/>
            <a:ext cx="4369526" cy="684854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600" b="1" dirty="0">
                <a:solidFill>
                  <a:srgbClr val="0000FF"/>
                </a:solidFill>
                <a:ea typeface="新細明體" pitchFamily="18" charset="-120"/>
              </a:rPr>
              <a:t>Virtual Machine Monitor (VMM)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755997" y="3143248"/>
            <a:ext cx="1274445" cy="1072833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zh-TW" sz="1600" b="1">
                <a:solidFill>
                  <a:schemeClr val="bg2"/>
                </a:solidFill>
                <a:ea typeface="新細明體" pitchFamily="18" charset="-120"/>
              </a:rPr>
              <a:t>VM</a:t>
            </a:r>
            <a:r>
              <a:rPr lang="en-US" altLang="zh-TW" sz="1600" b="1" baseline="-25000">
                <a:solidFill>
                  <a:schemeClr val="bg2"/>
                </a:solidFill>
                <a:ea typeface="新細明體" pitchFamily="18" charset="-120"/>
              </a:rPr>
              <a:t>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71472" y="3143248"/>
            <a:ext cx="1274445" cy="1072833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zh-TW" sz="1600" b="1" dirty="0">
                <a:solidFill>
                  <a:schemeClr val="bg2"/>
                </a:solidFill>
                <a:ea typeface="新細明體" pitchFamily="18" charset="-120"/>
              </a:rPr>
              <a:t>VM</a:t>
            </a:r>
            <a:r>
              <a:rPr lang="en-US" altLang="zh-TW" sz="1600" b="1" baseline="-25000" dirty="0">
                <a:solidFill>
                  <a:schemeClr val="bg2"/>
                </a:solidFill>
                <a:ea typeface="新細明體" pitchFamily="18" charset="-12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070072" y="3143248"/>
            <a:ext cx="1274445" cy="1072833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zh-TW" sz="1600" b="1">
                <a:solidFill>
                  <a:schemeClr val="bg2"/>
                </a:solidFill>
                <a:ea typeface="新細明體" pitchFamily="18" charset="-120"/>
              </a:rPr>
              <a:t>VM</a:t>
            </a:r>
            <a:r>
              <a:rPr lang="en-US" altLang="zh-TW" sz="1600" b="1" baseline="-25000">
                <a:solidFill>
                  <a:schemeClr val="bg2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60916" y="5150128"/>
            <a:ext cx="4369526" cy="80109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r>
              <a:rPr lang="en-US" altLang="zh-TW" sz="1600" b="1" dirty="0">
                <a:solidFill>
                  <a:schemeClr val="bg2"/>
                </a:solidFill>
                <a:ea typeface="新細明體" pitchFamily="18" charset="-120"/>
              </a:rPr>
              <a:t>Platform  HW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3789175" y="5525421"/>
            <a:ext cx="1049180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 dirty="0">
                <a:solidFill>
                  <a:schemeClr val="bg2"/>
                </a:solidFill>
                <a:ea typeface="新細明體" pitchFamily="18" charset="-120"/>
              </a:rPr>
              <a:t>I/O Devices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2300116" y="5525421"/>
            <a:ext cx="1104725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>
                <a:solidFill>
                  <a:schemeClr val="bg2"/>
                </a:solidFill>
                <a:ea typeface="新細明體" pitchFamily="18" charset="-120"/>
              </a:rPr>
              <a:t>Processor/CS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58209" y="5525421"/>
            <a:ext cx="1089296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>
                <a:solidFill>
                  <a:schemeClr val="bg2"/>
                </a:solidFill>
                <a:ea typeface="新細明體" pitchFamily="18" charset="-120"/>
              </a:rPr>
              <a:t>Memory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4360738" y="3198632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n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217488" y="3198632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75463" y="3817757"/>
            <a:ext cx="1027579" cy="52322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Guest OS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2703388" y="3198632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180413" y="3827282"/>
            <a:ext cx="1027579" cy="52322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Guest OS</a:t>
            </a:r>
            <a:r>
              <a:rPr lang="en-US" altLang="zh-TW" sz="1400" baseline="-250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3885388" y="3827282"/>
            <a:ext cx="1027579" cy="52322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Guest </a:t>
            </a:r>
            <a:r>
              <a:rPr lang="en-US" altLang="zh-TW" sz="1400" dirty="0" err="1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OS</a:t>
            </a:r>
            <a:r>
              <a:rPr lang="en-US" altLang="zh-TW" sz="1400" baseline="-25000" dirty="0" err="1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n</a:t>
            </a:r>
            <a:endParaRPr lang="en-US" altLang="zh-TW" sz="1400" baseline="-25000" dirty="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21" name="圓角矩形圖說文字 20"/>
          <p:cNvSpPr/>
          <p:nvPr/>
        </p:nvSpPr>
        <p:spPr>
          <a:xfrm>
            <a:off x="5286380" y="2714620"/>
            <a:ext cx="3857620" cy="1500198"/>
          </a:xfrm>
          <a:prstGeom prst="wedgeRoundRectCallout">
            <a:avLst>
              <a:gd name="adj1" fmla="val -28201"/>
              <a:gd name="adj2" fmla="val 48461"/>
              <a:gd name="adj3" fmla="val 1666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hangingPunct="0">
              <a:buFontTx/>
              <a:buChar char="•"/>
            </a:pPr>
            <a:r>
              <a:rPr lang="en-US" altLang="zh-TW" sz="2000" b="1" dirty="0" smtClean="0">
                <a:solidFill>
                  <a:srgbClr val="0000FF"/>
                </a:solidFill>
                <a:ea typeface="新細明體" pitchFamily="18" charset="-120"/>
              </a:rPr>
              <a:t> Apps run </a:t>
            </a:r>
            <a:r>
              <a:rPr lang="en-US" altLang="zh-TW" sz="2000" b="1" dirty="0" err="1" smtClean="0">
                <a:solidFill>
                  <a:srgbClr val="0000FF"/>
                </a:solidFill>
                <a:ea typeface="新細明體" pitchFamily="18" charset="-120"/>
              </a:rPr>
              <a:t>deprivileged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itchFamily="18" charset="-120"/>
              </a:rPr>
              <a:t> in ring 3.</a:t>
            </a:r>
          </a:p>
          <a:p>
            <a:pPr eaLnBrk="0" hangingPunct="0">
              <a:buFontTx/>
              <a:buChar char="•"/>
            </a:pPr>
            <a:r>
              <a:rPr lang="en-US" altLang="zh-TW" sz="2000" b="1" dirty="0" smtClean="0">
                <a:solidFill>
                  <a:srgbClr val="0000FF"/>
                </a:solidFill>
                <a:ea typeface="新細明體" pitchFamily="18" charset="-120"/>
              </a:rPr>
              <a:t> OS runs </a:t>
            </a:r>
            <a:r>
              <a:rPr lang="en-US" altLang="zh-TW" sz="2000" b="1" dirty="0" err="1" smtClean="0">
                <a:solidFill>
                  <a:srgbClr val="0000FF"/>
                </a:solidFill>
                <a:ea typeface="新細明體" pitchFamily="18" charset="-120"/>
              </a:rPr>
              <a:t>deprivileged</a:t>
            </a:r>
            <a:r>
              <a:rPr lang="en-US" altLang="zh-TW" sz="2000" b="1" dirty="0" smtClean="0">
                <a:solidFill>
                  <a:srgbClr val="0000FF"/>
                </a:solidFill>
                <a:ea typeface="新細明體" pitchFamily="18" charset="-120"/>
              </a:rPr>
              <a:t> in ring 0.</a:t>
            </a:r>
          </a:p>
          <a:p>
            <a:pPr eaLnBrk="0" hangingPunct="0">
              <a:buFontTx/>
              <a:buChar char="•"/>
            </a:pPr>
            <a:r>
              <a:rPr lang="en-US" altLang="zh-TW" sz="2000" b="1" dirty="0" smtClean="0">
                <a:solidFill>
                  <a:srgbClr val="0000FF"/>
                </a:solidFill>
                <a:ea typeface="新細明體" pitchFamily="18" charset="-120"/>
              </a:rPr>
              <a:t> VMM runs in new mode with full privilege.</a:t>
            </a:r>
          </a:p>
          <a:p>
            <a:pPr algn="ctr"/>
            <a:endParaRPr lang="zh-TW" altLang="en-US" dirty="0"/>
          </a:p>
        </p:txBody>
      </p:sp>
      <p:cxnSp>
        <p:nvCxnSpPr>
          <p:cNvPr id="24" name="直線單箭頭接點 23"/>
          <p:cNvCxnSpPr/>
          <p:nvPr/>
        </p:nvCxnSpPr>
        <p:spPr>
          <a:xfrm rot="5400000">
            <a:off x="4857752" y="2857496"/>
            <a:ext cx="571504" cy="571504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 rot="5400000">
            <a:off x="4714876" y="3286124"/>
            <a:ext cx="785818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rot="5400000">
            <a:off x="4500562" y="3786190"/>
            <a:ext cx="1214446" cy="6429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architecture overview</a:t>
            </a:r>
            <a:endParaRPr lang="zh-TW" altLang="en-US" sz="36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285860"/>
            <a:ext cx="8429684" cy="507209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augments IA-32 with two new forms of CPU operation: </a:t>
            </a:r>
          </a:p>
          <a:p>
            <a:pPr lvl="1">
              <a:buBlip>
                <a:blip r:embed="rId2"/>
              </a:buBlip>
            </a:pPr>
            <a:r>
              <a:rPr lang="en-US" altLang="zh-TW" sz="2400" i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VMX root operation</a:t>
            </a: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新細明體" pitchFamily="18" charset="-120"/>
              </a:rPr>
              <a:t>     Fully privileged, runs for VM monitor.</a:t>
            </a:r>
          </a:p>
          <a:p>
            <a:pPr lvl="1">
              <a:buNone/>
            </a:pPr>
            <a:endParaRPr lang="en-US" altLang="zh-TW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400" i="1" u="sng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VMX non-root operation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None/>
            </a:pPr>
            <a:r>
              <a:rPr lang="en-US" altLang="zh-TW" sz="2400" dirty="0" smtClean="0">
                <a:solidFill>
                  <a:srgbClr val="0000FF"/>
                </a:solidFill>
                <a:ea typeface="新細明體" pitchFamily="18" charset="-120"/>
              </a:rPr>
              <a:t>     </a:t>
            </a:r>
            <a:r>
              <a:rPr lang="en-US" altLang="zh-TW" sz="2400" dirty="0" smtClean="0">
                <a:solidFill>
                  <a:srgbClr val="0000FF"/>
                </a:solidFill>
                <a:latin typeface="+mj-lt"/>
                <a:ea typeface="新細明體" pitchFamily="18" charset="-120"/>
                <a:cs typeface="Arial" pitchFamily="34" charset="0"/>
              </a:rPr>
              <a:t>Not fully privileged, runs for guest </a:t>
            </a:r>
          </a:p>
          <a:p>
            <a:pPr lvl="1">
              <a:buNone/>
            </a:pPr>
            <a:r>
              <a:rPr lang="en-US" altLang="zh-TW" sz="2400" dirty="0" smtClean="0">
                <a:solidFill>
                  <a:srgbClr val="0000FF"/>
                </a:solidFill>
                <a:latin typeface="+mj-lt"/>
                <a:ea typeface="新細明體" pitchFamily="18" charset="-120"/>
                <a:cs typeface="Arial" pitchFamily="34" charset="0"/>
              </a:rPr>
              <a:t>     software .</a:t>
            </a:r>
          </a:p>
          <a:p>
            <a:pPr lvl="1">
              <a:buNone/>
            </a:pPr>
            <a:endParaRPr lang="en-US" altLang="zh-TW" sz="2400" dirty="0" smtClean="0">
              <a:solidFill>
                <a:srgbClr val="0000FF"/>
              </a:solidFill>
              <a:latin typeface="+mj-lt"/>
              <a:cs typeface="Arial" pitchFamily="34" charset="0"/>
            </a:endParaRPr>
          </a:p>
          <a:p>
            <a:pPr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Both forms of operation support </a:t>
            </a:r>
          </a:p>
          <a:p>
            <a:pPr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all four privilege levels.</a:t>
            </a:r>
            <a:endParaRPr lang="zh-TW" altLang="en-US" sz="6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43636" y="4143380"/>
            <a:ext cx="2566992" cy="16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43636" y="2285992"/>
            <a:ext cx="2605091" cy="1756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6072198" y="5786454"/>
            <a:ext cx="2893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chemeClr val="bg1"/>
                </a:solidFill>
              </a:rPr>
              <a:t>(d) system using VT-x or VT-</a:t>
            </a:r>
            <a:r>
              <a:rPr lang="en-US" altLang="zh-TW" b="1" dirty="0" err="1" smtClean="0">
                <a:solidFill>
                  <a:schemeClr val="bg1"/>
                </a:solidFill>
              </a:rPr>
              <a:t>i</a:t>
            </a:r>
            <a:endParaRPr lang="zh-TW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altLang="zh-TW" sz="3600" b="1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VM Entry and VM Exit</a:t>
            </a:r>
            <a: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  <a:t/>
            </a:r>
            <a:br>
              <a:rPr lang="en-US" altLang="zh-TW" dirty="0" smtClean="0">
                <a:solidFill>
                  <a:srgbClr val="0000FF"/>
                </a:solidFill>
                <a:ea typeface="新細明體" pitchFamily="18" charset="-120"/>
              </a:rPr>
            </a:b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357298"/>
            <a:ext cx="8258204" cy="4768865"/>
          </a:xfrm>
        </p:spPr>
        <p:txBody>
          <a:bodyPr/>
          <a:lstStyle/>
          <a:p>
            <a:pPr>
              <a:lnSpc>
                <a:spcPct val="75000"/>
              </a:lnSpc>
              <a:buBlip>
                <a:blip r:embed="rId2"/>
              </a:buBlip>
            </a:pPr>
            <a:r>
              <a:rPr lang="en-US" altLang="zh-TW" sz="2800" i="1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VM Entry</a:t>
            </a:r>
          </a:p>
          <a:p>
            <a:pPr lvl="1">
              <a:lnSpc>
                <a:spcPct val="75000"/>
              </a:lnSpc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Transition from VMM to guest .</a:t>
            </a:r>
          </a:p>
          <a:p>
            <a:pPr lvl="1">
              <a:lnSpc>
                <a:spcPct val="75000"/>
              </a:lnSpc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Enters VMX non-root operation.</a:t>
            </a:r>
          </a:p>
          <a:p>
            <a:pPr lvl="1">
              <a:lnSpc>
                <a:spcPct val="75000"/>
              </a:lnSpc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Loads processor state from guest state of VMCS .</a:t>
            </a:r>
          </a:p>
          <a:p>
            <a:pPr lvl="1">
              <a:lnSpc>
                <a:spcPct val="75000"/>
              </a:lnSpc>
              <a:buBlip>
                <a:blip r:embed="rId2"/>
              </a:buBlip>
            </a:pPr>
            <a:endParaRPr lang="en-US" altLang="zh-TW" sz="2400" dirty="0" smtClean="0">
              <a:solidFill>
                <a:srgbClr val="0000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>
              <a:lnSpc>
                <a:spcPct val="75000"/>
              </a:lnSpc>
              <a:buBlip>
                <a:blip r:embed="rId2"/>
              </a:buBlip>
            </a:pPr>
            <a:r>
              <a:rPr lang="en-US" altLang="zh-TW" sz="2800" i="1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VM Exit</a:t>
            </a:r>
          </a:p>
          <a:p>
            <a:pPr lvl="1">
              <a:lnSpc>
                <a:spcPct val="75000"/>
              </a:lnSpc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Transition from guest to VMM.</a:t>
            </a:r>
          </a:p>
          <a:p>
            <a:pPr lvl="1">
              <a:lnSpc>
                <a:spcPct val="75000"/>
              </a:lnSpc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Enters VMX root operation.</a:t>
            </a:r>
          </a:p>
          <a:p>
            <a:pPr lvl="1">
              <a:lnSpc>
                <a:spcPct val="75000"/>
              </a:lnSpc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Saves guest state in VMCS.</a:t>
            </a:r>
          </a:p>
          <a:p>
            <a:pPr lvl="1">
              <a:lnSpc>
                <a:spcPct val="75000"/>
              </a:lnSpc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Loads host state from VMCS.</a:t>
            </a:r>
          </a:p>
          <a:p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191089" y="4492047"/>
            <a:ext cx="3811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>
                <a:ea typeface="新細明體" pitchFamily="18" charset="-120"/>
              </a:rPr>
              <a:t>...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500694" y="5286388"/>
            <a:ext cx="3482456" cy="684854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600" b="1" dirty="0">
                <a:solidFill>
                  <a:srgbClr val="0000FF"/>
                </a:solidFill>
                <a:ea typeface="新細明體" pitchFamily="18" charset="-120"/>
              </a:rPr>
              <a:t>Virtual Machine Monitor (VMM)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5429256" y="4050030"/>
            <a:ext cx="1274445" cy="1072833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zh-TW" sz="1600" b="1" dirty="0">
                <a:solidFill>
                  <a:schemeClr val="bg2"/>
                </a:solidFill>
                <a:ea typeface="新細明體" pitchFamily="18" charset="-120"/>
              </a:rPr>
              <a:t>VM</a:t>
            </a:r>
            <a:r>
              <a:rPr lang="en-US" altLang="zh-TW" sz="1600" b="1" baseline="-25000" dirty="0">
                <a:solidFill>
                  <a:schemeClr val="bg2"/>
                </a:solidFill>
                <a:ea typeface="新細明體" pitchFamily="18" charset="-120"/>
              </a:rPr>
              <a:t>0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927856" y="4050030"/>
            <a:ext cx="1274445" cy="1072833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zh-TW" sz="1600" b="1">
                <a:solidFill>
                  <a:schemeClr val="bg2"/>
                </a:solidFill>
                <a:ea typeface="新細明體" pitchFamily="18" charset="-120"/>
              </a:rPr>
              <a:t>VM</a:t>
            </a:r>
            <a:r>
              <a:rPr lang="en-US" altLang="zh-TW" sz="1600" b="1" baseline="-25000">
                <a:solidFill>
                  <a:schemeClr val="bg2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5518700" y="6056910"/>
            <a:ext cx="3482456" cy="80109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r>
              <a:rPr lang="en-US" altLang="zh-TW" sz="1600" b="1" dirty="0">
                <a:solidFill>
                  <a:schemeClr val="bg2"/>
                </a:solidFill>
                <a:ea typeface="新細明體" pitchFamily="18" charset="-120"/>
              </a:rPr>
              <a:t>Platform  HW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929586" y="6429396"/>
            <a:ext cx="1049180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 dirty="0">
                <a:solidFill>
                  <a:schemeClr val="bg2"/>
                </a:solidFill>
                <a:ea typeface="新細明體" pitchFamily="18" charset="-120"/>
              </a:rPr>
              <a:t>I/O Devices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6786578" y="6429396"/>
            <a:ext cx="1104725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 dirty="0">
                <a:solidFill>
                  <a:schemeClr val="bg2"/>
                </a:solidFill>
                <a:ea typeface="新細明體" pitchFamily="18" charset="-120"/>
              </a:rPr>
              <a:t>Processor/CS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5615993" y="6432203"/>
            <a:ext cx="1089296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 dirty="0">
                <a:solidFill>
                  <a:schemeClr val="bg2"/>
                </a:solidFill>
                <a:ea typeface="新細明體" pitchFamily="18" charset="-120"/>
              </a:rPr>
              <a:t>Memory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6075272" y="4105414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5533247" y="4724539"/>
            <a:ext cx="1027579" cy="52322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Guest OS</a:t>
            </a:r>
            <a:r>
              <a:rPr lang="en-US" altLang="zh-TW" sz="1400" baseline="-250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7561172" y="4105414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038197" y="4734064"/>
            <a:ext cx="1027579" cy="52322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Guest OS</a:t>
            </a:r>
            <a:r>
              <a:rPr lang="en-US" altLang="zh-TW" sz="1400" baseline="-250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21" name="向下箭號 20"/>
          <p:cNvSpPr/>
          <p:nvPr/>
        </p:nvSpPr>
        <p:spPr>
          <a:xfrm>
            <a:off x="5715008" y="5000636"/>
            <a:ext cx="285752" cy="4286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Text Box 141"/>
          <p:cNvSpPr txBox="1">
            <a:spLocks noChangeArrowheads="1"/>
          </p:cNvSpPr>
          <p:nvPr/>
        </p:nvSpPr>
        <p:spPr bwMode="auto">
          <a:xfrm>
            <a:off x="4857752" y="5143512"/>
            <a:ext cx="12858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ea typeface="新細明體" pitchFamily="18" charset="-120"/>
              </a:rPr>
              <a:t>VM Exit</a:t>
            </a:r>
          </a:p>
        </p:txBody>
      </p:sp>
      <p:sp>
        <p:nvSpPr>
          <p:cNvPr id="23" name="向下箭號 22"/>
          <p:cNvSpPr/>
          <p:nvPr/>
        </p:nvSpPr>
        <p:spPr>
          <a:xfrm rot="10800000">
            <a:off x="6143636" y="5000636"/>
            <a:ext cx="285752" cy="42862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/>
          <p:cNvSpPr/>
          <p:nvPr/>
        </p:nvSpPr>
        <p:spPr>
          <a:xfrm>
            <a:off x="6357950" y="5143512"/>
            <a:ext cx="1081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ea typeface="新細明體" pitchFamily="18" charset="-120"/>
              </a:rPr>
              <a:t>VM Entry</a:t>
            </a:r>
            <a:endParaRPr lang="en-US" altLang="zh-TW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3" grpId="0" animBg="1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virtual-machine control structure (VMCS)</a:t>
            </a:r>
            <a:endParaRPr lang="zh-TW" altLang="en-US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VMCS manages VM entries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and VM exits and processor behavior in VMX non-root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operations.</a:t>
            </a:r>
          </a:p>
          <a:p>
            <a:pPr>
              <a:buBlip>
                <a:blip r:embed="rId2"/>
              </a:buBlip>
            </a:pPr>
            <a:endParaRPr lang="en-US" altLang="zh-TW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342900" lvl="1" indent="-342900">
              <a:buBlip>
                <a:blip r:embed="rId2"/>
              </a:buBlip>
            </a:pP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Only one VMCS active per virtual processor at any given time.</a:t>
            </a:r>
            <a:endParaRPr lang="en-US" altLang="zh-TW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endParaRPr lang="en-US" altLang="zh-TW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VMCS is divided into two sections: 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guest-state area. 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host-state area.</a:t>
            </a:r>
            <a:endParaRPr lang="zh-TW" alt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solidFill>
                  <a:srgbClr val="0000FF"/>
                </a:solidFill>
              </a:rPr>
              <a:t>Outline</a:t>
            </a:r>
            <a:endParaRPr lang="zh-TW" alt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500174"/>
            <a:ext cx="8258204" cy="4786346"/>
          </a:xfrm>
        </p:spPr>
        <p:txBody>
          <a:bodyPr>
            <a:normAutofit/>
          </a:bodyPr>
          <a:lstStyle/>
          <a:p>
            <a:pPr>
              <a:buSzPct val="100000"/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Virtualization</a:t>
            </a:r>
          </a:p>
          <a:p>
            <a:pPr lvl="1">
              <a:buSzPct val="100000"/>
              <a:buBlip>
                <a:blip r:embed="rId2"/>
              </a:buBlip>
            </a:pPr>
            <a:r>
              <a:rPr lang="en-US" altLang="zh-TW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Usage models and workloads</a:t>
            </a:r>
          </a:p>
          <a:p>
            <a:pPr>
              <a:buSzPct val="100000"/>
              <a:buBlip>
                <a:blip r:embed="rId3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Challenges to </a:t>
            </a:r>
            <a:r>
              <a:rPr lang="en-US" altLang="zh-TW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virtualizing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Intel architectures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Addressing virtualization challenges in software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architecture overview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</a:t>
            </a:r>
            <a:r>
              <a:rPr lang="en-US" altLang="zh-TW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architecture overview</a:t>
            </a:r>
          </a:p>
          <a:p>
            <a:pPr>
              <a:buSzPct val="100000"/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Solving virtualization challenges with VT-x and VT-</a:t>
            </a:r>
            <a:r>
              <a:rPr lang="en-US" altLang="zh-TW" sz="2800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endParaRPr lang="en-US" altLang="zh-TW" sz="2800" dirty="0" smtClean="0">
              <a:solidFill>
                <a:srgbClr val="0000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7158" y="21429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TW" sz="3600" b="1" dirty="0" smtClean="0">
                <a:solidFill>
                  <a:srgbClr val="0000FF"/>
                </a:solidFill>
                <a:ea typeface="新細明體" pitchFamily="18" charset="-120"/>
              </a:rPr>
              <a:t>VT-x Operations 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2285984" y="4500570"/>
            <a:ext cx="5867400" cy="1219200"/>
            <a:chOff x="1440" y="2832"/>
            <a:chExt cx="3696" cy="768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1440" y="3216"/>
              <a:ext cx="3696" cy="38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zh-TW" altLang="en-US" sz="2400" dirty="0" smtClean="0">
                  <a:solidFill>
                    <a:schemeClr val="bg2"/>
                  </a:solidFill>
                  <a:ea typeface="新細明體" pitchFamily="18" charset="-120"/>
                </a:rPr>
                <a:t>                                      </a:t>
              </a:r>
              <a:r>
                <a:rPr lang="en-US" altLang="zh-TW" sz="2400" dirty="0" smtClean="0">
                  <a:solidFill>
                    <a:schemeClr val="bg2"/>
                  </a:solidFill>
                  <a:ea typeface="新細明體" pitchFamily="18" charset="-120"/>
                </a:rPr>
                <a:t>Ring </a:t>
              </a:r>
              <a:r>
                <a:rPr lang="en-US" altLang="zh-TW" sz="2400" dirty="0">
                  <a:solidFill>
                    <a:schemeClr val="bg2"/>
                  </a:solidFill>
                  <a:ea typeface="新細明體" pitchFamily="18" charset="-120"/>
                </a:rPr>
                <a:t>0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440" y="2832"/>
              <a:ext cx="3696" cy="38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372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zh-TW" altLang="en-US" sz="2400" dirty="0" smtClean="0">
                  <a:solidFill>
                    <a:schemeClr val="bg2"/>
                  </a:solidFill>
                  <a:ea typeface="新細明體" pitchFamily="18" charset="-120"/>
                </a:rPr>
                <a:t>                                      </a:t>
              </a:r>
              <a:r>
                <a:rPr lang="en-US" altLang="zh-TW" sz="2400" dirty="0" smtClean="0">
                  <a:solidFill>
                    <a:schemeClr val="bg2"/>
                  </a:solidFill>
                  <a:ea typeface="新細明體" pitchFamily="18" charset="-120"/>
                </a:rPr>
                <a:t>Ring 3</a:t>
              </a:r>
              <a:endParaRPr lang="en-US" altLang="zh-TW" sz="2400" dirty="0">
                <a:solidFill>
                  <a:schemeClr val="bg2"/>
                </a:solidFill>
                <a:ea typeface="新細明體" pitchFamily="18" charset="-120"/>
              </a:endParaRPr>
            </a:p>
          </p:txBody>
        </p:sp>
      </p:grp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5715000" y="2085975"/>
            <a:ext cx="6762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800" b="1">
                <a:ea typeface="新細明體" pitchFamily="18" charset="-120"/>
              </a:rPr>
              <a:t>. . .</a:t>
            </a:r>
          </a:p>
        </p:txBody>
      </p:sp>
      <p:grpSp>
        <p:nvGrpSpPr>
          <p:cNvPr id="10" name="Group 11"/>
          <p:cNvGrpSpPr>
            <a:grpSpLocks/>
          </p:cNvGrpSpPr>
          <p:nvPr/>
        </p:nvGrpSpPr>
        <p:grpSpPr bwMode="auto">
          <a:xfrm>
            <a:off x="2286000" y="1371600"/>
            <a:ext cx="1371600" cy="1676400"/>
            <a:chOff x="1440" y="672"/>
            <a:chExt cx="864" cy="1056"/>
          </a:xfrm>
        </p:grpSpPr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1440" y="1344"/>
              <a:ext cx="864" cy="38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2400" dirty="0">
                  <a:solidFill>
                    <a:srgbClr val="0000FF"/>
                  </a:solidFill>
                  <a:ea typeface="新細明體" pitchFamily="18" charset="-120"/>
                </a:rPr>
                <a:t>Ring 0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1440" y="960"/>
              <a:ext cx="864" cy="38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372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bg1"/>
                  </a:solidFill>
                  <a:ea typeface="新細明體" pitchFamily="18" charset="-120"/>
                </a:rPr>
                <a:t>Ring 3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1680" y="672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800" b="1" dirty="0">
                  <a:solidFill>
                    <a:srgbClr val="0000FF"/>
                  </a:solidFill>
                  <a:ea typeface="新細明體" pitchFamily="18" charset="-120"/>
                </a:rPr>
                <a:t>VM 1</a:t>
              </a:r>
            </a:p>
          </p:txBody>
        </p:sp>
      </p:grpSp>
      <p:grpSp>
        <p:nvGrpSpPr>
          <p:cNvPr id="14" name="Group 15"/>
          <p:cNvGrpSpPr>
            <a:grpSpLocks/>
          </p:cNvGrpSpPr>
          <p:nvPr/>
        </p:nvGrpSpPr>
        <p:grpSpPr bwMode="auto">
          <a:xfrm>
            <a:off x="4038600" y="1371600"/>
            <a:ext cx="1371600" cy="1676400"/>
            <a:chOff x="2544" y="672"/>
            <a:chExt cx="864" cy="1056"/>
          </a:xfrm>
        </p:grpSpPr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2544" y="1344"/>
              <a:ext cx="864" cy="38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2400" dirty="0">
                  <a:solidFill>
                    <a:srgbClr val="0000FF"/>
                  </a:solidFill>
                  <a:ea typeface="新細明體" pitchFamily="18" charset="-120"/>
                </a:rPr>
                <a:t>Ring 0</a:t>
              </a: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2544" y="960"/>
              <a:ext cx="864" cy="38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372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bg1"/>
                  </a:solidFill>
                  <a:ea typeface="新細明體" pitchFamily="18" charset="-120"/>
                </a:rPr>
                <a:t>Ring 3</a:t>
              </a:r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688" y="672"/>
              <a:ext cx="45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800" b="1" dirty="0">
                  <a:solidFill>
                    <a:srgbClr val="0000FF"/>
                  </a:solidFill>
                  <a:ea typeface="新細明體" pitchFamily="18" charset="-120"/>
                </a:rPr>
                <a:t>VM 2</a:t>
              </a:r>
            </a:p>
          </p:txBody>
        </p:sp>
      </p:grpSp>
      <p:grpSp>
        <p:nvGrpSpPr>
          <p:cNvPr id="18" name="Group 19"/>
          <p:cNvGrpSpPr>
            <a:grpSpLocks/>
          </p:cNvGrpSpPr>
          <p:nvPr/>
        </p:nvGrpSpPr>
        <p:grpSpPr bwMode="auto">
          <a:xfrm>
            <a:off x="6705600" y="1371600"/>
            <a:ext cx="1371600" cy="1676400"/>
            <a:chOff x="4224" y="672"/>
            <a:chExt cx="864" cy="1056"/>
          </a:xfrm>
        </p:grpSpPr>
        <p:sp>
          <p:nvSpPr>
            <p:cNvPr id="19" name="Rectangle 20"/>
            <p:cNvSpPr>
              <a:spLocks noChangeArrowheads="1"/>
            </p:cNvSpPr>
            <p:nvPr/>
          </p:nvSpPr>
          <p:spPr bwMode="auto">
            <a:xfrm>
              <a:off x="4224" y="1344"/>
              <a:ext cx="864" cy="384"/>
            </a:xfrm>
            <a:prstGeom prst="rect">
              <a:avLst/>
            </a:prstGeom>
            <a:gradFill rotWithShape="1">
              <a:gsLst>
                <a:gs pos="0">
                  <a:schemeClr val="accent2"/>
                </a:gs>
                <a:gs pos="50000">
                  <a:schemeClr val="accent2">
                    <a:gamma/>
                    <a:tint val="73725"/>
                    <a:invGamma/>
                  </a:schemeClr>
                </a:gs>
                <a:gs pos="100000">
                  <a:schemeClr val="accent2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bg2"/>
                  </a:solidFill>
                  <a:ea typeface="新細明體" pitchFamily="18" charset="-120"/>
                </a:rPr>
                <a:t>Ring 0</a:t>
              </a:r>
            </a:p>
          </p:txBody>
        </p:sp>
        <p:sp>
          <p:nvSpPr>
            <p:cNvPr id="20" name="Rectangle 21"/>
            <p:cNvSpPr>
              <a:spLocks noChangeArrowheads="1"/>
            </p:cNvSpPr>
            <p:nvPr/>
          </p:nvSpPr>
          <p:spPr bwMode="auto">
            <a:xfrm>
              <a:off x="4224" y="960"/>
              <a:ext cx="864" cy="384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50000">
                  <a:schemeClr val="hlink">
                    <a:gamma/>
                    <a:tint val="7372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2400" dirty="0">
                  <a:solidFill>
                    <a:schemeClr val="bg1"/>
                  </a:solidFill>
                  <a:ea typeface="新細明體" pitchFamily="18" charset="-120"/>
                </a:rPr>
                <a:t>Ring 3</a:t>
              </a:r>
            </a:p>
          </p:txBody>
        </p:sp>
        <p:sp>
          <p:nvSpPr>
            <p:cNvPr id="21" name="Text Box 22"/>
            <p:cNvSpPr txBox="1">
              <a:spLocks noChangeArrowheads="1"/>
            </p:cNvSpPr>
            <p:nvPr/>
          </p:nvSpPr>
          <p:spPr bwMode="auto">
            <a:xfrm>
              <a:off x="4416" y="672"/>
              <a:ext cx="4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/>
              <a:r>
                <a:rPr lang="en-US" altLang="zh-TW" sz="1800" b="1" dirty="0">
                  <a:solidFill>
                    <a:srgbClr val="0000FF"/>
                  </a:solidFill>
                  <a:ea typeface="新細明體" pitchFamily="18" charset="-120"/>
                </a:rPr>
                <a:t>VM n</a:t>
              </a:r>
            </a:p>
          </p:txBody>
        </p:sp>
      </p:grpSp>
      <p:sp>
        <p:nvSpPr>
          <p:cNvPr id="22" name="Line 23"/>
          <p:cNvSpPr>
            <a:spLocks noChangeShapeType="1"/>
          </p:cNvSpPr>
          <p:nvPr/>
        </p:nvSpPr>
        <p:spPr bwMode="auto">
          <a:xfrm flipV="1">
            <a:off x="3048000" y="3048000"/>
            <a:ext cx="0" cy="2057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3" name="Line 24"/>
          <p:cNvSpPr>
            <a:spLocks noChangeShapeType="1"/>
          </p:cNvSpPr>
          <p:nvPr/>
        </p:nvSpPr>
        <p:spPr bwMode="auto">
          <a:xfrm flipV="1">
            <a:off x="4800600" y="3048000"/>
            <a:ext cx="0" cy="2057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4" name="Line 25"/>
          <p:cNvSpPr>
            <a:spLocks noChangeShapeType="1"/>
          </p:cNvSpPr>
          <p:nvPr/>
        </p:nvSpPr>
        <p:spPr bwMode="auto">
          <a:xfrm flipV="1">
            <a:off x="7467600" y="3048000"/>
            <a:ext cx="0" cy="2057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2514600" y="5184775"/>
            <a:ext cx="12064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400" b="1" dirty="0">
                <a:solidFill>
                  <a:schemeClr val="bg1"/>
                </a:solidFill>
                <a:ea typeface="新細明體" pitchFamily="18" charset="-120"/>
              </a:rPr>
              <a:t>VMXON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2571736" y="5214950"/>
            <a:ext cx="17070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400" b="1" dirty="0" smtClean="0">
                <a:solidFill>
                  <a:schemeClr val="bg1"/>
                </a:solidFill>
                <a:ea typeface="新細明體" pitchFamily="18" charset="-120"/>
              </a:rPr>
              <a:t>VMLAUNCH</a:t>
            </a:r>
            <a:endParaRPr lang="en-US" altLang="zh-TW" sz="2400" b="1" dirty="0">
              <a:solidFill>
                <a:schemeClr val="bg1"/>
              </a:solidFill>
              <a:ea typeface="新細明體" pitchFamily="18" charset="-120"/>
            </a:endParaRP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500298" y="5214950"/>
            <a:ext cx="172374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400" b="1" dirty="0">
                <a:solidFill>
                  <a:schemeClr val="bg1"/>
                </a:solidFill>
                <a:ea typeface="新細明體" pitchFamily="18" charset="-120"/>
              </a:rPr>
              <a:t>VMRESUME</a:t>
            </a:r>
          </a:p>
        </p:txBody>
      </p:sp>
      <p:sp>
        <p:nvSpPr>
          <p:cNvPr id="28" name="Text Box 29"/>
          <p:cNvSpPr txBox="1">
            <a:spLocks noChangeArrowheads="1"/>
          </p:cNvSpPr>
          <p:nvPr/>
        </p:nvSpPr>
        <p:spPr bwMode="auto">
          <a:xfrm>
            <a:off x="1143000" y="3657600"/>
            <a:ext cx="11801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zh-TW" sz="2400" b="1" dirty="0">
                <a:solidFill>
                  <a:srgbClr val="0000FF"/>
                </a:solidFill>
                <a:ea typeface="新細明體" pitchFamily="18" charset="-120"/>
              </a:rPr>
              <a:t>VM Exit</a:t>
            </a: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>
            <a:off x="3071802" y="3000372"/>
            <a:ext cx="0" cy="2057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30" name="Group 31"/>
          <p:cNvGrpSpPr>
            <a:grpSpLocks/>
          </p:cNvGrpSpPr>
          <p:nvPr/>
        </p:nvGrpSpPr>
        <p:grpSpPr bwMode="auto">
          <a:xfrm>
            <a:off x="4343400" y="3048000"/>
            <a:ext cx="838200" cy="1295400"/>
            <a:chOff x="1968" y="1920"/>
            <a:chExt cx="528" cy="816"/>
          </a:xfrm>
        </p:grpSpPr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1968" y="2307"/>
              <a:ext cx="528" cy="429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7372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1600" b="1" dirty="0">
                  <a:solidFill>
                    <a:srgbClr val="0000FF"/>
                  </a:solidFill>
                  <a:ea typeface="新細明體" pitchFamily="18" charset="-120"/>
                  <a:cs typeface="Arial" charset="0"/>
                </a:rPr>
                <a:t>VMCS</a:t>
              </a:r>
            </a:p>
            <a:p>
              <a:pPr>
                <a:defRPr/>
              </a:pPr>
              <a:r>
                <a:rPr lang="en-US" altLang="zh-TW" sz="1600" b="1" dirty="0">
                  <a:solidFill>
                    <a:srgbClr val="0000FF"/>
                  </a:solidFill>
                  <a:ea typeface="新細明體" pitchFamily="18" charset="-120"/>
                  <a:cs typeface="Arial" charset="0"/>
                </a:rPr>
                <a:t>2</a:t>
              </a:r>
            </a:p>
          </p:txBody>
        </p:sp>
        <p:sp>
          <p:nvSpPr>
            <p:cNvPr id="32" name="Line 33"/>
            <p:cNvSpPr>
              <a:spLocks noChangeShapeType="1"/>
            </p:cNvSpPr>
            <p:nvPr/>
          </p:nvSpPr>
          <p:spPr bwMode="auto">
            <a:xfrm flipH="1" flipV="1">
              <a:off x="2256" y="1920"/>
              <a:ext cx="0" cy="3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3" name="Group 34"/>
          <p:cNvGrpSpPr>
            <a:grpSpLocks/>
          </p:cNvGrpSpPr>
          <p:nvPr/>
        </p:nvGrpSpPr>
        <p:grpSpPr bwMode="auto">
          <a:xfrm>
            <a:off x="7010400" y="3048000"/>
            <a:ext cx="838200" cy="1295400"/>
            <a:chOff x="1968" y="1920"/>
            <a:chExt cx="528" cy="816"/>
          </a:xfrm>
        </p:grpSpPr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968" y="2307"/>
              <a:ext cx="528" cy="429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7372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1600" b="1" dirty="0">
                  <a:solidFill>
                    <a:srgbClr val="0000FF"/>
                  </a:solidFill>
                  <a:ea typeface="新細明體" pitchFamily="18" charset="-120"/>
                  <a:cs typeface="Arial" charset="0"/>
                </a:rPr>
                <a:t>VMCS</a:t>
              </a:r>
            </a:p>
            <a:p>
              <a:pPr>
                <a:defRPr/>
              </a:pPr>
              <a:r>
                <a:rPr lang="en-US" altLang="zh-TW" sz="1600" b="1" dirty="0">
                  <a:solidFill>
                    <a:srgbClr val="0000FF"/>
                  </a:solidFill>
                  <a:ea typeface="新細明體" pitchFamily="18" charset="-120"/>
                  <a:cs typeface="Arial" charset="0"/>
                </a:rPr>
                <a:t>n</a:t>
              </a:r>
            </a:p>
          </p:txBody>
        </p:sp>
        <p:sp>
          <p:nvSpPr>
            <p:cNvPr id="35" name="Line 36"/>
            <p:cNvSpPr>
              <a:spLocks noChangeShapeType="1"/>
            </p:cNvSpPr>
            <p:nvPr/>
          </p:nvSpPr>
          <p:spPr bwMode="auto">
            <a:xfrm flipH="1" flipV="1">
              <a:off x="2256" y="1920"/>
              <a:ext cx="0" cy="3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6" name="Group 37"/>
          <p:cNvGrpSpPr>
            <a:grpSpLocks/>
          </p:cNvGrpSpPr>
          <p:nvPr/>
        </p:nvGrpSpPr>
        <p:grpSpPr bwMode="auto">
          <a:xfrm>
            <a:off x="2928926" y="3071810"/>
            <a:ext cx="838200" cy="1295400"/>
            <a:chOff x="1968" y="1920"/>
            <a:chExt cx="528" cy="816"/>
          </a:xfrm>
        </p:grpSpPr>
        <p:sp>
          <p:nvSpPr>
            <p:cNvPr id="37" name="Rectangle 38"/>
            <p:cNvSpPr>
              <a:spLocks noChangeArrowheads="1"/>
            </p:cNvSpPr>
            <p:nvPr/>
          </p:nvSpPr>
          <p:spPr bwMode="auto">
            <a:xfrm>
              <a:off x="1968" y="2307"/>
              <a:ext cx="528" cy="429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tint val="7372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127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altLang="zh-TW" sz="1600" b="1" dirty="0">
                  <a:solidFill>
                    <a:srgbClr val="0000FF"/>
                  </a:solidFill>
                  <a:ea typeface="新細明體" pitchFamily="18" charset="-120"/>
                  <a:cs typeface="Arial" charset="0"/>
                </a:rPr>
                <a:t>VMCS</a:t>
              </a:r>
            </a:p>
            <a:p>
              <a:pPr>
                <a:defRPr/>
              </a:pPr>
              <a:r>
                <a:rPr lang="en-US" altLang="zh-TW" sz="1600" b="1" dirty="0">
                  <a:solidFill>
                    <a:srgbClr val="0000FF"/>
                  </a:solidFill>
                  <a:ea typeface="新細明體" pitchFamily="18" charset="-120"/>
                  <a:cs typeface="Arial" charset="0"/>
                </a:rPr>
                <a:t>1</a:t>
              </a:r>
            </a:p>
          </p:txBody>
        </p:sp>
        <p:sp>
          <p:nvSpPr>
            <p:cNvPr id="38" name="Line 39"/>
            <p:cNvSpPr>
              <a:spLocks noChangeShapeType="1"/>
            </p:cNvSpPr>
            <p:nvPr/>
          </p:nvSpPr>
          <p:spPr bwMode="auto">
            <a:xfrm flipH="1" flipV="1">
              <a:off x="2058" y="1920"/>
              <a:ext cx="0" cy="38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39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1655133" cy="1557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>
              <a:buNone/>
            </a:pPr>
            <a:r>
              <a:rPr lang="en-US" altLang="zh-TW" sz="2800" dirty="0">
                <a:solidFill>
                  <a:srgbClr val="0000FF"/>
                </a:solidFill>
                <a:ea typeface="新細明體" pitchFamily="18" charset="-120"/>
              </a:rPr>
              <a:t>VMX </a:t>
            </a:r>
            <a:endParaRPr lang="en-US" altLang="zh-TW" sz="2800" dirty="0" smtClean="0">
              <a:solidFill>
                <a:srgbClr val="0000FF"/>
              </a:solidFill>
              <a:ea typeface="新細明體" pitchFamily="18" charset="-120"/>
            </a:endParaRPr>
          </a:p>
          <a:p>
            <a:pPr algn="l">
              <a:buNone/>
            </a:pPr>
            <a:r>
              <a:rPr lang="en-US" altLang="zh-TW" sz="2800" dirty="0" smtClean="0">
                <a:solidFill>
                  <a:srgbClr val="0000FF"/>
                </a:solidFill>
                <a:ea typeface="新細明體" pitchFamily="18" charset="-120"/>
              </a:rPr>
              <a:t>Non-root</a:t>
            </a:r>
            <a:endParaRPr lang="en-US" altLang="zh-TW" sz="2800" dirty="0">
              <a:solidFill>
                <a:srgbClr val="0000FF"/>
              </a:solidFill>
              <a:ea typeface="新細明體" pitchFamily="18" charset="-120"/>
            </a:endParaRPr>
          </a:p>
          <a:p>
            <a:pPr algn="l">
              <a:buNone/>
            </a:pPr>
            <a:r>
              <a:rPr lang="en-US" altLang="zh-TW" sz="2800" dirty="0">
                <a:solidFill>
                  <a:srgbClr val="0000FF"/>
                </a:solidFill>
                <a:ea typeface="新細明體" pitchFamily="18" charset="-120"/>
              </a:rPr>
              <a:t>Operation</a:t>
            </a:r>
          </a:p>
        </p:txBody>
      </p:sp>
      <p:sp>
        <p:nvSpPr>
          <p:cNvPr id="40" name="矩形 39"/>
          <p:cNvSpPr/>
          <p:nvPr/>
        </p:nvSpPr>
        <p:spPr>
          <a:xfrm>
            <a:off x="357158" y="4572008"/>
            <a:ext cx="47148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 smtClean="0">
                <a:solidFill>
                  <a:srgbClr val="0000FF"/>
                </a:solidFill>
                <a:ea typeface="新細明體" pitchFamily="18" charset="-120"/>
              </a:rPr>
              <a:t>VMX Root</a:t>
            </a:r>
          </a:p>
          <a:p>
            <a:r>
              <a:rPr lang="en-US" altLang="zh-TW" sz="2800" dirty="0" smtClean="0">
                <a:solidFill>
                  <a:srgbClr val="0000FF"/>
                </a:solidFill>
                <a:ea typeface="新細明體" pitchFamily="18" charset="-120"/>
              </a:rPr>
              <a:t>Operation</a:t>
            </a:r>
            <a:endParaRPr lang="en-US" altLang="zh-TW" sz="2800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>
            <a:off x="357158" y="3500438"/>
            <a:ext cx="8382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42" name="流程圖: 程序 41"/>
          <p:cNvSpPr/>
          <p:nvPr/>
        </p:nvSpPr>
        <p:spPr>
          <a:xfrm>
            <a:off x="3714744" y="214290"/>
            <a:ext cx="5214974" cy="285752"/>
          </a:xfrm>
          <a:prstGeom prst="flowChartProcess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b="1" dirty="0" smtClean="0">
                <a:solidFill>
                  <a:srgbClr val="0000FF"/>
                </a:solidFill>
              </a:rPr>
              <a:t>Load processor state from the guest-state area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.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3643306" y="785795"/>
            <a:ext cx="5214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Save processor state to</a:t>
            </a:r>
            <a:r>
              <a:rPr lang="zh-TW" altLang="en-US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guest-state area and </a:t>
            </a:r>
            <a:r>
              <a:rPr lang="zh-TW" altLang="en-US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then load processor state</a:t>
            </a:r>
            <a:r>
              <a:rPr lang="zh-TW" altLang="en-US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1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from the host-state area.</a:t>
            </a:r>
            <a:endParaRPr lang="zh-TW" altLang="en-US" sz="1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2" presetClass="entr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 animBg="1"/>
      <p:bldP spid="22" grpId="1" animBg="1"/>
      <p:bldP spid="22" grpId="2" animBg="1"/>
      <p:bldP spid="22" grpId="3" animBg="1"/>
      <p:bldP spid="23" grpId="0" animBg="1"/>
      <p:bldP spid="23" grpId="1" animBg="1"/>
      <p:bldP spid="24" grpId="0" animBg="1"/>
      <p:bldP spid="24" grpId="1" animBg="1"/>
      <p:bldP spid="25" grpId="0"/>
      <p:bldP spid="25" grpId="1"/>
      <p:bldP spid="26" grpId="0"/>
      <p:bldP spid="26" grpId="1"/>
      <p:bldP spid="26" grpId="2"/>
      <p:bldP spid="26" grpId="3"/>
      <p:bldP spid="27" grpId="0"/>
      <p:bldP spid="27" grpId="1"/>
      <p:bldP spid="28" grpId="0"/>
      <p:bldP spid="28" grpId="1"/>
      <p:bldP spid="29" grpId="0" animBg="1"/>
      <p:bldP spid="29" grpId="1" animBg="1"/>
      <p:bldP spid="39" grpId="0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Principal Causes of VMEXIT</a:t>
            </a:r>
            <a:endParaRPr lang="zh-TW" alt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428736"/>
            <a:ext cx="8286808" cy="4697427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State-based exits allow function virtualization</a:t>
            </a:r>
          </a:p>
          <a:p>
            <a:pPr lvl="1">
              <a:buBlip>
                <a:blip r:embed="rId2"/>
              </a:buBlip>
            </a:pPr>
            <a:r>
              <a:rPr lang="en-US" altLang="zh-TW" sz="20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CPUID, RDMSR, WRMSR, RDPMC, RDTSC, MOV DR</a:t>
            </a:r>
          </a:p>
          <a:p>
            <a:pPr lvl="1">
              <a:buBlip>
                <a:blip r:embed="rId2"/>
              </a:buBlip>
            </a:pPr>
            <a:endParaRPr lang="en-US" altLang="zh-TW" sz="2000" dirty="0" smtClean="0">
              <a:solidFill>
                <a:srgbClr val="0000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Selective exception and I/O exiting reduce </a:t>
            </a:r>
          </a:p>
          <a:p>
            <a:pPr>
              <a:buNone/>
            </a:pPr>
            <a:r>
              <a:rPr lang="zh-TW" altLang="en-US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   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unnecessary</a:t>
            </a:r>
            <a:r>
              <a:rPr lang="zh-TW" altLang="en-US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exits</a:t>
            </a:r>
          </a:p>
          <a:p>
            <a:pPr lvl="1">
              <a:buBlip>
                <a:blip r:embed="rId2"/>
              </a:buBlip>
            </a:pPr>
            <a:r>
              <a:rPr lang="en-US" altLang="zh-TW" sz="2000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32-entry exception bitmap, I/O-port access bitmap</a:t>
            </a:r>
          </a:p>
          <a:p>
            <a:pPr>
              <a:buNone/>
            </a:pPr>
            <a:endParaRPr lang="en-US" altLang="zh-TW" sz="2400" dirty="0" smtClean="0">
              <a:solidFill>
                <a:srgbClr val="0000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>
              <a:buNone/>
            </a:pPr>
            <a:endParaRPr lang="en-US" altLang="zh-TW" sz="2800" dirty="0" smtClean="0">
              <a:solidFill>
                <a:srgbClr val="0000FF"/>
              </a:solidFill>
              <a:latin typeface="Arial" pitchFamily="34" charset="0"/>
              <a:ea typeface="新細明體" pitchFamily="18" charset="-120"/>
              <a:cs typeface="Arial" pitchFamily="34" charset="0"/>
            </a:endParaRPr>
          </a:p>
          <a:p>
            <a:pPr>
              <a:buNone/>
            </a:pPr>
            <a:r>
              <a:rPr lang="zh-TW" alt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includes</a:t>
            </a:r>
            <a:r>
              <a:rPr lang="zh-TW" alt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VM execution</a:t>
            </a:r>
            <a:r>
              <a:rPr lang="zh-TW" alt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control fields that</a:t>
            </a:r>
            <a:r>
              <a:rPr lang="zh-TW" alt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support a variety</a:t>
            </a:r>
            <a:r>
              <a:rPr lang="zh-TW" alt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of virtualization</a:t>
            </a:r>
            <a:r>
              <a:rPr lang="zh-TW" altLang="en-US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strategies for IA-32.</a:t>
            </a:r>
            <a:endParaRPr lang="zh-TW" altLang="en-US" sz="24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Solving virtualization challenges </a:t>
            </a:r>
            <a:b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with VT-x and VT-</a:t>
            </a:r>
            <a:r>
              <a:rPr lang="en-US" altLang="zh-TW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</a:t>
            </a:r>
            <a:endParaRPr lang="zh-TW" altLang="en-US" sz="4000" b="1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85720" y="1571612"/>
            <a:ext cx="8429684" cy="4714908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Address-space compression</a:t>
            </a: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With VT-x, every transition between guest software</a:t>
            </a:r>
            <a:r>
              <a:rPr lang="zh-TW" altLang="en-US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and the VMM can change the linear-address space.</a:t>
            </a:r>
            <a:endParaRPr lang="en-US" altLang="zh-TW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Allowing the guest software full use of its own address space.</a:t>
            </a:r>
            <a:r>
              <a:rPr lang="en-US" altLang="zh-TW" sz="2400" b="1" dirty="0" smtClean="0">
                <a:solidFill>
                  <a:srgbClr val="0000FF"/>
                </a:solidFill>
              </a:rPr>
              <a:t> </a:t>
            </a:r>
          </a:p>
          <a:p>
            <a:pPr lvl="1">
              <a:buBlip>
                <a:blip r:embed="rId2"/>
              </a:buBlip>
            </a:pPr>
            <a:endParaRPr lang="en-US" altLang="zh-TW" sz="2400" b="1" dirty="0" smtClean="0">
              <a:solidFill>
                <a:srgbClr val="0000FF"/>
              </a:solidFill>
            </a:endParaRPr>
          </a:p>
          <a:p>
            <a:pPr>
              <a:buBlip>
                <a:blip r:embed="rId2"/>
              </a:buBlip>
            </a:pPr>
            <a:r>
              <a:rPr lang="en-US" altLang="zh-TW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Ring aliasing and ring compression: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They allow a VMM to run guest software at its intended privilege level.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Problems that a guest OS executes at the same privilege level as guest applications is also solved.</a:t>
            </a:r>
            <a:endParaRPr lang="zh-TW" alt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571480"/>
            <a:ext cx="8258204" cy="5554683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400" b="1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Nonfaulting</a:t>
            </a:r>
            <a:r>
              <a:rPr lang="en-US" altLang="zh-TW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access to privileged state: 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 VMM based on VT-x does not require control of the guest privilege level.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allows guest software running at privilege level 0 to use the instructions LGDT, LIDT, LLDT, LTR, SGDT, SIDT, SLDT, and STR.</a:t>
            </a:r>
          </a:p>
          <a:p>
            <a:pPr lvl="1">
              <a:buBlip>
                <a:blip r:embed="rId2"/>
              </a:buBlip>
            </a:pPr>
            <a:endParaRPr lang="en-US" altLang="zh-TW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altLang="zh-TW" sz="24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Guest transitions :</a:t>
            </a:r>
          </a:p>
          <a:p>
            <a:pPr lvl="1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Guest software cannot use the IA-32 instructions SYSENTER and SYSEXIT if the guest OS runs outside privilege level 0. </a:t>
            </a:r>
          </a:p>
          <a:p>
            <a:pPr lvl="1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With VT-x, a guest OS can run at privilege level 0, allowing use of these instructions.</a:t>
            </a:r>
          </a:p>
          <a:p>
            <a:pPr lvl="2">
              <a:buBlip>
                <a:blip r:embed="rId2"/>
              </a:buBlip>
            </a:pPr>
            <a:endParaRPr lang="zh-TW" altLang="en-US" sz="2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357166"/>
            <a:ext cx="8258204" cy="6286544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Interrupt virtualization: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includes an external-interrupt exiting VM execution control. When this control is set to 1, a VMM prevents guest control of interrupt masking. </a:t>
            </a:r>
          </a:p>
          <a:p>
            <a:pPr lvl="1">
              <a:buBlip>
                <a:blip r:embed="rId2"/>
              </a:buBlip>
            </a:pPr>
            <a:endParaRPr lang="en-US" altLang="zh-TW" sz="30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also includes an interrupt-window exiting VM-execution control. </a:t>
            </a:r>
            <a:r>
              <a:rPr lang="en-US" altLang="zh-TW" sz="2400" dirty="0" smtClean="0">
                <a:solidFill>
                  <a:srgbClr val="0000FF"/>
                </a:solidFill>
              </a:rPr>
              <a:t>VMM can set this control when it has a virtual interrupt to deliver to a guest.</a:t>
            </a:r>
            <a:endParaRPr lang="en-US" altLang="zh-TW" sz="2400" b="1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endParaRPr lang="en-US" altLang="zh-TW" sz="2400" b="1" i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altLang="zh-TW" sz="2600" b="1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Access to hidden state:</a:t>
            </a:r>
          </a:p>
          <a:p>
            <a:pPr lvl="1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VT-x includes in the guest-state area of the VMCS fields corresponding to CPU state. </a:t>
            </a:r>
          </a:p>
          <a:p>
            <a:pPr lvl="1">
              <a:buBlip>
                <a:blip r:embed="rId2"/>
              </a:buBlip>
            </a:pPr>
            <a:r>
              <a:rPr lang="en-US" altLang="zh-TW" sz="22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 processor loads values from these VMCS fields on every VM entry and saves into them on every VM exit.</a:t>
            </a:r>
            <a:endParaRPr lang="zh-TW" altLang="en-US" sz="22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Format of VMCS Region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28596" y="2214554"/>
          <a:ext cx="8143932" cy="1900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40"/>
                <a:gridCol w="1285884"/>
                <a:gridCol w="1143008"/>
              </a:tblGrid>
              <a:tr h="190023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&lt;---------------------------------------4088 bytes ---------------------&gt;</a:t>
                      </a:r>
                    </a:p>
                    <a:p>
                      <a:pPr algn="ctr"/>
                      <a:endParaRPr lang="en-US" dirty="0" smtClean="0">
                        <a:solidFill>
                          <a:srgbClr val="0000FF"/>
                        </a:solidFill>
                      </a:endParaRPr>
                    </a:p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VMCS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data(implementation specific format)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 bytes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VMX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–abort- indicator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 bytes</a:t>
                      </a:r>
                    </a:p>
                    <a:p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VMCS revision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identifier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85720" y="1714488"/>
            <a:ext cx="8501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sym typeface="Wingdings" pitchFamily="2" charset="2"/>
              </a:rPr>
              <a:t>&lt;----------------------------------</a:t>
            </a:r>
            <a:r>
              <a:rPr lang="en-US" b="1" dirty="0" smtClean="0">
                <a:solidFill>
                  <a:srgbClr val="0000FF"/>
                </a:solidFill>
              </a:rPr>
              <a:t>4 KB= 4096 bytes----------------------------------------------------------&gt;</a:t>
            </a:r>
            <a:endParaRPr lang="en-IN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Format of VMCS Region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71480"/>
            <a:ext cx="8229600" cy="6143668"/>
          </a:xfrm>
        </p:spPr>
        <p:txBody>
          <a:bodyPr/>
          <a:lstStyle/>
          <a:p>
            <a:r>
              <a:rPr lang="en-US" sz="2800" dirty="0" smtClean="0">
                <a:solidFill>
                  <a:srgbClr val="0000FF"/>
                </a:solidFill>
              </a:rPr>
              <a:t>A VMCS comprises of 4 KB contiguous bytes. The format of VMCS region is:</a:t>
            </a:r>
          </a:p>
          <a:p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28596" y="1714488"/>
          <a:ext cx="8429684" cy="483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56"/>
                <a:gridCol w="7572428"/>
              </a:tblGrid>
              <a:tr h="35719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Byte Offset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Contents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8896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0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VMCS</a:t>
                      </a:r>
                      <a:r>
                        <a:rPr lang="en-US" b="1" baseline="0" dirty="0" smtClean="0">
                          <a:solidFill>
                            <a:srgbClr val="0000FF"/>
                          </a:solidFill>
                        </a:rPr>
                        <a:t> revision identifier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(maintains VMCS data in different formats):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Processors that maintain VMCS data in different formats, use different VMCS revision identifiers.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These identifiers enable s/</a:t>
                      </a:r>
                      <a:r>
                        <a:rPr lang="en-US" baseline="0" dirty="0" err="1" smtClean="0">
                          <a:solidFill>
                            <a:srgbClr val="0000FF"/>
                          </a:solidFill>
                        </a:rPr>
                        <a:t>ws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to avoid using a VMCS region formatted for one processor on a processor that uses a different format.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88961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4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VMX abort indicator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(writes a non-zero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value if abort occurs):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Contents of these bytes do not control processor operations in any way.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A logical processor writes a non-zero value into these bytes if a VMX abort occurs.</a:t>
                      </a:r>
                    </a:p>
                    <a:p>
                      <a:pPr>
                        <a:buFontTx/>
                        <a:buChar char="-"/>
                      </a:pP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s/</a:t>
                      </a:r>
                      <a:r>
                        <a:rPr lang="en-US" baseline="0" dirty="0" err="1" smtClean="0">
                          <a:solidFill>
                            <a:srgbClr val="0000FF"/>
                          </a:solidFill>
                        </a:rPr>
                        <a:t>ws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may also write into this field.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127088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8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00FF"/>
                          </a:solidFill>
                        </a:rPr>
                        <a:t>VMCS data</a:t>
                      </a:r>
                      <a:r>
                        <a:rPr lang="en-US" dirty="0" smtClean="0">
                          <a:solidFill>
                            <a:srgbClr val="0000FF"/>
                          </a:solidFill>
                        </a:rPr>
                        <a:t>(Implementation</a:t>
                      </a:r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 specific format: Controls VMCS non-root operations + VMX transitions):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000FF"/>
                          </a:solidFill>
                        </a:rPr>
                        <a:t>- Those parts of the VMCS that control VMX-non-root operation and the VMX transitions.</a:t>
                      </a:r>
                      <a:endParaRPr lang="en-IN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Organization of VMCS Data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rgbClr val="0000FF"/>
                </a:solidFill>
              </a:rPr>
              <a:t>VMCS is organized into 6 logical groups: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Guest State Area: </a:t>
            </a:r>
            <a:r>
              <a:rPr lang="en-US" dirty="0" smtClean="0">
                <a:solidFill>
                  <a:srgbClr val="0000FF"/>
                </a:solidFill>
              </a:rPr>
              <a:t>Processor state is saved into this area on VM Exits and loaded from there on VM entries.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Host State Area: </a:t>
            </a:r>
            <a:r>
              <a:rPr lang="en-US" dirty="0" smtClean="0">
                <a:solidFill>
                  <a:srgbClr val="0000FF"/>
                </a:solidFill>
              </a:rPr>
              <a:t>Processor state is loaded from the host-state area on VM exits.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VM Execution control fields: </a:t>
            </a:r>
            <a:r>
              <a:rPr lang="en-US" dirty="0" smtClean="0">
                <a:solidFill>
                  <a:srgbClr val="0000FF"/>
                </a:solidFill>
              </a:rPr>
              <a:t>These fields control processor behavior in VMX non-root mode operation. They determine in part the causes of VM exits.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FF"/>
                </a:solidFill>
              </a:rPr>
              <a:t>Organization of VMCS Data contd..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VMCS is organized into 6 logical groups….: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VM Exit control fields: </a:t>
            </a:r>
            <a:r>
              <a:rPr lang="en-US" dirty="0" smtClean="0">
                <a:solidFill>
                  <a:srgbClr val="0000FF"/>
                </a:solidFill>
              </a:rPr>
              <a:t>Controls VM exits.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VM Entry control fields: </a:t>
            </a:r>
            <a:r>
              <a:rPr lang="en-US" dirty="0" smtClean="0">
                <a:solidFill>
                  <a:srgbClr val="0000FF"/>
                </a:solidFill>
              </a:rPr>
              <a:t>Controls VM entries.</a:t>
            </a:r>
          </a:p>
          <a:p>
            <a:pPr lvl="1"/>
            <a:r>
              <a:rPr lang="en-US" b="1" dirty="0" smtClean="0">
                <a:solidFill>
                  <a:srgbClr val="0000FF"/>
                </a:solidFill>
              </a:rPr>
              <a:t>VM Exit information fields: </a:t>
            </a:r>
            <a:r>
              <a:rPr lang="en-US" dirty="0" smtClean="0">
                <a:solidFill>
                  <a:srgbClr val="0000FF"/>
                </a:solidFill>
              </a:rPr>
              <a:t>These fields receive information on VM exits and describe the cause and the nature of VM exits. They are Read-Only. 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FF"/>
                </a:solidFill>
              </a:rPr>
              <a:t>Ways that a VMM can share resources between VMs</a:t>
            </a:r>
            <a:endParaRPr lang="en-IN" sz="36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VMM applies all 3 sharing methods, as needed, to create illusion of platform ownership to each guest OS.</a:t>
            </a:r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US" b="1" dirty="0" smtClean="0">
                <a:solidFill>
                  <a:srgbClr val="0000FF"/>
                </a:solidFill>
              </a:rPr>
              <a:t>Time Multiplexing: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VMs are allowed direct access to resource for a period of time before being context switched to another VM(e.g., CPU resource)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Resource Partitioning: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VMMs allocates “ownership” of physical resources to VMs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Typically involves some remapping and protection mechanisms. e.g., 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Physical memory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Disk partitions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Graphical display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Mediating h/w interfaces: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VMM retains direct ownership of physical resource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VMM hosts device drivers as well as a virtualized device interface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Virtual interface can be same as or different than physical device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ea typeface="新細明體" pitchFamily="18" charset="-120"/>
                <a:cs typeface="Arial" pitchFamily="34" charset="0"/>
              </a:rPr>
              <a:t>Virtualization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1071546"/>
            <a:ext cx="8329642" cy="5500726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Make it run multiple operating systems.</a:t>
            </a:r>
          </a:p>
          <a:p>
            <a:pPr>
              <a:buNone/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TW" sz="20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 machines </a:t>
            </a:r>
          </a:p>
          <a:p>
            <a:pPr>
              <a:buNone/>
            </a:pPr>
            <a:r>
              <a:rPr lang="en-US" altLang="zh-TW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(VMs)</a:t>
            </a:r>
          </a:p>
          <a:p>
            <a:pPr>
              <a:buNone/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rgbClr val="0000FF"/>
              </a:solidFill>
            </a:endParaRPr>
          </a:p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VMM is a layer of system software.</a:t>
            </a:r>
          </a:p>
          <a:p>
            <a:pPr lvl="1">
              <a:buBlip>
                <a:blip r:embed="rId2"/>
              </a:buBlip>
            </a:pPr>
            <a:r>
              <a:rPr lang="en-US" altLang="zh-TW" sz="20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Arbitrate accesses to the underlying physical host platform’s resources.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047817" y="2227943"/>
            <a:ext cx="381100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b="1" dirty="0">
                <a:ea typeface="新細明體" pitchFamily="18" charset="-120"/>
              </a:rPr>
              <a:t>...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2375428" y="2994642"/>
            <a:ext cx="4369526" cy="684854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600" b="1" dirty="0">
                <a:solidFill>
                  <a:schemeClr val="bg2"/>
                </a:solidFill>
                <a:ea typeface="新細明體" pitchFamily="18" charset="-120"/>
              </a:rPr>
              <a:t>Virtual Machine Monitor (VMM)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2375428" y="3792806"/>
            <a:ext cx="4369526" cy="80109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r>
              <a:rPr lang="en-US" altLang="zh-TW" sz="1600" b="1" dirty="0">
                <a:solidFill>
                  <a:schemeClr val="bg2"/>
                </a:solidFill>
                <a:ea typeface="新細明體" pitchFamily="18" charset="-120"/>
              </a:rPr>
              <a:t>Platform  HW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5503687" y="4168099"/>
            <a:ext cx="1049180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 dirty="0">
                <a:solidFill>
                  <a:schemeClr val="bg2"/>
                </a:solidFill>
                <a:ea typeface="新細明體" pitchFamily="18" charset="-120"/>
              </a:rPr>
              <a:t>I/O Devices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4014628" y="4168099"/>
            <a:ext cx="1104725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 dirty="0">
                <a:solidFill>
                  <a:schemeClr val="bg2"/>
                </a:solidFill>
                <a:ea typeface="新細明體" pitchFamily="18" charset="-120"/>
              </a:rPr>
              <a:t>Processor/CS</a:t>
            </a:r>
          </a:p>
        </p:txBody>
      </p:sp>
      <p:sp>
        <p:nvSpPr>
          <p:cNvPr id="29" name="Rectangle 12"/>
          <p:cNvSpPr>
            <a:spLocks noChangeArrowheads="1"/>
          </p:cNvSpPr>
          <p:nvPr/>
        </p:nvSpPr>
        <p:spPr bwMode="auto">
          <a:xfrm>
            <a:off x="2472721" y="4168099"/>
            <a:ext cx="1089296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>
                <a:solidFill>
                  <a:schemeClr val="bg2"/>
                </a:solidFill>
                <a:ea typeface="新細明體" pitchFamily="18" charset="-120"/>
              </a:rPr>
              <a:t>Memory</a:t>
            </a: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6075250" y="1841310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n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2932000" y="1841310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4417900" y="1841310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5572132" y="2714620"/>
            <a:ext cx="1043802" cy="307777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 dirty="0">
                <a:solidFill>
                  <a:schemeClr val="bg1"/>
                </a:solidFill>
                <a:ea typeface="新細明體" pitchFamily="18" charset="-120"/>
                <a:cs typeface="Arial" charset="0"/>
              </a:rPr>
              <a:t>Guest </a:t>
            </a:r>
            <a:r>
              <a:rPr lang="en-US" altLang="zh-TW" sz="1400" dirty="0" err="1">
                <a:solidFill>
                  <a:schemeClr val="bg1"/>
                </a:solidFill>
                <a:ea typeface="新細明體" pitchFamily="18" charset="-120"/>
                <a:cs typeface="Arial" charset="0"/>
              </a:rPr>
              <a:t>OS</a:t>
            </a:r>
            <a:r>
              <a:rPr lang="en-US" altLang="zh-TW" sz="1400" baseline="-25000" dirty="0" err="1">
                <a:solidFill>
                  <a:schemeClr val="bg1"/>
                </a:solidFill>
                <a:ea typeface="新細明體" pitchFamily="18" charset="-120"/>
                <a:cs typeface="Arial" charset="0"/>
              </a:rPr>
              <a:t>n</a:t>
            </a:r>
            <a:endParaRPr lang="en-US" altLang="zh-TW" sz="1400" baseline="-25000" dirty="0">
              <a:solidFill>
                <a:schemeClr val="bg1"/>
              </a:solidFill>
              <a:ea typeface="新細明體" pitchFamily="18" charset="-120"/>
              <a:cs typeface="Arial" charset="0"/>
            </a:endParaRPr>
          </a:p>
        </p:txBody>
      </p:sp>
      <p:sp>
        <p:nvSpPr>
          <p:cNvPr id="36" name="圓角矩形圖說文字 35"/>
          <p:cNvSpPr/>
          <p:nvPr/>
        </p:nvSpPr>
        <p:spPr>
          <a:xfrm>
            <a:off x="2214546" y="1714488"/>
            <a:ext cx="4643470" cy="1285884"/>
          </a:xfrm>
          <a:prstGeom prst="wedgeRoundRectCallout">
            <a:avLst>
              <a:gd name="adj1" fmla="val -63065"/>
              <a:gd name="adj2" fmla="val 55646"/>
              <a:gd name="adj3" fmla="val 16667"/>
            </a:avLst>
          </a:prstGeom>
          <a:solidFill>
            <a:schemeClr val="bg2">
              <a:alpha val="18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Text Box 4"/>
          <p:cNvSpPr txBox="1">
            <a:spLocks noChangeArrowheads="1"/>
          </p:cNvSpPr>
          <p:nvPr/>
        </p:nvSpPr>
        <p:spPr bwMode="auto">
          <a:xfrm>
            <a:off x="5047817" y="2227943"/>
            <a:ext cx="381100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dirty="0">
                <a:ea typeface="新細明體" pitchFamily="18" charset="-120"/>
              </a:rPr>
              <a:t>...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375428" y="2994642"/>
            <a:ext cx="4369526" cy="684854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tint val="73725"/>
                  <a:invGamma/>
                </a:schemeClr>
              </a:gs>
              <a:gs pos="100000">
                <a:schemeClr val="accent1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altLang="zh-TW" sz="1600" b="1" dirty="0">
                <a:solidFill>
                  <a:srgbClr val="0000FF"/>
                </a:solidFill>
                <a:ea typeface="新細明體" pitchFamily="18" charset="-120"/>
              </a:rPr>
              <a:t>Virtual Machine Monitor (VMM)</a:t>
            </a:r>
          </a:p>
        </p:txBody>
      </p:sp>
      <p:sp>
        <p:nvSpPr>
          <p:cNvPr id="39" name="Rectangle 6"/>
          <p:cNvSpPr>
            <a:spLocks noChangeArrowheads="1"/>
          </p:cNvSpPr>
          <p:nvPr/>
        </p:nvSpPr>
        <p:spPr bwMode="auto">
          <a:xfrm>
            <a:off x="5470509" y="1785926"/>
            <a:ext cx="1274445" cy="1072833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zh-TW" sz="1600" b="1" dirty="0" err="1">
                <a:solidFill>
                  <a:srgbClr val="0000FF"/>
                </a:solidFill>
                <a:ea typeface="新細明體" pitchFamily="18" charset="-120"/>
              </a:rPr>
              <a:t>VM</a:t>
            </a:r>
            <a:r>
              <a:rPr lang="en-US" altLang="zh-TW" sz="1600" b="1" baseline="-25000" dirty="0" err="1">
                <a:solidFill>
                  <a:srgbClr val="0000FF"/>
                </a:solidFill>
                <a:ea typeface="新細明體" pitchFamily="18" charset="-120"/>
              </a:rPr>
              <a:t>n</a:t>
            </a:r>
            <a:endParaRPr lang="en-US" altLang="zh-TW" sz="1600" b="1" baseline="-25000" dirty="0">
              <a:solidFill>
                <a:srgbClr val="0000FF"/>
              </a:solidFill>
              <a:ea typeface="新細明體" pitchFamily="18" charset="-120"/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2285984" y="1785926"/>
            <a:ext cx="1274445" cy="1072833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zh-TW" sz="1600" b="1" dirty="0">
                <a:solidFill>
                  <a:srgbClr val="0000FF"/>
                </a:solidFill>
                <a:ea typeface="新細明體" pitchFamily="18" charset="-120"/>
              </a:rPr>
              <a:t>VM</a:t>
            </a:r>
            <a:r>
              <a:rPr lang="en-US" altLang="zh-TW" sz="1600" b="1" baseline="-25000" dirty="0">
                <a:solidFill>
                  <a:srgbClr val="0000FF"/>
                </a:solidFill>
                <a:ea typeface="新細明體" pitchFamily="18" charset="-120"/>
              </a:rPr>
              <a:t>0</a:t>
            </a:r>
          </a:p>
        </p:txBody>
      </p:sp>
      <p:sp>
        <p:nvSpPr>
          <p:cNvPr id="41" name="Rectangle 8"/>
          <p:cNvSpPr>
            <a:spLocks noChangeArrowheads="1"/>
          </p:cNvSpPr>
          <p:nvPr/>
        </p:nvSpPr>
        <p:spPr bwMode="auto">
          <a:xfrm>
            <a:off x="3784584" y="1785926"/>
            <a:ext cx="1274445" cy="1072833"/>
          </a:xfrm>
          <a:prstGeom prst="rect">
            <a:avLst/>
          </a:prstGeom>
          <a:solidFill>
            <a:schemeClr val="tx1">
              <a:alpha val="7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pPr algn="l"/>
            <a:r>
              <a:rPr lang="en-US" altLang="zh-TW" sz="1600" b="1" dirty="0">
                <a:solidFill>
                  <a:srgbClr val="0000FF"/>
                </a:solidFill>
                <a:ea typeface="新細明體" pitchFamily="18" charset="-120"/>
              </a:rPr>
              <a:t>VM</a:t>
            </a:r>
            <a:r>
              <a:rPr lang="en-US" altLang="zh-TW" sz="1600" b="1" baseline="-25000" dirty="0">
                <a:solidFill>
                  <a:srgbClr val="0000FF"/>
                </a:solidFill>
                <a:ea typeface="新細明體" pitchFamily="18" charset="-120"/>
              </a:rPr>
              <a:t>1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auto">
          <a:xfrm>
            <a:off x="2375428" y="3792806"/>
            <a:ext cx="4369526" cy="80109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tint val="73725"/>
                  <a:invGamma/>
                </a:schemeClr>
              </a:gs>
              <a:gs pos="100000">
                <a:schemeClr val="hlink"/>
              </a:gs>
            </a:gsLst>
            <a:lin ang="2700000" scaled="1"/>
          </a:gra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l">
              <a:defRPr/>
            </a:pPr>
            <a:r>
              <a:rPr lang="en-US" altLang="zh-TW" sz="1600" b="1" dirty="0">
                <a:solidFill>
                  <a:schemeClr val="bg2"/>
                </a:solidFill>
                <a:ea typeface="新細明體" pitchFamily="18" charset="-120"/>
              </a:rPr>
              <a:t>Platform  HW</a:t>
            </a: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5503687" y="4168099"/>
            <a:ext cx="1049180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 dirty="0">
                <a:solidFill>
                  <a:schemeClr val="bg2"/>
                </a:solidFill>
                <a:ea typeface="新細明體" pitchFamily="18" charset="-120"/>
              </a:rPr>
              <a:t>I/O Devices</a:t>
            </a: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4014628" y="4168099"/>
            <a:ext cx="1104725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>
                <a:solidFill>
                  <a:schemeClr val="bg2"/>
                </a:solidFill>
                <a:ea typeface="新細明體" pitchFamily="18" charset="-120"/>
              </a:rPr>
              <a:t>Processor/CS</a:t>
            </a:r>
          </a:p>
        </p:txBody>
      </p: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2472721" y="4168099"/>
            <a:ext cx="1089296" cy="265460"/>
          </a:xfrm>
          <a:prstGeom prst="rect">
            <a:avLst/>
          </a:prstGeom>
          <a:solidFill>
            <a:schemeClr val="tx1">
              <a:alpha val="39999"/>
            </a:schemeClr>
          </a:solidFill>
          <a:ln w="12700" algn="ctr">
            <a:solidFill>
              <a:schemeClr val="tx1"/>
            </a:solidFill>
            <a:miter lim="800000"/>
            <a:headEnd type="none" w="sm" len="sm"/>
            <a:tailEnd type="none" w="med" len="lg"/>
          </a:ln>
        </p:spPr>
        <p:txBody>
          <a:bodyPr wrap="none" anchor="ctr"/>
          <a:lstStyle/>
          <a:p>
            <a:pPr eaLnBrk="0" hangingPunct="0"/>
            <a:r>
              <a:rPr lang="en-US" altLang="zh-TW" sz="1400">
                <a:solidFill>
                  <a:schemeClr val="bg2"/>
                </a:solidFill>
                <a:ea typeface="新細明體" pitchFamily="18" charset="-120"/>
              </a:rPr>
              <a:t>Memory</a:t>
            </a:r>
          </a:p>
        </p:txBody>
      </p:sp>
      <p:sp>
        <p:nvSpPr>
          <p:cNvPr id="46" name="Text Box 15"/>
          <p:cNvSpPr txBox="1">
            <a:spLocks noChangeArrowheads="1"/>
          </p:cNvSpPr>
          <p:nvPr/>
        </p:nvSpPr>
        <p:spPr bwMode="auto">
          <a:xfrm>
            <a:off x="6075250" y="1841310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n</a:t>
            </a:r>
          </a:p>
        </p:txBody>
      </p:sp>
      <p:sp>
        <p:nvSpPr>
          <p:cNvPr id="47" name="Text Box 16"/>
          <p:cNvSpPr txBox="1">
            <a:spLocks noChangeArrowheads="1"/>
          </p:cNvSpPr>
          <p:nvPr/>
        </p:nvSpPr>
        <p:spPr bwMode="auto">
          <a:xfrm>
            <a:off x="2932000" y="1841310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48" name="Text Box 17"/>
          <p:cNvSpPr txBox="1">
            <a:spLocks noChangeArrowheads="1"/>
          </p:cNvSpPr>
          <p:nvPr/>
        </p:nvSpPr>
        <p:spPr bwMode="auto">
          <a:xfrm>
            <a:off x="2389975" y="2460435"/>
            <a:ext cx="1027579" cy="52322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Guest OS</a:t>
            </a:r>
            <a:r>
              <a:rPr lang="en-US" altLang="zh-TW" sz="1400" baseline="-250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0</a:t>
            </a:r>
          </a:p>
        </p:txBody>
      </p:sp>
      <p:sp>
        <p:nvSpPr>
          <p:cNvPr id="49" name="Text Box 18"/>
          <p:cNvSpPr txBox="1">
            <a:spLocks noChangeArrowheads="1"/>
          </p:cNvSpPr>
          <p:nvPr/>
        </p:nvSpPr>
        <p:spPr bwMode="auto">
          <a:xfrm>
            <a:off x="4417900" y="1841310"/>
            <a:ext cx="556992" cy="451406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73725"/>
                  <a:invGamma/>
                </a:schemeClr>
              </a:gs>
              <a:gs pos="100000">
                <a:schemeClr val="accent2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App</a:t>
            </a:r>
            <a:r>
              <a:rPr lang="en-US" altLang="zh-TW" sz="1400" baseline="-2500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50" name="Text Box 19"/>
          <p:cNvSpPr txBox="1">
            <a:spLocks noChangeArrowheads="1"/>
          </p:cNvSpPr>
          <p:nvPr/>
        </p:nvSpPr>
        <p:spPr bwMode="auto">
          <a:xfrm>
            <a:off x="3894925" y="2469960"/>
            <a:ext cx="1027579" cy="52322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Guest OS</a:t>
            </a:r>
            <a:r>
              <a:rPr lang="en-US" altLang="zh-TW" sz="1400" baseline="-250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1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5599900" y="2469960"/>
            <a:ext cx="1027579" cy="523220"/>
          </a:xfrm>
          <a:prstGeom prst="rect">
            <a:avLst/>
          </a:prstGeom>
          <a:gradFill rotWithShape="1">
            <a:gsLst>
              <a:gs pos="0">
                <a:schemeClr val="folHlink"/>
              </a:gs>
              <a:gs pos="50000">
                <a:schemeClr val="folHlink">
                  <a:gamma/>
                  <a:tint val="73725"/>
                  <a:invGamma/>
                </a:schemeClr>
              </a:gs>
              <a:gs pos="100000">
                <a:schemeClr val="folHlink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zh-TW" sz="1400" dirty="0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Guest </a:t>
            </a:r>
            <a:r>
              <a:rPr lang="en-US" altLang="zh-TW" sz="1400" dirty="0" err="1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OS</a:t>
            </a:r>
            <a:r>
              <a:rPr lang="en-US" altLang="zh-TW" sz="1400" baseline="-25000" dirty="0" err="1">
                <a:solidFill>
                  <a:srgbClr val="000000"/>
                </a:solidFill>
                <a:ea typeface="新細明體" pitchFamily="18" charset="-120"/>
                <a:cs typeface="Arial" charset="0"/>
              </a:rPr>
              <a:t>n</a:t>
            </a:r>
            <a:endParaRPr lang="en-US" altLang="zh-TW" sz="1400" baseline="-25000" dirty="0">
              <a:solidFill>
                <a:srgbClr val="000000"/>
              </a:solidFill>
              <a:ea typeface="新細明體" pitchFamily="18" charset="-12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Some VM specific instructions</a:t>
            </a:r>
            <a:endParaRPr lang="en-IN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64360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Processors with VT have an extra instruction set called VM Extensions or VMX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VMX virtualization-specific instructions to the CPU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VMPTRLD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VMPTRST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VMCLEAR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VMREAD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VMWRITE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VMCALL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VMLAUNCH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VMRESUME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VMXOFF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VMXON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A VMCS can be manipulated by the instructions: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VMCLEAR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VMPTRLD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VMREAD</a:t>
            </a:r>
          </a:p>
          <a:p>
            <a:pPr lvl="1"/>
            <a:r>
              <a:rPr lang="en-US" dirty="0" smtClean="0">
                <a:solidFill>
                  <a:srgbClr val="0000FF"/>
                </a:solidFill>
              </a:rPr>
              <a:t>VMWRITE </a:t>
            </a: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Distributed System</a:t>
            </a:r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28596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</a:t>
            </a:r>
            <a: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irtualization</a:t>
            </a:r>
            <a:r>
              <a:rPr lang="en-US" altLang="zh-TW" sz="36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capabilities</a:t>
            </a:r>
            <a:endParaRPr lang="zh-TW" alt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285860"/>
            <a:ext cx="4676735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矩形 28"/>
          <p:cNvSpPr/>
          <p:nvPr/>
        </p:nvSpPr>
        <p:spPr>
          <a:xfrm>
            <a:off x="428596" y="4000504"/>
            <a:ext cx="800105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3"/>
              </a:buBlip>
            </a:pP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Isolating multiple software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stacks in their 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own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endParaRPr lang="en-US" altLang="zh-TW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VMs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can improve: </a:t>
            </a:r>
          </a:p>
          <a:p>
            <a:r>
              <a:rPr lang="en-US" altLang="zh-TW" sz="2800" dirty="0" smtClean="0">
                <a:solidFill>
                  <a:srgbClr val="0000FF"/>
                </a:solidFill>
              </a:rPr>
              <a:t>     </a:t>
            </a: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security</a:t>
            </a:r>
            <a:r>
              <a:rPr lang="zh-TW" altLang="en-US" sz="28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Intrusions can be confined to the VM.</a:t>
            </a:r>
          </a:p>
          <a:p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reliability</a:t>
            </a:r>
            <a:r>
              <a:rPr lang="zh-TW" altLang="en-US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－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Software failures in one VM do not affect        </a:t>
            </a:r>
          </a:p>
          <a:p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                  the other VMs.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0034" y="3429000"/>
            <a:ext cx="7715304" cy="1785950"/>
          </a:xfrm>
        </p:spPr>
        <p:txBody>
          <a:bodyPr>
            <a:noAutofit/>
          </a:bodyPr>
          <a:lstStyle/>
          <a:p>
            <a:pPr algn="l"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Virtualization makes it possible to consolidate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individual workloads onto a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single physical</a:t>
            </a:r>
            <a:b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platform, reducing the total cost.</a:t>
            </a:r>
            <a:endParaRPr lang="zh-TW" alt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28794" y="712207"/>
            <a:ext cx="5081107" cy="246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428596" y="5214950"/>
            <a:ext cx="8072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For server and client can improve</a:t>
            </a: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manageability.</a:t>
            </a:r>
            <a:endParaRPr lang="zh-TW" alt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14348" y="2928934"/>
            <a:ext cx="8215338" cy="2786082"/>
          </a:xfrm>
        </p:spPr>
        <p:txBody>
          <a:bodyPr>
            <a:normAutofit/>
          </a:bodyPr>
          <a:lstStyle/>
          <a:p>
            <a:pPr algn="l"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By encapsulating a guest’s state within a VM                                           </a:t>
            </a:r>
            <a:b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virtualization can decouple the guest from the</a:t>
            </a:r>
            <a:b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</a:b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hardware migrate to a different platform.</a:t>
            </a:r>
            <a:endParaRPr lang="zh-TW" altLang="en-US" sz="28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Content Placeholder 5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714356"/>
            <a:ext cx="5214974" cy="251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b="1" dirty="0" smtClean="0">
                <a:solidFill>
                  <a:srgbClr val="0000FF"/>
                </a:solidFill>
                <a:ea typeface="新細明體" pitchFamily="18" charset="-120"/>
              </a:rPr>
              <a:t>Virtualization Usage Models</a:t>
            </a:r>
            <a:r>
              <a:rPr lang="en-US" altLang="zh-TW" sz="3200" b="1" dirty="0" smtClean="0">
                <a:solidFill>
                  <a:srgbClr val="0000FF"/>
                </a:solidFill>
                <a:ea typeface="新細明體" pitchFamily="18" charset="-120"/>
              </a:rPr>
              <a:t> </a:t>
            </a:r>
            <a:endParaRPr lang="zh-TW" altLang="en-US" sz="3600" b="1" dirty="0">
              <a:solidFill>
                <a:srgbClr val="0000FF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1428736"/>
            <a:ext cx="8258204" cy="4697427"/>
          </a:xfrm>
        </p:spPr>
        <p:txBody>
          <a:bodyPr/>
          <a:lstStyle/>
          <a:p>
            <a:pPr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Benefits of virtualization include improved</a:t>
            </a:r>
          </a:p>
          <a:p>
            <a:pPr>
              <a:buNone/>
            </a:pPr>
            <a:r>
              <a:rPr lang="zh-TW" altLang="en-US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utilization, manageability, and reliability of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systems.</a:t>
            </a:r>
          </a:p>
          <a:p>
            <a:pPr>
              <a:buBlip>
                <a:blip r:embed="rId2"/>
              </a:buBlip>
            </a:pPr>
            <a:r>
              <a:rPr lang="en-US" altLang="ja-JP" sz="2800" dirty="0" smtClean="0">
                <a:solidFill>
                  <a:srgbClr val="0000FF"/>
                </a:solidFill>
                <a:latin typeface="Arial" pitchFamily="34" charset="0"/>
                <a:ea typeface="MS PGothic" pitchFamily="34" charset="-128"/>
                <a:cs typeface="Arial" pitchFamily="34" charset="0"/>
              </a:rPr>
              <a:t>Virtualization has a broad range of usages.</a:t>
            </a:r>
            <a:endParaRPr lang="en-US" altLang="zh-TW" sz="2800" dirty="0" smtClean="0">
              <a:solidFill>
                <a:srgbClr val="0000FF"/>
              </a:solidFill>
              <a:latin typeface="Arial" pitchFamily="34" charset="0"/>
              <a:ea typeface="MS PGothic" pitchFamily="34" charset="-128"/>
              <a:cs typeface="Arial" pitchFamily="34" charset="0"/>
            </a:endParaRPr>
          </a:p>
          <a:p>
            <a:pPr>
              <a:buNone/>
            </a:pPr>
            <a:endParaRPr lang="zh-TW" altLang="en-US" sz="28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Challenges to </a:t>
            </a:r>
            <a:r>
              <a:rPr lang="en-US" altLang="zh-TW" sz="3200" b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virtualizing</a:t>
            </a:r>
            <a:r>
              <a:rPr lang="en-US" altLang="zh-TW" sz="32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Intel architectures</a:t>
            </a:r>
            <a:endParaRPr lang="zh-TW" altLang="en-US" sz="32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14882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Intel microprocessors provide protection of a </a:t>
            </a:r>
          </a:p>
          <a:p>
            <a:pPr>
              <a:buNone/>
            </a:pPr>
            <a:r>
              <a:rPr lang="en-US" altLang="zh-TW" sz="28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2-bit privilege level.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Ring 0: for most privileged software. Ex: kernel.</a:t>
            </a:r>
          </a:p>
          <a:p>
            <a:pPr lvl="1"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Ring 3: for least privileged software. Ex: applications.</a:t>
            </a:r>
          </a:p>
          <a:p>
            <a:pPr lvl="1">
              <a:buBlip>
                <a:blip r:embed="rId2"/>
              </a:buBlip>
            </a:pPr>
            <a:endParaRPr lang="en-US" altLang="zh-TW" sz="2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lvl="1">
              <a:buBlip>
                <a:blip r:embed="rId2"/>
              </a:buBlip>
            </a:pPr>
            <a:endParaRPr lang="en-US" altLang="zh-TW" sz="2400" b="1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Most  IA software uses only </a:t>
            </a:r>
          </a:p>
          <a:p>
            <a:pPr>
              <a:buNone/>
            </a:pPr>
            <a:r>
              <a:rPr lang="en-US" altLang="zh-TW" sz="2400" b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    privilege levels 0 and 3.</a:t>
            </a:r>
            <a:endParaRPr lang="zh-TW" altLang="en-US" sz="6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0694" y="3571876"/>
            <a:ext cx="2971810" cy="2403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5572132" y="592933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AutoNum type="alphaLcParenBoth"/>
            </a:pPr>
            <a:r>
              <a:rPr lang="en-US" altLang="zh-TW" dirty="0" err="1" smtClean="0">
                <a:solidFill>
                  <a:srgbClr val="0000FF"/>
                </a:solidFill>
              </a:rPr>
              <a:t>Nonvirtualized</a:t>
            </a:r>
            <a:r>
              <a:rPr lang="en-US" altLang="zh-TW" dirty="0" smtClean="0">
                <a:solidFill>
                  <a:srgbClr val="0000FF"/>
                </a:solidFill>
              </a:rPr>
              <a:t> system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28596" y="357166"/>
            <a:ext cx="8258204" cy="5768997"/>
          </a:xfrm>
        </p:spPr>
        <p:txBody>
          <a:bodyPr>
            <a:normAutofit/>
          </a:bodyPr>
          <a:lstStyle/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Because a VMM cannot allow a guest OS such control, a guest OS cannot execute at privilege level 0.</a:t>
            </a:r>
          </a:p>
          <a:p>
            <a:pPr>
              <a:buBlip>
                <a:blip r:embed="rId2"/>
              </a:buBlip>
            </a:pPr>
            <a:endParaRPr lang="en-US" altLang="zh-TW" sz="2400" dirty="0" smtClean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>
              <a:buBlip>
                <a:blip r:embed="rId2"/>
              </a:buBlip>
            </a:pP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IA-based VMMs must use </a:t>
            </a: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ring </a:t>
            </a:r>
            <a:r>
              <a:rPr lang="en-US" altLang="zh-TW" sz="2400" i="1" dirty="0" err="1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deprivileging</a:t>
            </a:r>
            <a:r>
              <a:rPr lang="en-US" altLang="zh-TW" sz="2400" i="1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, a </a:t>
            </a:r>
            <a:r>
              <a:rPr lang="en-US" altLang="zh-TW" sz="2400" dirty="0" smtClean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technique that runs all guest software at a privilege level greater than 0.</a:t>
            </a:r>
            <a:endParaRPr lang="zh-TW" altLang="en-US" sz="2400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3714752"/>
            <a:ext cx="2437192" cy="2281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57752" y="3786190"/>
            <a:ext cx="2543256" cy="22255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857224" y="6000768"/>
            <a:ext cx="8072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(b) the 0/1/3 model for ring </a:t>
            </a:r>
            <a:r>
              <a:rPr lang="en-US" altLang="zh-TW" dirty="0" err="1" smtClean="0">
                <a:solidFill>
                  <a:srgbClr val="0000FF"/>
                </a:solidFill>
              </a:rPr>
              <a:t>deprivileging</a:t>
            </a:r>
            <a:r>
              <a:rPr lang="en-US" altLang="zh-TW" dirty="0" smtClean="0">
                <a:solidFill>
                  <a:srgbClr val="0000FF"/>
                </a:solidFill>
              </a:rPr>
              <a:t>  (c) the 0/3/3 model for ring </a:t>
            </a:r>
            <a:r>
              <a:rPr lang="en-US" altLang="zh-TW" dirty="0" err="1" smtClean="0">
                <a:solidFill>
                  <a:srgbClr val="0000FF"/>
                </a:solidFill>
              </a:rPr>
              <a:t>deprivileging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圓角矩形圖說文字 8"/>
          <p:cNvSpPr/>
          <p:nvPr/>
        </p:nvSpPr>
        <p:spPr>
          <a:xfrm>
            <a:off x="1714480" y="2928934"/>
            <a:ext cx="5786478" cy="571504"/>
          </a:xfrm>
          <a:prstGeom prst="wedgeRoundRectCallout">
            <a:avLst>
              <a:gd name="adj1" fmla="val -37206"/>
              <a:gd name="adj2" fmla="val 97413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TW" sz="2000" dirty="0" smtClean="0">
                <a:solidFill>
                  <a:srgbClr val="0000FF"/>
                </a:solidFill>
              </a:rPr>
              <a:t>Guests in 64-bit</a:t>
            </a:r>
            <a:r>
              <a:rPr lang="zh-TW" altLang="en-US" sz="2000" dirty="0" smtClean="0">
                <a:solidFill>
                  <a:srgbClr val="0000FF"/>
                </a:solidFill>
              </a:rPr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mode can’t use on IA-32 processors. </a:t>
            </a:r>
            <a:endParaRPr lang="zh-TW" altLang="en-US" sz="2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1980</Words>
  <Application>Microsoft Office PowerPoint</Application>
  <PresentationFormat>On-screen Show (4:3)</PresentationFormat>
  <Paragraphs>334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佈景主題</vt:lpstr>
      <vt:lpstr>Intel Virtualization Technology</vt:lpstr>
      <vt:lpstr>Outline</vt:lpstr>
      <vt:lpstr>Virtualization</vt:lpstr>
      <vt:lpstr>Virtualization capabilities</vt:lpstr>
      <vt:lpstr>Virtualization makes it possible to consolidate        individual workloads onto a single physical    platform, reducing the total cost.</vt:lpstr>
      <vt:lpstr>By encapsulating a guest’s state within a VM                                               virtualization can decouple the guest from the    hardware migrate to a different platform.</vt:lpstr>
      <vt:lpstr>Virtualization Usage Models </vt:lpstr>
      <vt:lpstr>Challenges to virtualizing Intel architectures</vt:lpstr>
      <vt:lpstr>Slide 9</vt:lpstr>
      <vt:lpstr>Slide 10</vt:lpstr>
      <vt:lpstr>Slide 11</vt:lpstr>
      <vt:lpstr>Slide 12</vt:lpstr>
      <vt:lpstr>Slide 13</vt:lpstr>
      <vt:lpstr>Slide 14</vt:lpstr>
      <vt:lpstr>Addressing virtualization challenges in software</vt:lpstr>
      <vt:lpstr>Intel virtualization technology</vt:lpstr>
      <vt:lpstr>VT-x architecture overview</vt:lpstr>
      <vt:lpstr>VM Entry and VM Exit </vt:lpstr>
      <vt:lpstr>virtual-machine control structure (VMCS)</vt:lpstr>
      <vt:lpstr>VT-x Operations </vt:lpstr>
      <vt:lpstr>Principal Causes of VMEXIT</vt:lpstr>
      <vt:lpstr>Solving virtualization challenges  with VT-x and VT-i</vt:lpstr>
      <vt:lpstr>Slide 23</vt:lpstr>
      <vt:lpstr>Slide 24</vt:lpstr>
      <vt:lpstr>Format of VMCS Region</vt:lpstr>
      <vt:lpstr>Format of VMCS Region</vt:lpstr>
      <vt:lpstr>Organization of VMCS Data</vt:lpstr>
      <vt:lpstr>Organization of VMCS Data contd..</vt:lpstr>
      <vt:lpstr>Ways that a VMM can share resources between VMs</vt:lpstr>
      <vt:lpstr>Some VM specific instructions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 Virtualization Technology</dc:title>
  <cp:lastModifiedBy>prakash.kumar</cp:lastModifiedBy>
  <cp:revision>123</cp:revision>
  <dcterms:modified xsi:type="dcterms:W3CDTF">2020-09-23T04:23:29Z</dcterms:modified>
</cp:coreProperties>
</file>