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279" r:id="rId10"/>
    <p:sldId id="280" r:id="rId11"/>
    <p:sldId id="28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39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65" r:id="rId29"/>
    <p:sldId id="273" r:id="rId30"/>
    <p:sldId id="274" r:id="rId31"/>
    <p:sldId id="275" r:id="rId32"/>
    <p:sldId id="276" r:id="rId33"/>
    <p:sldId id="277" r:id="rId34"/>
    <p:sldId id="278" r:id="rId35"/>
    <p:sldId id="400" r:id="rId36"/>
    <p:sldId id="401" r:id="rId37"/>
    <p:sldId id="402" r:id="rId38"/>
    <p:sldId id="403" r:id="rId39"/>
    <p:sldId id="407" r:id="rId40"/>
    <p:sldId id="283" r:id="rId41"/>
    <p:sldId id="284" r:id="rId42"/>
    <p:sldId id="285" r:id="rId43"/>
    <p:sldId id="286" r:id="rId44"/>
    <p:sldId id="287" r:id="rId45"/>
    <p:sldId id="327" r:id="rId46"/>
    <p:sldId id="288" r:id="rId47"/>
    <p:sldId id="343" r:id="rId48"/>
    <p:sldId id="32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92080-9804-4686-93A5-3F07AB68F0FE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779E8-241F-499D-81E6-D888D2DE9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28BB816-6974-6184-376A-0E2A619053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6BF46A07-BFC3-4828-859F-3C112B2ADFE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6C5BD381-040D-DE8A-A58D-7F73E099E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00F73F8-B1A9-7DAE-650B-76AEF04AA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16E2BAE-D67E-FECD-B8F4-3A2F7303FB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622BACF0-EA4E-4D3C-A570-36FCBFE72C6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8CFDE396-EB4B-A01D-306A-68C072868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C6675CF4-608F-4139-D490-AD764BF71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9394E28-531B-8005-0480-7CD68D9E83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3C98F1B-563D-4413-B936-572F63991D4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DB4EDF1F-842D-91D2-F5BC-C9D84EDF8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044E9543-351C-8819-09CC-8EB1457B5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E9B6700-D484-39C3-0F2F-4F7E095ED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E595C57-31A7-4791-8509-80B09353A59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Text Box 1">
            <a:extLst>
              <a:ext uri="{FF2B5EF4-FFF2-40B4-BE49-F238E27FC236}">
                <a16:creationId xmlns:a16="http://schemas.microsoft.com/office/drawing/2014/main" id="{D41A679F-E99A-9582-99F0-AEF506A8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05863"/>
            <a:ext cx="3027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5CFD9FA8-F36F-4A61-9EC8-091D65120BC3}" type="slidenum">
              <a:rPr lang="en-US" altLang="en-US" sz="1000" i="1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43</a:t>
            </a:fld>
            <a:endParaRPr lang="en-US" altLang="en-US" sz="1000" i="1">
              <a:solidFill>
                <a:srgbClr val="000000"/>
              </a:solidFill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CBE23C6A-0CDB-7B88-BCE0-B8DAE3341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7496CDC-5239-FE45-9EF8-88EF21E88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05313"/>
            <a:ext cx="5118100" cy="417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26DFCCC-084B-267D-47B2-531121D401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D5C5EA3-F6AF-44BD-B3CE-D9C981E3CF6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AAC6643-FA4B-AC7A-8A16-680FE08AB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008D8429-3401-D14B-FDE5-BA3E3CA91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01D0B63-963D-69DD-748B-EE6513C27A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B86B2FCE-58E5-4862-A22C-CA0E92DCA8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68182325-D291-697D-B627-C8B4EAEAA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AF5798C2-DED3-5B1E-1D66-E7A3522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03080AD-8169-EC4F-D505-3D0C1E3C5C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2EADA6D-A10F-4A7B-BE5D-87246895CFC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6739DEDA-4D35-C922-F99C-308C99801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solidFill>
            <a:srgbClr val="FFFFFF"/>
          </a:solidFill>
          <a:ln/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B4348D8A-DBFE-7510-AF8B-D410080FC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2DC4E8F-64A7-4D9F-A2DE-52931548D0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6B62E1C-731F-49E7-8766-53D06EE8069E}" type="slidenum">
              <a:rPr lang="en-US" altLang="en-US" sz="10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 sz="1000"/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F4444D32-9CB7-457D-94B4-DC61F0C2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05863"/>
            <a:ext cx="3027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BFD35CE-E5C2-4FA2-8322-782ED9591CCB}" type="slidenum">
              <a:rPr lang="en-US" altLang="en-US" sz="1000" i="1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 i="1"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195179A2-E426-4935-BB60-1D315BC6B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solidFill>
            <a:srgbClr val="FFFFFF"/>
          </a:solidFill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39F11B43-6C15-4C29-B079-2335B834A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05313"/>
            <a:ext cx="5118100" cy="417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A031-85A4-447E-9C9F-DA0216CC4F01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41D1-3622-40C5-BE55-BA1C5D8BFADD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4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0EF-F3CE-40C5-AA58-932C38683EA1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3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5CD-BCB7-4CC1-9245-0282C906D96D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19D2-F532-4293-BE9F-5764E0DD4BC7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2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57E-2B4F-4426-A0AA-BB10DA850A64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7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6A38-8CE6-4B3E-8CA8-B4FE755BF78C}" type="datetime1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7F55-FE02-4B0B-92AA-522ABFED7D7A}" type="datetime1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8709-53BC-4336-976A-BAECD374B35D}" type="datetime1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3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D3F-D8B9-4C68-956C-D91D444DFEFA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EED-F8CF-43A2-8E2E-39842FEDBE76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7D47-4E0D-4AC3-97F5-CB4A45D74320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15FD-399A-4093-A544-DFDCE6BFA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366C-154E-1B63-E46E-1213312F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LOGICAL CLOCKS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F4AE5-9C79-36C8-15C4-BEA94FBF4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 mechanisms in Distributed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8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E68A4-6798-91CA-1E39-FA609307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6" y="259976"/>
            <a:ext cx="8909334" cy="63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6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DAF57-33ED-D4D5-CE76-94E4EFDD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" y="251012"/>
            <a:ext cx="8921881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2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D57DC2-6121-FDF1-3974-6F677A0E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4" y="191548"/>
            <a:ext cx="8772973" cy="64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A48B9-0447-F3EA-DCAC-7A55B517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" y="197224"/>
            <a:ext cx="8805768" cy="64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5F646-2394-2021-5DAB-61197FCF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" y="295836"/>
            <a:ext cx="8862209" cy="63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4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FE379-6DFF-1475-D395-45D836AB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7" y="251014"/>
            <a:ext cx="8874728" cy="63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59787-A071-B1A3-3BDB-C108B623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0" y="268942"/>
            <a:ext cx="8895200" cy="63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5486E-B6F2-5F70-A5E7-98184421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6" y="510990"/>
            <a:ext cx="8616350" cy="49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64A98-6B20-449D-73D6-F68A2503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8" y="313767"/>
            <a:ext cx="8800851" cy="62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2B15D-C91F-E258-413A-B3A0BDA6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" y="340661"/>
            <a:ext cx="8718159" cy="62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06BFC-55C5-4CF6-A4F4-3AEE6E8D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9" y="643466"/>
            <a:ext cx="79452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F2067FD-6BC7-1F37-37BA-5EFF81BFA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</a:rPr>
              <a:t>Comparing Vector Timestamps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pic>
        <p:nvPicPr>
          <p:cNvPr id="345091" name="Picture 3">
            <a:extLst>
              <a:ext uri="{FF2B5EF4-FFF2-40B4-BE49-F238E27FC236}">
                <a16:creationId xmlns:a16="http://schemas.microsoft.com/office/drawing/2014/main" id="{832399B9-A447-3DCA-E833-FE7453EC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FC6DC6-FFF9-6F22-BEC3-C330A99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294703"/>
            <a:ext cx="8758696" cy="62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3665D-5A91-86C5-3A30-8D4ACEE7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" y="268940"/>
            <a:ext cx="8843456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3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80923-F71D-BCA1-E67E-9FED869B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8" y="268941"/>
            <a:ext cx="8911367" cy="6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45480-1F2B-A6CB-C0C8-9DBE1A39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" y="251011"/>
            <a:ext cx="8914361" cy="6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7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F1F41-80D1-72D7-0D67-C11952D4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9" y="224118"/>
            <a:ext cx="8924748" cy="6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32DC1-0A30-B0A7-7B0D-B66CF105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0" y="268941"/>
            <a:ext cx="8886438" cy="63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7F69-8168-57A0-0181-AEEF01B9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4" y="242048"/>
            <a:ext cx="8891560" cy="63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C22FF-5FA4-54A0-92CE-88839A6C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1" y="251012"/>
            <a:ext cx="8880387" cy="6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69290-8CBD-8163-BFFA-F26F94B8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1" y="233082"/>
            <a:ext cx="8949083" cy="63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2FD607-2154-488A-9BC4-5809C1C5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34"/>
            <a:ext cx="9144000" cy="64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090E4-F1AB-271D-EC66-BF3E919F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3" y="224118"/>
            <a:ext cx="8880515" cy="63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7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FD438-F863-CDDF-47A9-9F51794D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" y="233082"/>
            <a:ext cx="8925412" cy="64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A2AF6-3BB9-F5EC-CD94-78238885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3" y="233081"/>
            <a:ext cx="8983262" cy="64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4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81FC3-28D3-5E87-AA2D-30C21211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9" y="224118"/>
            <a:ext cx="8884821" cy="64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5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AA2CE-4C43-3FC6-DE84-4BB02D37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" y="259976"/>
            <a:ext cx="8859141" cy="63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8D9CBBA9-98E0-B97E-575F-5CCCB617D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Causal Ordering of Messages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9F132E5C-235B-5438-9579-A8641771E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120903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causal ordering of messages tries to maintain the same causal relationship that holds among “message send” events with the corresponding “message receive”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Send(M1)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Send(M2), then Receive(M1)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Receive(M2)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causal ordering of events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CE5FF527-0D70-EECD-8A09-388D154D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Causal Ordering of Messages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pic>
        <p:nvPicPr>
          <p:cNvPr id="395267" name="Picture 3">
            <a:extLst>
              <a:ext uri="{FF2B5EF4-FFF2-40B4-BE49-F238E27FC236}">
                <a16:creationId xmlns:a16="http://schemas.microsoft.com/office/drawing/2014/main" id="{25D5E928-B22E-C7BE-0780-1C0DDAC7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3" y="1700808"/>
            <a:ext cx="77724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B39342AE-1B38-AD6B-C88C-E4DB702F3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Causal Ordering of Messages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9C318C33-41A9-8F15-2B5C-DDFA54EA0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simple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 message only when no causality constraints are violated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message is not delivered immediately but is buffered until all the preceding messages are delivered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C7830686-6B3D-027C-5167-A85BFBA9C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4796"/>
            <a:ext cx="7886700" cy="1325563"/>
          </a:xfrm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Birman-</a:t>
            </a:r>
            <a:r>
              <a:rPr lang="en-US" altLang="en-US" sz="4000" dirty="0" err="1">
                <a:solidFill>
                  <a:srgbClr val="C00000"/>
                </a:solidFill>
              </a:rPr>
              <a:t>Schiper</a:t>
            </a:r>
            <a:r>
              <a:rPr lang="en-US" altLang="en-US" sz="4000" dirty="0">
                <a:solidFill>
                  <a:srgbClr val="C00000"/>
                </a:solidFill>
              </a:rPr>
              <a:t>-Stephenson Protocol</a:t>
            </a:r>
          </a:p>
        </p:txBody>
      </p:sp>
      <p:graphicFrame>
        <p:nvGraphicFramePr>
          <p:cNvPr id="397315" name="Object 3">
            <a:extLst>
              <a:ext uri="{FF2B5EF4-FFF2-40B4-BE49-F238E27FC236}">
                <a16:creationId xmlns:a16="http://schemas.microsoft.com/office/drawing/2014/main" id="{488D49BE-4148-6DA5-1F9D-F12F64B10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8382000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7552381" imgH="3772427" progId="Paint.Picture">
                  <p:embed/>
                </p:oleObj>
              </mc:Choice>
              <mc:Fallback>
                <p:oleObj name="Bitmap Image" r:id="rId3" imgW="7552381" imgH="3772427" progId="Paint.Picture">
                  <p:embed/>
                  <p:pic>
                    <p:nvPicPr>
                      <p:cNvPr id="397315" name="Object 3">
                        <a:extLst>
                          <a:ext uri="{FF2B5EF4-FFF2-40B4-BE49-F238E27FC236}">
                            <a16:creationId xmlns:a16="http://schemas.microsoft.com/office/drawing/2014/main" id="{488D49BE-4148-6DA5-1F9D-F12F64B10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382000" cy="41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C7830686-6B3D-027C-5167-A85BFBA9C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Birman-</a:t>
            </a:r>
            <a:r>
              <a:rPr lang="en-US" altLang="en-US" sz="4000" dirty="0" err="1">
                <a:solidFill>
                  <a:srgbClr val="C00000"/>
                </a:solidFill>
              </a:rPr>
              <a:t>Schiper</a:t>
            </a:r>
            <a:r>
              <a:rPr lang="en-US" altLang="en-US" sz="4000" dirty="0">
                <a:solidFill>
                  <a:srgbClr val="C00000"/>
                </a:solidFill>
              </a:rPr>
              <a:t>-Stephenson</a:t>
            </a:r>
            <a:r>
              <a:rPr lang="en-US" altLang="en-US" sz="4000" dirty="0">
                <a:solidFill>
                  <a:srgbClr val="FF0000"/>
                </a:solidFill>
              </a:rPr>
              <a:t> Protocol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1C463A8-BBB3-C2EC-0A94-F44CC178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622612"/>
            <a:ext cx="8229600" cy="522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message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received from P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should also have received every message that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received before it sent m; e.g., </a:t>
            </a:r>
          </a:p>
          <a:p>
            <a:pPr marL="800100" lvl="1" indent="-342900" eaLnBrk="1" hangingPunct="1">
              <a:spcBef>
                <a:spcPts val="625"/>
              </a:spcBef>
              <a:buClr>
                <a:srgbClr val="99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 is sent by </a:t>
            </a:r>
            <a:r>
              <a:rPr lang="en-US" altLang="en-US" sz="25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500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5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en-US" sz="25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(3, 4, 0) and you are </a:t>
            </a:r>
            <a:r>
              <a:rPr lang="en-US" altLang="en-US" sz="25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500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already have received exactly 2 messages from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at least 4 from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800100" lvl="1" indent="-342900" eaLnBrk="1" hangingPunct="1">
              <a:spcBef>
                <a:spcPts val="625"/>
              </a:spcBef>
              <a:buClr>
                <a:srgbClr val="99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 is sent by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5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 is (4, 5, 1, 3) and if you are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VC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(3, 3, 4, 3) then you need to wait for a fourth message from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at least one more message from P</a:t>
            </a:r>
            <a:r>
              <a:rPr lang="en-US" altLang="en-US" sz="25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6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90A0C9-9200-446A-9188-008CED4D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76"/>
            <a:ext cx="9144000" cy="63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8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2">
            <a:extLst>
              <a:ext uri="{FF2B5EF4-FFF2-40B4-BE49-F238E27FC236}">
                <a16:creationId xmlns:a16="http://schemas.microsoft.com/office/drawing/2014/main" id="{984881AD-98B7-5037-575E-9205C3C07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293813"/>
            <a:ext cx="6172200" cy="79375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7F903FF9-6EB7-F143-CBCB-67F8B6E69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86000"/>
            <a:ext cx="609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F92BB836-A678-FF48-D49C-41F8D43D5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19400"/>
            <a:ext cx="15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B9A09F99-37A0-E442-2B62-3E97E9EF6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19400"/>
            <a:ext cx="15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F924F22B-6DCA-5413-FFA8-51AC5F06B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76600"/>
            <a:ext cx="6172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4" name="Line 7">
            <a:extLst>
              <a:ext uri="{FF2B5EF4-FFF2-40B4-BE49-F238E27FC236}">
                <a16:creationId xmlns:a16="http://schemas.microsoft.com/office/drawing/2014/main" id="{6E64D332-99C7-6228-78A3-C8B3640BC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133600"/>
            <a:ext cx="15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28D2FBED-31AE-A293-F765-E8AB74D15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371600"/>
            <a:ext cx="381000" cy="914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64FF1BD9-6985-203F-5D49-95339B805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371600"/>
            <a:ext cx="3276600" cy="1905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7E8A5792-80D0-3861-9547-D4DC71F0C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1524000" cy="914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10FA0357-C0A3-62F1-BA76-EEB343F6D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293813"/>
            <a:ext cx="1371600" cy="993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id="{2306B9CB-DBB1-9B28-E78F-31990975D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027113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P0</a:t>
            </a:r>
          </a:p>
        </p:txBody>
      </p:sp>
      <p:sp>
        <p:nvSpPr>
          <p:cNvPr id="29710" name="Text Box 13">
            <a:extLst>
              <a:ext uri="{FF2B5EF4-FFF2-40B4-BE49-F238E27FC236}">
                <a16:creationId xmlns:a16="http://schemas.microsoft.com/office/drawing/2014/main" id="{E47F01FA-5967-D259-E1B0-76DFC692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5059700E-BB95-7DA4-040B-47CA691A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0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7BC15012-5900-942C-0AE8-F23386E8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(1, 0, 0)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5F033523-10BB-63AA-0E0A-CF0F41A6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553" y="4038600"/>
            <a:ext cx="7615518" cy="203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b="1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P1 received message </a:t>
            </a:r>
            <a:r>
              <a:rPr lang="en-US" altLang="en-US" i="1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from P0 before sending message </a:t>
            </a:r>
            <a:r>
              <a:rPr lang="en-US" altLang="en-US" i="1" dirty="0">
                <a:solidFill>
                  <a:srgbClr val="000000"/>
                </a:solidFill>
              </a:rPr>
              <a:t>m*</a:t>
            </a:r>
            <a:r>
              <a:rPr lang="en-US" altLang="en-US" dirty="0">
                <a:solidFill>
                  <a:srgbClr val="000000"/>
                </a:solidFill>
              </a:rPr>
              <a:t> to P2; P2 must wait for delivery of </a:t>
            </a:r>
            <a:r>
              <a:rPr lang="en-US" altLang="en-US" i="1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before receiving </a:t>
            </a:r>
            <a:r>
              <a:rPr lang="en-US" altLang="en-US" i="1" dirty="0">
                <a:solidFill>
                  <a:srgbClr val="000000"/>
                </a:solidFill>
              </a:rPr>
              <a:t>m*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Increment own clock only on message send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Before sending or receiving any messages, one’s own clock is (0, 0, …0)</a:t>
            </a:r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AA048F9D-80A1-6344-7FA3-3F2D873E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VC2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CE7D7A0C-5039-EFC8-D279-1A59B5CC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(1, 0, 0)</a:t>
            </a:r>
          </a:p>
        </p:txBody>
      </p:sp>
      <p:sp>
        <p:nvSpPr>
          <p:cNvPr id="29716" name="AutoShape 19">
            <a:extLst>
              <a:ext uri="{FF2B5EF4-FFF2-40B4-BE49-F238E27FC236}">
                <a16:creationId xmlns:a16="http://schemas.microsoft.com/office/drawing/2014/main" id="{74A06221-F8A8-8B6C-C8F4-3EA34D2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78100"/>
            <a:ext cx="1676400" cy="698500"/>
          </a:xfrm>
          <a:custGeom>
            <a:avLst/>
            <a:gdLst>
              <a:gd name="T0" fmla="*/ 0 w 1056"/>
              <a:gd name="T1" fmla="*/ 2147483647 h 440"/>
              <a:gd name="T2" fmla="*/ 2147483647 w 1056"/>
              <a:gd name="T3" fmla="*/ 2147483647 h 440"/>
              <a:gd name="T4" fmla="*/ 2147483647 w 1056"/>
              <a:gd name="T5" fmla="*/ 2147483647 h 440"/>
              <a:gd name="T6" fmla="*/ 0 60000 65536"/>
              <a:gd name="T7" fmla="*/ 0 60000 65536"/>
              <a:gd name="T8" fmla="*/ 0 60000 65536"/>
              <a:gd name="T9" fmla="*/ 0 w 1056"/>
              <a:gd name="T10" fmla="*/ 0 h 440"/>
              <a:gd name="T11" fmla="*/ 1056 w 1056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40">
                <a:moveTo>
                  <a:pt x="0" y="392"/>
                </a:moveTo>
                <a:cubicBezTo>
                  <a:pt x="80" y="196"/>
                  <a:pt x="160" y="0"/>
                  <a:pt x="336" y="8"/>
                </a:cubicBezTo>
                <a:cubicBezTo>
                  <a:pt x="512" y="16"/>
                  <a:pt x="936" y="368"/>
                  <a:pt x="1056" y="440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id="{40B79F28-9E78-7A10-4335-FD2C16FF2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276600"/>
            <a:ext cx="76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8" name="Text Box 21">
            <a:extLst>
              <a:ext uri="{FF2B5EF4-FFF2-40B4-BE49-F238E27FC236}">
                <a16:creationId xmlns:a16="http://schemas.microsoft.com/office/drawing/2014/main" id="{F9E5391A-63CF-2E75-12CA-FFB356D6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766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(1, 1, 0)</a:t>
            </a:r>
          </a:p>
        </p:txBody>
      </p:sp>
      <p:sp>
        <p:nvSpPr>
          <p:cNvPr id="29719" name="Text Box 22">
            <a:extLst>
              <a:ext uri="{FF2B5EF4-FFF2-40B4-BE49-F238E27FC236}">
                <a16:creationId xmlns:a16="http://schemas.microsoft.com/office/drawing/2014/main" id="{B1218870-AC31-C2FA-8C03-8DB7909A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328862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(1, 1, 0)</a:t>
            </a:r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E13BD8A8-9DA1-BD76-B4C0-E505D66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B84EE4A1-5C13-7DD1-920F-E84B5F1F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2612239"/>
            <a:ext cx="571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VC</a:t>
            </a:r>
            <a:r>
              <a:rPr lang="en-US" altLang="en-US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F0F18E68-D7F2-30DE-2D43-97E05646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60513"/>
            <a:ext cx="37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9723" name="Text Box 26">
            <a:extLst>
              <a:ext uri="{FF2B5EF4-FFF2-40B4-BE49-F238E27FC236}">
                <a16:creationId xmlns:a16="http://schemas.microsoft.com/office/drawing/2014/main" id="{3ABB02E8-40A4-02BA-73FA-1940195C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14600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m*</a:t>
            </a:r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92A0B34B-AC83-C59A-4AB8-A691BAF5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90600"/>
            <a:ext cx="571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VC</a:t>
            </a:r>
            <a:r>
              <a:rPr lang="en-US" altLang="en-US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25" name="Rectangle 28">
            <a:extLst>
              <a:ext uri="{FF2B5EF4-FFF2-40B4-BE49-F238E27FC236}">
                <a16:creationId xmlns:a16="http://schemas.microsoft.com/office/drawing/2014/main" id="{6929AEB8-2DE6-4D7C-B36F-9F172E4F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5857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VC</a:t>
            </a:r>
            <a:r>
              <a:rPr lang="en-US" alt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26" name="Text Box 29">
            <a:extLst>
              <a:ext uri="{FF2B5EF4-FFF2-40B4-BE49-F238E27FC236}">
                <a16:creationId xmlns:a16="http://schemas.microsoft.com/office/drawing/2014/main" id="{419A2228-EA5F-D15E-FAEA-EEB42104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63" y="311869"/>
            <a:ext cx="599585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Enforcing Causal Communication</a:t>
            </a:r>
          </a:p>
        </p:txBody>
      </p:sp>
      <p:sp>
        <p:nvSpPr>
          <p:cNvPr id="29727" name="Rectangle 30">
            <a:extLst>
              <a:ext uri="{FF2B5EF4-FFF2-40B4-BE49-F238E27FC236}">
                <a16:creationId xmlns:a16="http://schemas.microsoft.com/office/drawing/2014/main" id="{E46408DD-D85B-E030-D5FC-C5AF08C3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14400"/>
            <a:ext cx="571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VC</a:t>
            </a:r>
            <a:r>
              <a:rPr lang="en-US" altLang="en-US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728" name="Rectangle 31">
            <a:extLst>
              <a:ext uri="{FF2B5EF4-FFF2-40B4-BE49-F238E27FC236}">
                <a16:creationId xmlns:a16="http://schemas.microsoft.com/office/drawing/2014/main" id="{B089B7DE-E692-AA0D-6FB3-DBA1BCBE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605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(1, 1, 0)</a:t>
            </a:r>
          </a:p>
        </p:txBody>
      </p:sp>
      <p:sp>
        <p:nvSpPr>
          <p:cNvPr id="29729" name="Text Box 32">
            <a:extLst>
              <a:ext uri="{FF2B5EF4-FFF2-40B4-BE49-F238E27FC236}">
                <a16:creationId xmlns:a16="http://schemas.microsoft.com/office/drawing/2014/main" id="{FB14E489-EE4D-1A4C-735D-AD664687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(0, 0, 0)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72926CF7-0BB7-3D5A-8CA4-DE4BE6C5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541713"/>
            <a:ext cx="623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VC2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>
            <a:extLst>
              <a:ext uri="{FF2B5EF4-FFF2-40B4-BE49-F238E27FC236}">
                <a16:creationId xmlns:a16="http://schemas.microsoft.com/office/drawing/2014/main" id="{D30D9546-F390-E79C-199D-89B01364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Vector Time: Comparison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631C8FB4-B4A0-505D-F08D-69F1BC25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41475"/>
            <a:ext cx="8150262" cy="4530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 eaLnBrk="1" hangingPunct="1">
              <a:spcBef>
                <a:spcPts val="6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Vector timestamps are compared in the following manner: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999900"/>
              </a:buClr>
              <a:buSzPct val="75000"/>
              <a:buFont typeface="Arial 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iff</a:t>
            </a:r>
            <a:b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</a:b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  </a:t>
            </a:r>
            <a:r>
              <a:rPr lang="en-US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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k,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[k]  </a:t>
            </a:r>
            <a:r>
              <a:rPr lang="en-US" sz="2000" b="1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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[k] and     k,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[k] &lt;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TS</a:t>
            </a:r>
            <a:r>
              <a:rPr lang="en-US" sz="2000" baseline="-25000" dirty="0" err="1">
                <a:solidFill>
                  <a:srgbClr val="000000"/>
                </a:solidFill>
                <a:latin typeface="Arial MT" charset="0"/>
                <a:ea typeface="+mn-ea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[k].</a:t>
            </a:r>
          </a:p>
          <a:p>
            <a:pPr marL="741363" lvl="1" indent="-282575" eaLnBrk="1" hangingPunct="1">
              <a:spcBef>
                <a:spcPts val="6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  <a:cs typeface="Arial" charset="0"/>
              </a:rPr>
              <a:t>[ (3,3,5) &lt; (3,4,5) ]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999900"/>
              </a:buClr>
              <a:buSzPct val="75000"/>
              <a:buFont typeface="Arial 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An event </a:t>
            </a:r>
            <a:r>
              <a:rPr lang="en-US" sz="2000" dirty="0">
                <a:solidFill>
                  <a:srgbClr val="C00000"/>
                </a:solidFill>
                <a:latin typeface="Arial MT" charset="0"/>
                <a:ea typeface="+mn-ea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causally depends on an event </a:t>
            </a:r>
            <a:r>
              <a:rPr lang="en-US" sz="2000" dirty="0">
                <a:solidFill>
                  <a:srgbClr val="C00000"/>
                </a:solidFill>
                <a:latin typeface="Arial MT" charset="0"/>
                <a:ea typeface="+mn-ea"/>
              </a:rPr>
              <a:t>e'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iff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 </a:t>
            </a:r>
          </a:p>
          <a:p>
            <a:pPr marL="741363" lvl="1" indent="-282575" algn="ctr" eaLnBrk="1" hangingPunct="1">
              <a:spcBef>
                <a:spcPts val="6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e'.TS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e.TS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999900"/>
              </a:buClr>
              <a:buSzPct val="75000"/>
              <a:buFont typeface="Arial 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 MT" charset="0"/>
              <a:ea typeface="+mn-ea"/>
            </a:endParaRPr>
          </a:p>
          <a:p>
            <a:pPr marL="741363" lvl="1" indent="-284163" eaLnBrk="1" hangingPunct="1">
              <a:spcBef>
                <a:spcPts val="600"/>
              </a:spcBef>
              <a:buClr>
                <a:srgbClr val="999900"/>
              </a:buClr>
              <a:buSzPct val="75000"/>
              <a:buFont typeface="Arial MT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Two events e and e'  are concurrent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iff</a:t>
            </a:r>
            <a:endParaRPr lang="en-US" sz="2000" dirty="0">
              <a:solidFill>
                <a:srgbClr val="000000"/>
              </a:solidFill>
              <a:latin typeface="Arial MT" charset="0"/>
              <a:ea typeface="+mn-ea"/>
            </a:endParaRPr>
          </a:p>
          <a:p>
            <a:pPr marL="741363" lvl="1" indent="-282575" eaLnBrk="1" hangingPunct="1">
              <a:spcBef>
                <a:spcPts val="6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	neither e'.TS &lt;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e.TS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nor </a:t>
            </a:r>
            <a:r>
              <a:rPr lang="en-US" sz="2000" dirty="0" err="1">
                <a:solidFill>
                  <a:srgbClr val="000000"/>
                </a:solidFill>
                <a:latin typeface="Arial MT" charset="0"/>
                <a:ea typeface="+mn-ea"/>
              </a:rPr>
              <a:t>e.TS</a:t>
            </a:r>
            <a:r>
              <a:rPr lang="en-US" sz="2000" dirty="0">
                <a:solidFill>
                  <a:srgbClr val="000000"/>
                </a:solidFill>
                <a:latin typeface="Arial MT" charset="0"/>
                <a:ea typeface="+mn-ea"/>
              </a:rPr>
              <a:t> &lt; e'.TS</a:t>
            </a:r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9C1A885C-05DF-8E7B-1847-E38EA6BB9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02684"/>
              </p:ext>
            </p:extLst>
          </p:nvPr>
        </p:nvGraphicFramePr>
        <p:xfrm>
          <a:off x="4572001" y="2399852"/>
          <a:ext cx="202180" cy="24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4" imgW="114212" imgH="139587" progId="">
                  <p:embed/>
                </p:oleObj>
              </mc:Choice>
              <mc:Fallback>
                <p:oleObj r:id="rId4" imgW="114212" imgH="139587" progId="">
                  <p:embed/>
                  <p:pic>
                    <p:nvPicPr>
                      <p:cNvPr id="30725" name="Object 4">
                        <a:extLst>
                          <a:ext uri="{FF2B5EF4-FFF2-40B4-BE49-F238E27FC236}">
                            <a16:creationId xmlns:a16="http://schemas.microsoft.com/office/drawing/2014/main" id="{9C1A885C-05DF-8E7B-1847-E38EA6BB9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399852"/>
                        <a:ext cx="202180" cy="24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Line 2">
            <a:extLst>
              <a:ext uri="{FF2B5EF4-FFF2-40B4-BE49-F238E27FC236}">
                <a16:creationId xmlns:a16="http://schemas.microsoft.com/office/drawing/2014/main" id="{8D50201D-7531-BF66-9AE0-853D02BF9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05000"/>
            <a:ext cx="4572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1AFACFB2-7D49-45D1-C0CB-46150F2C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449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9197925E-7A48-B5AC-86C7-BC433F315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114800"/>
            <a:ext cx="434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0" name="Line 5">
            <a:extLst>
              <a:ext uri="{FF2B5EF4-FFF2-40B4-BE49-F238E27FC236}">
                <a16:creationId xmlns:a16="http://schemas.microsoft.com/office/drawing/2014/main" id="{BE6AE401-CF46-AF2F-91E9-B4365E136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05000"/>
            <a:ext cx="838200" cy="1066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5B127A19-0443-1AA1-D501-913E65D6A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43000"/>
            <a:ext cx="1371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E6EB7867-5DED-F893-9715-77E67D8D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85800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6178E627-1922-542F-472D-0FCFE04E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A0DE4A1C-BC4D-3485-ED60-0C27E0FF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703513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18D56BD2-A12E-45B6-3AD4-2CEAA15FB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846513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P3</a:t>
            </a:r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E6E9B954-C2E0-8F79-0DE7-D43998C2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e21</a:t>
            </a:r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3909DB08-3E55-5CD1-579B-6B662672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e12</a:t>
            </a:r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1FE05B99-5963-AF9C-A879-7BCD69F1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5908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e22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87C63DF3-4BC9-1F96-50BB-D41740C6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e31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E8E1477D-C7B1-82EE-86F1-A36FB457C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3694113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e32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F02207F2-D174-94F5-7E87-BFE32689C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e33</a:t>
            </a:r>
          </a:p>
        </p:txBody>
      </p:sp>
      <p:sp>
        <p:nvSpPr>
          <p:cNvPr id="31762" name="Text Box 17">
            <a:extLst>
              <a:ext uri="{FF2B5EF4-FFF2-40B4-BE49-F238E27FC236}">
                <a16:creationId xmlns:a16="http://schemas.microsoft.com/office/drawing/2014/main" id="{8D507C7B-EF23-5E76-DE99-100029BC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(1, 0, 0)</a:t>
            </a:r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E0BCD495-FA74-2B5D-99B3-EB440C2B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19288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(2, 0, 0)</a:t>
            </a:r>
          </a:p>
        </p:txBody>
      </p:sp>
      <p:sp>
        <p:nvSpPr>
          <p:cNvPr id="31764" name="Text Box 19">
            <a:extLst>
              <a:ext uri="{FF2B5EF4-FFF2-40B4-BE49-F238E27FC236}">
                <a16:creationId xmlns:a16="http://schemas.microsoft.com/office/drawing/2014/main" id="{C5C96727-F745-692D-17F7-B707C059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(0, 1, 0)</a:t>
            </a:r>
          </a:p>
        </p:txBody>
      </p:sp>
      <p:sp>
        <p:nvSpPr>
          <p:cNvPr id="31765" name="Text Box 20">
            <a:extLst>
              <a:ext uri="{FF2B5EF4-FFF2-40B4-BE49-F238E27FC236}">
                <a16:creationId xmlns:a16="http://schemas.microsoft.com/office/drawing/2014/main" id="{79FFE1CE-893F-20CB-A4AB-13ECA995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(2, 2, 0)</a:t>
            </a:r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6178DC43-C5D3-659C-D19C-B65BBF53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151313"/>
            <a:ext cx="904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(0, 0,1)</a:t>
            </a:r>
          </a:p>
        </p:txBody>
      </p:sp>
      <p:sp>
        <p:nvSpPr>
          <p:cNvPr id="31767" name="Text Box 22">
            <a:extLst>
              <a:ext uri="{FF2B5EF4-FFF2-40B4-BE49-F238E27FC236}">
                <a16:creationId xmlns:a16="http://schemas.microsoft.com/office/drawing/2014/main" id="{97FAB412-5046-8A09-2A19-A43ADC162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(0, 0, 2)</a:t>
            </a:r>
          </a:p>
        </p:txBody>
      </p:sp>
      <p:sp>
        <p:nvSpPr>
          <p:cNvPr id="31768" name="Text Box 23">
            <a:extLst>
              <a:ext uri="{FF2B5EF4-FFF2-40B4-BE49-F238E27FC236}">
                <a16:creationId xmlns:a16="http://schemas.microsoft.com/office/drawing/2014/main" id="{561CD711-4ACC-51B5-909E-7108CAAE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96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(0, 0, 3)</a:t>
            </a:r>
          </a:p>
        </p:txBody>
      </p:sp>
      <p:sp>
        <p:nvSpPr>
          <p:cNvPr id="31769" name="Line 24">
            <a:extLst>
              <a:ext uri="{FF2B5EF4-FFF2-40B4-BE49-F238E27FC236}">
                <a16:creationId xmlns:a16="http://schemas.microsoft.com/office/drawing/2014/main" id="{77F96B9B-61EE-39F1-D067-41B1C273F2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979613"/>
            <a:ext cx="1588" cy="2060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70" name="Text Box 25">
            <a:extLst>
              <a:ext uri="{FF2B5EF4-FFF2-40B4-BE49-F238E27FC236}">
                <a16:creationId xmlns:a16="http://schemas.microsoft.com/office/drawing/2014/main" id="{FC98DD75-B056-3E74-09D3-93AB5E5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655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ts(e11) = (1, 0, 0) and ts(e32) = (0, 0, 2), which shows that the two events are concurrent.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ts(e11) = (1, 0, 0) and ts(e22) = (2, 2, 0), which shows that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e11             e22</a:t>
            </a:r>
          </a:p>
        </p:txBody>
      </p:sp>
      <p:sp>
        <p:nvSpPr>
          <p:cNvPr id="31771" name="Text Box 26">
            <a:extLst>
              <a:ext uri="{FF2B5EF4-FFF2-40B4-BE49-F238E27FC236}">
                <a16:creationId xmlns:a16="http://schemas.microsoft.com/office/drawing/2014/main" id="{721F50C5-F06C-A43E-1DF8-24BC42FA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0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e11</a:t>
            </a:r>
          </a:p>
        </p:txBody>
      </p:sp>
      <p:sp>
        <p:nvSpPr>
          <p:cNvPr id="31772" name="Line 27">
            <a:extLst>
              <a:ext uri="{FF2B5EF4-FFF2-40B4-BE49-F238E27FC236}">
                <a16:creationId xmlns:a16="http://schemas.microsoft.com/office/drawing/2014/main" id="{7EA19C47-C3B8-C97D-361B-73D8160A8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970213"/>
            <a:ext cx="1752600" cy="1146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73" name="Line 28">
            <a:extLst>
              <a:ext uri="{FF2B5EF4-FFF2-40B4-BE49-F238E27FC236}">
                <a16:creationId xmlns:a16="http://schemas.microsoft.com/office/drawing/2014/main" id="{61087356-8AB9-2E9B-1382-F8DF715C2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60198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>
            <a:extLst>
              <a:ext uri="{FF2B5EF4-FFF2-40B4-BE49-F238E27FC236}">
                <a16:creationId xmlns:a16="http://schemas.microsoft.com/office/drawing/2014/main" id="{09291833-2E59-4A27-95CE-890C2895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71" y="744071"/>
            <a:ext cx="91440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  Matrix Clocks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CE44F08E-7684-CA3E-31B8-3070FCA9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65250"/>
            <a:ext cx="82296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</a:pPr>
            <a:endParaRPr lang="en-US" altLang="en-US" sz="28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800">
                <a:solidFill>
                  <a:srgbClr val="000000"/>
                </a:solidFill>
                <a:latin typeface="Verdana" panose="020B0604030504040204" pitchFamily="34" charset="0"/>
              </a:rPr>
              <a:t>Matrix clock:</a:t>
            </a:r>
          </a:p>
          <a:p>
            <a:pPr lvl="1" eaLnBrk="1" hangingPunct="1">
              <a:spcBef>
                <a:spcPts val="600"/>
              </a:spcBef>
              <a:buClr>
                <a:srgbClr val="9999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Each event has n vector clocks, one for each process</a:t>
            </a:r>
          </a:p>
          <a:p>
            <a:pPr lvl="1" eaLnBrk="1" hangingPunct="1">
              <a:spcBef>
                <a:spcPts val="600"/>
              </a:spcBef>
              <a:buClr>
                <a:srgbClr val="9999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en-US" sz="2400" i="1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th vector on process </a:t>
            </a:r>
            <a:r>
              <a:rPr lang="en-US" altLang="en-US" sz="2400" i="1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is called process </a:t>
            </a:r>
            <a:r>
              <a:rPr lang="en-US" altLang="en-US" sz="2400" i="1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’s principle vector i.e. its own vector clock as before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>
            <a:extLst>
              <a:ext uri="{FF2B5EF4-FFF2-40B4-BE49-F238E27FC236}">
                <a16:creationId xmlns:a16="http://schemas.microsoft.com/office/drawing/2014/main" id="{75397254-A8D4-5F21-3B64-C9DEEEBD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Matrix Time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5A5D8122-7440-78B4-FF39-D6BDFA1A4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   In a system of matrix clocks, the time is represented by a set of n × n matrices of non-neg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ative integers.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 -&gt;Vector clock 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one-dimensional data structure</a:t>
            </a:r>
          </a:p>
          <a:p>
            <a:pPr lvl="3"/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-&gt;Matrix clock 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Two-dimensional data structure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-&gt; </a:t>
            </a:r>
            <a:r>
              <a:rPr lang="en-US" altLang="en-US" sz="2400" dirty="0">
                <a:solidFill>
                  <a:srgbClr val="FF0000"/>
                </a:solidFill>
              </a:rPr>
              <a:t>Message and computation overheads are high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-&gt; </a:t>
            </a:r>
            <a:r>
              <a:rPr lang="en-US" altLang="en-US" sz="2400" dirty="0">
                <a:solidFill>
                  <a:srgbClr val="FF0000"/>
                </a:solidFill>
              </a:rPr>
              <a:t>Powerful and useful for applications in distributed system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2A47AC99-FB7F-7455-EA6F-DE8A9324D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Matrix Time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DA5F2CFA-9B48-C84D-CF8C-85E0C327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system of matrix clocks, the time is represented by a set of n × n matrices of non-negative integers.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maintains a matrix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[1..n, 1..n] where,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, i ]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logical clock of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tracks the progress of the computation at process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, j ]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the latest knowledge that process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about the local logical clock,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 , j ], of process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 , k]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knowledge that process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about the latest knowledge that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about the local logical clock,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[k, k], of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matrix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p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local view of the global logical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>
            <a:extLst>
              <a:ext uri="{FF2B5EF4-FFF2-40B4-BE49-F238E27FC236}">
                <a16:creationId xmlns:a16="http://schemas.microsoft.com/office/drawing/2014/main" id="{A5CB46E5-1A8A-40E6-AF12-AEF91478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150"/>
            <a:ext cx="82296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75774EEB-CC83-1225-60E9-49E8C93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1313" eaLnBrk="1" hangingPunct="1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   Process p</a:t>
            </a:r>
            <a:r>
              <a:rPr lang="en-US" sz="2000" baseline="-25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uses the following rules R1 and R2 to update its clock:</a:t>
            </a: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R1: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Before executing an event, process p</a:t>
            </a:r>
            <a:r>
              <a:rPr lang="en-US" sz="2000" baseline="-25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updates its local logical time as follows:</a:t>
            </a:r>
          </a:p>
          <a:p>
            <a:pPr marL="342900" indent="-341313" eaLnBrk="1" hangingPunct="1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[i , i ]:= 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[i , i ] + d (d &gt; 0)</a:t>
            </a: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Verdana" pitchFamily="32" charset="0"/>
              <a:ea typeface="+mn-ea"/>
            </a:endParaRP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R2: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Each message m is piggybacked with matrix time mt. When p</a:t>
            </a:r>
            <a:r>
              <a:rPr lang="en-US" sz="2000" baseline="-25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receives such a message (</a:t>
            </a:r>
            <a:r>
              <a:rPr lang="en-US" sz="2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m,mt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) from a process p</a:t>
            </a:r>
            <a:r>
              <a:rPr lang="en-US" sz="2000" baseline="-25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, p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executes the following sequence of actions:</a:t>
            </a:r>
          </a:p>
          <a:p>
            <a:pPr marL="342900" indent="-341313" eaLnBrk="1" hangingPunct="1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   Update its global logical time as follows:</a:t>
            </a:r>
          </a:p>
          <a:p>
            <a:pPr marL="342900" indent="-341313" eaLnBrk="1" hangingPunct="1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 	(a) 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1 &lt;= k&lt;=n : 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 [i , k] := max(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[i , k], mt[j , k])</a:t>
            </a:r>
          </a:p>
          <a:p>
            <a:pPr marL="342900" indent="-341313" eaLnBrk="1" hangingPunct="1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	(b) 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1 &lt;=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k,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</a:rPr>
              <a:t>l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 &lt;=n : 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[k, l]:= max(</a:t>
            </a:r>
            <a:r>
              <a:rPr lang="en-US" sz="2000" b="1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mt</a:t>
            </a:r>
            <a:r>
              <a:rPr lang="en-US" sz="2000" b="1" baseline="-25000" dirty="0" err="1">
                <a:solidFill>
                  <a:srgbClr val="000000"/>
                </a:solidFill>
                <a:latin typeface="Verdana" pitchFamily="32" charset="0"/>
                <a:ea typeface="+mn-ea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+mn-ea"/>
              </a:rPr>
              <a:t>[k, l ], mt[k, l ])</a:t>
            </a: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Verdana" pitchFamily="32" charset="0"/>
              <a:ea typeface="+mn-ea"/>
            </a:endParaRP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Execute R1.</a:t>
            </a: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Char char="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+mn-ea"/>
              </a:rPr>
              <a:t> Deliver message m.</a:t>
            </a:r>
          </a:p>
          <a:p>
            <a:pPr marL="341313" indent="-339725" eaLnBrk="1" hangingPunct="1">
              <a:lnSpc>
                <a:spcPct val="9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Verdana" pitchFamily="32" charset="0"/>
              <a:ea typeface="+mn-ea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B5FECED-8917-4257-AD82-C5BDAEBC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C00000"/>
                </a:solidFill>
                <a:latin typeface="Garamond" panose="02020404030301010803" pitchFamily="18" charset="0"/>
              </a:rPr>
              <a:t>Matrix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">
            <a:extLst>
              <a:ext uri="{FF2B5EF4-FFF2-40B4-BE49-F238E27FC236}">
                <a16:creationId xmlns:a16="http://schemas.microsoft.com/office/drawing/2014/main" id="{BC2F8250-31F5-4E92-980C-351E347F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7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Matrix Clock Example</a:t>
            </a:r>
          </a:p>
        </p:txBody>
      </p:sp>
      <p:sp>
        <p:nvSpPr>
          <p:cNvPr id="71684" name="Oval 3">
            <a:extLst>
              <a:ext uri="{FF2B5EF4-FFF2-40B4-BE49-F238E27FC236}">
                <a16:creationId xmlns:a16="http://schemas.microsoft.com/office/drawing/2014/main" id="{4FC88E5F-90E2-4AA0-8796-AA05B23E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812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85" name="Oval 4">
            <a:extLst>
              <a:ext uri="{FF2B5EF4-FFF2-40B4-BE49-F238E27FC236}">
                <a16:creationId xmlns:a16="http://schemas.microsoft.com/office/drawing/2014/main" id="{95B262E9-D24D-4080-BBB1-C40FAF81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812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86" name="Oval 5">
            <a:extLst>
              <a:ext uri="{FF2B5EF4-FFF2-40B4-BE49-F238E27FC236}">
                <a16:creationId xmlns:a16="http://schemas.microsoft.com/office/drawing/2014/main" id="{47CBC15C-D1B5-452E-AB30-324B81A7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812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87" name="Line 6">
            <a:extLst>
              <a:ext uri="{FF2B5EF4-FFF2-40B4-BE49-F238E27FC236}">
                <a16:creationId xmlns:a16="http://schemas.microsoft.com/office/drawing/2014/main" id="{055D9F61-90CA-4A1E-8913-31F50B2F0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57425"/>
            <a:ext cx="48006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88" name="Oval 7">
            <a:extLst>
              <a:ext uri="{FF2B5EF4-FFF2-40B4-BE49-F238E27FC236}">
                <a16:creationId xmlns:a16="http://schemas.microsoft.com/office/drawing/2014/main" id="{7A651015-317F-4416-A04B-6BB5D5D6C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814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89" name="Oval 8">
            <a:extLst>
              <a:ext uri="{FF2B5EF4-FFF2-40B4-BE49-F238E27FC236}">
                <a16:creationId xmlns:a16="http://schemas.microsoft.com/office/drawing/2014/main" id="{659AEAEB-1D1D-4888-890F-70B111D8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814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90" name="Oval 9">
            <a:extLst>
              <a:ext uri="{FF2B5EF4-FFF2-40B4-BE49-F238E27FC236}">
                <a16:creationId xmlns:a16="http://schemas.microsoft.com/office/drawing/2014/main" id="{6B62B85A-6C30-4294-AE25-9E22C85C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814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91" name="Line 10">
            <a:extLst>
              <a:ext uri="{FF2B5EF4-FFF2-40B4-BE49-F238E27FC236}">
                <a16:creationId xmlns:a16="http://schemas.microsoft.com/office/drawing/2014/main" id="{976A8C74-7D61-4DD8-A823-DDEF7898B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57625"/>
            <a:ext cx="48006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2" name="Oval 11">
            <a:extLst>
              <a:ext uri="{FF2B5EF4-FFF2-40B4-BE49-F238E27FC236}">
                <a16:creationId xmlns:a16="http://schemas.microsoft.com/office/drawing/2014/main" id="{F8FAE749-9ABF-4D7F-9964-2AE2B8A7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816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93" name="Oval 12">
            <a:extLst>
              <a:ext uri="{FF2B5EF4-FFF2-40B4-BE49-F238E27FC236}">
                <a16:creationId xmlns:a16="http://schemas.microsoft.com/office/drawing/2014/main" id="{A6521033-40F2-478B-B9E1-2C128E11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816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94" name="Oval 13">
            <a:extLst>
              <a:ext uri="{FF2B5EF4-FFF2-40B4-BE49-F238E27FC236}">
                <a16:creationId xmlns:a16="http://schemas.microsoft.com/office/drawing/2014/main" id="{742656E1-76BF-4006-95E4-E7573268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81625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695" name="Line 14">
            <a:extLst>
              <a:ext uri="{FF2B5EF4-FFF2-40B4-BE49-F238E27FC236}">
                <a16:creationId xmlns:a16="http://schemas.microsoft.com/office/drawing/2014/main" id="{138CCB07-DA4D-4E26-82E2-F6D2E6D8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57825"/>
            <a:ext cx="48006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696" name="Text Box 15">
            <a:extLst>
              <a:ext uri="{FF2B5EF4-FFF2-40B4-BE49-F238E27FC236}">
                <a16:creationId xmlns:a16="http://schemas.microsoft.com/office/drawing/2014/main" id="{DE0CF67A-023B-49DD-B424-90581713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39938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user1 (process1)</a:t>
            </a:r>
          </a:p>
        </p:txBody>
      </p:sp>
      <p:sp>
        <p:nvSpPr>
          <p:cNvPr id="71697" name="Text Box 16">
            <a:extLst>
              <a:ext uri="{FF2B5EF4-FFF2-40B4-BE49-F238E27FC236}">
                <a16:creationId xmlns:a16="http://schemas.microsoft.com/office/drawing/2014/main" id="{068B1E61-6C23-40B0-AF53-B12DC288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13150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user2 (process2)</a:t>
            </a:r>
          </a:p>
        </p:txBody>
      </p:sp>
      <p:sp>
        <p:nvSpPr>
          <p:cNvPr id="71698" name="Text Box 17">
            <a:extLst>
              <a:ext uri="{FF2B5EF4-FFF2-40B4-BE49-F238E27FC236}">
                <a16:creationId xmlns:a16="http://schemas.microsoft.com/office/drawing/2014/main" id="{A370832D-382B-460F-AF33-767944F8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13350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user3 (process3)</a:t>
            </a:r>
          </a:p>
        </p:txBody>
      </p:sp>
      <p:sp>
        <p:nvSpPr>
          <p:cNvPr id="71699" name="Line 18">
            <a:extLst>
              <a:ext uri="{FF2B5EF4-FFF2-40B4-BE49-F238E27FC236}">
                <a16:creationId xmlns:a16="http://schemas.microsoft.com/office/drawing/2014/main" id="{B8C6973E-18B1-4104-960D-1AB4B6D0B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333625"/>
            <a:ext cx="685800" cy="15525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FF7DBF14-12FA-4192-A2AC-70261864D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3932238"/>
            <a:ext cx="381000" cy="14509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11395ED3-632E-4334-AFDE-EBCE7FF4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1219200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(1,0,0)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426010A1-E13A-447B-A88C-FFD716C2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416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(0,1,0)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4114DF84-85F8-4540-B9FA-EA75B9E2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672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(0,0,1)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A0710170-C387-454A-BAE5-E27CB86E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414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(2,0,0)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687D274E-B144-4D46-92DD-64E239907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2541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(3,0,0)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513D3A9D-C8A5-440B-AFA4-8192976B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672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(0,0,2)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94D4446E-D202-48EE-9B45-5A44F9114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67025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(0,2,2)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(0,0,2)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6EA8A674-B7AD-476F-AE7C-1249A43E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2667000"/>
            <a:ext cx="920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(2,0,0)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(2,3,2)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(0,0,2)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FC7E9797-C4FD-48C3-AF45-1E3A0F7B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4343400"/>
            <a:ext cx="9255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(2,0,0)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(2,4,2)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(2,4,3)</a:t>
            </a:r>
          </a:p>
        </p:txBody>
      </p:sp>
      <p:sp>
        <p:nvSpPr>
          <p:cNvPr id="71710" name="Oval 9">
            <a:extLst>
              <a:ext uri="{FF2B5EF4-FFF2-40B4-BE49-F238E27FC236}">
                <a16:creationId xmlns:a16="http://schemas.microsoft.com/office/drawing/2014/main" id="{4E53A2FA-C821-42AF-846F-A163E0CC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1524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1" name="Line 18">
            <a:extLst>
              <a:ext uri="{FF2B5EF4-FFF2-40B4-BE49-F238E27FC236}">
                <a16:creationId xmlns:a16="http://schemas.microsoft.com/office/drawing/2014/main" id="{EEFE1E58-B6E0-45F2-B551-F52325C30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533400" cy="14478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12" name="Text Box 28">
            <a:extLst>
              <a:ext uri="{FF2B5EF4-FFF2-40B4-BE49-F238E27FC236}">
                <a16:creationId xmlns:a16="http://schemas.microsoft.com/office/drawing/2014/main" id="{7C633255-1939-46CE-B38D-15AE5287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819400"/>
            <a:ext cx="92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(2,0,0)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solidFill>
                  <a:srgbClr val="009999"/>
                </a:solidFill>
                <a:ea typeface="宋体" panose="02010600030101010101" pitchFamily="2" charset="-122"/>
              </a:rPr>
              <a:t>(2,4,2)</a:t>
            </a:r>
          </a:p>
          <a:p>
            <a:pPr>
              <a:lnSpc>
                <a:spcPct val="75000"/>
              </a:lnSpc>
              <a:spcBef>
                <a:spcPts val="750"/>
              </a:spcBef>
              <a:buClrTx/>
              <a:buSzPct val="75000"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(0,0,2)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>
            <a:extLst>
              <a:ext uri="{FF2B5EF4-FFF2-40B4-BE49-F238E27FC236}">
                <a16:creationId xmlns:a16="http://schemas.microsoft.com/office/drawing/2014/main" id="{764D7AE4-7B94-A14A-6E22-D42E2F5FB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429000"/>
            <a:ext cx="685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FD137B1-7EF8-4C9D-E624-3CD14B46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3230563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P2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ED7CB5D1-99BC-C1B2-2FDF-7BEED693F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514600"/>
            <a:ext cx="685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13DC43A3-FECA-3DE6-1F57-8E6D0BB6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316163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P1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6B28BFF4-497C-EDCD-7358-A43F4421C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400"/>
            <a:ext cx="685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C2238FBD-7550-6175-1CE8-150906B6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4144963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P3</a:t>
            </a: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0C6095C3-1459-2801-27F5-C59E2797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0EDDAE5B-4D90-3C48-8F87-3A98E0FC4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0574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B3AC1D47-067D-6B3E-2650-A4E4C3BC1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7C209C81-373D-04F4-78BB-C55C5FFA4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3124200"/>
            <a:ext cx="404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e21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2DE9BE08-BE83-6415-0A22-D3776993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4419600"/>
            <a:ext cx="404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e31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46FE0698-ADA2-73FE-2A64-90CCB456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09800"/>
            <a:ext cx="404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e11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C861BB02-6229-CB16-2312-2835FEAC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e22</a:t>
            </a:r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3F12F16D-3D1D-F062-D1A2-4E75F8B90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6588"/>
          </a:xfrm>
          <a:noFill/>
        </p:spPr>
        <p:txBody>
          <a:bodyPr/>
          <a:lstStyle/>
          <a:p>
            <a:r>
              <a:rPr lang="en-US" altLang="en-US" sz="3200" b="1" dirty="0">
                <a:solidFill>
                  <a:srgbClr val="C00000"/>
                </a:solidFill>
                <a:latin typeface="Garamond" panose="02020404030301010803" pitchFamily="18" charset="0"/>
              </a:rPr>
              <a:t>Compute the matrix clock values</a:t>
            </a:r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62591972-10DF-2A5C-393D-905FE8A7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792A8C82-FD35-C173-8C2F-3167625F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76E3AD57-F1A3-E61D-7B34-5EFC4ECE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8F1481EB-FE0A-EEA1-8200-517CCFBED6DB}"/>
              </a:ext>
            </a:extLst>
          </p:cNvPr>
          <p:cNvCxnSpPr>
            <a:cxnSpLocks noChangeShapeType="1"/>
            <a:stCxn id="37904" idx="6"/>
            <a:endCxn id="37896" idx="1"/>
          </p:cNvCxnSpPr>
          <p:nvPr/>
        </p:nvCxnSpPr>
        <p:spPr bwMode="auto">
          <a:xfrm>
            <a:off x="1600200" y="2514600"/>
            <a:ext cx="708025" cy="86042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CC2178F2-EFF1-B1ED-302E-6A20592BDADA}"/>
              </a:ext>
            </a:extLst>
          </p:cNvPr>
          <p:cNvCxnSpPr>
            <a:cxnSpLocks noChangeShapeType="1"/>
            <a:stCxn id="37906" idx="6"/>
            <a:endCxn id="37917" idx="3"/>
          </p:cNvCxnSpPr>
          <p:nvPr/>
        </p:nvCxnSpPr>
        <p:spPr bwMode="auto">
          <a:xfrm flipV="1">
            <a:off x="1600200" y="3482975"/>
            <a:ext cx="1165225" cy="86042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Text Box 21">
            <a:extLst>
              <a:ext uri="{FF2B5EF4-FFF2-40B4-BE49-F238E27FC236}">
                <a16:creationId xmlns:a16="http://schemas.microsoft.com/office/drawing/2014/main" id="{D5830984-294C-23F4-4A82-868B350A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e23</a:t>
            </a: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39467D93-1399-29E3-1181-C62019F5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e24</a:t>
            </a:r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8DD6513C-9F0E-7583-D133-3A83947A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e25</a:t>
            </a:r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DD42A28D-F86E-1D7D-791B-B10165A2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098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e12</a:t>
            </a:r>
          </a:p>
        </p:txBody>
      </p:sp>
      <p:sp>
        <p:nvSpPr>
          <p:cNvPr id="37913" name="Text Box 25">
            <a:extLst>
              <a:ext uri="{FF2B5EF4-FFF2-40B4-BE49-F238E27FC236}">
                <a16:creationId xmlns:a16="http://schemas.microsoft.com/office/drawing/2014/main" id="{9E7CF9A3-9D6C-1325-2B32-C941EB84F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098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e13</a:t>
            </a:r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277C0AF0-227C-AB8B-606D-A1AFD69C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e32</a:t>
            </a: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6CE11009-E78C-47D5-45B5-F4C9EA587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e33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128E5DF4-83F7-F018-A197-7C0FD3A59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038600"/>
            <a:ext cx="404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e34</a:t>
            </a:r>
          </a:p>
        </p:txBody>
      </p:sp>
      <p:sp>
        <p:nvSpPr>
          <p:cNvPr id="37917" name="Oval 29">
            <a:extLst>
              <a:ext uri="{FF2B5EF4-FFF2-40B4-BE49-F238E27FC236}">
                <a16:creationId xmlns:a16="http://schemas.microsoft.com/office/drawing/2014/main" id="{D84B1689-0337-7536-3215-4F80200C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18" name="Oval 30">
            <a:extLst>
              <a:ext uri="{FF2B5EF4-FFF2-40B4-BE49-F238E27FC236}">
                <a16:creationId xmlns:a16="http://schemas.microsoft.com/office/drawing/2014/main" id="{632B7D3A-EF7A-FBBD-DC04-81AC9F07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19" name="Oval 31">
            <a:extLst>
              <a:ext uri="{FF2B5EF4-FFF2-40B4-BE49-F238E27FC236}">
                <a16:creationId xmlns:a16="http://schemas.microsoft.com/office/drawing/2014/main" id="{087DDA38-8BC5-D3A4-E34A-CB868C4A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20" name="Oval 32">
            <a:extLst>
              <a:ext uri="{FF2B5EF4-FFF2-40B4-BE49-F238E27FC236}">
                <a16:creationId xmlns:a16="http://schemas.microsoft.com/office/drawing/2014/main" id="{D9B7C3F9-3327-F8D4-0B38-A6870232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21" name="Oval 33">
            <a:extLst>
              <a:ext uri="{FF2B5EF4-FFF2-40B4-BE49-F238E27FC236}">
                <a16:creationId xmlns:a16="http://schemas.microsoft.com/office/drawing/2014/main" id="{B033456C-F53D-0350-4BB6-36EF76BE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22" name="Oval 34">
            <a:extLst>
              <a:ext uri="{FF2B5EF4-FFF2-40B4-BE49-F238E27FC236}">
                <a16:creationId xmlns:a16="http://schemas.microsoft.com/office/drawing/2014/main" id="{C64AD079-4445-1154-7F2B-C74642B5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23" name="Oval 35">
            <a:extLst>
              <a:ext uri="{FF2B5EF4-FFF2-40B4-BE49-F238E27FC236}">
                <a16:creationId xmlns:a16="http://schemas.microsoft.com/office/drawing/2014/main" id="{7B6F317F-A9DA-6B92-E1D1-3E2F2A65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24" name="Oval 36">
            <a:extLst>
              <a:ext uri="{FF2B5EF4-FFF2-40B4-BE49-F238E27FC236}">
                <a16:creationId xmlns:a16="http://schemas.microsoft.com/office/drawing/2014/main" id="{50A9581B-65E0-6938-2AD3-C44B782C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7925" name="AutoShape 37">
            <a:extLst>
              <a:ext uri="{FF2B5EF4-FFF2-40B4-BE49-F238E27FC236}">
                <a16:creationId xmlns:a16="http://schemas.microsoft.com/office/drawing/2014/main" id="{D1354805-24E2-CF5D-3C62-7052B607E788}"/>
              </a:ext>
            </a:extLst>
          </p:cNvPr>
          <p:cNvCxnSpPr>
            <a:cxnSpLocks noChangeShapeType="1"/>
            <a:stCxn id="37924" idx="7"/>
            <a:endCxn id="37919" idx="3"/>
          </p:cNvCxnSpPr>
          <p:nvPr/>
        </p:nvCxnSpPr>
        <p:spPr bwMode="auto">
          <a:xfrm flipV="1">
            <a:off x="3559175" y="2568575"/>
            <a:ext cx="1720850" cy="80645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38">
            <a:extLst>
              <a:ext uri="{FF2B5EF4-FFF2-40B4-BE49-F238E27FC236}">
                <a16:creationId xmlns:a16="http://schemas.microsoft.com/office/drawing/2014/main" id="{6AB503DB-36DF-A9E2-FD5A-A31EBD156655}"/>
              </a:ext>
            </a:extLst>
          </p:cNvPr>
          <p:cNvCxnSpPr>
            <a:cxnSpLocks noChangeShapeType="1"/>
            <a:stCxn id="37918" idx="5"/>
            <a:endCxn id="37922" idx="1"/>
          </p:cNvCxnSpPr>
          <p:nvPr/>
        </p:nvCxnSpPr>
        <p:spPr bwMode="auto">
          <a:xfrm>
            <a:off x="4244975" y="3482975"/>
            <a:ext cx="1339850" cy="80645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39">
            <a:extLst>
              <a:ext uri="{FF2B5EF4-FFF2-40B4-BE49-F238E27FC236}">
                <a16:creationId xmlns:a16="http://schemas.microsoft.com/office/drawing/2014/main" id="{5DC9282E-09DC-7C67-4041-D06154106283}"/>
              </a:ext>
            </a:extLst>
          </p:cNvPr>
          <p:cNvCxnSpPr>
            <a:cxnSpLocks noChangeShapeType="1"/>
            <a:stCxn id="37920" idx="4"/>
            <a:endCxn id="37923" idx="1"/>
          </p:cNvCxnSpPr>
          <p:nvPr/>
        </p:nvCxnSpPr>
        <p:spPr bwMode="auto">
          <a:xfrm>
            <a:off x="6477000" y="2590800"/>
            <a:ext cx="708025" cy="169862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FD623C-8759-4782-AE1E-928290C2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76"/>
            <a:ext cx="9144000" cy="63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272CC-4F1F-4E27-8941-90B57B80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07"/>
            <a:ext cx="9144000" cy="64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ED92A6-13F3-4182-BE4F-33776BF4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19"/>
            <a:ext cx="9144000" cy="63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1D12E-92CF-401E-BFB8-45784682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9144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D26A0-2ADE-CA75-F90D-3706185A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" y="251012"/>
            <a:ext cx="8885817" cy="63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1134</Words>
  <Application>Microsoft Office PowerPoint</Application>
  <PresentationFormat>On-screen Show (4:3)</PresentationFormat>
  <Paragraphs>171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Microsoft YaHei</vt:lpstr>
      <vt:lpstr>宋体</vt:lpstr>
      <vt:lpstr>Arial</vt:lpstr>
      <vt:lpstr>Arial MT</vt:lpstr>
      <vt:lpstr>Calibri</vt:lpstr>
      <vt:lpstr>Calibri Light</vt:lpstr>
      <vt:lpstr>Garamond</vt:lpstr>
      <vt:lpstr>Symbol</vt:lpstr>
      <vt:lpstr>Times New Roman</vt:lpstr>
      <vt:lpstr>Verdana</vt:lpstr>
      <vt:lpstr>Wingdings</vt:lpstr>
      <vt:lpstr>Office Theme</vt:lpstr>
      <vt:lpstr>Bitmap Image</vt:lpstr>
      <vt:lpstr>LOGICAL CLOCKS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Vector 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Causal Ordering of Messages</vt:lpstr>
      <vt:lpstr>Causal Ordering of Messages</vt:lpstr>
      <vt:lpstr>Causal Ordering of Messages</vt:lpstr>
      <vt:lpstr>Birman-Schiper-Stephenson Protocol</vt:lpstr>
      <vt:lpstr>Birman-Schiper-Stephenson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the matrix clock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CLOCKS</dc:title>
  <dc:creator>Bansidhar Joshi</dc:creator>
  <cp:lastModifiedBy>Bansidhar Joshi</cp:lastModifiedBy>
  <cp:revision>8</cp:revision>
  <dcterms:created xsi:type="dcterms:W3CDTF">2023-02-10T05:27:31Z</dcterms:created>
  <dcterms:modified xsi:type="dcterms:W3CDTF">2023-12-23T06:24:35Z</dcterms:modified>
</cp:coreProperties>
</file>