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466" r:id="rId107"/>
    <p:sldId id="467" r:id="rId108"/>
    <p:sldId id="361" r:id="rId109"/>
    <p:sldId id="468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69" r:id="rId159"/>
    <p:sldId id="470" r:id="rId160"/>
    <p:sldId id="471" r:id="rId161"/>
    <p:sldId id="472" r:id="rId162"/>
    <p:sldId id="473" r:id="rId163"/>
    <p:sldId id="410" r:id="rId164"/>
    <p:sldId id="411" r:id="rId165"/>
    <p:sldId id="412" r:id="rId166"/>
    <p:sldId id="474" r:id="rId167"/>
    <p:sldId id="413" r:id="rId168"/>
    <p:sldId id="475" r:id="rId169"/>
    <p:sldId id="476" r:id="rId170"/>
    <p:sldId id="477" r:id="rId171"/>
    <p:sldId id="478" r:id="rId172"/>
    <p:sldId id="481" r:id="rId173"/>
    <p:sldId id="414" r:id="rId174"/>
    <p:sldId id="415" r:id="rId175"/>
    <p:sldId id="417" r:id="rId176"/>
    <p:sldId id="418" r:id="rId177"/>
    <p:sldId id="419" r:id="rId178"/>
    <p:sldId id="421" r:id="rId1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88" autoAdjust="0"/>
    <p:restoredTop sz="94660"/>
  </p:normalViewPr>
  <p:slideViewPr>
    <p:cSldViewPr>
      <p:cViewPr varScale="1">
        <p:scale>
          <a:sx n="82" d="100"/>
          <a:sy n="82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515DD-8B79-495B-8D3B-7D119AFF9DC0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4CF0F-9751-4B55-8391-BEF26A8AF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4CF0F-9751-4B55-8391-BEF26A8AF16A}" type="slidenum">
              <a:rPr lang="en-US" smtClean="0"/>
              <a:pPr/>
              <a:t>147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7CAC-25EF-450E-AE9D-FA3AC40490BC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49C3-EA50-4277-A0BA-3861B632BA25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54A8-8EF6-49F4-B40D-8FD42D205BC2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CE58-2B67-4521-818E-95634CEFAA87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1E52-40C6-4B6B-BFB2-D89DB9C5CDE6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55B2-6906-4BA6-9FAE-020311E03F7A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1B27-AEB5-4ED3-80AC-02DA436BC0E8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B0A5-9744-4876-8523-B729998EC788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8ADA-6A22-4623-B810-145FDAC7F5FB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3ECC-30BD-449E-A8D4-8515029FEC2F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EA41-C152-4A65-88F7-BF1055740DE7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4E4E-A6D8-483D-B0D9-3650831B7FB5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Software Engineering (3rd ed.), By K.K Aggarwal &amp; Yogesh Singh, Copyright © New Age International Publishers,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C254-7DB0-4970-8968-86DDD80398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441954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4299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485" y="1299882"/>
            <a:ext cx="7770091" cy="138053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21688" indent="-410291">
              <a:spcBef>
                <a:spcPts val="85"/>
              </a:spcBef>
              <a:buFont typeface="MS Gothic"/>
              <a:buChar char="➢"/>
              <a:tabLst>
                <a:tab pos="421118" algn="l"/>
                <a:tab pos="421688" algn="l"/>
              </a:tabLst>
            </a:pP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Test, Test Case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and Test</a:t>
            </a:r>
            <a:r>
              <a:rPr sz="2000" b="1" spc="27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Suite</a:t>
            </a:r>
            <a:endParaRPr sz="2000">
              <a:latin typeface="Arial"/>
              <a:cs typeface="Arial"/>
            </a:endParaRPr>
          </a:p>
          <a:p>
            <a:pPr marL="39889" marR="4559" algn="just">
              <a:spcBef>
                <a:spcPts val="1624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b="1" spc="-9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terms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used interchangeably. In practice, both are  same and are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treated 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synonyms.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Test case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describes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 input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description and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expected output</a:t>
            </a:r>
            <a:r>
              <a:rPr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description.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8" y="2714620"/>
          <a:ext cx="6303819" cy="2411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364"/>
                <a:gridCol w="3671455"/>
              </a:tblGrid>
              <a:tr h="201705">
                <a:tc gridSpan="2"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Test Case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3752">
                <a:tc>
                  <a:txBody>
                    <a:bodyPr/>
                    <a:lstStyle/>
                    <a:p>
                      <a:pPr marL="92075" algn="ctr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Section-I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88900" algn="ctr">
                        <a:lnSpc>
                          <a:spcPts val="1735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(Before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Execution)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176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Section-II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90805" algn="ctr">
                        <a:lnSpc>
                          <a:spcPts val="1735"/>
                        </a:lnSpc>
                        <a:spcBef>
                          <a:spcPts val="3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(After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Execution)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</a:tr>
              <a:tr h="209773"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Purpose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History: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Pre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condition: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(If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any)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Result: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2653"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Inputs: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64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fails, any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possible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reason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(Optional);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Outputs: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observation: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Post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conditions: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suggestion: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Written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by: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by: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705"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Date: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7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Date: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41003" y="5051666"/>
            <a:ext cx="7739495" cy="1024964"/>
          </a:xfrm>
          <a:prstGeom prst="rect">
            <a:avLst/>
          </a:prstGeom>
        </p:spPr>
        <p:txBody>
          <a:bodyPr vert="horz" wrap="square" lIns="0" tIns="108271" rIns="0" bIns="0" rtlCol="0">
            <a:spAutoFit/>
          </a:bodyPr>
          <a:lstStyle/>
          <a:p>
            <a:pPr marL="2785992">
              <a:spcBef>
                <a:spcPts val="853"/>
              </a:spcBef>
            </a:pP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2: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Test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case</a:t>
            </a:r>
            <a:r>
              <a:rPr sz="1600" spc="-1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template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853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set 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cases is called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test suite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Hence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combination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test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cases may generate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</a:t>
            </a:r>
            <a:r>
              <a:rPr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suite.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5" y="1770529"/>
            <a:ext cx="7843982" cy="11163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4504">
              <a:spcBef>
                <a:spcPts val="85"/>
              </a:spcBef>
            </a:pP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  <a:p>
            <a:pPr marL="11397" marR="4559">
              <a:spcBef>
                <a:spcPts val="1727"/>
              </a:spcBef>
            </a:pP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Consider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the triangle problem specified in the </a:t>
            </a:r>
            <a:r>
              <a:rPr spc="-4">
                <a:solidFill>
                  <a:srgbClr val="EB6673"/>
                </a:solidFill>
                <a:latin typeface="Arial"/>
                <a:cs typeface="Arial"/>
              </a:rPr>
              <a:t>example </a:t>
            </a:r>
            <a:r>
              <a:rPr spc="-4" smtClean="0">
                <a:solidFill>
                  <a:srgbClr val="EB6673"/>
                </a:solidFill>
                <a:latin typeface="Arial"/>
                <a:cs typeface="Arial"/>
              </a:rPr>
              <a:t>3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. Draw the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Cause 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effect graph and identify </a:t>
            </a:r>
            <a:r>
              <a:rPr spc="-9" dirty="0">
                <a:solidFill>
                  <a:srgbClr val="EB6673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test</a:t>
            </a:r>
            <a:r>
              <a:rPr spc="-31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35589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4299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798" y="1066441"/>
            <a:ext cx="4885459" cy="4812436"/>
          </a:xfrm>
          <a:prstGeom prst="rect">
            <a:avLst/>
          </a:prstGeom>
        </p:spPr>
        <p:txBody>
          <a:bodyPr vert="horz" wrap="square" lIns="0" tIns="143602" rIns="0" bIns="0" rtlCol="0">
            <a:spAutoFit/>
          </a:bodyPr>
          <a:lstStyle/>
          <a:p>
            <a:pPr marL="61544">
              <a:spcBef>
                <a:spcPts val="1131"/>
              </a:spcBef>
            </a:pPr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45588">
              <a:spcBef>
                <a:spcPts val="1045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causes</a:t>
            </a:r>
            <a:r>
              <a:rPr spc="-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</a:t>
            </a:r>
            <a:endParaRPr>
              <a:latin typeface="Arial"/>
              <a:cs typeface="Arial"/>
            </a:endParaRPr>
          </a:p>
          <a:p>
            <a:pPr marL="455309" marR="38750" algn="just">
              <a:lnSpc>
                <a:spcPct val="115300"/>
              </a:lnSpc>
              <a:spcBef>
                <a:spcPts val="713"/>
              </a:spcBef>
            </a:pP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c</a:t>
            </a:r>
            <a:r>
              <a:rPr sz="1700" baseline="-21367" dirty="0">
                <a:solidFill>
                  <a:srgbClr val="EB6673"/>
                </a:solidFill>
                <a:latin typeface="Arial"/>
                <a:cs typeface="Arial"/>
              </a:rPr>
              <a:t>1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side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x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is less than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sum of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sides </a:t>
            </a: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y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and</a:t>
            </a:r>
            <a:r>
              <a:rPr spc="-90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z  c</a:t>
            </a:r>
            <a:r>
              <a:rPr sz="1700" baseline="-21367" dirty="0">
                <a:solidFill>
                  <a:srgbClr val="EB6673"/>
                </a:solidFill>
                <a:latin typeface="Arial"/>
                <a:cs typeface="Arial"/>
              </a:rPr>
              <a:t>2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side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y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is less than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sum of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sides </a:t>
            </a: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x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and</a:t>
            </a:r>
            <a:r>
              <a:rPr spc="-90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y  c</a:t>
            </a:r>
            <a:r>
              <a:rPr sz="1700" baseline="-21367" dirty="0">
                <a:solidFill>
                  <a:srgbClr val="EB6673"/>
                </a:solidFill>
                <a:latin typeface="Arial"/>
                <a:cs typeface="Arial"/>
              </a:rPr>
              <a:t>3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side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z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is less than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sum of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sides </a:t>
            </a: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x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and</a:t>
            </a:r>
            <a:r>
              <a:rPr spc="-90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EB6673"/>
                </a:solidFill>
                <a:latin typeface="Arial"/>
                <a:cs typeface="Arial"/>
              </a:rPr>
              <a:t>y  </a:t>
            </a: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1700" baseline="-21367" dirty="0">
                <a:solidFill>
                  <a:srgbClr val="653200"/>
                </a:solidFill>
                <a:latin typeface="Arial"/>
                <a:cs typeface="Arial"/>
              </a:rPr>
              <a:t>4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side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x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is equal 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side</a:t>
            </a:r>
            <a:r>
              <a:rPr spc="-5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y</a:t>
            </a:r>
            <a:endParaRPr>
              <a:latin typeface="Arial"/>
              <a:cs typeface="Arial"/>
            </a:endParaRPr>
          </a:p>
          <a:p>
            <a:pPr marL="455309" marR="1619511" algn="just">
              <a:lnSpc>
                <a:spcPct val="119500"/>
              </a:lnSpc>
              <a:spcBef>
                <a:spcPts val="13"/>
              </a:spcBef>
            </a:pP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1700" baseline="-21367" dirty="0">
                <a:solidFill>
                  <a:srgbClr val="653200"/>
                </a:solidFill>
                <a:latin typeface="Arial"/>
                <a:cs typeface="Arial"/>
              </a:rPr>
              <a:t>5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: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side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x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is equal 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side</a:t>
            </a:r>
            <a:r>
              <a:rPr spc="-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z  c</a:t>
            </a:r>
            <a:r>
              <a:rPr sz="1700" baseline="-21367" dirty="0">
                <a:solidFill>
                  <a:srgbClr val="653200"/>
                </a:solidFill>
                <a:latin typeface="Arial"/>
                <a:cs typeface="Arial"/>
              </a:rPr>
              <a:t>6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: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side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y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is equal 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side</a:t>
            </a:r>
            <a:r>
              <a:rPr spc="-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  <a:p>
            <a:pPr marL="99724">
              <a:spcBef>
                <a:spcPts val="1826"/>
              </a:spcBef>
            </a:pPr>
            <a:r>
              <a:rPr sz="1600" spc="-4" dirty="0">
                <a:latin typeface="Arial"/>
                <a:cs typeface="Arial"/>
              </a:rPr>
              <a:t>and effects are</a:t>
            </a:r>
            <a:endParaRPr sz="1600">
              <a:latin typeface="Arial"/>
              <a:cs typeface="Arial"/>
            </a:endParaRPr>
          </a:p>
          <a:p>
            <a:pPr marL="510015">
              <a:spcBef>
                <a:spcPts val="422"/>
              </a:spcBef>
              <a:tabLst>
                <a:tab pos="872439" algn="l"/>
              </a:tabLst>
            </a:pPr>
            <a:r>
              <a:rPr sz="1600" i="1" spc="-4" dirty="0">
                <a:solidFill>
                  <a:srgbClr val="EB6673"/>
                </a:solidFill>
                <a:latin typeface="Arial"/>
                <a:cs typeface="Arial"/>
              </a:rPr>
              <a:t>e</a:t>
            </a:r>
            <a:r>
              <a:rPr sz="1600" spc="-6" baseline="-23148" dirty="0">
                <a:solidFill>
                  <a:srgbClr val="EB6673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:	Not a</a:t>
            </a:r>
            <a:r>
              <a:rPr sz="1600" spc="-9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triangle</a:t>
            </a:r>
            <a:endParaRPr sz="1600">
              <a:latin typeface="Arial"/>
              <a:cs typeface="Arial"/>
            </a:endParaRPr>
          </a:p>
          <a:p>
            <a:pPr marL="510015" marR="2245775">
              <a:lnSpc>
                <a:spcPct val="120400"/>
              </a:lnSpc>
              <a:tabLst>
                <a:tab pos="872439" algn="l"/>
              </a:tabLst>
            </a:pPr>
            <a:r>
              <a:rPr sz="1600" i="1" spc="-4" dirty="0">
                <a:solidFill>
                  <a:srgbClr val="EB6673"/>
                </a:solidFill>
                <a:latin typeface="Arial"/>
                <a:cs typeface="Arial"/>
              </a:rPr>
              <a:t>e</a:t>
            </a:r>
            <a:r>
              <a:rPr sz="1600" spc="-6" baseline="-23148" dirty="0">
                <a:solidFill>
                  <a:srgbClr val="EB6673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:	Scalene triangle  </a:t>
            </a:r>
            <a:r>
              <a:rPr sz="1600" i="1" spc="-4" dirty="0">
                <a:solidFill>
                  <a:srgbClr val="EB6673"/>
                </a:solidFill>
                <a:latin typeface="Arial"/>
                <a:cs typeface="Arial"/>
              </a:rPr>
              <a:t>e</a:t>
            </a:r>
            <a:r>
              <a:rPr sz="1600" spc="-6" baseline="-23148" dirty="0">
                <a:solidFill>
                  <a:srgbClr val="EB6673"/>
                </a:solidFill>
                <a:latin typeface="Arial"/>
                <a:cs typeface="Arial"/>
              </a:rPr>
              <a:t>3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: Isosceles triangle  </a:t>
            </a:r>
            <a:r>
              <a:rPr sz="1600" i="1" spc="-4" dirty="0">
                <a:latin typeface="Arial"/>
                <a:cs typeface="Arial"/>
              </a:rPr>
              <a:t>e</a:t>
            </a:r>
            <a:r>
              <a:rPr sz="1600" spc="-6" baseline="-23148" dirty="0">
                <a:latin typeface="Arial"/>
                <a:cs typeface="Arial"/>
              </a:rPr>
              <a:t>4</a:t>
            </a:r>
            <a:r>
              <a:rPr sz="1600" spc="-4" dirty="0">
                <a:latin typeface="Arial"/>
                <a:cs typeface="Arial"/>
              </a:rPr>
              <a:t>:	Equilateral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triangle  </a:t>
            </a:r>
            <a:r>
              <a:rPr sz="1600" i="1" spc="-4" dirty="0">
                <a:latin typeface="Arial"/>
                <a:cs typeface="Arial"/>
              </a:rPr>
              <a:t>e</a:t>
            </a:r>
            <a:r>
              <a:rPr sz="1600" spc="-6" baseline="-23148" dirty="0">
                <a:latin typeface="Arial"/>
                <a:cs typeface="Arial"/>
              </a:rPr>
              <a:t>5</a:t>
            </a:r>
            <a:r>
              <a:rPr sz="1600" spc="-4" dirty="0">
                <a:latin typeface="Arial"/>
                <a:cs typeface="Arial"/>
              </a:rPr>
              <a:t>: Impossible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stage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706" y="6142165"/>
            <a:ext cx="293832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latin typeface="Arial"/>
                <a:cs typeface="Arial"/>
              </a:rPr>
              <a:t>10</a:t>
            </a: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4107" y="6221504"/>
            <a:ext cx="71582" cy="7306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400" dirty="0">
                <a:latin typeface="Times New Roman"/>
                <a:cs typeface="Times New Roman"/>
              </a:rPr>
              <a:t>rd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9407" y="6210746"/>
            <a:ext cx="4518314" cy="1192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700" spc="-4" dirty="0">
                <a:latin typeface="Times New Roman"/>
                <a:cs typeface="Times New Roman"/>
              </a:rPr>
              <a:t>Software Engineering </a:t>
            </a:r>
            <a:r>
              <a:rPr sz="700" spc="-9" dirty="0">
                <a:latin typeface="Times New Roman"/>
                <a:cs typeface="Times New Roman"/>
              </a:rPr>
              <a:t>(3 </a:t>
            </a:r>
            <a:r>
              <a:rPr sz="700" spc="-4" dirty="0">
                <a:latin typeface="Times New Roman"/>
                <a:cs typeface="Times New Roman"/>
              </a:rPr>
              <a:t>ed.), </a:t>
            </a:r>
            <a:r>
              <a:rPr sz="700" dirty="0">
                <a:latin typeface="Times New Roman"/>
                <a:cs typeface="Times New Roman"/>
              </a:rPr>
              <a:t>By K.K </a:t>
            </a:r>
            <a:r>
              <a:rPr sz="700" spc="-4" dirty="0">
                <a:latin typeface="Times New Roman"/>
                <a:cs typeface="Times New Roman"/>
              </a:rPr>
              <a:t>Aggarwal </a:t>
            </a:r>
            <a:r>
              <a:rPr sz="700" dirty="0">
                <a:latin typeface="Times New Roman"/>
                <a:cs typeface="Times New Roman"/>
              </a:rPr>
              <a:t>&amp; </a:t>
            </a:r>
            <a:r>
              <a:rPr sz="700" spc="-4" dirty="0">
                <a:latin typeface="Times New Roman"/>
                <a:cs typeface="Times New Roman"/>
              </a:rPr>
              <a:t>Yogesh </a:t>
            </a:r>
            <a:r>
              <a:rPr sz="700" dirty="0">
                <a:latin typeface="Times New Roman"/>
                <a:cs typeface="Times New Roman"/>
              </a:rPr>
              <a:t>Singh, </a:t>
            </a:r>
            <a:r>
              <a:rPr sz="700" spc="-4" dirty="0">
                <a:latin typeface="Times New Roman"/>
                <a:cs typeface="Times New Roman"/>
              </a:rPr>
              <a:t>Copyright </a:t>
            </a:r>
            <a:r>
              <a:rPr sz="700" dirty="0">
                <a:latin typeface="Times New Roman"/>
                <a:cs typeface="Times New Roman"/>
              </a:rPr>
              <a:t>© </a:t>
            </a:r>
            <a:r>
              <a:rPr sz="700" spc="-4" dirty="0">
                <a:latin typeface="Times New Roman"/>
                <a:cs typeface="Times New Roman"/>
              </a:rPr>
              <a:t>New </a:t>
            </a:r>
            <a:r>
              <a:rPr sz="700" spc="-9" dirty="0">
                <a:latin typeface="Times New Roman"/>
                <a:cs typeface="Times New Roman"/>
              </a:rPr>
              <a:t>Age </a:t>
            </a:r>
            <a:r>
              <a:rPr sz="700" spc="-4" dirty="0">
                <a:latin typeface="Times New Roman"/>
                <a:cs typeface="Times New Roman"/>
              </a:rPr>
              <a:t>International Publishers,</a:t>
            </a:r>
            <a:r>
              <a:rPr sz="700" spc="-45" dirty="0">
                <a:latin typeface="Times New Roman"/>
                <a:cs typeface="Times New Roman"/>
              </a:rPr>
              <a:t> </a:t>
            </a:r>
            <a:r>
              <a:rPr sz="700" spc="-4" dirty="0">
                <a:latin typeface="Times New Roman"/>
                <a:cs typeface="Times New Roman"/>
              </a:rPr>
              <a:t>2007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6" name="object 6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9733" y="2449549"/>
          <a:ext cx="7481454" cy="3495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7455"/>
                <a:gridCol w="484909"/>
                <a:gridCol w="484909"/>
                <a:gridCol w="484909"/>
                <a:gridCol w="484909"/>
                <a:gridCol w="484909"/>
                <a:gridCol w="484909"/>
                <a:gridCol w="484909"/>
                <a:gridCol w="484909"/>
                <a:gridCol w="484909"/>
                <a:gridCol w="484909"/>
                <a:gridCol w="484909"/>
              </a:tblGrid>
              <a:tr h="391309">
                <a:tc>
                  <a:txBody>
                    <a:bodyPr/>
                    <a:lstStyle/>
                    <a:p>
                      <a:pPr marL="138430" marR="982344">
                        <a:lnSpc>
                          <a:spcPct val="8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Conditions  C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x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+ z</a:t>
                      </a:r>
                      <a:r>
                        <a:rPr sz="13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?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8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524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y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+ z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?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z &lt;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?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2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524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x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?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852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x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= z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?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759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y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= z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?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289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 Not a triangle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84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Scalene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Isosceles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7179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Equilateral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300" b="1" spc="-7" baseline="-22222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344019" y="6011729"/>
            <a:ext cx="2275032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Table 6: Decision</a:t>
            </a:r>
            <a:r>
              <a:rPr sz="1600" b="1" spc="-31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303" y="1771874"/>
            <a:ext cx="7410450" cy="507097"/>
          </a:xfrm>
          <a:prstGeom prst="rect">
            <a:avLst/>
          </a:prstGeom>
        </p:spPr>
        <p:txBody>
          <a:bodyPr vert="horz" wrap="square" lIns="0" tIns="9687" rIns="0" bIns="0" rtlCol="0">
            <a:spAutoFit/>
          </a:bodyPr>
          <a:lstStyle/>
          <a:p>
            <a:pPr marL="11397" marR="4559">
              <a:lnSpc>
                <a:spcPct val="100600"/>
              </a:lnSpc>
              <a:spcBef>
                <a:spcPts val="76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cause effect graph is shown in fig. 13 and decision table is shown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table 6. 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test cases for this problem are available in Table</a:t>
            </a:r>
            <a:r>
              <a:rPr sz="1600" spc="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374719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5840" y="1432809"/>
            <a:ext cx="5777961" cy="406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1929" y="5756235"/>
            <a:ext cx="461933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6532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653200"/>
                </a:solidFill>
                <a:latin typeface="Arial"/>
                <a:cs typeface="Arial"/>
              </a:rPr>
              <a:t>13: Cause effect graph </a:t>
            </a:r>
            <a:r>
              <a:rPr sz="1600" b="1"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z="1600" b="1" spc="-4" dirty="0">
                <a:solidFill>
                  <a:srgbClr val="653200"/>
                </a:solidFill>
                <a:latin typeface="Arial"/>
                <a:cs typeface="Arial"/>
              </a:rPr>
              <a:t>triangle</a:t>
            </a:r>
            <a:r>
              <a:rPr sz="1600" b="1" spc="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653200"/>
                </a:solidFill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545496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333942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5757" y="1555376"/>
            <a:ext cx="7740073" cy="382793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9375" algn="just">
              <a:spcBef>
                <a:spcPts val="90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Structural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  <a:p>
            <a:pPr marL="11397" marR="4559" algn="just">
              <a:spcBef>
                <a:spcPts val="1270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complementary approach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functional testing is called structural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/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white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box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testing.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permits us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examine the internal structure of the</a:t>
            </a:r>
            <a:r>
              <a:rPr sz="1600" spc="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program.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2200">
              <a:latin typeface="Times New Roman"/>
              <a:cs typeface="Times New Roman"/>
            </a:endParaRPr>
          </a:p>
          <a:p>
            <a:pPr marL="19375" algn="just">
              <a:spcBef>
                <a:spcPts val="4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Path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  <a:p>
            <a:pPr marL="11397" marR="4559" algn="just">
              <a:spcBef>
                <a:spcPts val="1270"/>
              </a:spcBef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Path testing is the name given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 group of test techniques based on judiciously  selecting a set of test paths through the program.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If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the set of paths is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properly 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chosen, then it means that </a:t>
            </a:r>
            <a:r>
              <a:rPr sz="1600" spc="-18" dirty="0">
                <a:solidFill>
                  <a:srgbClr val="653200"/>
                </a:solidFill>
                <a:latin typeface="Arial"/>
                <a:cs typeface="Arial"/>
              </a:rPr>
              <a:t>we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have achieved some measure of test</a:t>
            </a:r>
            <a:r>
              <a:rPr sz="1600" spc="179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thoroughness.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>
              <a:latin typeface="Times New Roman"/>
              <a:cs typeface="Times New Roman"/>
            </a:endParaRPr>
          </a:p>
          <a:p>
            <a:pPr marL="11397" algn="just"/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This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type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of testing</a:t>
            </a:r>
            <a:r>
              <a:rPr sz="1600" spc="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involves:</a:t>
            </a:r>
            <a:endParaRPr sz="1600">
              <a:latin typeface="Arial"/>
              <a:cs typeface="Arial"/>
            </a:endParaRPr>
          </a:p>
          <a:p>
            <a:pPr marL="319115" indent="-307718">
              <a:spcBef>
                <a:spcPts val="1292"/>
              </a:spcBef>
              <a:buAutoNum type="arabicPeriod"/>
              <a:tabLst>
                <a:tab pos="318546" algn="l"/>
                <a:tab pos="319115" algn="l"/>
              </a:tabLst>
            </a:pPr>
            <a:r>
              <a:rPr sz="1600" spc="-4" dirty="0">
                <a:latin typeface="Arial"/>
                <a:cs typeface="Arial"/>
              </a:rPr>
              <a:t>generating a </a:t>
            </a:r>
            <a:r>
              <a:rPr sz="1600" dirty="0">
                <a:latin typeface="Arial"/>
                <a:cs typeface="Arial"/>
              </a:rPr>
              <a:t>set </a:t>
            </a:r>
            <a:r>
              <a:rPr sz="1600" spc="-4" dirty="0">
                <a:latin typeface="Arial"/>
                <a:cs typeface="Arial"/>
              </a:rPr>
              <a:t>of paths that </a:t>
            </a:r>
            <a:r>
              <a:rPr sz="1600" spc="-9" dirty="0">
                <a:latin typeface="Arial"/>
                <a:cs typeface="Arial"/>
              </a:rPr>
              <a:t>will </a:t>
            </a:r>
            <a:r>
              <a:rPr sz="1600" spc="-4" dirty="0">
                <a:latin typeface="Arial"/>
                <a:cs typeface="Arial"/>
              </a:rPr>
              <a:t>cover </a:t>
            </a:r>
            <a:r>
              <a:rPr sz="1600" dirty="0">
                <a:latin typeface="Arial"/>
                <a:cs typeface="Arial"/>
              </a:rPr>
              <a:t>every </a:t>
            </a:r>
            <a:r>
              <a:rPr sz="1600" spc="-4" dirty="0">
                <a:latin typeface="Arial"/>
                <a:cs typeface="Arial"/>
              </a:rPr>
              <a:t>branch in the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program.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13"/>
              </a:spcBef>
              <a:buFont typeface="Arial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18546" marR="6838" indent="-307718">
              <a:buAutoNum type="arabicPeriod"/>
              <a:tabLst>
                <a:tab pos="318546" algn="l"/>
                <a:tab pos="319115" algn="l"/>
              </a:tabLst>
            </a:pPr>
            <a:r>
              <a:rPr sz="1600" spc="-4" dirty="0">
                <a:latin typeface="Arial"/>
                <a:cs typeface="Arial"/>
              </a:rPr>
              <a:t>finding a set of test cases </a:t>
            </a:r>
            <a:r>
              <a:rPr sz="1600" spc="-9" dirty="0">
                <a:latin typeface="Arial"/>
                <a:cs typeface="Arial"/>
              </a:rPr>
              <a:t>that will </a:t>
            </a:r>
            <a:r>
              <a:rPr sz="1600" spc="-4" dirty="0">
                <a:latin typeface="Arial"/>
                <a:cs typeface="Arial"/>
              </a:rPr>
              <a:t>execute every path in the set of program  paths.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545496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333942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467" y="2823883"/>
            <a:ext cx="8059194" cy="253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0173" y="5597560"/>
            <a:ext cx="450330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14: </a:t>
            </a: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4" dirty="0">
                <a:latin typeface="Arial"/>
                <a:cs typeface="Arial"/>
              </a:rPr>
              <a:t>basic construct </a:t>
            </a:r>
            <a:r>
              <a:rPr sz="1600" b="1" dirty="0">
                <a:latin typeface="Arial"/>
                <a:cs typeface="Arial"/>
              </a:rPr>
              <a:t>of the </a:t>
            </a:r>
            <a:r>
              <a:rPr sz="1600" b="1" spc="-9" dirty="0">
                <a:latin typeface="Arial"/>
                <a:cs typeface="Arial"/>
              </a:rPr>
              <a:t>flow</a:t>
            </a:r>
            <a:r>
              <a:rPr sz="1600" b="1" spc="-31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105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758" y="1459902"/>
            <a:ext cx="7738341" cy="1240407"/>
          </a:xfrm>
          <a:prstGeom prst="rect">
            <a:avLst/>
          </a:prstGeom>
        </p:spPr>
        <p:txBody>
          <a:bodyPr vert="horz" wrap="square" lIns="0" tIns="108271" rIns="0" bIns="0" rtlCol="0">
            <a:spAutoFit/>
          </a:bodyPr>
          <a:lstStyle/>
          <a:p>
            <a:pPr marL="19375" algn="just">
              <a:spcBef>
                <a:spcPts val="853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Flow</a:t>
            </a:r>
            <a:r>
              <a:rPr sz="1600" b="1" spc="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  <a:p>
            <a:pPr marL="11397" marR="4559" algn="just">
              <a:spcBef>
                <a:spcPts val="763"/>
              </a:spcBef>
            </a:pP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control flow of a program can be analysed using a graphical representation  known as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flow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graph.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flow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graph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is a directed graph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in </a:t>
            </a:r>
            <a:r>
              <a:rPr sz="1600" spc="-9" dirty="0">
                <a:solidFill>
                  <a:srgbClr val="653200"/>
                </a:solidFill>
                <a:latin typeface="Arial"/>
                <a:cs typeface="Arial"/>
              </a:rPr>
              <a:t>which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nodes are either  entire statements or fragments of a statement, and edges represents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flow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of</a:t>
            </a:r>
            <a:r>
              <a:rPr sz="1600" spc="11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control.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571612"/>
            <a:ext cx="4533922" cy="294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429132"/>
            <a:ext cx="7643065" cy="94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2254"/>
            <a:ext cx="4857784" cy="506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072074"/>
            <a:ext cx="4214842" cy="131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1571612"/>
            <a:ext cx="4991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74719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0488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5052" y="1156447"/>
            <a:ext cx="7617724" cy="4994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04"/>
            <a:ext cx="49530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1785918" y="2143116"/>
            <a:ext cx="5943600" cy="4367204"/>
            <a:chOff x="1628796" y="2490796"/>
            <a:chExt cx="5943600" cy="4367204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4210050"/>
              <a:ext cx="5810250" cy="2647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628796" y="2490796"/>
              <a:ext cx="5943600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947" y="2073088"/>
            <a:ext cx="7741805" cy="185759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32515" indent="-410860">
              <a:spcBef>
                <a:spcPts val="85"/>
              </a:spcBef>
              <a:buFont typeface="MS Gothic"/>
              <a:buChar char="➢"/>
              <a:tabLst>
                <a:tab pos="432515" algn="l"/>
                <a:tab pos="433085" algn="l"/>
              </a:tabLst>
            </a:pP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Verification and</a:t>
            </a:r>
            <a:r>
              <a:rPr sz="2000" spc="-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Validation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100">
              <a:latin typeface="Times New Roman"/>
              <a:cs typeface="Times New Roman"/>
            </a:endParaRPr>
          </a:p>
          <a:p>
            <a:pPr marL="11397" marR="4559" algn="just"/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Verification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process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evaluating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component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determine whether the products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given development phase satisfy the  conditions imposed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start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that</a:t>
            </a:r>
            <a:r>
              <a:rPr spc="-7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phase.</a:t>
            </a:r>
            <a:endParaRPr>
              <a:latin typeface="Arial"/>
              <a:cs typeface="Arial"/>
            </a:endParaRPr>
          </a:p>
          <a:p>
            <a:pPr marL="11397" algn="just">
              <a:spcBef>
                <a:spcPts val="538"/>
              </a:spcBef>
            </a:pP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Validation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the process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evaluating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system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component during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</a:t>
            </a:r>
            <a:r>
              <a:rPr spc="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952" y="3814481"/>
            <a:ext cx="7738918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464996" algn="l"/>
                <a:tab pos="981850" algn="l"/>
                <a:tab pos="1307803" algn="l"/>
                <a:tab pos="2748952" algn="l"/>
                <a:tab pos="3684644" algn="l"/>
                <a:tab pos="4008888" algn="l"/>
                <a:tab pos="5157703" algn="l"/>
                <a:tab pos="6103652" algn="l"/>
                <a:tab pos="6351536" algn="l"/>
                <a:tab pos="7310023" algn="l"/>
              </a:tabLst>
            </a:pP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	e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	of	de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l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op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nt	pr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	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	de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ne	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	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	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es	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947" y="3949490"/>
            <a:ext cx="3535795" cy="857494"/>
          </a:xfrm>
          <a:prstGeom prst="rect">
            <a:avLst/>
          </a:prstGeom>
        </p:spPr>
        <p:txBody>
          <a:bodyPr vert="horz" wrap="square" lIns="0" tIns="148161" rIns="0" bIns="0" rtlCol="0">
            <a:spAutoFit/>
          </a:bodyPr>
          <a:lstStyle/>
          <a:p>
            <a:pPr marL="11397">
              <a:spcBef>
                <a:spcPts val="1167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specified requirements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b="1" spc="-4" dirty="0">
                <a:solidFill>
                  <a:srgbClr val="650032"/>
                </a:solidFill>
                <a:latin typeface="Arial"/>
                <a:cs typeface="Arial"/>
              </a:rPr>
              <a:t>Testing=</a:t>
            </a:r>
            <a:r>
              <a:rPr b="1" spc="-54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650032"/>
                </a:solidFill>
                <a:latin typeface="Arial"/>
                <a:cs typeface="Arial"/>
              </a:rPr>
              <a:t>Verification+Validation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291347"/>
            <a:ext cx="5294678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2" y="1078448"/>
            <a:ext cx="7739495" cy="1681"/>
          </a:xfrm>
          <a:custGeom>
            <a:avLst/>
            <a:gdLst/>
            <a:ahLst/>
            <a:cxnLst/>
            <a:rect l="l" t="t" r="r" b="b"/>
            <a:pathLst>
              <a:path w="8513445" h="1905">
                <a:moveTo>
                  <a:pt x="0" y="0"/>
                </a:moveTo>
                <a:lnTo>
                  <a:pt x="8513069" y="1523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6604" y="1238640"/>
            <a:ext cx="5207406" cy="4923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2750" y="5773719"/>
            <a:ext cx="887853" cy="156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483640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02161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0934" y="1364036"/>
            <a:ext cx="6657315" cy="4761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108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7251" y="6189136"/>
            <a:ext cx="27074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10</a:t>
            </a: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3569" y="1619476"/>
            <a:ext cx="7292359" cy="4470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9465" y="6029662"/>
            <a:ext cx="971203" cy="357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466159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5326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616" y="1447847"/>
            <a:ext cx="7908088" cy="4389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91080" y="5765648"/>
            <a:ext cx="428394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15: Program 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previous date</a:t>
            </a:r>
            <a:r>
              <a:rPr sz="1600" b="1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67995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996421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50374" y="1054249"/>
            <a:ext cx="4204854" cy="5198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070" y="4958824"/>
            <a:ext cx="358024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362509" marR="4559" indent="-1351682">
              <a:spcBef>
                <a:spcPts val="90"/>
              </a:spcBef>
            </a:pPr>
            <a:r>
              <a:rPr sz="1600" b="1" dirty="0">
                <a:solidFill>
                  <a:srgbClr val="6532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653200"/>
                </a:solidFill>
                <a:latin typeface="Arial"/>
                <a:cs typeface="Arial"/>
              </a:rPr>
              <a:t>16: </a:t>
            </a:r>
            <a:r>
              <a:rPr sz="1600" b="1" spc="-9" dirty="0">
                <a:solidFill>
                  <a:srgbClr val="653200"/>
                </a:solidFill>
                <a:latin typeface="Arial"/>
                <a:cs typeface="Arial"/>
              </a:rPr>
              <a:t>Flow </a:t>
            </a:r>
            <a:r>
              <a:rPr sz="1600" b="1" spc="-4" dirty="0">
                <a:solidFill>
                  <a:srgbClr val="653200"/>
                </a:solidFill>
                <a:latin typeface="Arial"/>
                <a:cs typeface="Arial"/>
              </a:rPr>
              <a:t>graph </a:t>
            </a:r>
            <a:r>
              <a:rPr sz="1600" b="1"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z="1600" b="1" spc="-4" dirty="0">
                <a:solidFill>
                  <a:srgbClr val="653200"/>
                </a:solidFill>
                <a:latin typeface="Arial"/>
                <a:cs typeface="Arial"/>
              </a:rPr>
              <a:t>previous date  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6482" y="2224984"/>
          <a:ext cx="7758545" cy="3745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58470" marR="259079" indent="-1981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101600" indent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to 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1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There is a sequential flow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node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 to</a:t>
                      </a:r>
                      <a:r>
                        <a:rPr sz="11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2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13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3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12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4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13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13,14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5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 nodes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are combined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form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new node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-7" baseline="-18518" dirty="0">
                          <a:latin typeface="Arial"/>
                          <a:cs typeface="Arial"/>
                        </a:rPr>
                        <a:t>5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15,16,17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6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88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7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Edges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from node 14 to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17 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terminated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88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8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20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88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aseline="-18518" dirty="0">
                          <a:latin typeface="Arial"/>
                          <a:cs typeface="Arial"/>
                        </a:rPr>
                        <a:t>9</a:t>
                      </a:r>
                      <a:endParaRPr sz="1200" baseline="-18518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 node with one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edge and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one output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edge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7055" algn="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22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7055" algn="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7055" algn="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24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22306" y="6177931"/>
            <a:ext cx="82723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849"/>
              </a:lnSpc>
            </a:pPr>
            <a:r>
              <a:rPr sz="1600" b="1" spc="-9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ont</a:t>
            </a:r>
            <a:r>
              <a:rPr sz="1600" b="1" spc="-1153" dirty="0">
                <a:latin typeface="Arial"/>
                <a:cs typeface="Arial"/>
              </a:rPr>
              <a:t>…</a:t>
            </a:r>
            <a:r>
              <a:rPr sz="1900" spc="-6" baseline="19841" dirty="0">
                <a:latin typeface="Arial"/>
                <a:cs typeface="Arial"/>
              </a:rPr>
              <a:t>1</a:t>
            </a:r>
            <a:r>
              <a:rPr sz="1900" spc="-376" baseline="19841" dirty="0">
                <a:latin typeface="Arial"/>
                <a:cs typeface="Arial"/>
              </a:rPr>
              <a:t>1</a:t>
            </a:r>
            <a:r>
              <a:rPr sz="1600" b="1" spc="-202" dirty="0">
                <a:latin typeface="Arial"/>
                <a:cs typeface="Arial"/>
              </a:rPr>
              <a:t>.</a:t>
            </a:r>
            <a:r>
              <a:rPr sz="1900" baseline="19841" dirty="0">
                <a:latin typeface="Arial"/>
                <a:cs typeface="Arial"/>
              </a:rPr>
              <a:t>2</a:t>
            </a:r>
            <a:endParaRPr sz="1900" baseline="1984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071" y="1457213"/>
            <a:ext cx="6790459" cy="720065"/>
          </a:xfrm>
          <a:prstGeom prst="rect">
            <a:avLst/>
          </a:prstGeom>
        </p:spPr>
        <p:txBody>
          <a:bodyPr vert="horz" wrap="square" lIns="0" tIns="111121" rIns="0" bIns="0" rtlCol="0">
            <a:spAutoFit/>
          </a:bodyPr>
          <a:lstStyle/>
          <a:p>
            <a:pPr marL="11397">
              <a:spcBef>
                <a:spcPts val="875"/>
              </a:spcBef>
            </a:pPr>
            <a:r>
              <a:rPr lang="en-IN" sz="1600" b="1" spc="-4" dirty="0" smtClean="0">
                <a:solidFill>
                  <a:srgbClr val="CC0000"/>
                </a:solidFill>
                <a:latin typeface="Arial"/>
                <a:cs typeface="Arial"/>
              </a:rPr>
              <a:t>Decision to Decision (DD)</a:t>
            </a:r>
            <a:r>
              <a:rPr sz="1600" b="1" spc="-4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Path</a:t>
            </a:r>
            <a:r>
              <a:rPr sz="1600" b="1" spc="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  <a:p>
            <a:pPr marL="1083283">
              <a:spcBef>
                <a:spcPts val="785"/>
              </a:spcBef>
            </a:pP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Table 7: Mapping 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1600" b="1" spc="-9" dirty="0">
                <a:solidFill>
                  <a:srgbClr val="003265"/>
                </a:solidFill>
                <a:latin typeface="Arial"/>
                <a:cs typeface="Arial"/>
              </a:rPr>
              <a:t>flow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graph nodes and DD path</a:t>
            </a:r>
            <a:r>
              <a:rPr sz="1600" b="1" spc="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nodes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6482" y="1937216"/>
          <a:ext cx="7758545" cy="3871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58470" marR="259079" indent="-19812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101600" indent="1270" algn="ctr">
                        <a:lnSpc>
                          <a:spcPct val="1004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24,25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25 &amp;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23 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terminated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26 &amp;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21 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terminated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here.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Also a decision</a:t>
                      </a:r>
                      <a:r>
                        <a:rPr sz="11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28,29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31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31,32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9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33,34,35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Three edge 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29,32 and 35 are terminated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38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38,39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40,41,42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76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Three edge from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node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36,39 and 42 are terminated</a:t>
                      </a:r>
                      <a:r>
                        <a:rPr sz="11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22306" y="5919096"/>
            <a:ext cx="838777" cy="44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660"/>
              </a:lnSpc>
            </a:pPr>
            <a:r>
              <a:rPr sz="1600" b="1" spc="-4" dirty="0">
                <a:latin typeface="Arial"/>
                <a:cs typeface="Arial"/>
              </a:rPr>
              <a:t>Cont….</a:t>
            </a:r>
            <a:endParaRPr sz="1600">
              <a:latin typeface="Arial"/>
              <a:cs typeface="Arial"/>
            </a:endParaRPr>
          </a:p>
          <a:p>
            <a:pPr marL="537368">
              <a:spcBef>
                <a:spcPts val="215"/>
              </a:spcBef>
            </a:pPr>
            <a:r>
              <a:rPr sz="1300" dirty="0">
                <a:latin typeface="Arial"/>
                <a:cs typeface="Arial"/>
              </a:rPr>
              <a:t>113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7868" y="1650795"/>
          <a:ext cx="7758545" cy="4176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56565" marR="260350" indent="-1981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103505" indent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430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19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45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 82. Three edges from 18,43 &amp; 10  are also terminated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46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47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47,48,49,50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52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 node with one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edge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ege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  <a:spcBef>
                          <a:spcPts val="595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54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56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56,57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 57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55 are terminated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30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211454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60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 63. Two edge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 58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53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terminated.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22306" y="5919096"/>
            <a:ext cx="838777" cy="443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660"/>
              </a:lnSpc>
            </a:pPr>
            <a:r>
              <a:rPr sz="1600" b="1" spc="-4" dirty="0">
                <a:latin typeface="Arial"/>
                <a:cs typeface="Arial"/>
              </a:rPr>
              <a:t>Cont….</a:t>
            </a:r>
            <a:endParaRPr sz="1600">
              <a:latin typeface="Arial"/>
              <a:cs typeface="Arial"/>
            </a:endParaRPr>
          </a:p>
          <a:p>
            <a:pPr marL="537368">
              <a:spcBef>
                <a:spcPts val="215"/>
              </a:spcBef>
            </a:pPr>
            <a:r>
              <a:rPr sz="1300" dirty="0">
                <a:latin typeface="Arial"/>
                <a:cs typeface="Arial"/>
              </a:rPr>
              <a:t>114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5097" y="1740890"/>
          <a:ext cx="7758545" cy="4133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59740" marR="257175" indent="-1981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0330" indent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60,61,62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63,64,65,66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 62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66 are terminated</a:t>
                      </a:r>
                      <a:r>
                        <a:rPr sz="11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node, if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go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 69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else go to</a:t>
                      </a:r>
                      <a:r>
                        <a:rPr sz="11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69,70,71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3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72,73,74,75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84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Four edges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 50, 67, 71 and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75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are terminated</a:t>
                      </a:r>
                      <a:r>
                        <a:rPr sz="11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77,78,79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from nodes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76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79 are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terminated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82,83,84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2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from nodes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and 84 are terminated</a:t>
                      </a:r>
                      <a:r>
                        <a:rPr sz="11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86,87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Bef>
                          <a:spcPts val="630"/>
                        </a:spcBef>
                      </a:pPr>
                      <a:r>
                        <a:rPr sz="1700" spc="-7" baseline="128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 nodes with exit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315551"/>
            <a:ext cx="5126461" cy="4879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3100" b="1" spc="-166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3100" b="1" spc="-148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100" b="1" spc="-211" dirty="0">
                <a:solidFill>
                  <a:srgbClr val="323299"/>
                </a:solidFill>
                <a:latin typeface="Times New Roman"/>
                <a:cs typeface="Times New Roman"/>
              </a:rPr>
              <a:t>Testing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721" y="84850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6208" y="911711"/>
            <a:ext cx="3248336" cy="5185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3699" y="3143473"/>
            <a:ext cx="2240973" cy="749021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 algn="ctr">
              <a:lnSpc>
                <a:spcPct val="100299"/>
              </a:lnSpc>
              <a:spcBef>
                <a:spcPts val="81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17: DD path</a:t>
            </a:r>
            <a:r>
              <a:rPr sz="16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graph 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of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previous date  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462124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49226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175" y="1367117"/>
            <a:ext cx="7755082" cy="476608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35365" indent="-410860">
              <a:spcBef>
                <a:spcPts val="85"/>
              </a:spcBef>
              <a:buFont typeface="MS Gothic"/>
              <a:buChar char="➢"/>
              <a:tabLst>
                <a:tab pos="434795" algn="l"/>
                <a:tab pos="435365" algn="l"/>
              </a:tabLst>
            </a:pP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Alpha, Beta and Acceptance</a:t>
            </a:r>
            <a:r>
              <a:rPr sz="2000" spc="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CC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25073" marR="4559" algn="just">
              <a:spcBef>
                <a:spcPts val="1526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term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Acceptance Testing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used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when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software is developed 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47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specific customer.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series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of tests 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conducted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enable the customer  to validate all requirements. These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tests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conducted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end user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/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customer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range from adhoc tests to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well planned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systematic  series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-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tests.</a:t>
            </a:r>
            <a:endParaRPr>
              <a:latin typeface="Arial"/>
              <a:cs typeface="Arial"/>
            </a:endParaRPr>
          </a:p>
          <a:p>
            <a:pPr marL="25073" marR="6268" algn="just">
              <a:spcBef>
                <a:spcPts val="1171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terms 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alpha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FF0000"/>
                </a:solidFill>
                <a:latin typeface="Arial"/>
                <a:cs typeface="Arial"/>
              </a:rPr>
              <a:t>beta testing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used when the software is developed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product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anonymous</a:t>
            </a:r>
            <a:r>
              <a:rPr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customers.</a:t>
            </a:r>
            <a:endParaRPr>
              <a:latin typeface="Arial"/>
              <a:cs typeface="Arial"/>
            </a:endParaRPr>
          </a:p>
          <a:p>
            <a:pPr marL="11397" marR="18235" algn="just">
              <a:spcBef>
                <a:spcPts val="1077"/>
              </a:spcBef>
            </a:pP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Alpha Tests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conducted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developer’s site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some potential  customers. These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tests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conducted in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controlled environment. Alpha  testing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started when formal testing process is near</a:t>
            </a:r>
            <a:r>
              <a:rPr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completion.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>
              <a:latin typeface="Times New Roman"/>
              <a:cs typeface="Times New Roman"/>
            </a:endParaRPr>
          </a:p>
          <a:p>
            <a:pPr marL="11397" marR="19375" algn="just"/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Beta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Tests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conducted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customers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/ end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users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their sites.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Unlike alpha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testing, developer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not present here. Beta testing is  conducted in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real environment that cannot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controlled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</a:t>
            </a:r>
            <a:r>
              <a:rPr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developer.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715" y="904928"/>
            <a:ext cx="6197755" cy="483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348" y="315551"/>
            <a:ext cx="5055023" cy="4879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3100" b="1" spc="-166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3100" b="1" spc="-148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100" b="1" spc="-211" dirty="0">
                <a:solidFill>
                  <a:srgbClr val="323299"/>
                </a:solidFill>
                <a:latin typeface="Times New Roman"/>
                <a:cs typeface="Times New Roman"/>
              </a:rPr>
              <a:t>Testing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84850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9144" y="5901463"/>
            <a:ext cx="4622223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Fig.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18: </a:t>
            </a: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Independent paths of previous date</a:t>
            </a:r>
            <a:r>
              <a:rPr sz="1400" b="1" spc="4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CC0000"/>
                </a:solidFill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766495"/>
            <a:ext cx="7844559" cy="254014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 algn="just">
              <a:spcBef>
                <a:spcPts val="90"/>
              </a:spcBef>
            </a:pP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sz="1600" b="1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8.13</a:t>
            </a:r>
            <a:endParaRPr sz="1600">
              <a:latin typeface="Arial"/>
              <a:cs typeface="Arial"/>
            </a:endParaRPr>
          </a:p>
          <a:p>
            <a:pPr marL="11397" marR="7408" algn="just">
              <a:spcBef>
                <a:spcPts val="1194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Consider the problem for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determination of the nature of roots of a quadratic  equation.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Its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input a triple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positive integers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(say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a,b,c) and value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from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interval [0,100].</a:t>
            </a:r>
            <a:endParaRPr sz="1600">
              <a:latin typeface="Arial"/>
              <a:cs typeface="Arial"/>
            </a:endParaRPr>
          </a:p>
          <a:p>
            <a:pPr marL="11397" marR="443912">
              <a:lnSpc>
                <a:spcPct val="150600"/>
              </a:lnSpc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program is given in fig. 19.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output </a:t>
            </a:r>
            <a:r>
              <a:rPr sz="1600" dirty="0">
                <a:latin typeface="Arial"/>
                <a:cs typeface="Arial"/>
              </a:rPr>
              <a:t>may </a:t>
            </a:r>
            <a:r>
              <a:rPr sz="1600" spc="-4" dirty="0">
                <a:latin typeface="Arial"/>
                <a:cs typeface="Arial"/>
              </a:rPr>
              <a:t>have one of the following words: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[Not a quadratic equation; real roots; Imaginary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roots;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Equal</a:t>
            </a:r>
            <a:r>
              <a:rPr sz="1600" spc="3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roots]</a:t>
            </a:r>
            <a:endParaRPr sz="1600">
              <a:latin typeface="Arial"/>
              <a:cs typeface="Arial"/>
            </a:endParaRPr>
          </a:p>
          <a:p>
            <a:pPr marL="11397" marR="4559">
              <a:spcBef>
                <a:spcPts val="978"/>
              </a:spcBef>
            </a:pPr>
            <a:r>
              <a:rPr sz="1600" dirty="0">
                <a:latin typeface="Arial"/>
                <a:cs typeface="Arial"/>
              </a:rPr>
              <a:t>Draw the flow </a:t>
            </a:r>
            <a:r>
              <a:rPr sz="1600" spc="-4" dirty="0">
                <a:latin typeface="Arial"/>
                <a:cs typeface="Arial"/>
              </a:rPr>
              <a:t>graph and DD path graph. Also find independent paths from the DD  Path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graph.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33303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941288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749" y="1117581"/>
            <a:ext cx="6635015" cy="497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91579" y="5983490"/>
            <a:ext cx="762577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9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ont….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119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28999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96549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3631" y="1103448"/>
            <a:ext cx="7152118" cy="2952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186" y="4101354"/>
            <a:ext cx="7482262" cy="200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63518" y="5901463"/>
            <a:ext cx="3893127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Fig. </a:t>
            </a:r>
            <a:r>
              <a:rPr sz="1400" b="1" dirty="0">
                <a:latin typeface="Arial"/>
                <a:cs typeface="Arial"/>
              </a:rPr>
              <a:t>19: </a:t>
            </a:r>
            <a:r>
              <a:rPr sz="1400" b="1" spc="-4" dirty="0">
                <a:latin typeface="Arial"/>
                <a:cs typeface="Arial"/>
              </a:rPr>
              <a:t>Code </a:t>
            </a:r>
            <a:r>
              <a:rPr sz="1400" b="1" dirty="0">
                <a:latin typeface="Arial"/>
                <a:cs typeface="Arial"/>
              </a:rPr>
              <a:t>of </a:t>
            </a:r>
            <a:r>
              <a:rPr sz="1400" b="1" spc="-4" dirty="0">
                <a:latin typeface="Arial"/>
                <a:cs typeface="Arial"/>
              </a:rPr>
              <a:t>quadratic equation</a:t>
            </a:r>
            <a:r>
              <a:rPr sz="1400" b="1" spc="9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312862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175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3200" b="1" spc="-14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b="1" spc="-224" dirty="0">
                <a:solidFill>
                  <a:srgbClr val="323299"/>
                </a:solidFill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721" y="89018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6059" y="952948"/>
            <a:ext cx="947305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907677"/>
            <a:ext cx="3714403" cy="524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5838" y="3413758"/>
            <a:ext cx="2232314" cy="445029"/>
          </a:xfrm>
          <a:prstGeom prst="rect">
            <a:avLst/>
          </a:prstGeom>
        </p:spPr>
        <p:txBody>
          <a:bodyPr vert="horz" wrap="square" lIns="0" tIns="9687" rIns="0" bIns="0" rtlCol="0">
            <a:spAutoFit/>
          </a:bodyPr>
          <a:lstStyle/>
          <a:p>
            <a:pPr marL="850785" marR="4559" indent="-839957">
              <a:lnSpc>
                <a:spcPct val="100600"/>
              </a:lnSpc>
              <a:spcBef>
                <a:spcPts val="76"/>
              </a:spcBef>
            </a:pPr>
            <a:r>
              <a:rPr sz="1400" b="1" spc="-4" dirty="0">
                <a:solidFill>
                  <a:srgbClr val="323299"/>
                </a:solidFill>
                <a:latin typeface="Arial"/>
                <a:cs typeface="Arial"/>
              </a:rPr>
              <a:t>Fig. 19 (a) : Program </a:t>
            </a:r>
            <a:r>
              <a:rPr sz="1400" b="1" spc="-9" dirty="0">
                <a:solidFill>
                  <a:srgbClr val="323299"/>
                </a:solidFill>
                <a:latin typeface="Arial"/>
                <a:cs typeface="Arial"/>
              </a:rPr>
              <a:t>flow  </a:t>
            </a:r>
            <a:r>
              <a:rPr sz="1400" b="1" spc="-4" dirty="0">
                <a:solidFill>
                  <a:srgbClr val="323299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86" y="402957"/>
            <a:ext cx="519475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9005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7083" y="1277986"/>
            <a:ext cx="2327267" cy="4473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9991" y="5900118"/>
            <a:ext cx="263294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19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(b) : </a:t>
            </a:r>
            <a:r>
              <a:rPr sz="1600" b="1" spc="-13" dirty="0">
                <a:solidFill>
                  <a:srgbClr val="323299"/>
                </a:solidFill>
                <a:latin typeface="Arial"/>
                <a:cs typeface="Arial"/>
              </a:rPr>
              <a:t>DD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Path</a:t>
            </a:r>
            <a:r>
              <a:rPr sz="1600" b="1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706" y="6142165"/>
            <a:ext cx="293832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latin typeface="Arial"/>
                <a:cs typeface="Arial"/>
              </a:rPr>
              <a:t>12</a:t>
            </a: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6316" y="6210746"/>
            <a:ext cx="4564495" cy="1192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>
              <a:spcBef>
                <a:spcPts val="90"/>
              </a:spcBef>
            </a:pPr>
            <a:r>
              <a:rPr sz="700" spc="-4" dirty="0">
                <a:latin typeface="Times New Roman"/>
                <a:cs typeface="Times New Roman"/>
              </a:rPr>
              <a:t>Software Engineering </a:t>
            </a:r>
            <a:r>
              <a:rPr sz="700" spc="-9" dirty="0">
                <a:latin typeface="Times New Roman"/>
                <a:cs typeface="Times New Roman"/>
              </a:rPr>
              <a:t>(3</a:t>
            </a:r>
            <a:r>
              <a:rPr sz="700" spc="-13" baseline="22222" dirty="0">
                <a:latin typeface="Times New Roman"/>
                <a:cs typeface="Times New Roman"/>
              </a:rPr>
              <a:t>rd </a:t>
            </a:r>
            <a:r>
              <a:rPr sz="700" spc="-4" dirty="0">
                <a:latin typeface="Times New Roman"/>
                <a:cs typeface="Times New Roman"/>
              </a:rPr>
              <a:t>ed.), </a:t>
            </a:r>
            <a:r>
              <a:rPr sz="700" dirty="0">
                <a:latin typeface="Times New Roman"/>
                <a:cs typeface="Times New Roman"/>
              </a:rPr>
              <a:t>By K.K </a:t>
            </a:r>
            <a:r>
              <a:rPr sz="700" spc="-4" dirty="0">
                <a:latin typeface="Times New Roman"/>
                <a:cs typeface="Times New Roman"/>
              </a:rPr>
              <a:t>Aggarwal </a:t>
            </a:r>
            <a:r>
              <a:rPr sz="700" dirty="0">
                <a:latin typeface="Times New Roman"/>
                <a:cs typeface="Times New Roman"/>
              </a:rPr>
              <a:t>&amp; </a:t>
            </a:r>
            <a:r>
              <a:rPr sz="700" spc="-4" dirty="0">
                <a:latin typeface="Times New Roman"/>
                <a:cs typeface="Times New Roman"/>
              </a:rPr>
              <a:t>Yogesh </a:t>
            </a:r>
            <a:r>
              <a:rPr sz="700" dirty="0">
                <a:latin typeface="Times New Roman"/>
                <a:cs typeface="Times New Roman"/>
              </a:rPr>
              <a:t>Singh, </a:t>
            </a:r>
            <a:r>
              <a:rPr sz="700" spc="-4" dirty="0">
                <a:latin typeface="Times New Roman"/>
                <a:cs typeface="Times New Roman"/>
              </a:rPr>
              <a:t>Copyright </a:t>
            </a:r>
            <a:r>
              <a:rPr sz="700" dirty="0">
                <a:latin typeface="Times New Roman"/>
                <a:cs typeface="Times New Roman"/>
              </a:rPr>
              <a:t>© </a:t>
            </a:r>
            <a:r>
              <a:rPr sz="700" spc="-4" dirty="0">
                <a:latin typeface="Times New Roman"/>
                <a:cs typeface="Times New Roman"/>
              </a:rPr>
              <a:t>New </a:t>
            </a:r>
            <a:r>
              <a:rPr sz="700" spc="-9" dirty="0">
                <a:latin typeface="Times New Roman"/>
                <a:cs typeface="Times New Roman"/>
              </a:rPr>
              <a:t>Age </a:t>
            </a:r>
            <a:r>
              <a:rPr sz="700" spc="-4" dirty="0">
                <a:latin typeface="Times New Roman"/>
                <a:cs typeface="Times New Roman"/>
              </a:rPr>
              <a:t>International Publishers,</a:t>
            </a:r>
            <a:r>
              <a:rPr sz="700" spc="63" dirty="0">
                <a:latin typeface="Times New Roman"/>
                <a:cs typeface="Times New Roman"/>
              </a:rPr>
              <a:t> </a:t>
            </a:r>
            <a:r>
              <a:rPr sz="700" spc="-4" dirty="0">
                <a:latin typeface="Times New Roman"/>
                <a:cs typeface="Times New Roman"/>
              </a:rPr>
              <a:t>2007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5097" y="2138923"/>
          <a:ext cx="7758545" cy="3714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59740" marR="257175" indent="-19812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298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0330" indent="1270" algn="ctr">
                        <a:lnSpc>
                          <a:spcPct val="1004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29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298FF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to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14,15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928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are combined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3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are combined and decision</a:t>
                      </a:r>
                      <a:r>
                        <a:rPr sz="11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976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Intermediate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6590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20,21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81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J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420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23,24,25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37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37398" y="6007695"/>
            <a:ext cx="762577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9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ont….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550" y="1731532"/>
            <a:ext cx="398433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mapping table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for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DD path graph</a:t>
            </a:r>
            <a:r>
              <a:rPr sz="1600" b="1" spc="-1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5097" y="1874015"/>
          <a:ext cx="7758545" cy="238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59740" marR="257175" indent="-1981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298FF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0330" indent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29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298FF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26,27,28,29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Three edges are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combined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32,33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34,35,36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Q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Three edges are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combined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38,39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 nodes with exit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0847" y="4796116"/>
            <a:ext cx="1963305" cy="934179"/>
          </a:xfrm>
          <a:prstGeom prst="rect">
            <a:avLst/>
          </a:prstGeom>
        </p:spPr>
        <p:txBody>
          <a:bodyPr vert="horz" wrap="square" lIns="0" tIns="61544" rIns="0" bIns="0" rtlCol="0">
            <a:spAutoFit/>
          </a:bodyPr>
          <a:lstStyle/>
          <a:p>
            <a:pPr marL="11397">
              <a:spcBef>
                <a:spcPts val="485"/>
              </a:spcBef>
              <a:tabLst>
                <a:tab pos="352737" algn="l"/>
              </a:tabLst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(ii)	ABGOPRS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399"/>
              </a:spcBef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(iv)</a:t>
            </a:r>
            <a:r>
              <a:rPr sz="1600" spc="-49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ABCDEFGOPRS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399"/>
              </a:spcBef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(vi)</a:t>
            </a:r>
            <a:r>
              <a:rPr sz="1600" spc="-13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ABGHIKLNRS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757" y="4480109"/>
            <a:ext cx="2307936" cy="1536742"/>
          </a:xfrm>
          <a:prstGeom prst="rect">
            <a:avLst/>
          </a:prstGeom>
        </p:spPr>
        <p:txBody>
          <a:bodyPr vert="horz" wrap="square" lIns="0" tIns="74080" rIns="0" bIns="0" rtlCol="0">
            <a:spAutoFit/>
          </a:bodyPr>
          <a:lstStyle/>
          <a:p>
            <a:pPr marL="11397">
              <a:spcBef>
                <a:spcPts val="583"/>
              </a:spcBef>
            </a:pPr>
            <a:r>
              <a:rPr sz="1600" b="1" spc="-4" dirty="0">
                <a:latin typeface="Arial"/>
                <a:cs typeface="Arial"/>
              </a:rPr>
              <a:t>Independent paths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421118">
              <a:spcBef>
                <a:spcPts val="494"/>
              </a:spcBef>
              <a:tabLst>
                <a:tab pos="775564" algn="l"/>
              </a:tabLst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(i)	ABGOQRS</a:t>
            </a:r>
            <a:endParaRPr sz="1600">
              <a:latin typeface="Arial"/>
              <a:cs typeface="Arial"/>
            </a:endParaRPr>
          </a:p>
          <a:p>
            <a:pPr marL="421118">
              <a:spcBef>
                <a:spcPts val="399"/>
              </a:spcBef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(iii)</a:t>
            </a:r>
            <a:r>
              <a:rPr sz="1600" spc="-27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ABCDFGOQRS</a:t>
            </a:r>
            <a:endParaRPr sz="1600">
              <a:latin typeface="Arial"/>
              <a:cs typeface="Arial"/>
            </a:endParaRPr>
          </a:p>
          <a:p>
            <a:pPr marL="775564" indent="-355016">
              <a:spcBef>
                <a:spcPts val="399"/>
              </a:spcBef>
              <a:buAutoNum type="romanLcParenBoth" startAt="5"/>
              <a:tabLst>
                <a:tab pos="775564" algn="l"/>
                <a:tab pos="776133" algn="l"/>
              </a:tabLst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ABGHIJNRS</a:t>
            </a:r>
            <a:endParaRPr sz="1600">
              <a:latin typeface="Arial"/>
              <a:cs typeface="Arial"/>
            </a:endParaRPr>
          </a:p>
          <a:p>
            <a:pPr marL="763598" indent="-342479">
              <a:spcBef>
                <a:spcPts val="386"/>
              </a:spcBef>
              <a:buAutoNum type="romanLcParenBoth" startAt="5"/>
              <a:tabLst>
                <a:tab pos="763598" algn="l"/>
              </a:tabLst>
            </a:pPr>
            <a:r>
              <a:rPr sz="1600" spc="-4" dirty="0">
                <a:solidFill>
                  <a:srgbClr val="EB6673"/>
                </a:solidFill>
                <a:latin typeface="Arial"/>
                <a:cs typeface="Arial"/>
              </a:rPr>
              <a:t>ABGHIKMNRS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766495"/>
            <a:ext cx="7843405" cy="179661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 algn="just">
              <a:spcBef>
                <a:spcPts val="90"/>
              </a:spcBef>
            </a:pP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sz="1600" b="1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8.14</a:t>
            </a:r>
            <a:endParaRPr sz="1600">
              <a:latin typeface="Arial"/>
              <a:cs typeface="Arial"/>
            </a:endParaRPr>
          </a:p>
          <a:p>
            <a:pPr marL="11397" marR="4559" algn="just">
              <a:spcBef>
                <a:spcPts val="1194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Consider a program given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Fig.8.20 for the classification of a triangle.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Its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input is a  triple of positive integers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(say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a,b,c) from the interval [1,100].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output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may be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[Scalene, Isosceles, Equilateral, Not a</a:t>
            </a:r>
            <a:r>
              <a:rPr sz="1600" spc="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triangle].</a:t>
            </a:r>
            <a:endParaRPr sz="1600">
              <a:latin typeface="Arial"/>
              <a:cs typeface="Arial"/>
            </a:endParaRPr>
          </a:p>
          <a:p>
            <a:pPr marL="11397" marR="4559" algn="just">
              <a:spcBef>
                <a:spcPts val="978"/>
              </a:spcBef>
            </a:pPr>
            <a:r>
              <a:rPr sz="1600" dirty="0">
                <a:latin typeface="Arial"/>
                <a:cs typeface="Arial"/>
              </a:rPr>
              <a:t>Draw </a:t>
            </a:r>
            <a:r>
              <a:rPr sz="1600" spc="-4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flow </a:t>
            </a:r>
            <a:r>
              <a:rPr sz="1600" spc="-4" dirty="0">
                <a:latin typeface="Arial"/>
                <a:cs typeface="Arial"/>
              </a:rPr>
              <a:t>graph </a:t>
            </a:r>
            <a:r>
              <a:rPr sz="1600" dirty="0">
                <a:latin typeface="Arial"/>
                <a:cs typeface="Arial"/>
              </a:rPr>
              <a:t>&amp; DD Path </a:t>
            </a:r>
            <a:r>
              <a:rPr sz="1600" spc="-4" dirty="0">
                <a:latin typeface="Arial"/>
                <a:cs typeface="Arial"/>
              </a:rPr>
              <a:t>graph. Also find the independent paths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4" dirty="0">
                <a:latin typeface="Arial"/>
                <a:cs typeface="Arial"/>
              </a:rPr>
              <a:t>the DD  Path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graph.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125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16854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360" y="1392403"/>
            <a:ext cx="6735576" cy="463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9015" y="5918050"/>
            <a:ext cx="971203" cy="346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126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9451" y="2930114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1403604" y="952500"/>
                </a:move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5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5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4" y="0"/>
                </a:ln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500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40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8"/>
                </a:lnTo>
                <a:lnTo>
                  <a:pt x="661222" y="1903382"/>
                </a:lnTo>
                <a:lnTo>
                  <a:pt x="702564" y="1905000"/>
                </a:lnTo>
                <a:lnTo>
                  <a:pt x="743747" y="1903382"/>
                </a:lnTo>
                <a:lnTo>
                  <a:pt x="784305" y="1898588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40"/>
                </a:lnTo>
                <a:lnTo>
                  <a:pt x="1198245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5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4" y="9525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450" y="2930113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8141" y="2958353"/>
            <a:ext cx="1385455" cy="1092607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L="448471" marR="164117" indent="-278086"/>
            <a:r>
              <a:rPr b="1" spc="-4" dirty="0">
                <a:latin typeface="Arial"/>
                <a:cs typeface="Arial"/>
              </a:rPr>
              <a:t>Input</a:t>
            </a:r>
            <a:r>
              <a:rPr b="1" spc="-81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test  </a:t>
            </a:r>
            <a:r>
              <a:rPr b="1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2828" y="3304837"/>
            <a:ext cx="845705" cy="8425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ctr">
              <a:spcBef>
                <a:spcPts val="90"/>
              </a:spcBef>
            </a:pPr>
            <a:r>
              <a:rPr b="1" spc="4" dirty="0">
                <a:latin typeface="Arial"/>
                <a:cs typeface="Arial"/>
              </a:rPr>
              <a:t>S</a:t>
            </a:r>
            <a:r>
              <a:rPr b="1" spc="-22" dirty="0">
                <a:latin typeface="Arial"/>
                <a:cs typeface="Arial"/>
              </a:rPr>
              <a:t>y</a:t>
            </a:r>
            <a:r>
              <a:rPr b="1" dirty="0">
                <a:latin typeface="Arial"/>
                <a:cs typeface="Arial"/>
              </a:rPr>
              <a:t>stem  </a:t>
            </a:r>
            <a:r>
              <a:rPr b="1" spc="-4" dirty="0">
                <a:latin typeface="Arial"/>
                <a:cs typeface="Arial"/>
              </a:rPr>
              <a:t>under  test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454" y="2958353"/>
            <a:ext cx="1385455" cy="1077218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4263" marR="209135" indent="94025"/>
            <a:r>
              <a:rPr b="1" spc="-4" dirty="0">
                <a:latin typeface="Arial"/>
                <a:cs typeface="Arial"/>
              </a:rPr>
              <a:t>Output  test</a:t>
            </a:r>
            <a:r>
              <a:rPr b="1" spc="-76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843" y="2381025"/>
            <a:ext cx="845127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127076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Input  do</a:t>
            </a:r>
            <a:r>
              <a:rPr b="1" spc="-9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8237" y="2382369"/>
            <a:ext cx="845127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indent="31342">
              <a:spcBef>
                <a:spcPts val="90"/>
              </a:spcBef>
            </a:pPr>
            <a:r>
              <a:rPr b="1" spc="-4" dirty="0">
                <a:latin typeface="Arial"/>
                <a:cs typeface="Arial"/>
              </a:rPr>
              <a:t>Output  do</a:t>
            </a:r>
            <a:r>
              <a:rPr b="1" spc="-9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9" dirty="0">
                <a:latin typeface="Arial"/>
                <a:cs typeface="Arial"/>
              </a:rPr>
              <a:t>i</a:t>
            </a:r>
            <a:r>
              <a:rPr b="1" dirty="0"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57451" y="3634740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5344"/>
                </a:lnTo>
                <a:lnTo>
                  <a:pt x="741766" y="85344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5344"/>
                </a:lnTo>
                <a:lnTo>
                  <a:pt x="741766" y="85344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  <a:path w="838200" h="143510">
                <a:moveTo>
                  <a:pt x="752856" y="85344"/>
                </a:moveTo>
                <a:lnTo>
                  <a:pt x="752856" y="71628"/>
                </a:lnTo>
                <a:lnTo>
                  <a:pt x="741766" y="85344"/>
                </a:lnTo>
                <a:lnTo>
                  <a:pt x="75285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5455" y="3634740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5344"/>
                </a:lnTo>
                <a:lnTo>
                  <a:pt x="741766" y="85344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5344"/>
                </a:lnTo>
                <a:lnTo>
                  <a:pt x="741766" y="85344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  <a:path w="838200" h="143510">
                <a:moveTo>
                  <a:pt x="752856" y="85344"/>
                </a:moveTo>
                <a:lnTo>
                  <a:pt x="752856" y="71628"/>
                </a:lnTo>
                <a:lnTo>
                  <a:pt x="741766" y="85344"/>
                </a:lnTo>
                <a:lnTo>
                  <a:pt x="75285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9364" y="1654884"/>
            <a:ext cx="2947555" cy="44182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800" spc="-4" dirty="0">
                <a:solidFill>
                  <a:srgbClr val="323299"/>
                </a:solidFill>
                <a:latin typeface="Arial"/>
                <a:cs typeface="Arial"/>
              </a:rPr>
              <a:t>Functional</a:t>
            </a:r>
            <a:r>
              <a:rPr sz="2800" spc="-5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323299"/>
                </a:solidFill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4984" y="4945377"/>
            <a:ext cx="2262909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FF4F4F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FF4F4F"/>
                </a:solidFill>
                <a:latin typeface="Arial"/>
                <a:cs typeface="Arial"/>
              </a:rPr>
              <a:t>3: </a:t>
            </a:r>
            <a:r>
              <a:rPr sz="1600" spc="-4" dirty="0">
                <a:solidFill>
                  <a:srgbClr val="FF4F4F"/>
                </a:solidFill>
                <a:latin typeface="Arial"/>
                <a:cs typeface="Arial"/>
              </a:rPr>
              <a:t>Black box</a:t>
            </a:r>
            <a:r>
              <a:rPr sz="1600" spc="-49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4F4F"/>
                </a:solidFill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299" y="1940217"/>
            <a:ext cx="5421402" cy="3065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6443" y="5631177"/>
            <a:ext cx="4699577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20 </a:t>
            </a:r>
            <a:r>
              <a:rPr sz="1600" b="1" dirty="0">
                <a:latin typeface="Arial"/>
                <a:cs typeface="Arial"/>
              </a:rPr>
              <a:t>: </a:t>
            </a:r>
            <a:r>
              <a:rPr sz="1600" b="1" spc="-4" dirty="0">
                <a:latin typeface="Arial"/>
                <a:cs typeface="Arial"/>
              </a:rPr>
              <a:t>Code </a:t>
            </a:r>
            <a:r>
              <a:rPr sz="1600" b="1" dirty="0">
                <a:latin typeface="Arial"/>
                <a:cs typeface="Arial"/>
              </a:rPr>
              <a:t>of </a:t>
            </a:r>
            <a:r>
              <a:rPr sz="1600" b="1" spc="-4" dirty="0">
                <a:latin typeface="Arial"/>
                <a:cs typeface="Arial"/>
              </a:rPr>
              <a:t>triangle classification</a:t>
            </a:r>
            <a:r>
              <a:rPr sz="1600" b="1" spc="-18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problem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127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948011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96860" y="1085405"/>
            <a:ext cx="3444599" cy="495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434" y="1129104"/>
            <a:ext cx="1950605" cy="115028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3363">
              <a:spcBef>
                <a:spcPts val="90"/>
              </a:spcBef>
            </a:pPr>
            <a:r>
              <a:rPr sz="16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r>
              <a:rPr sz="1600" b="1" dirty="0">
                <a:solidFill>
                  <a:srgbClr val="FF3200"/>
                </a:solidFill>
                <a:latin typeface="Arial"/>
                <a:cs typeface="Arial"/>
              </a:rPr>
              <a:t> :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1397" marR="4559"/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Flow graph 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of 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triangle problem</a:t>
            </a:r>
            <a:r>
              <a:rPr sz="1600" b="1"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128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896" y="5563942"/>
            <a:ext cx="325639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Fig.8. 20 (a): Program flow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5706" y="6142165"/>
            <a:ext cx="293832" cy="2115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300" spc="-4" dirty="0">
                <a:latin typeface="Arial"/>
                <a:cs typeface="Arial"/>
              </a:rPr>
              <a:t>12</a:t>
            </a: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6316" y="6210746"/>
            <a:ext cx="4564495" cy="1192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>
              <a:spcBef>
                <a:spcPts val="90"/>
              </a:spcBef>
            </a:pPr>
            <a:r>
              <a:rPr sz="700" spc="-4" dirty="0">
                <a:latin typeface="Times New Roman"/>
                <a:cs typeface="Times New Roman"/>
              </a:rPr>
              <a:t>Software Engineering </a:t>
            </a:r>
            <a:r>
              <a:rPr sz="700" spc="-9" dirty="0">
                <a:latin typeface="Times New Roman"/>
                <a:cs typeface="Times New Roman"/>
              </a:rPr>
              <a:t>(3</a:t>
            </a:r>
            <a:r>
              <a:rPr sz="700" spc="-13" baseline="22222" dirty="0">
                <a:latin typeface="Times New Roman"/>
                <a:cs typeface="Times New Roman"/>
              </a:rPr>
              <a:t>rd </a:t>
            </a:r>
            <a:r>
              <a:rPr sz="700" spc="-4" dirty="0">
                <a:latin typeface="Times New Roman"/>
                <a:cs typeface="Times New Roman"/>
              </a:rPr>
              <a:t>ed.), </a:t>
            </a:r>
            <a:r>
              <a:rPr sz="700" dirty="0">
                <a:latin typeface="Times New Roman"/>
                <a:cs typeface="Times New Roman"/>
              </a:rPr>
              <a:t>By K.K </a:t>
            </a:r>
            <a:r>
              <a:rPr sz="700" spc="-4" dirty="0">
                <a:latin typeface="Times New Roman"/>
                <a:cs typeface="Times New Roman"/>
              </a:rPr>
              <a:t>Aggarwal </a:t>
            </a:r>
            <a:r>
              <a:rPr sz="700" dirty="0">
                <a:latin typeface="Times New Roman"/>
                <a:cs typeface="Times New Roman"/>
              </a:rPr>
              <a:t>&amp; </a:t>
            </a:r>
            <a:r>
              <a:rPr sz="700" spc="-4" dirty="0">
                <a:latin typeface="Times New Roman"/>
                <a:cs typeface="Times New Roman"/>
              </a:rPr>
              <a:t>Yogesh </a:t>
            </a:r>
            <a:r>
              <a:rPr sz="700" dirty="0">
                <a:latin typeface="Times New Roman"/>
                <a:cs typeface="Times New Roman"/>
              </a:rPr>
              <a:t>Singh, </a:t>
            </a:r>
            <a:r>
              <a:rPr sz="700" spc="-4" dirty="0">
                <a:latin typeface="Times New Roman"/>
                <a:cs typeface="Times New Roman"/>
              </a:rPr>
              <a:t>Copyright </a:t>
            </a:r>
            <a:r>
              <a:rPr sz="700" dirty="0">
                <a:latin typeface="Times New Roman"/>
                <a:cs typeface="Times New Roman"/>
              </a:rPr>
              <a:t>© </a:t>
            </a:r>
            <a:r>
              <a:rPr sz="700" spc="-4" dirty="0">
                <a:latin typeface="Times New Roman"/>
                <a:cs typeface="Times New Roman"/>
              </a:rPr>
              <a:t>New </a:t>
            </a:r>
            <a:r>
              <a:rPr sz="700" spc="-9" dirty="0">
                <a:latin typeface="Times New Roman"/>
                <a:cs typeface="Times New Roman"/>
              </a:rPr>
              <a:t>Age </a:t>
            </a:r>
            <a:r>
              <a:rPr sz="700" spc="-4" dirty="0">
                <a:latin typeface="Times New Roman"/>
                <a:cs typeface="Times New Roman"/>
              </a:rPr>
              <a:t>International Publishers,</a:t>
            </a:r>
            <a:r>
              <a:rPr sz="700" spc="63" dirty="0">
                <a:latin typeface="Times New Roman"/>
                <a:cs typeface="Times New Roman"/>
              </a:rPr>
              <a:t> </a:t>
            </a:r>
            <a:r>
              <a:rPr sz="700" spc="-4" dirty="0">
                <a:latin typeface="Times New Roman"/>
                <a:cs typeface="Times New Roman"/>
              </a:rPr>
              <a:t>2007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721" y="95339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2682" y="1574146"/>
          <a:ext cx="7758545" cy="4266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93867">
                <a:tc>
                  <a:txBody>
                    <a:bodyPr/>
                    <a:lstStyle/>
                    <a:p>
                      <a:pPr marL="461645" marR="255904" indent="-1981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99060" indent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</a:tr>
              <a:tr h="290456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4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14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68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27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45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6425" algn="r">
                        <a:lnSpc>
                          <a:spcPts val="1910"/>
                        </a:lnSpc>
                        <a:spcBef>
                          <a:spcPts val="3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3145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6425" algn="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800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277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Two edges are joined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800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15, 16,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637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261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05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971"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32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 nodes plus joining of two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edges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80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9280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800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166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281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32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88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1800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23,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9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25, 26,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245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3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275943" y="5982146"/>
            <a:ext cx="762577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9" dirty="0">
                <a:latin typeface="Arial"/>
                <a:cs typeface="Arial"/>
              </a:rPr>
              <a:t>C</a:t>
            </a:r>
            <a:r>
              <a:rPr sz="1600" b="1" dirty="0">
                <a:latin typeface="Arial"/>
                <a:cs typeface="Arial"/>
              </a:rPr>
              <a:t>ont….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136" y="1166756"/>
            <a:ext cx="398433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mapping table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for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DD path graph</a:t>
            </a:r>
            <a:r>
              <a:rPr sz="1600" b="1" spc="-1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is: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2682" y="1937217"/>
          <a:ext cx="7758545" cy="2145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545"/>
                <a:gridCol w="1246909"/>
                <a:gridCol w="5230091"/>
              </a:tblGrid>
              <a:tr h="605117">
                <a:tc>
                  <a:txBody>
                    <a:bodyPr/>
                    <a:lstStyle/>
                    <a:p>
                      <a:pPr marL="461645" marR="255904" indent="-19812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99060" indent="1270" algn="ctr">
                        <a:lnSpc>
                          <a:spcPct val="1004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DD Path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graph  c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rre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sp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ng  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Remarks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Three edges are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combined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6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32, 33,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ts val="1835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Three edges are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combined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here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36,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Sequential nodes with exit</a:t>
                      </a:r>
                      <a:r>
                        <a:rPr sz="11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node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7701" y="4420942"/>
            <a:ext cx="25763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20 </a:t>
            </a:r>
            <a:r>
              <a:rPr sz="1600" b="1" dirty="0">
                <a:latin typeface="Arial"/>
                <a:cs typeface="Arial"/>
              </a:rPr>
              <a:t>(b): </a:t>
            </a:r>
            <a:r>
              <a:rPr sz="1600" b="1" spc="-4" dirty="0">
                <a:latin typeface="Arial"/>
                <a:cs typeface="Arial"/>
              </a:rPr>
              <a:t>DD Path</a:t>
            </a:r>
            <a:r>
              <a:rPr sz="1600" b="1" spc="-5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402957"/>
            <a:ext cx="5409065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9005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34130" y="5496707"/>
            <a:ext cx="25763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20 </a:t>
            </a:r>
            <a:r>
              <a:rPr sz="1600" b="1" dirty="0">
                <a:latin typeface="Arial"/>
                <a:cs typeface="Arial"/>
              </a:rPr>
              <a:t>(b): </a:t>
            </a:r>
            <a:r>
              <a:rPr sz="1600" b="1" spc="-4" dirty="0">
                <a:latin typeface="Arial"/>
                <a:cs typeface="Arial"/>
              </a:rPr>
              <a:t>DD Path</a:t>
            </a:r>
            <a:r>
              <a:rPr sz="1600" b="1" spc="-54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348" y="1672707"/>
            <a:ext cx="2938763" cy="431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3590" y="1328120"/>
            <a:ext cx="338281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DD Path graph is given in Fig. 20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(b)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4119" y="2515495"/>
            <a:ext cx="2307936" cy="2425316"/>
          </a:xfrm>
          <a:prstGeom prst="rect">
            <a:avLst/>
          </a:prstGeom>
        </p:spPr>
        <p:txBody>
          <a:bodyPr vert="horz" wrap="square" lIns="0" tIns="75220" rIns="0" bIns="0" rtlCol="0">
            <a:spAutoFit/>
          </a:bodyPr>
          <a:lstStyle/>
          <a:p>
            <a:pPr marL="11397">
              <a:spcBef>
                <a:spcPts val="592"/>
              </a:spcBef>
            </a:pPr>
            <a:r>
              <a:rPr sz="1600" b="1" spc="-4" dirty="0">
                <a:latin typeface="Arial"/>
                <a:cs typeface="Arial"/>
              </a:rPr>
              <a:t>Independent paths</a:t>
            </a:r>
            <a:r>
              <a:rPr sz="1600" b="1" spc="-49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755050" indent="-333932">
              <a:spcBef>
                <a:spcPts val="507"/>
              </a:spcBef>
              <a:buAutoNum type="romanLcParenBoth"/>
              <a:tabLst>
                <a:tab pos="755050" algn="l"/>
                <a:tab pos="755620" algn="l"/>
              </a:tabLst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ABFGNPQR</a:t>
            </a:r>
            <a:endParaRPr sz="1600">
              <a:latin typeface="Arial"/>
              <a:cs typeface="Arial"/>
            </a:endParaRPr>
          </a:p>
          <a:p>
            <a:pPr marL="755050" indent="-333932">
              <a:spcBef>
                <a:spcPts val="399"/>
              </a:spcBef>
              <a:buAutoNum type="romanLcParenBoth"/>
              <a:tabLst>
                <a:tab pos="755620" algn="l"/>
              </a:tabLst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ABFGNOQR</a:t>
            </a:r>
            <a:endParaRPr sz="1600">
              <a:latin typeface="Arial"/>
              <a:cs typeface="Arial"/>
            </a:endParaRPr>
          </a:p>
          <a:p>
            <a:pPr marL="755050" indent="-333932">
              <a:spcBef>
                <a:spcPts val="386"/>
              </a:spcBef>
              <a:buAutoNum type="romanLcParenBoth"/>
              <a:tabLst>
                <a:tab pos="755620" algn="l"/>
              </a:tabLst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ABCEGNPQR</a:t>
            </a:r>
            <a:endParaRPr sz="1600">
              <a:latin typeface="Arial"/>
              <a:cs typeface="Arial"/>
            </a:endParaRPr>
          </a:p>
          <a:p>
            <a:pPr marL="755050" indent="-333932">
              <a:spcBef>
                <a:spcPts val="399"/>
              </a:spcBef>
              <a:buAutoNum type="romanLcParenBoth"/>
              <a:tabLst>
                <a:tab pos="755620" algn="l"/>
              </a:tabLst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ABCDEGNOQR</a:t>
            </a:r>
            <a:endParaRPr sz="1600">
              <a:latin typeface="Arial"/>
              <a:cs typeface="Arial"/>
            </a:endParaRPr>
          </a:p>
          <a:p>
            <a:pPr marL="755050" indent="-333932">
              <a:spcBef>
                <a:spcPts val="399"/>
              </a:spcBef>
              <a:buAutoNum type="romanLcParenBoth"/>
              <a:tabLst>
                <a:tab pos="755620" algn="l"/>
              </a:tabLst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ABFGHIMQR</a:t>
            </a:r>
            <a:endParaRPr sz="1600">
              <a:latin typeface="Arial"/>
              <a:cs typeface="Arial"/>
            </a:endParaRPr>
          </a:p>
          <a:p>
            <a:pPr marL="421688" marR="91176">
              <a:lnSpc>
                <a:spcPts val="2333"/>
              </a:lnSpc>
              <a:spcBef>
                <a:spcPts val="135"/>
              </a:spcBef>
              <a:buAutoNum type="romanLcParenBoth"/>
              <a:tabLst>
                <a:tab pos="755620" algn="l"/>
              </a:tabLst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AB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FG</a:t>
            </a:r>
            <a:r>
              <a:rPr sz="1600" spc="-9" dirty="0">
                <a:solidFill>
                  <a:srgbClr val="653200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J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K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r>
              <a:rPr sz="1600" spc="-9" dirty="0">
                <a:solidFill>
                  <a:srgbClr val="653200"/>
                </a:solidFill>
                <a:latin typeface="Arial"/>
                <a:cs typeface="Arial"/>
              </a:rPr>
              <a:t>Q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R 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(vii)ABFGHJMQR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103997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303" y="1240715"/>
            <a:ext cx="7584786" cy="129077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Cyclomatic</a:t>
            </a:r>
            <a:r>
              <a:rPr sz="2000" b="1" u="heavy" spc="9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Complexity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2000">
              <a:latin typeface="Times New Roman"/>
              <a:cs typeface="Times New Roman"/>
            </a:endParaRPr>
          </a:p>
          <a:p>
            <a:pPr marL="79209"/>
            <a:r>
              <a:rPr sz="1600" spc="-4" dirty="0">
                <a:latin typeface="Arial"/>
                <a:cs typeface="Arial"/>
              </a:rPr>
              <a:t>McCabe’s cyclomatic metric V(G)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i="1" spc="-4" dirty="0">
                <a:latin typeface="Arial"/>
                <a:cs typeface="Arial"/>
              </a:rPr>
              <a:t>e </a:t>
            </a:r>
            <a:r>
              <a:rPr sz="1600" spc="-4" dirty="0">
                <a:latin typeface="Arial"/>
                <a:cs typeface="Arial"/>
              </a:rPr>
              <a:t>– </a:t>
            </a:r>
            <a:r>
              <a:rPr sz="1600" i="1" spc="-4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2P.</a:t>
            </a:r>
            <a:endParaRPr sz="1600">
              <a:latin typeface="Arial"/>
              <a:cs typeface="Arial"/>
            </a:endParaRPr>
          </a:p>
          <a:p>
            <a:pPr marL="79209">
              <a:spcBef>
                <a:spcPts val="983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For example, a flow graph shown in in Fig. 21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with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entry node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‘</a:t>
            </a:r>
            <a:r>
              <a:rPr sz="1600" i="1" spc="-4" dirty="0">
                <a:solidFill>
                  <a:srgbClr val="323299"/>
                </a:solidFill>
                <a:latin typeface="Arial"/>
                <a:cs typeface="Arial"/>
              </a:rPr>
              <a:t>a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’ and exit node</a:t>
            </a:r>
            <a:r>
              <a:rPr sz="1600" spc="9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‘</a:t>
            </a:r>
            <a:r>
              <a:rPr sz="1600" i="1" spc="-4" dirty="0">
                <a:solidFill>
                  <a:srgbClr val="323299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’.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2023" y="2710687"/>
            <a:ext cx="4234945" cy="3229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12802" y="5900118"/>
            <a:ext cx="191654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21: </a:t>
            </a:r>
            <a:r>
              <a:rPr sz="1600" b="1" spc="-9" dirty="0">
                <a:solidFill>
                  <a:srgbClr val="323299"/>
                </a:solidFill>
                <a:latin typeface="Arial"/>
                <a:cs typeface="Arial"/>
              </a:rPr>
              <a:t>Flow</a:t>
            </a:r>
            <a:r>
              <a:rPr sz="1600" b="1" spc="-4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132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576" y="1649505"/>
            <a:ext cx="6927849" cy="180661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31980" marR="1612102" indent="-820583">
              <a:lnSpc>
                <a:spcPct val="150600"/>
              </a:lnSpc>
              <a:spcBef>
                <a:spcPts val="90"/>
              </a:spcBef>
            </a:pP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value of cyclomatic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complexity can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be calculated as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: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V(G)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9 – 6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978"/>
              </a:spcBef>
              <a:tabLst>
                <a:tab pos="831410" algn="l"/>
              </a:tabLst>
            </a:pPr>
            <a:r>
              <a:rPr sz="1600" spc="-4" dirty="0">
                <a:latin typeface="Arial"/>
                <a:cs typeface="Arial"/>
              </a:rPr>
              <a:t>Here	</a:t>
            </a:r>
            <a:r>
              <a:rPr sz="1600" i="1" spc="-4" dirty="0">
                <a:latin typeface="Arial"/>
                <a:cs typeface="Arial"/>
              </a:rPr>
              <a:t>e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4" dirty="0">
                <a:latin typeface="Arial"/>
                <a:cs typeface="Arial"/>
              </a:rPr>
              <a:t>9, </a:t>
            </a:r>
            <a:r>
              <a:rPr sz="1600" i="1" spc="-4" dirty="0">
                <a:latin typeface="Arial"/>
                <a:cs typeface="Arial"/>
              </a:rPr>
              <a:t>n </a:t>
            </a:r>
            <a:r>
              <a:rPr sz="1600" dirty="0">
                <a:latin typeface="Arial"/>
                <a:cs typeface="Arial"/>
              </a:rPr>
              <a:t>= </a:t>
            </a:r>
            <a:r>
              <a:rPr sz="1600" spc="-4" dirty="0">
                <a:latin typeface="Arial"/>
                <a:cs typeface="Arial"/>
              </a:rPr>
              <a:t>6 and </a:t>
            </a:r>
            <a:r>
              <a:rPr sz="1600" dirty="0">
                <a:latin typeface="Arial"/>
                <a:cs typeface="Arial"/>
              </a:rPr>
              <a:t>P </a:t>
            </a:r>
            <a:r>
              <a:rPr sz="1600" spc="-4" dirty="0">
                <a:latin typeface="Arial"/>
                <a:cs typeface="Arial"/>
              </a:rPr>
              <a:t>=1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1397">
              <a:spcBef>
                <a:spcPts val="1005"/>
              </a:spcBef>
            </a:pPr>
            <a:r>
              <a:rPr sz="1600" dirty="0">
                <a:latin typeface="Arial"/>
                <a:cs typeface="Arial"/>
              </a:rPr>
              <a:t>There </a:t>
            </a:r>
            <a:r>
              <a:rPr sz="1600" spc="-9" dirty="0">
                <a:latin typeface="Arial"/>
                <a:cs typeface="Arial"/>
              </a:rPr>
              <a:t>will </a:t>
            </a:r>
            <a:r>
              <a:rPr sz="1600" spc="-4" dirty="0">
                <a:latin typeface="Arial"/>
                <a:cs typeface="Arial"/>
              </a:rPr>
              <a:t>be </a:t>
            </a:r>
            <a:r>
              <a:rPr sz="1600" dirty="0">
                <a:latin typeface="Arial"/>
                <a:cs typeface="Arial"/>
              </a:rPr>
              <a:t>five </a:t>
            </a:r>
            <a:r>
              <a:rPr sz="1600" spc="-4" dirty="0">
                <a:latin typeface="Arial"/>
                <a:cs typeface="Arial"/>
              </a:rPr>
              <a:t>independent paths for the flow graph illustrated in Fig.</a:t>
            </a:r>
            <a:r>
              <a:rPr sz="1600" spc="10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21.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218" y="3350557"/>
            <a:ext cx="774123" cy="1626346"/>
          </a:xfrm>
          <a:prstGeom prst="rect">
            <a:avLst/>
          </a:prstGeom>
        </p:spPr>
        <p:txBody>
          <a:bodyPr vert="horz" wrap="square" lIns="0" tIns="86617" rIns="0" bIns="0" rtlCol="0">
            <a:spAutoFit/>
          </a:bodyPr>
          <a:lstStyle/>
          <a:p>
            <a:pPr marL="11397">
              <a:spcBef>
                <a:spcPts val="682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Path 1</a:t>
            </a:r>
            <a:r>
              <a:rPr sz="1600" b="1" spc="-7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592"/>
              </a:spcBef>
            </a:pPr>
            <a:r>
              <a:rPr sz="1600" b="1" spc="-4" dirty="0">
                <a:latin typeface="Arial"/>
                <a:cs typeface="Arial"/>
              </a:rPr>
              <a:t>Path 2</a:t>
            </a:r>
            <a:r>
              <a:rPr sz="1600" b="1" spc="-7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579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Path 3</a:t>
            </a:r>
            <a:r>
              <a:rPr sz="1600" b="1" spc="-7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583"/>
              </a:spcBef>
            </a:pPr>
            <a:r>
              <a:rPr sz="1600" b="1" spc="-4" dirty="0">
                <a:latin typeface="Arial"/>
                <a:cs typeface="Arial"/>
              </a:rPr>
              <a:t>Path 4</a:t>
            </a:r>
            <a:r>
              <a:rPr sz="1600" b="1" spc="-7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592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Path 5</a:t>
            </a:r>
            <a:r>
              <a:rPr sz="1600" b="1" spc="-7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126" y="3350557"/>
            <a:ext cx="2471305" cy="1640709"/>
          </a:xfrm>
          <a:prstGeom prst="rect">
            <a:avLst/>
          </a:prstGeom>
        </p:spPr>
        <p:txBody>
          <a:bodyPr vert="horz" wrap="square" lIns="0" tIns="86617" rIns="0" bIns="0" rtlCol="0">
            <a:spAutoFit/>
          </a:bodyPr>
          <a:lstStyle/>
          <a:p>
            <a:pPr marL="11397">
              <a:spcBef>
                <a:spcPts val="682"/>
              </a:spcBef>
            </a:pPr>
            <a:r>
              <a:rPr sz="1600" i="1" spc="-4" dirty="0">
                <a:latin typeface="Arial"/>
                <a:cs typeface="Arial"/>
              </a:rPr>
              <a:t>a </a:t>
            </a:r>
            <a:r>
              <a:rPr sz="1600" i="1" dirty="0">
                <a:latin typeface="Arial"/>
                <a:cs typeface="Arial"/>
              </a:rPr>
              <a:t>c</a:t>
            </a:r>
            <a:r>
              <a:rPr sz="1600" i="1" spc="-4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11397" marR="1850870">
              <a:lnSpc>
                <a:spcPct val="130000"/>
              </a:lnSpc>
              <a:spcBef>
                <a:spcPts val="9"/>
              </a:spcBef>
            </a:pPr>
            <a:r>
              <a:rPr sz="1600" i="1" spc="-4" dirty="0">
                <a:latin typeface="Arial"/>
                <a:cs typeface="Arial"/>
              </a:rPr>
              <a:t>a b e</a:t>
            </a:r>
            <a:r>
              <a:rPr sz="1600" i="1" spc="-81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f  </a:t>
            </a:r>
            <a:r>
              <a:rPr sz="1600" i="1" spc="-4" dirty="0">
                <a:latin typeface="Arial"/>
                <a:cs typeface="Arial"/>
              </a:rPr>
              <a:t>a d </a:t>
            </a:r>
            <a:r>
              <a:rPr sz="1600" i="1" dirty="0">
                <a:latin typeface="Arial"/>
                <a:cs typeface="Arial"/>
              </a:rPr>
              <a:t>c</a:t>
            </a:r>
            <a:r>
              <a:rPr sz="1600" i="1" spc="-76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11397" marR="4559">
              <a:lnSpc>
                <a:spcPts val="2531"/>
              </a:lnSpc>
              <a:spcBef>
                <a:spcPts val="171"/>
              </a:spcBef>
            </a:pPr>
            <a:r>
              <a:rPr sz="1600" i="1" spc="-4" dirty="0">
                <a:latin typeface="Arial"/>
                <a:cs typeface="Arial"/>
              </a:rPr>
              <a:t>a b e a </a:t>
            </a:r>
            <a:r>
              <a:rPr sz="1600" i="1" dirty="0">
                <a:latin typeface="Arial"/>
                <a:cs typeface="Arial"/>
              </a:rPr>
              <a:t>c f </a:t>
            </a:r>
            <a:r>
              <a:rPr sz="1600" b="1" dirty="0">
                <a:latin typeface="Arial"/>
                <a:cs typeface="Arial"/>
              </a:rPr>
              <a:t>or </a:t>
            </a:r>
            <a:r>
              <a:rPr sz="1600" i="1" spc="-4" dirty="0">
                <a:latin typeface="Arial"/>
                <a:cs typeface="Arial"/>
              </a:rPr>
              <a:t>a b e a b e</a:t>
            </a:r>
            <a:r>
              <a:rPr sz="1600" i="1" spc="-67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f  </a:t>
            </a:r>
            <a:r>
              <a:rPr sz="1600" i="1" spc="-4" dirty="0">
                <a:latin typeface="Arial"/>
                <a:cs typeface="Arial"/>
              </a:rPr>
              <a:t>a b e b e</a:t>
            </a:r>
            <a:r>
              <a:rPr sz="1600" i="1" spc="-18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575" y="1650850"/>
            <a:ext cx="7374082" cy="352785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Several properties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of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cyclomatic complexity are stated</a:t>
            </a:r>
            <a:r>
              <a:rPr sz="1600" b="1" spc="1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39889">
              <a:spcBef>
                <a:spcPts val="4"/>
              </a:spcBef>
              <a:tabLst>
                <a:tab pos="450181" algn="l"/>
              </a:tabLst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	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V(G) ≥1</a:t>
            </a:r>
            <a:endParaRPr>
              <a:latin typeface="Arial"/>
              <a:cs typeface="Arial"/>
            </a:endParaRPr>
          </a:p>
          <a:p>
            <a:pPr marL="450181" indent="-410860">
              <a:spcBef>
                <a:spcPts val="1615"/>
              </a:spcBef>
              <a:buAutoNum type="arabicPeriod" startAt="2"/>
              <a:tabLst>
                <a:tab pos="450181" algn="l"/>
                <a:tab pos="450750" algn="l"/>
              </a:tabLst>
            </a:pP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V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(G) is the maximum number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independent </a:t>
            </a:r>
            <a:r>
              <a:rPr spc="-9" dirty="0">
                <a:solidFill>
                  <a:srgbClr val="329932"/>
                </a:solidFill>
                <a:latin typeface="Arial"/>
                <a:cs typeface="Arial"/>
              </a:rPr>
              <a:t>paths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in graph</a:t>
            </a:r>
            <a:r>
              <a:rPr spc="-5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G.</a:t>
            </a:r>
            <a:endParaRPr>
              <a:latin typeface="Arial"/>
              <a:cs typeface="Arial"/>
            </a:endParaRPr>
          </a:p>
          <a:p>
            <a:pPr marL="450181" indent="-410860">
              <a:spcBef>
                <a:spcPts val="1593"/>
              </a:spcBef>
              <a:buAutoNum type="arabicPeriod" startAt="2"/>
              <a:tabLst>
                <a:tab pos="450181" algn="l"/>
                <a:tab pos="450750" algn="l"/>
              </a:tabLst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Inserting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&amp;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deleting functional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statements to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does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not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affect</a:t>
            </a:r>
            <a:r>
              <a:rPr spc="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V(G).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arabicPeriod" startAt="2"/>
            </a:pPr>
            <a:endParaRPr>
              <a:latin typeface="Times New Roman"/>
              <a:cs typeface="Times New Roman"/>
            </a:endParaRPr>
          </a:p>
          <a:p>
            <a:pPr marL="450181" indent="-410860">
              <a:spcBef>
                <a:spcPts val="4"/>
              </a:spcBef>
              <a:buAutoNum type="arabicPeriod" startAt="2"/>
              <a:tabLst>
                <a:tab pos="450181" algn="l"/>
                <a:tab pos="450750" algn="l"/>
              </a:tabLst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G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has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only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one path if and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only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if</a:t>
            </a:r>
            <a:r>
              <a:rPr spc="-5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V(G)=1.</a:t>
            </a:r>
            <a:endParaRPr>
              <a:latin typeface="Arial"/>
              <a:cs typeface="Arial"/>
            </a:endParaRPr>
          </a:p>
          <a:p>
            <a:pPr>
              <a:spcBef>
                <a:spcPts val="22"/>
              </a:spcBef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50181" indent="-410860">
              <a:buAutoNum type="arabicPeriod" startAt="2"/>
              <a:tabLst>
                <a:tab pos="450181" algn="l"/>
                <a:tab pos="450750" algn="l"/>
              </a:tabLst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Inserting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new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row in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G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increases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V(G)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by</a:t>
            </a:r>
            <a:r>
              <a:rPr spc="-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unity.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  <a:buAutoNum type="arabicPeriod" startAt="2"/>
            </a:pPr>
            <a:endParaRPr sz="1600">
              <a:latin typeface="Times New Roman"/>
              <a:cs typeface="Times New Roman"/>
            </a:endParaRPr>
          </a:p>
          <a:p>
            <a:pPr marL="450181" indent="-410860">
              <a:buAutoNum type="arabicPeriod" startAt="2"/>
              <a:tabLst>
                <a:tab pos="450181" algn="l"/>
                <a:tab pos="450750" algn="l"/>
              </a:tabLst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V(G) depends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only on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the decision structure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of</a:t>
            </a:r>
            <a:r>
              <a:rPr spc="-54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G.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134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364876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9417" y="3032268"/>
            <a:ext cx="6281781" cy="279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0715" y="5832883"/>
            <a:ext cx="681759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Fig.</a:t>
            </a:r>
            <a:r>
              <a:rPr sz="1600" b="1" spc="-7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135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575" y="1502933"/>
            <a:ext cx="7544955" cy="1197024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11397" marR="4559" algn="just">
              <a:lnSpc>
                <a:spcPct val="99900"/>
              </a:lnSpc>
              <a:spcBef>
                <a:spcPts val="94"/>
              </a:spcBef>
            </a:pPr>
            <a:r>
              <a:rPr sz="1500" spc="4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role of P in the complexity calculation V(G)=e-n+2P is required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1500" spc="4" dirty="0">
                <a:solidFill>
                  <a:srgbClr val="323299"/>
                </a:solidFill>
                <a:latin typeface="Arial"/>
                <a:cs typeface="Arial"/>
              </a:rPr>
              <a:t>be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understood 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correctly.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We define a flow graph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with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unique entry </a:t>
            </a:r>
            <a:r>
              <a:rPr sz="1500" spc="4"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exit nodes, all nodes  reachable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from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entry,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and exit reachable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from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all nodes. </a:t>
            </a:r>
            <a:r>
              <a:rPr sz="1500" spc="4" dirty="0">
                <a:solidFill>
                  <a:srgbClr val="323299"/>
                </a:solidFill>
                <a:latin typeface="Arial"/>
                <a:cs typeface="Arial"/>
              </a:rPr>
              <a:t>This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definition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would 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result in all flow graphs having only one connected component.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One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could, however,  imagine a main program M </a:t>
            </a:r>
            <a:r>
              <a:rPr sz="1500" spc="4"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two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called subroutines A and B having a flow graph  </a:t>
            </a:r>
            <a:r>
              <a:rPr sz="1500" spc="-4" dirty="0">
                <a:solidFill>
                  <a:srgbClr val="323299"/>
                </a:solidFill>
                <a:latin typeface="Arial"/>
                <a:cs typeface="Arial"/>
              </a:rPr>
              <a:t>shown </a:t>
            </a:r>
            <a:r>
              <a:rPr sz="1500" dirty="0">
                <a:solidFill>
                  <a:srgbClr val="323299"/>
                </a:solidFill>
                <a:latin typeface="Arial"/>
                <a:cs typeface="Arial"/>
              </a:rPr>
              <a:t>in Fig.</a:t>
            </a:r>
            <a:r>
              <a:rPr sz="1500" spc="-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323299"/>
                </a:solidFill>
                <a:latin typeface="Arial"/>
                <a:cs typeface="Arial"/>
              </a:rPr>
              <a:t>22.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489" y="1999128"/>
            <a:ext cx="7073323" cy="211977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Let </a:t>
            </a:r>
            <a:r>
              <a:rPr spc="-9" dirty="0">
                <a:latin typeface="Arial"/>
                <a:cs typeface="Arial"/>
              </a:rPr>
              <a:t>us </a:t>
            </a:r>
            <a:r>
              <a:rPr spc="-4" dirty="0">
                <a:latin typeface="Arial"/>
                <a:cs typeface="Arial"/>
              </a:rPr>
              <a:t>denote the total graph above with </a:t>
            </a:r>
            <a:r>
              <a:rPr dirty="0">
                <a:latin typeface="Arial"/>
                <a:cs typeface="Arial"/>
              </a:rPr>
              <a:t>3 </a:t>
            </a:r>
            <a:r>
              <a:rPr spc="-4" dirty="0">
                <a:latin typeface="Arial"/>
                <a:cs typeface="Arial"/>
              </a:rPr>
              <a:t>connected components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</a:t>
            </a:r>
            <a:endParaRPr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2200">
              <a:latin typeface="Times New Roman"/>
              <a:cs typeface="Times New Roman"/>
            </a:endParaRPr>
          </a:p>
          <a:p>
            <a:pPr marL="94025" algn="ctr"/>
            <a:r>
              <a:rPr sz="2300" i="1" dirty="0">
                <a:latin typeface="Times New Roman"/>
                <a:cs typeface="Times New Roman"/>
              </a:rPr>
              <a:t>V</a:t>
            </a:r>
            <a:r>
              <a:rPr sz="2300" i="1" spc="-228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M</a:t>
            </a:r>
            <a:r>
              <a:rPr sz="2300" i="1" spc="1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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-301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</a:t>
            </a:r>
            <a:r>
              <a:rPr sz="2300" spc="-162" dirty="0">
                <a:latin typeface="Times New Roman"/>
                <a:cs typeface="Times New Roman"/>
              </a:rPr>
              <a:t> </a:t>
            </a:r>
            <a:r>
              <a:rPr sz="2300" i="1" spc="31" dirty="0">
                <a:latin typeface="Times New Roman"/>
                <a:cs typeface="Times New Roman"/>
              </a:rPr>
              <a:t>B</a:t>
            </a:r>
            <a:r>
              <a:rPr sz="2300" spc="31" dirty="0">
                <a:latin typeface="Times New Roman"/>
                <a:cs typeface="Times New Roman"/>
              </a:rPr>
              <a:t>)</a:t>
            </a:r>
            <a:r>
              <a:rPr sz="2300" spc="-5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8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</a:t>
            </a:r>
            <a:r>
              <a:rPr sz="2300" i="1" spc="-206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197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n</a:t>
            </a:r>
            <a:r>
              <a:rPr sz="2300" i="1" spc="-17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157" dirty="0">
                <a:latin typeface="Times New Roman"/>
                <a:cs typeface="Times New Roman"/>
              </a:rPr>
              <a:t> </a:t>
            </a:r>
            <a:r>
              <a:rPr sz="2300" spc="49" dirty="0">
                <a:latin typeface="Times New Roman"/>
                <a:cs typeface="Times New Roman"/>
              </a:rPr>
              <a:t>2</a:t>
            </a:r>
            <a:r>
              <a:rPr sz="2300" i="1" spc="49" dirty="0">
                <a:latin typeface="Times New Roman"/>
                <a:cs typeface="Times New Roman"/>
              </a:rPr>
              <a:t>P</a:t>
            </a:r>
            <a:endParaRPr sz="2300">
              <a:latin typeface="Times New Roman"/>
              <a:cs typeface="Times New Roman"/>
            </a:endParaRPr>
          </a:p>
          <a:p>
            <a:pPr marL="3763853">
              <a:spcBef>
                <a:spcPts val="2239"/>
              </a:spcBef>
            </a:pPr>
            <a:r>
              <a:rPr sz="2200" dirty="0">
                <a:latin typeface="Arial"/>
                <a:cs typeface="Arial"/>
              </a:rPr>
              <a:t>= </a:t>
            </a:r>
            <a:r>
              <a:rPr sz="2200" spc="-4" dirty="0">
                <a:latin typeface="Arial"/>
                <a:cs typeface="Arial"/>
              </a:rPr>
              <a:t>13-13+2*3</a:t>
            </a:r>
            <a:endParaRPr sz="2200">
              <a:latin typeface="Arial"/>
              <a:cs typeface="Arial"/>
            </a:endParaRPr>
          </a:p>
          <a:p>
            <a:pPr marL="3763853">
              <a:spcBef>
                <a:spcPts val="1279"/>
              </a:spcBef>
            </a:pPr>
            <a:r>
              <a:rPr sz="2200" dirty="0">
                <a:latin typeface="Arial"/>
                <a:cs typeface="Arial"/>
              </a:rPr>
              <a:t>= </a:t>
            </a:r>
            <a:r>
              <a:rPr sz="2200" spc="-4" dirty="0"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1377" y="4352363"/>
            <a:ext cx="5172941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254723" algn="l"/>
                <a:tab pos="738524" algn="l"/>
                <a:tab pos="1107786" algn="l"/>
                <a:tab pos="1718095" algn="l"/>
                <a:tab pos="3039004" algn="l"/>
                <a:tab pos="3469811" algn="l"/>
                <a:tab pos="4660795" algn="l"/>
                <a:tab pos="4967374" algn="l"/>
              </a:tabLst>
            </a:pPr>
            <a:r>
              <a:rPr dirty="0">
                <a:latin typeface="Arial"/>
                <a:cs typeface="Arial"/>
              </a:rPr>
              <a:t>1	</a:t>
            </a:r>
            <a:r>
              <a:rPr spc="-9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an	be	</a:t>
            </a:r>
            <a:r>
              <a:rPr spc="-13" dirty="0">
                <a:latin typeface="Arial"/>
                <a:cs typeface="Arial"/>
              </a:rPr>
              <a:t>u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 </a:t>
            </a:r>
            <a:r>
              <a:rPr spc="-10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a</a:t>
            </a:r>
            <a:r>
              <a:rPr spc="-4" dirty="0">
                <a:latin typeface="Arial"/>
                <a:cs typeface="Arial"/>
              </a:rPr>
              <a:t>l</a:t>
            </a: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a</a:t>
            </a: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	</a:t>
            </a:r>
            <a:r>
              <a:rPr spc="-9" dirty="0">
                <a:latin typeface="Arial"/>
                <a:cs typeface="Arial"/>
              </a:rPr>
              <a:t>t</a:t>
            </a:r>
            <a:r>
              <a:rPr spc="-13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	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13"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</a:t>
            </a:r>
            <a:r>
              <a:rPr spc="-13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</a:t>
            </a:r>
            <a:r>
              <a:rPr spc="-9" dirty="0">
                <a:latin typeface="Arial"/>
                <a:cs typeface="Arial"/>
              </a:rPr>
              <a:t>x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y	of	a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94" y="4621304"/>
            <a:ext cx="703868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collection of </a:t>
            </a:r>
            <a:r>
              <a:rPr spc="-4" dirty="0">
                <a:latin typeface="Arial"/>
                <a:cs typeface="Arial"/>
              </a:rPr>
              <a:t>programs, particularly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hierarchical nest </a:t>
            </a:r>
            <a:r>
              <a:rPr dirty="0">
                <a:latin typeface="Arial"/>
                <a:cs typeface="Arial"/>
              </a:rPr>
              <a:t>of</a:t>
            </a:r>
            <a:r>
              <a:rPr spc="-5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subroutines.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94" y="4286230"/>
            <a:ext cx="2443595" cy="367177"/>
          </a:xfrm>
          <a:prstGeom prst="rect">
            <a:avLst/>
          </a:prstGeom>
        </p:spPr>
        <p:txBody>
          <a:bodyPr vert="horz" wrap="square" lIns="0" tIns="13106" rIns="0" bIns="0" rtlCol="0">
            <a:spAutoFit/>
          </a:bodyPr>
          <a:lstStyle/>
          <a:p>
            <a:pPr marL="11397">
              <a:spcBef>
                <a:spcPts val="102"/>
              </a:spcBef>
              <a:tabLst>
                <a:tab pos="560731" algn="l"/>
                <a:tab pos="1436019" algn="l"/>
                <a:tab pos="1959711" algn="l"/>
                <a:tab pos="2236087" algn="l"/>
              </a:tabLst>
            </a:pPr>
            <a:r>
              <a:rPr spc="-4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	</a:t>
            </a:r>
            <a:r>
              <a:rPr spc="-13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d	</a:t>
            </a:r>
            <a:r>
              <a:rPr spc="4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	P	</a:t>
            </a:r>
            <a:r>
              <a:rPr sz="2300" spc="9" dirty="0">
                <a:latin typeface="Symbol"/>
                <a:cs typeface="Symbol"/>
              </a:rPr>
              <a:t>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74719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5086" y="5853053"/>
            <a:ext cx="5412509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Fig.4: </a:t>
            </a:r>
            <a:r>
              <a:rPr sz="1600" spc="-4" dirty="0">
                <a:latin typeface="Arial"/>
                <a:cs typeface="Arial"/>
              </a:rPr>
              <a:t>Input domain for program having two input</a:t>
            </a:r>
            <a:r>
              <a:rPr sz="1600" spc="5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3404" y="3429000"/>
            <a:ext cx="2762827" cy="1869141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6433" y="3923852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8690" y="3923852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6433" y="4781774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6433" y="3923852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5036" y="3923852"/>
            <a:ext cx="181841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48890" y="4781774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6734" y="521476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61461" y="5217458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01141" y="4539726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6025" y="3825688"/>
            <a:ext cx="130464" cy="403412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6388" y="97665"/>
                </a:lnTo>
                <a:lnTo>
                  <a:pt x="56388" y="85344"/>
                </a:lnTo>
                <a:lnTo>
                  <a:pt x="85344" y="85344"/>
                </a:lnTo>
                <a:lnTo>
                  <a:pt x="85344" y="96433"/>
                </a:lnTo>
                <a:lnTo>
                  <a:pt x="143256" y="143256"/>
                </a:lnTo>
                <a:close/>
              </a:path>
              <a:path w="143510" h="457200">
                <a:moveTo>
                  <a:pt x="71628" y="85344"/>
                </a:moveTo>
                <a:lnTo>
                  <a:pt x="56388" y="85344"/>
                </a:lnTo>
                <a:lnTo>
                  <a:pt x="56388" y="97665"/>
                </a:lnTo>
                <a:lnTo>
                  <a:pt x="71628" y="85344"/>
                </a:lnTo>
                <a:close/>
              </a:path>
              <a:path w="143510" h="457200">
                <a:moveTo>
                  <a:pt x="85344" y="457200"/>
                </a:moveTo>
                <a:lnTo>
                  <a:pt x="85344" y="96433"/>
                </a:lnTo>
                <a:lnTo>
                  <a:pt x="71628" y="85344"/>
                </a:lnTo>
                <a:lnTo>
                  <a:pt x="56388" y="97665"/>
                </a:lnTo>
                <a:lnTo>
                  <a:pt x="56388" y="457200"/>
                </a:lnTo>
                <a:lnTo>
                  <a:pt x="85344" y="457200"/>
                </a:lnTo>
                <a:close/>
              </a:path>
              <a:path w="143510" h="457200">
                <a:moveTo>
                  <a:pt x="85344" y="96433"/>
                </a:moveTo>
                <a:lnTo>
                  <a:pt x="85344" y="85344"/>
                </a:lnTo>
                <a:lnTo>
                  <a:pt x="71628" y="85344"/>
                </a:lnTo>
                <a:lnTo>
                  <a:pt x="85344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3947" y="1087772"/>
            <a:ext cx="7739495" cy="4037981"/>
          </a:xfrm>
          <a:prstGeom prst="rect">
            <a:avLst/>
          </a:prstGeom>
        </p:spPr>
        <p:txBody>
          <a:bodyPr vert="horz" wrap="square" lIns="0" tIns="191469" rIns="0" bIns="0" rtlCol="0">
            <a:spAutoFit/>
          </a:bodyPr>
          <a:lstStyle/>
          <a:p>
            <a:pPr marL="37040">
              <a:spcBef>
                <a:spcPts val="1508"/>
              </a:spcBef>
            </a:pPr>
            <a:r>
              <a:rPr sz="2200" b="1" spc="-4" dirty="0">
                <a:solidFill>
                  <a:srgbClr val="FF3200"/>
                </a:solidFill>
                <a:latin typeface="Arial"/>
                <a:cs typeface="Arial"/>
              </a:rPr>
              <a:t>Boundary Value</a:t>
            </a:r>
            <a:r>
              <a:rPr sz="22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FF3200"/>
                </a:solidFill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11397" marR="4559">
              <a:spcBef>
                <a:spcPts val="1189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Consider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program with two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x and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y.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These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  have specified boundaries</a:t>
            </a:r>
            <a:r>
              <a:rPr spc="-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as:</a:t>
            </a:r>
            <a:endParaRPr>
              <a:latin typeface="Arial"/>
              <a:cs typeface="Arial"/>
            </a:endParaRPr>
          </a:p>
          <a:p>
            <a:pPr marL="3610563">
              <a:lnSpc>
                <a:spcPts val="1785"/>
              </a:lnSpc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≤ </a:t>
            </a: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x </a:t>
            </a:r>
            <a:r>
              <a:rPr sz="160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600" spc="-3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3639626">
              <a:spcBef>
                <a:spcPts val="381"/>
              </a:spcBef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c </a:t>
            </a:r>
            <a:r>
              <a:rPr sz="1600" dirty="0">
                <a:solidFill>
                  <a:srgbClr val="0032CC"/>
                </a:solidFill>
                <a:latin typeface="Arial"/>
                <a:cs typeface="Arial"/>
              </a:rPr>
              <a:t>≤ </a:t>
            </a: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y </a:t>
            </a:r>
            <a:r>
              <a:rPr sz="1600" dirty="0">
                <a:solidFill>
                  <a:srgbClr val="0032CC"/>
                </a:solidFill>
                <a:latin typeface="Arial"/>
                <a:cs typeface="Arial"/>
              </a:rPr>
              <a:t>≤</a:t>
            </a:r>
            <a:r>
              <a:rPr sz="1600" spc="-18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17976" algn="ctr"/>
            <a:r>
              <a:rPr b="1" spc="-4" dirty="0">
                <a:latin typeface="Arial"/>
                <a:cs typeface="Arial"/>
              </a:rPr>
              <a:t>Input domain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333532"/>
            <a:r>
              <a:rPr sz="2200" b="1" spc="-4" dirty="0">
                <a:solidFill>
                  <a:srgbClr val="003265"/>
                </a:solidFill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2128386">
              <a:spcBef>
                <a:spcPts val="1229"/>
              </a:spcBef>
            </a:pP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2379689">
              <a:spcBef>
                <a:spcPts val="386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0071" y="5264073"/>
            <a:ext cx="609600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589794" algn="l"/>
              </a:tabLst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a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1423" y="5276175"/>
            <a:ext cx="177223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spc="-4" dirty="0">
                <a:solidFill>
                  <a:srgbClr val="003265"/>
                </a:solidFill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94811" y="5579185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4" y="71628"/>
                </a:moveTo>
                <a:lnTo>
                  <a:pt x="431162" y="56388"/>
                </a:lnTo>
                <a:lnTo>
                  <a:pt x="0" y="56388"/>
                </a:lnTo>
                <a:lnTo>
                  <a:pt x="0" y="85344"/>
                </a:lnTo>
                <a:lnTo>
                  <a:pt x="432394" y="85344"/>
                </a:lnTo>
                <a:lnTo>
                  <a:pt x="443484" y="71628"/>
                </a:lnTo>
                <a:close/>
              </a:path>
              <a:path w="528954" h="143510">
                <a:moveTo>
                  <a:pt x="528828" y="71628"/>
                </a:moveTo>
                <a:lnTo>
                  <a:pt x="385572" y="0"/>
                </a:lnTo>
                <a:lnTo>
                  <a:pt x="431162" y="56388"/>
                </a:lnTo>
                <a:lnTo>
                  <a:pt x="443484" y="56388"/>
                </a:lnTo>
                <a:lnTo>
                  <a:pt x="443484" y="114300"/>
                </a:lnTo>
                <a:lnTo>
                  <a:pt x="528828" y="71628"/>
                </a:lnTo>
                <a:close/>
              </a:path>
              <a:path w="528954" h="143510">
                <a:moveTo>
                  <a:pt x="443484" y="114300"/>
                </a:moveTo>
                <a:lnTo>
                  <a:pt x="443484" y="85344"/>
                </a:lnTo>
                <a:lnTo>
                  <a:pt x="432394" y="85344"/>
                </a:lnTo>
                <a:lnTo>
                  <a:pt x="385572" y="143256"/>
                </a:lnTo>
                <a:lnTo>
                  <a:pt x="443484" y="114300"/>
                </a:lnTo>
                <a:close/>
              </a:path>
              <a:path w="528954" h="143510">
                <a:moveTo>
                  <a:pt x="443484" y="71628"/>
                </a:moveTo>
                <a:lnTo>
                  <a:pt x="443484" y="56388"/>
                </a:lnTo>
                <a:lnTo>
                  <a:pt x="431162" y="56388"/>
                </a:lnTo>
                <a:lnTo>
                  <a:pt x="443484" y="71628"/>
                </a:lnTo>
                <a:close/>
              </a:path>
              <a:path w="528954" h="143510">
                <a:moveTo>
                  <a:pt x="443484" y="85344"/>
                </a:moveTo>
                <a:lnTo>
                  <a:pt x="443484" y="71628"/>
                </a:lnTo>
                <a:lnTo>
                  <a:pt x="432394" y="85344"/>
                </a:lnTo>
                <a:lnTo>
                  <a:pt x="443484" y="8534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42194" y="5479226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4071934" y="5643578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4" y="71628"/>
                </a:moveTo>
                <a:lnTo>
                  <a:pt x="431162" y="56388"/>
                </a:lnTo>
                <a:lnTo>
                  <a:pt x="0" y="56388"/>
                </a:lnTo>
                <a:lnTo>
                  <a:pt x="0" y="85344"/>
                </a:lnTo>
                <a:lnTo>
                  <a:pt x="432394" y="85344"/>
                </a:lnTo>
                <a:lnTo>
                  <a:pt x="443484" y="71628"/>
                </a:lnTo>
                <a:close/>
              </a:path>
              <a:path w="528954" h="143510">
                <a:moveTo>
                  <a:pt x="528828" y="71628"/>
                </a:moveTo>
                <a:lnTo>
                  <a:pt x="385572" y="0"/>
                </a:lnTo>
                <a:lnTo>
                  <a:pt x="431162" y="56388"/>
                </a:lnTo>
                <a:lnTo>
                  <a:pt x="443484" y="56388"/>
                </a:lnTo>
                <a:lnTo>
                  <a:pt x="443484" y="114300"/>
                </a:lnTo>
                <a:lnTo>
                  <a:pt x="528828" y="71628"/>
                </a:lnTo>
                <a:close/>
              </a:path>
              <a:path w="528954" h="143510">
                <a:moveTo>
                  <a:pt x="443484" y="114300"/>
                </a:moveTo>
                <a:lnTo>
                  <a:pt x="443484" y="85344"/>
                </a:lnTo>
                <a:lnTo>
                  <a:pt x="432394" y="85344"/>
                </a:lnTo>
                <a:lnTo>
                  <a:pt x="385572" y="143256"/>
                </a:lnTo>
                <a:lnTo>
                  <a:pt x="443484" y="114300"/>
                </a:lnTo>
                <a:close/>
              </a:path>
              <a:path w="528954" h="143510">
                <a:moveTo>
                  <a:pt x="443484" y="71628"/>
                </a:moveTo>
                <a:lnTo>
                  <a:pt x="443484" y="56388"/>
                </a:lnTo>
                <a:lnTo>
                  <a:pt x="431162" y="56388"/>
                </a:lnTo>
                <a:lnTo>
                  <a:pt x="443484" y="71628"/>
                </a:lnTo>
                <a:close/>
              </a:path>
              <a:path w="528954" h="143510">
                <a:moveTo>
                  <a:pt x="443484" y="85344"/>
                </a:moveTo>
                <a:lnTo>
                  <a:pt x="443484" y="71628"/>
                </a:lnTo>
                <a:lnTo>
                  <a:pt x="432394" y="85344"/>
                </a:lnTo>
                <a:lnTo>
                  <a:pt x="443484" y="8534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94841" y="4462078"/>
            <a:ext cx="101023" cy="213289"/>
          </a:xfrm>
          <a:prstGeom prst="rect">
            <a:avLst/>
          </a:prstGeom>
        </p:spPr>
        <p:txBody>
          <a:bodyPr vert="horz" wrap="square" lIns="0" tIns="13106" rIns="0" bIns="0" rtlCol="0">
            <a:spAutoFit/>
          </a:bodyPr>
          <a:lstStyle/>
          <a:p>
            <a:pPr marL="11397">
              <a:spcBef>
                <a:spcPts val="102"/>
              </a:spcBef>
            </a:pPr>
            <a:r>
              <a:rPr sz="1300" i="1" spc="4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137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9486" y="4462078"/>
            <a:ext cx="101023" cy="213289"/>
          </a:xfrm>
          <a:prstGeom prst="rect">
            <a:avLst/>
          </a:prstGeom>
        </p:spPr>
        <p:txBody>
          <a:bodyPr vert="horz" wrap="square" lIns="0" tIns="13106" rIns="0" bIns="0" rtlCol="0">
            <a:spAutoFit/>
          </a:bodyPr>
          <a:lstStyle/>
          <a:p>
            <a:pPr marL="11397">
              <a:spcBef>
                <a:spcPts val="102"/>
              </a:spcBef>
            </a:pPr>
            <a:r>
              <a:rPr sz="1300" i="1" spc="4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8486" y="4436920"/>
            <a:ext cx="3359727" cy="856707"/>
          </a:xfrm>
          <a:prstGeom prst="rect">
            <a:avLst/>
          </a:prstGeom>
        </p:spPr>
        <p:txBody>
          <a:bodyPr vert="horz" wrap="square" lIns="0" tIns="66102" rIns="0" bIns="0" rtlCol="0">
            <a:spAutoFit/>
          </a:bodyPr>
          <a:lstStyle/>
          <a:p>
            <a:pPr marL="45588">
              <a:spcBef>
                <a:spcPts val="520"/>
              </a:spcBef>
            </a:pPr>
            <a:r>
              <a:rPr sz="2300" dirty="0">
                <a:latin typeface="Symbol"/>
                <a:cs typeface="Symbol"/>
              </a:rPr>
              <a:t></a:t>
            </a:r>
            <a:r>
              <a:rPr sz="2300" spc="-67" dirty="0">
                <a:latin typeface="Times New Roman"/>
                <a:cs typeface="Times New Roman"/>
              </a:rPr>
              <a:t> </a:t>
            </a:r>
            <a:r>
              <a:rPr sz="5200" spc="322" baseline="-8547" dirty="0">
                <a:latin typeface="Verdana"/>
                <a:cs typeface="Verdana"/>
              </a:rPr>
              <a:t>∑</a:t>
            </a:r>
            <a:r>
              <a:rPr sz="2300" spc="27" dirty="0">
                <a:latin typeface="Times New Roman"/>
                <a:cs typeface="Times New Roman"/>
              </a:rPr>
              <a:t>(</a:t>
            </a:r>
            <a:r>
              <a:rPr sz="2300" i="1" spc="-67" dirty="0">
                <a:latin typeface="Times New Roman"/>
                <a:cs typeface="Times New Roman"/>
              </a:rPr>
              <a:t>e</a:t>
            </a:r>
            <a:r>
              <a:rPr sz="2000" i="1" spc="6" baseline="-24074" dirty="0">
                <a:latin typeface="Times New Roman"/>
                <a:cs typeface="Times New Roman"/>
              </a:rPr>
              <a:t>i</a:t>
            </a:r>
            <a:r>
              <a:rPr sz="2000" i="1" baseline="-24074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197" dirty="0">
                <a:latin typeface="Times New Roman"/>
                <a:cs typeface="Times New Roman"/>
              </a:rPr>
              <a:t> </a:t>
            </a:r>
            <a:r>
              <a:rPr sz="2300" i="1" spc="-49" dirty="0">
                <a:latin typeface="Times New Roman"/>
                <a:cs typeface="Times New Roman"/>
              </a:rPr>
              <a:t>n</a:t>
            </a:r>
            <a:r>
              <a:rPr sz="2000" i="1" spc="6" baseline="-24074" dirty="0">
                <a:latin typeface="Times New Roman"/>
                <a:cs typeface="Times New Roman"/>
              </a:rPr>
              <a:t>i</a:t>
            </a:r>
            <a:r>
              <a:rPr sz="2000" i="1" baseline="-24074" dirty="0">
                <a:latin typeface="Times New Roman"/>
                <a:cs typeface="Times New Roman"/>
              </a:rPr>
              <a:t> </a:t>
            </a:r>
            <a:r>
              <a:rPr sz="2000" i="1" spc="-13" baseline="-2407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144" dirty="0">
                <a:latin typeface="Times New Roman"/>
                <a:cs typeface="Times New Roman"/>
              </a:rPr>
              <a:t> </a:t>
            </a:r>
            <a:r>
              <a:rPr sz="2300" spc="-4" dirty="0">
                <a:latin typeface="Times New Roman"/>
                <a:cs typeface="Times New Roman"/>
              </a:rPr>
              <a:t>2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4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67" dirty="0">
                <a:latin typeface="Times New Roman"/>
                <a:cs typeface="Times New Roman"/>
              </a:rPr>
              <a:t> </a:t>
            </a:r>
            <a:r>
              <a:rPr sz="5200" spc="47" baseline="-8547" dirty="0">
                <a:latin typeface="Verdana"/>
                <a:cs typeface="Verdana"/>
              </a:rPr>
              <a:t>∑</a:t>
            </a:r>
            <a:r>
              <a:rPr sz="2300" i="1" dirty="0">
                <a:latin typeface="Times New Roman"/>
                <a:cs typeface="Times New Roman"/>
              </a:rPr>
              <a:t>V</a:t>
            </a:r>
            <a:r>
              <a:rPr sz="2300" i="1" spc="-224" dirty="0">
                <a:latin typeface="Times New Roman"/>
                <a:cs typeface="Times New Roman"/>
              </a:rPr>
              <a:t> </a:t>
            </a:r>
            <a:r>
              <a:rPr sz="2300" spc="-13" dirty="0">
                <a:latin typeface="Times New Roman"/>
                <a:cs typeface="Times New Roman"/>
              </a:rPr>
              <a:t>(</a:t>
            </a:r>
            <a:r>
              <a:rPr sz="2300" i="1" spc="4" dirty="0">
                <a:latin typeface="Times New Roman"/>
                <a:cs typeface="Times New Roman"/>
              </a:rPr>
              <a:t>C</a:t>
            </a:r>
            <a:r>
              <a:rPr sz="2000" i="1" spc="6" baseline="-24074" dirty="0">
                <a:latin typeface="Times New Roman"/>
                <a:cs typeface="Times New Roman"/>
              </a:rPr>
              <a:t>i</a:t>
            </a:r>
            <a:r>
              <a:rPr sz="2000" i="1" spc="-39" baseline="-2407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320255">
              <a:spcBef>
                <a:spcPts val="183"/>
              </a:spcBef>
              <a:tabLst>
                <a:tab pos="2279966" algn="l"/>
              </a:tabLst>
            </a:pPr>
            <a:r>
              <a:rPr sz="1300" i="1" spc="13" dirty="0">
                <a:latin typeface="Times New Roman"/>
                <a:cs typeface="Times New Roman"/>
              </a:rPr>
              <a:t>i</a:t>
            </a:r>
            <a:r>
              <a:rPr sz="1300" spc="13" dirty="0">
                <a:latin typeface="Symbol"/>
                <a:cs typeface="Symbol"/>
              </a:rPr>
              <a:t></a:t>
            </a:r>
            <a:r>
              <a:rPr sz="1300" spc="13" dirty="0">
                <a:latin typeface="Times New Roman"/>
                <a:cs typeface="Times New Roman"/>
              </a:rPr>
              <a:t>1	</a:t>
            </a:r>
            <a:r>
              <a:rPr sz="1300" i="1" spc="13" dirty="0">
                <a:latin typeface="Times New Roman"/>
                <a:cs typeface="Times New Roman"/>
              </a:rPr>
              <a:t>i</a:t>
            </a:r>
            <a:r>
              <a:rPr sz="1300" spc="13" dirty="0">
                <a:latin typeface="Symbol"/>
                <a:cs typeface="Symbol"/>
              </a:rPr>
              <a:t></a:t>
            </a:r>
            <a:r>
              <a:rPr sz="1300" spc="13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76" y="1931893"/>
            <a:ext cx="1132609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Notice</a:t>
            </a:r>
            <a:r>
              <a:rPr spc="-40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that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3196" y="1931893"/>
            <a:ext cx="1642918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.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In general,</a:t>
            </a:r>
            <a:r>
              <a:rPr spc="5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540" y="2200833"/>
            <a:ext cx="7844559" cy="221980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5588" marR="38750" algn="just">
              <a:spcBef>
                <a:spcPts val="90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complexity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a collection C 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flow graphs with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K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connected components is 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equal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to the summation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their complexities. To see this let C</a:t>
            </a:r>
            <a:r>
              <a:rPr sz="1700" spc="-6" baseline="-21367" dirty="0">
                <a:solidFill>
                  <a:srgbClr val="653200"/>
                </a:solidFill>
                <a:latin typeface="Arial"/>
                <a:cs typeface="Arial"/>
              </a:rPr>
              <a:t>i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,1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≤ I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≤ K 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denote the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k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distinct connected component, and let e</a:t>
            </a:r>
            <a:r>
              <a:rPr sz="1600" spc="-6" baseline="-23148" dirty="0">
                <a:solidFill>
                  <a:srgbClr val="653200"/>
                </a:solidFill>
                <a:latin typeface="Arial"/>
                <a:cs typeface="Arial"/>
              </a:rPr>
              <a:t>i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n</a:t>
            </a:r>
            <a:r>
              <a:rPr sz="1600" baseline="-23148" dirty="0">
                <a:solidFill>
                  <a:srgbClr val="653200"/>
                </a:solidFill>
                <a:latin typeface="Arial"/>
                <a:cs typeface="Arial"/>
              </a:rPr>
              <a:t>i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be the number of edges  and nodes in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ith-connected component.</a:t>
            </a:r>
            <a:r>
              <a:rPr sz="1600" spc="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Then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69590" algn="ctr">
              <a:lnSpc>
                <a:spcPts val="914"/>
              </a:lnSpc>
              <a:tabLst>
                <a:tab pos="1689032" algn="l"/>
              </a:tabLst>
            </a:pPr>
            <a:r>
              <a:rPr sz="1300" i="1" spc="4" dirty="0">
                <a:latin typeface="Times New Roman"/>
                <a:cs typeface="Times New Roman"/>
              </a:rPr>
              <a:t>k	k</a:t>
            </a:r>
            <a:endParaRPr sz="1300">
              <a:latin typeface="Times New Roman"/>
              <a:cs typeface="Times New Roman"/>
            </a:endParaRPr>
          </a:p>
          <a:p>
            <a:pPr marR="602330" algn="ctr">
              <a:lnSpc>
                <a:spcPts val="3500"/>
              </a:lnSpc>
            </a:pPr>
            <a:r>
              <a:rPr sz="2300" i="1" dirty="0">
                <a:latin typeface="Times New Roman"/>
                <a:cs typeface="Times New Roman"/>
              </a:rPr>
              <a:t>V</a:t>
            </a:r>
            <a:r>
              <a:rPr sz="2300" i="1" spc="-224" dirty="0">
                <a:latin typeface="Times New Roman"/>
                <a:cs typeface="Times New Roman"/>
              </a:rPr>
              <a:t> </a:t>
            </a:r>
            <a:r>
              <a:rPr sz="2300" spc="-13" dirty="0">
                <a:latin typeface="Times New Roman"/>
                <a:cs typeface="Times New Roman"/>
              </a:rPr>
              <a:t>(</a:t>
            </a:r>
            <a:r>
              <a:rPr sz="2300" i="1" spc="153" dirty="0">
                <a:latin typeface="Times New Roman"/>
                <a:cs typeface="Times New Roman"/>
              </a:rPr>
              <a:t>C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-4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81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</a:t>
            </a:r>
            <a:r>
              <a:rPr sz="2300" i="1" spc="-202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197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n</a:t>
            </a:r>
            <a:r>
              <a:rPr sz="2300" i="1" spc="-17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153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</a:t>
            </a:r>
            <a:r>
              <a:rPr sz="2300" spc="-256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p</a:t>
            </a:r>
            <a:r>
              <a:rPr sz="2300" i="1" spc="-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67" dirty="0">
                <a:latin typeface="Times New Roman"/>
                <a:cs typeface="Times New Roman"/>
              </a:rPr>
              <a:t> </a:t>
            </a:r>
            <a:r>
              <a:rPr sz="5200" spc="343" baseline="-8547" dirty="0">
                <a:latin typeface="Verdana"/>
                <a:cs typeface="Verdana"/>
              </a:rPr>
              <a:t>∑</a:t>
            </a:r>
            <a:r>
              <a:rPr sz="2300" i="1" spc="-67" dirty="0">
                <a:latin typeface="Times New Roman"/>
                <a:cs typeface="Times New Roman"/>
              </a:rPr>
              <a:t>e</a:t>
            </a:r>
            <a:r>
              <a:rPr sz="2000" i="1" spc="6" baseline="-24074" dirty="0">
                <a:latin typeface="Times New Roman"/>
                <a:cs typeface="Times New Roman"/>
              </a:rPr>
              <a:t>i</a:t>
            </a:r>
            <a:r>
              <a:rPr sz="2000" i="1" baseline="-24074" dirty="0">
                <a:latin typeface="Times New Roman"/>
                <a:cs typeface="Times New Roman"/>
              </a:rPr>
              <a:t> </a:t>
            </a:r>
            <a:r>
              <a:rPr sz="2000" i="1" spc="-13" baseline="-2407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-206" dirty="0">
                <a:latin typeface="Times New Roman"/>
                <a:cs typeface="Times New Roman"/>
              </a:rPr>
              <a:t> </a:t>
            </a:r>
            <a:r>
              <a:rPr sz="5200" spc="-80" baseline="-8547" dirty="0">
                <a:latin typeface="Verdana"/>
                <a:cs typeface="Verdana"/>
              </a:rPr>
              <a:t>∑</a:t>
            </a:r>
            <a:r>
              <a:rPr sz="5200" spc="-1379" baseline="-8547" dirty="0">
                <a:latin typeface="Verdana"/>
                <a:cs typeface="Verdana"/>
              </a:rPr>
              <a:t> </a:t>
            </a:r>
            <a:r>
              <a:rPr sz="2300" i="1" spc="-49" dirty="0">
                <a:latin typeface="Times New Roman"/>
                <a:cs typeface="Times New Roman"/>
              </a:rPr>
              <a:t>n</a:t>
            </a:r>
            <a:r>
              <a:rPr sz="2000" i="1" spc="6" baseline="-24074" dirty="0">
                <a:latin typeface="Times New Roman"/>
                <a:cs typeface="Times New Roman"/>
              </a:rPr>
              <a:t>i</a:t>
            </a:r>
            <a:r>
              <a:rPr sz="2000" i="1" baseline="-24074" dirty="0">
                <a:latin typeface="Times New Roman"/>
                <a:cs typeface="Times New Roman"/>
              </a:rPr>
              <a:t> </a:t>
            </a:r>
            <a:r>
              <a:rPr sz="2000" i="1" spc="-13" baseline="-2407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spc="-153" dirty="0">
                <a:latin typeface="Times New Roman"/>
                <a:cs typeface="Times New Roman"/>
              </a:rPr>
              <a:t> </a:t>
            </a:r>
            <a:r>
              <a:rPr sz="2300" spc="112" dirty="0">
                <a:latin typeface="Times New Roman"/>
                <a:cs typeface="Times New Roman"/>
              </a:rPr>
              <a:t>2</a:t>
            </a:r>
            <a:r>
              <a:rPr sz="2300" i="1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  <a:p>
            <a:pPr marL="892952" algn="ctr">
              <a:spcBef>
                <a:spcPts val="183"/>
              </a:spcBef>
              <a:tabLst>
                <a:tab pos="1712396" algn="l"/>
              </a:tabLst>
            </a:pPr>
            <a:r>
              <a:rPr sz="1300" i="1" spc="13" dirty="0">
                <a:latin typeface="Times New Roman"/>
                <a:cs typeface="Times New Roman"/>
              </a:rPr>
              <a:t>i</a:t>
            </a:r>
            <a:r>
              <a:rPr sz="1300" spc="13" dirty="0">
                <a:latin typeface="Symbol"/>
                <a:cs typeface="Symbol"/>
              </a:rPr>
              <a:t></a:t>
            </a:r>
            <a:r>
              <a:rPr sz="1300" spc="13" dirty="0">
                <a:latin typeface="Times New Roman"/>
                <a:cs typeface="Times New Roman"/>
              </a:rPr>
              <a:t>1	</a:t>
            </a:r>
            <a:r>
              <a:rPr sz="1300" i="1" spc="13" dirty="0">
                <a:latin typeface="Times New Roman"/>
                <a:cs typeface="Times New Roman"/>
              </a:rPr>
              <a:t>i</a:t>
            </a:r>
            <a:r>
              <a:rPr sz="1300" spc="13" dirty="0">
                <a:latin typeface="Symbol"/>
                <a:cs typeface="Symbol"/>
              </a:rPr>
              <a:t></a:t>
            </a:r>
            <a:r>
              <a:rPr sz="1300" spc="13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6458" y="1904327"/>
            <a:ext cx="4760120" cy="348911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>
              <a:spcBef>
                <a:spcPts val="81"/>
              </a:spcBef>
            </a:pPr>
            <a:r>
              <a:rPr sz="2200" i="1" spc="-4" dirty="0">
                <a:latin typeface="Times New Roman"/>
                <a:cs typeface="Times New Roman"/>
              </a:rPr>
              <a:t>V</a:t>
            </a:r>
            <a:r>
              <a:rPr sz="2200" i="1" spc="-211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40" dirty="0">
                <a:latin typeface="Times New Roman"/>
                <a:cs typeface="Times New Roman"/>
              </a:rPr>
              <a:t>M</a:t>
            </a:r>
            <a:r>
              <a:rPr sz="2200" i="1" spc="108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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i="1" spc="-4" dirty="0">
                <a:latin typeface="Times New Roman"/>
                <a:cs typeface="Times New Roman"/>
              </a:rPr>
              <a:t>A</a:t>
            </a:r>
            <a:r>
              <a:rPr sz="2200" i="1" spc="-28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</a:t>
            </a:r>
            <a:r>
              <a:rPr sz="2200" spc="-148" dirty="0">
                <a:latin typeface="Times New Roman"/>
                <a:cs typeface="Times New Roman"/>
              </a:rPr>
              <a:t> </a:t>
            </a:r>
            <a:r>
              <a:rPr sz="2200" i="1" spc="27" dirty="0">
                <a:latin typeface="Times New Roman"/>
                <a:cs typeface="Times New Roman"/>
              </a:rPr>
              <a:t>B</a:t>
            </a:r>
            <a:r>
              <a:rPr sz="2200" spc="27" dirty="0">
                <a:latin typeface="Times New Roman"/>
                <a:cs typeface="Times New Roman"/>
              </a:rPr>
              <a:t>)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</a:t>
            </a:r>
            <a:r>
              <a:rPr sz="2200" spc="-233" dirty="0">
                <a:latin typeface="Times New Roman"/>
                <a:cs typeface="Times New Roman"/>
              </a:rPr>
              <a:t> </a:t>
            </a:r>
            <a:r>
              <a:rPr sz="2200" i="1" spc="-4" dirty="0">
                <a:latin typeface="Times New Roman"/>
                <a:cs typeface="Times New Roman"/>
              </a:rPr>
              <a:t>V</a:t>
            </a:r>
            <a:r>
              <a:rPr sz="2200" i="1" spc="-21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40" dirty="0">
                <a:latin typeface="Times New Roman"/>
                <a:cs typeface="Times New Roman"/>
              </a:rPr>
              <a:t>M</a:t>
            </a:r>
            <a:r>
              <a:rPr sz="2200" i="1" spc="-19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)</a:t>
            </a:r>
            <a:r>
              <a:rPr sz="2200" spc="-183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</a:t>
            </a:r>
            <a:r>
              <a:rPr sz="2200" spc="-341" dirty="0">
                <a:latin typeface="Times New Roman"/>
                <a:cs typeface="Times New Roman"/>
              </a:rPr>
              <a:t> </a:t>
            </a:r>
            <a:r>
              <a:rPr sz="2200" i="1" spc="-4" dirty="0">
                <a:latin typeface="Times New Roman"/>
                <a:cs typeface="Times New Roman"/>
              </a:rPr>
              <a:t>V</a:t>
            </a:r>
            <a:r>
              <a:rPr sz="2200" i="1" spc="-206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(</a:t>
            </a:r>
            <a:r>
              <a:rPr sz="2200" spc="-323" dirty="0">
                <a:latin typeface="Times New Roman"/>
                <a:cs typeface="Times New Roman"/>
              </a:rPr>
              <a:t> </a:t>
            </a:r>
            <a:r>
              <a:rPr sz="2200" i="1" spc="-27" dirty="0">
                <a:latin typeface="Times New Roman"/>
                <a:cs typeface="Times New Roman"/>
              </a:rPr>
              <a:t>A</a:t>
            </a:r>
            <a:r>
              <a:rPr sz="2200" spc="-27" dirty="0">
                <a:latin typeface="Times New Roman"/>
                <a:cs typeface="Times New Roman"/>
              </a:rPr>
              <a:t>)</a:t>
            </a:r>
            <a:r>
              <a:rPr sz="2200" spc="-179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</a:t>
            </a:r>
            <a:r>
              <a:rPr sz="2200" spc="-345" dirty="0">
                <a:latin typeface="Times New Roman"/>
                <a:cs typeface="Times New Roman"/>
              </a:rPr>
              <a:t> </a:t>
            </a:r>
            <a:r>
              <a:rPr sz="2200" i="1" spc="-4" dirty="0">
                <a:latin typeface="Times New Roman"/>
                <a:cs typeface="Times New Roman"/>
              </a:rPr>
              <a:t>V</a:t>
            </a:r>
            <a:r>
              <a:rPr sz="2200" i="1" spc="-206" dirty="0">
                <a:latin typeface="Times New Roman"/>
                <a:cs typeface="Times New Roman"/>
              </a:rPr>
              <a:t> </a:t>
            </a:r>
            <a:r>
              <a:rPr sz="2200" spc="54" dirty="0">
                <a:latin typeface="Times New Roman"/>
                <a:cs typeface="Times New Roman"/>
              </a:rPr>
              <a:t>(</a:t>
            </a:r>
            <a:r>
              <a:rPr sz="2200" i="1" spc="54" dirty="0">
                <a:latin typeface="Times New Roman"/>
                <a:cs typeface="Times New Roman"/>
              </a:rPr>
              <a:t>B</a:t>
            </a:r>
            <a:r>
              <a:rPr sz="2200" spc="54" dirty="0">
                <a:latin typeface="Times New Roman"/>
                <a:cs typeface="Times New Roman"/>
              </a:rPr>
              <a:t>)</a:t>
            </a:r>
            <a:r>
              <a:rPr sz="2200" spc="-54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Symbol"/>
                <a:cs typeface="Symbol"/>
              </a:rPr>
              <a:t></a:t>
            </a:r>
            <a:r>
              <a:rPr sz="2200" spc="-76" dirty="0">
                <a:latin typeface="Times New Roman"/>
                <a:cs typeface="Times New Roman"/>
              </a:rPr>
              <a:t> </a:t>
            </a:r>
            <a:r>
              <a:rPr sz="2200" spc="-4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176" y="1931893"/>
            <a:ext cx="7741227" cy="31046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Two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alternate methods are available for the complexity calculations.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Times New Roman"/>
              <a:cs typeface="Times New Roman"/>
            </a:endParaRPr>
          </a:p>
          <a:p>
            <a:pPr marL="421118" marR="4559" indent="-410291"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latin typeface="Arial"/>
                <a:cs typeface="Arial"/>
              </a:rPr>
              <a:t>Cyclomatic complexity V(G) </a:t>
            </a:r>
            <a:r>
              <a:rPr dirty="0">
                <a:latin typeface="Arial"/>
                <a:cs typeface="Arial"/>
              </a:rPr>
              <a:t>of a </a:t>
            </a:r>
            <a:r>
              <a:rPr spc="-4" dirty="0">
                <a:latin typeface="Arial"/>
                <a:cs typeface="Arial"/>
              </a:rPr>
              <a:t>flow graph </a:t>
            </a:r>
            <a:r>
              <a:rPr dirty="0">
                <a:latin typeface="Arial"/>
                <a:cs typeface="Arial"/>
              </a:rPr>
              <a:t>G </a:t>
            </a:r>
            <a:r>
              <a:rPr spc="-4" dirty="0">
                <a:latin typeface="Arial"/>
                <a:cs typeface="Arial"/>
              </a:rPr>
              <a:t>is equal to the number </a:t>
            </a:r>
            <a:r>
              <a:rPr dirty="0">
                <a:latin typeface="Arial"/>
                <a:cs typeface="Arial"/>
              </a:rPr>
              <a:t>of  </a:t>
            </a:r>
            <a:r>
              <a:rPr spc="-4" dirty="0">
                <a:latin typeface="Arial"/>
                <a:cs typeface="Arial"/>
              </a:rPr>
              <a:t>predicate (decision) nodes </a:t>
            </a:r>
            <a:r>
              <a:rPr dirty="0">
                <a:latin typeface="Arial"/>
                <a:cs typeface="Arial"/>
              </a:rPr>
              <a:t>plus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one.</a:t>
            </a:r>
            <a:endParaRPr>
              <a:latin typeface="Arial"/>
              <a:cs typeface="Arial"/>
            </a:endParaRPr>
          </a:p>
          <a:p>
            <a:pPr marL="421118">
              <a:spcBef>
                <a:spcPts val="1077"/>
              </a:spcBef>
            </a:pPr>
            <a:r>
              <a:rPr spc="-4" dirty="0">
                <a:latin typeface="Arial"/>
                <a:cs typeface="Arial"/>
              </a:rPr>
              <a:t>V(G)=</a:t>
            </a:r>
            <a:r>
              <a:rPr spc="-350" dirty="0">
                <a:latin typeface="Arial"/>
                <a:cs typeface="Arial"/>
              </a:rPr>
              <a:t> </a:t>
            </a:r>
            <a:r>
              <a:rPr sz="2700" spc="33" baseline="2777" dirty="0">
                <a:latin typeface="Symbol"/>
                <a:cs typeface="Symbol"/>
              </a:rPr>
              <a:t></a:t>
            </a:r>
            <a:r>
              <a:rPr sz="2700" spc="-215" baseline="2777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+1</a:t>
            </a:r>
            <a:endParaRPr>
              <a:latin typeface="Arial"/>
              <a:cs typeface="Arial"/>
            </a:endParaRPr>
          </a:p>
          <a:p>
            <a:pPr marL="421118" marR="5129">
              <a:spcBef>
                <a:spcPts val="1077"/>
              </a:spcBef>
              <a:tabLst>
                <a:tab pos="1486735" algn="l"/>
              </a:tabLst>
            </a:pPr>
            <a:r>
              <a:rPr spc="-4" dirty="0">
                <a:latin typeface="Arial"/>
                <a:cs typeface="Arial"/>
              </a:rPr>
              <a:t>Where</a:t>
            </a:r>
            <a:r>
              <a:rPr spc="45" dirty="0">
                <a:latin typeface="Arial"/>
                <a:cs typeface="Arial"/>
              </a:rPr>
              <a:t> </a:t>
            </a:r>
            <a:r>
              <a:rPr sz="2700" spc="33" baseline="4166" dirty="0">
                <a:latin typeface="Symbol"/>
                <a:cs typeface="Symbol"/>
              </a:rPr>
              <a:t></a:t>
            </a:r>
            <a:r>
              <a:rPr sz="2700" spc="33" baseline="4166"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Arial"/>
                <a:cs typeface="Arial"/>
              </a:rPr>
              <a:t>is the number </a:t>
            </a:r>
            <a:r>
              <a:rPr spc="-9"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predicate nodes contained in the flow graph  </a:t>
            </a:r>
            <a:r>
              <a:rPr dirty="0">
                <a:latin typeface="Arial"/>
                <a:cs typeface="Arial"/>
              </a:rPr>
              <a:t>G.</a:t>
            </a:r>
            <a:endParaRPr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 marL="421118" marR="7978" indent="-410291">
              <a:buAutoNum type="arabicPeriod" startAt="2"/>
              <a:tabLst>
                <a:tab pos="421118" algn="l"/>
                <a:tab pos="421688" algn="l"/>
              </a:tabLst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Cyclomatic complexity is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equal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pc="-9" dirty="0">
                <a:solidFill>
                  <a:srgbClr val="329932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regions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the flow  graph.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138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941288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070" y="990599"/>
            <a:ext cx="1633104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sz="2000" b="1" u="heavy" spc="-5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8856" y="1394011"/>
            <a:ext cx="4425373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33932" algn="l"/>
                <a:tab pos="860472" algn="l"/>
                <a:tab pos="1259936" algn="l"/>
                <a:tab pos="1784767" algn="l"/>
                <a:tab pos="2831010" algn="l"/>
                <a:tab pos="3293157" algn="l"/>
              </a:tabLst>
            </a:pPr>
            <a:r>
              <a:rPr spc="-4" dirty="0">
                <a:latin typeface="Arial"/>
                <a:cs typeface="Arial"/>
              </a:rPr>
              <a:t>in	Fig.	</a:t>
            </a:r>
            <a:r>
              <a:rPr dirty="0">
                <a:latin typeface="Arial"/>
                <a:cs typeface="Arial"/>
              </a:rPr>
              <a:t>23	and	</a:t>
            </a:r>
            <a:r>
              <a:rPr spc="-4" dirty="0">
                <a:latin typeface="Arial"/>
                <a:cs typeface="Arial"/>
              </a:rPr>
              <a:t>calculate	the	cyclomatic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216" y="1394012"/>
            <a:ext cx="3318741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  <a:tabLst>
                <a:tab pos="1072456" algn="l"/>
                <a:tab pos="1345983" algn="l"/>
                <a:tab pos="1897027" algn="l"/>
                <a:tab pos="2625864" algn="l"/>
              </a:tabLst>
            </a:pPr>
            <a:r>
              <a:rPr dirty="0">
                <a:latin typeface="Arial"/>
                <a:cs typeface="Arial"/>
              </a:rPr>
              <a:t>Consider	a	</a:t>
            </a:r>
            <a:r>
              <a:rPr spc="-4" dirty="0">
                <a:latin typeface="Arial"/>
                <a:cs typeface="Arial"/>
              </a:rPr>
              <a:t>flow	graph	given  complexity </a:t>
            </a:r>
            <a:r>
              <a:rPr dirty="0">
                <a:latin typeface="Arial"/>
                <a:cs typeface="Arial"/>
              </a:rPr>
              <a:t>by </a:t>
            </a:r>
            <a:r>
              <a:rPr spc="-4" dirty="0">
                <a:latin typeface="Arial"/>
                <a:cs typeface="Arial"/>
              </a:rPr>
              <a:t>all three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methods.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1347" y="2002543"/>
            <a:ext cx="2506535" cy="3660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47441" y="4891589"/>
            <a:ext cx="681759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Fig.</a:t>
            </a:r>
            <a:r>
              <a:rPr sz="1600" b="1" spc="-7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139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596255"/>
            <a:ext cx="7153564" cy="844670"/>
          </a:xfrm>
          <a:prstGeom prst="rect">
            <a:avLst/>
          </a:prstGeom>
        </p:spPr>
        <p:txBody>
          <a:bodyPr vert="horz" wrap="square" lIns="0" tIns="148161" rIns="0" bIns="0" rtlCol="0">
            <a:spAutoFit/>
          </a:bodyPr>
          <a:lstStyle/>
          <a:p>
            <a:pPr marL="23363">
              <a:spcBef>
                <a:spcPts val="1167"/>
              </a:spcBef>
            </a:pPr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spc="-4" dirty="0">
                <a:latin typeface="Arial"/>
                <a:cs typeface="Arial"/>
              </a:rPr>
              <a:t>Cyclomatic complexity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calculated </a:t>
            </a:r>
            <a:r>
              <a:rPr dirty="0">
                <a:latin typeface="Arial"/>
                <a:cs typeface="Arial"/>
              </a:rPr>
              <a:t>by any of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three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methods.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216" y="2711822"/>
            <a:ext cx="82203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18546" algn="l"/>
              </a:tabLst>
            </a:pP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1.	</a:t>
            </a: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pc="-13" dirty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761" y="2577890"/>
            <a:ext cx="1770495" cy="844670"/>
          </a:xfrm>
          <a:prstGeom prst="rect">
            <a:avLst/>
          </a:prstGeom>
        </p:spPr>
        <p:txBody>
          <a:bodyPr vert="horz" wrap="square" lIns="0" tIns="148161" rIns="0" bIns="0" rtlCol="0">
            <a:spAutoFit/>
          </a:bodyPr>
          <a:lstStyle/>
          <a:p>
            <a:pPr marL="11397">
              <a:spcBef>
                <a:spcPts val="1167"/>
              </a:spcBef>
            </a:pP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i="1" dirty="0">
                <a:solidFill>
                  <a:srgbClr val="CC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i="1" dirty="0">
                <a:solidFill>
                  <a:srgbClr val="CC0000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+</a:t>
            </a:r>
            <a:r>
              <a:rPr spc="-72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2P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= 13 – 10 + 2 =</a:t>
            </a:r>
            <a:r>
              <a:rPr spc="-144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216" y="3630256"/>
            <a:ext cx="82203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18546" algn="l"/>
              </a:tabLst>
            </a:pPr>
            <a:r>
              <a:rPr dirty="0">
                <a:latin typeface="Arial"/>
                <a:cs typeface="Arial"/>
              </a:rPr>
              <a:t>2.	</a:t>
            </a:r>
            <a:r>
              <a:rPr spc="-4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(</a:t>
            </a:r>
            <a:r>
              <a:rPr spc="-13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760" y="3496323"/>
            <a:ext cx="1130300" cy="844670"/>
          </a:xfrm>
          <a:prstGeom prst="rect">
            <a:avLst/>
          </a:prstGeom>
        </p:spPr>
        <p:txBody>
          <a:bodyPr vert="horz" wrap="square" lIns="0" tIns="148161" rIns="0" bIns="0" rtlCol="0">
            <a:spAutoFit/>
          </a:bodyPr>
          <a:lstStyle/>
          <a:p>
            <a:pPr marL="11397">
              <a:spcBef>
                <a:spcPts val="1167"/>
              </a:spcBef>
            </a:pPr>
            <a:r>
              <a:rPr dirty="0">
                <a:latin typeface="Arial"/>
                <a:cs typeface="Arial"/>
              </a:rPr>
              <a:t>= π +</a:t>
            </a:r>
            <a:r>
              <a:rPr spc="-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dirty="0">
                <a:latin typeface="Arial"/>
                <a:cs typeface="Arial"/>
              </a:rPr>
              <a:t>= 4 + 1 =</a:t>
            </a:r>
            <a:r>
              <a:rPr spc="-12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903" y="4554069"/>
            <a:ext cx="822036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  <a:tabLst>
                <a:tab pos="318546" algn="l"/>
              </a:tabLst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3.	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(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4448" y="4420136"/>
            <a:ext cx="2081645" cy="844670"/>
          </a:xfrm>
          <a:prstGeom prst="rect">
            <a:avLst/>
          </a:prstGeom>
        </p:spPr>
        <p:txBody>
          <a:bodyPr vert="horz" wrap="square" lIns="0" tIns="148161" rIns="0" bIns="0" rtlCol="0">
            <a:spAutoFit/>
          </a:bodyPr>
          <a:lstStyle/>
          <a:p>
            <a:pPr marL="11397">
              <a:spcBef>
                <a:spcPts val="1167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=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</a:t>
            </a:r>
            <a:r>
              <a:rPr spc="-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regions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76" y="5496707"/>
            <a:ext cx="5347277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Therefore, complexity value of a flow graph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Fig. 23 is</a:t>
            </a:r>
            <a:r>
              <a:rPr sz="1600" spc="8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5.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765150"/>
            <a:ext cx="7843405" cy="121126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4504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8.16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1397" marR="4559"/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previous date program with </a:t>
            </a:r>
            <a:r>
              <a:rPr spc="4" dirty="0">
                <a:latin typeface="Arial"/>
                <a:cs typeface="Arial"/>
              </a:rPr>
              <a:t>DD </a:t>
            </a:r>
            <a:r>
              <a:rPr spc="-4" dirty="0">
                <a:latin typeface="Arial"/>
                <a:cs typeface="Arial"/>
              </a:rPr>
              <a:t>path graph given in Fig. </a:t>
            </a:r>
            <a:r>
              <a:rPr dirty="0">
                <a:latin typeface="Arial"/>
                <a:cs typeface="Arial"/>
              </a:rPr>
              <a:t>17.  </a:t>
            </a:r>
            <a:r>
              <a:rPr spc="-4" dirty="0">
                <a:latin typeface="Arial"/>
                <a:cs typeface="Arial"/>
              </a:rPr>
              <a:t>Find cyclomatic complexity.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141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72" y="1797423"/>
            <a:ext cx="3306617" cy="134206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652477" marR="4559">
              <a:lnSpc>
                <a:spcPct val="150000"/>
              </a:lnSpc>
              <a:spcBef>
                <a:spcPts val="1503"/>
              </a:spcBef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edges (</a:t>
            </a:r>
            <a:r>
              <a:rPr i="1" spc="-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)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=</a:t>
            </a:r>
            <a:r>
              <a:rPr spc="-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65 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nodes (</a:t>
            </a:r>
            <a:r>
              <a:rPr i="1" spc="-4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)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=49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142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156" y="3087532"/>
            <a:ext cx="331932" cy="1262733"/>
          </a:xfrm>
          <a:prstGeom prst="rect">
            <a:avLst/>
          </a:prstGeom>
        </p:spPr>
        <p:txBody>
          <a:bodyPr vert="horz" wrap="square" lIns="0" tIns="148161" rIns="0" bIns="0" rtlCol="0">
            <a:spAutoFit/>
          </a:bodyPr>
          <a:lstStyle/>
          <a:p>
            <a:pPr marL="11397">
              <a:spcBef>
                <a:spcPts val="1167"/>
              </a:spcBef>
            </a:pP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(i)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spc="-4" dirty="0">
                <a:latin typeface="Arial"/>
                <a:cs typeface="Arial"/>
              </a:rPr>
              <a:t>(ii)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iii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930" y="3087532"/>
            <a:ext cx="3766705" cy="130417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lnSpc>
                <a:spcPct val="150000"/>
              </a:lnSpc>
              <a:spcBef>
                <a:spcPts val="90"/>
              </a:spcBef>
            </a:pP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V(G)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= </a:t>
            </a:r>
            <a:r>
              <a:rPr i="1" dirty="0">
                <a:solidFill>
                  <a:srgbClr val="CC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i="1" dirty="0">
                <a:solidFill>
                  <a:srgbClr val="CC0000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+ 2P = 65 – </a:t>
            </a:r>
            <a:r>
              <a:rPr spc="-9" dirty="0">
                <a:solidFill>
                  <a:srgbClr val="CC0000"/>
                </a:solidFill>
                <a:latin typeface="Arial"/>
                <a:cs typeface="Arial"/>
              </a:rPr>
              <a:t>49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+ 2 =</a:t>
            </a:r>
            <a:r>
              <a:rPr spc="-166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18  </a:t>
            </a:r>
            <a:r>
              <a:rPr spc="-4" dirty="0">
                <a:latin typeface="Arial"/>
                <a:cs typeface="Arial"/>
              </a:rPr>
              <a:t>V(G) </a:t>
            </a:r>
            <a:r>
              <a:rPr dirty="0">
                <a:latin typeface="Arial"/>
                <a:cs typeface="Arial"/>
              </a:rPr>
              <a:t>= π + 1 = 17 + 1 =</a:t>
            </a:r>
            <a:r>
              <a:rPr spc="-12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18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77"/>
              </a:spcBef>
            </a:pP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V(G)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=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regions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pc="-76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18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4156" y="4796116"/>
            <a:ext cx="3335481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cyclomatic complexity is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18.</a:t>
            </a:r>
            <a:endParaRPr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765150"/>
            <a:ext cx="7842250" cy="112918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4504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8.17</a:t>
            </a:r>
            <a:endParaRPr sz="2000">
              <a:latin typeface="Arial"/>
              <a:cs typeface="Arial"/>
            </a:endParaRPr>
          </a:p>
          <a:p>
            <a:pPr marL="11397" marR="4559">
              <a:spcBef>
                <a:spcPts val="1772"/>
              </a:spcBef>
            </a:pPr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quadratic equation problem given in </a:t>
            </a:r>
            <a:r>
              <a:rPr dirty="0">
                <a:latin typeface="Arial"/>
                <a:cs typeface="Arial"/>
              </a:rPr>
              <a:t>example </a:t>
            </a:r>
            <a:r>
              <a:rPr spc="-4" dirty="0">
                <a:latin typeface="Arial"/>
                <a:cs typeface="Arial"/>
              </a:rPr>
              <a:t>8.13 with its </a:t>
            </a:r>
            <a:r>
              <a:rPr spc="4" dirty="0">
                <a:latin typeface="Arial"/>
                <a:cs typeface="Arial"/>
              </a:rPr>
              <a:t>DD  </a:t>
            </a:r>
            <a:r>
              <a:rPr spc="-4" dirty="0">
                <a:latin typeface="Arial"/>
                <a:cs typeface="Arial"/>
              </a:rPr>
              <a:t>Path graph. Find the cyclomatic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complexity: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143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72" y="1730188"/>
            <a:ext cx="4587009" cy="260395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614297" marR="1306094">
              <a:lnSpc>
                <a:spcPct val="150000"/>
              </a:lnSpc>
              <a:spcBef>
                <a:spcPts val="1503"/>
              </a:spcBef>
            </a:pP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nodes (</a:t>
            </a:r>
            <a:r>
              <a:rPr i="1" spc="-4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=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19 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edges (</a:t>
            </a:r>
            <a:r>
              <a:rPr i="1" spc="-4"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=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24</a:t>
            </a:r>
            <a:endParaRPr>
              <a:latin typeface="Arial"/>
              <a:cs typeface="Arial"/>
            </a:endParaRPr>
          </a:p>
          <a:p>
            <a:pPr marL="614297" marR="4559">
              <a:lnSpc>
                <a:spcPct val="150000"/>
              </a:lnSpc>
              <a:tabLst>
                <a:tab pos="947659" algn="l"/>
              </a:tabLst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(i)	V(G)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= </a:t>
            </a: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– </a:t>
            </a:r>
            <a:r>
              <a:rPr i="1" dirty="0">
                <a:solidFill>
                  <a:srgbClr val="653200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+ 2P = 24 –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19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+ 2 =</a:t>
            </a:r>
            <a:r>
              <a:rPr spc="-171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7  </a:t>
            </a:r>
            <a:r>
              <a:rPr spc="-4" dirty="0">
                <a:latin typeface="Arial"/>
                <a:cs typeface="Arial"/>
              </a:rPr>
              <a:t>(ii) V(G) </a:t>
            </a:r>
            <a:r>
              <a:rPr dirty="0">
                <a:latin typeface="Arial"/>
                <a:cs typeface="Arial"/>
              </a:rPr>
              <a:t>= π + 1 = 6 + 1 =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  <a:p>
            <a:pPr marL="614297">
              <a:spcBef>
                <a:spcPts val="1077"/>
              </a:spcBef>
            </a:pP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(iii) V(G)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=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regions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=</a:t>
            </a:r>
            <a:r>
              <a:rPr spc="-33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0873" y="4701986"/>
            <a:ext cx="909782" cy="29191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4" dirty="0">
                <a:latin typeface="Arial"/>
                <a:cs typeface="Arial"/>
              </a:rPr>
              <a:t>meaning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6164" y="4701986"/>
            <a:ext cx="856673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9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eb</a:t>
            </a:r>
            <a:r>
              <a:rPr spc="-9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,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6036" y="4701986"/>
            <a:ext cx="639618" cy="28850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e</a:t>
            </a:r>
            <a:r>
              <a:rPr spc="-18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en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5363" y="4701986"/>
            <a:ext cx="4205432" cy="56550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  <a:tabLst>
                <a:tab pos="897512" algn="l"/>
                <a:tab pos="2187080" algn="l"/>
                <a:tab pos="3487476" algn="l"/>
                <a:tab pos="3878962" algn="l"/>
              </a:tabLst>
            </a:pPr>
            <a:r>
              <a:rPr dirty="0">
                <a:latin typeface="Arial"/>
                <a:cs typeface="Arial"/>
              </a:rPr>
              <a:t>Hence	</a:t>
            </a:r>
            <a:r>
              <a:rPr spc="-4" dirty="0">
                <a:latin typeface="Arial"/>
                <a:cs typeface="Arial"/>
              </a:rPr>
              <a:t>cyclomatic	complexity	is	</a:t>
            </a:r>
            <a:r>
              <a:rPr dirty="0">
                <a:latin typeface="Arial"/>
                <a:cs typeface="Arial"/>
              </a:rPr>
              <a:t>7  </a:t>
            </a:r>
            <a:r>
              <a:rPr spc="-4" dirty="0">
                <a:latin typeface="Arial"/>
                <a:cs typeface="Arial"/>
              </a:rPr>
              <a:t>independent paths in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4" dirty="0">
                <a:latin typeface="Arial"/>
                <a:cs typeface="Arial"/>
              </a:rPr>
              <a:t>DD </a:t>
            </a:r>
            <a:r>
              <a:rPr spc="-4" dirty="0">
                <a:latin typeface="Arial"/>
                <a:cs typeface="Arial"/>
              </a:rPr>
              <a:t>Path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graph.</a:t>
            </a:r>
            <a:endParaRPr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765150"/>
            <a:ext cx="7842827" cy="121126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4504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8.18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1397" marR="4559"/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classification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triangle problem given in example 8.14. Find  the cyclomatic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complexity.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145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372" y="1730188"/>
            <a:ext cx="7770091" cy="358883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572128" marR="4490980">
              <a:lnSpc>
                <a:spcPct val="150000"/>
              </a:lnSpc>
              <a:spcBef>
                <a:spcPts val="772"/>
              </a:spcBef>
            </a:pP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edges (</a:t>
            </a:r>
            <a:r>
              <a:rPr i="1" spc="-4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CC0000"/>
                </a:solidFill>
                <a:latin typeface="Arial"/>
                <a:cs typeface="Arial"/>
              </a:rPr>
              <a:t>)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=</a:t>
            </a:r>
            <a:r>
              <a:rPr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23 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nodes (</a:t>
            </a:r>
            <a:r>
              <a:rPr i="1" spc="-4" dirty="0">
                <a:latin typeface="Arial"/>
                <a:cs typeface="Arial"/>
              </a:rPr>
              <a:t>n</a:t>
            </a:r>
            <a:r>
              <a:rPr spc="-4" dirty="0">
                <a:latin typeface="Arial"/>
                <a:cs typeface="Arial"/>
              </a:rPr>
              <a:t>)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=18</a:t>
            </a:r>
            <a:endParaRPr>
              <a:latin typeface="Arial"/>
              <a:cs typeface="Arial"/>
            </a:endParaRPr>
          </a:p>
          <a:p>
            <a:pPr marL="572128" marR="3188875">
              <a:lnSpc>
                <a:spcPct val="150000"/>
              </a:lnSpc>
              <a:tabLst>
                <a:tab pos="905490" algn="l"/>
              </a:tabLst>
            </a:pP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(i)	V(G)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= </a:t>
            </a:r>
            <a:r>
              <a:rPr i="1" dirty="0">
                <a:solidFill>
                  <a:srgbClr val="009999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– </a:t>
            </a:r>
            <a:r>
              <a:rPr i="1" dirty="0">
                <a:solidFill>
                  <a:srgbClr val="009999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+ 2P = 23 – </a:t>
            </a:r>
            <a:r>
              <a:rPr spc="-9" dirty="0">
                <a:solidFill>
                  <a:srgbClr val="009999"/>
                </a:solidFill>
                <a:latin typeface="Arial"/>
                <a:cs typeface="Arial"/>
              </a:rPr>
              <a:t>18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+ 2 =</a:t>
            </a:r>
            <a:r>
              <a:rPr spc="-171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7  </a:t>
            </a:r>
            <a:r>
              <a:rPr spc="-4" dirty="0">
                <a:latin typeface="Arial"/>
                <a:cs typeface="Arial"/>
              </a:rPr>
              <a:t>(ii) V(G) </a:t>
            </a:r>
            <a:r>
              <a:rPr dirty="0">
                <a:latin typeface="Arial"/>
                <a:cs typeface="Arial"/>
              </a:rPr>
              <a:t>= π + 1 = 6 + 1 =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  <a:p>
            <a:pPr marL="572128">
              <a:spcBef>
                <a:spcPts val="1077"/>
              </a:spcBef>
            </a:pPr>
            <a:r>
              <a:rPr spc="-4" dirty="0">
                <a:latin typeface="Arial"/>
                <a:cs typeface="Arial"/>
              </a:rPr>
              <a:t>(iii) V(G) </a:t>
            </a:r>
            <a:r>
              <a:rPr dirty="0">
                <a:latin typeface="Arial"/>
                <a:cs typeface="Arial"/>
              </a:rPr>
              <a:t>=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regions </a:t>
            </a:r>
            <a:r>
              <a:rPr dirty="0">
                <a:latin typeface="Arial"/>
                <a:cs typeface="Arial"/>
              </a:rPr>
              <a:t>=</a:t>
            </a:r>
            <a:r>
              <a:rPr spc="-33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35624" marR="4559">
              <a:spcBef>
                <a:spcPts val="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cyclomatic complexity 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7.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Hence, there are seven independent paths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given in example</a:t>
            </a:r>
            <a:r>
              <a:rPr spc="-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8.14.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146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4" y="374719"/>
            <a:ext cx="5123313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05020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595" y="4237167"/>
            <a:ext cx="0" cy="403412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7480" y="3523129"/>
            <a:ext cx="130464" cy="403412"/>
          </a:xfrm>
          <a:custGeom>
            <a:avLst/>
            <a:gdLst/>
            <a:ahLst/>
            <a:cxnLst/>
            <a:rect l="l" t="t" r="r" b="b"/>
            <a:pathLst>
              <a:path w="143510" h="45720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6388" y="97665"/>
                </a:lnTo>
                <a:lnTo>
                  <a:pt x="56388" y="85344"/>
                </a:lnTo>
                <a:lnTo>
                  <a:pt x="85344" y="85344"/>
                </a:lnTo>
                <a:lnTo>
                  <a:pt x="85344" y="96433"/>
                </a:lnTo>
                <a:lnTo>
                  <a:pt x="143256" y="143256"/>
                </a:lnTo>
                <a:close/>
              </a:path>
              <a:path w="143510" h="457200">
                <a:moveTo>
                  <a:pt x="71628" y="85344"/>
                </a:moveTo>
                <a:lnTo>
                  <a:pt x="56388" y="85344"/>
                </a:lnTo>
                <a:lnTo>
                  <a:pt x="56388" y="97665"/>
                </a:lnTo>
                <a:lnTo>
                  <a:pt x="71628" y="85344"/>
                </a:lnTo>
                <a:close/>
              </a:path>
              <a:path w="143510" h="457200">
                <a:moveTo>
                  <a:pt x="85344" y="457200"/>
                </a:moveTo>
                <a:lnTo>
                  <a:pt x="85344" y="96433"/>
                </a:lnTo>
                <a:lnTo>
                  <a:pt x="71628" y="85344"/>
                </a:lnTo>
                <a:lnTo>
                  <a:pt x="56388" y="97665"/>
                </a:lnTo>
                <a:lnTo>
                  <a:pt x="56388" y="457200"/>
                </a:lnTo>
                <a:lnTo>
                  <a:pt x="85344" y="457200"/>
                </a:lnTo>
                <a:close/>
              </a:path>
              <a:path w="143510" h="457200">
                <a:moveTo>
                  <a:pt x="85344" y="96433"/>
                </a:moveTo>
                <a:lnTo>
                  <a:pt x="85344" y="85344"/>
                </a:lnTo>
                <a:lnTo>
                  <a:pt x="71628" y="85344"/>
                </a:lnTo>
                <a:lnTo>
                  <a:pt x="85344" y="96433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0" y="5455471"/>
            <a:ext cx="480868" cy="0"/>
          </a:xfrm>
          <a:custGeom>
            <a:avLst/>
            <a:gdLst/>
            <a:ahLst/>
            <a:cxnLst/>
            <a:rect l="l" t="t" r="r" b="b"/>
            <a:pathLst>
              <a:path w="528954">
                <a:moveTo>
                  <a:pt x="5288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9379" y="5392271"/>
            <a:ext cx="480868" cy="126626"/>
          </a:xfrm>
          <a:custGeom>
            <a:avLst/>
            <a:gdLst/>
            <a:ahLst/>
            <a:cxnLst/>
            <a:rect l="l" t="t" r="r" b="b"/>
            <a:pathLst>
              <a:path w="528954" h="143510">
                <a:moveTo>
                  <a:pt x="443484" y="71628"/>
                </a:moveTo>
                <a:lnTo>
                  <a:pt x="432394" y="57912"/>
                </a:lnTo>
                <a:lnTo>
                  <a:pt x="0" y="57912"/>
                </a:lnTo>
                <a:lnTo>
                  <a:pt x="0" y="86868"/>
                </a:lnTo>
                <a:lnTo>
                  <a:pt x="431162" y="86868"/>
                </a:lnTo>
                <a:lnTo>
                  <a:pt x="443484" y="71628"/>
                </a:lnTo>
                <a:close/>
              </a:path>
              <a:path w="528954" h="143510">
                <a:moveTo>
                  <a:pt x="528828" y="71628"/>
                </a:moveTo>
                <a:lnTo>
                  <a:pt x="385572" y="0"/>
                </a:lnTo>
                <a:lnTo>
                  <a:pt x="432394" y="57912"/>
                </a:lnTo>
                <a:lnTo>
                  <a:pt x="443484" y="57912"/>
                </a:lnTo>
                <a:lnTo>
                  <a:pt x="443484" y="114300"/>
                </a:lnTo>
                <a:lnTo>
                  <a:pt x="528828" y="71628"/>
                </a:lnTo>
                <a:close/>
              </a:path>
              <a:path w="528954" h="143510">
                <a:moveTo>
                  <a:pt x="443484" y="114300"/>
                </a:moveTo>
                <a:lnTo>
                  <a:pt x="443484" y="86868"/>
                </a:lnTo>
                <a:lnTo>
                  <a:pt x="431162" y="86868"/>
                </a:lnTo>
                <a:lnTo>
                  <a:pt x="385572" y="143256"/>
                </a:lnTo>
                <a:lnTo>
                  <a:pt x="443484" y="114300"/>
                </a:lnTo>
                <a:close/>
              </a:path>
              <a:path w="528954" h="143510">
                <a:moveTo>
                  <a:pt x="443484" y="86868"/>
                </a:moveTo>
                <a:lnTo>
                  <a:pt x="443484" y="71628"/>
                </a:lnTo>
                <a:lnTo>
                  <a:pt x="431162" y="86868"/>
                </a:lnTo>
                <a:lnTo>
                  <a:pt x="443484" y="86868"/>
                </a:lnTo>
                <a:close/>
              </a:path>
              <a:path w="528954" h="143510">
                <a:moveTo>
                  <a:pt x="443484" y="71628"/>
                </a:moveTo>
                <a:lnTo>
                  <a:pt x="443484" y="57912"/>
                </a:lnTo>
                <a:lnTo>
                  <a:pt x="432394" y="57912"/>
                </a:lnTo>
                <a:lnTo>
                  <a:pt x="443484" y="71628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7970" y="3126441"/>
            <a:ext cx="2762827" cy="1869141"/>
          </a:xfrm>
          <a:custGeom>
            <a:avLst/>
            <a:gdLst/>
            <a:ahLst/>
            <a:cxnLst/>
            <a:rect l="l" t="t" r="r" b="b"/>
            <a:pathLst>
              <a:path w="3039109" h="2118360">
                <a:moveTo>
                  <a:pt x="0" y="0"/>
                </a:moveTo>
                <a:lnTo>
                  <a:pt x="0" y="2118359"/>
                </a:lnTo>
                <a:lnTo>
                  <a:pt x="3038855" y="2118359"/>
                </a:lnTo>
                <a:lnTo>
                  <a:pt x="3038855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125" y="1200374"/>
            <a:ext cx="7741227" cy="196588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spcBef>
                <a:spcPts val="90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boundary value analysis test 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our program with two inputs </a:t>
            </a:r>
            <a:r>
              <a:rPr spc="48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(x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and y) that may have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value from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100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to 300 are: (200,100),  (200,101),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(200,200), (200,299), (200,300), (100,200), (101,200), (299,200)</a:t>
            </a:r>
            <a:r>
              <a:rPr sz="1600" spc="11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  <a:p>
            <a:pPr marL="11397" marR="5698" algn="just">
              <a:lnSpc>
                <a:spcPct val="100299"/>
              </a:lnSpc>
              <a:spcBef>
                <a:spcPts val="4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(300,200).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This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input domain is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 Fig</a:t>
            </a:r>
            <a:r>
              <a:rPr sz="1600" spc="-4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sz="1600" spc="-4" smtClean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. Each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dot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represent a test case  and inner rectangle is the domain of legitimate inputs. Thus, for a program of n  variables, boundary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value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analysis yield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4n </a:t>
            </a:r>
            <a:r>
              <a:rPr sz="1600" b="1"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test</a:t>
            </a:r>
            <a:r>
              <a:rPr sz="1600" spc="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cases.</a:t>
            </a:r>
            <a:endParaRPr sz="1600">
              <a:latin typeface="Arial"/>
              <a:cs typeface="Arial"/>
            </a:endParaRPr>
          </a:p>
          <a:p>
            <a:pPr marL="3396300" algn="just">
              <a:spcBef>
                <a:spcPts val="561"/>
              </a:spcBef>
            </a:pPr>
            <a:r>
              <a:rPr b="1" spc="-4" dirty="0">
                <a:latin typeface="Arial"/>
                <a:cs typeface="Arial"/>
              </a:rPr>
              <a:t>Input domain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9604" y="3621293"/>
            <a:ext cx="181841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3457" y="4479215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1302" y="4912210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6029" y="4914899"/>
            <a:ext cx="0" cy="15240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211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11091" y="3610535"/>
            <a:ext cx="22514" cy="869016"/>
          </a:xfrm>
          <a:custGeom>
            <a:avLst/>
            <a:gdLst/>
            <a:ahLst/>
            <a:cxnLst/>
            <a:rect l="l" t="t" r="r" b="b"/>
            <a:pathLst>
              <a:path w="24764" h="984885">
                <a:moveTo>
                  <a:pt x="0" y="0"/>
                </a:moveTo>
                <a:lnTo>
                  <a:pt x="24383" y="984503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6364" y="4484593"/>
            <a:ext cx="1511876" cy="0"/>
          </a:xfrm>
          <a:custGeom>
            <a:avLst/>
            <a:gdLst/>
            <a:ahLst/>
            <a:cxnLst/>
            <a:rect l="l" t="t" r="r" b="b"/>
            <a:pathLst>
              <a:path w="1663064">
                <a:moveTo>
                  <a:pt x="0" y="0"/>
                </a:moveTo>
                <a:lnTo>
                  <a:pt x="16626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3621293"/>
            <a:ext cx="0" cy="858370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311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2385" y="3630706"/>
            <a:ext cx="1442605" cy="0"/>
          </a:xfrm>
          <a:custGeom>
            <a:avLst/>
            <a:gdLst/>
            <a:ahLst/>
            <a:cxnLst/>
            <a:rect l="l" t="t" r="r" b="b"/>
            <a:pathLst>
              <a:path w="1586864">
                <a:moveTo>
                  <a:pt x="0" y="0"/>
                </a:moveTo>
                <a:lnTo>
                  <a:pt x="1586483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64157" y="4029915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94292" y="4029915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6652" y="4029915"/>
            <a:ext cx="77931" cy="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15517" y="4029915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3419" y="4029915"/>
            <a:ext cx="77931" cy="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64157" y="3592886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66928" y="3727356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9699" y="4306924"/>
            <a:ext cx="77931" cy="7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72470" y="4441395"/>
            <a:ext cx="77931" cy="75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19302" y="4070424"/>
            <a:ext cx="180109" cy="0"/>
          </a:xfrm>
          <a:custGeom>
            <a:avLst/>
            <a:gdLst/>
            <a:ahLst/>
            <a:cxnLst/>
            <a:rect l="l" t="t" r="r" b="b"/>
            <a:pathLst>
              <a:path w="198120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90090" y="2890668"/>
            <a:ext cx="696768" cy="1377690"/>
          </a:xfrm>
          <a:prstGeom prst="rect">
            <a:avLst/>
          </a:prstGeom>
        </p:spPr>
        <p:txBody>
          <a:bodyPr vert="horz" wrap="square" lIns="0" tIns="129926" rIns="0" bIns="0" rtlCol="0">
            <a:spAutoFit/>
          </a:bodyPr>
          <a:lstStyle/>
          <a:p>
            <a:pPr marR="4559" algn="r">
              <a:spcBef>
                <a:spcPts val="1023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  <a:p>
            <a:pPr marR="4559" algn="r">
              <a:spcBef>
                <a:spcPts val="938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300</a:t>
            </a:r>
            <a:endParaRPr sz="2200">
              <a:latin typeface="Times New Roman"/>
              <a:cs typeface="Times New Roman"/>
            </a:endParaRPr>
          </a:p>
          <a:p>
            <a:pPr marR="4559" algn="r">
              <a:spcBef>
                <a:spcPts val="875"/>
              </a:spcBef>
              <a:tabLst>
                <a:tab pos="254153" algn="l"/>
              </a:tabLst>
            </a:pPr>
            <a:r>
              <a:rPr sz="3200" b="1" baseline="-5787" dirty="0">
                <a:solidFill>
                  <a:srgbClr val="009999"/>
                </a:solidFill>
                <a:latin typeface="Times New Roman"/>
                <a:cs typeface="Times New Roman"/>
              </a:rPr>
              <a:t>y	</a:t>
            </a: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200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9802" y="4282438"/>
            <a:ext cx="4548909" cy="1981278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82662">
              <a:spcBef>
                <a:spcPts val="90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2900">
              <a:latin typeface="Times New Roman"/>
              <a:cs typeface="Times New Roman"/>
            </a:endParaRPr>
          </a:p>
          <a:p>
            <a:pPr marL="531099" algn="ctr">
              <a:lnSpc>
                <a:spcPts val="2392"/>
              </a:lnSpc>
              <a:tabLst>
                <a:tab pos="1029147" algn="l"/>
                <a:tab pos="1752286" algn="l"/>
                <a:tab pos="2493659" algn="l"/>
                <a:tab pos="3177478" algn="l"/>
              </a:tabLst>
            </a:pPr>
            <a:r>
              <a:rPr sz="3200" b="1" baseline="3472" dirty="0">
                <a:solidFill>
                  <a:srgbClr val="003265"/>
                </a:solidFill>
                <a:latin typeface="Times New Roman"/>
                <a:cs typeface="Times New Roman"/>
              </a:rPr>
              <a:t>0	</a:t>
            </a:r>
            <a:r>
              <a:rPr sz="3200" b="1" baseline="2314" dirty="0">
                <a:solidFill>
                  <a:srgbClr val="003265"/>
                </a:solidFill>
                <a:latin typeface="Times New Roman"/>
                <a:cs typeface="Times New Roman"/>
              </a:rPr>
              <a:t>100	</a:t>
            </a: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200	300	</a:t>
            </a:r>
            <a:r>
              <a:rPr sz="3200" b="1" baseline="4629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3200" baseline="4629">
              <a:latin typeface="Times New Roman"/>
              <a:cs typeface="Times New Roman"/>
            </a:endParaRPr>
          </a:p>
          <a:p>
            <a:pPr marL="302590" algn="ctr">
              <a:lnSpc>
                <a:spcPts val="2392"/>
              </a:lnSpc>
            </a:pP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 marL="1031427" marR="4559" indent="-1020600">
              <a:spcBef>
                <a:spcPts val="601"/>
              </a:spcBef>
            </a:pP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5: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Input domain of two variables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x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y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with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boundaries [100,300]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each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85112" y="4908177"/>
            <a:ext cx="0" cy="150719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17068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297635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1986" y="5918012"/>
            <a:ext cx="793671" cy="148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1985" y="5900118"/>
            <a:ext cx="420254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24 (a): Flow graph and graph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matrices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216" y="1461246"/>
            <a:ext cx="7843405" cy="150877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71231" algn="just">
              <a:spcBef>
                <a:spcPts val="85"/>
              </a:spcBef>
            </a:pPr>
            <a:r>
              <a:rPr sz="2000" b="1" spc="-4" dirty="0">
                <a:solidFill>
                  <a:srgbClr val="CC0000"/>
                </a:solidFill>
                <a:latin typeface="Arial"/>
                <a:cs typeface="Arial"/>
              </a:rPr>
              <a:t>Graph</a:t>
            </a:r>
            <a:r>
              <a:rPr sz="2000" b="1" spc="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CC0000"/>
                </a:solidFill>
                <a:latin typeface="Arial"/>
                <a:cs typeface="Arial"/>
              </a:rPr>
              <a:t>Matrices</a:t>
            </a:r>
            <a:endParaRPr sz="2000">
              <a:latin typeface="Arial"/>
              <a:cs typeface="Arial"/>
            </a:endParaRPr>
          </a:p>
          <a:p>
            <a:pPr marL="11397" marR="4559" algn="just">
              <a:lnSpc>
                <a:spcPct val="100200"/>
              </a:lnSpc>
              <a:spcBef>
                <a:spcPts val="1409"/>
              </a:spcBef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4" dirty="0">
                <a:latin typeface="Arial"/>
                <a:cs typeface="Arial"/>
              </a:rPr>
              <a:t>graph </a:t>
            </a:r>
            <a:r>
              <a:rPr sz="1600" dirty="0">
                <a:latin typeface="Arial"/>
                <a:cs typeface="Arial"/>
              </a:rPr>
              <a:t>matrix </a:t>
            </a:r>
            <a:r>
              <a:rPr sz="1600" spc="-4" dirty="0">
                <a:latin typeface="Arial"/>
                <a:cs typeface="Arial"/>
              </a:rPr>
              <a:t>is a square </a:t>
            </a:r>
            <a:r>
              <a:rPr sz="1600" dirty="0">
                <a:latin typeface="Arial"/>
                <a:cs typeface="Arial"/>
              </a:rPr>
              <a:t>matrix </a:t>
            </a:r>
            <a:r>
              <a:rPr sz="1600" spc="-9" dirty="0">
                <a:latin typeface="Arial"/>
                <a:cs typeface="Arial"/>
              </a:rPr>
              <a:t>with </a:t>
            </a:r>
            <a:r>
              <a:rPr sz="1600" spc="-4" dirty="0">
                <a:latin typeface="Arial"/>
                <a:cs typeface="Arial"/>
              </a:rPr>
              <a:t>one </a:t>
            </a:r>
            <a:r>
              <a:rPr sz="1600" dirty="0">
                <a:latin typeface="Arial"/>
                <a:cs typeface="Arial"/>
              </a:rPr>
              <a:t>row </a:t>
            </a:r>
            <a:r>
              <a:rPr sz="1600" spc="-4" dirty="0">
                <a:latin typeface="Arial"/>
                <a:cs typeface="Arial"/>
              </a:rPr>
              <a:t>and one </a:t>
            </a:r>
            <a:r>
              <a:rPr sz="1600" dirty="0">
                <a:latin typeface="Arial"/>
                <a:cs typeface="Arial"/>
              </a:rPr>
              <a:t>column </a:t>
            </a:r>
            <a:r>
              <a:rPr sz="1600" spc="-4" dirty="0">
                <a:latin typeface="Arial"/>
                <a:cs typeface="Arial"/>
              </a:rPr>
              <a:t>for every node in </a:t>
            </a:r>
            <a:r>
              <a:rPr sz="1600" dirty="0">
                <a:latin typeface="Arial"/>
                <a:cs typeface="Arial"/>
              </a:rPr>
              <a:t>the  </a:t>
            </a:r>
            <a:r>
              <a:rPr sz="1600" spc="-4" dirty="0">
                <a:latin typeface="Arial"/>
                <a:cs typeface="Arial"/>
              </a:rPr>
              <a:t>graph. </a:t>
            </a:r>
            <a:r>
              <a:rPr sz="1600" dirty="0">
                <a:latin typeface="Arial"/>
                <a:cs typeface="Arial"/>
              </a:rPr>
              <a:t>The size </a:t>
            </a:r>
            <a:r>
              <a:rPr sz="1600" spc="-4" dirty="0">
                <a:latin typeface="Arial"/>
                <a:cs typeface="Arial"/>
              </a:rPr>
              <a:t>of the </a:t>
            </a:r>
            <a:r>
              <a:rPr sz="1600" dirty="0">
                <a:latin typeface="Arial"/>
                <a:cs typeface="Arial"/>
              </a:rPr>
              <a:t>matrix </a:t>
            </a:r>
            <a:r>
              <a:rPr sz="1600" spc="-4" dirty="0">
                <a:latin typeface="Arial"/>
                <a:cs typeface="Arial"/>
              </a:rPr>
              <a:t>(i.e., the number of rows and columns) is equal </a:t>
            </a:r>
            <a:r>
              <a:rPr sz="1600" dirty="0">
                <a:latin typeface="Arial"/>
                <a:cs typeface="Arial"/>
              </a:rPr>
              <a:t>to the  </a:t>
            </a:r>
            <a:r>
              <a:rPr sz="1600" spc="-4" dirty="0">
                <a:latin typeface="Arial"/>
                <a:cs typeface="Arial"/>
              </a:rPr>
              <a:t>number of nodes in the flow graph. Some examples of graphs and associated  matrices are shown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fig.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24.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27878" y="3020646"/>
            <a:ext cx="3227041" cy="2792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8708" y="3313209"/>
            <a:ext cx="2115753" cy="2028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5575" y="5320650"/>
            <a:ext cx="330760" cy="2458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90532" y="5928770"/>
            <a:ext cx="793671" cy="148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7898" y="5832883"/>
            <a:ext cx="42146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24 </a:t>
            </a:r>
            <a:r>
              <a:rPr sz="1600" b="1" dirty="0">
                <a:solidFill>
                  <a:srgbClr val="323299"/>
                </a:solidFill>
                <a:latin typeface="Arial"/>
                <a:cs typeface="Arial"/>
              </a:rPr>
              <a:t>(b): </a:t>
            </a:r>
            <a:r>
              <a:rPr sz="1600" b="1" spc="-9" dirty="0">
                <a:solidFill>
                  <a:srgbClr val="323299"/>
                </a:solidFill>
                <a:latin typeface="Arial"/>
                <a:cs typeface="Arial"/>
              </a:rPr>
              <a:t>Flow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graph and graph</a:t>
            </a:r>
            <a:r>
              <a:rPr sz="1600" b="1" spc="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323299"/>
                </a:solidFill>
                <a:latin typeface="Arial"/>
                <a:cs typeface="Arial"/>
              </a:rPr>
              <a:t>matrices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0131" y="1975870"/>
            <a:ext cx="3906532" cy="3034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1945" y="2576971"/>
            <a:ext cx="2068539" cy="1896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49417" y="4794315"/>
            <a:ext cx="300977" cy="231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101308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3439" y="5967354"/>
            <a:ext cx="420254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24 (c): Flow graph and graph</a:t>
            </a: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matrices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7534" y="1285054"/>
            <a:ext cx="2255148" cy="463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3114" y="2286000"/>
            <a:ext cx="2418736" cy="2556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2495" y="5428459"/>
            <a:ext cx="299257" cy="228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149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226366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1979" y="1374485"/>
            <a:ext cx="6821429" cy="421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6269" y="5765648"/>
            <a:ext cx="603769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25 </a:t>
            </a: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: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Connection matrix </a:t>
            </a: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of </a:t>
            </a:r>
            <a:r>
              <a:rPr sz="1600" b="1" spc="-9" dirty="0">
                <a:solidFill>
                  <a:srgbClr val="CCCC00"/>
                </a:solidFill>
                <a:latin typeface="Arial"/>
                <a:cs typeface="Arial"/>
              </a:rPr>
              <a:t>flow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graph </a:t>
            </a: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shown in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Fig. 24</a:t>
            </a:r>
            <a:r>
              <a:rPr sz="1600" b="1" dirty="0">
                <a:solidFill>
                  <a:srgbClr val="CCCC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CC00"/>
                </a:solidFill>
                <a:latin typeface="Arial"/>
                <a:cs typeface="Arial"/>
              </a:rPr>
              <a:t>(c)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176" y="5026060"/>
            <a:ext cx="764251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square matrix represent that there are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two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path </a:t>
            </a:r>
            <a:r>
              <a:rPr sz="1600" i="1" dirty="0">
                <a:solidFill>
                  <a:srgbClr val="003265"/>
                </a:solidFill>
                <a:latin typeface="Arial"/>
                <a:cs typeface="Arial"/>
              </a:rPr>
              <a:t>ab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1600" i="1" spc="-4" dirty="0">
                <a:solidFill>
                  <a:srgbClr val="003265"/>
                </a:solidFill>
                <a:latin typeface="Arial"/>
                <a:cs typeface="Arial"/>
              </a:rPr>
              <a:t>cd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from node 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node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0134" y="1967881"/>
            <a:ext cx="3083193" cy="2700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15900" y="1980328"/>
            <a:ext cx="3384631" cy="269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151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00852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126415"/>
            <a:ext cx="7843405" cy="128878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 algn="just">
              <a:spcBef>
                <a:spcPts val="90"/>
              </a:spcBef>
            </a:pP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sz="1600" b="1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8.19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1397" marR="4559" algn="just"/>
            <a:r>
              <a:rPr sz="1600" spc="-4" dirty="0">
                <a:latin typeface="Arial"/>
                <a:cs typeface="Arial"/>
              </a:rPr>
              <a:t>Consider the </a:t>
            </a:r>
            <a:r>
              <a:rPr sz="1600" spc="4" dirty="0">
                <a:latin typeface="Arial"/>
                <a:cs typeface="Arial"/>
              </a:rPr>
              <a:t>flow </a:t>
            </a:r>
            <a:r>
              <a:rPr sz="1600" spc="-4" dirty="0">
                <a:latin typeface="Arial"/>
                <a:cs typeface="Arial"/>
              </a:rPr>
              <a:t>graph shown in the </a:t>
            </a:r>
            <a:r>
              <a:rPr sz="1600" dirty="0">
                <a:latin typeface="Arial"/>
                <a:cs typeface="Arial"/>
              </a:rPr>
              <a:t>Fig. </a:t>
            </a:r>
            <a:r>
              <a:rPr sz="1600" spc="-4" dirty="0">
                <a:latin typeface="Arial"/>
                <a:cs typeface="Arial"/>
              </a:rPr>
              <a:t>26 and </a:t>
            </a:r>
            <a:r>
              <a:rPr sz="1600" dirty="0">
                <a:latin typeface="Arial"/>
                <a:cs typeface="Arial"/>
              </a:rPr>
              <a:t>draw </a:t>
            </a:r>
            <a:r>
              <a:rPr sz="1600" spc="-4" dirty="0">
                <a:latin typeface="Arial"/>
                <a:cs typeface="Arial"/>
              </a:rPr>
              <a:t>the graph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4" dirty="0">
                <a:latin typeface="Arial"/>
                <a:cs typeface="Arial"/>
              </a:rPr>
              <a:t>connection  matrices. Find out cyclomatic complexity </a:t>
            </a:r>
            <a:r>
              <a:rPr sz="1600" dirty="0">
                <a:latin typeface="Arial"/>
                <a:cs typeface="Arial"/>
              </a:rPr>
              <a:t>and </a:t>
            </a:r>
            <a:r>
              <a:rPr sz="1600" spc="-9" dirty="0">
                <a:latin typeface="Arial"/>
                <a:cs typeface="Arial"/>
              </a:rPr>
              <a:t>two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4" dirty="0">
                <a:latin typeface="Arial"/>
                <a:cs typeface="Arial"/>
              </a:rPr>
              <a:t>three link paths from a node </a:t>
            </a:r>
            <a:r>
              <a:rPr sz="1600" dirty="0">
                <a:latin typeface="Arial"/>
                <a:cs typeface="Arial"/>
              </a:rPr>
              <a:t>to  </a:t>
            </a:r>
            <a:r>
              <a:rPr sz="1600" spc="-4" dirty="0">
                <a:latin typeface="Arial"/>
                <a:cs typeface="Arial"/>
              </a:rPr>
              <a:t>any other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node.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2478" y="2286001"/>
            <a:ext cx="4147705" cy="3757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2618" y="5631177"/>
            <a:ext cx="1974850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26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600" b="1" spc="-9" dirty="0">
                <a:solidFill>
                  <a:srgbClr val="CC0000"/>
                </a:solidFill>
                <a:latin typeface="Arial"/>
                <a:cs typeface="Arial"/>
              </a:rPr>
              <a:t>Flow</a:t>
            </a:r>
            <a:r>
              <a:rPr sz="1600" b="1" spc="-4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152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23040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5" y="1379220"/>
            <a:ext cx="4699000" cy="6706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>
              <a:spcBef>
                <a:spcPts val="90"/>
              </a:spcBef>
            </a:pPr>
            <a:r>
              <a:rPr sz="1600"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1203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graph </a:t>
            </a:r>
            <a:r>
              <a:rPr sz="1600" dirty="0">
                <a:latin typeface="Arial"/>
                <a:cs typeface="Arial"/>
              </a:rPr>
              <a:t>&amp; </a:t>
            </a:r>
            <a:r>
              <a:rPr sz="1600" spc="-4" dirty="0">
                <a:latin typeface="Arial"/>
                <a:cs typeface="Arial"/>
              </a:rPr>
              <a:t>connection matrices are given below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216" y="5348789"/>
            <a:ext cx="7842250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find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two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link paths, </a:t>
            </a:r>
            <a:r>
              <a:rPr sz="1600" spc="-18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have to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generate a square of graph matrix [A] and for three  link paths, a cube of matrix [A] is</a:t>
            </a:r>
            <a:r>
              <a:rPr sz="1600" spc="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required.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6053" y="2467583"/>
            <a:ext cx="2979730" cy="2523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5570" y="2369372"/>
            <a:ext cx="4350571" cy="2674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1941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453" y="2066813"/>
            <a:ext cx="2985541" cy="2567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8353" y="2084294"/>
            <a:ext cx="3465828" cy="2622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154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630213"/>
            <a:ext cx="455180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05" y="1606475"/>
            <a:ext cx="7717559" cy="35811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56415">
              <a:spcBef>
                <a:spcPts val="85"/>
              </a:spcBef>
            </a:pPr>
            <a:r>
              <a:rPr lang="en-IN" sz="2000" b="1" spc="-4" dirty="0" smtClean="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sz="2000" b="1" spc="-4" smtClean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Flow</a:t>
            </a:r>
            <a:r>
              <a:rPr sz="2000" b="1" spc="1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CC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60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"/>
              </a:rPr>
              <a:t>We identify paths of the program and write test cases to execute those paths. </a:t>
            </a:r>
          </a:p>
          <a:p>
            <a:endParaRPr lang="en-IN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We define ‘coverage’ as a ‘percentage of source code that has been tested with respect to the total source code available for testing’.</a:t>
            </a:r>
          </a:p>
          <a:p>
            <a:endParaRPr lang="en-IN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The most reasonable level may be to test every statement of a program at least once before the completion of testing.</a:t>
            </a:r>
          </a:p>
          <a:p>
            <a:endParaRPr lang="en-IN" dirty="0" smtClean="0">
              <a:latin typeface="Times"/>
            </a:endParaRPr>
          </a:p>
          <a:p>
            <a:r>
              <a:rPr lang="en-US" dirty="0" smtClean="0">
                <a:latin typeface="Times"/>
              </a:rPr>
              <a:t>We may write test cases that ensure the execution of every statement.</a:t>
            </a:r>
          </a:p>
          <a:p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630213"/>
            <a:ext cx="455180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155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5820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852" y="1864657"/>
            <a:ext cx="7741227" cy="255066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just">
              <a:spcBef>
                <a:spcPts val="90"/>
              </a:spcBef>
            </a:pPr>
            <a:r>
              <a:rPr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Example-</a:t>
            </a:r>
            <a:r>
              <a:rPr b="1" u="heavy" spc="-18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Consider a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program </a:t>
            </a:r>
            <a:r>
              <a:rPr spc="-13" dirty="0">
                <a:solidFill>
                  <a:srgbClr val="0065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determination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nature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roots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a 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quadratic equation. Its input is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triple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positive integers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(say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a,b,c) and  values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may </a:t>
            </a:r>
            <a:r>
              <a:rPr spc="-9" dirty="0">
                <a:solidFill>
                  <a:srgbClr val="006565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from interval [0,100]. The program output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may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have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one of 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following</a:t>
            </a:r>
            <a:r>
              <a:rPr spc="-18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words.</a:t>
            </a:r>
            <a:endParaRPr>
              <a:latin typeface="Arial"/>
              <a:cs typeface="Arial"/>
            </a:endParaRPr>
          </a:p>
          <a:p>
            <a:pPr marL="11397" marR="878137" algn="just">
              <a:lnSpc>
                <a:spcPct val="150000"/>
              </a:lnSpc>
            </a:pPr>
            <a:r>
              <a:rPr dirty="0">
                <a:latin typeface="Arial"/>
                <a:cs typeface="Arial"/>
              </a:rPr>
              <a:t>[Not a </a:t>
            </a:r>
            <a:r>
              <a:rPr spc="-4" dirty="0">
                <a:latin typeface="Arial"/>
                <a:cs typeface="Arial"/>
              </a:rPr>
              <a:t>quadratic equation; </a:t>
            </a:r>
            <a:r>
              <a:rPr dirty="0">
                <a:latin typeface="Arial"/>
                <a:cs typeface="Arial"/>
              </a:rPr>
              <a:t>Real </a:t>
            </a:r>
            <a:r>
              <a:rPr spc="-4" dirty="0">
                <a:latin typeface="Arial"/>
                <a:cs typeface="Arial"/>
              </a:rPr>
              <a:t>roots; Imaginary roots; </a:t>
            </a:r>
            <a:r>
              <a:rPr dirty="0">
                <a:latin typeface="Arial"/>
                <a:cs typeface="Arial"/>
              </a:rPr>
              <a:t>Equal </a:t>
            </a:r>
            <a:r>
              <a:rPr spc="-4" dirty="0">
                <a:latin typeface="Arial"/>
                <a:cs typeface="Arial"/>
              </a:rPr>
              <a:t>roots] 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boundary value test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630213"/>
            <a:ext cx="455180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155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54197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630213"/>
            <a:ext cx="455180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05" y="1606475"/>
            <a:ext cx="7717559" cy="416591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r>
              <a:rPr lang="en-US" b="1" u="sng" dirty="0" smtClean="0">
                <a:latin typeface="Times"/>
              </a:rPr>
              <a:t>Branch Coverage </a:t>
            </a:r>
            <a:r>
              <a:rPr lang="en-US" b="1" dirty="0" smtClean="0">
                <a:latin typeface="Times"/>
              </a:rPr>
              <a:t>: </a:t>
            </a:r>
          </a:p>
          <a:p>
            <a:r>
              <a:rPr lang="en-US" dirty="0" smtClean="0">
                <a:latin typeface="Times"/>
              </a:rPr>
              <a:t>We want to test every branch of the program. Hence, we wish to test every ‘True’ and ‘False’ condition of the program.</a:t>
            </a:r>
            <a:endParaRPr lang="en-IN" dirty="0" smtClean="0">
              <a:latin typeface="Times"/>
            </a:endParaRPr>
          </a:p>
          <a:p>
            <a:pPr algn="ctr"/>
            <a:r>
              <a:rPr lang="en-US" dirty="0" smtClean="0"/>
              <a:t>a = 9, b = 8, c = 7</a:t>
            </a:r>
          </a:p>
          <a:p>
            <a:pPr algn="ctr"/>
            <a:r>
              <a:rPr lang="pt-BR" dirty="0" smtClean="0"/>
              <a:t>a = 7, b = 8, c = 9</a:t>
            </a:r>
          </a:p>
          <a:p>
            <a:endParaRPr lang="en-US" b="1" u="sng" dirty="0" smtClean="0">
              <a:latin typeface="Times"/>
            </a:endParaRPr>
          </a:p>
          <a:p>
            <a:endParaRPr lang="en-US" b="1" u="sng" dirty="0" smtClean="0">
              <a:latin typeface="Times"/>
            </a:endParaRPr>
          </a:p>
          <a:p>
            <a:r>
              <a:rPr lang="en-US" b="1" u="sng" dirty="0" smtClean="0">
                <a:latin typeface="Times"/>
              </a:rPr>
              <a:t>Condition Coverage: </a:t>
            </a:r>
          </a:p>
          <a:p>
            <a:r>
              <a:rPr lang="en-US" dirty="0" smtClean="0">
                <a:latin typeface="Times"/>
              </a:rPr>
              <a:t>Condition coverage is better than branch coverage because we want to test every condition at least once.</a:t>
            </a:r>
          </a:p>
          <a:p>
            <a:endParaRPr lang="en-US" dirty="0" smtClean="0">
              <a:latin typeface="Times"/>
            </a:endParaRP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a = 9, b = 8, c = 7 (first possibility when both are true)</a:t>
            </a:r>
          </a:p>
          <a:p>
            <a:r>
              <a:rPr lang="en-US" dirty="0" smtClean="0"/>
              <a:t>(ii) a = 9, b = 8, c = 10 (second possibility – first is true, second is false)</a:t>
            </a:r>
          </a:p>
          <a:p>
            <a:r>
              <a:rPr lang="en-US" dirty="0" smtClean="0"/>
              <a:t>(iii) a = 7, b = 8, c = 9 (third and fourth possibilities- first is false, statement number 7 is false)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630213"/>
            <a:ext cx="455180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05" y="1606475"/>
            <a:ext cx="7717559" cy="115740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56415">
              <a:spcBef>
                <a:spcPts val="85"/>
              </a:spcBef>
            </a:pPr>
            <a:r>
              <a:rPr lang="en-US" b="1" u="sng" dirty="0" smtClean="0">
                <a:latin typeface="Times"/>
              </a:rPr>
              <a:t>Path Coverage: </a:t>
            </a:r>
          </a:p>
          <a:p>
            <a:pPr marL="56415">
              <a:spcBef>
                <a:spcPts val="85"/>
              </a:spcBef>
            </a:pPr>
            <a:r>
              <a:rPr lang="en-US" dirty="0" smtClean="0">
                <a:latin typeface="Times"/>
              </a:rPr>
              <a:t>In this coverage criteria, we want to test every path of the program.</a:t>
            </a:r>
          </a:p>
          <a:p>
            <a:pPr marL="56415">
              <a:spcBef>
                <a:spcPts val="85"/>
              </a:spcBef>
            </a:pPr>
            <a:endParaRPr lang="en-IN" dirty="0" smtClean="0">
              <a:latin typeface="Times"/>
              <a:cs typeface="Arial"/>
            </a:endParaRPr>
          </a:p>
          <a:p>
            <a:pPr marL="56415">
              <a:spcBef>
                <a:spcPts val="85"/>
              </a:spcBef>
            </a:pPr>
            <a:endParaRPr>
              <a:latin typeface="Times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155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643182"/>
            <a:ext cx="88201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630213"/>
            <a:ext cx="455180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05" y="1606475"/>
            <a:ext cx="7717559" cy="460937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56415">
              <a:spcBef>
                <a:spcPts val="85"/>
              </a:spcBef>
            </a:pPr>
            <a:r>
              <a:rPr sz="2000" b="1" spc="-4" dirty="0">
                <a:solidFill>
                  <a:srgbClr val="CC0000"/>
                </a:solidFill>
                <a:latin typeface="Arial"/>
                <a:cs typeface="Arial"/>
              </a:rPr>
              <a:t>Data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Flow</a:t>
            </a:r>
            <a:r>
              <a:rPr sz="2000" b="1" spc="18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CC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600">
              <a:latin typeface="Times New Roman"/>
              <a:cs typeface="Times New Roman"/>
            </a:endParaRPr>
          </a:p>
          <a:p>
            <a:pPr marL="42739" marR="6838"/>
            <a:r>
              <a:rPr sz="1600" spc="-4" dirty="0">
                <a:latin typeface="Arial"/>
                <a:cs typeface="Arial"/>
              </a:rPr>
              <a:t>Data </a:t>
            </a:r>
            <a:r>
              <a:rPr sz="1600" dirty="0">
                <a:latin typeface="Arial"/>
                <a:cs typeface="Arial"/>
              </a:rPr>
              <a:t>flow </a:t>
            </a:r>
            <a:r>
              <a:rPr sz="1600" spc="-4" dirty="0">
                <a:latin typeface="Arial"/>
                <a:cs typeface="Arial"/>
              </a:rPr>
              <a:t>testing is another from of structural testing. </a:t>
            </a:r>
            <a:r>
              <a:rPr sz="1600" dirty="0">
                <a:latin typeface="Arial"/>
                <a:cs typeface="Arial"/>
              </a:rPr>
              <a:t>It </a:t>
            </a:r>
            <a:r>
              <a:rPr sz="1600" spc="-4" dirty="0">
                <a:latin typeface="Arial"/>
                <a:cs typeface="Arial"/>
              </a:rPr>
              <a:t>has nothing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4" dirty="0">
                <a:latin typeface="Arial"/>
                <a:cs typeface="Arial"/>
              </a:rPr>
              <a:t>do with </a:t>
            </a:r>
            <a:r>
              <a:rPr sz="1600" dirty="0">
                <a:latin typeface="Arial"/>
                <a:cs typeface="Arial"/>
              </a:rPr>
              <a:t>data  flow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diagrams.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600">
              <a:latin typeface="Times New Roman"/>
              <a:cs typeface="Times New Roman"/>
            </a:endParaRPr>
          </a:p>
          <a:p>
            <a:pPr marL="876998" indent="-410860">
              <a:spcBef>
                <a:spcPts val="4"/>
              </a:spcBef>
              <a:buAutoNum type="romanLcPeriod"/>
              <a:tabLst>
                <a:tab pos="876998" algn="l"/>
                <a:tab pos="877567" algn="l"/>
              </a:tabLst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Statements where variables receive</a:t>
            </a:r>
            <a:r>
              <a:rPr spc="-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values.</a:t>
            </a:r>
            <a:endParaRPr>
              <a:latin typeface="Arial"/>
              <a:cs typeface="Arial"/>
            </a:endParaRPr>
          </a:p>
          <a:p>
            <a:pPr marL="876998" indent="-410860">
              <a:spcBef>
                <a:spcPts val="1615"/>
              </a:spcBef>
              <a:buAutoNum type="romanLcPeriod"/>
              <a:tabLst>
                <a:tab pos="876998" algn="l"/>
                <a:tab pos="877567" algn="l"/>
              </a:tabLst>
            </a:pP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Statements where </a:t>
            </a:r>
            <a:r>
              <a:rPr spc="-9" dirty="0">
                <a:solidFill>
                  <a:srgbClr val="329932"/>
                </a:solidFill>
                <a:latin typeface="Arial"/>
                <a:cs typeface="Arial"/>
              </a:rPr>
              <a:t>these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values are used </a:t>
            </a:r>
            <a:r>
              <a:rPr dirty="0">
                <a:solidFill>
                  <a:srgbClr val="329932"/>
                </a:solidFill>
                <a:latin typeface="Arial"/>
                <a:cs typeface="Arial"/>
              </a:rPr>
              <a:t>or</a:t>
            </a:r>
            <a:r>
              <a:rPr spc="-2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329932"/>
                </a:solidFill>
                <a:latin typeface="Arial"/>
                <a:cs typeface="Arial"/>
              </a:rPr>
              <a:t>referenced.</a:t>
            </a:r>
            <a:endParaRPr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2100">
              <a:latin typeface="Times New Roman"/>
              <a:cs typeface="Times New Roman"/>
            </a:endParaRPr>
          </a:p>
          <a:p>
            <a:pPr marL="11397" marR="4559">
              <a:lnSpc>
                <a:spcPct val="100600"/>
              </a:lnSpc>
            </a:pPr>
            <a:r>
              <a:rPr sz="1600" spc="-4" dirty="0">
                <a:latin typeface="Arial"/>
                <a:cs typeface="Arial"/>
              </a:rPr>
              <a:t>As </a:t>
            </a:r>
            <a:r>
              <a:rPr sz="1600" spc="-18" dirty="0">
                <a:latin typeface="Arial"/>
                <a:cs typeface="Arial"/>
              </a:rPr>
              <a:t>we </a:t>
            </a:r>
            <a:r>
              <a:rPr sz="1600" spc="-4" dirty="0">
                <a:latin typeface="Arial"/>
                <a:cs typeface="Arial"/>
              </a:rPr>
              <a:t>know, variables are defined and referenced throughout the program. </a:t>
            </a:r>
            <a:r>
              <a:rPr sz="1600" dirty="0">
                <a:latin typeface="Arial"/>
                <a:cs typeface="Arial"/>
              </a:rPr>
              <a:t>We  may </a:t>
            </a:r>
            <a:r>
              <a:rPr sz="1600" spc="-4" dirty="0">
                <a:latin typeface="Arial"/>
                <a:cs typeface="Arial"/>
              </a:rPr>
              <a:t>have </a:t>
            </a:r>
            <a:r>
              <a:rPr sz="1600" dirty="0">
                <a:latin typeface="Arial"/>
                <a:cs typeface="Arial"/>
              </a:rPr>
              <a:t>few </a:t>
            </a:r>
            <a:r>
              <a:rPr sz="1600" spc="-4" dirty="0">
                <a:latin typeface="Arial"/>
                <a:cs typeface="Arial"/>
              </a:rPr>
              <a:t>define/ reference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anomalies: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700">
              <a:latin typeface="Times New Roman"/>
              <a:cs typeface="Times New Roman"/>
            </a:endParaRPr>
          </a:p>
          <a:p>
            <a:pPr marL="876998" indent="-410860">
              <a:spcBef>
                <a:spcPts val="4"/>
              </a:spcBef>
              <a:buAutoNum type="romanLcPeriod"/>
              <a:tabLst>
                <a:tab pos="876998" algn="l"/>
                <a:tab pos="877567" algn="l"/>
              </a:tabLst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 is defined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not used/</a:t>
            </a:r>
            <a:r>
              <a:rPr spc="-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referenced.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buAutoNum type="romanLcPeriod"/>
            </a:pPr>
            <a:endParaRPr>
              <a:latin typeface="Times New Roman"/>
              <a:cs typeface="Times New Roman"/>
            </a:endParaRPr>
          </a:p>
          <a:p>
            <a:pPr marL="876998" indent="-410860">
              <a:buAutoNum type="romanLcPeriod"/>
              <a:tabLst>
                <a:tab pos="876998" algn="l"/>
                <a:tab pos="877567" algn="l"/>
              </a:tabLst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variable is used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but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never</a:t>
            </a:r>
            <a:r>
              <a:rPr spc="-4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defined.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  <a:buAutoNum type="romanLcPeriod"/>
            </a:pPr>
            <a:endParaRPr sz="1600">
              <a:latin typeface="Times New Roman"/>
              <a:cs typeface="Times New Roman"/>
            </a:endParaRPr>
          </a:p>
          <a:p>
            <a:pPr marL="876998" indent="-410860">
              <a:buAutoNum type="romanLcPeriod"/>
              <a:tabLst>
                <a:tab pos="876998" algn="l"/>
                <a:tab pos="877567" algn="l"/>
              </a:tabLst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 is defined twice before it is</a:t>
            </a:r>
            <a:r>
              <a:rPr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used.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794" y="642918"/>
            <a:ext cx="4033846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05" y="1730188"/>
            <a:ext cx="7718714" cy="387410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3878">
              <a:spcBef>
                <a:spcPts val="90"/>
              </a:spcBef>
            </a:pPr>
            <a:r>
              <a:rPr b="1" spc="-4" dirty="0">
                <a:solidFill>
                  <a:srgbClr val="653200"/>
                </a:solidFill>
                <a:latin typeface="Arial"/>
                <a:cs typeface="Arial"/>
              </a:rPr>
              <a:t>Definitions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Times New Roman"/>
              <a:cs typeface="Times New Roman"/>
            </a:endParaRPr>
          </a:p>
          <a:p>
            <a:pPr marL="42739" marR="5129" algn="just">
              <a:lnSpc>
                <a:spcPct val="100299"/>
              </a:lnSpc>
            </a:pP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definitions refer 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a program 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P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that </a:t>
            </a:r>
            <a:r>
              <a:rPr sz="1600" spc="-9" dirty="0">
                <a:solidFill>
                  <a:srgbClr val="009999"/>
                </a:solidFill>
                <a:latin typeface="Arial"/>
                <a:cs typeface="Arial"/>
              </a:rPr>
              <a:t>has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a program graph G(P) and a set of  program variables V. 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G(P) has a single entry node and a single exit node. 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The 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set of all paths in 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P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is</a:t>
            </a:r>
            <a:r>
              <a:rPr sz="1600" spc="22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PATHS(P)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400">
              <a:latin typeface="Times New Roman"/>
              <a:cs typeface="Times New Roman"/>
            </a:endParaRPr>
          </a:p>
          <a:p>
            <a:pPr marL="421688" marR="6838" indent="-410291">
              <a:lnSpc>
                <a:spcPct val="100299"/>
              </a:lnSpc>
              <a:buClr>
                <a:srgbClr val="000000"/>
              </a:buClr>
              <a:buAutoNum type="romanLcParenBoth"/>
              <a:tabLst>
                <a:tab pos="421118" algn="l"/>
                <a:tab pos="421688" algn="l"/>
                <a:tab pos="6575488" algn="l"/>
              </a:tabLst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Defining Node: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Node n </a:t>
            </a:r>
            <a:r>
              <a:rPr sz="1600" spc="-58" dirty="0">
                <a:solidFill>
                  <a:srgbClr val="323299"/>
                </a:solidFill>
                <a:latin typeface="Microsoft Sans Serif"/>
                <a:cs typeface="Microsoft Sans Serif"/>
              </a:rPr>
              <a:t>z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G(P) is a defining node of the variable 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58" dirty="0">
                <a:solidFill>
                  <a:srgbClr val="323299"/>
                </a:solidFill>
                <a:latin typeface="Microsoft Sans Serif"/>
                <a:cs typeface="Microsoft Sans Serif"/>
              </a:rPr>
              <a:t>z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V,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written as DEF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1600" i="1" spc="-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spc="-4">
                <a:solidFill>
                  <a:srgbClr val="323299"/>
                </a:solidFill>
                <a:latin typeface="Arial"/>
                <a:cs typeface="Arial"/>
              </a:rPr>
              <a:t>), 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if the value of the variable </a:t>
            </a:r>
            <a:r>
              <a:rPr sz="1600" i="1" smtClean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is defined</a:t>
            </a:r>
            <a:r>
              <a:rPr sz="1600" spc="144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at</a:t>
            </a:r>
            <a:r>
              <a:rPr sz="1600" spc="13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the</a:t>
            </a:r>
            <a:r>
              <a:rPr lang="en-IN" sz="1600" spc="-4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statement</a:t>
            </a:r>
            <a:r>
              <a:rPr lang="en-IN" sz="1600" spc="-4" dirty="0" smtClean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fragment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corresponding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node </a:t>
            </a:r>
            <a:r>
              <a:rPr sz="1600" i="1" spc="-4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spc="-4" smtClean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18"/>
              </a:spcBef>
              <a:buFont typeface="Arial"/>
              <a:buAutoNum type="romanLcParenBoth"/>
            </a:pPr>
            <a:endParaRPr sz="1900">
              <a:latin typeface="Times New Roman"/>
              <a:cs typeface="Times New Roman"/>
            </a:endParaRPr>
          </a:p>
          <a:p>
            <a:pPr marL="423968" marR="4559" indent="-410291" algn="just">
              <a:lnSpc>
                <a:spcPct val="100099"/>
              </a:lnSpc>
              <a:buClr>
                <a:srgbClr val="000000"/>
              </a:buClr>
              <a:buAutoNum type="romanLcParenBoth"/>
              <a:tabLst>
                <a:tab pos="424538" algn="l"/>
              </a:tabLst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Usage Node: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Node n </a:t>
            </a:r>
            <a:r>
              <a:rPr sz="1600" spc="-58" dirty="0">
                <a:solidFill>
                  <a:srgbClr val="323299"/>
                </a:solidFill>
                <a:latin typeface="Microsoft Sans Serif"/>
                <a:cs typeface="Microsoft Sans Serif"/>
              </a:rPr>
              <a:t>z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G(P) is a usage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node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of the variable 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58" dirty="0">
                <a:solidFill>
                  <a:srgbClr val="323299"/>
                </a:solidFill>
                <a:latin typeface="Microsoft Sans Serif"/>
                <a:cs typeface="Microsoft Sans Serif"/>
              </a:rPr>
              <a:t>z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V, written as  USE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1600" i="1" spc="-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), if the value of the variable 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is used at statement fragment  corresponding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node </a:t>
            </a:r>
            <a:r>
              <a:rPr sz="1600" i="1" spc="-4" dirty="0">
                <a:solidFill>
                  <a:srgbClr val="323299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.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usage node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USE (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n) is a predicate use (denote  as p) if statement n is a predicate statement otherwise USE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1600" spc="-13" dirty="0">
                <a:solidFill>
                  <a:srgbClr val="323299"/>
                </a:solidFill>
                <a:latin typeface="Arial"/>
                <a:cs typeface="Arial"/>
              </a:rPr>
              <a:t>n)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is a  computation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use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(denoted as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630213"/>
            <a:ext cx="4408933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410" y="2000474"/>
            <a:ext cx="7854373" cy="305022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21118" marR="87187" indent="-410291" algn="just">
              <a:lnSpc>
                <a:spcPct val="100200"/>
              </a:lnSpc>
              <a:spcBef>
                <a:spcPts val="85"/>
              </a:spcBef>
              <a:buClr>
                <a:srgbClr val="000000"/>
              </a:buClr>
              <a:buAutoNum type="romanLcParenBoth" startAt="3"/>
              <a:tabLst>
                <a:tab pos="421688" algn="l"/>
              </a:tabLst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Definition use: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definition use path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with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respect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 variable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(denoted  du-path) is a path in PATHS(P) such that, for some 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58" dirty="0">
                <a:solidFill>
                  <a:srgbClr val="323299"/>
                </a:solidFill>
                <a:latin typeface="Microsoft Sans Serif"/>
                <a:cs typeface="Microsoft Sans Serif"/>
              </a:rPr>
              <a:t>z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V,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there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are define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and  usage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nodes DEF(v,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m) and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USE(v, n)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such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that </a:t>
            </a:r>
            <a:r>
              <a:rPr sz="1600" spc="-13" dirty="0">
                <a:solidFill>
                  <a:srgbClr val="323299"/>
                </a:solidFill>
                <a:latin typeface="Microsoft Sans Serif"/>
                <a:cs typeface="Microsoft Sans Serif"/>
              </a:rPr>
              <a:t>m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and </a:t>
            </a:r>
            <a:r>
              <a:rPr sz="1600" spc="-18" dirty="0">
                <a:solidFill>
                  <a:srgbClr val="323299"/>
                </a:solidFill>
                <a:latin typeface="Microsoft Sans Serif"/>
                <a:cs typeface="Microsoft Sans Serif"/>
              </a:rPr>
              <a:t>n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are initial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and final 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nodes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of </a:t>
            </a:r>
            <a:r>
              <a:rPr sz="1600" spc="-9" dirty="0">
                <a:solidFill>
                  <a:srgbClr val="323299"/>
                </a:solidFill>
                <a:latin typeface="Microsoft Sans Serif"/>
                <a:cs typeface="Microsoft Sans Serif"/>
              </a:rPr>
              <a:t>the</a:t>
            </a:r>
            <a:r>
              <a:rPr sz="1600" spc="9" dirty="0">
                <a:solidFill>
                  <a:srgbClr val="323299"/>
                </a:solidFill>
                <a:latin typeface="Microsoft Sans Serif"/>
                <a:cs typeface="Microsoft Sans Serif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Microsoft Sans Serif"/>
                <a:cs typeface="Microsoft Sans Serif"/>
              </a:rPr>
              <a:t>path</a:t>
            </a:r>
            <a:r>
              <a:rPr sz="1600" spc="-4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423968" marR="5129" indent="-410291" algn="just">
              <a:lnSpc>
                <a:spcPct val="100299"/>
              </a:lnSpc>
              <a:spcBef>
                <a:spcPts val="1373"/>
              </a:spcBef>
              <a:buClr>
                <a:srgbClr val="000000"/>
              </a:buClr>
              <a:buAutoNum type="romanLcParenBoth" startAt="3"/>
              <a:tabLst>
                <a:tab pos="424538" algn="l"/>
              </a:tabLst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Definition </a:t>
            </a:r>
            <a:r>
              <a:rPr sz="1600" b="1" spc="-9" dirty="0">
                <a:solidFill>
                  <a:srgbClr val="0032CC"/>
                </a:solidFill>
                <a:latin typeface="Arial"/>
                <a:cs typeface="Arial"/>
              </a:rPr>
              <a:t>clear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definition clear path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with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respect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 variable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v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(denoted  dc-path) is a definition use path in PATHS(P)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with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initial and final nodes DEF 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, m)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and USE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(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,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n), such that no other node in the path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 defining node of</a:t>
            </a:r>
            <a:r>
              <a:rPr sz="1600" spc="67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323299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 marL="13676" marR="4559" algn="just">
              <a:lnSpc>
                <a:spcPct val="100299"/>
              </a:lnSpc>
            </a:pP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du-paths and dc-paths describe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flow of data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across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source statements from  points at which the values are defined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to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points at </a:t>
            </a:r>
            <a:r>
              <a:rPr sz="1600" spc="-9" dirty="0">
                <a:solidFill>
                  <a:srgbClr val="329932"/>
                </a:solidFill>
                <a:latin typeface="Arial"/>
                <a:cs typeface="Arial"/>
              </a:rPr>
              <a:t>which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the values are used.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The 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du-paths that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are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not definition clear are potential trouble</a:t>
            </a:r>
            <a:r>
              <a:rPr sz="1600" spc="27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spots.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71" dirty="0" smtClean="0">
                <a:solidFill>
                  <a:srgbClr val="323299"/>
                </a:solidFill>
              </a:rPr>
              <a:t>Software</a:t>
            </a:r>
            <a:r>
              <a:rPr lang="en-US" spc="-148" dirty="0" smtClean="0">
                <a:solidFill>
                  <a:srgbClr val="323299"/>
                </a:solidFill>
              </a:rPr>
              <a:t> </a:t>
            </a:r>
            <a:r>
              <a:rPr lang="en-US" spc="94" dirty="0" smtClean="0">
                <a:solidFill>
                  <a:srgbClr val="323299"/>
                </a:solidFill>
              </a:rPr>
              <a:t>Testing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04101"/>
            <a:ext cx="8229600" cy="43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166" y="447333"/>
            <a:ext cx="448037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3577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365" y="2264923"/>
            <a:ext cx="6177904" cy="361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3355" y="5900118"/>
            <a:ext cx="3464214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27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Steps </a:t>
            </a:r>
            <a:r>
              <a:rPr sz="1600" b="1" dirty="0">
                <a:solidFill>
                  <a:srgbClr val="CC0000"/>
                </a:solidFill>
                <a:latin typeface="Arial"/>
                <a:cs typeface="Arial"/>
              </a:rPr>
              <a:t>for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data </a:t>
            </a:r>
            <a:r>
              <a:rPr sz="1600" b="1" spc="-9" dirty="0">
                <a:solidFill>
                  <a:srgbClr val="CC0000"/>
                </a:solidFill>
                <a:latin typeface="Arial"/>
                <a:cs typeface="Arial"/>
              </a:rPr>
              <a:t>flow</a:t>
            </a:r>
            <a:r>
              <a:rPr sz="1600" b="1" spc="-2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158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5" y="1340223"/>
            <a:ext cx="7839364" cy="75017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Hence, our objective is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4" dirty="0">
                <a:latin typeface="Arial"/>
                <a:cs typeface="Arial"/>
              </a:rPr>
              <a:t>find all du-paths and then identity those du-paths </a:t>
            </a:r>
            <a:r>
              <a:rPr sz="1600" spc="-9" dirty="0">
                <a:latin typeface="Arial"/>
                <a:cs typeface="Arial"/>
              </a:rPr>
              <a:t>which </a:t>
            </a:r>
            <a:r>
              <a:rPr sz="1600" spc="-4" dirty="0">
                <a:latin typeface="Arial"/>
                <a:cs typeface="Arial"/>
              </a:rPr>
              <a:t>are  not dc-paths. The steps are given in Fig. 27. </a:t>
            </a:r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like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4" dirty="0">
                <a:latin typeface="Arial"/>
                <a:cs typeface="Arial"/>
              </a:rPr>
              <a:t>generate specific test  cases for du-paths that are not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dc-paths.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7725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786058"/>
            <a:ext cx="6268213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7832360" cy="371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307" y="1797423"/>
            <a:ext cx="4286827" cy="285844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Times New Roman"/>
              <a:cs typeface="Times New Roman"/>
            </a:endParaRPr>
          </a:p>
          <a:p>
            <a:pPr marL="432515"/>
            <a:r>
              <a:rPr spc="-4" dirty="0">
                <a:latin typeface="Arial"/>
                <a:cs typeface="Arial"/>
              </a:rPr>
              <a:t>Quadratic equation will </a:t>
            </a:r>
            <a:r>
              <a:rPr dirty="0">
                <a:latin typeface="Arial"/>
                <a:cs typeface="Arial"/>
              </a:rPr>
              <a:t>be of</a:t>
            </a:r>
            <a:r>
              <a:rPr spc="-3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type:</a:t>
            </a:r>
            <a:endParaRPr>
              <a:latin typeface="Arial"/>
              <a:cs typeface="Arial"/>
            </a:endParaRPr>
          </a:p>
          <a:p>
            <a:pPr marL="843377" marR="647918" indent="1230874">
              <a:lnSpc>
                <a:spcPct val="150000"/>
              </a:lnSpc>
            </a:pP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i="1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700" spc="-6" baseline="256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+b</a:t>
            </a:r>
            <a:r>
              <a:rPr i="1" spc="-4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+c=0  </a:t>
            </a:r>
            <a:r>
              <a:rPr spc="-4" dirty="0">
                <a:latin typeface="Arial"/>
                <a:cs typeface="Arial"/>
              </a:rPr>
              <a:t>Roots are </a:t>
            </a:r>
            <a:r>
              <a:rPr spc="-9" dirty="0">
                <a:latin typeface="Arial"/>
                <a:cs typeface="Arial"/>
              </a:rPr>
              <a:t>real </a:t>
            </a:r>
            <a:r>
              <a:rPr spc="-4" dirty="0">
                <a:latin typeface="Arial"/>
                <a:cs typeface="Arial"/>
              </a:rPr>
              <a:t>if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-4ac)&gt;0</a:t>
            </a:r>
            <a:endParaRPr>
              <a:latin typeface="Arial"/>
              <a:cs typeface="Arial"/>
            </a:endParaRPr>
          </a:p>
          <a:p>
            <a:pPr marL="843377" marR="38750">
              <a:lnSpc>
                <a:spcPct val="150000"/>
              </a:lnSpc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Roots are imaginary if (b</a:t>
            </a:r>
            <a:r>
              <a:rPr sz="1700" spc="-6" baseline="25641" dirty="0">
                <a:solidFill>
                  <a:srgbClr val="653200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-4ac)&lt;0  </a:t>
            </a:r>
            <a:r>
              <a:rPr spc="-4" dirty="0">
                <a:latin typeface="Arial"/>
                <a:cs typeface="Arial"/>
              </a:rPr>
              <a:t>Roots are equal if (b</a:t>
            </a:r>
            <a:r>
              <a:rPr sz="1700" spc="-6" baseline="25641" dirty="0">
                <a:latin typeface="Arial"/>
                <a:cs typeface="Arial"/>
              </a:rPr>
              <a:t>2</a:t>
            </a:r>
            <a:r>
              <a:rPr spc="-4" dirty="0">
                <a:latin typeface="Arial"/>
                <a:cs typeface="Arial"/>
              </a:rPr>
              <a:t>-4ac)=0 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Equation is not quadratic if</a:t>
            </a:r>
            <a:r>
              <a:rPr spc="-31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a=0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609600"/>
            <a:ext cx="75723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1321" y="814537"/>
            <a:ext cx="4162441" cy="514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75723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428736"/>
            <a:ext cx="5000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2857496"/>
            <a:ext cx="75438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9089" y="4939573"/>
            <a:ext cx="75628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356" y="630213"/>
            <a:ext cx="412318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5" y="1520414"/>
            <a:ext cx="7843982" cy="385871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 algn="just">
              <a:spcBef>
                <a:spcPts val="90"/>
              </a:spcBef>
            </a:pP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sz="1600" b="1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8.20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1397" marR="4559" algn="just"/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Consider the program of the determination of the nature of roots of 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quadratic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equation.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Its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input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is a triple of positive integers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(say a,b,c)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and values for each of   these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from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interval [0,100].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program is given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Fig. 19.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output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may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have one of the option given</a:t>
            </a:r>
            <a:r>
              <a:rPr sz="1600" spc="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  <a:p>
            <a:pPr marL="800068" indent="-333932">
              <a:spcBef>
                <a:spcPts val="978"/>
              </a:spcBef>
              <a:buAutoNum type="romanLcParenBoth"/>
              <a:tabLst>
                <a:tab pos="800068" algn="l"/>
                <a:tab pos="800638" algn="l"/>
              </a:tabLst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Not a quadratic</a:t>
            </a:r>
            <a:r>
              <a:rPr sz="1600" spc="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 marL="800068" indent="-333932">
              <a:spcBef>
                <a:spcPts val="983"/>
              </a:spcBef>
              <a:buAutoNum type="romanLcParenBoth"/>
              <a:tabLst>
                <a:tab pos="800638" algn="l"/>
              </a:tabLst>
            </a:pPr>
            <a:r>
              <a:rPr sz="1600" spc="-4" dirty="0">
                <a:latin typeface="Arial"/>
                <a:cs typeface="Arial"/>
              </a:rPr>
              <a:t>real roots</a:t>
            </a:r>
            <a:endParaRPr sz="1600">
              <a:latin typeface="Arial"/>
              <a:cs typeface="Arial"/>
            </a:endParaRPr>
          </a:p>
          <a:p>
            <a:pPr marL="800068" indent="-333932">
              <a:spcBef>
                <a:spcPts val="978"/>
              </a:spcBef>
              <a:buAutoNum type="romanLcParenBoth"/>
              <a:tabLst>
                <a:tab pos="800638" algn="l"/>
              </a:tabLst>
            </a:pP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imaginary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roots</a:t>
            </a:r>
            <a:endParaRPr sz="1600">
              <a:latin typeface="Arial"/>
              <a:cs typeface="Arial"/>
            </a:endParaRPr>
          </a:p>
          <a:p>
            <a:pPr marL="800068" indent="-333932">
              <a:spcBef>
                <a:spcPts val="983"/>
              </a:spcBef>
              <a:buAutoNum type="romanLcParenBoth"/>
              <a:tabLst>
                <a:tab pos="800638" algn="l"/>
              </a:tabLst>
            </a:pPr>
            <a:r>
              <a:rPr sz="1600" spc="-4" dirty="0">
                <a:latin typeface="Arial"/>
                <a:cs typeface="Arial"/>
              </a:rPr>
              <a:t>equal roots</a:t>
            </a:r>
            <a:endParaRPr sz="1600">
              <a:latin typeface="Arial"/>
              <a:cs typeface="Arial"/>
            </a:endParaRPr>
          </a:p>
          <a:p>
            <a:pPr marL="800068" indent="-333932">
              <a:spcBef>
                <a:spcPts val="969"/>
              </a:spcBef>
              <a:buAutoNum type="romanLcParenBoth"/>
              <a:tabLst>
                <a:tab pos="800638" algn="l"/>
              </a:tabLst>
            </a:pP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invalid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inputs</a:t>
            </a:r>
            <a:endParaRPr sz="1600">
              <a:latin typeface="Arial"/>
              <a:cs typeface="Arial"/>
            </a:endParaRPr>
          </a:p>
          <a:p>
            <a:pPr marL="11397" algn="just">
              <a:spcBef>
                <a:spcPts val="978"/>
              </a:spcBef>
            </a:pPr>
            <a:r>
              <a:rPr sz="1600" spc="-4" dirty="0">
                <a:latin typeface="Arial"/>
                <a:cs typeface="Arial"/>
              </a:rPr>
              <a:t>Find all du-paths and identify those du-paths that are definition</a:t>
            </a:r>
            <a:r>
              <a:rPr sz="1600" spc="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clear.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159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918" y="441954"/>
            <a:ext cx="419461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3040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5369" y="3685335"/>
          <a:ext cx="6164695" cy="234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6695"/>
                <a:gridCol w="1847850"/>
                <a:gridCol w="2470150"/>
              </a:tblGrid>
              <a:tr h="373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Variable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8FF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Defined at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8FF"/>
                    </a:solidFill>
                  </a:tcPr>
                </a:tc>
                <a:tc>
                  <a:txBody>
                    <a:bodyPr/>
                    <a:lstStyle/>
                    <a:p>
                      <a:pPr marL="760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Used at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8FF"/>
                    </a:solidFill>
                  </a:tcPr>
                </a:tc>
              </a:tr>
              <a:tr h="29852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ts val="1710"/>
                        </a:lnSpc>
                        <a:spcBef>
                          <a:spcPts val="85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11,13,18,20,24,27,28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5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7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00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11,18,20,24,28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23495" algn="ctr">
                        <a:lnSpc>
                          <a:spcPts val="1789"/>
                        </a:lnSpc>
                        <a:spcBef>
                          <a:spcPts val="10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810"/>
                        </a:lnSpc>
                        <a:spcBef>
                          <a:spcPts val="10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0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11,18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3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  <a:spcBef>
                          <a:spcPts val="10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0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835"/>
                        </a:lnSpc>
                        <a:spcBef>
                          <a:spcPts val="9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98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07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19,22,23,27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732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23,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9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24,28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Validinput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3, 12, 14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8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17,31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903" y="1361738"/>
            <a:ext cx="7850332" cy="207874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3051">
              <a:spcBef>
                <a:spcPts val="90"/>
              </a:spcBef>
            </a:pPr>
            <a:r>
              <a:rPr sz="16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19375" marR="4559">
              <a:spcBef>
                <a:spcPts val="1454"/>
              </a:spcBef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Step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I: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9" dirty="0">
                <a:latin typeface="Arial"/>
                <a:cs typeface="Arial"/>
              </a:rPr>
              <a:t>program </a:t>
            </a:r>
            <a:r>
              <a:rPr sz="1600" dirty="0">
                <a:latin typeface="Arial"/>
                <a:cs typeface="Arial"/>
              </a:rPr>
              <a:t>flow </a:t>
            </a:r>
            <a:r>
              <a:rPr sz="1600" spc="-4" dirty="0">
                <a:latin typeface="Arial"/>
                <a:cs typeface="Arial"/>
              </a:rPr>
              <a:t>graph is given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Fig. 19 (a).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variables used in </a:t>
            </a:r>
            <a:r>
              <a:rPr sz="1600" dirty="0">
                <a:latin typeface="Arial"/>
                <a:cs typeface="Arial"/>
              </a:rPr>
              <a:t>the  </a:t>
            </a:r>
            <a:r>
              <a:rPr sz="1600" spc="-4" dirty="0">
                <a:latin typeface="Arial"/>
                <a:cs typeface="Arial"/>
              </a:rPr>
              <a:t>program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4" dirty="0">
                <a:latin typeface="Arial"/>
                <a:cs typeface="Arial"/>
              </a:rPr>
              <a:t>a,b,c,d, validinput,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D.</a:t>
            </a:r>
            <a:endParaRPr sz="1600">
              <a:latin typeface="Arial"/>
              <a:cs typeface="Arial"/>
            </a:endParaRPr>
          </a:p>
          <a:p>
            <a:pPr marL="11397" marR="12537">
              <a:spcBef>
                <a:spcPts val="1077"/>
              </a:spcBef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Step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II: </a:t>
            </a:r>
            <a:r>
              <a:rPr sz="1600" spc="-4" dirty="0">
                <a:latin typeface="Arial"/>
                <a:cs typeface="Arial"/>
              </a:rPr>
              <a:t>DD </a:t>
            </a:r>
            <a:r>
              <a:rPr sz="1600" spc="-9" dirty="0">
                <a:latin typeface="Arial"/>
                <a:cs typeface="Arial"/>
              </a:rPr>
              <a:t>Path </a:t>
            </a:r>
            <a:r>
              <a:rPr sz="1600" spc="-4" dirty="0">
                <a:latin typeface="Arial"/>
                <a:cs typeface="Arial"/>
              </a:rPr>
              <a:t>graph is </a:t>
            </a:r>
            <a:r>
              <a:rPr sz="1600" dirty="0">
                <a:latin typeface="Arial"/>
                <a:cs typeface="Arial"/>
              </a:rPr>
              <a:t>given </a:t>
            </a:r>
            <a:r>
              <a:rPr sz="1600" spc="-4" dirty="0">
                <a:latin typeface="Arial"/>
                <a:cs typeface="Arial"/>
              </a:rPr>
              <a:t>in Fig. 19(b).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cyclomatic complexity of this </a:t>
            </a:r>
            <a:r>
              <a:rPr sz="1600" dirty="0">
                <a:latin typeface="Arial"/>
                <a:cs typeface="Arial"/>
              </a:rPr>
              <a:t>graph  </a:t>
            </a:r>
            <a:r>
              <a:rPr sz="1600" spc="-4" dirty="0">
                <a:latin typeface="Arial"/>
                <a:cs typeface="Arial"/>
              </a:rPr>
              <a:t>is 7 indicating </a:t>
            </a:r>
            <a:r>
              <a:rPr sz="1600" dirty="0">
                <a:latin typeface="Arial"/>
                <a:cs typeface="Arial"/>
              </a:rPr>
              <a:t>there </a:t>
            </a:r>
            <a:r>
              <a:rPr sz="1600" spc="-4" dirty="0">
                <a:latin typeface="Arial"/>
                <a:cs typeface="Arial"/>
              </a:rPr>
              <a:t>are seven independent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paths.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500">
              <a:latin typeface="Times New Roman"/>
              <a:cs typeface="Times New Roman"/>
            </a:endParaRPr>
          </a:p>
          <a:p>
            <a:pPr marL="11397"/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Step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III: </a:t>
            </a:r>
            <a:r>
              <a:rPr sz="1600" spc="-4" dirty="0">
                <a:latin typeface="Arial"/>
                <a:cs typeface="Arial"/>
              </a:rPr>
              <a:t>Define/use nodes for all variables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4" dirty="0">
                <a:latin typeface="Arial"/>
                <a:cs typeface="Arial"/>
              </a:rPr>
              <a:t>given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1604" y="361272"/>
            <a:ext cx="4408933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4837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2460" y="1332093"/>
          <a:ext cx="6165272" cy="493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055"/>
                <a:gridCol w="2895179"/>
                <a:gridCol w="2037038"/>
              </a:tblGrid>
              <a:tr h="307943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Variable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Path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(beginning,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end)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nodes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Definition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</a:tr>
              <a:tr h="566120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0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990" marR="8242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en-IN" sz="1600" spc="-5" dirty="0" smtClean="0">
                          <a:latin typeface="Arial"/>
                          <a:cs typeface="Arial"/>
                        </a:rPr>
                        <a:t>Y</a:t>
                      </a:r>
                      <a:r>
                        <a:rPr sz="1600" spc="-5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mtClean="0">
                          <a:latin typeface="Arial"/>
                          <a:cs typeface="Arial"/>
                        </a:rPr>
                        <a:t>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822"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30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03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0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96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18,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20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839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86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2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115"/>
                        </a:lnSpc>
                        <a:spcBef>
                          <a:spcPts val="99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149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75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23,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207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Path not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75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20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Path not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possible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8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75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27,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10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validinput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79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16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4080" marR="8782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ts val="194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ts val="19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ts val="19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2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82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ts val="19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25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290" y="630213"/>
            <a:ext cx="462324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216" y="1681778"/>
            <a:ext cx="7845136" cy="236599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 algn="just">
              <a:spcBef>
                <a:spcPts val="90"/>
              </a:spcBef>
            </a:pPr>
            <a:r>
              <a:rPr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b="1" u="heavy" spc="-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8.21</a:t>
            </a:r>
            <a:endParaRPr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2500"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Consider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program given in Fig. </a:t>
            </a:r>
            <a:r>
              <a:rPr dirty="0">
                <a:latin typeface="Arial"/>
                <a:cs typeface="Arial"/>
              </a:rPr>
              <a:t>20 for </a:t>
            </a:r>
            <a:r>
              <a:rPr spc="-9"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classification </a:t>
            </a:r>
            <a:r>
              <a:rPr dirty="0">
                <a:latin typeface="Arial"/>
                <a:cs typeface="Arial"/>
              </a:rPr>
              <a:t>of a </a:t>
            </a:r>
            <a:r>
              <a:rPr spc="-4" dirty="0">
                <a:latin typeface="Arial"/>
                <a:cs typeface="Arial"/>
              </a:rPr>
              <a:t>triangle. Its 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triple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positive integers </a:t>
            </a:r>
            <a:r>
              <a:rPr dirty="0">
                <a:latin typeface="Arial"/>
                <a:cs typeface="Arial"/>
              </a:rPr>
              <a:t>(say </a:t>
            </a:r>
            <a:r>
              <a:rPr spc="-4" dirty="0">
                <a:latin typeface="Arial"/>
                <a:cs typeface="Arial"/>
              </a:rPr>
              <a:t>a,b,c) </a:t>
            </a:r>
            <a:r>
              <a:rPr spc="-9" dirty="0">
                <a:latin typeface="Arial"/>
                <a:cs typeface="Arial"/>
              </a:rPr>
              <a:t>from the </a:t>
            </a:r>
            <a:r>
              <a:rPr spc="-4" dirty="0">
                <a:latin typeface="Arial"/>
                <a:cs typeface="Arial"/>
              </a:rPr>
              <a:t>interval [1,100]. </a:t>
            </a:r>
            <a:r>
              <a:rPr dirty="0">
                <a:latin typeface="Arial"/>
                <a:cs typeface="Arial"/>
              </a:rPr>
              <a:t>The  </a:t>
            </a:r>
            <a:r>
              <a:rPr spc="-4" dirty="0">
                <a:latin typeface="Arial"/>
                <a:cs typeface="Arial"/>
              </a:rPr>
              <a:t>output </a:t>
            </a:r>
            <a:r>
              <a:rPr dirty="0">
                <a:latin typeface="Arial"/>
                <a:cs typeface="Arial"/>
              </a:rPr>
              <a:t>may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be:</a:t>
            </a:r>
            <a:endParaRPr>
              <a:latin typeface="Arial"/>
              <a:cs typeface="Arial"/>
            </a:endParaRPr>
          </a:p>
          <a:p>
            <a:pPr marL="11397" algn="just">
              <a:spcBef>
                <a:spcPts val="1077"/>
              </a:spcBef>
            </a:pP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[Scalene,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Isosceles, Equilateral, </a:t>
            </a:r>
            <a:r>
              <a:rPr dirty="0">
                <a:solidFill>
                  <a:srgbClr val="EB6673"/>
                </a:solidFill>
                <a:latin typeface="Arial"/>
                <a:cs typeface="Arial"/>
              </a:rPr>
              <a:t>Not a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triangle, Invalid</a:t>
            </a:r>
            <a:r>
              <a:rPr spc="-67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B6673"/>
                </a:solidFill>
                <a:latin typeface="Arial"/>
                <a:cs typeface="Arial"/>
              </a:rPr>
              <a:t>inputs].</a:t>
            </a:r>
            <a:endParaRPr>
              <a:latin typeface="Arial"/>
              <a:cs typeface="Arial"/>
            </a:endParaRPr>
          </a:p>
          <a:p>
            <a:pPr marL="11397" algn="just">
              <a:spcBef>
                <a:spcPts val="1077"/>
              </a:spcBef>
            </a:pPr>
            <a:r>
              <a:rPr spc="-4" dirty="0">
                <a:latin typeface="Arial"/>
                <a:cs typeface="Arial"/>
              </a:rPr>
              <a:t>Find all du-paths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identify those du-paths that are definition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clear.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166" y="630213"/>
            <a:ext cx="448037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9557" y="4088746"/>
          <a:ext cx="5541240" cy="1608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6695"/>
                <a:gridCol w="1847850"/>
                <a:gridCol w="1846695"/>
              </a:tblGrid>
              <a:tr h="301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Variable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8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Defined at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Used at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node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8FF"/>
                    </a:solidFill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0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10,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11,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19,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41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10,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11,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19,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107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10,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11,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19,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input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3, 13, 16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18,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903" y="1595717"/>
            <a:ext cx="7852641" cy="222750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3051">
              <a:spcBef>
                <a:spcPts val="90"/>
              </a:spcBef>
            </a:pPr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Times New Roman"/>
              <a:cs typeface="Times New Roman"/>
            </a:endParaRPr>
          </a:p>
          <a:p>
            <a:pPr marL="19375" marR="4559"/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Step </a:t>
            </a:r>
            <a:r>
              <a:rPr b="1" spc="-9" dirty="0">
                <a:solidFill>
                  <a:srgbClr val="0032CC"/>
                </a:solidFill>
                <a:latin typeface="Arial"/>
                <a:cs typeface="Arial"/>
              </a:rPr>
              <a:t>I: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program flow graph is given in Fig. </a:t>
            </a:r>
            <a:r>
              <a:rPr dirty="0">
                <a:latin typeface="Arial"/>
                <a:cs typeface="Arial"/>
              </a:rPr>
              <a:t>20 </a:t>
            </a:r>
            <a:r>
              <a:rPr spc="-4" dirty="0">
                <a:latin typeface="Arial"/>
                <a:cs typeface="Arial"/>
              </a:rPr>
              <a:t>(a).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variables used </a:t>
            </a:r>
            <a:r>
              <a:rPr spc="-9" dirty="0">
                <a:latin typeface="Arial"/>
                <a:cs typeface="Arial"/>
              </a:rPr>
              <a:t>in  </a:t>
            </a:r>
            <a:r>
              <a:rPr spc="-4" dirty="0">
                <a:latin typeface="Arial"/>
                <a:cs typeface="Arial"/>
              </a:rPr>
              <a:t>the program </a:t>
            </a:r>
            <a:r>
              <a:rPr dirty="0">
                <a:latin typeface="Arial"/>
                <a:cs typeface="Arial"/>
              </a:rPr>
              <a:t>are </a:t>
            </a:r>
            <a:r>
              <a:rPr spc="-4" dirty="0">
                <a:latin typeface="Arial"/>
                <a:cs typeface="Arial"/>
              </a:rPr>
              <a:t>a,b,c, valid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input.</a:t>
            </a:r>
            <a:endParaRPr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400">
              <a:latin typeface="Times New Roman"/>
              <a:cs typeface="Times New Roman"/>
            </a:endParaRPr>
          </a:p>
          <a:p>
            <a:pPr marL="11397" marR="14246">
              <a:spcBef>
                <a:spcPts val="4"/>
              </a:spcBef>
            </a:pPr>
            <a:r>
              <a:rPr b="1" dirty="0">
                <a:solidFill>
                  <a:srgbClr val="0032CC"/>
                </a:solidFill>
                <a:latin typeface="Arial"/>
                <a:cs typeface="Arial"/>
              </a:rPr>
              <a:t>Step </a:t>
            </a:r>
            <a:r>
              <a:rPr b="1" spc="-9" dirty="0">
                <a:solidFill>
                  <a:srgbClr val="0032CC"/>
                </a:solidFill>
                <a:latin typeface="Arial"/>
                <a:cs typeface="Arial"/>
              </a:rPr>
              <a:t>II: </a:t>
            </a:r>
            <a:r>
              <a:rPr spc="4" dirty="0">
                <a:latin typeface="Arial"/>
                <a:cs typeface="Arial"/>
              </a:rPr>
              <a:t>DD </a:t>
            </a:r>
            <a:r>
              <a:rPr spc="-4" dirty="0">
                <a:latin typeface="Arial"/>
                <a:cs typeface="Arial"/>
              </a:rPr>
              <a:t>Path graph is given in Fig. 20(b). </a:t>
            </a: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cyclomatic complexity </a:t>
            </a:r>
            <a:r>
              <a:rPr dirty="0">
                <a:latin typeface="Arial"/>
                <a:cs typeface="Arial"/>
              </a:rPr>
              <a:t>of  </a:t>
            </a:r>
            <a:r>
              <a:rPr spc="-4" dirty="0">
                <a:latin typeface="Arial"/>
                <a:cs typeface="Arial"/>
              </a:rPr>
              <a:t>this graph is </a:t>
            </a:r>
            <a:r>
              <a:rPr dirty="0">
                <a:latin typeface="Arial"/>
                <a:cs typeface="Arial"/>
              </a:rPr>
              <a:t>7 and </a:t>
            </a:r>
            <a:r>
              <a:rPr spc="-4" dirty="0">
                <a:latin typeface="Arial"/>
                <a:cs typeface="Arial"/>
              </a:rPr>
              <a:t>thus, </a:t>
            </a:r>
            <a:r>
              <a:rPr spc="-9" dirty="0">
                <a:latin typeface="Arial"/>
                <a:cs typeface="Arial"/>
              </a:rPr>
              <a:t>there </a:t>
            </a:r>
            <a:r>
              <a:rPr spc="-4" dirty="0">
                <a:latin typeface="Arial"/>
                <a:cs typeface="Arial"/>
              </a:rPr>
              <a:t>are </a:t>
            </a:r>
            <a:r>
              <a:rPr dirty="0">
                <a:latin typeface="Arial"/>
                <a:cs typeface="Arial"/>
              </a:rPr>
              <a:t>7 </a:t>
            </a:r>
            <a:r>
              <a:rPr spc="-4" dirty="0">
                <a:latin typeface="Arial"/>
                <a:cs typeface="Arial"/>
              </a:rPr>
              <a:t>independent</a:t>
            </a:r>
            <a:r>
              <a:rPr spc="-5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paths.</a:t>
            </a:r>
            <a:endParaRPr>
              <a:latin typeface="Arial"/>
              <a:cs typeface="Arial"/>
            </a:endParaRPr>
          </a:p>
          <a:p>
            <a:pPr marL="24504">
              <a:spcBef>
                <a:spcPts val="1072"/>
              </a:spcBef>
            </a:pPr>
            <a:r>
              <a:rPr sz="1600" b="1" spc="-4" dirty="0">
                <a:solidFill>
                  <a:srgbClr val="0032CC"/>
                </a:solidFill>
                <a:latin typeface="Arial"/>
                <a:cs typeface="Arial"/>
              </a:rPr>
              <a:t>Step </a:t>
            </a:r>
            <a:r>
              <a:rPr sz="1600" b="1" dirty="0">
                <a:solidFill>
                  <a:srgbClr val="0032CC"/>
                </a:solidFill>
                <a:latin typeface="Arial"/>
                <a:cs typeface="Arial"/>
              </a:rPr>
              <a:t>III: </a:t>
            </a:r>
            <a:r>
              <a:rPr sz="1600" spc="-4" dirty="0">
                <a:latin typeface="Arial"/>
                <a:cs typeface="Arial"/>
              </a:rPr>
              <a:t>Define/use nodes for all variables </a:t>
            </a:r>
            <a:r>
              <a:rPr sz="1600" dirty="0">
                <a:latin typeface="Arial"/>
                <a:cs typeface="Arial"/>
              </a:rPr>
              <a:t>are </a:t>
            </a:r>
            <a:r>
              <a:rPr sz="1600" spc="-4" dirty="0">
                <a:latin typeface="Arial"/>
                <a:cs typeface="Arial"/>
              </a:rPr>
              <a:t>given</a:t>
            </a:r>
            <a:r>
              <a:rPr sz="1600" spc="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356" y="361272"/>
            <a:ext cx="412318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4837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2460" y="1332094"/>
          <a:ext cx="6165272" cy="3132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3055"/>
                <a:gridCol w="2823741"/>
                <a:gridCol w="2108476"/>
              </a:tblGrid>
              <a:tr h="307943"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Variable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Path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(beginning,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end)</a:t>
                      </a:r>
                      <a:r>
                        <a:rPr sz="15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nodes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b="1" spc="-5" dirty="0">
                          <a:latin typeface="Arial"/>
                          <a:cs typeface="Arial"/>
                        </a:rPr>
                        <a:t>Definition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15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52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</a:tr>
              <a:tr h="591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89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6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768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96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79780" marR="8534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9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2014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77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201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19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98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input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R="768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97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4080" marR="8782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94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93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9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9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2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ts val="193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16,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92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Yes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144160" y="6177931"/>
            <a:ext cx="31692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166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272" y="4824354"/>
            <a:ext cx="6834332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Hence total du-paths are 18 out of </a:t>
            </a:r>
            <a:r>
              <a:rPr sz="1600" spc="-9" dirty="0">
                <a:latin typeface="Arial"/>
                <a:cs typeface="Arial"/>
              </a:rPr>
              <a:t>which </a:t>
            </a:r>
            <a:r>
              <a:rPr sz="1600" spc="-4" dirty="0">
                <a:latin typeface="Arial"/>
                <a:cs typeface="Arial"/>
              </a:rPr>
              <a:t>four paths are not definition</a:t>
            </a:r>
            <a:r>
              <a:rPr sz="1600" spc="13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clear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449" y="1618577"/>
            <a:ext cx="33256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boundary value test cases are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18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87551" y="2004452"/>
          <a:ext cx="7135668" cy="3832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18"/>
                <a:gridCol w="1159741"/>
                <a:gridCol w="1248641"/>
                <a:gridCol w="1249795"/>
                <a:gridCol w="2050473"/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1" y="1636058"/>
            <a:ext cx="7914986" cy="289691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b="1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b="1" u="heavy" spc="-18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1397" marR="214263"/>
            <a:r>
              <a:rPr dirty="0">
                <a:latin typeface="Arial"/>
                <a:cs typeface="Arial"/>
              </a:rPr>
              <a:t>Consider a </a:t>
            </a:r>
            <a:r>
              <a:rPr spc="-4" dirty="0">
                <a:latin typeface="Arial"/>
                <a:cs typeface="Arial"/>
              </a:rPr>
              <a:t>program </a:t>
            </a:r>
            <a:r>
              <a:rPr spc="-13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determining the Previous date. Its </a:t>
            </a:r>
            <a:r>
              <a:rPr dirty="0">
                <a:latin typeface="Arial"/>
                <a:cs typeface="Arial"/>
              </a:rPr>
              <a:t>input </a:t>
            </a:r>
            <a:r>
              <a:rPr spc="-4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triple </a:t>
            </a:r>
            <a:r>
              <a:rPr dirty="0">
                <a:latin typeface="Arial"/>
                <a:cs typeface="Arial"/>
              </a:rPr>
              <a:t>of  </a:t>
            </a:r>
            <a:r>
              <a:rPr spc="-4" dirty="0">
                <a:latin typeface="Arial"/>
                <a:cs typeface="Arial"/>
              </a:rPr>
              <a:t>day, month and year with the values in the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range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561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1 ≤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month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pc="-18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12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417"/>
              </a:spcBef>
              <a:tabLst>
                <a:tab pos="1891329" algn="l"/>
              </a:tabLst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1 ≤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 day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≤	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31</a:t>
            </a:r>
            <a:endParaRPr>
              <a:latin typeface="Arial"/>
              <a:cs typeface="Arial"/>
            </a:endParaRPr>
          </a:p>
          <a:p>
            <a:pPr marL="831980">
              <a:spcBef>
                <a:spcPts val="431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1900 ≤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year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pc="-27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2025</a:t>
            </a:r>
            <a:endParaRPr>
              <a:latin typeface="Arial"/>
              <a:cs typeface="Arial"/>
            </a:endParaRPr>
          </a:p>
          <a:p>
            <a:pPr marL="11397" marR="4559">
              <a:spcBef>
                <a:spcPts val="951"/>
              </a:spcBef>
            </a:pP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possible outputs would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Previous date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invalid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date. </a:t>
            </a:r>
            <a:r>
              <a:rPr dirty="0">
                <a:solidFill>
                  <a:srgbClr val="006565"/>
                </a:solidFill>
                <a:latin typeface="Arial"/>
                <a:cs typeface="Arial"/>
              </a:rPr>
              <a:t>Design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the  boundary value test</a:t>
            </a:r>
            <a:r>
              <a:rPr spc="-31" dirty="0">
                <a:solidFill>
                  <a:srgbClr val="0065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6565"/>
                </a:solidFill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19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124" y="1700605"/>
            <a:ext cx="7740073" cy="412545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97772" indent="-410860">
              <a:spcBef>
                <a:spcPts val="90"/>
              </a:spcBef>
              <a:buChar char="•"/>
              <a:tabLst>
                <a:tab pos="597772" algn="l"/>
                <a:tab pos="598341" algn="l"/>
              </a:tabLst>
            </a:pPr>
            <a:r>
              <a:rPr sz="2900" spc="-4" dirty="0">
                <a:latin typeface="Arial"/>
                <a:cs typeface="Arial"/>
              </a:rPr>
              <a:t>What is</a:t>
            </a:r>
            <a:r>
              <a:rPr sz="2900" spc="-13" dirty="0">
                <a:latin typeface="Arial"/>
                <a:cs typeface="Arial"/>
              </a:rPr>
              <a:t> </a:t>
            </a:r>
            <a:r>
              <a:rPr sz="2900" spc="-4" dirty="0">
                <a:latin typeface="Arial"/>
                <a:cs typeface="Arial"/>
              </a:rPr>
              <a:t>Testing?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2300">
              <a:latin typeface="Times New Roman"/>
              <a:cs typeface="Times New Roman"/>
            </a:endParaRPr>
          </a:p>
          <a:p>
            <a:pPr marL="11397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people understand many definitions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testing</a:t>
            </a:r>
            <a:r>
              <a:rPr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265"/>
                </a:solidFill>
                <a:latin typeface="Arial"/>
                <a:cs typeface="Arial"/>
              </a:rPr>
              <a:t>:</a:t>
            </a:r>
            <a:endParaRPr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2300">
              <a:latin typeface="Times New Roman"/>
              <a:cs typeface="Times New Roman"/>
            </a:endParaRPr>
          </a:p>
          <a:p>
            <a:pPr marL="421688" indent="-410291"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Testing is the process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demonstrating that </a:t>
            </a:r>
            <a:r>
              <a:rPr spc="-9" dirty="0">
                <a:solidFill>
                  <a:srgbClr val="009999"/>
                </a:solidFill>
                <a:latin typeface="Arial"/>
                <a:cs typeface="Arial"/>
              </a:rPr>
              <a:t>errors are </a:t>
            </a:r>
            <a:r>
              <a:rPr dirty="0">
                <a:solidFill>
                  <a:srgbClr val="009999"/>
                </a:solidFill>
                <a:latin typeface="Arial"/>
                <a:cs typeface="Arial"/>
              </a:rPr>
              <a:t>not</a:t>
            </a:r>
            <a:r>
              <a:rPr spc="-27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9999"/>
                </a:solidFill>
                <a:latin typeface="Arial"/>
                <a:cs typeface="Arial"/>
              </a:rPr>
              <a:t>present.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  <a:buAutoNum type="arabicPeriod"/>
            </a:pPr>
            <a:endParaRPr>
              <a:latin typeface="Times New Roman"/>
              <a:cs typeface="Times New Roman"/>
            </a:endParaRPr>
          </a:p>
          <a:p>
            <a:pPr marL="421118" marR="4559" indent="-410291">
              <a:buAutoNum type="arabicPeriod"/>
              <a:tabLst>
                <a:tab pos="421118" algn="l"/>
                <a:tab pos="421688" algn="l"/>
              </a:tabLst>
            </a:pP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purpose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testing is </a:t>
            </a:r>
            <a:r>
              <a:rPr spc="-9" dirty="0">
                <a:solidFill>
                  <a:srgbClr val="0032CC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show that </a:t>
            </a:r>
            <a:r>
              <a:rPr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program performs its intended  functions</a:t>
            </a:r>
            <a:r>
              <a:rPr spc="-13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CC"/>
                </a:solidFill>
                <a:latin typeface="Arial"/>
                <a:cs typeface="Arial"/>
              </a:rPr>
              <a:t>correctly.</a:t>
            </a:r>
            <a:endParaRPr>
              <a:latin typeface="Arial"/>
              <a:cs typeface="Arial"/>
            </a:endParaRPr>
          </a:p>
          <a:p>
            <a:pPr>
              <a:spcBef>
                <a:spcPts val="13"/>
              </a:spcBef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421118" marR="4559" indent="-410291">
              <a:buAutoNum type="arabicPeriod"/>
              <a:tabLst>
                <a:tab pos="421118" algn="l"/>
                <a:tab pos="421688" algn="l"/>
              </a:tabLst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Testing is the process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establishing confidence that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program does 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what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it is supposed to</a:t>
            </a:r>
            <a:r>
              <a:rPr spc="-3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do.</a:t>
            </a:r>
            <a:endParaRPr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2300">
              <a:latin typeface="Times New Roman"/>
              <a:cs typeface="Times New Roman"/>
            </a:endParaRPr>
          </a:p>
          <a:p>
            <a:pPr marR="80919" algn="ctr"/>
            <a:r>
              <a:rPr sz="2200" b="1" spc="-4" dirty="0">
                <a:solidFill>
                  <a:srgbClr val="003265"/>
                </a:solidFill>
                <a:latin typeface="Arial"/>
                <a:cs typeface="Arial"/>
              </a:rPr>
              <a:t>These definitions are</a:t>
            </a:r>
            <a:r>
              <a:rPr sz="2200" b="1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003265"/>
                </a:solidFill>
                <a:latin typeface="Arial"/>
                <a:cs typeface="Arial"/>
              </a:rPr>
              <a:t>incorrect.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348" y="500042"/>
            <a:ext cx="7786742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730188"/>
            <a:ext cx="7585940" cy="182739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00">
              <a:latin typeface="Times New Roman"/>
              <a:cs typeface="Times New Roman"/>
            </a:endParaRPr>
          </a:p>
          <a:p>
            <a:pPr marL="11397" marR="4559"/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Previous date program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takes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date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as input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and checks it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validity.  If valid, it returns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previous date </a:t>
            </a:r>
            <a:r>
              <a:rPr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pc="-9" dirty="0">
                <a:solidFill>
                  <a:srgbClr val="0000FF"/>
                </a:solidFill>
                <a:latin typeface="Arial"/>
                <a:cs typeface="Arial"/>
              </a:rPr>
              <a:t>its</a:t>
            </a:r>
            <a:r>
              <a:rPr spc="-2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00FF"/>
                </a:solidFill>
                <a:latin typeface="Arial"/>
                <a:cs typeface="Arial"/>
              </a:rPr>
              <a:t>output.</a:t>
            </a:r>
            <a:endParaRPr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400">
              <a:latin typeface="Times New Roman"/>
              <a:cs typeface="Times New Roman"/>
            </a:endParaRPr>
          </a:p>
          <a:p>
            <a:pPr marL="11397" marR="33621">
              <a:spcBef>
                <a:spcPts val="4"/>
              </a:spcBef>
            </a:pPr>
            <a:r>
              <a:rPr spc="-4" dirty="0">
                <a:latin typeface="Arial"/>
                <a:cs typeface="Arial"/>
              </a:rPr>
              <a:t>With </a:t>
            </a:r>
            <a:r>
              <a:rPr dirty="0">
                <a:latin typeface="Arial"/>
                <a:cs typeface="Arial"/>
              </a:rPr>
              <a:t>single </a:t>
            </a:r>
            <a:r>
              <a:rPr spc="-4" dirty="0">
                <a:latin typeface="Arial"/>
                <a:cs typeface="Arial"/>
              </a:rPr>
              <a:t>fault assumption theory, 4n+1 test cases can </a:t>
            </a:r>
            <a:r>
              <a:rPr dirty="0">
                <a:latin typeface="Arial"/>
                <a:cs typeface="Arial"/>
              </a:rPr>
              <a:t>be </a:t>
            </a:r>
            <a:r>
              <a:rPr spc="-4" dirty="0">
                <a:latin typeface="Arial"/>
                <a:cs typeface="Arial"/>
              </a:rPr>
              <a:t>designed and  </a:t>
            </a:r>
            <a:r>
              <a:rPr dirty="0">
                <a:latin typeface="Arial"/>
                <a:cs typeface="Arial"/>
              </a:rPr>
              <a:t>which </a:t>
            </a:r>
            <a:r>
              <a:rPr spc="-4" dirty="0">
                <a:latin typeface="Arial"/>
                <a:cs typeface="Arial"/>
              </a:rPr>
              <a:t>are equal to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13.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774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3398" y="1462591"/>
            <a:ext cx="326794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boundary value test cases are: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21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5370" y="1937217"/>
          <a:ext cx="6857999" cy="392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115290"/>
                <a:gridCol w="1198418"/>
                <a:gridCol w="1201305"/>
                <a:gridCol w="1971386"/>
              </a:tblGrid>
              <a:tr h="324073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501015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1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2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75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0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337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554031"/>
            <a:ext cx="7930573" cy="248911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algn="just">
              <a:spcBef>
                <a:spcPts val="90"/>
              </a:spcBef>
            </a:pPr>
            <a:r>
              <a:rPr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b="1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b="1" u="heavy" spc="-18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Consider 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simple program to classify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triangle.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Its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inputs is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triple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of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positive integers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(say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x, y,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z) and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date type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parameters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ensures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that these will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be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integers greater than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0 and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less than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equal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100. The 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program output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may be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one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the following</a:t>
            </a:r>
            <a:r>
              <a:rPr spc="-58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words:</a:t>
            </a:r>
            <a:endParaRPr>
              <a:latin typeface="Arial"/>
              <a:cs typeface="Arial"/>
            </a:endParaRPr>
          </a:p>
          <a:p>
            <a:pPr marL="11397" marR="3099409" algn="just">
              <a:lnSpc>
                <a:spcPct val="150000"/>
              </a:lnSpc>
            </a:pPr>
            <a:r>
              <a:rPr dirty="0">
                <a:latin typeface="Arial"/>
                <a:cs typeface="Arial"/>
              </a:rPr>
              <a:t>[Scalene; </a:t>
            </a:r>
            <a:r>
              <a:rPr spc="-4" dirty="0">
                <a:latin typeface="Arial"/>
                <a:cs typeface="Arial"/>
              </a:rPr>
              <a:t>Isosceles; Equilateral; </a:t>
            </a:r>
            <a:r>
              <a:rPr dirty="0">
                <a:latin typeface="Arial"/>
                <a:cs typeface="Arial"/>
              </a:rPr>
              <a:t>Not a </a:t>
            </a:r>
            <a:r>
              <a:rPr spc="-4" dirty="0">
                <a:latin typeface="Arial"/>
                <a:cs typeface="Arial"/>
              </a:rPr>
              <a:t>triangle] 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boundary value test</a:t>
            </a:r>
            <a:r>
              <a:rPr spc="-54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cases.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57166"/>
            <a:ext cx="519475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070475"/>
            <a:ext cx="5028045" cy="845820"/>
          </a:xfrm>
          <a:prstGeom prst="rect">
            <a:avLst/>
          </a:prstGeom>
        </p:spPr>
        <p:txBody>
          <a:bodyPr vert="horz" wrap="square" lIns="0" tIns="149300" rIns="0" bIns="0" rtlCol="0">
            <a:spAutoFit/>
          </a:bodyPr>
          <a:lstStyle/>
          <a:p>
            <a:pPr marL="11397">
              <a:spcBef>
                <a:spcPts val="1176"/>
              </a:spcBef>
            </a:pPr>
            <a:r>
              <a:rPr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1086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boundary value </a:t>
            </a:r>
            <a:r>
              <a:rPr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are shown</a:t>
            </a:r>
            <a:r>
              <a:rPr spc="-5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below: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23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3915" y="2152369"/>
          <a:ext cx="5541819" cy="3821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B968E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3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0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9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68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224" y="1643050"/>
            <a:ext cx="7755082" cy="445888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9889" algn="just">
              <a:spcBef>
                <a:spcPts val="90"/>
              </a:spcBef>
            </a:pPr>
            <a:r>
              <a:rPr sz="2200" b="1" spc="-4" dirty="0">
                <a:solidFill>
                  <a:srgbClr val="FF3200"/>
                </a:solidFill>
                <a:latin typeface="Arial"/>
                <a:cs typeface="Arial"/>
              </a:rPr>
              <a:t>Robustness testing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24504" marR="4559" algn="just"/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It is nothing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extension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boundary value analysis. Here,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would  like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to see,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what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happens when the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extreme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values are exceeded with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value slightly greater than the maximum,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value slightly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less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than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minimum. It means, we want to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go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outside the legitimate boundary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input  domain.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This extended form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boundary value analysis 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called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robustness testing and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shown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 Fig.</a:t>
            </a:r>
            <a:r>
              <a:rPr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>
              <a:latin typeface="Times New Roman"/>
              <a:cs typeface="Times New Roman"/>
            </a:endParaRPr>
          </a:p>
          <a:p>
            <a:pPr marL="11397" marR="19375" algn="just"/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are four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additional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test cases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which are outside the legitimate input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domain.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Hence total test cases in robustness testing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6n+1, where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 the number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So, 13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cases</a:t>
            </a:r>
            <a:r>
              <a:rPr spc="-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1397" algn="just">
              <a:spcBef>
                <a:spcPts val="4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(200,99), (200,100), (200,101), (200,200), (200,299),</a:t>
            </a:r>
            <a:r>
              <a:rPr spc="-9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(200,300)</a:t>
            </a:r>
            <a:endParaRPr>
              <a:latin typeface="Arial"/>
              <a:cs typeface="Arial"/>
            </a:endParaRPr>
          </a:p>
          <a:p>
            <a:pPr marL="11397" algn="just">
              <a:spcBef>
                <a:spcPts val="1077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(200,301), (99,200), (100,200), (101,200), (299,200), (300,200),</a:t>
            </a:r>
            <a:r>
              <a:rPr spc="-9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(301,200)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5786" y="630213"/>
            <a:ext cx="519475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5893" y="5362236"/>
            <a:ext cx="4689764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854774" marR="4559" indent="-843946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Fig. </a:t>
            </a:r>
            <a:r>
              <a:rPr sz="1600" b="1" spc="-4" dirty="0">
                <a:latin typeface="Arial"/>
                <a:cs typeface="Arial"/>
              </a:rPr>
              <a:t>8.6: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Robustness test cases for </a:t>
            </a:r>
            <a:r>
              <a:rPr sz="1600" spc="-9" dirty="0">
                <a:solidFill>
                  <a:srgbClr val="653200"/>
                </a:solidFill>
                <a:latin typeface="Arial"/>
                <a:cs typeface="Arial"/>
              </a:rPr>
              <a:t>two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variables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x 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y </a:t>
            </a:r>
            <a:r>
              <a:rPr sz="1600" spc="-9" dirty="0">
                <a:solidFill>
                  <a:srgbClr val="653200"/>
                </a:solidFill>
                <a:latin typeface="Arial"/>
                <a:cs typeface="Arial"/>
              </a:rPr>
              <a:t>with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range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[100,300]</a:t>
            </a:r>
            <a:r>
              <a:rPr sz="1600" spc="4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each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7363" y="3027828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8182" y="3419587"/>
            <a:ext cx="0" cy="422462"/>
          </a:xfrm>
          <a:custGeom>
            <a:avLst/>
            <a:gdLst/>
            <a:ahLst/>
            <a:cxnLst/>
            <a:rect l="l" t="t" r="r" b="b"/>
            <a:pathLst>
              <a:path h="478789">
                <a:moveTo>
                  <a:pt x="0" y="0"/>
                </a:moveTo>
                <a:lnTo>
                  <a:pt x="0" y="478535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3065" y="2669242"/>
            <a:ext cx="130464" cy="423581"/>
          </a:xfrm>
          <a:custGeom>
            <a:avLst/>
            <a:gdLst/>
            <a:ahLst/>
            <a:cxnLst/>
            <a:rect l="l" t="t" r="r" b="b"/>
            <a:pathLst>
              <a:path w="143510" h="480060">
                <a:moveTo>
                  <a:pt x="143256" y="143256"/>
                </a:moveTo>
                <a:lnTo>
                  <a:pt x="71628" y="0"/>
                </a:lnTo>
                <a:lnTo>
                  <a:pt x="0" y="143256"/>
                </a:lnTo>
                <a:lnTo>
                  <a:pt x="57912" y="97665"/>
                </a:lnTo>
                <a:lnTo>
                  <a:pt x="57912" y="86868"/>
                </a:lnTo>
                <a:lnTo>
                  <a:pt x="85344" y="86868"/>
                </a:lnTo>
                <a:lnTo>
                  <a:pt x="85344" y="97665"/>
                </a:lnTo>
                <a:lnTo>
                  <a:pt x="143256" y="143256"/>
                </a:lnTo>
                <a:close/>
              </a:path>
              <a:path w="143510" h="480060">
                <a:moveTo>
                  <a:pt x="71628" y="86868"/>
                </a:moveTo>
                <a:lnTo>
                  <a:pt x="57912" y="86868"/>
                </a:lnTo>
                <a:lnTo>
                  <a:pt x="57912" y="97665"/>
                </a:lnTo>
                <a:lnTo>
                  <a:pt x="71628" y="86868"/>
                </a:lnTo>
                <a:close/>
              </a:path>
              <a:path w="143510" h="480060">
                <a:moveTo>
                  <a:pt x="85344" y="480060"/>
                </a:moveTo>
                <a:lnTo>
                  <a:pt x="85344" y="97665"/>
                </a:lnTo>
                <a:lnTo>
                  <a:pt x="71628" y="86868"/>
                </a:lnTo>
                <a:lnTo>
                  <a:pt x="57912" y="97665"/>
                </a:lnTo>
                <a:lnTo>
                  <a:pt x="57912" y="480060"/>
                </a:lnTo>
                <a:lnTo>
                  <a:pt x="85344" y="480060"/>
                </a:lnTo>
                <a:close/>
              </a:path>
              <a:path w="143510" h="480060">
                <a:moveTo>
                  <a:pt x="85344" y="97665"/>
                </a:moveTo>
                <a:lnTo>
                  <a:pt x="85344" y="86868"/>
                </a:lnTo>
                <a:lnTo>
                  <a:pt x="71628" y="86868"/>
                </a:lnTo>
                <a:lnTo>
                  <a:pt x="85344" y="97665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7655" y="4697058"/>
            <a:ext cx="550141" cy="0"/>
          </a:xfrm>
          <a:custGeom>
            <a:avLst/>
            <a:gdLst/>
            <a:ahLst/>
            <a:cxnLst/>
            <a:rect l="l" t="t" r="r" b="b"/>
            <a:pathLst>
              <a:path w="605154">
                <a:moveTo>
                  <a:pt x="605027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8859" y="4633857"/>
            <a:ext cx="550141" cy="126626"/>
          </a:xfrm>
          <a:custGeom>
            <a:avLst/>
            <a:gdLst/>
            <a:ahLst/>
            <a:cxnLst/>
            <a:rect l="l" t="t" r="r" b="b"/>
            <a:pathLst>
              <a:path w="605154" h="143510">
                <a:moveTo>
                  <a:pt x="519684" y="71628"/>
                </a:moveTo>
                <a:lnTo>
                  <a:pt x="507362" y="56388"/>
                </a:lnTo>
                <a:lnTo>
                  <a:pt x="0" y="56388"/>
                </a:lnTo>
                <a:lnTo>
                  <a:pt x="0" y="85344"/>
                </a:lnTo>
                <a:lnTo>
                  <a:pt x="508594" y="85344"/>
                </a:lnTo>
                <a:lnTo>
                  <a:pt x="519684" y="71628"/>
                </a:lnTo>
                <a:close/>
              </a:path>
              <a:path w="605154" h="143510">
                <a:moveTo>
                  <a:pt x="605028" y="71628"/>
                </a:moveTo>
                <a:lnTo>
                  <a:pt x="461772" y="0"/>
                </a:lnTo>
                <a:lnTo>
                  <a:pt x="507362" y="56388"/>
                </a:lnTo>
                <a:lnTo>
                  <a:pt x="519684" y="56388"/>
                </a:lnTo>
                <a:lnTo>
                  <a:pt x="519684" y="114300"/>
                </a:lnTo>
                <a:lnTo>
                  <a:pt x="605028" y="71628"/>
                </a:lnTo>
                <a:close/>
              </a:path>
              <a:path w="605154" h="143510">
                <a:moveTo>
                  <a:pt x="519684" y="114300"/>
                </a:moveTo>
                <a:lnTo>
                  <a:pt x="519684" y="85344"/>
                </a:lnTo>
                <a:lnTo>
                  <a:pt x="508594" y="85344"/>
                </a:lnTo>
                <a:lnTo>
                  <a:pt x="461772" y="143256"/>
                </a:lnTo>
                <a:lnTo>
                  <a:pt x="519684" y="114300"/>
                </a:lnTo>
                <a:close/>
              </a:path>
              <a:path w="605154" h="143510">
                <a:moveTo>
                  <a:pt x="519684" y="71628"/>
                </a:moveTo>
                <a:lnTo>
                  <a:pt x="519684" y="56388"/>
                </a:lnTo>
                <a:lnTo>
                  <a:pt x="507362" y="56388"/>
                </a:lnTo>
                <a:lnTo>
                  <a:pt x="519684" y="71628"/>
                </a:lnTo>
                <a:close/>
              </a:path>
              <a:path w="605154" h="143510">
                <a:moveTo>
                  <a:pt x="519684" y="85344"/>
                </a:moveTo>
                <a:lnTo>
                  <a:pt x="519684" y="71628"/>
                </a:lnTo>
                <a:lnTo>
                  <a:pt x="508594" y="85344"/>
                </a:lnTo>
                <a:lnTo>
                  <a:pt x="519684" y="85344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2944" y="1999128"/>
            <a:ext cx="438727" cy="1931045"/>
          </a:xfrm>
          <a:prstGeom prst="rect">
            <a:avLst/>
          </a:prstGeom>
        </p:spPr>
        <p:txBody>
          <a:bodyPr vert="horz" wrap="square" lIns="0" tIns="152150" rIns="0" bIns="0" rtlCol="0">
            <a:spAutoFit/>
          </a:bodyPr>
          <a:lstStyle/>
          <a:p>
            <a:pPr marL="11397">
              <a:spcBef>
                <a:spcPts val="1198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108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300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1032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200</a:t>
            </a:r>
            <a:endParaRPr sz="2200">
              <a:latin typeface="Times New Roman"/>
              <a:cs typeface="Times New Roman"/>
            </a:endParaRPr>
          </a:p>
          <a:p>
            <a:pPr marL="11397">
              <a:spcBef>
                <a:spcPts val="808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100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1282" y="4229995"/>
            <a:ext cx="161636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8413" y="4246131"/>
            <a:ext cx="2135909" cy="57576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algn="ctr">
              <a:lnSpc>
                <a:spcPts val="2239"/>
              </a:lnSpc>
              <a:spcBef>
                <a:spcPts val="90"/>
              </a:spcBef>
              <a:tabLst>
                <a:tab pos="828560" algn="l"/>
                <a:tab pos="1674785" algn="l"/>
              </a:tabLst>
            </a:pPr>
            <a:r>
              <a:rPr sz="3200" b="1" baseline="2314" dirty="0">
                <a:solidFill>
                  <a:srgbClr val="003265"/>
                </a:solidFill>
                <a:latin typeface="Times New Roman"/>
                <a:cs typeface="Times New Roman"/>
              </a:rPr>
              <a:t>100	</a:t>
            </a: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200	300</a:t>
            </a:r>
            <a:endParaRPr sz="2200">
              <a:latin typeface="Times New Roman"/>
              <a:cs typeface="Times New Roman"/>
            </a:endParaRPr>
          </a:p>
          <a:p>
            <a:pPr marR="62683" algn="ctr">
              <a:lnSpc>
                <a:spcPts val="2239"/>
              </a:lnSpc>
            </a:pPr>
            <a:r>
              <a:rPr sz="2200" b="1" dirty="0">
                <a:solidFill>
                  <a:srgbClr val="009999"/>
                </a:solidFill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074" y="4223271"/>
            <a:ext cx="438727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b="1" dirty="0">
                <a:solidFill>
                  <a:srgbClr val="003265"/>
                </a:solidFill>
                <a:latin typeface="Times New Roman"/>
                <a:cs typeface="Times New Roman"/>
              </a:rPr>
              <a:t>400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2404" y="2286000"/>
            <a:ext cx="3158836" cy="1959349"/>
          </a:xfrm>
          <a:custGeom>
            <a:avLst/>
            <a:gdLst/>
            <a:ahLst/>
            <a:cxnLst/>
            <a:rect l="l" t="t" r="r" b="b"/>
            <a:pathLst>
              <a:path w="3474720" h="2220595">
                <a:moveTo>
                  <a:pt x="0" y="0"/>
                </a:moveTo>
                <a:lnTo>
                  <a:pt x="0" y="2220467"/>
                </a:lnTo>
                <a:lnTo>
                  <a:pt x="3474719" y="2220467"/>
                </a:lnTo>
                <a:lnTo>
                  <a:pt x="347471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0182" y="2803711"/>
            <a:ext cx="206663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4036" y="3704665"/>
            <a:ext cx="206663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21331" y="4159176"/>
            <a:ext cx="0" cy="157443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5262" y="4161864"/>
            <a:ext cx="0" cy="157443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879" y="3275704"/>
            <a:ext cx="206663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7665" y="4155141"/>
            <a:ext cx="0" cy="157443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178307"/>
                </a:moveTo>
                <a:lnTo>
                  <a:pt x="0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81105" y="2803711"/>
            <a:ext cx="0" cy="900953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79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3800" y="3704665"/>
            <a:ext cx="1647535" cy="0"/>
          </a:xfrm>
          <a:custGeom>
            <a:avLst/>
            <a:gdLst/>
            <a:ahLst/>
            <a:cxnLst/>
            <a:rect l="l" t="t" r="r" b="b"/>
            <a:pathLst>
              <a:path w="1812289">
                <a:moveTo>
                  <a:pt x="0" y="0"/>
                </a:moveTo>
                <a:lnTo>
                  <a:pt x="1812035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3799" y="2803711"/>
            <a:ext cx="0" cy="900953"/>
          </a:xfrm>
          <a:custGeom>
            <a:avLst/>
            <a:gdLst/>
            <a:ahLst/>
            <a:cxnLst/>
            <a:rect l="l" t="t" r="r" b="b"/>
            <a:pathLst>
              <a:path h="1021079">
                <a:moveTo>
                  <a:pt x="0" y="0"/>
                </a:moveTo>
                <a:lnTo>
                  <a:pt x="0" y="1021079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35185" y="2814469"/>
            <a:ext cx="1648691" cy="0"/>
          </a:xfrm>
          <a:custGeom>
            <a:avLst/>
            <a:gdLst/>
            <a:ahLst/>
            <a:cxnLst/>
            <a:rect l="l" t="t" r="r" b="b"/>
            <a:pathLst>
              <a:path w="1813560">
                <a:moveTo>
                  <a:pt x="0" y="0"/>
                </a:moveTo>
                <a:lnTo>
                  <a:pt x="1813559" y="0"/>
                </a:lnTo>
              </a:path>
            </a:pathLst>
          </a:custGeom>
          <a:ln w="28574">
            <a:solidFill>
              <a:srgbClr val="00326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2554" y="3232505"/>
            <a:ext cx="87629" cy="7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37983" y="3232505"/>
            <a:ext cx="89015" cy="7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46790" y="3232505"/>
            <a:ext cx="87629" cy="78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6328" y="3232505"/>
            <a:ext cx="87629" cy="78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92063" y="3232505"/>
            <a:ext cx="86244" cy="78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2554" y="2775305"/>
            <a:ext cx="87629" cy="783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6710" y="2916499"/>
            <a:ext cx="86244" cy="783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09481" y="3524306"/>
            <a:ext cx="89015" cy="78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2252" y="3664155"/>
            <a:ext cx="89015" cy="796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11164" y="3232505"/>
            <a:ext cx="89015" cy="78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1168" y="2622008"/>
            <a:ext cx="87629" cy="78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13637" y="3794592"/>
            <a:ext cx="89015" cy="78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24423" y="3235194"/>
            <a:ext cx="87629" cy="796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94" y="1567478"/>
            <a:ext cx="7810500" cy="28738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60404" algn="just">
              <a:spcBef>
                <a:spcPts val="90"/>
              </a:spcBef>
            </a:pPr>
            <a:r>
              <a:rPr sz="2200" b="1" spc="-4" dirty="0">
                <a:solidFill>
                  <a:srgbClr val="FF3200"/>
                </a:solidFill>
                <a:latin typeface="Arial"/>
                <a:cs typeface="Arial"/>
              </a:rPr>
              <a:t>Worst-case testing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>
              <a:latin typeface="Times New Roman"/>
              <a:cs typeface="Times New Roman"/>
            </a:endParaRPr>
          </a:p>
          <a:p>
            <a:pPr marL="45588" marR="38750" algn="just"/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If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reject “single fault” assumption theory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reliability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like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to see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what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happens when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more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than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 has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extreme value.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In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electronic circuits analysis, this is called “worst case analysis”.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more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thorough in the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sense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that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boundary value test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cases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proper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subset  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worst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case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cases.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requires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more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effort. Worst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case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testing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function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i="1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variables generate 5</a:t>
            </a:r>
            <a:r>
              <a:rPr sz="1700" i="1" spc="-6" baseline="25641" dirty="0">
                <a:solidFill>
                  <a:srgbClr val="003265"/>
                </a:solidFill>
                <a:latin typeface="Arial"/>
                <a:cs typeface="Arial"/>
              </a:rPr>
              <a:t>n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cases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opposed to 4</a:t>
            </a:r>
            <a:r>
              <a:rPr i="1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+1 test  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boundary value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analysis.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Our two variables example will have </a:t>
            </a:r>
            <a:r>
              <a:rPr spc="48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=25 test cases and are given in table</a:t>
            </a:r>
            <a:r>
              <a:rPr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1.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26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42910" y="1428736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4642" y="2004452"/>
          <a:ext cx="5542973" cy="3827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214"/>
                <a:gridCol w="923059"/>
                <a:gridCol w="924214"/>
                <a:gridCol w="924214"/>
                <a:gridCol w="923058"/>
                <a:gridCol w="924214"/>
              </a:tblGrid>
              <a:tr h="255493">
                <a:tc rowSpan="2">
                  <a:txBody>
                    <a:bodyPr/>
                    <a:lstStyle/>
                    <a:p>
                      <a:pPr marL="203835" marR="124460" indent="-7493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case  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Inputs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3835" marR="124460" indent="-7493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case  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Inputs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41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34DF1"/>
                    </a:solidFill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6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27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091" y="1529826"/>
            <a:ext cx="542578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Table 1: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Worst cases test inputs for </a:t>
            </a:r>
            <a:r>
              <a:rPr sz="1600" spc="-9" dirty="0">
                <a:solidFill>
                  <a:srgbClr val="653200"/>
                </a:solidFill>
                <a:latin typeface="Arial"/>
                <a:cs typeface="Arial"/>
              </a:rPr>
              <a:t>two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variables</a:t>
            </a:r>
            <a:r>
              <a:rPr sz="1600" spc="85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example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715396"/>
            <a:ext cx="7930573" cy="144209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algn="just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-</a:t>
            </a:r>
            <a:r>
              <a:rPr sz="2000" b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8.4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1700"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Consider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program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determination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nature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roots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quadratic  equation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explained in example 8.1.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Design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Robust test case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worst  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r>
              <a:rPr spc="-2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program.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797423"/>
            <a:ext cx="7738341" cy="118048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>
              <a:latin typeface="Times New Roman"/>
              <a:cs typeface="Times New Roman"/>
            </a:endParaRPr>
          </a:p>
          <a:p>
            <a:pPr marL="11397" marR="4559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Robust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cases are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6n+1.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Hence,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3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variable input cases total number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cases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19 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given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next</a:t>
            </a:r>
            <a:r>
              <a:rPr spc="-10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slide: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29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 anchor="ctr">
            <a:spAutoFit/>
          </a:bodyPr>
          <a:lstStyle/>
          <a:p>
            <a:pPr marL="11397" marR="0" lvl="0" indent="0" algn="ctr" defTabSz="9144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171" normalizeH="0" baseline="0" noProof="0" smtClean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</a:t>
            </a:r>
            <a:r>
              <a:rPr kumimoji="0" lang="en-US" sz="4400" b="0" i="0" u="none" strike="noStrike" kern="1200" cap="none" spc="-148" normalizeH="0" baseline="0" noProof="0" smtClean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94" normalizeH="0" baseline="0" noProof="0" smtClean="0">
                <a:ln>
                  <a:noFill/>
                </a:ln>
                <a:solidFill>
                  <a:srgbClr val="3232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en-US" sz="4400" b="0" i="0" u="none" strike="noStrike" kern="1200" cap="none" spc="94" normalizeH="0" baseline="0" noProof="0" dirty="0">
              <a:ln>
                <a:noFill/>
              </a:ln>
              <a:solidFill>
                <a:srgbClr val="3232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4124" y="1876761"/>
            <a:ext cx="7763164" cy="160938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200" dirty="0">
                <a:solidFill>
                  <a:srgbClr val="0032CC"/>
                </a:solidFill>
                <a:latin typeface="Arial"/>
                <a:cs typeface="Arial"/>
              </a:rPr>
              <a:t>A </a:t>
            </a:r>
            <a:r>
              <a:rPr sz="2200" spc="-4" dirty="0">
                <a:solidFill>
                  <a:srgbClr val="0032CC"/>
                </a:solidFill>
                <a:latin typeface="Arial"/>
                <a:cs typeface="Arial"/>
              </a:rPr>
              <a:t>more appropriate definition</a:t>
            </a:r>
            <a:r>
              <a:rPr sz="2200" spc="-9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200" spc="-4" dirty="0">
                <a:solidFill>
                  <a:srgbClr val="0032CC"/>
                </a:solidFill>
                <a:latin typeface="Arial"/>
                <a:cs typeface="Arial"/>
              </a:rPr>
              <a:t>is:</a:t>
            </a:r>
            <a:endParaRPr sz="22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marL="37040" marR="4559">
              <a:tabLst>
                <a:tab pos="1326608" algn="l"/>
                <a:tab pos="1694730" algn="l"/>
                <a:tab pos="2275977" algn="l"/>
                <a:tab pos="3532494" algn="l"/>
                <a:tab pos="3935947" algn="l"/>
                <a:tab pos="5440348" algn="l"/>
                <a:tab pos="5754905" algn="l"/>
                <a:tab pos="7084363" algn="l"/>
              </a:tabLst>
            </a:pPr>
            <a:r>
              <a:rPr sz="2500" spc="-4" dirty="0">
                <a:solidFill>
                  <a:srgbClr val="003265"/>
                </a:solidFill>
                <a:latin typeface="Arial"/>
                <a:cs typeface="Arial"/>
              </a:rPr>
              <a:t>“</a:t>
            </a:r>
            <a:r>
              <a:rPr sz="2500" i="1" spc="-9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es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t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h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p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oces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s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o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f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13" dirty="0">
                <a:solidFill>
                  <a:srgbClr val="003265"/>
                </a:solidFill>
                <a:latin typeface="Arial"/>
                <a:cs typeface="Arial"/>
              </a:rPr>
              <a:t>e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xecu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ti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g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p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og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r</a:t>
            </a:r>
            <a:r>
              <a:rPr sz="2500" i="1" spc="9" dirty="0">
                <a:solidFill>
                  <a:srgbClr val="003265"/>
                </a:solidFill>
                <a:latin typeface="Arial"/>
                <a:cs typeface="Arial"/>
              </a:rPr>
              <a:t>a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m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	</a:t>
            </a:r>
            <a:r>
              <a:rPr sz="2500" i="1" spc="-9" dirty="0">
                <a:solidFill>
                  <a:srgbClr val="003265"/>
                </a:solidFill>
                <a:latin typeface="Arial"/>
                <a:cs typeface="Arial"/>
              </a:rPr>
              <a:t>w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ith  the 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intent of finding</a:t>
            </a:r>
            <a:r>
              <a:rPr sz="2500" i="1" spc="-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500" i="1" dirty="0">
                <a:solidFill>
                  <a:srgbClr val="003265"/>
                </a:solidFill>
                <a:latin typeface="Arial"/>
                <a:cs typeface="Arial"/>
              </a:rPr>
              <a:t>errors</a:t>
            </a:r>
            <a:r>
              <a:rPr sz="2500" dirty="0">
                <a:solidFill>
                  <a:srgbClr val="003265"/>
                </a:solidFill>
                <a:latin typeface="Arial"/>
                <a:cs typeface="Arial"/>
              </a:rPr>
              <a:t>.”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546" y="428604"/>
            <a:ext cx="4929222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291347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175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3200" b="1" spc="-14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b="1" spc="-224" dirty="0">
                <a:solidFill>
                  <a:srgbClr val="323299"/>
                </a:solidFill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721" y="806817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0284" y="861447"/>
          <a:ext cx="5541819" cy="5489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51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</a:tr>
              <a:tr h="271636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3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8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3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9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quadratic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24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 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6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9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40"/>
                        </a:lnSpc>
                        <a:spcBef>
                          <a:spcPts val="9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5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6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90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210"/>
                        </a:lnSpc>
                        <a:spcBef>
                          <a:spcPts val="8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1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9730" algn="r">
                        <a:lnSpc>
                          <a:spcPts val="1350"/>
                        </a:lnSpc>
                        <a:spcBef>
                          <a:spcPts val="6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350"/>
                        </a:lnSpc>
                        <a:spcBef>
                          <a:spcPts val="6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78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29209" algn="ctr">
                        <a:lnSpc>
                          <a:spcPts val="1305"/>
                        </a:lnSpc>
                        <a:spcBef>
                          <a:spcPts val="10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6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0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270"/>
                        </a:lnSpc>
                        <a:spcBef>
                          <a:spcPts val="10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65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75285" algn="r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255"/>
                        </a:lnSpc>
                        <a:spcBef>
                          <a:spcPts val="10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82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29209" algn="ctr">
                        <a:lnSpc>
                          <a:spcPts val="1400"/>
                        </a:lnSpc>
                        <a:spcBef>
                          <a:spcPts val="9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365"/>
                        </a:lnSpc>
                        <a:spcBef>
                          <a:spcPts val="9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1255"/>
                        </a:lnSpc>
                        <a:spcBef>
                          <a:spcPts val="10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65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ts val="1135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29209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375"/>
                        </a:lnSpc>
                        <a:spcBef>
                          <a:spcPts val="9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132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91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  <a:spcBef>
                          <a:spcPts val="10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82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ts val="869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990"/>
                        </a:lnSpc>
                        <a:spcBef>
                          <a:spcPts val="10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82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015"/>
                        </a:lnSpc>
                        <a:spcBef>
                          <a:spcPts val="10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54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11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ts val="106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5285" algn="r">
                        <a:lnSpc>
                          <a:spcPts val="117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ts val="10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111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ts val="107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375285" algn="r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ts val="11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ts val="11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10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10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ts val="11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1220"/>
                        </a:lnSpc>
                        <a:spcBef>
                          <a:spcPts val="10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10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ts val="919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637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85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 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43180" algn="ctr">
                        <a:lnSpc>
                          <a:spcPts val="1340"/>
                        </a:lnSpc>
                        <a:spcBef>
                          <a:spcPts val="969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869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05"/>
                        </a:lnSpc>
                        <a:spcBef>
                          <a:spcPts val="10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6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410"/>
                        </a:lnSpc>
                        <a:spcBef>
                          <a:spcPts val="9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 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41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25"/>
                        </a:lnSpc>
                        <a:spcBef>
                          <a:spcPts val="8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80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315"/>
                        </a:lnSpc>
                        <a:spcBef>
                          <a:spcPts val="9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98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1410"/>
                        </a:lnSpc>
                        <a:spcBef>
                          <a:spcPts val="8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9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39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1425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425"/>
                        </a:lnSpc>
                        <a:spcBef>
                          <a:spcPts val="8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917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80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2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7980" algn="r">
                        <a:lnSpc>
                          <a:spcPts val="1425"/>
                        </a:lnSpc>
                        <a:spcBef>
                          <a:spcPts val="8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80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ts val="1425"/>
                        </a:lnSpc>
                        <a:spcBef>
                          <a:spcPts val="8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80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7357" y="1597061"/>
            <a:ext cx="7269018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 marR="27353">
              <a:spcBef>
                <a:spcPts val="90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case of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worst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test case total test cases are 5</a:t>
            </a:r>
            <a:r>
              <a:rPr sz="1600" spc="-6" baseline="23148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. Hence, 125 test cases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will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be  generated in worst test cases.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worst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test cases are given</a:t>
            </a:r>
            <a:r>
              <a:rPr sz="1600" spc="8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3954" y="5774615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3188" y="2261291"/>
          <a:ext cx="5922242" cy="3805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180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04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9357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13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131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1203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Quadratic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226" y="5841850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2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09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75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44`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6"/>
          <a:ext cx="5922242" cy="4538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34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921" y="6189136"/>
            <a:ext cx="18068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123040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5997" y="6170470"/>
            <a:ext cx="898102" cy="156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739" y="1399334"/>
          <a:ext cx="5922242" cy="4538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921" y="6189136"/>
            <a:ext cx="18068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5997" y="6185036"/>
            <a:ext cx="898102" cy="159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739" y="1399335"/>
          <a:ext cx="5922242" cy="4785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921" y="6189136"/>
            <a:ext cx="18068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3</a:t>
            </a: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123040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1237" y="6170470"/>
            <a:ext cx="898102" cy="156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739" y="1332094"/>
          <a:ext cx="5922242" cy="477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756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21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6"/>
          <a:ext cx="5922242" cy="2064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D07F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527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38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715395"/>
            <a:ext cx="7929418" cy="148826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algn="just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sz="2000" b="1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2200">
              <a:latin typeface="Times New Roman"/>
              <a:cs typeface="Times New Roman"/>
            </a:endParaRPr>
          </a:p>
          <a:p>
            <a:pPr marL="11397" marR="4559" algn="just"/>
            <a:r>
              <a:rPr dirty="0">
                <a:latin typeface="Arial"/>
                <a:cs typeface="Arial"/>
              </a:rPr>
              <a:t>Consider </a:t>
            </a:r>
            <a:r>
              <a:rPr spc="-4" dirty="0">
                <a:latin typeface="Arial"/>
                <a:cs typeface="Arial"/>
              </a:rPr>
              <a:t>the program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the determination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previous date in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calendar </a:t>
            </a:r>
            <a:r>
              <a:rPr spc="-9" dirty="0">
                <a:latin typeface="Arial"/>
                <a:cs typeface="Arial"/>
              </a:rPr>
              <a:t>as  </a:t>
            </a:r>
            <a:r>
              <a:rPr spc="-4" dirty="0">
                <a:latin typeface="Arial"/>
                <a:cs typeface="Arial"/>
              </a:rPr>
              <a:t>explained in example 8.2. </a:t>
            </a:r>
            <a:r>
              <a:rPr dirty="0">
                <a:latin typeface="Arial"/>
                <a:cs typeface="Arial"/>
              </a:rPr>
              <a:t>Design </a:t>
            </a:r>
            <a:r>
              <a:rPr spc="-4" dirty="0">
                <a:latin typeface="Arial"/>
                <a:cs typeface="Arial"/>
              </a:rPr>
              <a:t>the robust </a:t>
            </a:r>
            <a:r>
              <a:rPr dirty="0">
                <a:latin typeface="Arial"/>
                <a:cs typeface="Arial"/>
              </a:rPr>
              <a:t>and </a:t>
            </a:r>
            <a:r>
              <a:rPr spc="-4" dirty="0">
                <a:latin typeface="Arial"/>
                <a:cs typeface="Arial"/>
              </a:rPr>
              <a:t>worst test 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this  program.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39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786" y="630213"/>
            <a:ext cx="5194751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125" y="1861968"/>
            <a:ext cx="7767205" cy="273020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61008" indent="-410860">
              <a:spcBef>
                <a:spcPts val="90"/>
              </a:spcBef>
              <a:buChar char="•"/>
              <a:tabLst>
                <a:tab pos="461008" algn="l"/>
                <a:tab pos="461578" algn="l"/>
              </a:tabLst>
            </a:pPr>
            <a:r>
              <a:rPr sz="2900" spc="-4" dirty="0">
                <a:latin typeface="Arial"/>
                <a:cs typeface="Arial"/>
              </a:rPr>
              <a:t>Why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We </a:t>
            </a:r>
            <a:r>
              <a:rPr sz="2900" spc="-4" dirty="0">
                <a:latin typeface="Arial"/>
                <a:cs typeface="Arial"/>
              </a:rPr>
              <a:t>Test</a:t>
            </a:r>
            <a:r>
              <a:rPr sz="2900" spc="-13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1397" marR="30202" algn="just"/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Although software testing is itself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an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expensive </a:t>
            </a:r>
            <a:r>
              <a:rPr spc="-9" dirty="0">
                <a:solidFill>
                  <a:srgbClr val="650032"/>
                </a:solidFill>
                <a:latin typeface="Arial"/>
                <a:cs typeface="Arial"/>
              </a:rPr>
              <a:t>activity,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yet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launching of 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software without testing may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lead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cost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potentially much higher than that  </a:t>
            </a:r>
            <a:r>
              <a:rPr dirty="0">
                <a:solidFill>
                  <a:srgbClr val="650032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testing, specially in systems where human safety is</a:t>
            </a:r>
            <a:r>
              <a:rPr spc="-40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involved.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37040" marR="4559" algn="just">
              <a:spcBef>
                <a:spcPts val="1167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 the software life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cycle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earlier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errors are discovered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removed,  the lower is the cost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their</a:t>
            </a:r>
            <a:r>
              <a:rPr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removal.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797423"/>
            <a:ext cx="7738918" cy="114970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1397" marR="4559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Robust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cases are 6</a:t>
            </a:r>
            <a:r>
              <a:rPr i="1" spc="-4" dirty="0">
                <a:solidFill>
                  <a:srgbClr val="003265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+1.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Hence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total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19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robust test cases are designed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are given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next</a:t>
            </a:r>
            <a:r>
              <a:rPr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slide.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40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291347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175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3200" b="1" spc="-14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b="1" spc="-224" dirty="0">
                <a:solidFill>
                  <a:srgbClr val="323299"/>
                </a:solidFill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721" y="806817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0284" y="861447"/>
          <a:ext cx="6026726" cy="533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345"/>
                <a:gridCol w="904585"/>
                <a:gridCol w="903432"/>
                <a:gridCol w="903432"/>
                <a:gridCol w="2109932"/>
              </a:tblGrid>
              <a:tr h="268940"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</a:tr>
              <a:tr h="270291">
                <a:tc>
                  <a:txBody>
                    <a:bodyPr/>
                    <a:lstStyle/>
                    <a:p>
                      <a:pPr marR="12700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 date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(outside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2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27000" algn="ctr">
                        <a:lnSpc>
                          <a:spcPts val="141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34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8340">
                        <a:lnSpc>
                          <a:spcPts val="141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2700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479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4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47955" algn="ctr">
                        <a:lnSpc>
                          <a:spcPts val="14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3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147955" algn="ctr">
                        <a:lnSpc>
                          <a:spcPts val="13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2026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 date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(outside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3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3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046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961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7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210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68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80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498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February,</a:t>
                      </a:r>
                      <a:r>
                        <a:rPr sz="11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December,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1676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7357" y="1597061"/>
            <a:ext cx="7269018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 marR="27353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In </a:t>
            </a:r>
            <a:r>
              <a:rPr sz="1600" spc="-4" dirty="0">
                <a:latin typeface="Arial"/>
                <a:cs typeface="Arial"/>
              </a:rPr>
              <a:t>case of </a:t>
            </a:r>
            <a:r>
              <a:rPr sz="1600" spc="-9" dirty="0">
                <a:latin typeface="Arial"/>
                <a:cs typeface="Arial"/>
              </a:rPr>
              <a:t>worst </a:t>
            </a:r>
            <a:r>
              <a:rPr sz="1600" spc="-4" dirty="0">
                <a:latin typeface="Arial"/>
                <a:cs typeface="Arial"/>
              </a:rPr>
              <a:t>test case total test cases are 5</a:t>
            </a:r>
            <a:r>
              <a:rPr sz="1600" spc="-6" baseline="23148" dirty="0">
                <a:latin typeface="Arial"/>
                <a:cs typeface="Arial"/>
              </a:rPr>
              <a:t>n</a:t>
            </a:r>
            <a:r>
              <a:rPr sz="1600" spc="-4" dirty="0">
                <a:latin typeface="Arial"/>
                <a:cs typeface="Arial"/>
              </a:rPr>
              <a:t>. Hence, 125 test cases </a:t>
            </a:r>
            <a:r>
              <a:rPr sz="1600" spc="-9" dirty="0">
                <a:latin typeface="Arial"/>
                <a:cs typeface="Arial"/>
              </a:rPr>
              <a:t>will </a:t>
            </a:r>
            <a:r>
              <a:rPr sz="1600" spc="-4" dirty="0">
                <a:latin typeface="Arial"/>
                <a:cs typeface="Arial"/>
              </a:rPr>
              <a:t>be  generated in worst test cases.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9" dirty="0">
                <a:latin typeface="Arial"/>
                <a:cs typeface="Arial"/>
              </a:rPr>
              <a:t>worst </a:t>
            </a:r>
            <a:r>
              <a:rPr sz="1600" spc="-4" dirty="0">
                <a:latin typeface="Arial"/>
                <a:cs typeface="Arial"/>
              </a:rPr>
              <a:t>test cases are given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3226" y="5774615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5959" y="2261291"/>
          <a:ext cx="5922242" cy="3790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1800"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1961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2023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73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391"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762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January,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06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226" y="5707380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5895" y="1668275"/>
          <a:ext cx="5922242" cy="4504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531"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80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51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2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101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0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6090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January,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8" y="1668275"/>
          <a:ext cx="5921663" cy="448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74467"/>
                <a:gridCol w="1627331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4480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053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16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February,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5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8445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February,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1809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1809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5408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1809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4063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44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226" y="5905501"/>
            <a:ext cx="898102" cy="14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18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May,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736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June,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4736"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45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18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98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October,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46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3226" y="5720826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278305"/>
          <a:ext cx="5922242" cy="477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47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8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47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96463" y="1533805"/>
          <a:ext cx="5870285" cy="462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332"/>
                <a:gridCol w="964045"/>
                <a:gridCol w="1040245"/>
                <a:gridCol w="1039091"/>
                <a:gridCol w="1707572"/>
              </a:tblGrid>
              <a:tr h="293145">
                <a:tc>
                  <a:txBody>
                    <a:bodyPr/>
                    <a:lstStyle/>
                    <a:p>
                      <a:pPr marL="24130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531"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November,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391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323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2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66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 December,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49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719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1374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2">
                <a:tc>
                  <a:txBody>
                    <a:bodyPr/>
                    <a:lstStyle/>
                    <a:p>
                      <a:pPr marR="20955"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66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December,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667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012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323">
                <a:tc>
                  <a:txBody>
                    <a:bodyPr/>
                    <a:lstStyle/>
                    <a:p>
                      <a:pPr marR="20955"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48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2054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ACFD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 December,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1900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1901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2024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 December, 2025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49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303" y="1861969"/>
            <a:ext cx="7700241" cy="290204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21688" indent="-410291">
              <a:spcBef>
                <a:spcPts val="90"/>
              </a:spcBef>
              <a:buChar char="•"/>
              <a:tabLst>
                <a:tab pos="421118" algn="l"/>
                <a:tab pos="421688" algn="l"/>
              </a:tabLst>
            </a:pPr>
            <a:r>
              <a:rPr sz="2900" spc="-4" dirty="0">
                <a:latin typeface="Arial"/>
                <a:cs typeface="Arial"/>
              </a:rPr>
              <a:t>Who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Do </a:t>
            </a:r>
            <a:r>
              <a:rPr sz="2900" spc="-4" dirty="0">
                <a:latin typeface="Arial"/>
                <a:cs typeface="Arial"/>
              </a:rPr>
              <a:t>the Testing</a:t>
            </a:r>
            <a:r>
              <a:rPr sz="2900" spc="-36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635951" lvl="1" indent="-312277">
              <a:buChar char="o"/>
              <a:tabLst>
                <a:tab pos="635951" algn="l"/>
                <a:tab pos="636521" algn="l"/>
              </a:tabLst>
            </a:pP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Testing requires the developers </a:t>
            </a:r>
            <a:r>
              <a:rPr spc="-9" dirty="0">
                <a:solidFill>
                  <a:srgbClr val="650032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find errors from their</a:t>
            </a:r>
            <a:r>
              <a:rPr spc="-9" dirty="0">
                <a:solidFill>
                  <a:srgbClr val="650032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32"/>
                </a:solidFill>
                <a:latin typeface="Arial"/>
                <a:cs typeface="Arial"/>
              </a:rPr>
              <a:t>software.</a:t>
            </a:r>
            <a:endParaRPr>
              <a:latin typeface="Arial"/>
              <a:cs typeface="Arial"/>
            </a:endParaRPr>
          </a:p>
          <a:p>
            <a:pPr marL="635951" marR="6838" lvl="1" indent="-312277" algn="just">
              <a:spcBef>
                <a:spcPts val="1077"/>
              </a:spcBef>
              <a:buChar char="o"/>
              <a:tabLst>
                <a:tab pos="636521" algn="l"/>
              </a:tabLst>
            </a:pP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It is difficult for software developer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653200"/>
                </a:solidFill>
                <a:latin typeface="Arial"/>
                <a:cs typeface="Arial"/>
              </a:rPr>
              <a:t>point out </a:t>
            </a:r>
            <a:r>
              <a:rPr spc="-9" dirty="0">
                <a:solidFill>
                  <a:srgbClr val="653200"/>
                </a:solidFill>
                <a:latin typeface="Arial"/>
                <a:cs typeface="Arial"/>
              </a:rPr>
              <a:t>errors from </a:t>
            </a:r>
            <a:r>
              <a:rPr spc="-4" dirty="0">
                <a:solidFill>
                  <a:srgbClr val="653200"/>
                </a:solidFill>
                <a:latin typeface="Arial"/>
                <a:cs typeface="Arial"/>
              </a:rPr>
              <a:t>own  creations.</a:t>
            </a:r>
            <a:endParaRPr>
              <a:latin typeface="Arial"/>
              <a:cs typeface="Arial"/>
            </a:endParaRPr>
          </a:p>
          <a:p>
            <a:pPr marL="635951" marR="4559" lvl="1" indent="-312277" algn="just">
              <a:spcBef>
                <a:spcPts val="1077"/>
              </a:spcBef>
              <a:buChar char="o"/>
              <a:tabLst>
                <a:tab pos="636521" algn="l"/>
              </a:tabLst>
            </a:pP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Many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organisations have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made a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distinction between development 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testing phase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by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making different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people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responsible </a:t>
            </a:r>
            <a:r>
              <a:rPr spc="-9" dirty="0">
                <a:solidFill>
                  <a:srgbClr val="323299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323299"/>
                </a:solidFill>
                <a:latin typeface="Arial"/>
                <a:cs typeface="Arial"/>
              </a:rPr>
              <a:t>each  </a:t>
            </a:r>
            <a:r>
              <a:rPr dirty="0">
                <a:solidFill>
                  <a:srgbClr val="323299"/>
                </a:solidFill>
                <a:latin typeface="Arial"/>
                <a:cs typeface="Arial"/>
              </a:rPr>
              <a:t>phase.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590" y="1848522"/>
            <a:ext cx="7781636" cy="116509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sz="2000" b="1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900">
              <a:latin typeface="Times New Roman"/>
              <a:cs typeface="Times New Roman"/>
            </a:endParaRPr>
          </a:p>
          <a:p>
            <a:pPr marL="11397" marR="4559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Consider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>
                <a:solidFill>
                  <a:srgbClr val="003265"/>
                </a:solidFill>
                <a:latin typeface="Arial"/>
                <a:cs typeface="Arial"/>
              </a:rPr>
              <a:t>triangle </a:t>
            </a:r>
            <a:r>
              <a:rPr spc="-4" smtClean="0">
                <a:solidFill>
                  <a:srgbClr val="003265"/>
                </a:solidFill>
                <a:latin typeface="Arial"/>
                <a:cs typeface="Arial"/>
              </a:rPr>
              <a:t>problem.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Generate robust and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worst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this</a:t>
            </a:r>
            <a:r>
              <a:rPr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problem.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662952"/>
            <a:ext cx="4293755" cy="88809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FF3200"/>
                </a:solidFill>
                <a:uFill>
                  <a:solidFill>
                    <a:srgbClr val="FF3200"/>
                  </a:solidFill>
                </a:u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900">
              <a:latin typeface="Times New Roman"/>
              <a:cs typeface="Times New Roman"/>
            </a:endParaRPr>
          </a:p>
          <a:p>
            <a:pPr marL="11397"/>
            <a:r>
              <a:rPr dirty="0">
                <a:latin typeface="Arial"/>
                <a:cs typeface="Arial"/>
              </a:rPr>
              <a:t>Robust </a:t>
            </a:r>
            <a:r>
              <a:rPr spc="-4" dirty="0">
                <a:latin typeface="Arial"/>
                <a:cs typeface="Arial"/>
              </a:rPr>
              <a:t>test cases are given </a:t>
            </a:r>
            <a:r>
              <a:rPr dirty="0">
                <a:latin typeface="Arial"/>
                <a:cs typeface="Arial"/>
              </a:rPr>
              <a:t>on </a:t>
            </a:r>
            <a:r>
              <a:rPr spc="-4" dirty="0">
                <a:latin typeface="Arial"/>
                <a:cs typeface="Arial"/>
              </a:rPr>
              <a:t>next</a:t>
            </a:r>
            <a:r>
              <a:rPr spc="-5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slide.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3839" y="291347"/>
            <a:ext cx="2534805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3200" b="1" spc="-175" dirty="0">
                <a:solidFill>
                  <a:srgbClr val="323299"/>
                </a:solidFill>
                <a:latin typeface="Times New Roman"/>
                <a:cs typeface="Times New Roman"/>
              </a:rPr>
              <a:t>Software</a:t>
            </a:r>
            <a:r>
              <a:rPr sz="3200" b="1" spc="-144" dirty="0">
                <a:solidFill>
                  <a:srgbClr val="323299"/>
                </a:solidFill>
                <a:latin typeface="Times New Roman"/>
                <a:cs typeface="Times New Roman"/>
              </a:rPr>
              <a:t> </a:t>
            </a:r>
            <a:r>
              <a:rPr sz="3200" b="1" spc="-224" dirty="0">
                <a:solidFill>
                  <a:srgbClr val="323299"/>
                </a:solidFill>
                <a:latin typeface="Times New Roman"/>
                <a:cs typeface="Times New Roman"/>
              </a:rPr>
              <a:t>Testing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2721" y="806817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0284" y="911201"/>
          <a:ext cx="5541819" cy="533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68940">
                <a:tc>
                  <a:txBody>
                    <a:bodyPr/>
                    <a:lstStyle/>
                    <a:p>
                      <a:pPr marR="5765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spc="-5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898"/>
                    </a:solidFill>
                  </a:tcPr>
                </a:tc>
              </a:tr>
              <a:tr h="271636">
                <a:tc>
                  <a:txBody>
                    <a:bodyPr/>
                    <a:lstStyle/>
                    <a:p>
                      <a:pPr marR="5734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34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input`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73405" algn="r">
                        <a:lnSpc>
                          <a:spcPts val="140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3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405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7340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521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344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842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1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84200" algn="r">
                        <a:lnSpc>
                          <a:spcPts val="139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17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584200" algn="r">
                        <a:lnSpc>
                          <a:spcPts val="138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415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6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7785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778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7785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09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275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01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051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98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8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1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6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55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7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740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1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46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5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56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8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448" y="1597061"/>
            <a:ext cx="429144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Worst test </a:t>
            </a:r>
            <a:r>
              <a:rPr sz="1600" spc="-9" dirty="0">
                <a:latin typeface="Arial"/>
                <a:cs typeface="Arial"/>
              </a:rPr>
              <a:t>cases </a:t>
            </a:r>
            <a:r>
              <a:rPr sz="1600" spc="-4" dirty="0">
                <a:latin typeface="Arial"/>
                <a:cs typeface="Arial"/>
              </a:rPr>
              <a:t>are 125 and are given</a:t>
            </a:r>
            <a:r>
              <a:rPr sz="1600" spc="6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3188" y="2261291"/>
          <a:ext cx="5922242" cy="3739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180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156"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47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23226" y="5841850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50728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54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55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81455" y="584947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56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921" y="6189136"/>
            <a:ext cx="18068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5"/>
              </a:lnSpc>
            </a:pPr>
            <a:r>
              <a:rPr sz="1300" spc="-4" dirty="0">
                <a:latin typeface="Arial"/>
                <a:cs typeface="Arial"/>
              </a:rPr>
              <a:t>5</a:t>
            </a: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41739" y="1668275"/>
          <a:ext cx="5922242" cy="4518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79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23226" y="5976321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278305"/>
          <a:ext cx="5922242" cy="4766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2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89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56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23226" y="5653591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58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264858"/>
          <a:ext cx="5922242" cy="4766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51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R="513080" algn="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591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2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1805" algn="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499465" y="5873675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59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303" y="1861969"/>
            <a:ext cx="4275859" cy="45778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21688" indent="-410291">
              <a:spcBef>
                <a:spcPts val="90"/>
              </a:spcBef>
              <a:buChar char="•"/>
              <a:tabLst>
                <a:tab pos="421118" algn="l"/>
                <a:tab pos="421688" algn="l"/>
              </a:tabLst>
            </a:pPr>
            <a:r>
              <a:rPr sz="2900" spc="-4" dirty="0">
                <a:latin typeface="Arial"/>
                <a:cs typeface="Arial"/>
              </a:rPr>
              <a:t>What </a:t>
            </a:r>
            <a:r>
              <a:rPr sz="2900" spc="-9" dirty="0">
                <a:latin typeface="Arial"/>
                <a:cs typeface="Arial"/>
              </a:rPr>
              <a:t>should </a:t>
            </a:r>
            <a:r>
              <a:rPr sz="2900" dirty="0">
                <a:latin typeface="Arial"/>
                <a:cs typeface="Arial"/>
              </a:rPr>
              <a:t>We </a:t>
            </a:r>
            <a:r>
              <a:rPr sz="2900" spc="-4" dirty="0">
                <a:latin typeface="Arial"/>
                <a:cs typeface="Arial"/>
              </a:rPr>
              <a:t>Test</a:t>
            </a:r>
            <a:r>
              <a:rPr sz="2900" spc="-5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?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943" y="2671481"/>
            <a:ext cx="7833591" cy="228905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56985" marR="50147" algn="just">
              <a:spcBef>
                <a:spcPts val="90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should test the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program’s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responses to every possible input.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means,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should test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all valid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invalid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inputs.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Suppose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program requires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two 8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bit integers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inputs. Total possible combinations are 2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x2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If only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one second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it required to execute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set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inputs, it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take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18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hours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all combinations. Practically, inputs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more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than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two and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size 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also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more than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8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bits.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have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also not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considered invalid inputs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where so  many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combinations are possible.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Hence,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complete testing 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just not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possible, although,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wish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do</a:t>
            </a:r>
            <a:r>
              <a:rPr spc="-67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so.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41739" y="1668275"/>
          <a:ext cx="5922242" cy="2054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564"/>
                <a:gridCol w="962891"/>
                <a:gridCol w="1036205"/>
                <a:gridCol w="1036205"/>
                <a:gridCol w="1702377"/>
              </a:tblGrid>
              <a:tr h="293145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FD0E"/>
                    </a:solidFill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4906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114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877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441954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03997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3343" y="1948030"/>
            <a:ext cx="2698750" cy="2725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1321480" algn="l"/>
                <a:tab pos="2193919" algn="l"/>
              </a:tabLst>
            </a:pP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q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1700" spc="-9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v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en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1700" spc="-9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as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es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su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61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343" y="1948030"/>
            <a:ext cx="6450445" cy="5341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indent="2792260">
              <a:spcBef>
                <a:spcPts val="85"/>
              </a:spcBef>
              <a:tabLst>
                <a:tab pos="1128301" algn="l"/>
                <a:tab pos="1749436" algn="l"/>
                <a:tab pos="2248624" algn="l"/>
                <a:tab pos="2689117" algn="l"/>
                <a:tab pos="3176908" algn="l"/>
                <a:tab pos="3315381" algn="l"/>
                <a:tab pos="3496024" algn="l"/>
                <a:tab pos="3755875" algn="l"/>
                <a:tab pos="3825396" algn="l"/>
                <a:tab pos="4323444" algn="l"/>
                <a:tab pos="5271103" algn="l"/>
                <a:tab pos="5536083" algn="l"/>
                <a:tab pos="5930419" algn="l"/>
              </a:tabLst>
            </a:pP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that		one		can	r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as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y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assu</a:t>
            </a:r>
            <a:r>
              <a:rPr sz="1700" spc="9" dirty="0">
                <a:solidFill>
                  <a:srgbClr val="650065"/>
                </a:solidFill>
                <a:latin typeface="Arial"/>
                <a:cs typeface="Arial"/>
              </a:rPr>
              <a:t>m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e, 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absolutely	sure,	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that	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the	test	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of	a	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representative	value	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2399" y="2203524"/>
            <a:ext cx="501073" cy="2725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1480" y="1948030"/>
            <a:ext cx="1181677" cy="53415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R="5698" algn="r">
              <a:spcBef>
                <a:spcPts val="85"/>
              </a:spcBef>
              <a:tabLst>
                <a:tab pos="449611" algn="l"/>
                <a:tab pos="899792" algn="l"/>
              </a:tabLst>
            </a:pP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but	not	</a:t>
            </a:r>
            <a:r>
              <a:rPr sz="1700" spc="4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  <a:p>
            <a:pPr marR="4559" algn="r">
              <a:tabLst>
                <a:tab pos="631393" algn="l"/>
              </a:tabLst>
            </a:pP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c</a:t>
            </a:r>
            <a:r>
              <a:rPr sz="1700" spc="-9" dirty="0">
                <a:solidFill>
                  <a:srgbClr val="650065"/>
                </a:solidFill>
                <a:latin typeface="Arial"/>
                <a:cs typeface="Arial"/>
              </a:rPr>
              <a:t>l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ass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	</a:t>
            </a:r>
            <a:r>
              <a:rPr sz="1700" spc="-9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343" y="2329388"/>
            <a:ext cx="5564909" cy="794163"/>
          </a:xfrm>
          <a:prstGeom prst="rect">
            <a:avLst/>
          </a:prstGeom>
        </p:spPr>
        <p:txBody>
          <a:bodyPr vert="horz" wrap="square" lIns="0" tIns="141323" rIns="0" bIns="0" rtlCol="0">
            <a:spAutoFit/>
          </a:bodyPr>
          <a:lstStyle/>
          <a:p>
            <a:pPr marL="11397">
              <a:spcBef>
                <a:spcPts val="1113"/>
              </a:spcBef>
            </a:pP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equivalent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to a test of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any other</a:t>
            </a:r>
            <a:r>
              <a:rPr sz="1700" spc="13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value.</a:t>
            </a:r>
            <a:endParaRPr sz="1700">
              <a:latin typeface="Arial"/>
              <a:cs typeface="Arial"/>
            </a:endParaRPr>
          </a:p>
          <a:p>
            <a:pPr marL="11397">
              <a:spcBef>
                <a:spcPts val="1023"/>
              </a:spcBef>
            </a:pPr>
            <a:r>
              <a:rPr sz="1700" b="1" dirty="0">
                <a:solidFill>
                  <a:srgbClr val="0032CC"/>
                </a:solidFill>
                <a:latin typeface="Arial"/>
                <a:cs typeface="Arial"/>
              </a:rPr>
              <a:t>Two </a:t>
            </a:r>
            <a:r>
              <a:rPr sz="1700" b="1" spc="-4" dirty="0">
                <a:solidFill>
                  <a:srgbClr val="0032CC"/>
                </a:solidFill>
                <a:latin typeface="Arial"/>
                <a:cs typeface="Arial"/>
              </a:rPr>
              <a:t>steps </a:t>
            </a:r>
            <a:r>
              <a:rPr sz="1700" b="1" dirty="0">
                <a:solidFill>
                  <a:srgbClr val="0032CC"/>
                </a:solidFill>
                <a:latin typeface="Arial"/>
                <a:cs typeface="Arial"/>
              </a:rPr>
              <a:t>are </a:t>
            </a:r>
            <a:r>
              <a:rPr sz="1700" b="1" spc="-4" dirty="0">
                <a:solidFill>
                  <a:srgbClr val="0032CC"/>
                </a:solidFill>
                <a:latin typeface="Arial"/>
                <a:cs typeface="Arial"/>
              </a:rPr>
              <a:t>required to implementing this</a:t>
            </a:r>
            <a:r>
              <a:rPr sz="1700" b="1" spc="81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1700" b="1" spc="-4" dirty="0">
                <a:solidFill>
                  <a:srgbClr val="0032CC"/>
                </a:solidFill>
                <a:latin typeface="Arial"/>
                <a:cs typeface="Arial"/>
              </a:rPr>
              <a:t>method: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343" y="1220544"/>
            <a:ext cx="7760855" cy="75985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57555">
              <a:spcBef>
                <a:spcPts val="8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Equivalence </a:t>
            </a:r>
            <a:r>
              <a:rPr sz="2000" b="1" spc="-4" dirty="0">
                <a:solidFill>
                  <a:srgbClr val="FF0000"/>
                </a:solidFill>
                <a:latin typeface="Arial"/>
                <a:cs typeface="Arial"/>
              </a:rPr>
              <a:t>Class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11397">
              <a:spcBef>
                <a:spcPts val="1409"/>
              </a:spcBef>
            </a:pP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In</a:t>
            </a:r>
            <a:r>
              <a:rPr sz="1700" spc="85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this</a:t>
            </a:r>
            <a:r>
              <a:rPr sz="1700" spc="9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method,</a:t>
            </a:r>
            <a:r>
              <a:rPr sz="1700" spc="9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input</a:t>
            </a:r>
            <a:r>
              <a:rPr sz="1700" spc="9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domain</a:t>
            </a:r>
            <a:r>
              <a:rPr sz="1700" spc="11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r>
              <a:rPr sz="1700" spc="9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1700" spc="11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program</a:t>
            </a:r>
            <a:r>
              <a:rPr sz="1700" spc="108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is</a:t>
            </a:r>
            <a:r>
              <a:rPr sz="1700" spc="9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partitioned</a:t>
            </a:r>
            <a:r>
              <a:rPr sz="1700" spc="11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into</a:t>
            </a:r>
            <a:r>
              <a:rPr sz="1700" spc="11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r>
              <a:rPr sz="1700" spc="9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finite</a:t>
            </a:r>
            <a:r>
              <a:rPr sz="1700" spc="11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number</a:t>
            </a:r>
            <a:r>
              <a:rPr sz="1700" spc="112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of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343" y="3281978"/>
            <a:ext cx="7759700" cy="2855877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8546" marR="4559" indent="-307718" algn="just">
              <a:lnSpc>
                <a:spcPct val="99700"/>
              </a:lnSpc>
              <a:spcBef>
                <a:spcPts val="90"/>
              </a:spcBef>
              <a:buAutoNum type="arabicPeriod"/>
              <a:tabLst>
                <a:tab pos="319115" algn="l"/>
              </a:tabLst>
            </a:pP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equivalence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classes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identified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by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taking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each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input condition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and 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partitioning it into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valid and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invalid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classes.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example,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if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an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input  condition specifies a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range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of values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from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1 to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999, </a:t>
            </a:r>
            <a:r>
              <a:rPr sz="1700" spc="-9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identify one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valid  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equivalence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class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[1&lt;item&lt;999]; and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two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invalid equivalence classes 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[item&lt;1]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and [item&gt;999].</a:t>
            </a:r>
            <a:endParaRPr sz="1700">
              <a:latin typeface="Arial"/>
              <a:cs typeface="Arial"/>
            </a:endParaRPr>
          </a:p>
          <a:p>
            <a:pPr>
              <a:spcBef>
                <a:spcPts val="45"/>
              </a:spcBef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18546" marR="4559" indent="-307718" algn="just">
              <a:lnSpc>
                <a:spcPct val="99700"/>
              </a:lnSpc>
              <a:buAutoNum type="arabicPeriod"/>
              <a:tabLst>
                <a:tab pos="319115" algn="l"/>
              </a:tabLst>
            </a:pP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Generate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test cases using the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equivalence classes identified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in the  previous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step.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This is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performed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by writing test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cases covering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all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valid 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equivalence classes. Then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a test case is written for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each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invalid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equivalence 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class so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that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no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test contains more than one invalid class. </a:t>
            </a:r>
            <a:r>
              <a:rPr sz="1700" spc="-4" dirty="0">
                <a:solidFill>
                  <a:srgbClr val="650065"/>
                </a:solidFill>
                <a:latin typeface="Arial"/>
                <a:cs typeface="Arial"/>
              </a:rPr>
              <a:t>This is to ensure  that no two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invalid classes mask each</a:t>
            </a:r>
            <a:r>
              <a:rPr sz="1700" spc="18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650065"/>
                </a:solidFill>
                <a:latin typeface="Arial"/>
                <a:cs typeface="Arial"/>
              </a:rPr>
              <a:t>other.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9451" y="1882588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1403604" y="952500"/>
                </a:move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5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5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4" y="0"/>
                </a:ln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500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40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8"/>
                </a:lnTo>
                <a:lnTo>
                  <a:pt x="661222" y="1903382"/>
                </a:lnTo>
                <a:lnTo>
                  <a:pt x="702564" y="1905000"/>
                </a:lnTo>
                <a:lnTo>
                  <a:pt x="743747" y="1903382"/>
                </a:lnTo>
                <a:lnTo>
                  <a:pt x="784305" y="1898588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40"/>
                </a:lnTo>
                <a:lnTo>
                  <a:pt x="1198245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5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4" y="95250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450" y="1882588"/>
            <a:ext cx="1276350" cy="1680882"/>
          </a:xfrm>
          <a:custGeom>
            <a:avLst/>
            <a:gdLst/>
            <a:ahLst/>
            <a:cxnLst/>
            <a:rect l="l" t="t" r="r" b="b"/>
            <a:pathLst>
              <a:path w="1403985" h="1905000">
                <a:moveTo>
                  <a:pt x="702563" y="0"/>
                </a:moveTo>
                <a:lnTo>
                  <a:pt x="661222" y="1617"/>
                </a:lnTo>
                <a:lnTo>
                  <a:pt x="620518" y="6412"/>
                </a:lnTo>
                <a:lnTo>
                  <a:pt x="580516" y="14292"/>
                </a:lnTo>
                <a:lnTo>
                  <a:pt x="541282" y="25170"/>
                </a:lnTo>
                <a:lnTo>
                  <a:pt x="502880" y="38955"/>
                </a:lnTo>
                <a:lnTo>
                  <a:pt x="465378" y="55558"/>
                </a:lnTo>
                <a:lnTo>
                  <a:pt x="428839" y="74890"/>
                </a:lnTo>
                <a:lnTo>
                  <a:pt x="393329" y="96860"/>
                </a:lnTo>
                <a:lnTo>
                  <a:pt x="358914" y="121380"/>
                </a:lnTo>
                <a:lnTo>
                  <a:pt x="325660" y="148359"/>
                </a:lnTo>
                <a:lnTo>
                  <a:pt x="293630" y="177708"/>
                </a:lnTo>
                <a:lnTo>
                  <a:pt x="262892" y="209338"/>
                </a:lnTo>
                <a:lnTo>
                  <a:pt x="233510" y="243159"/>
                </a:lnTo>
                <a:lnTo>
                  <a:pt x="205549" y="279082"/>
                </a:lnTo>
                <a:lnTo>
                  <a:pt x="179076" y="317016"/>
                </a:lnTo>
                <a:lnTo>
                  <a:pt x="154155" y="356873"/>
                </a:lnTo>
                <a:lnTo>
                  <a:pt x="130851" y="398563"/>
                </a:lnTo>
                <a:lnTo>
                  <a:pt x="109232" y="441996"/>
                </a:lnTo>
                <a:lnTo>
                  <a:pt x="89360" y="487082"/>
                </a:lnTo>
                <a:lnTo>
                  <a:pt x="71303" y="533733"/>
                </a:lnTo>
                <a:lnTo>
                  <a:pt x="55125" y="581858"/>
                </a:lnTo>
                <a:lnTo>
                  <a:pt x="40893" y="631368"/>
                </a:lnTo>
                <a:lnTo>
                  <a:pt x="28670" y="682174"/>
                </a:lnTo>
                <a:lnTo>
                  <a:pt x="18523" y="734185"/>
                </a:lnTo>
                <a:lnTo>
                  <a:pt x="10517" y="787313"/>
                </a:lnTo>
                <a:lnTo>
                  <a:pt x="4718" y="841468"/>
                </a:lnTo>
                <a:lnTo>
                  <a:pt x="1190" y="896560"/>
                </a:lnTo>
                <a:lnTo>
                  <a:pt x="0" y="952499"/>
                </a:lnTo>
                <a:lnTo>
                  <a:pt x="1190" y="1008439"/>
                </a:lnTo>
                <a:lnTo>
                  <a:pt x="4718" y="1063531"/>
                </a:lnTo>
                <a:lnTo>
                  <a:pt x="10517" y="1117686"/>
                </a:lnTo>
                <a:lnTo>
                  <a:pt x="18523" y="1170814"/>
                </a:lnTo>
                <a:lnTo>
                  <a:pt x="28670" y="1222825"/>
                </a:lnTo>
                <a:lnTo>
                  <a:pt x="40893" y="1273631"/>
                </a:lnTo>
                <a:lnTo>
                  <a:pt x="55125" y="1323141"/>
                </a:lnTo>
                <a:lnTo>
                  <a:pt x="71303" y="1371266"/>
                </a:lnTo>
                <a:lnTo>
                  <a:pt x="89360" y="1417917"/>
                </a:lnTo>
                <a:lnTo>
                  <a:pt x="109232" y="1463003"/>
                </a:lnTo>
                <a:lnTo>
                  <a:pt x="130851" y="1506436"/>
                </a:lnTo>
                <a:lnTo>
                  <a:pt x="154155" y="1548126"/>
                </a:lnTo>
                <a:lnTo>
                  <a:pt x="179076" y="1587983"/>
                </a:lnTo>
                <a:lnTo>
                  <a:pt x="205549" y="1625917"/>
                </a:lnTo>
                <a:lnTo>
                  <a:pt x="233510" y="1661839"/>
                </a:lnTo>
                <a:lnTo>
                  <a:pt x="262892" y="1695661"/>
                </a:lnTo>
                <a:lnTo>
                  <a:pt x="293630" y="1727291"/>
                </a:lnTo>
                <a:lnTo>
                  <a:pt x="325660" y="1756640"/>
                </a:lnTo>
                <a:lnTo>
                  <a:pt x="358914" y="1783619"/>
                </a:lnTo>
                <a:lnTo>
                  <a:pt x="393329" y="1808139"/>
                </a:lnTo>
                <a:lnTo>
                  <a:pt x="428839" y="1830109"/>
                </a:lnTo>
                <a:lnTo>
                  <a:pt x="465378" y="1849441"/>
                </a:lnTo>
                <a:lnTo>
                  <a:pt x="502880" y="1866044"/>
                </a:lnTo>
                <a:lnTo>
                  <a:pt x="541282" y="1879829"/>
                </a:lnTo>
                <a:lnTo>
                  <a:pt x="580516" y="1890707"/>
                </a:lnTo>
                <a:lnTo>
                  <a:pt x="620518" y="1898587"/>
                </a:lnTo>
                <a:lnTo>
                  <a:pt x="661222" y="1903382"/>
                </a:lnTo>
                <a:lnTo>
                  <a:pt x="702563" y="1904999"/>
                </a:lnTo>
                <a:lnTo>
                  <a:pt x="743747" y="1903382"/>
                </a:lnTo>
                <a:lnTo>
                  <a:pt x="784305" y="1898587"/>
                </a:lnTo>
                <a:lnTo>
                  <a:pt x="824172" y="1890707"/>
                </a:lnTo>
                <a:lnTo>
                  <a:pt x="863281" y="1879829"/>
                </a:lnTo>
                <a:lnTo>
                  <a:pt x="901567" y="1866044"/>
                </a:lnTo>
                <a:lnTo>
                  <a:pt x="938965" y="1849441"/>
                </a:lnTo>
                <a:lnTo>
                  <a:pt x="975407" y="1830109"/>
                </a:lnTo>
                <a:lnTo>
                  <a:pt x="1010829" y="1808139"/>
                </a:lnTo>
                <a:lnTo>
                  <a:pt x="1045165" y="1783619"/>
                </a:lnTo>
                <a:lnTo>
                  <a:pt x="1078348" y="1756640"/>
                </a:lnTo>
                <a:lnTo>
                  <a:pt x="1110314" y="1727291"/>
                </a:lnTo>
                <a:lnTo>
                  <a:pt x="1140996" y="1695661"/>
                </a:lnTo>
                <a:lnTo>
                  <a:pt x="1170328" y="1661839"/>
                </a:lnTo>
                <a:lnTo>
                  <a:pt x="1198244" y="1625917"/>
                </a:lnTo>
                <a:lnTo>
                  <a:pt x="1224680" y="1587983"/>
                </a:lnTo>
                <a:lnTo>
                  <a:pt x="1249568" y="1548126"/>
                </a:lnTo>
                <a:lnTo>
                  <a:pt x="1272844" y="1506436"/>
                </a:lnTo>
                <a:lnTo>
                  <a:pt x="1294441" y="1463003"/>
                </a:lnTo>
                <a:lnTo>
                  <a:pt x="1314293" y="1417917"/>
                </a:lnTo>
                <a:lnTo>
                  <a:pt x="1332335" y="1371266"/>
                </a:lnTo>
                <a:lnTo>
                  <a:pt x="1348501" y="1323141"/>
                </a:lnTo>
                <a:lnTo>
                  <a:pt x="1362725" y="1273631"/>
                </a:lnTo>
                <a:lnTo>
                  <a:pt x="1374942" y="1222825"/>
                </a:lnTo>
                <a:lnTo>
                  <a:pt x="1385084" y="1170814"/>
                </a:lnTo>
                <a:lnTo>
                  <a:pt x="1393088" y="1117686"/>
                </a:lnTo>
                <a:lnTo>
                  <a:pt x="1398886" y="1063531"/>
                </a:lnTo>
                <a:lnTo>
                  <a:pt x="1402413" y="1008439"/>
                </a:lnTo>
                <a:lnTo>
                  <a:pt x="1403603" y="952499"/>
                </a:lnTo>
                <a:lnTo>
                  <a:pt x="1402413" y="896560"/>
                </a:lnTo>
                <a:lnTo>
                  <a:pt x="1398886" y="841468"/>
                </a:lnTo>
                <a:lnTo>
                  <a:pt x="1393088" y="787313"/>
                </a:lnTo>
                <a:lnTo>
                  <a:pt x="1385084" y="734185"/>
                </a:lnTo>
                <a:lnTo>
                  <a:pt x="1374942" y="682174"/>
                </a:lnTo>
                <a:lnTo>
                  <a:pt x="1362725" y="631368"/>
                </a:lnTo>
                <a:lnTo>
                  <a:pt x="1348501" y="581858"/>
                </a:lnTo>
                <a:lnTo>
                  <a:pt x="1332335" y="533733"/>
                </a:lnTo>
                <a:lnTo>
                  <a:pt x="1314293" y="487082"/>
                </a:lnTo>
                <a:lnTo>
                  <a:pt x="1294441" y="441996"/>
                </a:lnTo>
                <a:lnTo>
                  <a:pt x="1272844" y="398563"/>
                </a:lnTo>
                <a:lnTo>
                  <a:pt x="1249568" y="356873"/>
                </a:lnTo>
                <a:lnTo>
                  <a:pt x="1224680" y="317016"/>
                </a:lnTo>
                <a:lnTo>
                  <a:pt x="1198244" y="279082"/>
                </a:lnTo>
                <a:lnTo>
                  <a:pt x="1170328" y="243159"/>
                </a:lnTo>
                <a:lnTo>
                  <a:pt x="1140996" y="209338"/>
                </a:lnTo>
                <a:lnTo>
                  <a:pt x="1110314" y="177708"/>
                </a:lnTo>
                <a:lnTo>
                  <a:pt x="1078348" y="148359"/>
                </a:lnTo>
                <a:lnTo>
                  <a:pt x="1045165" y="121380"/>
                </a:lnTo>
                <a:lnTo>
                  <a:pt x="1010829" y="96860"/>
                </a:lnTo>
                <a:lnTo>
                  <a:pt x="975407" y="74890"/>
                </a:lnTo>
                <a:lnTo>
                  <a:pt x="938965" y="55558"/>
                </a:lnTo>
                <a:lnTo>
                  <a:pt x="901567" y="38955"/>
                </a:lnTo>
                <a:lnTo>
                  <a:pt x="863281" y="25170"/>
                </a:lnTo>
                <a:lnTo>
                  <a:pt x="824172" y="14292"/>
                </a:lnTo>
                <a:lnTo>
                  <a:pt x="784305" y="6412"/>
                </a:lnTo>
                <a:lnTo>
                  <a:pt x="743747" y="1617"/>
                </a:lnTo>
                <a:lnTo>
                  <a:pt x="702563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7454" y="1910827"/>
            <a:ext cx="1385455" cy="1613647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800"/>
                </a:lnTo>
                <a:lnTo>
                  <a:pt x="1524000" y="1828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A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7454" y="1910826"/>
            <a:ext cx="1385455" cy="1613647"/>
          </a:xfrm>
          <a:custGeom>
            <a:avLst/>
            <a:gdLst/>
            <a:ahLst/>
            <a:cxnLst/>
            <a:rect l="l" t="t" r="r" b="b"/>
            <a:pathLst>
              <a:path w="1524000" h="1828800">
                <a:moveTo>
                  <a:pt x="0" y="0"/>
                </a:moveTo>
                <a:lnTo>
                  <a:pt x="0" y="1828799"/>
                </a:lnTo>
                <a:lnTo>
                  <a:pt x="1523999" y="1828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28438" y="2441536"/>
            <a:ext cx="1085273" cy="533676"/>
          </a:xfrm>
          <a:prstGeom prst="rect">
            <a:avLst/>
          </a:prstGeom>
        </p:spPr>
        <p:txBody>
          <a:bodyPr vert="horz" wrap="square" lIns="0" tIns="20515" rIns="0" bIns="0" rtlCol="0">
            <a:spAutoFit/>
          </a:bodyPr>
          <a:lstStyle/>
          <a:p>
            <a:pPr marL="11397" marR="4559" indent="139043">
              <a:lnSpc>
                <a:spcPts val="2037"/>
              </a:lnSpc>
              <a:spcBef>
                <a:spcPts val="162"/>
              </a:spcBef>
            </a:pPr>
            <a:r>
              <a:rPr sz="1700" b="1" spc="-4" dirty="0">
                <a:latin typeface="Arial"/>
                <a:cs typeface="Arial"/>
              </a:rPr>
              <a:t>System  </a:t>
            </a:r>
            <a:r>
              <a:rPr sz="1700" b="1" dirty="0">
                <a:latin typeface="Arial"/>
                <a:cs typeface="Arial"/>
              </a:rPr>
              <a:t>under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test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7154" y="2553146"/>
            <a:ext cx="865332" cy="272543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700" b="1" spc="-4" dirty="0">
                <a:latin typeface="Arial"/>
                <a:cs typeface="Arial"/>
              </a:rPr>
              <a:t>O</a:t>
            </a:r>
            <a:r>
              <a:rPr sz="1700" b="1" dirty="0">
                <a:latin typeface="Arial"/>
                <a:cs typeface="Arial"/>
              </a:rPr>
              <a:t>u</a:t>
            </a:r>
            <a:r>
              <a:rPr sz="1700" b="1" spc="-4" dirty="0">
                <a:latin typeface="Arial"/>
                <a:cs typeface="Arial"/>
              </a:rPr>
              <a:t>t</a:t>
            </a:r>
            <a:r>
              <a:rPr sz="1700" b="1" dirty="0">
                <a:latin typeface="Arial"/>
                <a:cs typeface="Arial"/>
              </a:rPr>
              <a:t>pu</a:t>
            </a:r>
            <a:r>
              <a:rPr sz="1700" b="1" spc="-4" dirty="0">
                <a:latin typeface="Arial"/>
                <a:cs typeface="Arial"/>
              </a:rPr>
              <a:t>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7451" y="2670586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6868"/>
                </a:lnTo>
                <a:lnTo>
                  <a:pt x="740534" y="86868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6868"/>
                </a:lnTo>
                <a:lnTo>
                  <a:pt x="740534" y="86868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86868"/>
                </a:moveTo>
                <a:lnTo>
                  <a:pt x="752856" y="71628"/>
                </a:lnTo>
                <a:lnTo>
                  <a:pt x="740534" y="86868"/>
                </a:lnTo>
                <a:lnTo>
                  <a:pt x="752856" y="86868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5455" y="2670586"/>
            <a:ext cx="762000" cy="126626"/>
          </a:xfrm>
          <a:custGeom>
            <a:avLst/>
            <a:gdLst/>
            <a:ahLst/>
            <a:cxnLst/>
            <a:rect l="l" t="t" r="r" b="b"/>
            <a:pathLst>
              <a:path w="838200" h="143510">
                <a:moveTo>
                  <a:pt x="752856" y="71628"/>
                </a:moveTo>
                <a:lnTo>
                  <a:pt x="741766" y="57912"/>
                </a:lnTo>
                <a:lnTo>
                  <a:pt x="0" y="57912"/>
                </a:lnTo>
                <a:lnTo>
                  <a:pt x="0" y="86868"/>
                </a:lnTo>
                <a:lnTo>
                  <a:pt x="740534" y="86868"/>
                </a:lnTo>
                <a:lnTo>
                  <a:pt x="752856" y="71628"/>
                </a:lnTo>
                <a:close/>
              </a:path>
              <a:path w="838200" h="143510">
                <a:moveTo>
                  <a:pt x="838200" y="71628"/>
                </a:moveTo>
                <a:lnTo>
                  <a:pt x="694944" y="0"/>
                </a:lnTo>
                <a:lnTo>
                  <a:pt x="741766" y="57912"/>
                </a:lnTo>
                <a:lnTo>
                  <a:pt x="752856" y="57912"/>
                </a:lnTo>
                <a:lnTo>
                  <a:pt x="752856" y="114300"/>
                </a:lnTo>
                <a:lnTo>
                  <a:pt x="838200" y="71628"/>
                </a:lnTo>
                <a:close/>
              </a:path>
              <a:path w="838200" h="143510">
                <a:moveTo>
                  <a:pt x="752856" y="114300"/>
                </a:moveTo>
                <a:lnTo>
                  <a:pt x="752856" y="86868"/>
                </a:lnTo>
                <a:lnTo>
                  <a:pt x="740534" y="86868"/>
                </a:lnTo>
                <a:lnTo>
                  <a:pt x="694944" y="143256"/>
                </a:lnTo>
                <a:lnTo>
                  <a:pt x="752856" y="114300"/>
                </a:lnTo>
                <a:close/>
              </a:path>
              <a:path w="838200" h="143510">
                <a:moveTo>
                  <a:pt x="752856" y="86868"/>
                </a:moveTo>
                <a:lnTo>
                  <a:pt x="752856" y="71628"/>
                </a:lnTo>
                <a:lnTo>
                  <a:pt x="740534" y="86868"/>
                </a:lnTo>
                <a:lnTo>
                  <a:pt x="752856" y="86868"/>
                </a:lnTo>
                <a:close/>
              </a:path>
              <a:path w="838200" h="143510">
                <a:moveTo>
                  <a:pt x="752856" y="71628"/>
                </a:moveTo>
                <a:lnTo>
                  <a:pt x="752856" y="57912"/>
                </a:lnTo>
                <a:lnTo>
                  <a:pt x="741766" y="57912"/>
                </a:lnTo>
                <a:lnTo>
                  <a:pt x="752856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117647" y="3038531"/>
          <a:ext cx="1039668" cy="33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363105"/>
                <a:gridCol w="338281"/>
              </a:tblGrid>
              <a:tr h="336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62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17647" y="2051517"/>
          <a:ext cx="1039668" cy="336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82"/>
                <a:gridCol w="363105"/>
                <a:gridCol w="338281"/>
              </a:tblGrid>
              <a:tr h="336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19992" y="2339787"/>
            <a:ext cx="853786" cy="663621"/>
          </a:xfrm>
          <a:prstGeom prst="rect">
            <a:avLst/>
          </a:prstGeom>
          <a:solidFill>
            <a:srgbClr val="FFCC00"/>
          </a:solidFill>
          <a:ln w="28574">
            <a:solidFill>
              <a:srgbClr val="000000"/>
            </a:solidFill>
          </a:ln>
        </p:spPr>
        <p:txBody>
          <a:bodyPr vert="horz" wrap="square" lIns="0" tIns="139043" rIns="0" bIns="0" rtlCol="0">
            <a:spAutoFit/>
          </a:bodyPr>
          <a:lstStyle/>
          <a:p>
            <a:pPr marL="92885" marR="91746" indent="66672">
              <a:spcBef>
                <a:spcPts val="1095"/>
              </a:spcBef>
            </a:pPr>
            <a:r>
              <a:rPr sz="1700" b="1" spc="-4" dirty="0">
                <a:latin typeface="Arial"/>
                <a:cs typeface="Arial"/>
              </a:rPr>
              <a:t>Valid  i</a:t>
            </a:r>
            <a:r>
              <a:rPr sz="1700" b="1" dirty="0">
                <a:latin typeface="Arial"/>
                <a:cs typeface="Arial"/>
              </a:rPr>
              <a:t>npu</a:t>
            </a:r>
            <a:r>
              <a:rPr sz="1700" b="1" spc="-4" dirty="0">
                <a:latin typeface="Arial"/>
                <a:cs typeface="Arial"/>
              </a:rPr>
              <a:t>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8141" y="1910826"/>
            <a:ext cx="1385455" cy="281750"/>
          </a:xfrm>
          <a:prstGeom prst="rect">
            <a:avLst/>
          </a:prstGeom>
          <a:solidFill>
            <a:srgbClr val="BAE0E3"/>
          </a:solidFill>
          <a:ln w="28574">
            <a:solidFill>
              <a:srgbClr val="000000"/>
            </a:solidFill>
          </a:ln>
        </p:spPr>
        <p:txBody>
          <a:bodyPr vert="horz" wrap="square" lIns="0" tIns="19945" rIns="0" bIns="0" rtlCol="0">
            <a:spAutoFit/>
          </a:bodyPr>
          <a:lstStyle/>
          <a:p>
            <a:pPr marL="52996">
              <a:spcBef>
                <a:spcPts val="157"/>
              </a:spcBef>
            </a:pPr>
            <a:r>
              <a:rPr sz="1700" b="1" spc="-4" dirty="0">
                <a:latin typeface="Arial"/>
                <a:cs typeface="Arial"/>
              </a:rPr>
              <a:t>Invalid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input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343" y="3628911"/>
            <a:ext cx="7760855" cy="214998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7923" algn="ctr">
              <a:spcBef>
                <a:spcPts val="85"/>
              </a:spcBef>
              <a:tabLst>
                <a:tab pos="4077270" algn="l"/>
              </a:tabLst>
            </a:pPr>
            <a:r>
              <a:rPr sz="1700" b="1" dirty="0">
                <a:latin typeface="Arial"/>
                <a:cs typeface="Arial"/>
              </a:rPr>
              <a:t>Input</a:t>
            </a:r>
            <a:r>
              <a:rPr sz="1700" b="1" spc="4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domain	</a:t>
            </a:r>
            <a:r>
              <a:rPr sz="1700" b="1" dirty="0">
                <a:latin typeface="Arial"/>
                <a:cs typeface="Arial"/>
              </a:rPr>
              <a:t>Output</a:t>
            </a:r>
            <a:r>
              <a:rPr sz="1700" b="1" spc="-4" dirty="0">
                <a:latin typeface="Arial"/>
                <a:cs typeface="Arial"/>
              </a:rPr>
              <a:t> domain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9522" algn="ctr"/>
            <a:r>
              <a:rPr spc="-4" dirty="0">
                <a:latin typeface="Arial"/>
                <a:cs typeface="Arial"/>
              </a:rPr>
              <a:t>Fig. </a:t>
            </a:r>
            <a:r>
              <a:rPr dirty="0">
                <a:latin typeface="Arial"/>
                <a:cs typeface="Arial"/>
              </a:rPr>
              <a:t>7: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Equivalence</a:t>
            </a:r>
            <a:r>
              <a:rPr spc="-27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partitioning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1397" marR="4559" algn="just">
              <a:lnSpc>
                <a:spcPct val="99800"/>
              </a:lnSpc>
            </a:pP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Most of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the time, equivalence class testing defines classes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of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the input domain. 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However,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equivalence classes should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also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be defined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for output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domain. 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Hence, </a:t>
            </a:r>
            <a:r>
              <a:rPr sz="1700" spc="-9" dirty="0">
                <a:solidFill>
                  <a:srgbClr val="0032CC"/>
                </a:solidFill>
                <a:latin typeface="Arial"/>
                <a:cs typeface="Arial"/>
              </a:rPr>
              <a:t>we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should design equivalence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classes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based on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input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and </a:t>
            </a:r>
            <a:r>
              <a:rPr sz="1700" spc="-4" dirty="0">
                <a:solidFill>
                  <a:srgbClr val="0032CC"/>
                </a:solidFill>
                <a:latin typeface="Arial"/>
                <a:cs typeface="Arial"/>
              </a:rPr>
              <a:t>output  </a:t>
            </a:r>
            <a:r>
              <a:rPr sz="1700" dirty="0">
                <a:solidFill>
                  <a:srgbClr val="0032CC"/>
                </a:solidFill>
                <a:latin typeface="Arial"/>
                <a:cs typeface="Arial"/>
              </a:rPr>
              <a:t>domain.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071" y="1742290"/>
            <a:ext cx="7760277" cy="138053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algn="just">
              <a:spcBef>
                <a:spcPts val="85"/>
              </a:spcBef>
            </a:pP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  <a:p>
            <a:pPr marL="11397" marR="4559" algn="just">
              <a:spcBef>
                <a:spcPts val="1750"/>
              </a:spcBef>
            </a:pP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Consider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the program </a:t>
            </a:r>
            <a:r>
              <a:rPr spc="-13" dirty="0">
                <a:solidFill>
                  <a:srgbClr val="6500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the determination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nature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roots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of a </a:t>
            </a:r>
            <a:r>
              <a:rPr spc="-4">
                <a:solidFill>
                  <a:srgbClr val="650065"/>
                </a:solidFill>
                <a:latin typeface="Arial"/>
                <a:cs typeface="Arial"/>
              </a:rPr>
              <a:t>quadratic  </a:t>
            </a:r>
            <a:r>
              <a:rPr spc="-4" smtClean="0">
                <a:solidFill>
                  <a:srgbClr val="650065"/>
                </a:solidFill>
                <a:latin typeface="Arial"/>
                <a:cs typeface="Arial"/>
              </a:rPr>
              <a:t>equatio</a:t>
            </a:r>
            <a:r>
              <a:rPr lang="en-US" spc="-4" dirty="0" smtClean="0">
                <a:solidFill>
                  <a:srgbClr val="650065"/>
                </a:solidFill>
                <a:latin typeface="Arial"/>
                <a:cs typeface="Arial"/>
              </a:rPr>
              <a:t>n</a:t>
            </a:r>
            <a:r>
              <a:rPr spc="-4" smtClean="0">
                <a:solidFill>
                  <a:srgbClr val="650065"/>
                </a:solidFill>
                <a:latin typeface="Arial"/>
                <a:cs typeface="Arial"/>
              </a:rPr>
              <a:t>.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Identify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equivalence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class test  cases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output and input</a:t>
            </a:r>
            <a:r>
              <a:rPr spc="-18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domains.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545496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333942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5278" y="1461247"/>
            <a:ext cx="7605568" cy="29384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5018">
              <a:spcBef>
                <a:spcPts val="90"/>
              </a:spcBef>
            </a:pPr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916317" marR="137334" indent="-846796">
              <a:lnSpc>
                <a:spcPts val="3608"/>
              </a:lnSpc>
              <a:spcBef>
                <a:spcPts val="224"/>
              </a:spcBef>
            </a:pPr>
            <a:r>
              <a:rPr spc="-4" dirty="0">
                <a:latin typeface="Arial"/>
                <a:cs typeface="Arial"/>
              </a:rPr>
              <a:t>Output domain equivalence class test cases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identified </a:t>
            </a:r>
            <a:r>
              <a:rPr spc="-9" dirty="0">
                <a:latin typeface="Arial"/>
                <a:cs typeface="Arial"/>
              </a:rPr>
              <a:t>as </a:t>
            </a:r>
            <a:r>
              <a:rPr spc="-4" dirty="0">
                <a:latin typeface="Arial"/>
                <a:cs typeface="Arial"/>
              </a:rPr>
              <a:t>follows: 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={&lt;a,b,c&gt;:Not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quadratic equation if </a:t>
            </a:r>
            <a:r>
              <a:rPr dirty="0">
                <a:solidFill>
                  <a:srgbClr val="650065"/>
                </a:solidFill>
                <a:latin typeface="Arial"/>
                <a:cs typeface="Arial"/>
              </a:rPr>
              <a:t>a =</a:t>
            </a:r>
            <a:r>
              <a:rPr spc="-4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0}</a:t>
            </a:r>
            <a:endParaRPr>
              <a:latin typeface="Arial"/>
              <a:cs typeface="Arial"/>
            </a:endParaRPr>
          </a:p>
          <a:p>
            <a:pPr marL="916317">
              <a:spcBef>
                <a:spcPts val="58"/>
              </a:spcBef>
            </a:pP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={&lt;a,b,c&gt;:Real roots if</a:t>
            </a:r>
            <a:r>
              <a:rPr spc="-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(b</a:t>
            </a:r>
            <a:r>
              <a:rPr sz="1700" spc="-6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-4ac)&gt;0}</a:t>
            </a:r>
            <a:endParaRPr>
              <a:latin typeface="Arial"/>
              <a:cs typeface="Arial"/>
            </a:endParaRPr>
          </a:p>
          <a:p>
            <a:pPr marL="916317" marR="2348348">
              <a:lnSpc>
                <a:spcPct val="120000"/>
              </a:lnSpc>
            </a:pP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={&lt;a,b,c&gt;:Imaginary roots if (b</a:t>
            </a:r>
            <a:r>
              <a:rPr sz="1700" spc="-6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-4ac)&lt;0}  O</a:t>
            </a:r>
            <a:r>
              <a:rPr sz="1700" spc="-6" baseline="-21367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={&lt;a,b,c&gt;:Equal roots if</a:t>
            </a:r>
            <a:r>
              <a:rPr spc="-36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(b</a:t>
            </a:r>
            <a:r>
              <a:rPr sz="1700" spc="-6" baseline="25641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pc="-4" dirty="0">
                <a:solidFill>
                  <a:srgbClr val="650065"/>
                </a:solidFill>
                <a:latin typeface="Arial"/>
                <a:cs typeface="Arial"/>
              </a:rPr>
              <a:t>-4ac)=0}`</a:t>
            </a:r>
            <a:endParaRPr>
              <a:latin typeface="Arial"/>
              <a:cs typeface="Arial"/>
            </a:endParaRPr>
          </a:p>
          <a:p>
            <a:pPr marL="45588" marR="38750">
              <a:spcBef>
                <a:spcPts val="1333"/>
              </a:spcBef>
            </a:pPr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number </a:t>
            </a:r>
            <a:r>
              <a:rPr dirty="0">
                <a:latin typeface="Arial"/>
                <a:cs typeface="Arial"/>
              </a:rPr>
              <a:t>of </a:t>
            </a:r>
            <a:r>
              <a:rPr spc="-4" dirty="0">
                <a:latin typeface="Arial"/>
                <a:cs typeface="Arial"/>
              </a:rPr>
              <a:t>test cases </a:t>
            </a:r>
            <a:r>
              <a:rPr dirty="0">
                <a:latin typeface="Arial"/>
                <a:cs typeface="Arial"/>
              </a:rPr>
              <a:t>can be </a:t>
            </a:r>
            <a:r>
              <a:rPr spc="-4" dirty="0">
                <a:latin typeface="Arial"/>
                <a:cs typeface="Arial"/>
              </a:rPr>
              <a:t>derived form above relations and </a:t>
            </a:r>
            <a:r>
              <a:rPr dirty="0">
                <a:latin typeface="Arial"/>
                <a:cs typeface="Arial"/>
              </a:rPr>
              <a:t>shown  below: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64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3480" y="4513673"/>
          <a:ext cx="5818909" cy="138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782"/>
                <a:gridCol w="845127"/>
                <a:gridCol w="969818"/>
                <a:gridCol w="969818"/>
                <a:gridCol w="1870364"/>
              </a:tblGrid>
              <a:tr h="27835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65FF"/>
                    </a:solidFill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quadratic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83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1761" y="1474693"/>
            <a:ext cx="5875482" cy="3699975"/>
          </a:xfrm>
          <a:prstGeom prst="rect">
            <a:avLst/>
          </a:prstGeom>
        </p:spPr>
        <p:txBody>
          <a:bodyPr vert="horz" wrap="square" lIns="0" tIns="135624" rIns="0" bIns="0" rtlCol="0">
            <a:spAutoFit/>
          </a:bodyPr>
          <a:lstStyle/>
          <a:p>
            <a:pPr marL="34191">
              <a:spcBef>
                <a:spcPts val="1068"/>
              </a:spcBef>
            </a:pPr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have another set of test cases based on input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domain.</a:t>
            </a:r>
            <a:endParaRPr sz="1600">
              <a:latin typeface="Arial"/>
              <a:cs typeface="Arial"/>
            </a:endParaRPr>
          </a:p>
          <a:p>
            <a:pPr marL="948799" marR="3706868">
              <a:lnSpc>
                <a:spcPct val="130000"/>
              </a:lnSpc>
              <a:spcBef>
                <a:spcPts val="399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{a: 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1600"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0}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{a: 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&lt;</a:t>
            </a:r>
            <a:r>
              <a:rPr sz="1600" spc="-5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48799" marR="3147275">
              <a:lnSpc>
                <a:spcPts val="2638"/>
              </a:lnSpc>
              <a:spcBef>
                <a:spcPts val="94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{a: 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16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100} 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{a: a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&gt;</a:t>
            </a:r>
            <a:r>
              <a:rPr sz="1600" spc="-18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389"/>
              </a:spcBef>
            </a:pP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{b: 0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b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≤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 100}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579"/>
              </a:spcBef>
            </a:pP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6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{b: b 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&lt;</a:t>
            </a:r>
            <a:r>
              <a:rPr sz="1600" spc="9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821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 {b: b </a:t>
            </a:r>
            <a:r>
              <a:rPr sz="1600" dirty="0">
                <a:latin typeface="Arial"/>
                <a:cs typeface="Arial"/>
              </a:rPr>
              <a:t>&gt;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48799" marR="3113084">
              <a:lnSpc>
                <a:spcPct val="130000"/>
              </a:lnSpc>
              <a:spcBef>
                <a:spcPts val="9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 {c: 0 </a:t>
            </a:r>
            <a:r>
              <a:rPr sz="1600" dirty="0">
                <a:latin typeface="Arial"/>
                <a:cs typeface="Arial"/>
              </a:rPr>
              <a:t>≤ c ≤</a:t>
            </a:r>
            <a:r>
              <a:rPr sz="1600" spc="38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 {c: </a:t>
            </a:r>
            <a:r>
              <a:rPr sz="1600" dirty="0">
                <a:latin typeface="Arial"/>
                <a:cs typeface="Arial"/>
              </a:rPr>
              <a:t>c &lt;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0}</a:t>
            </a:r>
            <a:endParaRPr sz="1600">
              <a:latin typeface="Arial"/>
              <a:cs typeface="Arial"/>
            </a:endParaRPr>
          </a:p>
          <a:p>
            <a:pPr marL="948799">
              <a:spcBef>
                <a:spcPts val="583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10</a:t>
            </a:r>
            <a:r>
              <a:rPr sz="1600" spc="-4" dirty="0">
                <a:latin typeface="Arial"/>
                <a:cs typeface="Arial"/>
              </a:rPr>
              <a:t>={c: </a:t>
            </a:r>
            <a:r>
              <a:rPr sz="1600" dirty="0">
                <a:latin typeface="Arial"/>
                <a:cs typeface="Arial"/>
              </a:rPr>
              <a:t>c &gt;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374719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552" y="2004452"/>
          <a:ext cx="7343486" cy="3021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18"/>
                <a:gridCol w="1159741"/>
                <a:gridCol w="1248641"/>
                <a:gridCol w="1249795"/>
                <a:gridCol w="2258291"/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 quadratic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equation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Roots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66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09" y="5227766"/>
            <a:ext cx="7739495" cy="749021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 marR="4559" algn="just">
              <a:lnSpc>
                <a:spcPct val="100299"/>
              </a:lnSpc>
              <a:spcBef>
                <a:spcPts val="81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Here test cases 5 and 8 are redundant test cases.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If </a:t>
            </a:r>
            <a:r>
              <a:rPr sz="1600" spc="-18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choose any value other  than nominal, 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we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not have redundant test cases. Hence total test cases are  10+4=14 for this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problem.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4070" y="1691191"/>
            <a:ext cx="7858991" cy="135489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1397" marR="4559">
              <a:spcBef>
                <a:spcPts val="1620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Consider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the program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determining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previous date in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calendar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as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explained </a:t>
            </a:r>
            <a:r>
              <a:rPr spc="-4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pc="-4" smtClean="0">
                <a:solidFill>
                  <a:srgbClr val="003265"/>
                </a:solidFill>
                <a:latin typeface="Arial"/>
                <a:cs typeface="Arial"/>
              </a:rPr>
              <a:t>example</a:t>
            </a:r>
            <a:r>
              <a:rPr lang="en-IN" spc="-4" dirty="0" smtClean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smtClean="0">
                <a:solidFill>
                  <a:srgbClr val="003265"/>
                </a:solidFill>
                <a:latin typeface="Arial"/>
                <a:cs typeface="Arial"/>
              </a:rPr>
              <a:t>3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Identify the equivalence class test cases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output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&amp; input</a:t>
            </a:r>
            <a:r>
              <a:rPr spc="-2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domains.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67" y="1662952"/>
            <a:ext cx="6399068" cy="160508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63253">
              <a:spcBef>
                <a:spcPts val="85"/>
              </a:spcBef>
            </a:pPr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45588" marR="1237712">
              <a:lnSpc>
                <a:spcPct val="165500"/>
              </a:lnSpc>
              <a:spcBef>
                <a:spcPts val="220"/>
              </a:spcBef>
            </a:pPr>
            <a:r>
              <a:rPr spc="-4" dirty="0">
                <a:latin typeface="Arial"/>
                <a:cs typeface="Arial"/>
              </a:rPr>
              <a:t>Output domain equivalence class are: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={&lt;D,M,Y&gt;: Previous date if all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valid</a:t>
            </a:r>
            <a:r>
              <a:rPr spc="-18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inputs}</a:t>
            </a:r>
            <a:endParaRPr>
              <a:latin typeface="Arial"/>
              <a:cs typeface="Arial"/>
            </a:endParaRPr>
          </a:p>
          <a:p>
            <a:pPr marL="45588">
              <a:spcBef>
                <a:spcPts val="422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</a:t>
            </a:r>
            <a:r>
              <a:rPr sz="1700" spc="-6" baseline="-21367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={&lt;D,M,Y&gt;: Invalid date if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any input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makes the date</a:t>
            </a:r>
            <a:r>
              <a:rPr spc="-5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invalid}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68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4642" y="3819805"/>
          <a:ext cx="6510480" cy="1142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27"/>
                <a:gridCol w="946150"/>
                <a:gridCol w="1084695"/>
                <a:gridCol w="1085850"/>
                <a:gridCol w="2091458"/>
              </a:tblGrid>
              <a:tr h="380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600" b="1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i="1" spc="-5" dirty="0">
                          <a:latin typeface="Arial"/>
                          <a:cs typeface="Arial"/>
                        </a:rPr>
                        <a:t>case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R="50673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6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i="1" dirty="0">
                          <a:latin typeface="Arial"/>
                          <a:cs typeface="Arial"/>
                        </a:rPr>
                        <a:t>output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00"/>
                    </a:solidFill>
                  </a:tcPr>
                </a:tc>
              </a:tr>
              <a:tr h="3818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14 June,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228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1962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3307" y="1758426"/>
            <a:ext cx="6798541" cy="355812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sz="1600" dirty="0">
                <a:latin typeface="Arial"/>
                <a:cs typeface="Arial"/>
              </a:rPr>
              <a:t>We may </a:t>
            </a:r>
            <a:r>
              <a:rPr sz="1600" spc="-4" dirty="0">
                <a:latin typeface="Arial"/>
                <a:cs typeface="Arial"/>
              </a:rPr>
              <a:t>have another set of test cases which are based on input</a:t>
            </a:r>
            <a:r>
              <a:rPr sz="1600" spc="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domain.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2200">
              <a:latin typeface="Times New Roman"/>
              <a:cs typeface="Times New Roman"/>
            </a:endParaRPr>
          </a:p>
          <a:p>
            <a:pPr marL="937402" marR="3728521">
              <a:lnSpc>
                <a:spcPct val="131500"/>
              </a:lnSpc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={month: 1 </a:t>
            </a:r>
            <a:r>
              <a:rPr sz="1600" dirty="0">
                <a:latin typeface="Arial"/>
                <a:cs typeface="Arial"/>
              </a:rPr>
              <a:t>≤ m ≤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12}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={month: </a:t>
            </a:r>
            <a:r>
              <a:rPr sz="1600" dirty="0">
                <a:latin typeface="Arial"/>
                <a:cs typeface="Arial"/>
              </a:rPr>
              <a:t>m 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={month: </a:t>
            </a:r>
            <a:r>
              <a:rPr sz="1600" dirty="0">
                <a:latin typeface="Arial"/>
                <a:cs typeface="Arial"/>
              </a:rPr>
              <a:t>m &gt; </a:t>
            </a:r>
            <a:r>
              <a:rPr sz="1600" spc="-4" dirty="0">
                <a:latin typeface="Arial"/>
                <a:cs typeface="Arial"/>
              </a:rPr>
              <a:t>12}  I</a:t>
            </a:r>
            <a:r>
              <a:rPr sz="1600" spc="-6" baseline="-23148" dirty="0">
                <a:latin typeface="Arial"/>
                <a:cs typeface="Arial"/>
              </a:rPr>
              <a:t>4</a:t>
            </a:r>
            <a:r>
              <a:rPr sz="1600" spc="-4" dirty="0">
                <a:latin typeface="Arial"/>
                <a:cs typeface="Arial"/>
              </a:rPr>
              <a:t>={day: 1 </a:t>
            </a:r>
            <a:r>
              <a:rPr sz="1600" dirty="0">
                <a:latin typeface="Arial"/>
                <a:cs typeface="Arial"/>
              </a:rPr>
              <a:t>≤ </a:t>
            </a:r>
            <a:r>
              <a:rPr sz="1600" spc="-4" dirty="0">
                <a:latin typeface="Arial"/>
                <a:cs typeface="Arial"/>
              </a:rPr>
              <a:t>D </a:t>
            </a:r>
            <a:r>
              <a:rPr sz="1600" dirty="0">
                <a:latin typeface="Arial"/>
                <a:cs typeface="Arial"/>
              </a:rPr>
              <a:t>≤</a:t>
            </a:r>
            <a:r>
              <a:rPr sz="1600" spc="-2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937402" marR="4323444">
              <a:lnSpc>
                <a:spcPct val="134400"/>
              </a:lnSpc>
              <a:spcBef>
                <a:spcPts val="238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={day: D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&lt;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={day: D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&gt;</a:t>
            </a:r>
            <a:r>
              <a:rPr sz="16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937402" marR="3364388">
              <a:lnSpc>
                <a:spcPct val="130000"/>
              </a:lnSpc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={year: 1900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Y ≤</a:t>
            </a:r>
            <a:r>
              <a:rPr sz="1600" spc="-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2025}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={year: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&lt;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1900}</a:t>
            </a:r>
            <a:endParaRPr sz="1600">
              <a:latin typeface="Arial"/>
              <a:cs typeface="Arial"/>
            </a:endParaRPr>
          </a:p>
          <a:p>
            <a:pPr marL="937402">
              <a:spcBef>
                <a:spcPts val="592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9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={year: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&gt;</a:t>
            </a:r>
            <a:r>
              <a:rPr sz="1600" spc="-72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2025}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69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24" y="630213"/>
            <a:ext cx="5123313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0404" y="1575995"/>
            <a:ext cx="5056909" cy="4231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0457" y="5953906"/>
            <a:ext cx="2377786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solidFill>
                  <a:srgbClr val="FF4F4F"/>
                </a:solidFill>
                <a:latin typeface="Arial"/>
                <a:cs typeface="Arial"/>
              </a:rPr>
              <a:t>Fig. </a:t>
            </a:r>
            <a:r>
              <a:rPr sz="1600" b="1" spc="-4" dirty="0">
                <a:solidFill>
                  <a:srgbClr val="FF4F4F"/>
                </a:solidFill>
                <a:latin typeface="Arial"/>
                <a:cs typeface="Arial"/>
              </a:rPr>
              <a:t>1: </a:t>
            </a:r>
            <a:r>
              <a:rPr sz="1600" spc="-4" dirty="0">
                <a:solidFill>
                  <a:srgbClr val="FF4F4F"/>
                </a:solidFill>
                <a:latin typeface="Arial"/>
                <a:cs typeface="Arial"/>
              </a:rPr>
              <a:t>Control </a:t>
            </a:r>
            <a:r>
              <a:rPr sz="1600" dirty="0">
                <a:solidFill>
                  <a:srgbClr val="FF4F4F"/>
                </a:solidFill>
                <a:latin typeface="Arial"/>
                <a:cs typeface="Arial"/>
              </a:rPr>
              <a:t>flow</a:t>
            </a:r>
            <a:r>
              <a:rPr sz="1600" spc="-63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4F4F"/>
                </a:solidFill>
                <a:latin typeface="Arial"/>
                <a:cs typeface="Arial"/>
              </a:rPr>
              <a:t>graph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74719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551" y="2004452"/>
          <a:ext cx="7482031" cy="275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7018"/>
                <a:gridCol w="1159741"/>
                <a:gridCol w="1248641"/>
                <a:gridCol w="1249795"/>
                <a:gridCol w="2396836"/>
              </a:tblGrid>
              <a:tr h="317350"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100" b="1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569595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ts val="1520"/>
                        </a:lnSpc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CC00"/>
                    </a:solidFill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31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2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894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8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-1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88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June,</a:t>
                      </a:r>
                      <a:r>
                        <a:rPr sz="11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1962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974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(Value out 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28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(Value out of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range)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570" y="1462591"/>
            <a:ext cx="2794000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Inputs domain test cases are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4070" y="1716741"/>
            <a:ext cx="7828973" cy="114970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–</a:t>
            </a:r>
            <a:r>
              <a:rPr sz="2000" b="1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9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>
              <a:latin typeface="Times New Roman"/>
              <a:cs typeface="Times New Roman"/>
            </a:endParaRPr>
          </a:p>
          <a:p>
            <a:pPr marL="11397" marR="4559">
              <a:tabLst>
                <a:tab pos="1066757" algn="l"/>
                <a:tab pos="1522067" algn="l"/>
                <a:tab pos="2412741" algn="l"/>
                <a:tab pos="3376925" algn="l"/>
                <a:tab pos="4417469" algn="l"/>
                <a:tab pos="4736015" algn="l"/>
                <a:tab pos="5004414" algn="l"/>
                <a:tab pos="6006777" algn="l"/>
                <a:tab pos="6527620" algn="l"/>
                <a:tab pos="7398919" algn="l"/>
              </a:tabLst>
            </a:pPr>
            <a:r>
              <a:rPr spc="4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on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er	</a:t>
            </a:r>
            <a:r>
              <a:rPr spc="-1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ang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	</a:t>
            </a:r>
            <a:r>
              <a:rPr spc="-13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r</a:t>
            </a:r>
            <a:r>
              <a:rPr spc="-13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b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em	</a:t>
            </a:r>
            <a:r>
              <a:rPr spc="4" dirty="0">
                <a:latin typeface="Arial"/>
                <a:cs typeface="Arial"/>
              </a:rPr>
              <a:t>s</a:t>
            </a:r>
            <a:r>
              <a:rPr spc="-13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e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f</a:t>
            </a:r>
            <a:r>
              <a:rPr spc="-13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ed	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	a</a:t>
            </a:r>
            <a:r>
              <a:rPr>
                <a:latin typeface="Arial"/>
                <a:cs typeface="Arial"/>
              </a:rPr>
              <a:t>	</a:t>
            </a:r>
            <a:r>
              <a:rPr smtClean="0">
                <a:latin typeface="Arial"/>
                <a:cs typeface="Arial"/>
              </a:rPr>
              <a:t>e</a:t>
            </a:r>
            <a:r>
              <a:rPr spc="-9" smtClean="0">
                <a:latin typeface="Arial"/>
                <a:cs typeface="Arial"/>
              </a:rPr>
              <a:t>x</a:t>
            </a:r>
            <a:r>
              <a:rPr spc="-13" smtClean="0">
                <a:latin typeface="Arial"/>
                <a:cs typeface="Arial"/>
              </a:rPr>
              <a:t>a</a:t>
            </a:r>
            <a:r>
              <a:rPr spc="-4" smtClean="0">
                <a:latin typeface="Arial"/>
                <a:cs typeface="Arial"/>
              </a:rPr>
              <a:t>m</a:t>
            </a:r>
            <a:r>
              <a:rPr smtClean="0">
                <a:latin typeface="Arial"/>
                <a:cs typeface="Arial"/>
              </a:rPr>
              <a:t>p</a:t>
            </a:r>
            <a:r>
              <a:rPr spc="-4" smtClean="0">
                <a:latin typeface="Arial"/>
                <a:cs typeface="Arial"/>
              </a:rPr>
              <a:t>l</a:t>
            </a:r>
            <a:r>
              <a:rPr smtClean="0">
                <a:latin typeface="Arial"/>
                <a:cs typeface="Arial"/>
              </a:rPr>
              <a:t>e.</a:t>
            </a:r>
            <a:r>
              <a:rPr dirty="0">
                <a:latin typeface="Arial"/>
                <a:cs typeface="Arial"/>
              </a:rPr>
              <a:t>	</a:t>
            </a:r>
            <a:r>
              <a:rPr spc="-18" dirty="0">
                <a:latin typeface="Arial"/>
                <a:cs typeface="Arial"/>
              </a:rPr>
              <a:t>I</a:t>
            </a:r>
            <a:r>
              <a:rPr spc="-13" dirty="0">
                <a:latin typeface="Arial"/>
                <a:cs typeface="Arial"/>
              </a:rPr>
              <a:t>d</a:t>
            </a:r>
            <a:r>
              <a:rPr dirty="0">
                <a:latin typeface="Arial"/>
                <a:cs typeface="Arial"/>
              </a:rPr>
              <a:t>en</a:t>
            </a:r>
            <a:r>
              <a:rPr spc="-9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i</a:t>
            </a:r>
            <a:r>
              <a:rPr spc="-9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y	</a:t>
            </a:r>
            <a:r>
              <a:rPr spc="-9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  equivalence </a:t>
            </a:r>
            <a:r>
              <a:rPr spc="-4" dirty="0">
                <a:latin typeface="Arial"/>
                <a:cs typeface="Arial"/>
              </a:rPr>
              <a:t>class </a:t>
            </a:r>
            <a:r>
              <a:rPr spc="-9" dirty="0">
                <a:latin typeface="Arial"/>
                <a:cs typeface="Arial"/>
              </a:rPr>
              <a:t>test </a:t>
            </a:r>
            <a:r>
              <a:rPr spc="-4" dirty="0">
                <a:latin typeface="Arial"/>
                <a:cs typeface="Arial"/>
              </a:rPr>
              <a:t>cases </a:t>
            </a:r>
            <a:r>
              <a:rPr spc="-9" dirty="0">
                <a:latin typeface="Arial"/>
                <a:cs typeface="Arial"/>
              </a:rPr>
              <a:t>for </a:t>
            </a:r>
            <a:r>
              <a:rPr spc="-4" dirty="0">
                <a:latin typeface="Arial"/>
                <a:cs typeface="Arial"/>
              </a:rPr>
              <a:t>output and </a:t>
            </a:r>
            <a:r>
              <a:rPr dirty="0">
                <a:latin typeface="Arial"/>
                <a:cs typeface="Arial"/>
              </a:rPr>
              <a:t>input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domain.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823" y="1595717"/>
            <a:ext cx="5066145" cy="287941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4191">
              <a:spcBef>
                <a:spcPts val="85"/>
              </a:spcBef>
            </a:pPr>
            <a:r>
              <a:rPr sz="2000"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58694">
              <a:spcBef>
                <a:spcPts val="1404"/>
              </a:spcBef>
            </a:pPr>
            <a:r>
              <a:rPr spc="-4" dirty="0">
                <a:latin typeface="Arial"/>
                <a:cs typeface="Arial"/>
              </a:rPr>
              <a:t>Output domain equivalence classes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  <a:p>
            <a:pPr marL="58694" marR="50147">
              <a:lnSpc>
                <a:spcPct val="119700"/>
              </a:lnSpc>
              <a:spcBef>
                <a:spcPts val="1238"/>
              </a:spcBef>
            </a:pPr>
            <a:r>
              <a:rPr spc="-4" dirty="0">
                <a:latin typeface="Arial"/>
                <a:cs typeface="Arial"/>
              </a:rPr>
              <a:t>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Equilateral 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Isosceles 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</a:t>
            </a:r>
            <a:r>
              <a:rPr dirty="0">
                <a:latin typeface="Arial"/>
                <a:cs typeface="Arial"/>
              </a:rPr>
              <a:t>Scalene </a:t>
            </a:r>
            <a:r>
              <a:rPr spc="-4" dirty="0">
                <a:latin typeface="Arial"/>
                <a:cs typeface="Arial"/>
              </a:rPr>
              <a:t>triangle with sides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  O</a:t>
            </a:r>
            <a:r>
              <a:rPr sz="1700" spc="-6" baseline="-21367" dirty="0">
                <a:latin typeface="Arial"/>
                <a:cs typeface="Arial"/>
              </a:rPr>
              <a:t>1</a:t>
            </a:r>
            <a:r>
              <a:rPr spc="-4" dirty="0">
                <a:latin typeface="Arial"/>
                <a:cs typeface="Arial"/>
              </a:rPr>
              <a:t>={&lt;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&gt;: </a:t>
            </a:r>
            <a:r>
              <a:rPr dirty="0">
                <a:latin typeface="Arial"/>
                <a:cs typeface="Arial"/>
              </a:rPr>
              <a:t>Not a </a:t>
            </a:r>
            <a:r>
              <a:rPr spc="-4" dirty="0">
                <a:latin typeface="Arial"/>
                <a:cs typeface="Arial"/>
              </a:rPr>
              <a:t>triangle with sides</a:t>
            </a:r>
            <a:r>
              <a:rPr spc="-49" dirty="0">
                <a:latin typeface="Arial"/>
                <a:cs typeface="Arial"/>
              </a:rPr>
              <a:t> </a:t>
            </a:r>
            <a:r>
              <a:rPr i="1" spc="-4" dirty="0">
                <a:latin typeface="Arial"/>
                <a:cs typeface="Arial"/>
              </a:rPr>
              <a:t>x,y,z</a:t>
            </a:r>
            <a:r>
              <a:rPr spc="-4" dirty="0"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900">
              <a:latin typeface="Times New Roman"/>
              <a:cs typeface="Times New Roman"/>
            </a:endParaRPr>
          </a:p>
          <a:p>
            <a:pPr marL="34191"/>
            <a:r>
              <a:rPr dirty="0">
                <a:latin typeface="Arial"/>
                <a:cs typeface="Arial"/>
              </a:rPr>
              <a:t>The </a:t>
            </a:r>
            <a:r>
              <a:rPr spc="-4" dirty="0">
                <a:latin typeface="Arial"/>
                <a:cs typeface="Arial"/>
              </a:rPr>
              <a:t>test cases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are: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33915" y="4626629"/>
          <a:ext cx="5541819" cy="137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630" y="1758427"/>
            <a:ext cx="3037032" cy="338243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Input domain based classes</a:t>
            </a:r>
            <a:r>
              <a:rPr sz="1600" spc="4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  <a:p>
            <a:pPr marL="980140" marR="727697">
              <a:lnSpc>
                <a:spcPct val="133900"/>
              </a:lnSpc>
              <a:spcBef>
                <a:spcPts val="136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={x: </a:t>
            </a:r>
            <a:r>
              <a:rPr sz="1600" dirty="0">
                <a:latin typeface="Arial"/>
                <a:cs typeface="Arial"/>
              </a:rPr>
              <a:t>x &lt; </a:t>
            </a:r>
            <a:r>
              <a:rPr sz="1600" spc="-4" dirty="0">
                <a:latin typeface="Arial"/>
                <a:cs typeface="Arial"/>
              </a:rPr>
              <a:t>1}  I</a:t>
            </a:r>
            <a:r>
              <a:rPr sz="1600" spc="-6" baseline="-23148" dirty="0">
                <a:latin typeface="Arial"/>
                <a:cs typeface="Arial"/>
              </a:rPr>
              <a:t>2</a:t>
            </a:r>
            <a:r>
              <a:rPr sz="1600" spc="-4" dirty="0">
                <a:latin typeface="Arial"/>
                <a:cs typeface="Arial"/>
              </a:rPr>
              <a:t>={x: </a:t>
            </a:r>
            <a:r>
              <a:rPr sz="1600" dirty="0">
                <a:latin typeface="Arial"/>
                <a:cs typeface="Arial"/>
              </a:rPr>
              <a:t>x &gt;</a:t>
            </a:r>
            <a:r>
              <a:rPr sz="1600" spc="-8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80140" marR="393765">
              <a:lnSpc>
                <a:spcPts val="2585"/>
              </a:lnSpc>
              <a:spcBef>
                <a:spcPts val="130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={x: 1 </a:t>
            </a:r>
            <a:r>
              <a:rPr sz="1600" dirty="0">
                <a:latin typeface="Arial"/>
                <a:cs typeface="Arial"/>
              </a:rPr>
              <a:t>≤ x ≤</a:t>
            </a:r>
            <a:r>
              <a:rPr sz="1600" spc="-7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 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baseline="-23148" dirty="0">
                <a:solidFill>
                  <a:srgbClr val="003265"/>
                </a:solidFill>
                <a:latin typeface="Arial"/>
                <a:cs typeface="Arial"/>
              </a:rPr>
              <a:t>4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={y: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&lt;</a:t>
            </a:r>
            <a:r>
              <a:rPr sz="1600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980140">
              <a:spcBef>
                <a:spcPts val="389"/>
              </a:spcBef>
            </a:pP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={y: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&gt;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  <a:p>
            <a:pPr marL="980140" marR="393765">
              <a:lnSpc>
                <a:spcPts val="2540"/>
              </a:lnSpc>
              <a:spcBef>
                <a:spcPts val="175"/>
              </a:spcBef>
            </a:pP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13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={y: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y ≤</a:t>
            </a:r>
            <a:r>
              <a:rPr sz="1600" spc="-4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100}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7</a:t>
            </a:r>
            <a:r>
              <a:rPr sz="1600" spc="-4" dirty="0">
                <a:latin typeface="Arial"/>
                <a:cs typeface="Arial"/>
              </a:rPr>
              <a:t>={z: </a:t>
            </a:r>
            <a:r>
              <a:rPr sz="1600" dirty="0">
                <a:latin typeface="Arial"/>
                <a:cs typeface="Arial"/>
              </a:rPr>
              <a:t>z &lt;</a:t>
            </a:r>
            <a:r>
              <a:rPr sz="1600" spc="-13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980140" marR="393765">
              <a:lnSpc>
                <a:spcPts val="2522"/>
              </a:lnSpc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8</a:t>
            </a:r>
            <a:r>
              <a:rPr sz="1600" spc="-4" dirty="0">
                <a:latin typeface="Arial"/>
                <a:cs typeface="Arial"/>
              </a:rPr>
              <a:t>={z: </a:t>
            </a:r>
            <a:r>
              <a:rPr sz="1600" dirty="0">
                <a:latin typeface="Arial"/>
                <a:cs typeface="Arial"/>
              </a:rPr>
              <a:t>z &gt; </a:t>
            </a:r>
            <a:r>
              <a:rPr sz="1600" spc="-4" dirty="0">
                <a:latin typeface="Arial"/>
                <a:cs typeface="Arial"/>
              </a:rPr>
              <a:t>100}  I</a:t>
            </a:r>
            <a:r>
              <a:rPr sz="1600" spc="-6" baseline="-23148" dirty="0">
                <a:latin typeface="Arial"/>
                <a:cs typeface="Arial"/>
              </a:rPr>
              <a:t>9</a:t>
            </a:r>
            <a:r>
              <a:rPr sz="1600" spc="-4" dirty="0">
                <a:latin typeface="Arial"/>
                <a:cs typeface="Arial"/>
              </a:rPr>
              <a:t>={z: 1 </a:t>
            </a:r>
            <a:r>
              <a:rPr sz="1600" dirty="0">
                <a:latin typeface="Arial"/>
                <a:cs typeface="Arial"/>
              </a:rPr>
              <a:t>≤ z ≤</a:t>
            </a:r>
            <a:r>
              <a:rPr sz="1600" spc="-6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100}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9630" y="1718085"/>
            <a:ext cx="7667914" cy="42044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 marR="15956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Some inputs domain test cases can be obtained using the relationship amongst </a:t>
            </a:r>
            <a:r>
              <a:rPr sz="1600" dirty="0">
                <a:latin typeface="Arial"/>
                <a:cs typeface="Arial"/>
              </a:rPr>
              <a:t>x,y  </a:t>
            </a:r>
            <a:r>
              <a:rPr sz="1600" spc="-4" dirty="0">
                <a:latin typeface="Arial"/>
                <a:cs typeface="Arial"/>
              </a:rPr>
              <a:t>and</a:t>
            </a:r>
            <a:r>
              <a:rPr sz="1600" spc="-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z.</a:t>
            </a:r>
            <a:endParaRPr sz="1600">
              <a:latin typeface="Arial"/>
              <a:cs typeface="Arial"/>
            </a:endParaRPr>
          </a:p>
          <a:p>
            <a:pPr marL="843377" marR="4380999">
              <a:lnSpc>
                <a:spcPct val="130400"/>
              </a:lnSpc>
              <a:spcBef>
                <a:spcPts val="1153"/>
              </a:spcBef>
            </a:pP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x = y = z} 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11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x = 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y,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x ≠ z} 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12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x =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z,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x ≠ 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y}  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CC0000"/>
                </a:solidFill>
                <a:latin typeface="Arial"/>
                <a:cs typeface="Arial"/>
              </a:rPr>
              <a:t>13</a:t>
            </a:r>
            <a:r>
              <a:rPr sz="1600" spc="-4" dirty="0">
                <a:solidFill>
                  <a:srgbClr val="CC0000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&gt;: y = </a:t>
            </a:r>
            <a:r>
              <a:rPr sz="1600" spc="-9" dirty="0">
                <a:solidFill>
                  <a:srgbClr val="CC0000"/>
                </a:solidFill>
                <a:latin typeface="Arial"/>
                <a:cs typeface="Arial"/>
              </a:rPr>
              <a:t>z, </a:t>
            </a:r>
            <a:r>
              <a:rPr sz="1600" dirty="0">
                <a:solidFill>
                  <a:srgbClr val="CC0000"/>
                </a:solidFill>
                <a:latin typeface="Arial"/>
                <a:cs typeface="Arial"/>
              </a:rPr>
              <a:t>x ≠</a:t>
            </a:r>
            <a:r>
              <a:rPr sz="1600" spc="-2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spc="-13" dirty="0">
                <a:solidFill>
                  <a:srgbClr val="CC0000"/>
                </a:solidFill>
                <a:latin typeface="Arial"/>
                <a:cs typeface="Arial"/>
              </a:rPr>
              <a:t>y}</a:t>
            </a:r>
            <a:endParaRPr sz="1600">
              <a:latin typeface="Arial"/>
              <a:cs typeface="Arial"/>
            </a:endParaRPr>
          </a:p>
          <a:p>
            <a:pPr marL="843377" marR="3840782">
              <a:lnSpc>
                <a:spcPct val="130000"/>
              </a:lnSpc>
              <a:spcBef>
                <a:spcPts val="31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14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x ≠ </a:t>
            </a:r>
            <a:r>
              <a:rPr sz="1600" spc="-13" dirty="0">
                <a:solidFill>
                  <a:srgbClr val="323299"/>
                </a:solidFill>
                <a:latin typeface="Arial"/>
                <a:cs typeface="Arial"/>
              </a:rPr>
              <a:t>y,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x ≠ z, y ≠ z}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15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x = y +</a:t>
            </a:r>
            <a:r>
              <a:rPr sz="1600" spc="-1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z}</a:t>
            </a:r>
            <a:endParaRPr sz="1600">
              <a:latin typeface="Arial"/>
              <a:cs typeface="Arial"/>
            </a:endParaRPr>
          </a:p>
          <a:p>
            <a:pPr marL="843377" marR="4644839">
              <a:lnSpc>
                <a:spcPct val="130000"/>
              </a:lnSpc>
              <a:spcBef>
                <a:spcPts val="13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16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x &gt; y +z} 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17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={&lt;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x,y,z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&gt;: y = x</a:t>
            </a:r>
            <a:r>
              <a:rPr sz="1600" spc="-5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+z}</a:t>
            </a:r>
            <a:endParaRPr sz="1600">
              <a:latin typeface="Arial"/>
              <a:cs typeface="Arial"/>
            </a:endParaRPr>
          </a:p>
          <a:p>
            <a:pPr marL="843377" marR="4587284" algn="just">
              <a:lnSpc>
                <a:spcPct val="130300"/>
              </a:lnSpc>
              <a:spcBef>
                <a:spcPts val="188"/>
              </a:spcBef>
            </a:pP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18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y &gt; x + z}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19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z = x + </a:t>
            </a:r>
            <a:r>
              <a:rPr sz="1600" spc="-13" dirty="0">
                <a:latin typeface="Arial"/>
                <a:cs typeface="Arial"/>
              </a:rPr>
              <a:t>y}  </a:t>
            </a:r>
            <a:r>
              <a:rPr sz="1600" spc="-4" dirty="0">
                <a:latin typeface="Arial"/>
                <a:cs typeface="Arial"/>
              </a:rPr>
              <a:t>I</a:t>
            </a:r>
            <a:r>
              <a:rPr sz="1600" spc="-6" baseline="-23148" dirty="0">
                <a:latin typeface="Arial"/>
                <a:cs typeface="Arial"/>
              </a:rPr>
              <a:t>20</a:t>
            </a:r>
            <a:r>
              <a:rPr sz="1600" spc="-4" dirty="0">
                <a:latin typeface="Arial"/>
                <a:cs typeface="Arial"/>
              </a:rPr>
              <a:t>={&lt; </a:t>
            </a:r>
            <a:r>
              <a:rPr sz="1600" spc="-9" dirty="0">
                <a:latin typeface="Arial"/>
                <a:cs typeface="Arial"/>
              </a:rPr>
              <a:t>x,y,z </a:t>
            </a:r>
            <a:r>
              <a:rPr sz="1600" dirty="0">
                <a:latin typeface="Arial"/>
                <a:cs typeface="Arial"/>
              </a:rPr>
              <a:t>&gt;: z &gt; x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+y}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374719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631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88102" y="2097236"/>
          <a:ext cx="5541819" cy="3820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21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306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611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Invalid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input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75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4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04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2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70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99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15571" y="1502932"/>
            <a:ext cx="4201968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Test cases derived from </a:t>
            </a:r>
            <a:r>
              <a:rPr sz="1600" b="1" dirty="0">
                <a:latin typeface="Arial"/>
                <a:cs typeface="Arial"/>
              </a:rPr>
              <a:t>input </a:t>
            </a:r>
            <a:r>
              <a:rPr sz="1600" b="1" spc="-4" dirty="0">
                <a:latin typeface="Arial"/>
                <a:cs typeface="Arial"/>
              </a:rPr>
              <a:t>domain</a:t>
            </a:r>
            <a:r>
              <a:rPr sz="1600" b="1" spc="-18" dirty="0">
                <a:latin typeface="Arial"/>
                <a:cs typeface="Arial"/>
              </a:rPr>
              <a:t> </a:t>
            </a:r>
            <a:r>
              <a:rPr sz="1600" b="1" spc="-4" dirty="0">
                <a:latin typeface="Arial"/>
                <a:cs typeface="Arial"/>
              </a:rPr>
              <a:t>are: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9465" y="5873675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8829" y="2475099"/>
          <a:ext cx="5541819" cy="2186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8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734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147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79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4348" y="1500174"/>
            <a:ext cx="3629314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spc="-4" dirty="0">
                <a:solidFill>
                  <a:srgbClr val="FF0000"/>
                </a:solidFill>
                <a:latin typeface="Arial"/>
                <a:cs typeface="Arial"/>
              </a:rPr>
              <a:t>Decision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Table </a:t>
            </a:r>
            <a:r>
              <a:rPr sz="2000" b="1" spc="-4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77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7304" y="5959286"/>
            <a:ext cx="326794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spc="-4" dirty="0">
                <a:latin typeface="Arial"/>
                <a:cs typeface="Arial"/>
              </a:rPr>
              <a:t>Table 2: Decision table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terminology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7533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1175" y="1662952"/>
            <a:ext cx="2073564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spc="-4" dirty="0">
                <a:solidFill>
                  <a:srgbClr val="FF0000"/>
                </a:solidFill>
                <a:latin typeface="Arial"/>
                <a:cs typeface="Arial"/>
              </a:rPr>
              <a:t>Test case</a:t>
            </a:r>
            <a:r>
              <a:rPr sz="2000" b="1" spc="-2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FF0000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4375" y="6177931"/>
            <a:ext cx="203776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315"/>
              </a:lnSpc>
            </a:pPr>
            <a:r>
              <a:rPr sz="1300" spc="-4" dirty="0">
                <a:latin typeface="Arial"/>
                <a:cs typeface="Arial"/>
              </a:rPr>
              <a:t>7</a:t>
            </a: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8758" y="5928357"/>
            <a:ext cx="354214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spc="-4" dirty="0">
                <a:latin typeface="Arial"/>
                <a:cs typeface="Arial"/>
              </a:rPr>
              <a:t>Table 3: Decision table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4" dirty="0">
                <a:latin typeface="Arial"/>
                <a:cs typeface="Arial"/>
              </a:rPr>
              <a:t>triangle</a:t>
            </a:r>
            <a:r>
              <a:rPr sz="1400" spc="18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953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8660" y="5968698"/>
            <a:ext cx="2619664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spc="-4" dirty="0">
                <a:latin typeface="Arial"/>
                <a:cs typeface="Arial"/>
              </a:rPr>
              <a:t>Table 4: Modified decision</a:t>
            </a:r>
            <a:r>
              <a:rPr sz="1400" spc="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79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64642" y="2071688"/>
          <a:ext cx="6788723" cy="3658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727"/>
                <a:gridCol w="415636"/>
                <a:gridCol w="415636"/>
                <a:gridCol w="415636"/>
                <a:gridCol w="415636"/>
                <a:gridCol w="415636"/>
                <a:gridCol w="415636"/>
                <a:gridCol w="415636"/>
                <a:gridCol w="415636"/>
                <a:gridCol w="415636"/>
                <a:gridCol w="415636"/>
                <a:gridCol w="415636"/>
              </a:tblGrid>
              <a:tr h="406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Conditions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x &lt; y + z</a:t>
                      </a:r>
                      <a:r>
                        <a:rPr sz="10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y &lt; x + z</a:t>
                      </a:r>
                      <a:r>
                        <a:rPr sz="10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z &lt; x + y</a:t>
                      </a:r>
                      <a:r>
                        <a:rPr sz="10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x = y</a:t>
                      </a:r>
                      <a:r>
                        <a:rPr sz="1000" b="1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x = z</a:t>
                      </a:r>
                      <a:r>
                        <a:rPr sz="1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3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y = z</a:t>
                      </a:r>
                      <a:r>
                        <a:rPr sz="1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?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7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triangle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Scalene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Isosceles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Equilateral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7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Impossible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034" y="1797423"/>
            <a:ext cx="7787409" cy="1119504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4191" marR="27353" algn="just">
              <a:spcBef>
                <a:spcPts val="90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number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paths in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example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Fig.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1 are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10</a:t>
            </a:r>
            <a:r>
              <a:rPr sz="1700" spc="-13" baseline="25641" dirty="0">
                <a:solidFill>
                  <a:srgbClr val="003265"/>
                </a:solidFill>
                <a:latin typeface="Arial"/>
                <a:cs typeface="Arial"/>
              </a:rPr>
              <a:t>14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or 100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trillions. It is  computed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from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20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19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+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18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+ …… +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700" spc="-6" baseline="25641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;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where 5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the number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paths  through the loop body. If only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5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minutes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required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test one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path, it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may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take approximately one billion years to execute every</a:t>
            </a:r>
            <a:r>
              <a:rPr spc="-31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path.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562977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79176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798" y="1805492"/>
            <a:ext cx="7572086" cy="122665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 </a:t>
            </a:r>
            <a:r>
              <a:rPr sz="20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700">
              <a:latin typeface="Times New Roman"/>
              <a:cs typeface="Times New Roman"/>
            </a:endParaRPr>
          </a:p>
          <a:p>
            <a:pPr marL="11397" marR="4559">
              <a:spcBef>
                <a:spcPts val="4"/>
              </a:spcBef>
            </a:pP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Consider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triangle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program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specified in </a:t>
            </a:r>
            <a:r>
              <a:rPr sz="2000" spc="-4">
                <a:solidFill>
                  <a:srgbClr val="CC0000"/>
                </a:solidFill>
                <a:latin typeface="Arial"/>
                <a:cs typeface="Arial"/>
              </a:rPr>
              <a:t>example </a:t>
            </a:r>
            <a:r>
              <a:rPr sz="2000" spc="-4" smtClean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. Identify the  test cases using the decision table </a:t>
            </a:r>
            <a:r>
              <a:rPr sz="2000" spc="-9" dirty="0">
                <a:solidFill>
                  <a:srgbClr val="CC0000"/>
                </a:solidFill>
                <a:latin typeface="Arial"/>
                <a:cs typeface="Arial"/>
              </a:rPr>
              <a:t>of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Table</a:t>
            </a:r>
            <a:r>
              <a:rPr sz="2000" spc="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CC0000"/>
                </a:solidFill>
                <a:latin typeface="Arial"/>
                <a:cs typeface="Arial"/>
              </a:rPr>
              <a:t>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2" y="374719"/>
            <a:ext cx="528021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562488" y="102197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2227" y="2567884"/>
          <a:ext cx="5541819" cy="3282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364"/>
                <a:gridCol w="831273"/>
                <a:gridCol w="831273"/>
                <a:gridCol w="831273"/>
                <a:gridCol w="1939636"/>
              </a:tblGrid>
              <a:tr h="27566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Test case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x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dirty="0">
                          <a:latin typeface="Arial"/>
                          <a:cs typeface="Arial"/>
                        </a:rPr>
                        <a:t>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i="1" spc="-5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100" b="1" i="1" dirty="0">
                          <a:latin typeface="Arial"/>
                          <a:cs typeface="Arial"/>
                        </a:rPr>
                        <a:t> Output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FF"/>
                    </a:solidFill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87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79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70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42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49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0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Not a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triangle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9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9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Equilateral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9111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465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5493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25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5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82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353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74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?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700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68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7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14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Isosceles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5664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9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8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Scalene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1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81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448" y="1047900"/>
            <a:ext cx="7504545" cy="1406460"/>
          </a:xfrm>
          <a:prstGeom prst="rect">
            <a:avLst/>
          </a:prstGeom>
        </p:spPr>
        <p:txBody>
          <a:bodyPr vert="horz" wrap="square" lIns="0" tIns="158418" rIns="0" bIns="0" rtlCol="0">
            <a:spAutoFit/>
          </a:bodyPr>
          <a:lstStyle/>
          <a:p>
            <a:pPr marL="11397">
              <a:spcBef>
                <a:spcPts val="1247"/>
              </a:spcBef>
            </a:pPr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11397" marR="4559" algn="just">
              <a:lnSpc>
                <a:spcPct val="99700"/>
              </a:lnSpc>
              <a:spcBef>
                <a:spcPts val="1099"/>
              </a:spcBef>
            </a:pP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There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are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eleven functional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test cases,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three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to fail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triangle property,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three  impossible cases,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one each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to get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equilateral, scalene triangle cases, and 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three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to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get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on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isosceles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triangle.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cases </a:t>
            </a:r>
            <a:r>
              <a:rPr sz="1700" dirty="0">
                <a:solidFill>
                  <a:srgbClr val="003265"/>
                </a:solidFill>
                <a:latin typeface="Arial"/>
                <a:cs typeface="Arial"/>
              </a:rPr>
              <a:t>are given in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Table</a:t>
            </a:r>
            <a:r>
              <a:rPr sz="1700" spc="6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003265"/>
                </a:solidFill>
                <a:latin typeface="Arial"/>
                <a:cs typeface="Arial"/>
              </a:rPr>
              <a:t>5.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0559" y="5931047"/>
            <a:ext cx="4171373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spc="-4" dirty="0">
                <a:latin typeface="Arial"/>
                <a:cs typeface="Arial"/>
              </a:rPr>
              <a:t>Test cases of </a:t>
            </a:r>
            <a:r>
              <a:rPr sz="1400" dirty="0">
                <a:latin typeface="Arial"/>
                <a:cs typeface="Arial"/>
              </a:rPr>
              <a:t>triangle </a:t>
            </a:r>
            <a:r>
              <a:rPr sz="1400" spc="-4" dirty="0">
                <a:latin typeface="Arial"/>
                <a:cs typeface="Arial"/>
              </a:rPr>
              <a:t>problem using decision</a:t>
            </a:r>
            <a:r>
              <a:rPr sz="1400" spc="4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8954" y="1758426"/>
            <a:ext cx="7792605" cy="258144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75220">
              <a:spcBef>
                <a:spcPts val="90"/>
              </a:spcBef>
            </a:pPr>
            <a:r>
              <a:rPr sz="1600" b="1" u="heavy" spc="-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Example</a:t>
            </a:r>
            <a:r>
              <a:rPr sz="1600" b="1" u="heavy" spc="-9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lang="en-IN" sz="1600" b="1" u="heavy" spc="-4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</a:t>
            </a:r>
            <a:r>
              <a:rPr sz="1600" b="1" u="heavy" spc="-4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700">
              <a:latin typeface="Times New Roman"/>
              <a:cs typeface="Times New Roman"/>
            </a:endParaRPr>
          </a:p>
          <a:p>
            <a:pPr marL="11397" marR="4559"/>
            <a:r>
              <a:rPr sz="1600" spc="-4" dirty="0">
                <a:latin typeface="Arial"/>
                <a:cs typeface="Arial"/>
              </a:rPr>
              <a:t>Consider a program for the determination of Previous date. </a:t>
            </a:r>
            <a:r>
              <a:rPr sz="1600" dirty="0">
                <a:latin typeface="Arial"/>
                <a:cs typeface="Arial"/>
              </a:rPr>
              <a:t>Its </a:t>
            </a:r>
            <a:r>
              <a:rPr sz="1600" spc="-4" dirty="0">
                <a:latin typeface="Arial"/>
                <a:cs typeface="Arial"/>
              </a:rPr>
              <a:t>input is a triple of day,  month and year </a:t>
            </a:r>
            <a:r>
              <a:rPr sz="1600" spc="-9" dirty="0">
                <a:latin typeface="Arial"/>
                <a:cs typeface="Arial"/>
              </a:rPr>
              <a:t>with </a:t>
            </a:r>
            <a:r>
              <a:rPr sz="1600" spc="-4" dirty="0">
                <a:latin typeface="Arial"/>
                <a:cs typeface="Arial"/>
              </a:rPr>
              <a:t>the values in the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  <a:p>
            <a:pPr marL="831980">
              <a:spcBef>
                <a:spcPts val="507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month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 12</a:t>
            </a:r>
            <a:endParaRPr sz="1600">
              <a:latin typeface="Arial"/>
              <a:cs typeface="Arial"/>
            </a:endParaRPr>
          </a:p>
          <a:p>
            <a:pPr marL="831980">
              <a:spcBef>
                <a:spcPts val="386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day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31</a:t>
            </a:r>
            <a:endParaRPr sz="1600">
              <a:latin typeface="Arial"/>
              <a:cs typeface="Arial"/>
            </a:endParaRPr>
          </a:p>
          <a:p>
            <a:pPr marL="831980">
              <a:spcBef>
                <a:spcPts val="399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1900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year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1600" spc="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2025</a:t>
            </a:r>
            <a:endParaRPr sz="1600">
              <a:latin typeface="Arial"/>
              <a:cs typeface="Arial"/>
            </a:endParaRPr>
          </a:p>
          <a:p>
            <a:pPr marL="11397" marR="263840">
              <a:spcBef>
                <a:spcPts val="870"/>
              </a:spcBef>
            </a:pP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possible outputs are “Previous date”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“Invalid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date”.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Design the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test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cases  using decision table based</a:t>
            </a:r>
            <a:r>
              <a:rPr sz="1600" spc="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testing.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43660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774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368" y="1394011"/>
            <a:ext cx="6789304" cy="47614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2794">
              <a:spcBef>
                <a:spcPts val="90"/>
              </a:spcBef>
            </a:pPr>
            <a:r>
              <a:rPr b="1" spc="-4" dirty="0">
                <a:solidFill>
                  <a:srgbClr val="FF3200"/>
                </a:solidFill>
                <a:latin typeface="Arial"/>
                <a:cs typeface="Arial"/>
              </a:rPr>
              <a:t>Solution</a:t>
            </a:r>
            <a:endParaRPr>
              <a:latin typeface="Arial"/>
              <a:cs typeface="Arial"/>
            </a:endParaRPr>
          </a:p>
          <a:p>
            <a:pPr marL="893523" marR="1620081" indent="-820583">
              <a:lnSpc>
                <a:spcPct val="159400"/>
              </a:lnSpc>
              <a:spcBef>
                <a:spcPts val="76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input domain can </a:t>
            </a:r>
            <a:r>
              <a:rPr sz="1600" dirty="0">
                <a:latin typeface="Arial"/>
                <a:cs typeface="Arial"/>
              </a:rPr>
              <a:t>be </a:t>
            </a:r>
            <a:r>
              <a:rPr sz="1600" spc="-4" dirty="0">
                <a:latin typeface="Arial"/>
                <a:cs typeface="Arial"/>
              </a:rPr>
              <a:t>divided into following classes: 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{M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: month has 30</a:t>
            </a:r>
            <a:r>
              <a:rPr sz="1600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days}</a:t>
            </a:r>
            <a:endParaRPr sz="1600">
              <a:latin typeface="Arial"/>
              <a:cs typeface="Arial"/>
            </a:endParaRPr>
          </a:p>
          <a:p>
            <a:pPr marL="893523" marR="38750">
              <a:lnSpc>
                <a:spcPct val="119400"/>
              </a:lnSpc>
              <a:spcBef>
                <a:spcPts val="85"/>
              </a:spcBef>
            </a:pP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{M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: month has 31 days except March, August and January}  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3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{M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3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: month is</a:t>
            </a:r>
            <a:r>
              <a:rPr sz="1600" spc="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March}</a:t>
            </a:r>
            <a:endParaRPr sz="1600">
              <a:latin typeface="Arial"/>
              <a:cs typeface="Arial"/>
            </a:endParaRPr>
          </a:p>
          <a:p>
            <a:pPr marL="893523">
              <a:spcBef>
                <a:spcPts val="386"/>
              </a:spcBef>
            </a:pP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= {M</a:t>
            </a:r>
            <a:r>
              <a:rPr sz="1600" spc="-6" baseline="-23148" dirty="0">
                <a:solidFill>
                  <a:srgbClr val="650065"/>
                </a:solidFill>
                <a:latin typeface="Arial"/>
                <a:cs typeface="Arial"/>
              </a:rPr>
              <a:t>4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: month is</a:t>
            </a:r>
            <a:r>
              <a:rPr sz="1600" spc="4" dirty="0">
                <a:solidFill>
                  <a:srgbClr val="6500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0065"/>
                </a:solidFill>
                <a:latin typeface="Arial"/>
                <a:cs typeface="Arial"/>
              </a:rPr>
              <a:t>August}</a:t>
            </a:r>
            <a:endParaRPr sz="1600">
              <a:latin typeface="Arial"/>
              <a:cs typeface="Arial"/>
            </a:endParaRPr>
          </a:p>
          <a:p>
            <a:pPr marL="893523" marR="3342734">
              <a:lnSpc>
                <a:spcPct val="121700"/>
              </a:lnSpc>
              <a:spcBef>
                <a:spcPts val="292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{M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: month is January}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{M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6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: month is February}  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7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{D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: day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=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1}</a:t>
            </a:r>
            <a:endParaRPr sz="1600">
              <a:latin typeface="Arial"/>
              <a:cs typeface="Arial"/>
            </a:endParaRPr>
          </a:p>
          <a:p>
            <a:pPr marL="893523">
              <a:spcBef>
                <a:spcPts val="389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8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= {D</a:t>
            </a:r>
            <a:r>
              <a:rPr sz="1600" spc="-6" baseline="-23148" dirty="0">
                <a:solidFill>
                  <a:srgbClr val="003265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: 2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day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≤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28}</a:t>
            </a:r>
            <a:endParaRPr sz="1600">
              <a:latin typeface="Arial"/>
              <a:cs typeface="Arial"/>
            </a:endParaRPr>
          </a:p>
          <a:p>
            <a:pPr marL="893523" marR="4207195">
              <a:lnSpc>
                <a:spcPct val="120000"/>
              </a:lnSpc>
              <a:spcBef>
                <a:spcPts val="85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9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 {D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3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: day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=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29}  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10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={D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4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: day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600" spc="-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30}</a:t>
            </a:r>
            <a:endParaRPr sz="1600">
              <a:latin typeface="Arial"/>
              <a:cs typeface="Arial"/>
            </a:endParaRPr>
          </a:p>
          <a:p>
            <a:pPr marL="893523">
              <a:spcBef>
                <a:spcPts val="700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11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={D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5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: day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=</a:t>
            </a:r>
            <a:r>
              <a:rPr sz="1600" spc="-85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31}</a:t>
            </a:r>
            <a:endParaRPr sz="1600">
              <a:latin typeface="Arial"/>
              <a:cs typeface="Arial"/>
            </a:endParaRPr>
          </a:p>
          <a:p>
            <a:pPr marL="893523" marR="2936431">
              <a:lnSpc>
                <a:spcPct val="120000"/>
              </a:lnSpc>
              <a:spcBef>
                <a:spcPts val="63"/>
              </a:spcBef>
            </a:pP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12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={Y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year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is a leap year}  I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13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={Y</a:t>
            </a:r>
            <a:r>
              <a:rPr sz="1600" spc="-6" baseline="-23148" dirty="0">
                <a:solidFill>
                  <a:srgbClr val="323299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: </a:t>
            </a:r>
            <a:r>
              <a:rPr sz="1600" spc="-9" dirty="0">
                <a:solidFill>
                  <a:srgbClr val="323299"/>
                </a:solidFill>
                <a:latin typeface="Arial"/>
                <a:cs typeface="Arial"/>
              </a:rPr>
              <a:t>year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is a common</a:t>
            </a:r>
            <a:r>
              <a:rPr sz="1600" spc="-13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year}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374719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008523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903" y="1059179"/>
            <a:ext cx="338570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The </a:t>
            </a:r>
            <a:r>
              <a:rPr sz="1600" b="1" spc="-4" dirty="0">
                <a:latin typeface="Arial"/>
                <a:cs typeface="Arial"/>
              </a:rPr>
              <a:t>decision table </a:t>
            </a:r>
            <a:r>
              <a:rPr sz="1600" b="1" dirty="0">
                <a:latin typeface="Arial"/>
                <a:cs typeface="Arial"/>
              </a:rPr>
              <a:t>is </a:t>
            </a:r>
            <a:r>
              <a:rPr sz="1600" b="1" spc="-9" dirty="0">
                <a:latin typeface="Arial"/>
                <a:cs typeface="Arial"/>
              </a:rPr>
              <a:t>given</a:t>
            </a:r>
            <a:r>
              <a:rPr sz="1600" b="1" spc="-27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84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9733" y="1466570"/>
          <a:ext cx="7827824" cy="4561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</a:tblGrid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Sr.No.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</a:tr>
              <a:tr h="35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Months 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days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0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63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6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December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509189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97635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0460" y="1601040"/>
          <a:ext cx="7827824" cy="4561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</a:tblGrid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Sr.No.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</a:tr>
              <a:tr h="35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Months 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days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December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0460" y="1601040"/>
          <a:ext cx="7827824" cy="4524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</a:tblGrid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Sr.No.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</a:tr>
              <a:tr h="35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Months 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days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4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8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December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034" y="630213"/>
            <a:ext cx="5480503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0460" y="1601040"/>
          <a:ext cx="7827823" cy="4561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332"/>
                <a:gridCol w="335395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  <a:gridCol w="346364"/>
              </a:tblGrid>
              <a:tr h="34962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Sr.No.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1F3FC"/>
                    </a:solidFill>
                  </a:tcPr>
                </a:tc>
              </a:tr>
              <a:tr h="352312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Months 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6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days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3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4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5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6933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239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1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900" b="1" spc="-7" baseline="-23809" dirty="0">
                          <a:latin typeface="Arial"/>
                          <a:cs typeface="Arial"/>
                        </a:rPr>
                        <a:t>2</a:t>
                      </a:r>
                      <a:endParaRPr sz="900" baseline="-23809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657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Impossible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978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3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day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6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7691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day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 month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X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Reset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month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1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December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967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7" baseline="-18518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: Decrement</a:t>
                      </a:r>
                      <a:r>
                        <a:rPr sz="11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year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697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405647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09592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3914" y="1411436"/>
          <a:ext cx="6650181" cy="4504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18"/>
                <a:gridCol w="1177636"/>
                <a:gridCol w="969818"/>
                <a:gridCol w="1108364"/>
                <a:gridCol w="2424545"/>
              </a:tblGrid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case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Month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5" dirty="0">
                          <a:latin typeface="Arial"/>
                          <a:cs typeface="Arial"/>
                        </a:rPr>
                        <a:t>Day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output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June,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June,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June,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June,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June,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June,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June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April,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April,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509189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1022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3914" y="1411436"/>
          <a:ext cx="6650181" cy="4504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18"/>
                <a:gridCol w="1177636"/>
                <a:gridCol w="969818"/>
                <a:gridCol w="1108364"/>
                <a:gridCol w="2424545"/>
              </a:tblGrid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case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Month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5" dirty="0">
                          <a:latin typeface="Arial"/>
                          <a:cs typeface="Arial"/>
                        </a:rPr>
                        <a:t>Day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output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-5" dirty="0">
                          <a:latin typeface="Arial"/>
                          <a:cs typeface="Arial"/>
                        </a:rPr>
                        <a:t>May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May,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February,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February,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March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March,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89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441954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30400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5579" y="1022666"/>
            <a:ext cx="7767205" cy="4984622"/>
          </a:xfrm>
          <a:prstGeom prst="rect">
            <a:avLst/>
          </a:prstGeom>
        </p:spPr>
        <p:txBody>
          <a:bodyPr vert="horz" wrap="square" lIns="0" tIns="245035" rIns="0" bIns="0" rtlCol="0">
            <a:spAutoFit/>
          </a:bodyPr>
          <a:lstStyle/>
          <a:p>
            <a:pPr marL="74080" algn="just">
              <a:spcBef>
                <a:spcPts val="1929"/>
              </a:spcBef>
            </a:pPr>
            <a:r>
              <a:rPr sz="2800" spc="-4" dirty="0">
                <a:solidFill>
                  <a:srgbClr val="323299"/>
                </a:solidFill>
                <a:latin typeface="Arial"/>
                <a:cs typeface="Arial"/>
              </a:rPr>
              <a:t>Some</a:t>
            </a:r>
            <a:r>
              <a:rPr sz="2800" spc="-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2800" spc="-4" dirty="0">
                <a:solidFill>
                  <a:srgbClr val="323299"/>
                </a:solidFill>
                <a:latin typeface="Arial"/>
                <a:cs typeface="Arial"/>
              </a:rPr>
              <a:t>Terminologies</a:t>
            </a:r>
            <a:endParaRPr sz="2800">
              <a:latin typeface="Arial"/>
              <a:cs typeface="Arial"/>
            </a:endParaRPr>
          </a:p>
          <a:p>
            <a:pPr marL="529390" indent="-410860">
              <a:spcBef>
                <a:spcPts val="1301"/>
              </a:spcBef>
              <a:buFont typeface="MS Gothic"/>
              <a:buChar char="➢"/>
              <a:tabLst>
                <a:tab pos="529390" algn="l"/>
                <a:tab pos="529960" algn="l"/>
              </a:tabLst>
            </a:pPr>
            <a:r>
              <a:rPr sz="2000" b="1" spc="-9" dirty="0">
                <a:solidFill>
                  <a:srgbClr val="0032CC"/>
                </a:solidFill>
                <a:latin typeface="Arial"/>
                <a:cs typeface="Arial"/>
              </a:rPr>
              <a:t>Error,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Mistake, </a:t>
            </a: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Bug, </a:t>
            </a:r>
            <a:r>
              <a:rPr sz="2000" b="1" dirty="0">
                <a:solidFill>
                  <a:srgbClr val="0032CC"/>
                </a:solidFill>
                <a:latin typeface="Arial"/>
                <a:cs typeface="Arial"/>
              </a:rPr>
              <a:t>Fault and</a:t>
            </a:r>
            <a:r>
              <a:rPr sz="2000" b="1" spc="22" dirty="0">
                <a:solidFill>
                  <a:srgbClr val="0032CC"/>
                </a:solidFill>
                <a:latin typeface="Arial"/>
                <a:cs typeface="Arial"/>
              </a:rPr>
              <a:t> </a:t>
            </a:r>
            <a:r>
              <a:rPr sz="2000" b="1" spc="-4" dirty="0">
                <a:solidFill>
                  <a:srgbClr val="0032CC"/>
                </a:solidFill>
                <a:latin typeface="Arial"/>
                <a:cs typeface="Arial"/>
              </a:rPr>
              <a:t>Failure</a:t>
            </a:r>
            <a:endParaRPr sz="2000">
              <a:latin typeface="Arial"/>
              <a:cs typeface="Arial"/>
            </a:endParaRPr>
          </a:p>
          <a:p>
            <a:pPr marL="37040" marR="4559" algn="just">
              <a:spcBef>
                <a:spcPts val="1395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People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make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errors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good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synonym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mistake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. This 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be 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syntax  error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misunderstanding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specifications. Sometimes, there are logical  errors.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 sz="1400">
              <a:latin typeface="Times New Roman"/>
              <a:cs typeface="Times New Roman"/>
            </a:endParaRPr>
          </a:p>
          <a:p>
            <a:pPr marL="37040" marR="5698" algn="just">
              <a:spcBef>
                <a:spcPts val="4"/>
              </a:spcBef>
            </a:pP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When developers make mistakes while coding, we call these mistakes  “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bugs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”.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>
              <a:latin typeface="Times New Roman"/>
              <a:cs typeface="Times New Roman"/>
            </a:endParaRPr>
          </a:p>
          <a:p>
            <a:pPr marL="11397" marR="30202" algn="just"/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fault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representation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an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error,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where representation is the mode 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of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expression,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such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as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narrative text, data flow diagrams,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ER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diagrams, </a:t>
            </a:r>
            <a:r>
              <a:rPr spc="48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source code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etc.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Defect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good synonym </a:t>
            </a:r>
            <a:r>
              <a:rPr spc="-9" dirty="0">
                <a:solidFill>
                  <a:srgbClr val="003265"/>
                </a:solidFill>
                <a:latin typeface="Arial"/>
                <a:cs typeface="Arial"/>
              </a:rPr>
              <a:t>for</a:t>
            </a:r>
            <a:r>
              <a:rPr spc="-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fault.</a:t>
            </a:r>
            <a:endParaRPr>
              <a:latin typeface="Arial"/>
              <a:cs typeface="Arial"/>
            </a:endParaRPr>
          </a:p>
          <a:p>
            <a:pPr>
              <a:spcBef>
                <a:spcPts val="36"/>
              </a:spcBef>
            </a:pPr>
            <a:endParaRPr>
              <a:latin typeface="Times New Roman"/>
              <a:cs typeface="Times New Roman"/>
            </a:endParaRPr>
          </a:p>
          <a:p>
            <a:pPr marL="37040" marR="6268" algn="just">
              <a:spcBef>
                <a:spcPts val="4"/>
              </a:spcBef>
            </a:pP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b="1" spc="-4" dirty="0">
                <a:solidFill>
                  <a:srgbClr val="FF0000"/>
                </a:solidFill>
                <a:latin typeface="Arial"/>
                <a:cs typeface="Arial"/>
              </a:rPr>
              <a:t>failure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occurs when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fault executes.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particular fault may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cause 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different failures, depending </a:t>
            </a:r>
            <a:r>
              <a:rPr dirty="0">
                <a:solidFill>
                  <a:srgbClr val="003265"/>
                </a:solidFill>
                <a:latin typeface="Arial"/>
                <a:cs typeface="Arial"/>
              </a:rPr>
              <a:t>on how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it has been</a:t>
            </a:r>
            <a:r>
              <a:rPr spc="-4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3265"/>
                </a:solidFill>
                <a:latin typeface="Arial"/>
                <a:cs typeface="Arial"/>
              </a:rPr>
              <a:t>exercised.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2884" y="6177931"/>
            <a:ext cx="13681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49036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277464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3914" y="1466569"/>
          <a:ext cx="6650181" cy="4504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18"/>
                <a:gridCol w="1177636"/>
                <a:gridCol w="969818"/>
                <a:gridCol w="1108364"/>
                <a:gridCol w="2424545"/>
              </a:tblGrid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case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Month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5" dirty="0">
                          <a:latin typeface="Arial"/>
                          <a:cs typeface="Arial"/>
                        </a:rPr>
                        <a:t>Day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output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July,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July,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August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August,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December, 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December, 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90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537428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32452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3914" y="1466569"/>
          <a:ext cx="6650181" cy="4504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18"/>
                <a:gridCol w="1177636"/>
                <a:gridCol w="969818"/>
                <a:gridCol w="1108364"/>
                <a:gridCol w="2424545"/>
              </a:tblGrid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case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Month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5" dirty="0">
                          <a:latin typeface="Arial"/>
                          <a:cs typeface="Arial"/>
                        </a:rPr>
                        <a:t>Day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marR="3962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output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6673"/>
                    </a:solidFill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January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January,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February,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February,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28 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February,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1964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7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2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59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60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February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5" dirty="0">
                          <a:latin typeface="Arial"/>
                          <a:cs typeface="Arial"/>
                        </a:rPr>
                        <a:t>196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Impossible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91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462124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151062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9667" y="1164067"/>
            <a:ext cx="7733723" cy="5132631"/>
          </a:xfrm>
          <a:prstGeom prst="rect">
            <a:avLst/>
          </a:prstGeom>
        </p:spPr>
        <p:txBody>
          <a:bodyPr vert="horz" wrap="square" lIns="0" tIns="107132" rIns="0" bIns="0" rtlCol="0">
            <a:spAutoFit/>
          </a:bodyPr>
          <a:lstStyle/>
          <a:p>
            <a:pPr marL="11397">
              <a:spcBef>
                <a:spcPts val="844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Cause Effect Graphing</a:t>
            </a:r>
            <a:r>
              <a:rPr sz="1600" b="1" spc="9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Technique</a:t>
            </a:r>
            <a:endParaRPr sz="1600">
              <a:latin typeface="Arial"/>
              <a:cs typeface="Arial"/>
            </a:endParaRPr>
          </a:p>
          <a:p>
            <a:pPr marL="644499" indent="-353876">
              <a:spcBef>
                <a:spcPts val="754"/>
              </a:spcBef>
              <a:buFont typeface="MS Gothic"/>
              <a:buChar char="▪"/>
              <a:tabLst>
                <a:tab pos="644499" algn="l"/>
                <a:tab pos="645069" algn="l"/>
              </a:tabLst>
            </a:pPr>
            <a:r>
              <a:rPr sz="1600" spc="-4" dirty="0">
                <a:latin typeface="Arial"/>
                <a:cs typeface="Arial"/>
              </a:rPr>
              <a:t>Consider single input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conditions</a:t>
            </a:r>
            <a:endParaRPr sz="1600">
              <a:latin typeface="Arial"/>
              <a:cs typeface="Arial"/>
            </a:endParaRPr>
          </a:p>
          <a:p>
            <a:pPr marL="644499" indent="-353876">
              <a:spcBef>
                <a:spcPts val="772"/>
              </a:spcBef>
              <a:buFont typeface="MS Gothic"/>
              <a:buChar char="▪"/>
              <a:tabLst>
                <a:tab pos="644499" algn="l"/>
                <a:tab pos="645069" algn="l"/>
              </a:tabLst>
            </a:pP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do not explore combinations 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of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input</a:t>
            </a:r>
            <a:r>
              <a:rPr sz="1600" spc="36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9999"/>
                </a:solidFill>
                <a:latin typeface="Arial"/>
                <a:cs typeface="Arial"/>
              </a:rPr>
              <a:t>circumstances</a:t>
            </a:r>
            <a:endParaRPr sz="1600">
              <a:latin typeface="Arial"/>
              <a:cs typeface="Arial"/>
            </a:endParaRPr>
          </a:p>
          <a:p>
            <a:pPr marL="17665">
              <a:spcBef>
                <a:spcPts val="754"/>
              </a:spcBef>
            </a:pPr>
            <a:r>
              <a:rPr sz="1600" b="1" spc="-4" dirty="0">
                <a:solidFill>
                  <a:srgbClr val="CC0000"/>
                </a:solidFill>
                <a:latin typeface="Arial"/>
                <a:cs typeface="Arial"/>
              </a:rPr>
              <a:t>Steps</a:t>
            </a:r>
            <a:endParaRPr sz="1600">
              <a:latin typeface="Arial"/>
              <a:cs typeface="Arial"/>
            </a:endParaRPr>
          </a:p>
          <a:p>
            <a:pPr marL="384648" indent="-353876">
              <a:spcBef>
                <a:spcPts val="215"/>
              </a:spcBef>
              <a:buAutoNum type="arabicPeriod"/>
              <a:tabLst>
                <a:tab pos="384648" algn="l"/>
                <a:tab pos="385217" algn="l"/>
              </a:tabLst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Causes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&amp; effects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in the specifications are</a:t>
            </a:r>
            <a:r>
              <a:rPr sz="1600" spc="4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identified.</a:t>
            </a:r>
            <a:endParaRPr sz="1600">
              <a:latin typeface="Arial"/>
              <a:cs typeface="Arial"/>
            </a:endParaRPr>
          </a:p>
          <a:p>
            <a:pPr marL="373251">
              <a:spcBef>
                <a:spcPts val="1113"/>
              </a:spcBef>
            </a:pPr>
            <a:r>
              <a:rPr sz="1600" dirty="0">
                <a:latin typeface="Arial"/>
                <a:cs typeface="Arial"/>
              </a:rPr>
              <a:t>A </a:t>
            </a:r>
            <a:r>
              <a:rPr sz="1600" spc="-4" dirty="0">
                <a:latin typeface="Arial"/>
                <a:cs typeface="Arial"/>
              </a:rPr>
              <a:t>cause is a distinct input condition or </a:t>
            </a:r>
            <a:r>
              <a:rPr sz="1600" dirty="0">
                <a:latin typeface="Arial"/>
                <a:cs typeface="Arial"/>
              </a:rPr>
              <a:t>an </a:t>
            </a:r>
            <a:r>
              <a:rPr sz="1600" spc="-4" dirty="0">
                <a:latin typeface="Arial"/>
                <a:cs typeface="Arial"/>
              </a:rPr>
              <a:t>equivalence class of input</a:t>
            </a:r>
            <a:r>
              <a:rPr sz="1600" spc="117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conditions.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1300">
              <a:latin typeface="Times New Roman"/>
              <a:cs typeface="Times New Roman"/>
            </a:endParaRPr>
          </a:p>
          <a:p>
            <a:pPr marL="373251">
              <a:spcBef>
                <a:spcPts val="4"/>
              </a:spcBef>
            </a:pPr>
            <a:r>
              <a:rPr sz="1600" spc="-4" dirty="0">
                <a:latin typeface="Arial"/>
                <a:cs typeface="Arial"/>
              </a:rPr>
              <a:t>An effect is an output condition or a system</a:t>
            </a:r>
            <a:r>
              <a:rPr sz="1600" spc="31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transformation.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500">
              <a:latin typeface="Times New Roman"/>
              <a:cs typeface="Times New Roman"/>
            </a:endParaRPr>
          </a:p>
          <a:p>
            <a:pPr marL="339060" marR="4559" indent="-307718">
              <a:buAutoNum type="arabicPeriod" startAt="2"/>
              <a:tabLst>
                <a:tab pos="339060" algn="l"/>
                <a:tab pos="339630" algn="l"/>
              </a:tabLst>
            </a:pP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semantic content of the specification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is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analysed and transformed into a  boolean graph linking the causes </a:t>
            </a:r>
            <a:r>
              <a:rPr sz="1600" dirty="0">
                <a:solidFill>
                  <a:srgbClr val="323299"/>
                </a:solidFill>
                <a:latin typeface="Arial"/>
                <a:cs typeface="Arial"/>
              </a:rPr>
              <a:t>&amp;</a:t>
            </a:r>
            <a:r>
              <a:rPr sz="1600" spc="18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3299"/>
                </a:solidFill>
                <a:latin typeface="Arial"/>
                <a:cs typeface="Arial"/>
              </a:rPr>
              <a:t>effects.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18"/>
              </a:spcBef>
              <a:buAutoNum type="arabicPeriod" startAt="2"/>
            </a:pPr>
            <a:endParaRPr sz="1700">
              <a:latin typeface="Times New Roman"/>
              <a:cs typeface="Times New Roman"/>
            </a:endParaRPr>
          </a:p>
          <a:p>
            <a:pPr marL="339630" indent="-308288">
              <a:buAutoNum type="arabicPeriod" startAt="2"/>
              <a:tabLst>
                <a:tab pos="339060" algn="l"/>
                <a:tab pos="339630" algn="l"/>
              </a:tabLst>
            </a:pPr>
            <a:r>
              <a:rPr sz="1600" spc="-4" dirty="0">
                <a:latin typeface="Arial"/>
                <a:cs typeface="Arial"/>
              </a:rPr>
              <a:t>Constraints are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imposed</a:t>
            </a:r>
            <a:endParaRPr sz="1600">
              <a:latin typeface="Arial"/>
              <a:cs typeface="Arial"/>
            </a:endParaRPr>
          </a:p>
          <a:p>
            <a:pPr marL="350457" indent="-308288">
              <a:spcBef>
                <a:spcPts val="1422"/>
              </a:spcBef>
              <a:buAutoNum type="arabicPeriod" startAt="2"/>
              <a:tabLst>
                <a:tab pos="350457" algn="l"/>
                <a:tab pos="351027" algn="l"/>
              </a:tabLst>
            </a:pP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graph – limited entry decision</a:t>
            </a:r>
            <a:r>
              <a:rPr sz="1600" spc="-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350457">
              <a:spcBef>
                <a:spcPts val="978"/>
              </a:spcBef>
            </a:pP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Each column </a:t>
            </a:r>
            <a:r>
              <a:rPr sz="1600" dirty="0">
                <a:solidFill>
                  <a:srgbClr val="329932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the table represent a test</a:t>
            </a:r>
            <a:r>
              <a:rPr sz="1600" spc="9" dirty="0">
                <a:solidFill>
                  <a:srgbClr val="329932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329932"/>
                </a:solidFill>
                <a:latin typeface="Arial"/>
                <a:cs typeface="Arial"/>
              </a:rPr>
              <a:t>case.</a:t>
            </a:r>
            <a:endParaRPr sz="1600">
              <a:latin typeface="Arial"/>
              <a:cs typeface="Arial"/>
            </a:endParaRPr>
          </a:p>
          <a:p>
            <a:pPr marL="339630" indent="-308288">
              <a:spcBef>
                <a:spcPts val="1382"/>
              </a:spcBef>
              <a:buAutoNum type="arabicPeriod" startAt="5"/>
              <a:tabLst>
                <a:tab pos="339060" algn="l"/>
                <a:tab pos="339630" algn="l"/>
              </a:tabLst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columns in the decision table are </a:t>
            </a:r>
            <a:r>
              <a:rPr sz="1600" dirty="0">
                <a:latin typeface="Arial"/>
                <a:cs typeface="Arial"/>
              </a:rPr>
              <a:t>converted </a:t>
            </a:r>
            <a:r>
              <a:rPr sz="1600" spc="-4" dirty="0">
                <a:latin typeface="Arial"/>
                <a:cs typeface="Arial"/>
              </a:rPr>
              <a:t>into test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cases.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92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913" y="1798767"/>
            <a:ext cx="4550064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basic notation for the graph is shown in fig.</a:t>
            </a:r>
            <a:r>
              <a:rPr sz="1600" spc="3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9905" y="2405114"/>
            <a:ext cx="6145804" cy="3196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7798" y="5695723"/>
            <a:ext cx="3804227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smtClean="0">
                <a:latin typeface="Arial"/>
                <a:cs typeface="Arial"/>
              </a:rPr>
              <a:t>Fig.8 </a:t>
            </a:r>
            <a:r>
              <a:rPr sz="1400" b="1" spc="-4" dirty="0">
                <a:latin typeface="Arial"/>
                <a:cs typeface="Arial"/>
              </a:rPr>
              <a:t>: Basic cause effect graph</a:t>
            </a:r>
            <a:r>
              <a:rPr sz="1400" b="1" spc="54" dirty="0">
                <a:latin typeface="Arial"/>
                <a:cs typeface="Arial"/>
              </a:rPr>
              <a:t> </a:t>
            </a:r>
            <a:r>
              <a:rPr sz="1400" b="1" spc="-4" dirty="0">
                <a:latin typeface="Arial"/>
                <a:cs typeface="Arial"/>
              </a:rPr>
              <a:t>symbols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93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0641" y="1597061"/>
            <a:ext cx="7844559" cy="4181305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7867" marR="15956" algn="just">
              <a:lnSpc>
                <a:spcPct val="100200"/>
              </a:lnSpc>
              <a:spcBef>
                <a:spcPts val="85"/>
              </a:spcBef>
            </a:pP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Myers explained this effectively </a:t>
            </a:r>
            <a:r>
              <a:rPr sz="1600" spc="-9" dirty="0">
                <a:solidFill>
                  <a:srgbClr val="003265"/>
                </a:solidFill>
                <a:latin typeface="Arial"/>
                <a:cs typeface="Arial"/>
              </a:rPr>
              <a:t>with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following example.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“The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characters in column 1  must be an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A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or B.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character in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column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2 must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be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a digit.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this situation,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file update is made.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If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the character in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column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1 is incorrect, message </a:t>
            </a:r>
            <a:r>
              <a:rPr sz="1600" i="1" dirty="0">
                <a:solidFill>
                  <a:srgbClr val="003265"/>
                </a:solidFill>
                <a:latin typeface="Arial"/>
                <a:cs typeface="Arial"/>
              </a:rPr>
              <a:t>x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is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issued.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If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the character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in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column 2 is not a digit, message </a:t>
            </a:r>
            <a:r>
              <a:rPr sz="1600" dirty="0">
                <a:solidFill>
                  <a:srgbClr val="003265"/>
                </a:solidFill>
                <a:latin typeface="Arial"/>
                <a:cs typeface="Arial"/>
              </a:rPr>
              <a:t>y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is</a:t>
            </a:r>
            <a:r>
              <a:rPr sz="1600" spc="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issued”.</a:t>
            </a:r>
            <a:endParaRPr sz="1600">
              <a:latin typeface="Arial"/>
              <a:cs typeface="Arial"/>
            </a:endParaRPr>
          </a:p>
          <a:p>
            <a:pPr marL="47867" algn="just">
              <a:spcBef>
                <a:spcPts val="1279"/>
              </a:spcBef>
            </a:pPr>
            <a:r>
              <a:rPr sz="1600" b="1" dirty="0">
                <a:solidFill>
                  <a:srgbClr val="EB6673"/>
                </a:solidFill>
                <a:latin typeface="Arial"/>
                <a:cs typeface="Arial"/>
              </a:rPr>
              <a:t>The </a:t>
            </a:r>
            <a:r>
              <a:rPr sz="1600" b="1" spc="-4" dirty="0">
                <a:solidFill>
                  <a:srgbClr val="EB6673"/>
                </a:solidFill>
                <a:latin typeface="Arial"/>
                <a:cs typeface="Arial"/>
              </a:rPr>
              <a:t>causes</a:t>
            </a:r>
            <a:r>
              <a:rPr sz="1600" b="1" spc="-13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EB6673"/>
                </a:solidFill>
                <a:latin typeface="Arial"/>
                <a:cs typeface="Arial"/>
              </a:rPr>
              <a:t>are</a:t>
            </a:r>
            <a:endParaRPr sz="1600">
              <a:latin typeface="Arial"/>
              <a:cs typeface="Arial"/>
            </a:endParaRPr>
          </a:p>
          <a:p>
            <a:pPr marL="571559" marR="4502377" indent="10827">
              <a:lnSpc>
                <a:spcPct val="150000"/>
              </a:lnSpc>
              <a:spcBef>
                <a:spcPts val="215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r>
              <a:rPr sz="1600" baseline="-23148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4" dirty="0">
                <a:latin typeface="Arial"/>
                <a:cs typeface="Arial"/>
              </a:rPr>
              <a:t>character in column 1 is </a:t>
            </a:r>
            <a:r>
              <a:rPr sz="1600" dirty="0">
                <a:latin typeface="Arial"/>
                <a:cs typeface="Arial"/>
              </a:rPr>
              <a:t>A 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c</a:t>
            </a:r>
            <a:r>
              <a:rPr sz="1600" baseline="-23148" dirty="0">
                <a:solidFill>
                  <a:srgbClr val="653200"/>
                </a:solidFill>
                <a:latin typeface="Arial"/>
                <a:cs typeface="Arial"/>
              </a:rPr>
              <a:t>2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: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character in column 1 is</a:t>
            </a:r>
            <a:r>
              <a:rPr sz="1600" spc="-36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653200"/>
                </a:solidFill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marL="582956">
              <a:spcBef>
                <a:spcPts val="1068"/>
              </a:spcBef>
            </a:pPr>
            <a:r>
              <a:rPr sz="1600" dirty="0">
                <a:latin typeface="Arial"/>
                <a:cs typeface="Arial"/>
              </a:rPr>
              <a:t>c</a:t>
            </a:r>
            <a:r>
              <a:rPr sz="1600" baseline="-23148" dirty="0">
                <a:latin typeface="Arial"/>
                <a:cs typeface="Arial"/>
              </a:rPr>
              <a:t>3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4" dirty="0">
                <a:latin typeface="Arial"/>
                <a:cs typeface="Arial"/>
              </a:rPr>
              <a:t>character in column 2 is a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digit</a:t>
            </a:r>
            <a:endParaRPr sz="1600">
              <a:latin typeface="Arial"/>
              <a:cs typeface="Arial"/>
            </a:endParaRPr>
          </a:p>
          <a:p>
            <a:pPr marL="45588" algn="just">
              <a:spcBef>
                <a:spcPts val="1638"/>
              </a:spcBef>
            </a:pPr>
            <a:r>
              <a:rPr sz="1600" b="1" spc="-4" dirty="0">
                <a:solidFill>
                  <a:srgbClr val="EB6673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EB6673"/>
                </a:solidFill>
                <a:latin typeface="Arial"/>
                <a:cs typeface="Arial"/>
              </a:rPr>
              <a:t>the </a:t>
            </a:r>
            <a:r>
              <a:rPr sz="1600" b="1" spc="-4" dirty="0">
                <a:solidFill>
                  <a:srgbClr val="EB6673"/>
                </a:solidFill>
                <a:latin typeface="Arial"/>
                <a:cs typeface="Arial"/>
              </a:rPr>
              <a:t>effects are</a:t>
            </a:r>
            <a:endParaRPr sz="1600">
              <a:latin typeface="Arial"/>
              <a:cs typeface="Arial"/>
            </a:endParaRPr>
          </a:p>
          <a:p>
            <a:pPr marL="580106">
              <a:spcBef>
                <a:spcPts val="956"/>
              </a:spcBef>
            </a:pP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6" baseline="-23148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: update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made</a:t>
            </a:r>
            <a:endParaRPr sz="1600">
              <a:latin typeface="Arial"/>
              <a:cs typeface="Arial"/>
            </a:endParaRPr>
          </a:p>
          <a:p>
            <a:pPr marL="580106" marR="5006693" indent="-11397">
              <a:lnSpc>
                <a:spcPts val="3006"/>
              </a:lnSpc>
              <a:spcBef>
                <a:spcPts val="179"/>
              </a:spcBef>
            </a:pP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e</a:t>
            </a:r>
            <a:r>
              <a:rPr sz="1600" spc="-6" baseline="-23148" dirty="0">
                <a:solidFill>
                  <a:srgbClr val="653200"/>
                </a:solidFill>
                <a:latin typeface="Arial"/>
                <a:cs typeface="Arial"/>
              </a:rPr>
              <a:t>2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: message </a:t>
            </a:r>
            <a:r>
              <a:rPr sz="1600" i="1" dirty="0">
                <a:solidFill>
                  <a:srgbClr val="653200"/>
                </a:solidFill>
                <a:latin typeface="Arial"/>
                <a:cs typeface="Arial"/>
              </a:rPr>
              <a:t>x </a:t>
            </a:r>
            <a:r>
              <a:rPr sz="1600" spc="-4" dirty="0">
                <a:solidFill>
                  <a:srgbClr val="653200"/>
                </a:solidFill>
                <a:latin typeface="Arial"/>
                <a:cs typeface="Arial"/>
              </a:rPr>
              <a:t>is issued  </a:t>
            </a:r>
            <a:r>
              <a:rPr sz="1600" spc="-4" dirty="0">
                <a:latin typeface="Arial"/>
                <a:cs typeface="Arial"/>
              </a:rPr>
              <a:t>e</a:t>
            </a:r>
            <a:r>
              <a:rPr sz="1600" spc="-6" baseline="-23148" dirty="0">
                <a:latin typeface="Arial"/>
                <a:cs typeface="Arial"/>
              </a:rPr>
              <a:t>3</a:t>
            </a:r>
            <a:r>
              <a:rPr sz="1600" spc="-4" dirty="0">
                <a:latin typeface="Arial"/>
                <a:cs typeface="Arial"/>
              </a:rPr>
              <a:t>: message </a:t>
            </a:r>
            <a:r>
              <a:rPr sz="1600" i="1" dirty="0">
                <a:latin typeface="Arial"/>
                <a:cs typeface="Arial"/>
              </a:rPr>
              <a:t>y </a:t>
            </a:r>
            <a:r>
              <a:rPr sz="1600" spc="-4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issued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94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8976" y="5430816"/>
            <a:ext cx="2962564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solidFill>
                  <a:srgbClr val="EB6673"/>
                </a:solidFill>
                <a:latin typeface="Arial"/>
                <a:cs typeface="Arial"/>
              </a:rPr>
              <a:t>Fig. </a:t>
            </a:r>
            <a:r>
              <a:rPr sz="1400" b="1" dirty="0">
                <a:solidFill>
                  <a:srgbClr val="EB6673"/>
                </a:solidFill>
                <a:latin typeface="Arial"/>
                <a:cs typeface="Arial"/>
              </a:rPr>
              <a:t>9: </a:t>
            </a:r>
            <a:r>
              <a:rPr sz="1400" b="1" spc="-4" dirty="0">
                <a:solidFill>
                  <a:srgbClr val="EB6673"/>
                </a:solidFill>
                <a:latin typeface="Arial"/>
                <a:cs typeface="Arial"/>
              </a:rPr>
              <a:t>Sample cause effect</a:t>
            </a:r>
            <a:r>
              <a:rPr sz="1400" b="1" spc="18" dirty="0">
                <a:solidFill>
                  <a:srgbClr val="EB6673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EB6673"/>
                </a:solidFill>
                <a:latin typeface="Arial"/>
                <a:cs typeface="Arial"/>
              </a:rPr>
              <a:t>graph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9044" y="2290432"/>
            <a:ext cx="6893865" cy="2700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95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8175" y="1812215"/>
            <a:ext cx="7630391" cy="216536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91176" marR="47867" algn="just">
              <a:lnSpc>
                <a:spcPct val="99900"/>
              </a:lnSpc>
              <a:spcBef>
                <a:spcPts val="85"/>
              </a:spcBef>
            </a:pP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The </a:t>
            </a:r>
            <a:r>
              <a:rPr sz="2000" b="1" spc="-4" dirty="0">
                <a:solidFill>
                  <a:srgbClr val="003265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constraint states that it must always be true that </a:t>
            </a:r>
            <a:r>
              <a:rPr sz="2000" spc="4" dirty="0">
                <a:solidFill>
                  <a:srgbClr val="003265"/>
                </a:solidFill>
                <a:latin typeface="Arial"/>
                <a:cs typeface="Arial"/>
              </a:rPr>
              <a:t>at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most  one of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can be 1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(c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cannot be 1 simultaneously). The  </a:t>
            </a:r>
            <a:r>
              <a:rPr sz="2000" b="1" spc="-4" dirty="0">
                <a:solidFill>
                  <a:srgbClr val="003265"/>
                </a:solidFill>
                <a:latin typeface="Arial"/>
                <a:cs typeface="Arial"/>
              </a:rPr>
              <a:t>I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constraint states that at least one of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 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3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must always be  1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(c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, 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and 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3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cannot be 0 simultaneously). The </a:t>
            </a:r>
            <a:r>
              <a:rPr sz="2000" b="1" spc="-4" dirty="0">
                <a:solidFill>
                  <a:srgbClr val="003265"/>
                </a:solidFill>
                <a:latin typeface="Arial"/>
                <a:cs typeface="Arial"/>
              </a:rPr>
              <a:t>O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constraint 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states that one, and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only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one, of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must be 1.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The 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constraint </a:t>
            </a:r>
            <a:r>
              <a:rPr sz="2000" b="1" spc="-4" dirty="0">
                <a:solidFill>
                  <a:srgbClr val="003265"/>
                </a:solidFill>
                <a:latin typeface="Arial"/>
                <a:cs typeface="Arial"/>
              </a:rPr>
              <a:t>R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states that, for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to be 1,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must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be 1 (i.e. it </a:t>
            </a:r>
            <a:r>
              <a:rPr sz="2000" spc="-13" dirty="0">
                <a:solidFill>
                  <a:srgbClr val="003265"/>
                </a:solidFill>
                <a:latin typeface="Arial"/>
                <a:cs typeface="Arial"/>
              </a:rPr>
              <a:t>is 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impossible for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1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to be 1 and </a:t>
            </a:r>
            <a:r>
              <a:rPr sz="2000" dirty="0">
                <a:solidFill>
                  <a:srgbClr val="003265"/>
                </a:solidFill>
                <a:latin typeface="Arial"/>
                <a:cs typeface="Arial"/>
              </a:rPr>
              <a:t>c</a:t>
            </a:r>
            <a:r>
              <a:rPr sz="2000" baseline="-22222" dirty="0">
                <a:solidFill>
                  <a:srgbClr val="003265"/>
                </a:solidFill>
                <a:latin typeface="Arial"/>
                <a:cs typeface="Arial"/>
              </a:rPr>
              <a:t>2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to be</a:t>
            </a:r>
            <a:r>
              <a:rPr sz="2000" spc="-35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003265"/>
                </a:solidFill>
                <a:latin typeface="Arial"/>
                <a:cs typeface="Arial"/>
              </a:rPr>
              <a:t>0),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96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1471" y="5968698"/>
            <a:ext cx="229350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solidFill>
                  <a:srgbClr val="003265"/>
                </a:solidFill>
                <a:latin typeface="Arial"/>
                <a:cs typeface="Arial"/>
              </a:rPr>
              <a:t>Fig. </a:t>
            </a:r>
            <a:r>
              <a:rPr sz="1400" b="1" dirty="0">
                <a:solidFill>
                  <a:srgbClr val="003265"/>
                </a:solidFill>
                <a:latin typeface="Arial"/>
                <a:cs typeface="Arial"/>
              </a:rPr>
              <a:t>10: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Constraint</a:t>
            </a:r>
            <a:r>
              <a:rPr sz="1400" spc="-13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400" spc="-4" dirty="0">
                <a:solidFill>
                  <a:srgbClr val="003265"/>
                </a:solidFill>
                <a:latin typeface="Arial"/>
                <a:cs typeface="Arial"/>
              </a:rPr>
              <a:t>symbols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8638" y="1662267"/>
            <a:ext cx="4709843" cy="407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97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910" y="630213"/>
            <a:ext cx="5337627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2104" y="5699757"/>
            <a:ext cx="3045114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solidFill>
                  <a:srgbClr val="323299"/>
                </a:solidFill>
                <a:latin typeface="Arial"/>
                <a:cs typeface="Arial"/>
              </a:rPr>
              <a:t>Fig. </a:t>
            </a:r>
            <a:r>
              <a:rPr sz="1400" b="1" dirty="0">
                <a:solidFill>
                  <a:srgbClr val="323299"/>
                </a:solidFill>
                <a:latin typeface="Arial"/>
                <a:cs typeface="Arial"/>
              </a:rPr>
              <a:t>11: </a:t>
            </a:r>
            <a:r>
              <a:rPr sz="1400" spc="-4" dirty="0">
                <a:solidFill>
                  <a:srgbClr val="323299"/>
                </a:solidFill>
                <a:latin typeface="Arial"/>
                <a:cs typeface="Arial"/>
              </a:rPr>
              <a:t>Symbol for masks</a:t>
            </a:r>
            <a:r>
              <a:rPr sz="1400" dirty="0">
                <a:solidFill>
                  <a:srgbClr val="323299"/>
                </a:solidFill>
                <a:latin typeface="Arial"/>
                <a:cs typeface="Arial"/>
              </a:rPr>
              <a:t> constraint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3422" y="1748118"/>
            <a:ext cx="2095966" cy="3634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98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348" y="630213"/>
            <a:ext cx="5266189" cy="688041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pc="171" dirty="0">
                <a:solidFill>
                  <a:srgbClr val="323299"/>
                </a:solidFill>
              </a:rPr>
              <a:t>Software</a:t>
            </a:r>
            <a:r>
              <a:rPr spc="-148" dirty="0">
                <a:solidFill>
                  <a:srgbClr val="323299"/>
                </a:solidFill>
              </a:rPr>
              <a:t> </a:t>
            </a:r>
            <a:r>
              <a:rPr spc="94" dirty="0">
                <a:solidFill>
                  <a:srgbClr val="323299"/>
                </a:solidFill>
              </a:rPr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2721" y="1417319"/>
            <a:ext cx="7827818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46101" y="5761614"/>
            <a:ext cx="5367482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solidFill>
                  <a:srgbClr val="323299"/>
                </a:solidFill>
                <a:latin typeface="Arial"/>
                <a:cs typeface="Arial"/>
              </a:rPr>
              <a:t>Fig. 12 : Sample cause effect graph </a:t>
            </a:r>
            <a:r>
              <a:rPr sz="1400" b="1" spc="4" dirty="0">
                <a:solidFill>
                  <a:srgbClr val="323299"/>
                </a:solidFill>
                <a:latin typeface="Arial"/>
                <a:cs typeface="Arial"/>
              </a:rPr>
              <a:t>with </a:t>
            </a:r>
            <a:r>
              <a:rPr sz="1400" b="1" spc="-4" dirty="0">
                <a:solidFill>
                  <a:srgbClr val="323299"/>
                </a:solidFill>
                <a:latin typeface="Arial"/>
                <a:cs typeface="Arial"/>
              </a:rPr>
              <a:t>exclusive</a:t>
            </a:r>
            <a:r>
              <a:rPr sz="1400" b="1" spc="99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sz="1400" b="1" spc="-4" dirty="0">
                <a:solidFill>
                  <a:srgbClr val="323299"/>
                </a:solidFill>
                <a:latin typeface="Arial"/>
                <a:cs typeface="Arial"/>
              </a:rPr>
              <a:t>constraint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6463" y="2125659"/>
            <a:ext cx="6719078" cy="3136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32829" y="6177931"/>
            <a:ext cx="22686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15"/>
              </a:lnSpc>
            </a:pPr>
            <a:r>
              <a:rPr sz="1300" dirty="0">
                <a:latin typeface="Arial"/>
                <a:cs typeface="Arial"/>
              </a:rPr>
              <a:t>99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12639</Words>
  <Application>Microsoft Office PowerPoint</Application>
  <PresentationFormat>On-screen Show (4:3)</PresentationFormat>
  <Paragraphs>5102</Paragraphs>
  <Slides>178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178</vt:i4>
      </vt:variant>
    </vt:vector>
  </HeadingPairs>
  <TitlesOfParts>
    <vt:vector size="179" baseType="lpstr">
      <vt:lpstr>Office Theme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Slide 29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Slide 106</vt:lpstr>
      <vt:lpstr>Slide 107</vt:lpstr>
      <vt:lpstr>Software Testing</vt:lpstr>
      <vt:lpstr>Slide 109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  <vt:lpstr>Slide 168</vt:lpstr>
      <vt:lpstr>Slide 169</vt:lpstr>
      <vt:lpstr>Slide 170</vt:lpstr>
      <vt:lpstr>Slide 171</vt:lpstr>
      <vt:lpstr>Slide 172</vt:lpstr>
      <vt:lpstr>Software Testing</vt:lpstr>
      <vt:lpstr>Software Testing</vt:lpstr>
      <vt:lpstr>Software Testing</vt:lpstr>
      <vt:lpstr>Software Testing</vt:lpstr>
      <vt:lpstr>Software Testing</vt:lpstr>
      <vt:lpstr>Software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NitinShukla</dc:creator>
  <cp:lastModifiedBy>shruti.jaiswal</cp:lastModifiedBy>
  <cp:revision>30</cp:revision>
  <dcterms:created xsi:type="dcterms:W3CDTF">2019-11-14T04:34:59Z</dcterms:created>
  <dcterms:modified xsi:type="dcterms:W3CDTF">2022-05-06T05:58:48Z</dcterms:modified>
</cp:coreProperties>
</file>