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8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466"/>
    <a:srgbClr val="9E92F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85561" autoAdjust="0"/>
  </p:normalViewPr>
  <p:slideViewPr>
    <p:cSldViewPr>
      <p:cViewPr>
        <p:scale>
          <a:sx n="80" d="100"/>
          <a:sy n="80" d="100"/>
        </p:scale>
        <p:origin x="2024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D8E1-B222-49BE-9D6A-5FF6530C3309}" type="datetimeFigureOut">
              <a:rPr lang="en-US" smtClean="0"/>
              <a:pPr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D1C63-9700-4F93-9092-75BA914C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55F3-B35E-4BF2-8D5C-FC2094A0E1E1}" type="datetimeFigureOut">
              <a:rPr lang="en-IN" smtClean="0"/>
              <a:pPr/>
              <a:t>19/04/21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36CF3-4EC5-4372-AF5C-5429E45FDA5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36CF3-4EC5-4372-AF5C-5429E45FDA5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17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en-GB" altLang="en-US" sz="10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2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1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9513" y="696913"/>
            <a:ext cx="4640262" cy="3481387"/>
          </a:xfrm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18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9513" y="696913"/>
            <a:ext cx="4640262" cy="3481387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9513" y="696913"/>
            <a:ext cx="4640262" cy="3481387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8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9513" y="696913"/>
            <a:ext cx="4640262" cy="3481387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13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79513" y="696913"/>
            <a:ext cx="4640262" cy="3481387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9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C4B2-7FF1-AB4F-A748-5BEAD8B214FD}" type="datetime1">
              <a:rPr lang="en-IN" smtClean="0"/>
              <a:t>19/04/21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8624-DE82-F842-85C6-F1AE50093B17}" type="datetime1">
              <a:rPr lang="en-IN" smtClean="0"/>
              <a:t>19/04/21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CDE2-C85C-D344-9E55-69E776238C93}" type="datetime1">
              <a:rPr lang="en-IN" smtClean="0"/>
              <a:t>19/04/21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90600" y="2743200"/>
            <a:ext cx="7772400" cy="1143000"/>
          </a:xfrm>
          <a:noFill/>
        </p:spPr>
        <p:txBody>
          <a:bodyPr anchor="b"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FCE4B96-A897-C34F-91E4-F2D5E4D3132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13699706"/>
      </p:ext>
    </p:extLst>
  </p:cSld>
  <p:clrMapOvr>
    <a:masterClrMapping/>
  </p:clrMapOvr>
  <p:transition advTm="1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676400"/>
            <a:ext cx="8077200" cy="44561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AAB87-7641-534C-A3CB-F51A353CE8D9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1925150"/>
      </p:ext>
    </p:extLst>
  </p:cSld>
  <p:clrMapOvr>
    <a:masterClrMapping/>
  </p:clrMapOvr>
  <p:transition advTm="1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9157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76400"/>
            <a:ext cx="39624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76400"/>
            <a:ext cx="39624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28E2A-2895-EA4A-AD35-14B2264690A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48251601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294-F2F6-854A-9FC4-E013C8429C26}" type="datetime1">
              <a:rPr lang="en-IN" smtClean="0"/>
              <a:t>19/04/21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FBE9-0623-D243-994A-6C69D9E49902}" type="datetime1">
              <a:rPr lang="en-IN" smtClean="0"/>
              <a:t>19/04/21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B77F043-EA5C-7D4B-A969-1C88E0F57C7A}" type="datetime1">
              <a:rPr lang="en-IN" smtClean="0"/>
              <a:t>19/04/21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AA6-4686-004E-828B-43525CC8F313}" type="datetime1">
              <a:rPr lang="en-IN" smtClean="0"/>
              <a:t>19/04/21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8485-6992-7C4B-A27D-33857773F0BE}" type="datetime1">
              <a:rPr lang="en-IN" smtClean="0"/>
              <a:t>19/04/21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238-5411-2C4E-9610-0DABC6E8ABBC}" type="datetime1">
              <a:rPr lang="en-IN" smtClean="0"/>
              <a:t>19/04/21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7FC-3C62-2E4C-B827-C8192C28D09A}" type="datetime1">
              <a:rPr lang="en-IN" smtClean="0"/>
              <a:t>19/04/21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82EE695-3460-E54E-9ADF-30F9E0F2946B}" type="datetime1">
              <a:rPr lang="en-IN" smtClean="0"/>
              <a:t>19/04/21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7A1B40-E646-8C4A-813C-0191D9BABDD1}" type="datetime1">
              <a:rPr lang="en-IN" smtClean="0"/>
              <a:t>19/04/21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© Shruti Jaiswal</a:t>
            </a:r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484784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1E1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400" dirty="0" err="1" smtClean="0"/>
              <a:t>Jaypee</a:t>
            </a:r>
            <a:r>
              <a:rPr lang="en-IN" sz="2400" baseline="0" dirty="0" smtClean="0"/>
              <a:t> Institute of Institute Technology</a:t>
            </a:r>
          </a:p>
          <a:p>
            <a:pPr algn="r"/>
            <a:r>
              <a:rPr lang="en-IN" sz="1100" dirty="0" smtClean="0">
                <a:latin typeface="Perpetua Titling MT" pitchFamily="18" charset="0"/>
              </a:rPr>
              <a:t>declared</a:t>
            </a:r>
            <a:r>
              <a:rPr lang="en-IN" sz="1100" baseline="0" dirty="0" smtClean="0">
                <a:latin typeface="Perpetua Titling MT" pitchFamily="18" charset="0"/>
              </a:rPr>
              <a:t> DEEMED TO BE UNIVERSITY UNDER SECTION 3 OF UGC ACT</a:t>
            </a:r>
            <a:endParaRPr lang="en-IN" sz="1100" dirty="0">
              <a:latin typeface="Perpetua Titling MT" pitchFamily="18" charset="0"/>
            </a:endParaRPr>
          </a:p>
        </p:txBody>
      </p:sp>
      <p:pic>
        <p:nvPicPr>
          <p:cNvPr id="15362" name="Picture 2" descr="C:\Users\Raju Pal\Downloads\pics\Logo-jii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27584" cy="5486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ml-diagrams.org/bank-atm-uml-use-case-diagram-example.html?context=uc-examples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-diagrams.org/use-case-actor.html" TargetMode="External"/><Relationship Id="rId4" Type="http://schemas.openxmlformats.org/officeDocument/2006/relationships/hyperlink" Target="https://www.uml-diagrams.org/use-cas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ml-diagrams.org/examples/online-shopping-use-case-diagram-example.html?context=uc-example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964488" cy="4392488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Cambria" pitchFamily="18" charset="0"/>
              </a:rPr>
              <a:t>SOFTWARE ENGINEERING</a:t>
            </a:r>
            <a:br>
              <a:rPr lang="en-IN" b="1" dirty="0" smtClean="0">
                <a:latin typeface="Cambria" pitchFamily="18" charset="0"/>
              </a:rPr>
            </a:br>
            <a:r>
              <a:rPr lang="en-IN" b="1" dirty="0">
                <a:latin typeface="Cambria" pitchFamily="18" charset="0"/>
              </a:rPr>
              <a:t>(</a:t>
            </a:r>
            <a:r>
              <a:rPr lang="fr-FR" b="1" dirty="0">
                <a:latin typeface="Cambria" pitchFamily="18" charset="0"/>
              </a:rPr>
              <a:t>15B11CI513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IN" sz="4000" b="1" dirty="0" smtClean="0">
                <a:latin typeface="Cambria" pitchFamily="18" charset="0"/>
              </a:rPr>
              <a:t>)</a:t>
            </a:r>
            <a:br>
              <a:rPr lang="en-IN" sz="4000" b="1" dirty="0" smtClean="0">
                <a:latin typeface="Cambria" pitchFamily="18" charset="0"/>
              </a:rPr>
            </a:br>
            <a:r>
              <a:rPr lang="en-US" sz="2400" b="1" dirty="0" smtClean="0"/>
              <a:t>Credits :- </a:t>
            </a:r>
            <a:r>
              <a:rPr lang="en-US" sz="2400" dirty="0" smtClean="0"/>
              <a:t>4			</a:t>
            </a:r>
            <a:r>
              <a:rPr lang="en-US" sz="2400" b="1" dirty="0" smtClean="0"/>
              <a:t>Contact Hours</a:t>
            </a:r>
            <a:r>
              <a:rPr lang="en-US" sz="2400" dirty="0" smtClean="0"/>
              <a:t> </a:t>
            </a:r>
            <a:r>
              <a:rPr lang="en-US" sz="2400" b="1" dirty="0" smtClean="0"/>
              <a:t>:- </a:t>
            </a:r>
            <a:r>
              <a:rPr lang="en-US" sz="2400" dirty="0" smtClean="0"/>
              <a:t>3-1-0</a:t>
            </a:r>
            <a:br>
              <a:rPr lang="en-US" sz="2400" dirty="0" smtClean="0"/>
            </a:br>
            <a:r>
              <a:rPr lang="en-US" altLang="en-AU" sz="2400" dirty="0"/>
              <a:t>Introduction </a:t>
            </a:r>
            <a:r>
              <a:rPr lang="en-AU" altLang="en-AU" sz="2400" dirty="0"/>
              <a:t>to Design and </a:t>
            </a:r>
            <a:br>
              <a:rPr lang="en-AU" altLang="en-AU" sz="2400" dirty="0"/>
            </a:br>
            <a:r>
              <a:rPr lang="en-US" altLang="en-US" sz="2400" dirty="0"/>
              <a:t>Unified Modeling </a:t>
            </a:r>
            <a:r>
              <a:rPr lang="en-US" altLang="en-US" sz="2400" dirty="0" smtClean="0"/>
              <a:t>Language </a:t>
            </a:r>
            <a:r>
              <a:rPr lang="en-US" altLang="en-US" sz="2400" dirty="0"/>
              <a:t>(</a:t>
            </a:r>
            <a:r>
              <a:rPr lang="en-US" altLang="en-US" sz="2400" dirty="0" smtClean="0"/>
              <a:t>UML)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IN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5C4BA7-CCC3-3046-8544-543E4605368C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</a:t>
            </a:r>
            <a:r>
              <a:rPr lang="en-US" altLang="en-US" baseline="30000">
                <a:sym typeface="Symbol" charset="2"/>
              </a:rPr>
              <a:t></a:t>
            </a:r>
            <a:r>
              <a:rPr lang="en-US" altLang="en-US"/>
              <a:t> - </a:t>
            </a:r>
            <a:r>
              <a:rPr lang="en-US" altLang="en-US">
                <a:latin typeface="Arial" charset="0"/>
              </a:rPr>
              <a:t>Diagrams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Structural Diagrams</a:t>
            </a:r>
          </a:p>
          <a:p>
            <a:pPr lvl="1" eaLnBrk="1" hangingPunct="1"/>
            <a:r>
              <a:rPr lang="en-US" altLang="en-US"/>
              <a:t>Visualize, specify, construct and document the </a:t>
            </a:r>
            <a:r>
              <a:rPr lang="en-US" altLang="en-US" i="1">
                <a:solidFill>
                  <a:srgbClr val="FC0128"/>
                </a:solidFill>
              </a:rPr>
              <a:t>STATIC </a:t>
            </a:r>
            <a:r>
              <a:rPr lang="en-US" altLang="en-US"/>
              <a:t>aspects of the system.</a:t>
            </a:r>
          </a:p>
          <a:p>
            <a:pPr lvl="1" eaLnBrk="1" hangingPunct="1">
              <a:buFont typeface="Wingdings" charset="2"/>
              <a:buNone/>
            </a:pPr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3600"/>
              <a:t>Behavioral Diagrams</a:t>
            </a:r>
          </a:p>
          <a:p>
            <a:pPr lvl="1" eaLnBrk="1" hangingPunct="1"/>
            <a:r>
              <a:rPr lang="en-US" altLang="en-US"/>
              <a:t>Visualize, specify, construct and document the </a:t>
            </a:r>
            <a:r>
              <a:rPr lang="en-US" altLang="en-US" i="1">
                <a:solidFill>
                  <a:srgbClr val="FC0128"/>
                </a:solidFill>
              </a:rPr>
              <a:t>DYNAMIC</a:t>
            </a:r>
            <a:r>
              <a:rPr lang="en-US" altLang="en-US"/>
              <a:t> aspects of the system.</a:t>
            </a:r>
          </a:p>
          <a:p>
            <a:pPr lvl="1" eaLnBrk="1" hangingPunct="1">
              <a:buFont typeface="Wingdings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1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A6AB83-A25B-3344-A996-5281B7EFC4D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</a:t>
            </a:r>
            <a:r>
              <a:rPr lang="en-US" altLang="en-US" baseline="30000">
                <a:sym typeface="Symbol" charset="2"/>
              </a:rPr>
              <a:t></a:t>
            </a:r>
            <a:r>
              <a:rPr lang="en-US" altLang="en-US"/>
              <a:t>– </a:t>
            </a:r>
            <a:r>
              <a:rPr lang="en-US" altLang="en-US">
                <a:latin typeface="Arial" charset="0"/>
              </a:rPr>
              <a:t>Diagrams </a:t>
            </a:r>
            <a:r>
              <a:rPr lang="en-US" altLang="en-US"/>
              <a:t>–</a:t>
            </a:r>
            <a:r>
              <a:rPr lang="en-US" altLang="en-US">
                <a:latin typeface="Arial" charset="0"/>
              </a:rPr>
              <a:t> cont..</a:t>
            </a:r>
          </a:p>
        </p:txBody>
      </p:sp>
      <p:graphicFrame>
        <p:nvGraphicFramePr>
          <p:cNvPr id="117798" name="Group 38"/>
          <p:cNvGraphicFramePr>
            <a:graphicFrameLocks noGrp="1"/>
          </p:cNvGraphicFramePr>
          <p:nvPr>
            <p:ph sz="half" idx="1"/>
          </p:nvPr>
        </p:nvGraphicFramePr>
        <p:xfrm>
          <a:off x="533400" y="1752600"/>
          <a:ext cx="3959225" cy="4456113"/>
        </p:xfrm>
        <a:graphic>
          <a:graphicData uri="http://schemas.openxmlformats.org/drawingml/2006/table">
            <a:tbl>
              <a:tblPr/>
              <a:tblGrid>
                <a:gridCol w="3959225"/>
              </a:tblGrid>
              <a:tr h="1062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Structural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15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Class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Object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Component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Deployment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7800" name="Group 40"/>
          <p:cNvGraphicFramePr>
            <a:graphicFrameLocks noGrp="1"/>
          </p:cNvGraphicFramePr>
          <p:nvPr>
            <p:ph sz="half" idx="2"/>
          </p:nvPr>
        </p:nvGraphicFramePr>
        <p:xfrm>
          <a:off x="4648200" y="1752600"/>
          <a:ext cx="3810000" cy="4749802"/>
        </p:xfrm>
        <a:graphic>
          <a:graphicData uri="http://schemas.openxmlformats.org/drawingml/2006/table">
            <a:tbl>
              <a:tblPr/>
              <a:tblGrid>
                <a:gridCol w="3810000"/>
              </a:tblGrid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Behavioral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Use case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Sequence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Collaboration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Statechart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D00"/>
                    </a:solidFill>
                  </a:tcPr>
                </a:tc>
              </a:tr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Activity Diagram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6398C8-D303-614B-A38F-3B0096C54D2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</a:t>
            </a:r>
            <a:r>
              <a:rPr lang="en-US" altLang="en-US" baseline="30000">
                <a:sym typeface="Symbol" charset="2"/>
              </a:rPr>
              <a:t></a:t>
            </a:r>
            <a:r>
              <a:rPr lang="en-US" altLang="en-US"/>
              <a:t>– </a:t>
            </a:r>
            <a:r>
              <a:rPr lang="en-US" altLang="en-US">
                <a:latin typeface="Arial" charset="0"/>
              </a:rPr>
              <a:t>Diagrams - Notes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Class Diagram</a:t>
            </a:r>
            <a:r>
              <a:rPr lang="en-US" altLang="en-US" sz="2400"/>
              <a:t> shows a set of classes, interfaces and their relationships.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b="1"/>
              <a:t>Object Diagram </a:t>
            </a:r>
            <a:r>
              <a:rPr lang="en-US" altLang="en-US" sz="2400"/>
              <a:t>shows a set of objects and their relationships.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b="1"/>
              <a:t>Component Diagram </a:t>
            </a:r>
            <a:r>
              <a:rPr lang="en-US" altLang="en-US" sz="2400"/>
              <a:t>shows the organization and dependencies among a set of  of components.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b="1"/>
              <a:t>Deployment Diagram </a:t>
            </a:r>
            <a:r>
              <a:rPr lang="en-US" altLang="en-US" sz="2400"/>
              <a:t>shows the configuration of run time processing nodes.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4127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A54828-DF5F-B040-8A9B-D0871D7831F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</a:t>
            </a:r>
            <a:r>
              <a:rPr lang="en-US" altLang="en-US" baseline="30000">
                <a:sym typeface="Symbol" charset="2"/>
              </a:rPr>
              <a:t></a:t>
            </a:r>
            <a:r>
              <a:rPr lang="en-US" altLang="en-US"/>
              <a:t>– </a:t>
            </a:r>
            <a:r>
              <a:rPr lang="en-US" altLang="en-US">
                <a:latin typeface="Arial" charset="0"/>
              </a:rPr>
              <a:t>Diagrams - Notes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Use Case Diagram</a:t>
            </a:r>
            <a:r>
              <a:rPr lang="en-US" altLang="en-US" sz="2400"/>
              <a:t> shows use cases, actors and their relationships.</a:t>
            </a:r>
          </a:p>
          <a:p>
            <a:pPr eaLnBrk="1" hangingPunct="1"/>
            <a:r>
              <a:rPr lang="en-US" altLang="en-US" sz="2400" b="1"/>
              <a:t>Sequence Diagram </a:t>
            </a:r>
            <a:r>
              <a:rPr lang="en-US" altLang="en-US" sz="2400"/>
              <a:t>shows the interaction between actors and objects and other objects of the system in  ordered based on the time they occur.</a:t>
            </a:r>
          </a:p>
          <a:p>
            <a:pPr eaLnBrk="1" hangingPunct="1"/>
            <a:r>
              <a:rPr lang="en-US" altLang="en-US" sz="2400" b="1"/>
              <a:t>Collaboration Diagram </a:t>
            </a:r>
            <a:r>
              <a:rPr lang="en-US" altLang="en-US" sz="2400"/>
              <a:t>shows the structural organization of the objects that send and receive messages.</a:t>
            </a:r>
          </a:p>
          <a:p>
            <a:pPr eaLnBrk="1" hangingPunct="1"/>
            <a:r>
              <a:rPr lang="en-US" altLang="en-US" sz="2400" b="1"/>
              <a:t>Statechart Diagram </a:t>
            </a:r>
            <a:r>
              <a:rPr lang="en-US" altLang="en-US" sz="2400"/>
              <a:t>shows a state machine consisting of states, transitions an events.</a:t>
            </a:r>
          </a:p>
          <a:p>
            <a:pPr eaLnBrk="1" hangingPunct="1"/>
            <a:r>
              <a:rPr lang="en-US" altLang="en-US" sz="2400" b="1"/>
              <a:t>Activity Diagram </a:t>
            </a:r>
            <a:r>
              <a:rPr lang="en-US" altLang="en-US" sz="2400"/>
              <a:t>used to analyze the bahaviour within more complex use-cases.</a:t>
            </a:r>
            <a:endParaRPr lang="en-US" altLang="en-US" sz="2400" b="1"/>
          </a:p>
          <a:p>
            <a:pPr eaLnBrk="1" hangingPunct="1"/>
            <a:endParaRPr lang="en-US" altLang="en-US" sz="2400" b="1" i="1"/>
          </a:p>
          <a:p>
            <a:pPr eaLnBrk="1" hangingPunct="1"/>
            <a:endParaRPr lang="en-US" altLang="en-US" sz="2400" b="1"/>
          </a:p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75528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2D5649-AE39-104B-A8CF-074F8E16D697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>
                <a:latin typeface="Arial" charset="0"/>
              </a:rPr>
              <a:t>Life Cycle Phase        </a:t>
            </a:r>
            <a:r>
              <a:rPr lang="en-US" altLang="en-US" dirty="0" smtClean="0">
                <a:latin typeface="Arial" charset="0"/>
              </a:rPr>
              <a:t>    Diagrams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sz="1800">
              <a:latin typeface="Arial" charset="0"/>
            </a:endParaRPr>
          </a:p>
          <a:p>
            <a:pPr eaLnBrk="1" hangingPunct="1"/>
            <a:r>
              <a:rPr lang="en-US" altLang="en-US" sz="3600">
                <a:solidFill>
                  <a:schemeClr val="folHlink"/>
                </a:solidFill>
                <a:latin typeface="Arial" charset="0"/>
              </a:rPr>
              <a:t>Requirements</a:t>
            </a:r>
          </a:p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Object Oriented Analysis</a:t>
            </a:r>
          </a:p>
          <a:p>
            <a:pPr eaLnBrk="1" hangingPunct="1"/>
            <a:r>
              <a:rPr lang="en-US" altLang="en-US" sz="3600">
                <a:solidFill>
                  <a:srgbClr val="FF0000"/>
                </a:solidFill>
                <a:latin typeface="Arial" charset="0"/>
              </a:rPr>
              <a:t>Object Oriented Design</a:t>
            </a:r>
          </a:p>
          <a:p>
            <a:pPr eaLnBrk="1" hangingPunct="1"/>
            <a:r>
              <a:rPr lang="en-US" altLang="en-US" sz="3600">
                <a:latin typeface="Arial" charset="0"/>
              </a:rPr>
              <a:t>Development</a:t>
            </a:r>
          </a:p>
          <a:p>
            <a:pPr eaLnBrk="1" hangingPunct="1"/>
            <a:r>
              <a:rPr lang="en-US" altLang="en-US" sz="3600">
                <a:latin typeface="Arial" charset="0"/>
              </a:rPr>
              <a:t>Deployment</a:t>
            </a:r>
          </a:p>
          <a:p>
            <a:pPr eaLnBrk="1" hangingPunct="1">
              <a:buFont typeface="Wingdings" charset="2"/>
              <a:buNone/>
            </a:pPr>
            <a:endParaRPr lang="en-US" altLang="en-US" sz="3600" b="1">
              <a:latin typeface="Arial" charset="0"/>
            </a:endParaRP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3721224" y="457200"/>
            <a:ext cx="1066800" cy="5334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40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0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840B88-D8CD-F941-9A52-9BFF6540B0E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>
                <a:latin typeface="Arial" charset="0"/>
              </a:rPr>
              <a:t>Analysis          Diagrams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959225" cy="445611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sz="1600">
              <a:latin typeface="Arial" charset="0"/>
            </a:endParaRP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en-US" b="1">
              <a:latin typeface="Arial" charset="0"/>
            </a:endParaRPr>
          </a:p>
        </p:txBody>
      </p:sp>
      <p:sp>
        <p:nvSpPr>
          <p:cNvPr id="32772" name="AutoShape 5"/>
          <p:cNvSpPr>
            <a:spLocks noChangeArrowheads="1"/>
          </p:cNvSpPr>
          <p:nvPr/>
        </p:nvSpPr>
        <p:spPr bwMode="auto">
          <a:xfrm>
            <a:off x="2362200" y="457200"/>
            <a:ext cx="1066800" cy="5334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4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2773" name="Rectangle 11"/>
          <p:cNvSpPr>
            <a:spLocks noChangeArrowheads="1"/>
          </p:cNvSpPr>
          <p:nvPr/>
        </p:nvSpPr>
        <p:spPr bwMode="auto">
          <a:xfrm>
            <a:off x="4495800" y="3660775"/>
            <a:ext cx="39624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solidFill>
                  <a:schemeClr val="tx1"/>
                </a:solidFill>
                <a:latin typeface="Arial" charset="0"/>
              </a:rPr>
              <a:t>Activity Diagram</a:t>
            </a:r>
          </a:p>
        </p:txBody>
      </p:sp>
      <p:sp>
        <p:nvSpPr>
          <p:cNvPr id="32774" name="Rectangle 13"/>
          <p:cNvSpPr>
            <a:spLocks noChangeArrowheads="1"/>
          </p:cNvSpPr>
          <p:nvPr/>
        </p:nvSpPr>
        <p:spPr bwMode="auto">
          <a:xfrm>
            <a:off x="4495800" y="2716213"/>
            <a:ext cx="39624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solidFill>
                  <a:schemeClr val="tx1"/>
                </a:solidFill>
                <a:latin typeface="Arial" charset="0"/>
              </a:rPr>
              <a:t>Use-case Diagram</a:t>
            </a:r>
          </a:p>
        </p:txBody>
      </p:sp>
      <p:sp>
        <p:nvSpPr>
          <p:cNvPr id="32775" name="Rectangle 14"/>
          <p:cNvSpPr>
            <a:spLocks noChangeArrowheads="1"/>
          </p:cNvSpPr>
          <p:nvPr/>
        </p:nvSpPr>
        <p:spPr bwMode="auto">
          <a:xfrm>
            <a:off x="1219200" y="2716213"/>
            <a:ext cx="3276600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Arial" charset="0"/>
              </a:rPr>
              <a:t>Understand System Usage</a:t>
            </a:r>
          </a:p>
        </p:txBody>
      </p:sp>
      <p:sp>
        <p:nvSpPr>
          <p:cNvPr id="32776" name="Rectangle 15"/>
          <p:cNvSpPr>
            <a:spLocks noChangeArrowheads="1"/>
          </p:cNvSpPr>
          <p:nvPr/>
        </p:nvSpPr>
        <p:spPr bwMode="auto">
          <a:xfrm>
            <a:off x="4495800" y="1981200"/>
            <a:ext cx="3962400" cy="7350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buFont typeface="Wingdings" charset="2"/>
              <a:buNone/>
            </a:pPr>
            <a:r>
              <a:rPr lang="en-US" altLang="en-US" sz="3600">
                <a:latin typeface="Arial" charset="0"/>
              </a:rPr>
              <a:t>UML Diagram</a:t>
            </a:r>
          </a:p>
        </p:txBody>
      </p:sp>
      <p:sp>
        <p:nvSpPr>
          <p:cNvPr id="32777" name="Rectangle 16"/>
          <p:cNvSpPr>
            <a:spLocks noChangeArrowheads="1"/>
          </p:cNvSpPr>
          <p:nvPr/>
        </p:nvSpPr>
        <p:spPr bwMode="auto">
          <a:xfrm>
            <a:off x="1219200" y="1981200"/>
            <a:ext cx="3276600" cy="7350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buFont typeface="Wingdings" charset="2"/>
              <a:buNone/>
            </a:pPr>
            <a:r>
              <a:rPr lang="en-US" altLang="en-US" sz="3600">
                <a:latin typeface="Arial" charset="0"/>
              </a:rPr>
              <a:t>Activity</a:t>
            </a:r>
          </a:p>
        </p:txBody>
      </p:sp>
      <p:sp>
        <p:nvSpPr>
          <p:cNvPr id="32778" name="Line 17"/>
          <p:cNvSpPr>
            <a:spLocks noChangeShapeType="1"/>
          </p:cNvSpPr>
          <p:nvPr/>
        </p:nvSpPr>
        <p:spPr bwMode="auto">
          <a:xfrm>
            <a:off x="1219200" y="1981200"/>
            <a:ext cx="7239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8"/>
          <p:cNvSpPr>
            <a:spLocks noChangeShapeType="1"/>
          </p:cNvSpPr>
          <p:nvPr/>
        </p:nvSpPr>
        <p:spPr bwMode="auto">
          <a:xfrm>
            <a:off x="1219200" y="2716213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9"/>
          <p:cNvSpPr>
            <a:spLocks noChangeShapeType="1"/>
          </p:cNvSpPr>
          <p:nvPr/>
        </p:nvSpPr>
        <p:spPr bwMode="auto">
          <a:xfrm>
            <a:off x="1219200" y="3660775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23"/>
          <p:cNvSpPr>
            <a:spLocks noChangeShapeType="1"/>
          </p:cNvSpPr>
          <p:nvPr/>
        </p:nvSpPr>
        <p:spPr bwMode="auto">
          <a:xfrm>
            <a:off x="1219200" y="1981200"/>
            <a:ext cx="0" cy="365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24"/>
          <p:cNvSpPr>
            <a:spLocks noChangeShapeType="1"/>
          </p:cNvSpPr>
          <p:nvPr/>
        </p:nvSpPr>
        <p:spPr bwMode="auto">
          <a:xfrm>
            <a:off x="4495800" y="1981200"/>
            <a:ext cx="0" cy="2624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25"/>
          <p:cNvSpPr>
            <a:spLocks noChangeShapeType="1"/>
          </p:cNvSpPr>
          <p:nvPr/>
        </p:nvSpPr>
        <p:spPr bwMode="auto">
          <a:xfrm>
            <a:off x="8458200" y="1981200"/>
            <a:ext cx="0" cy="365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Text Box 42"/>
          <p:cNvSpPr txBox="1">
            <a:spLocks noChangeArrowheads="1"/>
          </p:cNvSpPr>
          <p:nvPr/>
        </p:nvSpPr>
        <p:spPr bwMode="auto">
          <a:xfrm>
            <a:off x="1219200" y="4724400"/>
            <a:ext cx="2647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buFont typeface="Wingdings" charset="2"/>
              <a:buNone/>
            </a:pPr>
            <a:r>
              <a:rPr lang="en-US" altLang="en-US" sz="2800"/>
              <a:t>Identify Classes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32785" name="Line 62"/>
          <p:cNvSpPr>
            <a:spLocks noChangeShapeType="1"/>
          </p:cNvSpPr>
          <p:nvPr/>
        </p:nvSpPr>
        <p:spPr bwMode="auto">
          <a:xfrm>
            <a:off x="12192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6" name="Line 64"/>
          <p:cNvSpPr>
            <a:spLocks noChangeShapeType="1"/>
          </p:cNvSpPr>
          <p:nvPr/>
        </p:nvSpPr>
        <p:spPr bwMode="auto">
          <a:xfrm>
            <a:off x="1219200" y="56388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7" name="Line 65"/>
          <p:cNvSpPr>
            <a:spLocks noChangeShapeType="1"/>
          </p:cNvSpPr>
          <p:nvPr/>
        </p:nvSpPr>
        <p:spPr bwMode="auto">
          <a:xfrm>
            <a:off x="4495800" y="4495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8" name="Rectangle 68"/>
          <p:cNvSpPr>
            <a:spLocks noChangeArrowheads="1"/>
          </p:cNvSpPr>
          <p:nvPr/>
        </p:nvSpPr>
        <p:spPr bwMode="auto">
          <a:xfrm>
            <a:off x="1219200" y="3733800"/>
            <a:ext cx="2933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buFont typeface="Wingdings" charset="2"/>
              <a:buNone/>
            </a:pPr>
            <a:r>
              <a:rPr lang="en-US" altLang="en-US" sz="2800"/>
              <a:t>Define Workflows</a:t>
            </a:r>
          </a:p>
        </p:txBody>
      </p:sp>
      <p:sp>
        <p:nvSpPr>
          <p:cNvPr id="32789" name="Rectangle 69"/>
          <p:cNvSpPr>
            <a:spLocks noChangeArrowheads="1"/>
          </p:cNvSpPr>
          <p:nvPr/>
        </p:nvSpPr>
        <p:spPr bwMode="auto">
          <a:xfrm>
            <a:off x="4572000" y="4648200"/>
            <a:ext cx="2843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High Level Class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7730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2E7CA-3E61-2E4E-A0A6-71E66EFBB42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>
                <a:latin typeface="Arial" charset="0"/>
              </a:rPr>
              <a:t>Design          </a:t>
            </a:r>
            <a:r>
              <a:rPr lang="en-US" altLang="en-US" dirty="0" smtClean="0">
                <a:latin typeface="Arial" charset="0"/>
              </a:rPr>
              <a:t>   Diagrams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959225" cy="445611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altLang="en-US" sz="1600">
              <a:latin typeface="Arial" charset="0"/>
            </a:endParaRPr>
          </a:p>
          <a:p>
            <a:pPr eaLnBrk="1" hangingPunct="1"/>
            <a:endParaRPr lang="en-US" altLang="en-US">
              <a:latin typeface="Arial" charset="0"/>
            </a:endParaRPr>
          </a:p>
          <a:p>
            <a:pPr eaLnBrk="1" hangingPunct="1">
              <a:buFont typeface="Wingdings" charset="2"/>
              <a:buNone/>
            </a:pPr>
            <a:endParaRPr lang="en-US" altLang="en-US" b="1">
              <a:latin typeface="Arial" charset="0"/>
            </a:endParaRPr>
          </a:p>
        </p:txBody>
      </p:sp>
      <p:sp>
        <p:nvSpPr>
          <p:cNvPr id="34820" name="AutoShape 5"/>
          <p:cNvSpPr>
            <a:spLocks noChangeArrowheads="1"/>
          </p:cNvSpPr>
          <p:nvPr/>
        </p:nvSpPr>
        <p:spPr bwMode="auto">
          <a:xfrm>
            <a:off x="1691680" y="548680"/>
            <a:ext cx="1066800" cy="5334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40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21" name="Rectangle 27"/>
          <p:cNvSpPr>
            <a:spLocks noChangeArrowheads="1"/>
          </p:cNvSpPr>
          <p:nvPr/>
        </p:nvSpPr>
        <p:spPr bwMode="auto">
          <a:xfrm>
            <a:off x="4797425" y="2411413"/>
            <a:ext cx="41179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solidFill>
                  <a:schemeClr val="tx1"/>
                </a:solidFill>
                <a:latin typeface="Arial" charset="0"/>
              </a:rPr>
              <a:t>Sequence and Collaboration Diagram</a:t>
            </a:r>
          </a:p>
        </p:txBody>
      </p:sp>
      <p:sp>
        <p:nvSpPr>
          <p:cNvPr id="34822" name="Rectangle 25"/>
          <p:cNvSpPr>
            <a:spLocks noChangeArrowheads="1"/>
          </p:cNvSpPr>
          <p:nvPr/>
        </p:nvSpPr>
        <p:spPr bwMode="auto">
          <a:xfrm>
            <a:off x="1392238" y="2411413"/>
            <a:ext cx="3405187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Arial" charset="0"/>
              </a:rPr>
              <a:t>Identify Interactions among objects</a:t>
            </a:r>
          </a:p>
        </p:txBody>
      </p:sp>
      <p:sp>
        <p:nvSpPr>
          <p:cNvPr id="34823" name="Rectangle 23"/>
          <p:cNvSpPr>
            <a:spLocks noChangeArrowheads="1"/>
          </p:cNvSpPr>
          <p:nvPr/>
        </p:nvSpPr>
        <p:spPr bwMode="auto">
          <a:xfrm>
            <a:off x="4797425" y="3355975"/>
            <a:ext cx="4117975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solidFill>
                  <a:schemeClr val="tx1"/>
                </a:solidFill>
                <a:latin typeface="Arial" charset="0"/>
              </a:rPr>
              <a:t>State Diagram</a:t>
            </a:r>
          </a:p>
        </p:txBody>
      </p:sp>
      <p:sp>
        <p:nvSpPr>
          <p:cNvPr id="34824" name="Rectangle 21"/>
          <p:cNvSpPr>
            <a:spLocks noChangeArrowheads="1"/>
          </p:cNvSpPr>
          <p:nvPr/>
        </p:nvSpPr>
        <p:spPr bwMode="auto">
          <a:xfrm>
            <a:off x="1392238" y="3355975"/>
            <a:ext cx="3405187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Arial" charset="0"/>
              </a:rPr>
              <a:t>Analyze State Changes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4797425" y="4300538"/>
            <a:ext cx="41179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solidFill>
                  <a:schemeClr val="tx1"/>
                </a:solidFill>
                <a:latin typeface="Arial" charset="0"/>
              </a:rPr>
              <a:t>Class Diagram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371600" y="4267200"/>
            <a:ext cx="3405188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en-US" sz="2800">
                <a:latin typeface="Arial" charset="0"/>
              </a:rPr>
              <a:t>Refine Class Diagrams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797425" y="1676400"/>
            <a:ext cx="4117975" cy="7350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buFont typeface="Wingdings" charset="2"/>
              <a:buNone/>
            </a:pPr>
            <a:r>
              <a:rPr lang="en-US" altLang="en-US" sz="3600">
                <a:latin typeface="Arial" charset="0"/>
              </a:rPr>
              <a:t>UML Diagram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392238" y="1676400"/>
            <a:ext cx="3405187" cy="7350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buFont typeface="Wingdings" charset="2"/>
              <a:buNone/>
            </a:pPr>
            <a:r>
              <a:rPr lang="en-US" altLang="en-US" sz="3600">
                <a:latin typeface="Arial" charset="0"/>
              </a:rPr>
              <a:t>Activity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1392238" y="1676400"/>
            <a:ext cx="75231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1392238" y="2411413"/>
            <a:ext cx="752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1392238" y="5245100"/>
            <a:ext cx="7523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1371600" y="5257800"/>
            <a:ext cx="7467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1371600" y="1676400"/>
            <a:ext cx="20638" cy="3581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4797425" y="1676400"/>
            <a:ext cx="3175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 flipH="1">
            <a:off x="8839200" y="1676400"/>
            <a:ext cx="76200" cy="3657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2"/>
          <p:cNvSpPr>
            <a:spLocks noChangeShapeType="1"/>
          </p:cNvSpPr>
          <p:nvPr/>
        </p:nvSpPr>
        <p:spPr bwMode="auto">
          <a:xfrm>
            <a:off x="1392238" y="4300538"/>
            <a:ext cx="7523162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37" name="Line 26"/>
          <p:cNvSpPr>
            <a:spLocks noChangeShapeType="1"/>
          </p:cNvSpPr>
          <p:nvPr/>
        </p:nvSpPr>
        <p:spPr bwMode="auto">
          <a:xfrm>
            <a:off x="1392238" y="3355975"/>
            <a:ext cx="7523162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05B9A9-D704-4B4C-AD4B-F15D5E826F5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 Modeling Tools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Rational Rose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Provides complete UML support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 many useful capabilities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Provides complete object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Visio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other free tool are available on the web –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</a:t>
            </a:r>
            <a:r>
              <a:rPr lang="en-US" altLang="en-US" sz="2000"/>
              <a:t>Be careful since some of them don’t allow printing.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Pen and Paper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9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515DED-D8B1-EE48-9C08-24E61403C7E9}" type="slidenum">
              <a:rPr lang="zh-CN" altLang="en-GB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GB" altLang="zh-CN" sz="1400">
              <a:solidFill>
                <a:schemeClr val="bg2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77724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AU"/>
              <a:t/>
            </a:r>
            <a:br>
              <a:rPr lang="en-US" altLang="en-AU"/>
            </a:br>
            <a:r>
              <a:rPr lang="en-AU" altLang="en-AU"/>
              <a:t>Use Case Diagrams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AU"/>
          </a:p>
        </p:txBody>
      </p:sp>
    </p:spTree>
    <p:extLst>
      <p:ext uri="{BB962C8B-B14F-4D97-AF65-F5344CB8AC3E}">
        <p14:creationId xmlns:p14="http://schemas.microsoft.com/office/powerpoint/2010/main" val="8996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703EF3-9F1E-DD44-BB40-9CBD6F800BA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Introduction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800"/>
              <a:t>Getting started is the most difficult part of any new process.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/>
              <a:t>In software modelling, the first thing you need to do is understand what are you going to model and ultimately develop.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/>
              <a:t>Creating a highest form details about a system--use case diagram--is an almost natural point of origin for the software design.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800"/>
              <a:t>A use case diagram is an excellent way to communicate to management, customers, and other non-development people what a system will do when it is completed.</a:t>
            </a:r>
          </a:p>
        </p:txBody>
      </p:sp>
    </p:spTree>
    <p:extLst>
      <p:ext uri="{BB962C8B-B14F-4D97-AF65-F5344CB8AC3E}">
        <p14:creationId xmlns:p14="http://schemas.microsoft.com/office/powerpoint/2010/main" val="213450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401291-5B46-BD48-8E9F-52D619AC206B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Statement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1400"/>
              <a:t>	</a:t>
            </a:r>
            <a:r>
              <a:rPr lang="en-US" altLang="en-US" sz="1800"/>
              <a:t>MelbX, a famous Australian University, has committed to a new registration  system for the students, employees and academic staff. The university would like to keep records for each type of university member in a centralized filing system. They would like to implement the system using the latest software development technologies.  The system should be able to support the following high level requirements.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/>
              <a:t>	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/>
              <a:t>	1. Keep records for all university members.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/>
              <a:t>	2. Capability to add new records to the system.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/>
              <a:t>     3. Capability to edit specific records.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/>
              <a:t>     4. Capability to enrol/unenrol students in subjects.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/>
              <a:t>     5. Capability to assign/unassign course to staff.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/>
              <a:t>     6. Capability to add/modify/list prerequisites for a course.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/>
              <a:t>     </a:t>
            </a:r>
          </a:p>
          <a:p>
            <a:pPr eaLnBrk="1" hangingPunct="1">
              <a:buFont typeface="Wingdings" charset="2"/>
              <a:buNone/>
            </a:pPr>
            <a:endParaRPr lang="en-US" altLang="en-US" sz="1800"/>
          </a:p>
          <a:p>
            <a:pPr eaLnBrk="1" hangingPunct="1">
              <a:buFont typeface="Wingdings" charset="2"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1707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E931E2-3383-5042-AB12-6CCE5D10CE0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University Record System (URS)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University record system should keep information about its students and academic staff.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Records for all university members are to include their id number, surname, given name, email, address, date of birth, and telephone number.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Students and academic staff each have their own unique ID number: studN (students), acadN (academic employee), where N is an integer  (N&gt;0).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 addition to the attributes mentioned above: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Students will also have a list of subjects they are enrolled in. A student cannot be enrolled in any more than 10 subjects.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Academic employees will have a salary, and a list of subjects they teach. An academic can teach no more than 3 subjects.</a:t>
            </a:r>
          </a:p>
        </p:txBody>
      </p:sp>
    </p:spTree>
    <p:extLst>
      <p:ext uri="{BB962C8B-B14F-4D97-AF65-F5344CB8AC3E}">
        <p14:creationId xmlns:p14="http://schemas.microsoft.com/office/powerpoint/2010/main" val="94622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E3F3E-D2B5-D348-9D7D-CA0BCF1CF53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Actions Supported by URS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The system should be able to handle the following commands.</a:t>
            </a:r>
          </a:p>
          <a:p>
            <a:pPr marL="990600" lvl="1" indent="-533400" eaLnBrk="1" hangingPunct="1"/>
            <a:r>
              <a:rPr lang="en-US" altLang="en-US"/>
              <a:t>Add and remove university members (students, and academic staff)</a:t>
            </a:r>
          </a:p>
          <a:p>
            <a:pPr marL="990600" lvl="1" indent="-533400" eaLnBrk="1" hangingPunct="1"/>
            <a:r>
              <a:rPr lang="en-US" altLang="en-US"/>
              <a:t>Add and Delete subjects</a:t>
            </a:r>
          </a:p>
          <a:p>
            <a:pPr marL="990600" lvl="1" indent="-533400" eaLnBrk="1" hangingPunct="1"/>
            <a:r>
              <a:rPr lang="en-US" altLang="en-US"/>
              <a:t>Assign and Un-assign  subjects to students</a:t>
            </a:r>
          </a:p>
          <a:p>
            <a:pPr marL="990600" lvl="1" indent="-533400" eaLnBrk="1" hangingPunct="1"/>
            <a:r>
              <a:rPr lang="en-US" altLang="en-US"/>
              <a:t>Assign and Un-assign subjects to academic staff.</a:t>
            </a:r>
          </a:p>
        </p:txBody>
      </p:sp>
    </p:spTree>
    <p:extLst>
      <p:ext uri="{BB962C8B-B14F-4D97-AF65-F5344CB8AC3E}">
        <p14:creationId xmlns:p14="http://schemas.microsoft.com/office/powerpoint/2010/main" val="101735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F94C6D-73C4-FE43-88C3-57411C5B332B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Case diagrams show the various activities the users can perform on the system.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System is something that performs a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They model the dynamic aspects of the system.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Provides a </a:t>
            </a:r>
            <a:r>
              <a:rPr lang="en-US" altLang="en-US" i="1"/>
              <a:t>user’s</a:t>
            </a:r>
            <a:r>
              <a:rPr lang="en-US" altLang="en-US"/>
              <a:t> perspective of the system.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8181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927807-45E8-C94C-BEFA-9DDBE4AE06F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>
                <a:latin typeface="Arial" charset="0"/>
              </a:rPr>
              <a:t>Use Case Diagram  - URS System</a:t>
            </a:r>
          </a:p>
        </p:txBody>
      </p:sp>
      <p:sp>
        <p:nvSpPr>
          <p:cNvPr id="422916" name="Rectangle 4"/>
          <p:cNvSpPr>
            <a:spLocks noChangeArrowheads="1"/>
          </p:cNvSpPr>
          <p:nvPr/>
        </p:nvSpPr>
        <p:spPr bwMode="auto">
          <a:xfrm>
            <a:off x="3403600" y="1371600"/>
            <a:ext cx="235585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52625" y="1906588"/>
            <a:ext cx="363538" cy="731837"/>
            <a:chOff x="1488" y="1824"/>
            <a:chExt cx="192" cy="384"/>
          </a:xfrm>
        </p:grpSpPr>
        <p:sp>
          <p:nvSpPr>
            <p:cNvPr id="43054" name="Oval 6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3055" name="Line 7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Freeform 8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7" name="Line 9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938963" y="1973263"/>
            <a:ext cx="361950" cy="731837"/>
            <a:chOff x="1488" y="1824"/>
            <a:chExt cx="192" cy="384"/>
          </a:xfrm>
        </p:grpSpPr>
        <p:sp>
          <p:nvSpPr>
            <p:cNvPr id="43050" name="Oval 16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3051" name="Line 17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2" name="Freeform 18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3" name="Line 19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2932" name="Oval 20"/>
          <p:cNvSpPr>
            <a:spLocks noChangeArrowheads="1"/>
          </p:cNvSpPr>
          <p:nvPr/>
        </p:nvSpPr>
        <p:spPr bwMode="auto">
          <a:xfrm>
            <a:off x="3810000" y="3048000"/>
            <a:ext cx="1541463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33" name="Oval 21"/>
          <p:cNvSpPr>
            <a:spLocks noChangeArrowheads="1"/>
          </p:cNvSpPr>
          <p:nvPr/>
        </p:nvSpPr>
        <p:spPr bwMode="auto">
          <a:xfrm>
            <a:off x="3886200" y="4191000"/>
            <a:ext cx="1541463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34" name="Oval 22"/>
          <p:cNvSpPr>
            <a:spLocks noChangeArrowheads="1"/>
          </p:cNvSpPr>
          <p:nvPr/>
        </p:nvSpPr>
        <p:spPr bwMode="auto">
          <a:xfrm>
            <a:off x="3886200" y="4800600"/>
            <a:ext cx="1541463" cy="5492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35" name="Text Box 23"/>
          <p:cNvSpPr txBox="1">
            <a:spLocks noChangeArrowheads="1"/>
          </p:cNvSpPr>
          <p:nvPr/>
        </p:nvSpPr>
        <p:spPr bwMode="auto">
          <a:xfrm>
            <a:off x="1447800" y="2667000"/>
            <a:ext cx="1155700" cy="85090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system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22936" name="Text Box 24"/>
          <p:cNvSpPr txBox="1">
            <a:spLocks noChangeArrowheads="1"/>
          </p:cNvSpPr>
          <p:nvPr/>
        </p:nvSpPr>
        <p:spPr bwMode="auto">
          <a:xfrm>
            <a:off x="6781800" y="3048000"/>
            <a:ext cx="1470025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academic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858000" y="5181600"/>
            <a:ext cx="1220788" cy="1219200"/>
            <a:chOff x="4085" y="2688"/>
            <a:chExt cx="769" cy="768"/>
          </a:xfrm>
        </p:grpSpPr>
        <p:grpSp>
          <p:nvGrpSpPr>
            <p:cNvPr id="43044" name="Group 10"/>
            <p:cNvGrpSpPr>
              <a:grpSpLocks/>
            </p:cNvGrpSpPr>
            <p:nvPr/>
          </p:nvGrpSpPr>
          <p:grpSpPr bwMode="auto">
            <a:xfrm>
              <a:off x="4371" y="2688"/>
              <a:ext cx="285" cy="514"/>
              <a:chOff x="1488" y="1824"/>
              <a:chExt cx="192" cy="384"/>
            </a:xfrm>
          </p:grpSpPr>
          <p:sp>
            <p:nvSpPr>
              <p:cNvPr id="43046" name="Oval 11"/>
              <p:cNvSpPr>
                <a:spLocks noChangeArrowheads="1"/>
              </p:cNvSpPr>
              <p:nvPr/>
            </p:nvSpPr>
            <p:spPr bwMode="auto">
              <a:xfrm>
                <a:off x="1536" y="1824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3047" name="Line 12"/>
              <p:cNvSpPr>
                <a:spLocks noChangeShapeType="1"/>
              </p:cNvSpPr>
              <p:nvPr/>
            </p:nvSpPr>
            <p:spPr bwMode="auto">
              <a:xfrm>
                <a:off x="1584" y="192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Freeform 13"/>
              <p:cNvSpPr>
                <a:spLocks/>
              </p:cNvSpPr>
              <p:nvPr/>
            </p:nvSpPr>
            <p:spPr bwMode="auto">
              <a:xfrm>
                <a:off x="1536" y="2112"/>
                <a:ext cx="96" cy="96"/>
              </a:xfrm>
              <a:custGeom>
                <a:avLst/>
                <a:gdLst>
                  <a:gd name="T0" fmla="*/ 0 w 96"/>
                  <a:gd name="T1" fmla="*/ 96 h 96"/>
                  <a:gd name="T2" fmla="*/ 48 w 96"/>
                  <a:gd name="T3" fmla="*/ 0 h 96"/>
                  <a:gd name="T4" fmla="*/ 96 w 96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96"/>
                  <a:gd name="T11" fmla="*/ 96 w 96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96">
                    <a:moveTo>
                      <a:pt x="0" y="96"/>
                    </a:moveTo>
                    <a:lnTo>
                      <a:pt x="48" y="0"/>
                    </a:lnTo>
                    <a:lnTo>
                      <a:pt x="96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Line 14"/>
              <p:cNvSpPr>
                <a:spLocks noChangeShapeType="1"/>
              </p:cNvSpPr>
              <p:nvPr/>
            </p:nvSpPr>
            <p:spPr bwMode="auto">
              <a:xfrm>
                <a:off x="1488" y="196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45" name="Text Box 25"/>
            <p:cNvSpPr txBox="1">
              <a:spLocks noChangeArrowheads="1"/>
            </p:cNvSpPr>
            <p:nvPr/>
          </p:nvSpPr>
          <p:spPr bwMode="auto">
            <a:xfrm>
              <a:off x="4085" y="3150"/>
              <a:ext cx="769" cy="30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student</a:t>
              </a:r>
            </a:p>
          </p:txBody>
        </p:sp>
      </p:grpSp>
      <p:sp>
        <p:nvSpPr>
          <p:cNvPr id="422938" name="Text Box 26"/>
          <p:cNvSpPr txBox="1">
            <a:spLocks noChangeArrowheads="1"/>
          </p:cNvSpPr>
          <p:nvPr/>
        </p:nvSpPr>
        <p:spPr bwMode="auto">
          <a:xfrm>
            <a:off x="4114800" y="1524000"/>
            <a:ext cx="1143000" cy="425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en-US" sz="2000" b="1">
                <a:solidFill>
                  <a:schemeClr val="hlink"/>
                </a:solidFill>
                <a:latin typeface="Arial" charset="0"/>
              </a:rPr>
              <a:t>URS</a:t>
            </a:r>
          </a:p>
        </p:txBody>
      </p:sp>
      <p:sp>
        <p:nvSpPr>
          <p:cNvPr id="422939" name="Line 27"/>
          <p:cNvSpPr>
            <a:spLocks noChangeShapeType="1"/>
          </p:cNvSpPr>
          <p:nvPr/>
        </p:nvSpPr>
        <p:spPr bwMode="auto">
          <a:xfrm>
            <a:off x="2406650" y="2378075"/>
            <a:ext cx="1358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40" name="Line 28"/>
          <p:cNvSpPr>
            <a:spLocks noChangeShapeType="1"/>
          </p:cNvSpPr>
          <p:nvPr/>
        </p:nvSpPr>
        <p:spPr bwMode="auto">
          <a:xfrm>
            <a:off x="2438400" y="2438400"/>
            <a:ext cx="1403350" cy="2103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41" name="Line 29"/>
          <p:cNvSpPr>
            <a:spLocks noChangeShapeType="1"/>
          </p:cNvSpPr>
          <p:nvPr/>
        </p:nvSpPr>
        <p:spPr bwMode="auto">
          <a:xfrm flipH="1">
            <a:off x="5410200" y="2286000"/>
            <a:ext cx="15240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42" name="Line 30"/>
          <p:cNvSpPr>
            <a:spLocks noChangeShapeType="1"/>
          </p:cNvSpPr>
          <p:nvPr/>
        </p:nvSpPr>
        <p:spPr bwMode="auto">
          <a:xfrm flipH="1">
            <a:off x="5334000" y="2514600"/>
            <a:ext cx="16002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46" name="Oval 34"/>
          <p:cNvSpPr>
            <a:spLocks noChangeArrowheads="1"/>
          </p:cNvSpPr>
          <p:nvPr/>
        </p:nvSpPr>
        <p:spPr bwMode="auto">
          <a:xfrm>
            <a:off x="3810000" y="3581400"/>
            <a:ext cx="1541463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47" name="Line 35"/>
          <p:cNvSpPr>
            <a:spLocks noChangeShapeType="1"/>
          </p:cNvSpPr>
          <p:nvPr/>
        </p:nvSpPr>
        <p:spPr bwMode="auto">
          <a:xfrm>
            <a:off x="2438400" y="2438400"/>
            <a:ext cx="1295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2951" name="Oval 39"/>
          <p:cNvSpPr>
            <a:spLocks noChangeArrowheads="1"/>
          </p:cNvSpPr>
          <p:nvPr/>
        </p:nvSpPr>
        <p:spPr bwMode="auto">
          <a:xfrm>
            <a:off x="3886200" y="4800600"/>
            <a:ext cx="1541463" cy="547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53" name="Oval 41"/>
          <p:cNvSpPr>
            <a:spLocks noChangeArrowheads="1"/>
          </p:cNvSpPr>
          <p:nvPr/>
        </p:nvSpPr>
        <p:spPr bwMode="auto">
          <a:xfrm>
            <a:off x="3810000" y="2514600"/>
            <a:ext cx="1541463" cy="411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54" name="Text Box 42"/>
          <p:cNvSpPr txBox="1">
            <a:spLocks noChangeArrowheads="1"/>
          </p:cNvSpPr>
          <p:nvPr/>
        </p:nvSpPr>
        <p:spPr bwMode="auto">
          <a:xfrm>
            <a:off x="3886200" y="259080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del member</a:t>
            </a:r>
          </a:p>
        </p:txBody>
      </p:sp>
      <p:sp>
        <p:nvSpPr>
          <p:cNvPr id="422955" name="Oval 43"/>
          <p:cNvSpPr>
            <a:spLocks noChangeArrowheads="1"/>
          </p:cNvSpPr>
          <p:nvPr/>
        </p:nvSpPr>
        <p:spPr bwMode="auto">
          <a:xfrm>
            <a:off x="3810000" y="1981200"/>
            <a:ext cx="1541463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57" name="Oval 45"/>
          <p:cNvSpPr>
            <a:spLocks noChangeArrowheads="1"/>
          </p:cNvSpPr>
          <p:nvPr/>
        </p:nvSpPr>
        <p:spPr bwMode="auto">
          <a:xfrm>
            <a:off x="3856038" y="5715000"/>
            <a:ext cx="1541462" cy="5492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58" name="Oval 46"/>
          <p:cNvSpPr>
            <a:spLocks noChangeArrowheads="1"/>
          </p:cNvSpPr>
          <p:nvPr/>
        </p:nvSpPr>
        <p:spPr bwMode="auto">
          <a:xfrm>
            <a:off x="3886200" y="5410200"/>
            <a:ext cx="1524000" cy="547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60" name="Oval 48"/>
          <p:cNvSpPr>
            <a:spLocks noChangeArrowheads="1"/>
          </p:cNvSpPr>
          <p:nvPr/>
        </p:nvSpPr>
        <p:spPr bwMode="auto">
          <a:xfrm>
            <a:off x="3886200" y="6019800"/>
            <a:ext cx="1541463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22961" name="Text Box 49"/>
          <p:cNvSpPr txBox="1">
            <a:spLocks noChangeArrowheads="1"/>
          </p:cNvSpPr>
          <p:nvPr/>
        </p:nvSpPr>
        <p:spPr bwMode="auto">
          <a:xfrm>
            <a:off x="3429000" y="1981200"/>
            <a:ext cx="2011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add member</a:t>
            </a:r>
          </a:p>
        </p:txBody>
      </p:sp>
      <p:sp>
        <p:nvSpPr>
          <p:cNvPr id="422962" name="Text Box 50"/>
          <p:cNvSpPr txBox="1">
            <a:spLocks noChangeArrowheads="1"/>
          </p:cNvSpPr>
          <p:nvPr/>
        </p:nvSpPr>
        <p:spPr bwMode="auto">
          <a:xfrm>
            <a:off x="3962400" y="3124200"/>
            <a:ext cx="1220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add subject</a:t>
            </a:r>
          </a:p>
        </p:txBody>
      </p:sp>
      <p:sp>
        <p:nvSpPr>
          <p:cNvPr id="422963" name="Text Box 51"/>
          <p:cNvSpPr txBox="1">
            <a:spLocks noChangeArrowheads="1"/>
          </p:cNvSpPr>
          <p:nvPr/>
        </p:nvSpPr>
        <p:spPr bwMode="auto">
          <a:xfrm>
            <a:off x="3975100" y="3733800"/>
            <a:ext cx="1154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del subject</a:t>
            </a:r>
          </a:p>
        </p:txBody>
      </p:sp>
      <p:sp>
        <p:nvSpPr>
          <p:cNvPr id="422964" name="Text Box 52"/>
          <p:cNvSpPr txBox="1">
            <a:spLocks noChangeArrowheads="1"/>
          </p:cNvSpPr>
          <p:nvPr/>
        </p:nvSpPr>
        <p:spPr bwMode="auto">
          <a:xfrm>
            <a:off x="4046538" y="4343400"/>
            <a:ext cx="1289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assg subject</a:t>
            </a:r>
          </a:p>
        </p:txBody>
      </p:sp>
      <p:sp>
        <p:nvSpPr>
          <p:cNvPr id="422965" name="Text Box 53"/>
          <p:cNvSpPr txBox="1">
            <a:spLocks noChangeArrowheads="1"/>
          </p:cNvSpPr>
          <p:nvPr/>
        </p:nvSpPr>
        <p:spPr bwMode="auto">
          <a:xfrm>
            <a:off x="3729038" y="4932363"/>
            <a:ext cx="168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unass subject</a:t>
            </a:r>
          </a:p>
        </p:txBody>
      </p:sp>
      <p:sp>
        <p:nvSpPr>
          <p:cNvPr id="422966" name="Text Box 54"/>
          <p:cNvSpPr txBox="1">
            <a:spLocks noChangeArrowheads="1"/>
          </p:cNvSpPr>
          <p:nvPr/>
        </p:nvSpPr>
        <p:spPr bwMode="auto">
          <a:xfrm>
            <a:off x="3962400" y="5562600"/>
            <a:ext cx="1338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enrol subject</a:t>
            </a:r>
          </a:p>
        </p:txBody>
      </p:sp>
      <p:sp>
        <p:nvSpPr>
          <p:cNvPr id="422967" name="Text Box 55"/>
          <p:cNvSpPr txBox="1">
            <a:spLocks noChangeArrowheads="1"/>
          </p:cNvSpPr>
          <p:nvPr/>
        </p:nvSpPr>
        <p:spPr bwMode="auto">
          <a:xfrm>
            <a:off x="3505200" y="61722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unenrol subject</a:t>
            </a:r>
          </a:p>
        </p:txBody>
      </p:sp>
      <p:sp>
        <p:nvSpPr>
          <p:cNvPr id="422968" name="Line 56"/>
          <p:cNvSpPr>
            <a:spLocks noChangeShapeType="1"/>
          </p:cNvSpPr>
          <p:nvPr/>
        </p:nvSpPr>
        <p:spPr bwMode="auto">
          <a:xfrm>
            <a:off x="2438400" y="2514600"/>
            <a:ext cx="1447800" cy="2590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2970" name="Line 58"/>
          <p:cNvSpPr>
            <a:spLocks noChangeShapeType="1"/>
          </p:cNvSpPr>
          <p:nvPr/>
        </p:nvSpPr>
        <p:spPr bwMode="auto">
          <a:xfrm flipH="1">
            <a:off x="5486400" y="5638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2971" name="Line 59"/>
          <p:cNvSpPr>
            <a:spLocks noChangeShapeType="1"/>
          </p:cNvSpPr>
          <p:nvPr/>
        </p:nvSpPr>
        <p:spPr bwMode="auto">
          <a:xfrm flipH="1">
            <a:off x="5486400" y="5638800"/>
            <a:ext cx="18288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6" grpId="0" animBg="1"/>
      <p:bldP spid="422932" grpId="0" animBg="1"/>
      <p:bldP spid="422933" grpId="0" animBg="1"/>
      <p:bldP spid="422934" grpId="0" animBg="1"/>
      <p:bldP spid="422935" grpId="0" animBg="1"/>
      <p:bldP spid="422936" grpId="0" animBg="1"/>
      <p:bldP spid="422938" grpId="0" animBg="1"/>
      <p:bldP spid="422939" grpId="0" animBg="1"/>
      <p:bldP spid="422940" grpId="0" animBg="1"/>
      <p:bldP spid="422941" grpId="0" animBg="1"/>
      <p:bldP spid="422942" grpId="0" animBg="1"/>
      <p:bldP spid="422946" grpId="0" animBg="1"/>
      <p:bldP spid="422947" grpId="0" animBg="1"/>
      <p:bldP spid="422951" grpId="0" animBg="1"/>
      <p:bldP spid="422953" grpId="0" animBg="1"/>
      <p:bldP spid="422954" grpId="0"/>
      <p:bldP spid="422955" grpId="0" animBg="1"/>
      <p:bldP spid="422957" grpId="0" animBg="1"/>
      <p:bldP spid="422958" grpId="0" animBg="1"/>
      <p:bldP spid="422960" grpId="0" animBg="1"/>
      <p:bldP spid="422962" grpId="0"/>
      <p:bldP spid="422963" grpId="0"/>
      <p:bldP spid="422964" grpId="0"/>
      <p:bldP spid="422965" grpId="0"/>
      <p:bldP spid="422966" grpId="0"/>
      <p:bldP spid="422967" grpId="0"/>
      <p:bldP spid="422968" grpId="0" animBg="1"/>
      <p:bldP spid="422970" grpId="0" animBg="1"/>
      <p:bldP spid="4229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55845-C770-F642-A3E4-FFD08C0D360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 set of </a:t>
            </a:r>
            <a:r>
              <a:rPr lang="en-US" altLang="en-US" sz="2800" i="1">
                <a:solidFill>
                  <a:srgbClr val="FF0000"/>
                </a:solidFill>
              </a:rPr>
              <a:t>ACTORS </a:t>
            </a:r>
            <a:r>
              <a:rPr lang="en-US" altLang="en-US" sz="2800"/>
              <a:t>: roles users can play in interacting with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An actor is used to represent something that users our system.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set of </a:t>
            </a:r>
            <a:r>
              <a:rPr lang="en-US" altLang="en-US" sz="2800" i="1">
                <a:solidFill>
                  <a:srgbClr val="FF0000"/>
                </a:solidFill>
              </a:rPr>
              <a:t>USE CASES</a:t>
            </a:r>
            <a:r>
              <a:rPr lang="en-US" altLang="en-US" sz="2800"/>
              <a:t>: each describes a possible kind of interaction between an actor and the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Uses cases are actions that a user takes on a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 number of </a:t>
            </a:r>
            <a:r>
              <a:rPr lang="en-US" altLang="en-US" sz="2800" i="1">
                <a:solidFill>
                  <a:srgbClr val="FF0000"/>
                </a:solidFill>
              </a:rPr>
              <a:t>RELATIONSHIPS</a:t>
            </a:r>
            <a:r>
              <a:rPr lang="en-US" altLang="en-US" sz="2800"/>
              <a:t> between these entities (Actors and Use Cases).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Relationships are simply illustrated with a line connecting actors to use cases.</a:t>
            </a:r>
          </a:p>
        </p:txBody>
      </p:sp>
    </p:spTree>
    <p:extLst>
      <p:ext uri="{BB962C8B-B14F-4D97-AF65-F5344CB8AC3E}">
        <p14:creationId xmlns:p14="http://schemas.microsoft.com/office/powerpoint/2010/main" val="181809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CE302C-0E8B-7140-BAA7-85548899E26A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Diagrams - Actors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 i="1">
                <a:solidFill>
                  <a:srgbClr val="FF0000"/>
                </a:solidFill>
              </a:rPr>
              <a:t>actor </a:t>
            </a:r>
            <a:r>
              <a:rPr lang="en-US" altLang="en-US"/>
              <a:t> is  a user of the system playing a particular role.</a:t>
            </a:r>
          </a:p>
          <a:p>
            <a:pPr eaLnBrk="1" hangingPunct="1"/>
            <a:r>
              <a:rPr lang="en-US" altLang="en-US"/>
              <a:t>Actor is shown with a stick figure.</a:t>
            </a:r>
          </a:p>
          <a:p>
            <a:pPr eaLnBrk="1" hangingPunct="1">
              <a:buFont typeface="Wingdings" charset="2"/>
              <a:buNone/>
            </a:pPr>
            <a:endParaRPr lang="en-US" altLang="en-US"/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3657600" y="3733800"/>
            <a:ext cx="1828800" cy="1828800"/>
            <a:chOff x="1488" y="1824"/>
            <a:chExt cx="192" cy="384"/>
          </a:xfrm>
        </p:grpSpPr>
        <p:sp>
          <p:nvSpPr>
            <p:cNvPr id="45074" name="Oval 5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5075" name="Line 6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6" name="Freeform 7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7" name="Line 8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3810000" y="5791200"/>
            <a:ext cx="147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employee</a:t>
            </a:r>
          </a:p>
        </p:txBody>
      </p:sp>
      <p:grpSp>
        <p:nvGrpSpPr>
          <p:cNvPr id="45062" name="Group 10"/>
          <p:cNvGrpSpPr>
            <a:grpSpLocks/>
          </p:cNvGrpSpPr>
          <p:nvPr/>
        </p:nvGrpSpPr>
        <p:grpSpPr bwMode="auto">
          <a:xfrm>
            <a:off x="6019800" y="3657600"/>
            <a:ext cx="1828800" cy="1828800"/>
            <a:chOff x="1488" y="1824"/>
            <a:chExt cx="192" cy="384"/>
          </a:xfrm>
        </p:grpSpPr>
        <p:sp>
          <p:nvSpPr>
            <p:cNvPr id="45070" name="Oval 11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5071" name="Line 12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Freeform 13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Line 14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3" name="Text Box 15"/>
          <p:cNvSpPr txBox="1">
            <a:spLocks noChangeArrowheads="1"/>
          </p:cNvSpPr>
          <p:nvPr/>
        </p:nvSpPr>
        <p:spPr bwMode="auto">
          <a:xfrm>
            <a:off x="6418263" y="5867400"/>
            <a:ext cx="896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client</a:t>
            </a:r>
          </a:p>
        </p:txBody>
      </p:sp>
      <p:grpSp>
        <p:nvGrpSpPr>
          <p:cNvPr id="45064" name="Group 16"/>
          <p:cNvGrpSpPr>
            <a:grpSpLocks/>
          </p:cNvGrpSpPr>
          <p:nvPr/>
        </p:nvGrpSpPr>
        <p:grpSpPr bwMode="auto">
          <a:xfrm>
            <a:off x="1219200" y="3733800"/>
            <a:ext cx="1828800" cy="1828800"/>
            <a:chOff x="1488" y="1824"/>
            <a:chExt cx="192" cy="384"/>
          </a:xfrm>
        </p:grpSpPr>
        <p:sp>
          <p:nvSpPr>
            <p:cNvPr id="45066" name="Oval 17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5067" name="Line 18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Freeform 19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Line 20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Text Box 21"/>
          <p:cNvSpPr txBox="1">
            <a:spLocks noChangeArrowheads="1"/>
          </p:cNvSpPr>
          <p:nvPr/>
        </p:nvSpPr>
        <p:spPr bwMode="auto">
          <a:xfrm>
            <a:off x="1371600" y="579120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employer</a:t>
            </a:r>
          </a:p>
        </p:txBody>
      </p:sp>
    </p:spTree>
    <p:extLst>
      <p:ext uri="{BB962C8B-B14F-4D97-AF65-F5344CB8AC3E}">
        <p14:creationId xmlns:p14="http://schemas.microsoft.com/office/powerpoint/2010/main" val="22597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06F61D-8839-CA40-83AE-3289C32EAEA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Diagrams – Use Cases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is a particular activity a user can do on the system.</a:t>
            </a:r>
          </a:p>
          <a:p>
            <a:pPr eaLnBrk="1" hangingPunct="1"/>
            <a:r>
              <a:rPr lang="en-US" altLang="en-US"/>
              <a:t>Is represented by an ellipse.</a:t>
            </a:r>
          </a:p>
          <a:p>
            <a:pPr eaLnBrk="1" hangingPunct="1"/>
            <a:r>
              <a:rPr lang="en-US" altLang="en-US"/>
              <a:t>Following are two use cases for a library system.</a:t>
            </a:r>
          </a:p>
          <a:p>
            <a:pPr eaLnBrk="1" hangingPunct="1"/>
            <a:endParaRPr lang="en-US" altLang="en-US"/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5105400" y="5181600"/>
            <a:ext cx="3276600" cy="914400"/>
            <a:chOff x="912" y="2016"/>
            <a:chExt cx="2064" cy="576"/>
          </a:xfrm>
        </p:grpSpPr>
        <p:sp>
          <p:nvSpPr>
            <p:cNvPr id="46088" name="Oval 5"/>
            <p:cNvSpPr>
              <a:spLocks noChangeArrowheads="1"/>
            </p:cNvSpPr>
            <p:nvPr/>
          </p:nvSpPr>
          <p:spPr bwMode="auto">
            <a:xfrm>
              <a:off x="912" y="2016"/>
              <a:ext cx="206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6089" name="Text Box 6"/>
            <p:cNvSpPr txBox="1">
              <a:spLocks noChangeArrowheads="1"/>
            </p:cNvSpPr>
            <p:nvPr/>
          </p:nvSpPr>
          <p:spPr bwMode="auto">
            <a:xfrm>
              <a:off x="1550" y="2160"/>
              <a:ext cx="7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Reserve</a:t>
              </a:r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1143000" y="5181600"/>
            <a:ext cx="3276600" cy="914400"/>
            <a:chOff x="912" y="2016"/>
            <a:chExt cx="2064" cy="576"/>
          </a:xfrm>
        </p:grpSpPr>
        <p:sp>
          <p:nvSpPr>
            <p:cNvPr id="46086" name="Oval 8"/>
            <p:cNvSpPr>
              <a:spLocks noChangeArrowheads="1"/>
            </p:cNvSpPr>
            <p:nvPr/>
          </p:nvSpPr>
          <p:spPr bwMode="auto">
            <a:xfrm>
              <a:off x="912" y="2016"/>
              <a:ext cx="206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6087" name="Text Box 9"/>
            <p:cNvSpPr txBox="1">
              <a:spLocks noChangeArrowheads="1"/>
            </p:cNvSpPr>
            <p:nvPr/>
          </p:nvSpPr>
          <p:spPr bwMode="auto">
            <a:xfrm>
              <a:off x="1585" y="2160"/>
              <a:ext cx="7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1"/>
                  </a:solidFill>
                </a:rPr>
                <a:t>Borrow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37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F30002-BF56-BE4C-A1F4-8CBA8C149673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4000">
                <a:latin typeface="Arial" charset="0"/>
              </a:rPr>
              <a:t>Use Case Diagram </a:t>
            </a:r>
            <a:r>
              <a:rPr lang="en-US" altLang="en-US" sz="4000"/>
              <a:t>–</a:t>
            </a:r>
            <a:r>
              <a:rPr lang="en-US" altLang="en-US" sz="4000">
                <a:latin typeface="Arial" charset="0"/>
              </a:rPr>
              <a:t> Example1 (Library)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429000" y="6172200"/>
            <a:ext cx="2547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A Library System.</a:t>
            </a: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3403600" y="1371600"/>
            <a:ext cx="2355850" cy="457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grpSp>
        <p:nvGrpSpPr>
          <p:cNvPr id="47109" name="Group 6"/>
          <p:cNvGrpSpPr>
            <a:grpSpLocks/>
          </p:cNvGrpSpPr>
          <p:nvPr/>
        </p:nvGrpSpPr>
        <p:grpSpPr bwMode="auto">
          <a:xfrm>
            <a:off x="1952625" y="1906588"/>
            <a:ext cx="363538" cy="731837"/>
            <a:chOff x="1488" y="1824"/>
            <a:chExt cx="192" cy="384"/>
          </a:xfrm>
        </p:grpSpPr>
        <p:sp>
          <p:nvSpPr>
            <p:cNvPr id="47141" name="Oval 7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142" name="Line 8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Freeform 9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Line 10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0" name="Group 11"/>
          <p:cNvGrpSpPr>
            <a:grpSpLocks/>
          </p:cNvGrpSpPr>
          <p:nvPr/>
        </p:nvGrpSpPr>
        <p:grpSpPr bwMode="auto">
          <a:xfrm>
            <a:off x="6938963" y="4351338"/>
            <a:ext cx="361950" cy="731837"/>
            <a:chOff x="1488" y="1824"/>
            <a:chExt cx="192" cy="384"/>
          </a:xfrm>
        </p:grpSpPr>
        <p:sp>
          <p:nvSpPr>
            <p:cNvPr id="47137" name="Oval 12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138" name="Line 13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Freeform 14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15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111" name="Group 16"/>
          <p:cNvGrpSpPr>
            <a:grpSpLocks/>
          </p:cNvGrpSpPr>
          <p:nvPr/>
        </p:nvGrpSpPr>
        <p:grpSpPr bwMode="auto">
          <a:xfrm>
            <a:off x="6938963" y="1973263"/>
            <a:ext cx="361950" cy="731837"/>
            <a:chOff x="1488" y="1824"/>
            <a:chExt cx="192" cy="384"/>
          </a:xfrm>
        </p:grpSpPr>
        <p:sp>
          <p:nvSpPr>
            <p:cNvPr id="47133" name="Oval 17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7134" name="Line 18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Freeform 19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Line 20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2" name="Oval 21"/>
          <p:cNvSpPr>
            <a:spLocks noChangeArrowheads="1"/>
          </p:cNvSpPr>
          <p:nvPr/>
        </p:nvSpPr>
        <p:spPr bwMode="auto">
          <a:xfrm>
            <a:off x="3856038" y="2103438"/>
            <a:ext cx="1541462" cy="547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7113" name="Oval 22"/>
          <p:cNvSpPr>
            <a:spLocks noChangeArrowheads="1"/>
          </p:cNvSpPr>
          <p:nvPr/>
        </p:nvSpPr>
        <p:spPr bwMode="auto">
          <a:xfrm>
            <a:off x="3856038" y="3749675"/>
            <a:ext cx="1541462" cy="547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7114" name="Oval 23"/>
          <p:cNvSpPr>
            <a:spLocks noChangeArrowheads="1"/>
          </p:cNvSpPr>
          <p:nvPr/>
        </p:nvSpPr>
        <p:spPr bwMode="auto">
          <a:xfrm>
            <a:off x="3856038" y="4572000"/>
            <a:ext cx="1541462" cy="5492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7115" name="Text Box 27"/>
          <p:cNvSpPr txBox="1">
            <a:spLocks noChangeArrowheads="1"/>
          </p:cNvSpPr>
          <p:nvPr/>
        </p:nvSpPr>
        <p:spPr bwMode="auto">
          <a:xfrm>
            <a:off x="1752600" y="2678113"/>
            <a:ext cx="925513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7116" name="Text Box 28"/>
          <p:cNvSpPr txBox="1">
            <a:spLocks noChangeArrowheads="1"/>
          </p:cNvSpPr>
          <p:nvPr/>
        </p:nvSpPr>
        <p:spPr bwMode="auto">
          <a:xfrm>
            <a:off x="6484938" y="2678113"/>
            <a:ext cx="1504950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47117" name="Text Box 29"/>
          <p:cNvSpPr txBox="1">
            <a:spLocks noChangeArrowheads="1"/>
          </p:cNvSpPr>
          <p:nvPr/>
        </p:nvSpPr>
        <p:spPr bwMode="auto">
          <a:xfrm>
            <a:off x="6484938" y="5056188"/>
            <a:ext cx="1590675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supervisor</a:t>
            </a:r>
          </a:p>
        </p:txBody>
      </p:sp>
      <p:sp>
        <p:nvSpPr>
          <p:cNvPr id="47118" name="Text Box 30"/>
          <p:cNvSpPr txBox="1">
            <a:spLocks noChangeArrowheads="1"/>
          </p:cNvSpPr>
          <p:nvPr/>
        </p:nvSpPr>
        <p:spPr bwMode="auto">
          <a:xfrm>
            <a:off x="3584575" y="1403350"/>
            <a:ext cx="2262188" cy="425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library system</a:t>
            </a:r>
          </a:p>
        </p:txBody>
      </p:sp>
      <p:sp>
        <p:nvSpPr>
          <p:cNvPr id="47119" name="Line 31"/>
          <p:cNvSpPr>
            <a:spLocks noChangeShapeType="1"/>
          </p:cNvSpPr>
          <p:nvPr/>
        </p:nvSpPr>
        <p:spPr bwMode="auto">
          <a:xfrm>
            <a:off x="2406650" y="2378075"/>
            <a:ext cx="1358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32"/>
          <p:cNvSpPr>
            <a:spLocks noChangeShapeType="1"/>
          </p:cNvSpPr>
          <p:nvPr/>
        </p:nvSpPr>
        <p:spPr bwMode="auto">
          <a:xfrm>
            <a:off x="2406650" y="2468563"/>
            <a:ext cx="1403350" cy="2408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33"/>
          <p:cNvSpPr>
            <a:spLocks noChangeShapeType="1"/>
          </p:cNvSpPr>
          <p:nvPr/>
        </p:nvSpPr>
        <p:spPr bwMode="auto">
          <a:xfrm flipH="1">
            <a:off x="5487988" y="2378075"/>
            <a:ext cx="127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34"/>
          <p:cNvSpPr>
            <a:spLocks noChangeShapeType="1"/>
          </p:cNvSpPr>
          <p:nvPr/>
        </p:nvSpPr>
        <p:spPr bwMode="auto">
          <a:xfrm flipH="1">
            <a:off x="5397500" y="2468563"/>
            <a:ext cx="1360488" cy="1554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35"/>
          <p:cNvSpPr>
            <a:spLocks noChangeShapeType="1"/>
          </p:cNvSpPr>
          <p:nvPr/>
        </p:nvSpPr>
        <p:spPr bwMode="auto">
          <a:xfrm flipH="1">
            <a:off x="5487988" y="2560638"/>
            <a:ext cx="1270000" cy="228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36"/>
          <p:cNvSpPr>
            <a:spLocks noChangeShapeType="1"/>
          </p:cNvSpPr>
          <p:nvPr/>
        </p:nvSpPr>
        <p:spPr bwMode="auto">
          <a:xfrm flipH="1">
            <a:off x="5487988" y="4846638"/>
            <a:ext cx="1360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37"/>
          <p:cNvSpPr>
            <a:spLocks noChangeShapeType="1"/>
          </p:cNvSpPr>
          <p:nvPr/>
        </p:nvSpPr>
        <p:spPr bwMode="auto">
          <a:xfrm flipH="1" flipV="1">
            <a:off x="5397500" y="4114800"/>
            <a:ext cx="1450975" cy="639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Oval 38"/>
          <p:cNvSpPr>
            <a:spLocks noChangeArrowheads="1"/>
          </p:cNvSpPr>
          <p:nvPr/>
        </p:nvSpPr>
        <p:spPr bwMode="auto">
          <a:xfrm>
            <a:off x="3856038" y="2925763"/>
            <a:ext cx="1541462" cy="5492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7127" name="Line 40"/>
          <p:cNvSpPr>
            <a:spLocks noChangeShapeType="1"/>
          </p:cNvSpPr>
          <p:nvPr/>
        </p:nvSpPr>
        <p:spPr bwMode="auto">
          <a:xfrm>
            <a:off x="2406650" y="2378075"/>
            <a:ext cx="1449388" cy="822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Text Box 41"/>
          <p:cNvSpPr txBox="1">
            <a:spLocks noChangeArrowheads="1"/>
          </p:cNvSpPr>
          <p:nvPr/>
        </p:nvSpPr>
        <p:spPr bwMode="auto">
          <a:xfrm>
            <a:off x="4267200" y="2209800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borrow</a:t>
            </a:r>
          </a:p>
        </p:txBody>
      </p:sp>
      <p:sp>
        <p:nvSpPr>
          <p:cNvPr id="47129" name="Text Box 42"/>
          <p:cNvSpPr txBox="1">
            <a:spLocks noChangeArrowheads="1"/>
          </p:cNvSpPr>
          <p:nvPr/>
        </p:nvSpPr>
        <p:spPr bwMode="auto">
          <a:xfrm>
            <a:off x="4114800" y="3048000"/>
            <a:ext cx="841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47130" name="Text Box 43"/>
          <p:cNvSpPr txBox="1">
            <a:spLocks noChangeArrowheads="1"/>
          </p:cNvSpPr>
          <p:nvPr/>
        </p:nvSpPr>
        <p:spPr bwMode="auto">
          <a:xfrm>
            <a:off x="3962400" y="3886200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Order title</a:t>
            </a:r>
          </a:p>
        </p:txBody>
      </p:sp>
      <p:sp>
        <p:nvSpPr>
          <p:cNvPr id="47131" name="Oval 44"/>
          <p:cNvSpPr>
            <a:spLocks noChangeArrowheads="1"/>
          </p:cNvSpPr>
          <p:nvPr/>
        </p:nvSpPr>
        <p:spPr bwMode="auto">
          <a:xfrm>
            <a:off x="3886200" y="4648200"/>
            <a:ext cx="1541463" cy="5476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7132" name="Text Box 45"/>
          <p:cNvSpPr txBox="1">
            <a:spLocks noChangeArrowheads="1"/>
          </p:cNvSpPr>
          <p:nvPr/>
        </p:nvSpPr>
        <p:spPr bwMode="auto">
          <a:xfrm>
            <a:off x="3962400" y="4800600"/>
            <a:ext cx="1398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Fine payment</a:t>
            </a:r>
          </a:p>
        </p:txBody>
      </p:sp>
    </p:spTree>
    <p:extLst>
      <p:ext uri="{BB962C8B-B14F-4D97-AF65-F5344CB8AC3E}">
        <p14:creationId xmlns:p14="http://schemas.microsoft.com/office/powerpoint/2010/main" val="11901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FC28A1-7769-8748-A2BA-C848C5C1FEFC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692696"/>
            <a:ext cx="8534400" cy="758952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3000" dirty="0"/>
              <a:t>Use Case Diagram for Student Assessment Management System 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3175000" y="1828800"/>
            <a:ext cx="2355850" cy="457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grpSp>
        <p:nvGrpSpPr>
          <p:cNvPr id="48132" name="Group 6"/>
          <p:cNvGrpSpPr>
            <a:grpSpLocks/>
          </p:cNvGrpSpPr>
          <p:nvPr/>
        </p:nvGrpSpPr>
        <p:grpSpPr bwMode="auto">
          <a:xfrm>
            <a:off x="1190625" y="3190875"/>
            <a:ext cx="363538" cy="731838"/>
            <a:chOff x="1488" y="1824"/>
            <a:chExt cx="192" cy="384"/>
          </a:xfrm>
        </p:grpSpPr>
        <p:sp>
          <p:nvSpPr>
            <p:cNvPr id="48162" name="Oval 7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163" name="Line 8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4" name="Freeform 9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Line 10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3" name="Group 11"/>
          <p:cNvGrpSpPr>
            <a:grpSpLocks/>
          </p:cNvGrpSpPr>
          <p:nvPr/>
        </p:nvGrpSpPr>
        <p:grpSpPr bwMode="auto">
          <a:xfrm>
            <a:off x="6710363" y="4808538"/>
            <a:ext cx="361950" cy="731837"/>
            <a:chOff x="1488" y="1824"/>
            <a:chExt cx="192" cy="384"/>
          </a:xfrm>
        </p:grpSpPr>
        <p:sp>
          <p:nvSpPr>
            <p:cNvPr id="48158" name="Oval 12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159" name="Line 13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Freeform 14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Line 15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134" name="Group 16"/>
          <p:cNvGrpSpPr>
            <a:grpSpLocks/>
          </p:cNvGrpSpPr>
          <p:nvPr/>
        </p:nvGrpSpPr>
        <p:grpSpPr bwMode="auto">
          <a:xfrm>
            <a:off x="6710363" y="2430463"/>
            <a:ext cx="361950" cy="731837"/>
            <a:chOff x="1488" y="1824"/>
            <a:chExt cx="192" cy="384"/>
          </a:xfrm>
        </p:grpSpPr>
        <p:sp>
          <p:nvSpPr>
            <p:cNvPr id="48154" name="Oval 17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155" name="Line 18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Freeform 19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Line 20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5" name="Oval 21"/>
          <p:cNvSpPr>
            <a:spLocks noChangeArrowheads="1"/>
          </p:cNvSpPr>
          <p:nvPr/>
        </p:nvSpPr>
        <p:spPr bwMode="auto">
          <a:xfrm>
            <a:off x="3627438" y="2560638"/>
            <a:ext cx="1541462" cy="5476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8136" name="Oval 22"/>
          <p:cNvSpPr>
            <a:spLocks noChangeArrowheads="1"/>
          </p:cNvSpPr>
          <p:nvPr/>
        </p:nvSpPr>
        <p:spPr bwMode="auto">
          <a:xfrm>
            <a:off x="3657600" y="4114800"/>
            <a:ext cx="1524000" cy="6699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8137" name="Oval 23"/>
          <p:cNvSpPr>
            <a:spLocks noChangeArrowheads="1"/>
          </p:cNvSpPr>
          <p:nvPr/>
        </p:nvSpPr>
        <p:spPr bwMode="auto">
          <a:xfrm>
            <a:off x="3627438" y="5029200"/>
            <a:ext cx="1541462" cy="549275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8138" name="Text Box 24"/>
          <p:cNvSpPr txBox="1">
            <a:spLocks noChangeArrowheads="1"/>
          </p:cNvSpPr>
          <p:nvPr/>
        </p:nvSpPr>
        <p:spPr bwMode="auto">
          <a:xfrm>
            <a:off x="990600" y="3962400"/>
            <a:ext cx="1292225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Teacher</a:t>
            </a:r>
          </a:p>
        </p:txBody>
      </p:sp>
      <p:sp>
        <p:nvSpPr>
          <p:cNvPr id="48139" name="Text Box 25"/>
          <p:cNvSpPr txBox="1">
            <a:spLocks noChangeArrowheads="1"/>
          </p:cNvSpPr>
          <p:nvPr/>
        </p:nvSpPr>
        <p:spPr bwMode="auto">
          <a:xfrm>
            <a:off x="6256338" y="3135313"/>
            <a:ext cx="1254125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48140" name="Text Box 26"/>
          <p:cNvSpPr txBox="1">
            <a:spLocks noChangeArrowheads="1"/>
          </p:cNvSpPr>
          <p:nvPr/>
        </p:nvSpPr>
        <p:spPr bwMode="auto">
          <a:xfrm>
            <a:off x="5791200" y="5513388"/>
            <a:ext cx="3113088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Printing administrator</a:t>
            </a:r>
          </a:p>
        </p:txBody>
      </p:sp>
      <p:sp>
        <p:nvSpPr>
          <p:cNvPr id="48141" name="Text Box 27"/>
          <p:cNvSpPr txBox="1">
            <a:spLocks noChangeArrowheads="1"/>
          </p:cNvSpPr>
          <p:nvPr/>
        </p:nvSpPr>
        <p:spPr bwMode="auto">
          <a:xfrm>
            <a:off x="3355975" y="1860550"/>
            <a:ext cx="2262188" cy="42545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Grade system</a:t>
            </a:r>
          </a:p>
        </p:txBody>
      </p:sp>
      <p:sp>
        <p:nvSpPr>
          <p:cNvPr id="48142" name="Line 28"/>
          <p:cNvSpPr>
            <a:spLocks noChangeShapeType="1"/>
          </p:cNvSpPr>
          <p:nvPr/>
        </p:nvSpPr>
        <p:spPr bwMode="auto">
          <a:xfrm flipV="1">
            <a:off x="1676400" y="2835275"/>
            <a:ext cx="1860550" cy="822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Line 29"/>
          <p:cNvSpPr>
            <a:spLocks noChangeShapeType="1"/>
          </p:cNvSpPr>
          <p:nvPr/>
        </p:nvSpPr>
        <p:spPr bwMode="auto">
          <a:xfrm>
            <a:off x="1676400" y="3657600"/>
            <a:ext cx="1981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4" name="Line 30"/>
          <p:cNvSpPr>
            <a:spLocks noChangeShapeType="1"/>
          </p:cNvSpPr>
          <p:nvPr/>
        </p:nvSpPr>
        <p:spPr bwMode="auto">
          <a:xfrm flipH="1">
            <a:off x="5257800" y="2835275"/>
            <a:ext cx="1271588" cy="822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Line 33"/>
          <p:cNvSpPr>
            <a:spLocks noChangeShapeType="1"/>
          </p:cNvSpPr>
          <p:nvPr/>
        </p:nvSpPr>
        <p:spPr bwMode="auto">
          <a:xfrm flipH="1">
            <a:off x="5257800" y="5303838"/>
            <a:ext cx="1362075" cy="106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Line 34"/>
          <p:cNvSpPr>
            <a:spLocks noChangeShapeType="1"/>
          </p:cNvSpPr>
          <p:nvPr/>
        </p:nvSpPr>
        <p:spPr bwMode="auto">
          <a:xfrm flipH="1" flipV="1">
            <a:off x="5181600" y="3733800"/>
            <a:ext cx="1438275" cy="1477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35"/>
          <p:cNvSpPr>
            <a:spLocks noChangeArrowheads="1"/>
          </p:cNvSpPr>
          <p:nvPr/>
        </p:nvSpPr>
        <p:spPr bwMode="auto">
          <a:xfrm>
            <a:off x="3627438" y="3382963"/>
            <a:ext cx="1541462" cy="5492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8148" name="Line 36"/>
          <p:cNvSpPr>
            <a:spLocks noChangeShapeType="1"/>
          </p:cNvSpPr>
          <p:nvPr/>
        </p:nvSpPr>
        <p:spPr bwMode="auto">
          <a:xfrm>
            <a:off x="1676400" y="3657600"/>
            <a:ext cx="1951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Text Box 37"/>
          <p:cNvSpPr txBox="1">
            <a:spLocks noChangeArrowheads="1"/>
          </p:cNvSpPr>
          <p:nvPr/>
        </p:nvSpPr>
        <p:spPr bwMode="auto">
          <a:xfrm>
            <a:off x="4038600" y="2514600"/>
            <a:ext cx="815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Record grades</a:t>
            </a:r>
          </a:p>
        </p:txBody>
      </p:sp>
      <p:sp>
        <p:nvSpPr>
          <p:cNvPr id="48150" name="Text Box 38"/>
          <p:cNvSpPr txBox="1">
            <a:spLocks noChangeArrowheads="1"/>
          </p:cNvSpPr>
          <p:nvPr/>
        </p:nvSpPr>
        <p:spPr bwMode="auto">
          <a:xfrm>
            <a:off x="3676650" y="3505200"/>
            <a:ext cx="1273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View grades</a:t>
            </a:r>
          </a:p>
        </p:txBody>
      </p:sp>
      <p:sp>
        <p:nvSpPr>
          <p:cNvPr id="48151" name="Text Box 39"/>
          <p:cNvSpPr txBox="1">
            <a:spLocks noChangeArrowheads="1"/>
          </p:cNvSpPr>
          <p:nvPr/>
        </p:nvSpPr>
        <p:spPr bwMode="auto">
          <a:xfrm>
            <a:off x="3708400" y="4143375"/>
            <a:ext cx="1320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Distribute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Report cards</a:t>
            </a:r>
          </a:p>
        </p:txBody>
      </p:sp>
      <p:sp>
        <p:nvSpPr>
          <p:cNvPr id="48152" name="Oval 40"/>
          <p:cNvSpPr>
            <a:spLocks noChangeArrowheads="1"/>
          </p:cNvSpPr>
          <p:nvPr/>
        </p:nvSpPr>
        <p:spPr bwMode="auto">
          <a:xfrm>
            <a:off x="3657600" y="5105400"/>
            <a:ext cx="1541463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48153" name="Text Box 41"/>
          <p:cNvSpPr txBox="1">
            <a:spLocks noChangeArrowheads="1"/>
          </p:cNvSpPr>
          <p:nvPr/>
        </p:nvSpPr>
        <p:spPr bwMode="auto">
          <a:xfrm>
            <a:off x="3581400" y="5257800"/>
            <a:ext cx="15509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Create report cards</a:t>
            </a:r>
          </a:p>
        </p:txBody>
      </p:sp>
    </p:spTree>
    <p:extLst>
      <p:ext uri="{BB962C8B-B14F-4D97-AF65-F5344CB8AC3E}">
        <p14:creationId xmlns:p14="http://schemas.microsoft.com/office/powerpoint/2010/main" val="153478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16315F-3C1C-BD42-B3D3-8595F849958D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Vs Scenarios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use case is one or more scenarios.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Add Subject Use Case 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Scenario 1 : Subject gets added successfully.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Scenario 2 : Adding the subject fails since the subject is already in the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Enroll  Subject Use Case: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Scenario 1 : Student is enrolled for the subject.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Scenario 2 : Enrollment fails since the student is already enrolled in the subject.</a:t>
            </a:r>
          </a:p>
          <a:p>
            <a:pPr lvl="3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scenario has a sequence of steps.</a:t>
            </a:r>
          </a:p>
        </p:txBody>
      </p:sp>
    </p:spTree>
    <p:extLst>
      <p:ext uri="{BB962C8B-B14F-4D97-AF65-F5344CB8AC3E}">
        <p14:creationId xmlns:p14="http://schemas.microsoft.com/office/powerpoint/2010/main" val="175122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8638C-EC0A-BA41-ADF9-D08EB091E4FC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/>
            </a:r>
            <a:br>
              <a:rPr lang="en-US" altLang="en-US" sz="4000"/>
            </a:br>
            <a:r>
              <a:rPr lang="en-US" altLang="en-US" sz="4000"/>
              <a:t>Solving the Problem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Step 1 - Write Requirements for the system</a:t>
            </a:r>
          </a:p>
          <a:p>
            <a:pPr lvl="1" eaLnBrk="1" hangingPunct="1"/>
            <a:r>
              <a:rPr lang="en-US" altLang="en-US" sz="2400"/>
              <a:t>Should be clearly written and unambiguous</a:t>
            </a:r>
          </a:p>
          <a:p>
            <a:pPr lvl="1" eaLnBrk="1" hangingPunct="1"/>
            <a:r>
              <a:rPr lang="en-US" altLang="en-US" sz="2400"/>
              <a:t>Should be implementable</a:t>
            </a:r>
          </a:p>
          <a:p>
            <a:pPr lvl="1" eaLnBrk="1" hangingPunct="1"/>
            <a:r>
              <a:rPr lang="en-US" altLang="en-US" sz="2400"/>
              <a:t>Should be testable</a:t>
            </a:r>
          </a:p>
          <a:p>
            <a:pPr lvl="1" eaLnBrk="1" hangingPunct="1"/>
            <a:r>
              <a:rPr lang="en-US" altLang="en-US" sz="2400"/>
              <a:t>Is not a part of this course</a:t>
            </a:r>
          </a:p>
          <a:p>
            <a:pPr eaLnBrk="1" hangingPunct="1"/>
            <a:r>
              <a:rPr lang="en-US" altLang="en-US" sz="2800"/>
              <a:t>Step 2 – Analysis, Design (Modeling)</a:t>
            </a:r>
          </a:p>
          <a:p>
            <a:pPr lvl="1" eaLnBrk="1" hangingPunct="1"/>
            <a:r>
              <a:rPr lang="en-US" altLang="en-US" sz="2400"/>
              <a:t>You will be learning in this section…..</a:t>
            </a:r>
          </a:p>
          <a:p>
            <a:pPr eaLnBrk="1" hangingPunct="1"/>
            <a:r>
              <a:rPr lang="en-US" altLang="en-US" sz="2800"/>
              <a:t>Step 3 – Implementation</a:t>
            </a:r>
          </a:p>
          <a:p>
            <a:pPr lvl="1" eaLnBrk="1" hangingPunct="1"/>
            <a:r>
              <a:rPr lang="en-US" altLang="en-US" sz="2400"/>
              <a:t>You already know…..</a:t>
            </a:r>
          </a:p>
          <a:p>
            <a:pPr lvl="1" eaLnBrk="1" hangingPunct="1">
              <a:buFont typeface="Wingdings" charset="2"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59734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A66A08-BE76-3946-9DEB-EC0E41D936C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Scenarios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scenario has a sequence of steps.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Scenario 1 : Student is enrolled for the subject.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438E00"/>
                </a:solidFill>
              </a:rPr>
              <a:t>Student chooses the “enroll subject” action.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438E00"/>
                </a:solidFill>
              </a:rPr>
              <a:t>Check the student has enrolled in less than 10 subjects.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438E00"/>
                </a:solidFill>
              </a:rPr>
              <a:t>Check if the subject is valid.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438E00"/>
                </a:solidFill>
              </a:rPr>
              <a:t> Assign the subject to the student.</a:t>
            </a:r>
          </a:p>
          <a:p>
            <a:pPr lvl="3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>
              <a:solidFill>
                <a:srgbClr val="438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5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4D1D9-6B64-6845-96BC-EB291A22D4C0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Scenarios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Each scenario has a sequence of steps.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chemeClr val="hlink"/>
                </a:solidFill>
              </a:rPr>
              <a:t>Scenario 2 : Enrolling fails since the student is already enrolled in 10 subjects.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438E00"/>
                </a:solidFill>
              </a:rPr>
              <a:t>Student chooses the “enroll subject” action.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438E00"/>
                </a:solidFill>
              </a:rPr>
              <a:t>Check the student has enrolled in less than 10 subjects.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438E00"/>
                </a:solidFill>
              </a:rPr>
              <a:t> Return an error message to the student.</a:t>
            </a:r>
          </a:p>
        </p:txBody>
      </p:sp>
    </p:spTree>
    <p:extLst>
      <p:ext uri="{BB962C8B-B14F-4D97-AF65-F5344CB8AC3E}">
        <p14:creationId xmlns:p14="http://schemas.microsoft.com/office/powerpoint/2010/main" val="44069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CB9E99-8001-F44B-AEA5-F7D3239F211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Use Case Diagrams - Relationships 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Inclusion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Inclusion enables to reuse one use case's steps inside another use case.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Extension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Allows creating a new use case by adding steps to existing use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Generalization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/>
              <a:t>Allows child use cases to inherit behavior from parent use cases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2400" i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A76B4-CFE7-504C-AE2F-D65FF84CA5A4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32656"/>
            <a:ext cx="8534400" cy="75895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3000" dirty="0"/>
              <a:t>Use Case – Example (self service machine)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844675" y="4343400"/>
            <a:ext cx="2667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625475" y="4865688"/>
            <a:ext cx="304800" cy="609600"/>
            <a:chOff x="1488" y="1824"/>
            <a:chExt cx="192" cy="384"/>
          </a:xfrm>
        </p:grpSpPr>
        <p:sp>
          <p:nvSpPr>
            <p:cNvPr id="54304" name="Oval 5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305" name="Line 6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7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Line 8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7" name="Oval 9"/>
          <p:cNvSpPr>
            <a:spLocks noChangeArrowheads="1"/>
          </p:cNvSpPr>
          <p:nvPr/>
        </p:nvSpPr>
        <p:spPr bwMode="auto">
          <a:xfrm>
            <a:off x="2225675" y="5029200"/>
            <a:ext cx="1981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54278" name="Text Box 10"/>
          <p:cNvSpPr txBox="1">
            <a:spLocks noChangeArrowheads="1"/>
          </p:cNvSpPr>
          <p:nvPr/>
        </p:nvSpPr>
        <p:spPr bwMode="auto">
          <a:xfrm>
            <a:off x="2284413" y="5084763"/>
            <a:ext cx="1262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Restock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54279" name="Text Box 11"/>
          <p:cNvSpPr txBox="1">
            <a:spLocks noChangeArrowheads="1"/>
          </p:cNvSpPr>
          <p:nvPr/>
        </p:nvSpPr>
        <p:spPr bwMode="auto">
          <a:xfrm>
            <a:off x="457200" y="5557838"/>
            <a:ext cx="108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54280" name="Text Box 12"/>
          <p:cNvSpPr txBox="1">
            <a:spLocks noChangeArrowheads="1"/>
          </p:cNvSpPr>
          <p:nvPr/>
        </p:nvSpPr>
        <p:spPr bwMode="auto">
          <a:xfrm>
            <a:off x="1997075" y="4446588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Self service machine</a:t>
            </a:r>
          </a:p>
        </p:txBody>
      </p:sp>
      <p:sp>
        <p:nvSpPr>
          <p:cNvPr id="54281" name="Line 13"/>
          <p:cNvSpPr>
            <a:spLocks noChangeShapeType="1"/>
          </p:cNvSpPr>
          <p:nvPr/>
        </p:nvSpPr>
        <p:spPr bwMode="auto">
          <a:xfrm>
            <a:off x="1006475" y="5257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2" name="Rectangle 14"/>
          <p:cNvSpPr>
            <a:spLocks noChangeArrowheads="1"/>
          </p:cNvSpPr>
          <p:nvPr/>
        </p:nvSpPr>
        <p:spPr bwMode="auto">
          <a:xfrm>
            <a:off x="1920875" y="2209800"/>
            <a:ext cx="2667000" cy="1295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grpSp>
        <p:nvGrpSpPr>
          <p:cNvPr id="54283" name="Group 15"/>
          <p:cNvGrpSpPr>
            <a:grpSpLocks/>
          </p:cNvGrpSpPr>
          <p:nvPr/>
        </p:nvGrpSpPr>
        <p:grpSpPr bwMode="auto">
          <a:xfrm>
            <a:off x="701675" y="2732088"/>
            <a:ext cx="304800" cy="609600"/>
            <a:chOff x="1488" y="1824"/>
            <a:chExt cx="192" cy="384"/>
          </a:xfrm>
        </p:grpSpPr>
        <p:sp>
          <p:nvSpPr>
            <p:cNvPr id="54300" name="Oval 16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Freeform 18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Line 19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84" name="Oval 20"/>
          <p:cNvSpPr>
            <a:spLocks noChangeArrowheads="1"/>
          </p:cNvSpPr>
          <p:nvPr/>
        </p:nvSpPr>
        <p:spPr bwMode="auto">
          <a:xfrm>
            <a:off x="2301875" y="2895600"/>
            <a:ext cx="1981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54285" name="Text Box 21"/>
          <p:cNvSpPr txBox="1">
            <a:spLocks noChangeArrowheads="1"/>
          </p:cNvSpPr>
          <p:nvPr/>
        </p:nvSpPr>
        <p:spPr bwMode="auto">
          <a:xfrm>
            <a:off x="2551113" y="2951163"/>
            <a:ext cx="1435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Buy a product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533400" y="3424238"/>
            <a:ext cx="1217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4287" name="Text Box 23"/>
          <p:cNvSpPr txBox="1">
            <a:spLocks noChangeArrowheads="1"/>
          </p:cNvSpPr>
          <p:nvPr/>
        </p:nvSpPr>
        <p:spPr bwMode="auto">
          <a:xfrm>
            <a:off x="2073275" y="2312988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Self service machine</a:t>
            </a:r>
          </a:p>
        </p:txBody>
      </p:sp>
      <p:sp>
        <p:nvSpPr>
          <p:cNvPr id="54288" name="Line 24"/>
          <p:cNvSpPr>
            <a:spLocks noChangeShapeType="1"/>
          </p:cNvSpPr>
          <p:nvPr/>
        </p:nvSpPr>
        <p:spPr bwMode="auto">
          <a:xfrm>
            <a:off x="1082675" y="3124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9" name="Rectangle 25"/>
          <p:cNvSpPr>
            <a:spLocks noChangeArrowheads="1"/>
          </p:cNvSpPr>
          <p:nvPr/>
        </p:nvSpPr>
        <p:spPr bwMode="auto">
          <a:xfrm>
            <a:off x="5105400" y="3048000"/>
            <a:ext cx="26670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bg1"/>
              </a:solidFill>
            </a:endParaRPr>
          </a:p>
        </p:txBody>
      </p:sp>
      <p:sp>
        <p:nvSpPr>
          <p:cNvPr id="54290" name="Oval 26"/>
          <p:cNvSpPr>
            <a:spLocks noChangeArrowheads="1"/>
          </p:cNvSpPr>
          <p:nvPr/>
        </p:nvSpPr>
        <p:spPr bwMode="auto">
          <a:xfrm>
            <a:off x="5487988" y="3663950"/>
            <a:ext cx="1793875" cy="4111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54291" name="Text Box 27"/>
          <p:cNvSpPr txBox="1">
            <a:spLocks noChangeArrowheads="1"/>
          </p:cNvSpPr>
          <p:nvPr/>
        </p:nvSpPr>
        <p:spPr bwMode="auto">
          <a:xfrm>
            <a:off x="5210175" y="3714750"/>
            <a:ext cx="1811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Collect Money</a:t>
            </a: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54292" name="Text Box 28"/>
          <p:cNvSpPr txBox="1">
            <a:spLocks noChangeArrowheads="1"/>
          </p:cNvSpPr>
          <p:nvPr/>
        </p:nvSpPr>
        <p:spPr bwMode="auto">
          <a:xfrm>
            <a:off x="5280025" y="3140075"/>
            <a:ext cx="3863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Self service machine</a:t>
            </a:r>
          </a:p>
        </p:txBody>
      </p:sp>
      <p:grpSp>
        <p:nvGrpSpPr>
          <p:cNvPr id="54293" name="Group 29"/>
          <p:cNvGrpSpPr>
            <a:grpSpLocks/>
          </p:cNvGrpSpPr>
          <p:nvPr/>
        </p:nvGrpSpPr>
        <p:grpSpPr bwMode="auto">
          <a:xfrm>
            <a:off x="8229600" y="3429000"/>
            <a:ext cx="304800" cy="609600"/>
            <a:chOff x="1488" y="1824"/>
            <a:chExt cx="192" cy="384"/>
          </a:xfrm>
        </p:grpSpPr>
        <p:sp>
          <p:nvSpPr>
            <p:cNvPr id="54296" name="Oval 30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4297" name="Line 31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8" name="Freeform 32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9" name="Line 33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94" name="Line 34"/>
          <p:cNvSpPr>
            <a:spLocks noChangeShapeType="1"/>
          </p:cNvSpPr>
          <p:nvPr/>
        </p:nvSpPr>
        <p:spPr bwMode="auto">
          <a:xfrm flipH="1">
            <a:off x="75438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Text Box 35"/>
          <p:cNvSpPr txBox="1">
            <a:spLocks noChangeArrowheads="1"/>
          </p:cNvSpPr>
          <p:nvPr/>
        </p:nvSpPr>
        <p:spPr bwMode="auto">
          <a:xfrm>
            <a:off x="7832725" y="4278313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14416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9991C-139B-C040-B7CD-DB5F1EE1695F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581816"/>
            <a:ext cx="8534400" cy="75895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en-US" sz="3000" b="1" dirty="0">
                <a:latin typeface="Arial" charset="0"/>
              </a:rPr>
              <a:t>Use Case </a:t>
            </a:r>
            <a:r>
              <a:rPr lang="en-US" altLang="en-US" sz="3000" b="1" dirty="0"/>
              <a:t>–</a:t>
            </a:r>
            <a:r>
              <a:rPr lang="en-US" altLang="en-US" sz="3000" b="1" dirty="0">
                <a:latin typeface="Arial" charset="0"/>
              </a:rPr>
              <a:t> Example (self service machine </a:t>
            </a:r>
            <a:r>
              <a:rPr lang="en-US" altLang="en-US" sz="3000" b="1" dirty="0"/>
              <a:t>–</a:t>
            </a:r>
            <a:r>
              <a:rPr lang="en-US" altLang="en-US" sz="3000" b="1" dirty="0">
                <a:latin typeface="Arial" charset="0"/>
              </a:rPr>
              <a:t> includes relationship)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4918075" y="5684838"/>
            <a:ext cx="2170113" cy="944562"/>
            <a:chOff x="3168" y="1296"/>
            <a:chExt cx="1409" cy="480"/>
          </a:xfrm>
        </p:grpSpPr>
        <p:sp>
          <p:nvSpPr>
            <p:cNvPr id="55324" name="Oval 4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5325" name="Text Box 5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Arial" charset="0"/>
                </a:rPr>
                <a:t>Close Machine</a:t>
              </a:r>
            </a:p>
          </p:txBody>
        </p:sp>
      </p:grp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1828800" y="457200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</a:t>
            </a:r>
            <a:endParaRPr lang="en-US" altLang="en-US" sz="2400">
              <a:solidFill>
                <a:schemeClr val="tx1"/>
              </a:solidFill>
            </a:endParaRPr>
          </a:p>
        </p:txBody>
      </p:sp>
      <p:grpSp>
        <p:nvGrpSpPr>
          <p:cNvPr id="55301" name="Group 7"/>
          <p:cNvGrpSpPr>
            <a:grpSpLocks/>
          </p:cNvGrpSpPr>
          <p:nvPr/>
        </p:nvGrpSpPr>
        <p:grpSpPr bwMode="auto">
          <a:xfrm>
            <a:off x="1371600" y="2036763"/>
            <a:ext cx="1852613" cy="839787"/>
            <a:chOff x="864" y="1536"/>
            <a:chExt cx="1203" cy="427"/>
          </a:xfrm>
        </p:grpSpPr>
        <p:sp>
          <p:nvSpPr>
            <p:cNvPr id="55322" name="Oval 8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5323" name="Text Box 9"/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      </a:t>
              </a:r>
              <a:r>
                <a:rPr lang="en-US" altLang="en-US" sz="2000">
                  <a:solidFill>
                    <a:schemeClr val="tx1"/>
                  </a:solidFill>
                </a:rPr>
                <a:t>Restock</a:t>
              </a:r>
            </a:p>
          </p:txBody>
        </p:sp>
      </p:grpSp>
      <p:grpSp>
        <p:nvGrpSpPr>
          <p:cNvPr id="55302" name="Group 10"/>
          <p:cNvGrpSpPr>
            <a:grpSpLocks/>
          </p:cNvGrpSpPr>
          <p:nvPr/>
        </p:nvGrpSpPr>
        <p:grpSpPr bwMode="auto">
          <a:xfrm>
            <a:off x="4994275" y="3170238"/>
            <a:ext cx="2170113" cy="944562"/>
            <a:chOff x="3168" y="1296"/>
            <a:chExt cx="1409" cy="480"/>
          </a:xfrm>
        </p:grpSpPr>
        <p:sp>
          <p:nvSpPr>
            <p:cNvPr id="55320" name="Oval 11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5321" name="Text Box 12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Arial" charset="0"/>
                </a:rPr>
                <a:t>Close Machine</a:t>
              </a:r>
            </a:p>
          </p:txBody>
        </p:sp>
      </p:grpSp>
      <p:grpSp>
        <p:nvGrpSpPr>
          <p:cNvPr id="55303" name="Group 13"/>
          <p:cNvGrpSpPr>
            <a:grpSpLocks/>
          </p:cNvGrpSpPr>
          <p:nvPr/>
        </p:nvGrpSpPr>
        <p:grpSpPr bwMode="auto">
          <a:xfrm>
            <a:off x="5068888" y="1752600"/>
            <a:ext cx="2170112" cy="944563"/>
            <a:chOff x="3168" y="1296"/>
            <a:chExt cx="1409" cy="480"/>
          </a:xfrm>
        </p:grpSpPr>
        <p:sp>
          <p:nvSpPr>
            <p:cNvPr id="55318" name="Oval 14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5319" name="Text Box 15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Arial" charset="0"/>
                </a:rPr>
                <a:t>Open Machine</a:t>
              </a:r>
            </a:p>
          </p:txBody>
        </p:sp>
      </p:grpSp>
      <p:sp>
        <p:nvSpPr>
          <p:cNvPr id="55304" name="Line 16"/>
          <p:cNvSpPr>
            <a:spLocks noChangeShapeType="1"/>
          </p:cNvSpPr>
          <p:nvPr/>
        </p:nvSpPr>
        <p:spPr bwMode="auto">
          <a:xfrm flipV="1">
            <a:off x="3219450" y="2130425"/>
            <a:ext cx="1849438" cy="3778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Line 17"/>
          <p:cNvSpPr>
            <a:spLocks noChangeShapeType="1"/>
          </p:cNvSpPr>
          <p:nvPr/>
        </p:nvSpPr>
        <p:spPr bwMode="auto">
          <a:xfrm>
            <a:off x="3146425" y="2697163"/>
            <a:ext cx="1882775" cy="96043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Text Box 18"/>
          <p:cNvSpPr txBox="1">
            <a:spLocks noChangeArrowheads="1"/>
          </p:cNvSpPr>
          <p:nvPr/>
        </p:nvSpPr>
        <p:spPr bwMode="auto">
          <a:xfrm>
            <a:off x="2667000" y="3352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Times New Roman" charset="0"/>
              </a:rPr>
              <a:t>&lt;&lt;includes&gt;&gt;</a:t>
            </a:r>
          </a:p>
        </p:txBody>
      </p:sp>
      <p:sp>
        <p:nvSpPr>
          <p:cNvPr id="55307" name="Text Box 19"/>
          <p:cNvSpPr txBox="1">
            <a:spLocks noChangeArrowheads="1"/>
          </p:cNvSpPr>
          <p:nvPr/>
        </p:nvSpPr>
        <p:spPr bwMode="auto">
          <a:xfrm>
            <a:off x="3294063" y="17526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charset="0"/>
              </a:rPr>
              <a:t>&lt;&lt;includes&gt;&gt;</a:t>
            </a:r>
          </a:p>
        </p:txBody>
      </p:sp>
      <p:grpSp>
        <p:nvGrpSpPr>
          <p:cNvPr id="55308" name="Group 20"/>
          <p:cNvGrpSpPr>
            <a:grpSpLocks/>
          </p:cNvGrpSpPr>
          <p:nvPr/>
        </p:nvGrpSpPr>
        <p:grpSpPr bwMode="auto">
          <a:xfrm>
            <a:off x="1295400" y="4551363"/>
            <a:ext cx="1852613" cy="839787"/>
            <a:chOff x="864" y="1536"/>
            <a:chExt cx="1203" cy="427"/>
          </a:xfrm>
        </p:grpSpPr>
        <p:sp>
          <p:nvSpPr>
            <p:cNvPr id="55316" name="Oval 21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5317" name="Text Box 22"/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      </a:t>
              </a:r>
              <a:r>
                <a:rPr lang="en-US" altLang="en-US" sz="2000">
                  <a:solidFill>
                    <a:schemeClr val="tx1"/>
                  </a:solidFill>
                </a:rPr>
                <a:t>Collect</a:t>
              </a:r>
            </a:p>
          </p:txBody>
        </p:sp>
      </p:grpSp>
      <p:grpSp>
        <p:nvGrpSpPr>
          <p:cNvPr id="55309" name="Group 23"/>
          <p:cNvGrpSpPr>
            <a:grpSpLocks/>
          </p:cNvGrpSpPr>
          <p:nvPr/>
        </p:nvGrpSpPr>
        <p:grpSpPr bwMode="auto">
          <a:xfrm>
            <a:off x="4992688" y="4267200"/>
            <a:ext cx="2170112" cy="944563"/>
            <a:chOff x="3168" y="1296"/>
            <a:chExt cx="1409" cy="480"/>
          </a:xfrm>
        </p:grpSpPr>
        <p:sp>
          <p:nvSpPr>
            <p:cNvPr id="55314" name="Oval 24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5315" name="Text Box 25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Arial" charset="0"/>
                </a:rPr>
                <a:t>Open Machine</a:t>
              </a:r>
            </a:p>
          </p:txBody>
        </p:sp>
      </p:grpSp>
      <p:sp>
        <p:nvSpPr>
          <p:cNvPr id="55310" name="Line 26"/>
          <p:cNvSpPr>
            <a:spLocks noChangeShapeType="1"/>
          </p:cNvSpPr>
          <p:nvPr/>
        </p:nvSpPr>
        <p:spPr bwMode="auto">
          <a:xfrm flipV="1">
            <a:off x="3143250" y="4645025"/>
            <a:ext cx="1849438" cy="3778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Line 27"/>
          <p:cNvSpPr>
            <a:spLocks noChangeShapeType="1"/>
          </p:cNvSpPr>
          <p:nvPr/>
        </p:nvSpPr>
        <p:spPr bwMode="auto">
          <a:xfrm>
            <a:off x="3070225" y="5211763"/>
            <a:ext cx="1847850" cy="9445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Text Box 28"/>
          <p:cNvSpPr txBox="1">
            <a:spLocks noChangeArrowheads="1"/>
          </p:cNvSpPr>
          <p:nvPr/>
        </p:nvSpPr>
        <p:spPr bwMode="auto">
          <a:xfrm>
            <a:off x="3070225" y="57785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charset="0"/>
              </a:rPr>
              <a:t>&lt;&lt;includes&gt;&gt;</a:t>
            </a:r>
          </a:p>
        </p:txBody>
      </p:sp>
      <p:sp>
        <p:nvSpPr>
          <p:cNvPr id="55313" name="Text Box 29"/>
          <p:cNvSpPr txBox="1">
            <a:spLocks noChangeArrowheads="1"/>
          </p:cNvSpPr>
          <p:nvPr/>
        </p:nvSpPr>
        <p:spPr bwMode="auto">
          <a:xfrm>
            <a:off x="3217863" y="42672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charset="0"/>
              </a:rPr>
              <a:t>&lt;&lt;includes&gt;&gt;</a:t>
            </a:r>
          </a:p>
        </p:txBody>
      </p:sp>
    </p:spTree>
    <p:extLst>
      <p:ext uri="{BB962C8B-B14F-4D97-AF65-F5344CB8AC3E}">
        <p14:creationId xmlns:p14="http://schemas.microsoft.com/office/powerpoint/2010/main" val="11604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A098A4-4716-D743-937A-2CF8419FA0B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509808"/>
            <a:ext cx="8534400" cy="75895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600" b="1">
                <a:latin typeface="Arial" charset="0"/>
              </a:rPr>
              <a:t>Use Case </a:t>
            </a:r>
            <a:r>
              <a:rPr lang="en-US" altLang="en-US" sz="3600" b="1"/>
              <a:t>–</a:t>
            </a:r>
            <a:r>
              <a:rPr lang="en-US" altLang="en-US" sz="3600" b="1">
                <a:latin typeface="Arial" charset="0"/>
              </a:rPr>
              <a:t> </a:t>
            </a:r>
            <a:r>
              <a:rPr lang="en-US" altLang="en-US" sz="3200" b="1">
                <a:latin typeface="Arial" charset="0"/>
              </a:rPr>
              <a:t>Example (self service machine </a:t>
            </a:r>
            <a:r>
              <a:rPr lang="en-US" altLang="en-US" sz="3200" b="1"/>
              <a:t>–</a:t>
            </a:r>
            <a:r>
              <a:rPr lang="en-US" altLang="en-US" sz="3200" b="1">
                <a:latin typeface="Arial" charset="0"/>
              </a:rPr>
              <a:t> extends relationship)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1066800" y="1752600"/>
            <a:ext cx="6172200" cy="4038600"/>
            <a:chOff x="672" y="1104"/>
            <a:chExt cx="3888" cy="2544"/>
          </a:xfrm>
        </p:grpSpPr>
        <p:sp>
          <p:nvSpPr>
            <p:cNvPr id="57348" name="Text Box 4"/>
            <p:cNvSpPr txBox="1">
              <a:spLocks noChangeArrowheads="1"/>
            </p:cNvSpPr>
            <p:nvPr/>
          </p:nvSpPr>
          <p:spPr bwMode="auto">
            <a:xfrm>
              <a:off x="1152" y="2880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      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7349" name="Group 5"/>
            <p:cNvGrpSpPr>
              <a:grpSpLocks/>
            </p:cNvGrpSpPr>
            <p:nvPr/>
          </p:nvGrpSpPr>
          <p:grpSpPr bwMode="auto">
            <a:xfrm>
              <a:off x="864" y="1283"/>
              <a:ext cx="1167" cy="529"/>
              <a:chOff x="864" y="1536"/>
              <a:chExt cx="1203" cy="427"/>
            </a:xfrm>
          </p:grpSpPr>
          <p:sp>
            <p:nvSpPr>
              <p:cNvPr id="57365" name="Oval 6"/>
              <p:cNvSpPr>
                <a:spLocks noChangeArrowheads="1"/>
              </p:cNvSpPr>
              <p:nvPr/>
            </p:nvSpPr>
            <p:spPr bwMode="auto">
              <a:xfrm>
                <a:off x="864" y="1584"/>
                <a:ext cx="1203" cy="3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7366" name="Text Box 7"/>
              <p:cNvSpPr txBox="1">
                <a:spLocks noChangeArrowheads="1"/>
              </p:cNvSpPr>
              <p:nvPr/>
            </p:nvSpPr>
            <p:spPr bwMode="auto">
              <a:xfrm>
                <a:off x="1104" y="1536"/>
                <a:ext cx="74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      </a:t>
                </a:r>
                <a:r>
                  <a:rPr lang="en-US" altLang="en-US" sz="2000">
                    <a:solidFill>
                      <a:schemeClr val="tx1"/>
                    </a:solidFill>
                  </a:rPr>
                  <a:t>Restock</a:t>
                </a:r>
              </a:p>
            </p:txBody>
          </p:sp>
        </p:grpSp>
        <p:grpSp>
          <p:nvGrpSpPr>
            <p:cNvPr id="57350" name="Group 8"/>
            <p:cNvGrpSpPr>
              <a:grpSpLocks/>
            </p:cNvGrpSpPr>
            <p:nvPr/>
          </p:nvGrpSpPr>
          <p:grpSpPr bwMode="auto">
            <a:xfrm>
              <a:off x="3146" y="1997"/>
              <a:ext cx="1367" cy="595"/>
              <a:chOff x="3168" y="1296"/>
              <a:chExt cx="1409" cy="480"/>
            </a:xfrm>
          </p:grpSpPr>
          <p:sp>
            <p:nvSpPr>
              <p:cNvPr id="57363" name="Oval 9"/>
              <p:cNvSpPr>
                <a:spLocks noChangeArrowheads="1"/>
              </p:cNvSpPr>
              <p:nvPr/>
            </p:nvSpPr>
            <p:spPr bwMode="auto">
              <a:xfrm>
                <a:off x="3168" y="1296"/>
                <a:ext cx="13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7364" name="Text Box 10"/>
              <p:cNvSpPr txBox="1">
                <a:spLocks noChangeArrowheads="1"/>
              </p:cNvSpPr>
              <p:nvPr/>
            </p:nvSpPr>
            <p:spPr bwMode="auto">
              <a:xfrm>
                <a:off x="3216" y="1440"/>
                <a:ext cx="136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Arial" charset="0"/>
                  </a:rPr>
                  <a:t>Close Machine</a:t>
                </a:r>
              </a:p>
            </p:txBody>
          </p:sp>
        </p:grpSp>
        <p:grpSp>
          <p:nvGrpSpPr>
            <p:cNvPr id="57351" name="Group 11"/>
            <p:cNvGrpSpPr>
              <a:grpSpLocks/>
            </p:cNvGrpSpPr>
            <p:nvPr/>
          </p:nvGrpSpPr>
          <p:grpSpPr bwMode="auto">
            <a:xfrm>
              <a:off x="3193" y="1104"/>
              <a:ext cx="1367" cy="595"/>
              <a:chOff x="3168" y="1296"/>
              <a:chExt cx="1409" cy="480"/>
            </a:xfrm>
          </p:grpSpPr>
          <p:sp>
            <p:nvSpPr>
              <p:cNvPr id="57361" name="Oval 12"/>
              <p:cNvSpPr>
                <a:spLocks noChangeArrowheads="1"/>
              </p:cNvSpPr>
              <p:nvPr/>
            </p:nvSpPr>
            <p:spPr bwMode="auto">
              <a:xfrm>
                <a:off x="3168" y="1296"/>
                <a:ext cx="1316" cy="4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7362" name="Text Box 13"/>
              <p:cNvSpPr txBox="1">
                <a:spLocks noChangeArrowheads="1"/>
              </p:cNvSpPr>
              <p:nvPr/>
            </p:nvSpPr>
            <p:spPr bwMode="auto">
              <a:xfrm>
                <a:off x="3216" y="1440"/>
                <a:ext cx="136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chemeClr val="tx1"/>
                    </a:solidFill>
                    <a:latin typeface="Arial" charset="0"/>
                  </a:rPr>
                  <a:t>Open Machine</a:t>
                </a:r>
              </a:p>
            </p:txBody>
          </p:sp>
        </p:grpSp>
        <p:sp>
          <p:nvSpPr>
            <p:cNvPr id="57352" name="Line 14"/>
            <p:cNvSpPr>
              <a:spLocks noChangeShapeType="1"/>
            </p:cNvSpPr>
            <p:nvPr/>
          </p:nvSpPr>
          <p:spPr bwMode="auto">
            <a:xfrm flipV="1">
              <a:off x="2028" y="1342"/>
              <a:ext cx="1165" cy="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15"/>
            <p:cNvSpPr>
              <a:spLocks noChangeShapeType="1"/>
            </p:cNvSpPr>
            <p:nvPr/>
          </p:nvSpPr>
          <p:spPr bwMode="auto">
            <a:xfrm>
              <a:off x="1982" y="1699"/>
              <a:ext cx="1164" cy="5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Text Box 16"/>
            <p:cNvSpPr txBox="1">
              <a:spLocks noChangeArrowheads="1"/>
            </p:cNvSpPr>
            <p:nvPr/>
          </p:nvSpPr>
          <p:spPr bwMode="auto">
            <a:xfrm>
              <a:off x="1982" y="205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charset="0"/>
                </a:rPr>
                <a:t>&lt;&lt;includes&gt;&gt;</a:t>
              </a:r>
            </a:p>
          </p:txBody>
        </p:sp>
        <p:sp>
          <p:nvSpPr>
            <p:cNvPr id="57355" name="Text Box 17"/>
            <p:cNvSpPr txBox="1">
              <a:spLocks noChangeArrowheads="1"/>
            </p:cNvSpPr>
            <p:nvPr/>
          </p:nvSpPr>
          <p:spPr bwMode="auto">
            <a:xfrm>
              <a:off x="2075" y="110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Times New Roman" charset="0"/>
                </a:rPr>
                <a:t>&lt;&lt;includes&gt;&gt;</a:t>
              </a:r>
            </a:p>
          </p:txBody>
        </p:sp>
        <p:sp>
          <p:nvSpPr>
            <p:cNvPr id="57356" name="Oval 18"/>
            <p:cNvSpPr>
              <a:spLocks noChangeArrowheads="1"/>
            </p:cNvSpPr>
            <p:nvPr/>
          </p:nvSpPr>
          <p:spPr bwMode="auto">
            <a:xfrm>
              <a:off x="912" y="2919"/>
              <a:ext cx="1824" cy="72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357" name="Text Box 19"/>
            <p:cNvSpPr txBox="1">
              <a:spLocks noChangeArrowheads="1"/>
            </p:cNvSpPr>
            <p:nvPr/>
          </p:nvSpPr>
          <p:spPr bwMode="auto">
            <a:xfrm>
              <a:off x="1343" y="2784"/>
              <a:ext cx="13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     </a:t>
              </a:r>
              <a:endParaRPr lang="en-US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57358" name="Text Box 20"/>
            <p:cNvSpPr txBox="1">
              <a:spLocks noChangeArrowheads="1"/>
            </p:cNvSpPr>
            <p:nvPr/>
          </p:nvSpPr>
          <p:spPr bwMode="auto">
            <a:xfrm>
              <a:off x="1104" y="3072"/>
              <a:ext cx="149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Arial" charset="0"/>
                </a:rPr>
                <a:t>Restock According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  <a:latin typeface="Arial" charset="0"/>
                </a:rPr>
                <a:t>to Sales</a:t>
              </a:r>
            </a:p>
          </p:txBody>
        </p:sp>
        <p:sp>
          <p:nvSpPr>
            <p:cNvPr id="57359" name="Line 21"/>
            <p:cNvSpPr>
              <a:spLocks noChangeShapeType="1"/>
            </p:cNvSpPr>
            <p:nvPr/>
          </p:nvSpPr>
          <p:spPr bwMode="auto">
            <a:xfrm flipV="1">
              <a:off x="1584" y="1776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Text Box 22"/>
            <p:cNvSpPr txBox="1">
              <a:spLocks noChangeArrowheads="1"/>
            </p:cNvSpPr>
            <p:nvPr/>
          </p:nvSpPr>
          <p:spPr bwMode="auto">
            <a:xfrm>
              <a:off x="672" y="2448"/>
              <a:ext cx="9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chemeClr val="hlink"/>
                  </a:solidFill>
                  <a:latin typeface="Times New Roman" charset="0"/>
                </a:rPr>
                <a:t>&lt;&lt;extends&gt;&gt;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4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DB6485-8769-8543-B44A-ADB9C3F7517B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548680"/>
            <a:ext cx="8534400" cy="75895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>
                <a:latin typeface="Arial" charset="0"/>
              </a:rPr>
              <a:t>Use Case </a:t>
            </a:r>
            <a:r>
              <a:rPr lang="en-US" altLang="en-US" sz="3200" b="1"/>
              <a:t>–</a:t>
            </a:r>
            <a:r>
              <a:rPr lang="en-US" altLang="en-US" sz="3200" b="1">
                <a:latin typeface="Arial" charset="0"/>
              </a:rPr>
              <a:t> </a:t>
            </a:r>
            <a:r>
              <a:rPr lang="en-US" altLang="en-US" sz="2800" b="1">
                <a:latin typeface="Arial" charset="0"/>
              </a:rPr>
              <a:t>Example (self service machine </a:t>
            </a:r>
            <a:r>
              <a:rPr lang="en-US" altLang="en-US" sz="2800" b="1"/>
              <a:t>–</a:t>
            </a:r>
            <a:r>
              <a:rPr lang="en-US" altLang="en-US" sz="2800" b="1">
                <a:latin typeface="Arial" charset="0"/>
              </a:rPr>
              <a:t> generalize relationship): Actor-to-Actor relationship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3700463" y="1447800"/>
            <a:ext cx="1447800" cy="1828800"/>
            <a:chOff x="1488" y="1824"/>
            <a:chExt cx="192" cy="384"/>
          </a:xfrm>
        </p:grpSpPr>
        <p:sp>
          <p:nvSpPr>
            <p:cNvPr id="59423" name="Oval 4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9424" name="Line 5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Freeform 6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6" name="Line 7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396" name="Group 8"/>
          <p:cNvGrpSpPr>
            <a:grpSpLocks/>
          </p:cNvGrpSpPr>
          <p:nvPr/>
        </p:nvGrpSpPr>
        <p:grpSpPr bwMode="auto">
          <a:xfrm>
            <a:off x="1414463" y="3962400"/>
            <a:ext cx="1447800" cy="1828800"/>
            <a:chOff x="1488" y="1824"/>
            <a:chExt cx="192" cy="384"/>
          </a:xfrm>
        </p:grpSpPr>
        <p:sp>
          <p:nvSpPr>
            <p:cNvPr id="59419" name="Oval 9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9420" name="Line 10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1" name="Freeform 11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2" name="Line 12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397" name="Group 13"/>
          <p:cNvGrpSpPr>
            <a:grpSpLocks/>
          </p:cNvGrpSpPr>
          <p:nvPr/>
        </p:nvGrpSpPr>
        <p:grpSpPr bwMode="auto">
          <a:xfrm>
            <a:off x="6367463" y="3810000"/>
            <a:ext cx="1447800" cy="1828800"/>
            <a:chOff x="1488" y="1824"/>
            <a:chExt cx="192" cy="384"/>
          </a:xfrm>
        </p:grpSpPr>
        <p:sp>
          <p:nvSpPr>
            <p:cNvPr id="59415" name="Oval 14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9416" name="Line 15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7" name="Freeform 16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8" name="Line 17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18"/>
          <p:cNvSpPr txBox="1">
            <a:spLocks noChangeArrowheads="1"/>
          </p:cNvSpPr>
          <p:nvPr/>
        </p:nvSpPr>
        <p:spPr bwMode="auto">
          <a:xfrm>
            <a:off x="3548063" y="3886200"/>
            <a:ext cx="218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Supplier Agent</a:t>
            </a:r>
          </a:p>
        </p:txBody>
      </p:sp>
      <p:sp>
        <p:nvSpPr>
          <p:cNvPr id="59399" name="Text Box 19"/>
          <p:cNvSpPr txBox="1">
            <a:spLocks noChangeArrowheads="1"/>
          </p:cNvSpPr>
          <p:nvPr/>
        </p:nvSpPr>
        <p:spPr bwMode="auto">
          <a:xfrm>
            <a:off x="1627188" y="5754688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Restocker</a:t>
            </a:r>
          </a:p>
        </p:txBody>
      </p:sp>
      <p:sp>
        <p:nvSpPr>
          <p:cNvPr id="59400" name="Text Box 20"/>
          <p:cNvSpPr txBox="1">
            <a:spLocks noChangeArrowheads="1"/>
          </p:cNvSpPr>
          <p:nvPr/>
        </p:nvSpPr>
        <p:spPr bwMode="auto">
          <a:xfrm>
            <a:off x="6367463" y="5791200"/>
            <a:ext cx="155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Collector</a:t>
            </a:r>
          </a:p>
        </p:txBody>
      </p:sp>
      <p:grpSp>
        <p:nvGrpSpPr>
          <p:cNvPr id="59401" name="Group 21"/>
          <p:cNvGrpSpPr>
            <a:grpSpLocks/>
          </p:cNvGrpSpPr>
          <p:nvPr/>
        </p:nvGrpSpPr>
        <p:grpSpPr bwMode="auto">
          <a:xfrm rot="2943574">
            <a:off x="2976563" y="3009900"/>
            <a:ext cx="457200" cy="1447800"/>
            <a:chOff x="2688" y="2400"/>
            <a:chExt cx="192" cy="432"/>
          </a:xfrm>
        </p:grpSpPr>
        <p:sp>
          <p:nvSpPr>
            <p:cNvPr id="59410" name="Line 22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1" name="Line 23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24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25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26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02" name="Group 27"/>
          <p:cNvGrpSpPr>
            <a:grpSpLocks/>
          </p:cNvGrpSpPr>
          <p:nvPr/>
        </p:nvGrpSpPr>
        <p:grpSpPr bwMode="auto">
          <a:xfrm rot="-3908716">
            <a:off x="5414963" y="2933700"/>
            <a:ext cx="457200" cy="1447800"/>
            <a:chOff x="2688" y="2400"/>
            <a:chExt cx="192" cy="432"/>
          </a:xfrm>
        </p:grpSpPr>
        <p:sp>
          <p:nvSpPr>
            <p:cNvPr id="59405" name="Line 28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6" name="Line 29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7" name="Line 30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8" name="Line 31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09" name="Line 32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403" name="Rectangle 34"/>
          <p:cNvSpPr>
            <a:spLocks noChangeArrowheads="1"/>
          </p:cNvSpPr>
          <p:nvPr/>
        </p:nvSpPr>
        <p:spPr bwMode="auto">
          <a:xfrm>
            <a:off x="838200" y="2057400"/>
            <a:ext cx="17192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generalized actor</a:t>
            </a:r>
          </a:p>
        </p:txBody>
      </p:sp>
      <p:sp>
        <p:nvSpPr>
          <p:cNvPr id="59404" name="Rectangle 35"/>
          <p:cNvSpPr>
            <a:spLocks noChangeArrowheads="1"/>
          </p:cNvSpPr>
          <p:nvPr/>
        </p:nvSpPr>
        <p:spPr bwMode="auto">
          <a:xfrm>
            <a:off x="228600" y="4953000"/>
            <a:ext cx="1204913" cy="581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specialized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11453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62A4BE-4120-0741-9E3D-A189CADC6203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941856"/>
            <a:ext cx="8534400" cy="75895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3200" b="1">
                <a:latin typeface="Arial" charset="0"/>
              </a:rPr>
              <a:t>Use Case </a:t>
            </a:r>
            <a:r>
              <a:rPr lang="en-US" altLang="en-US" sz="3200" b="1"/>
              <a:t>–</a:t>
            </a:r>
            <a:r>
              <a:rPr lang="en-US" altLang="en-US" sz="3200" b="1">
                <a:latin typeface="Arial" charset="0"/>
              </a:rPr>
              <a:t> </a:t>
            </a:r>
            <a:r>
              <a:rPr lang="en-US" altLang="en-US" sz="2800" b="1">
                <a:latin typeface="Arial" charset="0"/>
              </a:rPr>
              <a:t>Example (self service machine </a:t>
            </a:r>
            <a:r>
              <a:rPr lang="en-US" altLang="en-US" sz="2800" b="1"/>
              <a:t>–</a:t>
            </a:r>
            <a:r>
              <a:rPr lang="en-US" altLang="en-US" sz="2800" b="1">
                <a:latin typeface="Arial" charset="0"/>
              </a:rPr>
              <a:t> generalize relationship): Actor-to-Actor relationship </a:t>
            </a:r>
            <a:r>
              <a:rPr lang="en-US" altLang="en-US" sz="2800" b="1"/>
              <a:t>–</a:t>
            </a:r>
            <a:r>
              <a:rPr lang="en-US" altLang="en-US" sz="2800" b="1">
                <a:latin typeface="Arial" charset="0"/>
              </a:rPr>
              <a:t> example 2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3700463" y="1447800"/>
            <a:ext cx="1447800" cy="1828800"/>
            <a:chOff x="1488" y="1824"/>
            <a:chExt cx="192" cy="384"/>
          </a:xfrm>
        </p:grpSpPr>
        <p:sp>
          <p:nvSpPr>
            <p:cNvPr id="61471" name="Oval 4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1472" name="Line 5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3" name="Freeform 6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4" name="Line 7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4" name="Group 8"/>
          <p:cNvGrpSpPr>
            <a:grpSpLocks/>
          </p:cNvGrpSpPr>
          <p:nvPr/>
        </p:nvGrpSpPr>
        <p:grpSpPr bwMode="auto">
          <a:xfrm>
            <a:off x="1414463" y="3962400"/>
            <a:ext cx="1447800" cy="1828800"/>
            <a:chOff x="1488" y="1824"/>
            <a:chExt cx="192" cy="384"/>
          </a:xfrm>
        </p:grpSpPr>
        <p:sp>
          <p:nvSpPr>
            <p:cNvPr id="61467" name="Oval 9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1468" name="Line 10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Freeform 11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0" name="Line 12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445" name="Group 13"/>
          <p:cNvGrpSpPr>
            <a:grpSpLocks/>
          </p:cNvGrpSpPr>
          <p:nvPr/>
        </p:nvGrpSpPr>
        <p:grpSpPr bwMode="auto">
          <a:xfrm>
            <a:off x="6367463" y="3810000"/>
            <a:ext cx="1447800" cy="1828800"/>
            <a:chOff x="1488" y="1824"/>
            <a:chExt cx="192" cy="384"/>
          </a:xfrm>
        </p:grpSpPr>
        <p:sp>
          <p:nvSpPr>
            <p:cNvPr id="61463" name="Oval 14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1464" name="Line 15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5" name="Freeform 16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6" name="Line 17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46" name="Text Box 18"/>
          <p:cNvSpPr txBox="1">
            <a:spLocks noChangeArrowheads="1"/>
          </p:cNvSpPr>
          <p:nvPr/>
        </p:nvSpPr>
        <p:spPr bwMode="auto">
          <a:xfrm>
            <a:off x="3929063" y="3581400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Cook</a:t>
            </a:r>
          </a:p>
        </p:txBody>
      </p:sp>
      <p:sp>
        <p:nvSpPr>
          <p:cNvPr id="61447" name="Text Box 19"/>
          <p:cNvSpPr txBox="1">
            <a:spLocks noChangeArrowheads="1"/>
          </p:cNvSpPr>
          <p:nvPr/>
        </p:nvSpPr>
        <p:spPr bwMode="auto">
          <a:xfrm>
            <a:off x="1371600" y="5754688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Mom Cook</a:t>
            </a:r>
          </a:p>
        </p:txBody>
      </p:sp>
      <p:sp>
        <p:nvSpPr>
          <p:cNvPr id="61448" name="Text Box 20"/>
          <p:cNvSpPr txBox="1">
            <a:spLocks noChangeArrowheads="1"/>
          </p:cNvSpPr>
          <p:nvPr/>
        </p:nvSpPr>
        <p:spPr bwMode="auto">
          <a:xfrm>
            <a:off x="6367463" y="5791200"/>
            <a:ext cx="1938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Arial" charset="0"/>
              </a:rPr>
              <a:t>Father Cook</a:t>
            </a:r>
          </a:p>
        </p:txBody>
      </p:sp>
      <p:grpSp>
        <p:nvGrpSpPr>
          <p:cNvPr id="61449" name="Group 21"/>
          <p:cNvGrpSpPr>
            <a:grpSpLocks/>
          </p:cNvGrpSpPr>
          <p:nvPr/>
        </p:nvGrpSpPr>
        <p:grpSpPr bwMode="auto">
          <a:xfrm rot="2943574">
            <a:off x="2976563" y="3009900"/>
            <a:ext cx="457200" cy="1447800"/>
            <a:chOff x="2688" y="2400"/>
            <a:chExt cx="192" cy="432"/>
          </a:xfrm>
        </p:grpSpPr>
        <p:sp>
          <p:nvSpPr>
            <p:cNvPr id="61458" name="Line 22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23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24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25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26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450" name="Group 27"/>
          <p:cNvGrpSpPr>
            <a:grpSpLocks/>
          </p:cNvGrpSpPr>
          <p:nvPr/>
        </p:nvGrpSpPr>
        <p:grpSpPr bwMode="auto">
          <a:xfrm rot="-3908716">
            <a:off x="5414963" y="2933700"/>
            <a:ext cx="457200" cy="1447800"/>
            <a:chOff x="2688" y="2400"/>
            <a:chExt cx="192" cy="432"/>
          </a:xfrm>
        </p:grpSpPr>
        <p:sp>
          <p:nvSpPr>
            <p:cNvPr id="61453" name="Line 28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4" name="Line 29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5" name="Line 30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6" name="Line 31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7" name="Line 32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51" name="Rectangle 33"/>
          <p:cNvSpPr>
            <a:spLocks noChangeArrowheads="1"/>
          </p:cNvSpPr>
          <p:nvPr/>
        </p:nvSpPr>
        <p:spPr bwMode="auto">
          <a:xfrm>
            <a:off x="838200" y="2057400"/>
            <a:ext cx="1719263" cy="3365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generalized actor</a:t>
            </a:r>
          </a:p>
        </p:txBody>
      </p:sp>
      <p:sp>
        <p:nvSpPr>
          <p:cNvPr id="61452" name="Rectangle 34"/>
          <p:cNvSpPr>
            <a:spLocks noChangeArrowheads="1"/>
          </p:cNvSpPr>
          <p:nvPr/>
        </p:nvSpPr>
        <p:spPr bwMode="auto">
          <a:xfrm>
            <a:off x="228600" y="4953000"/>
            <a:ext cx="1204913" cy="58102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specialized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actor</a:t>
            </a:r>
          </a:p>
        </p:txBody>
      </p:sp>
    </p:spTree>
    <p:extLst>
      <p:ext uri="{BB962C8B-B14F-4D97-AF65-F5344CB8AC3E}">
        <p14:creationId xmlns:p14="http://schemas.microsoft.com/office/powerpoint/2010/main" val="19315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87877-B5E3-E54F-AA52-03F2DCB4D71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371600" y="1524000"/>
            <a:ext cx="7315200" cy="510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1752" y="404664"/>
            <a:ext cx="8534400" cy="75895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Use Case – Example (self service machine)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52400" y="152400"/>
            <a:ext cx="8791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4000">
              <a:solidFill>
                <a:srgbClr val="FC0128"/>
              </a:solidFill>
            </a:endParaRP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172200" y="5791200"/>
            <a:ext cx="1565275" cy="742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6229350" y="6015038"/>
            <a:ext cx="1619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Arial" charset="0"/>
              </a:rPr>
              <a:t>Close Machine</a:t>
            </a: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3506788" y="4865688"/>
            <a:ext cx="1112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      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3113088" y="3025775"/>
            <a:ext cx="1592262" cy="609600"/>
            <a:chOff x="864" y="1536"/>
            <a:chExt cx="1203" cy="427"/>
          </a:xfrm>
        </p:grpSpPr>
        <p:sp>
          <p:nvSpPr>
            <p:cNvPr id="63562" name="Oval 9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63" name="Text Box 10"/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      Restock</a:t>
              </a:r>
            </a:p>
          </p:txBody>
        </p:sp>
      </p:grpSp>
      <p:grpSp>
        <p:nvGrpSpPr>
          <p:cNvPr id="63497" name="Group 11"/>
          <p:cNvGrpSpPr>
            <a:grpSpLocks/>
          </p:cNvGrpSpPr>
          <p:nvPr/>
        </p:nvGrpSpPr>
        <p:grpSpPr bwMode="auto">
          <a:xfrm>
            <a:off x="6224588" y="3848100"/>
            <a:ext cx="1865312" cy="685800"/>
            <a:chOff x="3168" y="1296"/>
            <a:chExt cx="1409" cy="480"/>
          </a:xfrm>
        </p:grpSpPr>
        <p:sp>
          <p:nvSpPr>
            <p:cNvPr id="63560" name="Oval 12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61" name="Text Box 13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charset="0"/>
                </a:rPr>
                <a:t>Close Machine</a:t>
              </a:r>
            </a:p>
          </p:txBody>
        </p:sp>
      </p:grpSp>
      <p:grpSp>
        <p:nvGrpSpPr>
          <p:cNvPr id="63498" name="Group 14"/>
          <p:cNvGrpSpPr>
            <a:grpSpLocks/>
          </p:cNvGrpSpPr>
          <p:nvPr/>
        </p:nvGrpSpPr>
        <p:grpSpPr bwMode="auto">
          <a:xfrm>
            <a:off x="6289675" y="2819400"/>
            <a:ext cx="1863725" cy="685800"/>
            <a:chOff x="3168" y="1296"/>
            <a:chExt cx="1409" cy="480"/>
          </a:xfrm>
        </p:grpSpPr>
        <p:sp>
          <p:nvSpPr>
            <p:cNvPr id="63558" name="Oval 15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59" name="Text Box 16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charset="0"/>
                </a:rPr>
                <a:t>Open Machine</a:t>
              </a:r>
            </a:p>
          </p:txBody>
        </p:sp>
      </p:grpSp>
      <p:sp>
        <p:nvSpPr>
          <p:cNvPr id="63499" name="Line 17"/>
          <p:cNvSpPr>
            <a:spLocks noChangeShapeType="1"/>
          </p:cNvSpPr>
          <p:nvPr/>
        </p:nvSpPr>
        <p:spPr bwMode="auto">
          <a:xfrm flipV="1">
            <a:off x="4700588" y="3094038"/>
            <a:ext cx="1589087" cy="2730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8"/>
          <p:cNvSpPr>
            <a:spLocks noChangeShapeType="1"/>
          </p:cNvSpPr>
          <p:nvPr/>
        </p:nvSpPr>
        <p:spPr bwMode="auto">
          <a:xfrm>
            <a:off x="4638675" y="3505200"/>
            <a:ext cx="1616075" cy="6969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Text Box 19"/>
          <p:cNvSpPr txBox="1">
            <a:spLocks noChangeArrowheads="1"/>
          </p:cNvSpPr>
          <p:nvPr/>
        </p:nvSpPr>
        <p:spPr bwMode="auto">
          <a:xfrm>
            <a:off x="4225925" y="3979863"/>
            <a:ext cx="1374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charset="0"/>
              </a:rPr>
              <a:t>&lt;&lt;includes&gt;&gt;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4764088" y="2854325"/>
            <a:ext cx="132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charset="0"/>
              </a:rPr>
              <a:t>&lt;&lt;includes&gt;&gt;</a:t>
            </a:r>
          </a:p>
        </p:txBody>
      </p:sp>
      <p:grpSp>
        <p:nvGrpSpPr>
          <p:cNvPr id="63503" name="Group 21"/>
          <p:cNvGrpSpPr>
            <a:grpSpLocks/>
          </p:cNvGrpSpPr>
          <p:nvPr/>
        </p:nvGrpSpPr>
        <p:grpSpPr bwMode="auto">
          <a:xfrm>
            <a:off x="3048000" y="4849813"/>
            <a:ext cx="1590675" cy="609600"/>
            <a:chOff x="864" y="1536"/>
            <a:chExt cx="1203" cy="427"/>
          </a:xfrm>
        </p:grpSpPr>
        <p:sp>
          <p:nvSpPr>
            <p:cNvPr id="63556" name="Oval 22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57" name="Text Box 23"/>
            <p:cNvSpPr txBox="1">
              <a:spLocks noChangeArrowheads="1"/>
            </p:cNvSpPr>
            <p:nvPr/>
          </p:nvSpPr>
          <p:spPr bwMode="auto">
            <a:xfrm>
              <a:off x="1104" y="1536"/>
              <a:ext cx="74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      Collect</a:t>
              </a:r>
            </a:p>
          </p:txBody>
        </p:sp>
      </p:grpSp>
      <p:grpSp>
        <p:nvGrpSpPr>
          <p:cNvPr id="63504" name="Group 24"/>
          <p:cNvGrpSpPr>
            <a:grpSpLocks/>
          </p:cNvGrpSpPr>
          <p:nvPr/>
        </p:nvGrpSpPr>
        <p:grpSpPr bwMode="auto">
          <a:xfrm>
            <a:off x="6224588" y="4643438"/>
            <a:ext cx="1863725" cy="685800"/>
            <a:chOff x="3168" y="1296"/>
            <a:chExt cx="1409" cy="480"/>
          </a:xfrm>
        </p:grpSpPr>
        <p:sp>
          <p:nvSpPr>
            <p:cNvPr id="63554" name="Oval 25"/>
            <p:cNvSpPr>
              <a:spLocks noChangeArrowheads="1"/>
            </p:cNvSpPr>
            <p:nvPr/>
          </p:nvSpPr>
          <p:spPr bwMode="auto">
            <a:xfrm>
              <a:off x="3168" y="1296"/>
              <a:ext cx="1316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55" name="Text Box 26"/>
            <p:cNvSpPr txBox="1">
              <a:spLocks noChangeArrowheads="1"/>
            </p:cNvSpPr>
            <p:nvPr/>
          </p:nvSpPr>
          <p:spPr bwMode="auto">
            <a:xfrm>
              <a:off x="3216" y="1440"/>
              <a:ext cx="136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Arial" charset="0"/>
                </a:rPr>
                <a:t>Open Machine</a:t>
              </a:r>
            </a:p>
          </p:txBody>
        </p:sp>
      </p:grpSp>
      <p:sp>
        <p:nvSpPr>
          <p:cNvPr id="63505" name="Line 27"/>
          <p:cNvSpPr>
            <a:spLocks noChangeShapeType="1"/>
          </p:cNvSpPr>
          <p:nvPr/>
        </p:nvSpPr>
        <p:spPr bwMode="auto">
          <a:xfrm flipV="1">
            <a:off x="4635500" y="4918075"/>
            <a:ext cx="1589088" cy="274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8"/>
          <p:cNvSpPr>
            <a:spLocks noChangeShapeType="1"/>
          </p:cNvSpPr>
          <p:nvPr/>
        </p:nvSpPr>
        <p:spPr bwMode="auto">
          <a:xfrm>
            <a:off x="4572000" y="5329238"/>
            <a:ext cx="15875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Text Box 29"/>
          <p:cNvSpPr txBox="1">
            <a:spLocks noChangeArrowheads="1"/>
          </p:cNvSpPr>
          <p:nvPr/>
        </p:nvSpPr>
        <p:spPr bwMode="auto">
          <a:xfrm>
            <a:off x="4572000" y="5775325"/>
            <a:ext cx="132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charset="0"/>
              </a:rPr>
              <a:t>&lt;&lt;includes&gt;&gt;</a:t>
            </a:r>
          </a:p>
        </p:txBody>
      </p:sp>
      <p:sp>
        <p:nvSpPr>
          <p:cNvPr id="63508" name="Text Box 30"/>
          <p:cNvSpPr txBox="1">
            <a:spLocks noChangeArrowheads="1"/>
          </p:cNvSpPr>
          <p:nvPr/>
        </p:nvSpPr>
        <p:spPr bwMode="auto">
          <a:xfrm>
            <a:off x="4699000" y="4678363"/>
            <a:ext cx="132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charset="0"/>
              </a:rPr>
              <a:t>&lt;&lt;includes&gt;&gt;</a:t>
            </a:r>
          </a:p>
        </p:txBody>
      </p:sp>
      <p:grpSp>
        <p:nvGrpSpPr>
          <p:cNvPr id="63509" name="Group 31"/>
          <p:cNvGrpSpPr>
            <a:grpSpLocks/>
          </p:cNvGrpSpPr>
          <p:nvPr/>
        </p:nvGrpSpPr>
        <p:grpSpPr bwMode="auto">
          <a:xfrm>
            <a:off x="3200400" y="1752600"/>
            <a:ext cx="2057400" cy="609600"/>
            <a:chOff x="864" y="1536"/>
            <a:chExt cx="1203" cy="427"/>
          </a:xfrm>
        </p:grpSpPr>
        <p:sp>
          <p:nvSpPr>
            <p:cNvPr id="63552" name="Oval 32"/>
            <p:cNvSpPr>
              <a:spLocks noChangeArrowheads="1"/>
            </p:cNvSpPr>
            <p:nvPr/>
          </p:nvSpPr>
          <p:spPr bwMode="auto">
            <a:xfrm>
              <a:off x="864" y="1584"/>
              <a:ext cx="1203" cy="3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53" name="Text Box 33"/>
            <p:cNvSpPr txBox="1">
              <a:spLocks noChangeArrowheads="1"/>
            </p:cNvSpPr>
            <p:nvPr/>
          </p:nvSpPr>
          <p:spPr bwMode="auto">
            <a:xfrm>
              <a:off x="1104" y="1536"/>
              <a:ext cx="7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Buy a product</a:t>
              </a:r>
            </a:p>
          </p:txBody>
        </p:sp>
      </p:grpSp>
      <p:sp>
        <p:nvSpPr>
          <p:cNvPr id="63510" name="Oval 34"/>
          <p:cNvSpPr>
            <a:spLocks noChangeArrowheads="1"/>
          </p:cNvSpPr>
          <p:nvPr/>
        </p:nvSpPr>
        <p:spPr bwMode="auto">
          <a:xfrm>
            <a:off x="1600200" y="4267200"/>
            <a:ext cx="3055938" cy="541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63511" name="Text Box 35"/>
          <p:cNvSpPr txBox="1">
            <a:spLocks noChangeArrowheads="1"/>
          </p:cNvSpPr>
          <p:nvPr/>
        </p:nvSpPr>
        <p:spPr bwMode="auto">
          <a:xfrm>
            <a:off x="1752600" y="4343400"/>
            <a:ext cx="297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Restock according to sales</a:t>
            </a:r>
          </a:p>
        </p:txBody>
      </p:sp>
      <p:sp>
        <p:nvSpPr>
          <p:cNvPr id="63512" name="Line 36"/>
          <p:cNvSpPr>
            <a:spLocks noChangeShapeType="1"/>
          </p:cNvSpPr>
          <p:nvPr/>
        </p:nvSpPr>
        <p:spPr bwMode="auto">
          <a:xfrm flipV="1">
            <a:off x="3048000" y="36576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3513" name="Group 37"/>
          <p:cNvGrpSpPr>
            <a:grpSpLocks/>
          </p:cNvGrpSpPr>
          <p:nvPr/>
        </p:nvGrpSpPr>
        <p:grpSpPr bwMode="auto">
          <a:xfrm>
            <a:off x="407988" y="4343400"/>
            <a:ext cx="258762" cy="546100"/>
            <a:chOff x="1488" y="1824"/>
            <a:chExt cx="192" cy="384"/>
          </a:xfrm>
        </p:grpSpPr>
        <p:sp>
          <p:nvSpPr>
            <p:cNvPr id="63548" name="Oval 38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49" name="Line 39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0" name="Freeform 40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51" name="Line 41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514" name="Group 42"/>
          <p:cNvGrpSpPr>
            <a:grpSpLocks/>
          </p:cNvGrpSpPr>
          <p:nvPr/>
        </p:nvGrpSpPr>
        <p:grpSpPr bwMode="auto">
          <a:xfrm>
            <a:off x="0" y="5092700"/>
            <a:ext cx="258763" cy="546100"/>
            <a:chOff x="1488" y="1824"/>
            <a:chExt cx="192" cy="384"/>
          </a:xfrm>
        </p:grpSpPr>
        <p:sp>
          <p:nvSpPr>
            <p:cNvPr id="63544" name="Oval 43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45" name="Line 44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6" name="Freeform 45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7" name="Line 46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515" name="Group 47"/>
          <p:cNvGrpSpPr>
            <a:grpSpLocks/>
          </p:cNvGrpSpPr>
          <p:nvPr/>
        </p:nvGrpSpPr>
        <p:grpSpPr bwMode="auto">
          <a:xfrm>
            <a:off x="884238" y="5048250"/>
            <a:ext cx="258762" cy="544513"/>
            <a:chOff x="1488" y="1824"/>
            <a:chExt cx="192" cy="384"/>
          </a:xfrm>
        </p:grpSpPr>
        <p:sp>
          <p:nvSpPr>
            <p:cNvPr id="63540" name="Oval 48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41" name="Line 49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2" name="Freeform 50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3" name="Line 51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16" name="Text Box 52"/>
          <p:cNvSpPr txBox="1">
            <a:spLocks noChangeArrowheads="1"/>
          </p:cNvSpPr>
          <p:nvPr/>
        </p:nvSpPr>
        <p:spPr bwMode="auto">
          <a:xfrm>
            <a:off x="381000" y="5070475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2400">
              <a:solidFill>
                <a:schemeClr val="tx1"/>
              </a:solidFill>
              <a:latin typeface="Arial" charset="0"/>
            </a:endParaRPr>
          </a:p>
        </p:txBody>
      </p:sp>
      <p:grpSp>
        <p:nvGrpSpPr>
          <p:cNvPr id="63517" name="Group 53"/>
          <p:cNvGrpSpPr>
            <a:grpSpLocks/>
          </p:cNvGrpSpPr>
          <p:nvPr/>
        </p:nvGrpSpPr>
        <p:grpSpPr bwMode="auto">
          <a:xfrm rot="2943574">
            <a:off x="252413" y="4895850"/>
            <a:ext cx="134937" cy="258763"/>
            <a:chOff x="2688" y="2400"/>
            <a:chExt cx="192" cy="432"/>
          </a:xfrm>
        </p:grpSpPr>
        <p:sp>
          <p:nvSpPr>
            <p:cNvPr id="63535" name="Line 54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6" name="Line 55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7" name="Line 56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8" name="Line 57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9" name="Line 58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18" name="Group 59"/>
          <p:cNvGrpSpPr>
            <a:grpSpLocks/>
          </p:cNvGrpSpPr>
          <p:nvPr/>
        </p:nvGrpSpPr>
        <p:grpSpPr bwMode="auto">
          <a:xfrm rot="-3908716">
            <a:off x="686594" y="4872831"/>
            <a:ext cx="136525" cy="258763"/>
            <a:chOff x="2688" y="2400"/>
            <a:chExt cx="192" cy="432"/>
          </a:xfrm>
        </p:grpSpPr>
        <p:sp>
          <p:nvSpPr>
            <p:cNvPr id="63530" name="Line 60"/>
            <p:cNvSpPr>
              <a:spLocks noChangeShapeType="1"/>
            </p:cNvSpPr>
            <p:nvPr/>
          </p:nvSpPr>
          <p:spPr bwMode="auto">
            <a:xfrm flipV="1">
              <a:off x="27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1" name="Line 61"/>
            <p:cNvSpPr>
              <a:spLocks noChangeShapeType="1"/>
            </p:cNvSpPr>
            <p:nvPr/>
          </p:nvSpPr>
          <p:spPr bwMode="auto">
            <a:xfrm>
              <a:off x="2688" y="259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2" name="Line 62"/>
            <p:cNvSpPr>
              <a:spLocks noChangeShapeType="1"/>
            </p:cNvSpPr>
            <p:nvPr/>
          </p:nvSpPr>
          <p:spPr bwMode="auto">
            <a:xfrm>
              <a:off x="2688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3" name="Line 63"/>
            <p:cNvSpPr>
              <a:spLocks noChangeShapeType="1"/>
            </p:cNvSpPr>
            <p:nvPr/>
          </p:nvSpPr>
          <p:spPr bwMode="auto">
            <a:xfrm flipV="1">
              <a:off x="2688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34" name="Line 64"/>
            <p:cNvSpPr>
              <a:spLocks noChangeShapeType="1"/>
            </p:cNvSpPr>
            <p:nvPr/>
          </p:nvSpPr>
          <p:spPr bwMode="auto">
            <a:xfrm flipH="1" flipV="1">
              <a:off x="2784" y="240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19" name="Line 65"/>
          <p:cNvSpPr>
            <a:spLocks noChangeShapeType="1"/>
          </p:cNvSpPr>
          <p:nvPr/>
        </p:nvSpPr>
        <p:spPr bwMode="auto">
          <a:xfrm flipV="1">
            <a:off x="838200" y="3429000"/>
            <a:ext cx="22860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20" name="Line 66"/>
          <p:cNvSpPr>
            <a:spLocks noChangeShapeType="1"/>
          </p:cNvSpPr>
          <p:nvPr/>
        </p:nvSpPr>
        <p:spPr bwMode="auto">
          <a:xfrm>
            <a:off x="914400" y="4572000"/>
            <a:ext cx="2133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3521" name="Group 67"/>
          <p:cNvGrpSpPr>
            <a:grpSpLocks/>
          </p:cNvGrpSpPr>
          <p:nvPr/>
        </p:nvGrpSpPr>
        <p:grpSpPr bwMode="auto">
          <a:xfrm>
            <a:off x="533400" y="2209800"/>
            <a:ext cx="258763" cy="546100"/>
            <a:chOff x="1488" y="1824"/>
            <a:chExt cx="192" cy="384"/>
          </a:xfrm>
        </p:grpSpPr>
        <p:sp>
          <p:nvSpPr>
            <p:cNvPr id="63526" name="Oval 68"/>
            <p:cNvSpPr>
              <a:spLocks noChangeArrowheads="1"/>
            </p:cNvSpPr>
            <p:nvPr/>
          </p:nvSpPr>
          <p:spPr bwMode="auto">
            <a:xfrm>
              <a:off x="1536" y="18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3527" name="Line 69"/>
            <p:cNvSpPr>
              <a:spLocks noChangeShapeType="1"/>
            </p:cNvSpPr>
            <p:nvPr/>
          </p:nvSpPr>
          <p:spPr bwMode="auto">
            <a:xfrm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8" name="Freeform 70"/>
            <p:cNvSpPr>
              <a:spLocks/>
            </p:cNvSpPr>
            <p:nvPr/>
          </p:nvSpPr>
          <p:spPr bwMode="auto">
            <a:xfrm>
              <a:off x="1536" y="2112"/>
              <a:ext cx="96" cy="96"/>
            </a:xfrm>
            <a:custGeom>
              <a:avLst/>
              <a:gdLst>
                <a:gd name="T0" fmla="*/ 0 w 96"/>
                <a:gd name="T1" fmla="*/ 96 h 96"/>
                <a:gd name="T2" fmla="*/ 48 w 96"/>
                <a:gd name="T3" fmla="*/ 0 h 96"/>
                <a:gd name="T4" fmla="*/ 96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9" name="Line 71"/>
            <p:cNvSpPr>
              <a:spLocks noChangeShapeType="1"/>
            </p:cNvSpPr>
            <p:nvPr/>
          </p:nvSpPr>
          <p:spPr bwMode="auto">
            <a:xfrm>
              <a:off x="148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22" name="Line 72"/>
          <p:cNvSpPr>
            <a:spLocks noChangeShapeType="1"/>
          </p:cNvSpPr>
          <p:nvPr/>
        </p:nvSpPr>
        <p:spPr bwMode="auto">
          <a:xfrm flipV="1">
            <a:off x="838200" y="2133600"/>
            <a:ext cx="2362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23" name="Text Box 73"/>
          <p:cNvSpPr txBox="1">
            <a:spLocks noChangeArrowheads="1"/>
          </p:cNvSpPr>
          <p:nvPr/>
        </p:nvSpPr>
        <p:spPr bwMode="auto">
          <a:xfrm>
            <a:off x="198438" y="3048000"/>
            <a:ext cx="1011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63524" name="Text Box 74"/>
          <p:cNvSpPr txBox="1">
            <a:spLocks noChangeArrowheads="1"/>
          </p:cNvSpPr>
          <p:nvPr/>
        </p:nvSpPr>
        <p:spPr bwMode="auto">
          <a:xfrm>
            <a:off x="20638" y="5922963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supplier</a:t>
            </a:r>
          </a:p>
        </p:txBody>
      </p:sp>
      <p:sp>
        <p:nvSpPr>
          <p:cNvPr id="63525" name="Text Box 75"/>
          <p:cNvSpPr txBox="1">
            <a:spLocks noChangeArrowheads="1"/>
          </p:cNvSpPr>
          <p:nvPr/>
        </p:nvSpPr>
        <p:spPr bwMode="auto">
          <a:xfrm>
            <a:off x="5362575" y="1882775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Self Service Machine</a:t>
            </a:r>
          </a:p>
        </p:txBody>
      </p:sp>
    </p:spTree>
    <p:extLst>
      <p:ext uri="{BB962C8B-B14F-4D97-AF65-F5344CB8AC3E}">
        <p14:creationId xmlns:p14="http://schemas.microsoft.com/office/powerpoint/2010/main" val="409384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FDB45B-41AD-6840-A4E7-FA28576BDB01}" type="slidenum">
              <a:rPr lang="zh-CN" altLang="en-GB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GB" altLang="zh-CN" sz="1400">
              <a:solidFill>
                <a:schemeClr val="bg2"/>
              </a:solidFill>
            </a:endParaRPr>
          </a:p>
        </p:txBody>
      </p:sp>
      <p:sp>
        <p:nvSpPr>
          <p:cNvPr id="64514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From Use Case to Classes</a:t>
            </a:r>
          </a:p>
        </p:txBody>
      </p:sp>
    </p:spTree>
    <p:extLst>
      <p:ext uri="{BB962C8B-B14F-4D97-AF65-F5344CB8AC3E}">
        <p14:creationId xmlns:p14="http://schemas.microsoft.com/office/powerpoint/2010/main" val="2135052510"/>
      </p:ext>
    </p:extLst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D7C31E-67C2-4844-8E90-775FD60E44D3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Analysis, Design and Implementation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Proper </a:t>
            </a:r>
            <a:r>
              <a:rPr lang="en-US" altLang="en-US" dirty="0"/>
              <a:t>analysis and design (modeling) prior to implementation results in a high quality product.</a:t>
            </a:r>
          </a:p>
          <a:p>
            <a:pPr eaLnBrk="1" hangingPunct="1"/>
            <a:r>
              <a:rPr lang="en-US" altLang="en-US" dirty="0"/>
              <a:t>Successful projects spend most time on analysis, less on design and even less time on implementation.</a:t>
            </a:r>
          </a:p>
          <a:p>
            <a:pPr eaLnBrk="1" hangingPunct="1">
              <a:buFont typeface="Wingdings" charset="2"/>
              <a:buNone/>
            </a:pPr>
            <a:endParaRPr lang="en-US" altLang="en-US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838200" y="5334000"/>
            <a:ext cx="2971800" cy="457200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5334000"/>
            <a:ext cx="2438400" cy="457200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629400" y="5334000"/>
            <a:ext cx="2057400" cy="457200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961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9CAD9E-8D91-8C48-91E0-83DCDE0AB992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Identify Classes (Extract Nouns)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>
                <a:solidFill>
                  <a:srgbClr val="FC0128"/>
                </a:solidFill>
              </a:rPr>
              <a:t>University</a:t>
            </a:r>
            <a:r>
              <a:rPr lang="en-US" altLang="en-US" sz="2000" b="1"/>
              <a:t> </a:t>
            </a:r>
            <a:r>
              <a:rPr lang="en-US" altLang="en-US" sz="2000" b="1">
                <a:solidFill>
                  <a:schemeClr val="hlink"/>
                </a:solidFill>
              </a:rPr>
              <a:t>record system</a:t>
            </a:r>
            <a:r>
              <a:rPr lang="en-US" altLang="en-US" sz="2000"/>
              <a:t> should keep information about its </a:t>
            </a:r>
            <a:r>
              <a:rPr lang="en-US" altLang="en-US" sz="2000" b="1">
                <a:solidFill>
                  <a:schemeClr val="hlink"/>
                </a:solidFill>
              </a:rPr>
              <a:t>students</a:t>
            </a:r>
            <a:r>
              <a:rPr lang="en-US" altLang="en-US" sz="2000" b="1"/>
              <a:t> </a:t>
            </a:r>
            <a:r>
              <a:rPr lang="en-US" altLang="en-US" sz="2000"/>
              <a:t>and </a:t>
            </a:r>
            <a:r>
              <a:rPr lang="en-US" altLang="en-US" sz="2000" b="1">
                <a:solidFill>
                  <a:schemeClr val="hlink"/>
                </a:solidFill>
              </a:rPr>
              <a:t>academic staff</a:t>
            </a:r>
            <a:r>
              <a:rPr lang="en-US" altLang="en-US" sz="2000" b="1"/>
              <a:t>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hlink"/>
                </a:solidFill>
              </a:rPr>
              <a:t>Records</a:t>
            </a:r>
            <a:r>
              <a:rPr lang="en-US" altLang="en-US" sz="2000" b="1"/>
              <a:t> </a:t>
            </a:r>
            <a:r>
              <a:rPr lang="en-US" altLang="en-US" sz="2000"/>
              <a:t>for all </a:t>
            </a:r>
            <a:r>
              <a:rPr lang="en-US" altLang="en-US" sz="2000" b="1">
                <a:solidFill>
                  <a:schemeClr val="hlink"/>
                </a:solidFill>
              </a:rPr>
              <a:t>university members</a:t>
            </a:r>
            <a:r>
              <a:rPr lang="en-US" altLang="en-US" sz="2000"/>
              <a:t> are to include their </a:t>
            </a:r>
            <a:r>
              <a:rPr lang="en-US" altLang="en-US" sz="2000" b="1">
                <a:solidFill>
                  <a:schemeClr val="hlink"/>
                </a:solidFill>
              </a:rPr>
              <a:t>id</a:t>
            </a:r>
            <a:r>
              <a:rPr lang="en-US" altLang="en-US" sz="2000" b="1"/>
              <a:t> </a:t>
            </a:r>
            <a:r>
              <a:rPr lang="en-US" altLang="en-US" sz="2000" b="1">
                <a:solidFill>
                  <a:schemeClr val="hlink"/>
                </a:solidFill>
              </a:rPr>
              <a:t>number</a:t>
            </a:r>
            <a:r>
              <a:rPr lang="en-US" altLang="en-US" sz="2000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surname</a:t>
            </a:r>
            <a:r>
              <a:rPr lang="en-US" altLang="en-US" sz="2000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given name</a:t>
            </a:r>
            <a:r>
              <a:rPr lang="en-US" altLang="en-US" sz="2000" b="1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email</a:t>
            </a:r>
            <a:r>
              <a:rPr lang="en-US" altLang="en-US" sz="2000" b="1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address</a:t>
            </a:r>
            <a:r>
              <a:rPr lang="en-US" altLang="en-US" sz="2000" b="1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date of birth</a:t>
            </a:r>
            <a:r>
              <a:rPr lang="en-US" altLang="en-US" sz="2000"/>
              <a:t>, and </a:t>
            </a:r>
            <a:r>
              <a:rPr lang="en-US" altLang="en-US" sz="2000" b="1">
                <a:solidFill>
                  <a:schemeClr val="hlink"/>
                </a:solidFill>
              </a:rPr>
              <a:t>telephone number</a:t>
            </a:r>
            <a:r>
              <a:rPr lang="en-US" altLang="en-US" sz="2000" b="1"/>
              <a:t>.</a:t>
            </a:r>
            <a:r>
              <a:rPr lang="en-US" altLang="en-US" sz="2000"/>
              <a:t>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1800"/>
              <a:t>Students and academic staff each have their own unique ID number: </a:t>
            </a:r>
            <a:r>
              <a:rPr lang="en-US" altLang="en-US" sz="1800" b="1">
                <a:solidFill>
                  <a:schemeClr val="hlink"/>
                </a:solidFill>
              </a:rPr>
              <a:t>studN </a:t>
            </a:r>
            <a:r>
              <a:rPr lang="en-US" altLang="en-US" sz="1800"/>
              <a:t>(students),</a:t>
            </a:r>
            <a:r>
              <a:rPr lang="en-US" altLang="en-US" sz="1800" b="1"/>
              <a:t> </a:t>
            </a:r>
            <a:r>
              <a:rPr lang="en-US" altLang="en-US" sz="1800" b="1">
                <a:solidFill>
                  <a:schemeClr val="hlink"/>
                </a:solidFill>
              </a:rPr>
              <a:t>acadN </a:t>
            </a:r>
            <a:r>
              <a:rPr lang="en-US" altLang="en-US" sz="1800"/>
              <a:t>(academic employee), where N is an integer  (N&gt;0).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In addition to the attributes mentioned above: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1800"/>
              <a:t>Students will also have a list of </a:t>
            </a:r>
            <a:r>
              <a:rPr lang="en-US" altLang="en-US" sz="1800" b="1">
                <a:solidFill>
                  <a:schemeClr val="hlink"/>
                </a:solidFill>
              </a:rPr>
              <a:t>subjects</a:t>
            </a:r>
            <a:r>
              <a:rPr lang="en-US" altLang="en-US" sz="1800"/>
              <a:t> they are enrolled in. A student cannot be enrolled in any more than 10 subjects.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1800"/>
              <a:t>Academic employees will have a salary, and a list of subjects they teach. An academic can teach no more than 3 subjects.</a:t>
            </a:r>
          </a:p>
        </p:txBody>
      </p:sp>
    </p:spTree>
    <p:extLst>
      <p:ext uri="{BB962C8B-B14F-4D97-AF65-F5344CB8AC3E}">
        <p14:creationId xmlns:p14="http://schemas.microsoft.com/office/powerpoint/2010/main" val="152327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F4BA44-BAA0-F24B-A096-34ED4696221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Nouns which are potential classes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b="1" i="1">
                <a:solidFill>
                  <a:srgbClr val="438E00"/>
                </a:solidFill>
              </a:rPr>
              <a:t>University record system</a:t>
            </a:r>
            <a:r>
              <a:rPr lang="en-US" altLang="en-US" sz="2000"/>
              <a:t> should keep information about its </a:t>
            </a:r>
            <a:r>
              <a:rPr lang="en-US" altLang="en-US" sz="2000" b="1" i="1">
                <a:solidFill>
                  <a:srgbClr val="438E00"/>
                </a:solidFill>
              </a:rPr>
              <a:t>students</a:t>
            </a:r>
            <a:r>
              <a:rPr lang="en-US" altLang="en-US" sz="2000" b="1"/>
              <a:t> </a:t>
            </a:r>
            <a:r>
              <a:rPr lang="en-US" altLang="en-US" sz="2000"/>
              <a:t>and </a:t>
            </a:r>
            <a:r>
              <a:rPr lang="en-US" altLang="en-US" sz="2000" b="1" i="1">
                <a:solidFill>
                  <a:srgbClr val="438E00"/>
                </a:solidFill>
              </a:rPr>
              <a:t>academic staff</a:t>
            </a:r>
            <a:r>
              <a:rPr lang="en-US" altLang="en-US" sz="2000" b="1"/>
              <a:t>.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 b="1">
                <a:solidFill>
                  <a:schemeClr val="hlink"/>
                </a:solidFill>
              </a:rPr>
              <a:t>Records</a:t>
            </a:r>
            <a:r>
              <a:rPr lang="en-US" altLang="en-US" sz="2000" b="1"/>
              <a:t> </a:t>
            </a:r>
            <a:r>
              <a:rPr lang="en-US" altLang="en-US" sz="2000"/>
              <a:t>for all </a:t>
            </a:r>
            <a:r>
              <a:rPr lang="en-US" altLang="en-US" sz="2000" b="1" i="1">
                <a:solidFill>
                  <a:srgbClr val="438E00"/>
                </a:solidFill>
              </a:rPr>
              <a:t>university members</a:t>
            </a:r>
            <a:r>
              <a:rPr lang="en-US" altLang="en-US" sz="2000"/>
              <a:t> are to include their </a:t>
            </a:r>
            <a:r>
              <a:rPr lang="en-US" altLang="en-US" sz="2000" b="1">
                <a:solidFill>
                  <a:schemeClr val="hlink"/>
                </a:solidFill>
              </a:rPr>
              <a:t>id</a:t>
            </a:r>
            <a:r>
              <a:rPr lang="en-US" altLang="en-US" sz="2000" b="1"/>
              <a:t> </a:t>
            </a:r>
            <a:r>
              <a:rPr lang="en-US" altLang="en-US" sz="2000" b="1">
                <a:solidFill>
                  <a:schemeClr val="hlink"/>
                </a:solidFill>
              </a:rPr>
              <a:t>number</a:t>
            </a:r>
            <a:r>
              <a:rPr lang="en-US" altLang="en-US" sz="2000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surname</a:t>
            </a:r>
            <a:r>
              <a:rPr lang="en-US" altLang="en-US" sz="2000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given name</a:t>
            </a:r>
            <a:r>
              <a:rPr lang="en-US" altLang="en-US" sz="2000" b="1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email</a:t>
            </a:r>
            <a:r>
              <a:rPr lang="en-US" altLang="en-US" sz="2000" b="1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address</a:t>
            </a:r>
            <a:r>
              <a:rPr lang="en-US" altLang="en-US" sz="2000" b="1"/>
              <a:t>, </a:t>
            </a:r>
            <a:r>
              <a:rPr lang="en-US" altLang="en-US" sz="2000" b="1">
                <a:solidFill>
                  <a:schemeClr val="hlink"/>
                </a:solidFill>
              </a:rPr>
              <a:t>date of birth</a:t>
            </a:r>
            <a:r>
              <a:rPr lang="en-US" altLang="en-US" sz="2000"/>
              <a:t>, and </a:t>
            </a:r>
            <a:r>
              <a:rPr lang="en-US" altLang="en-US" sz="2000" b="1">
                <a:solidFill>
                  <a:schemeClr val="hlink"/>
                </a:solidFill>
              </a:rPr>
              <a:t>telephone number</a:t>
            </a:r>
            <a:r>
              <a:rPr lang="en-US" altLang="en-US" sz="2000" b="1"/>
              <a:t>.</a:t>
            </a:r>
            <a:r>
              <a:rPr lang="en-US" altLang="en-US" sz="2000"/>
              <a:t>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1800"/>
              <a:t>Students and academic staff each have their own unique ID number: </a:t>
            </a:r>
            <a:r>
              <a:rPr lang="en-US" altLang="en-US" sz="1800" b="1">
                <a:solidFill>
                  <a:schemeClr val="hlink"/>
                </a:solidFill>
              </a:rPr>
              <a:t>studN </a:t>
            </a:r>
            <a:r>
              <a:rPr lang="en-US" altLang="en-US" sz="1800"/>
              <a:t>(students),</a:t>
            </a:r>
            <a:r>
              <a:rPr lang="en-US" altLang="en-US" sz="1800" b="1"/>
              <a:t> </a:t>
            </a:r>
            <a:r>
              <a:rPr lang="en-US" altLang="en-US" sz="1800" b="1">
                <a:solidFill>
                  <a:schemeClr val="hlink"/>
                </a:solidFill>
              </a:rPr>
              <a:t>acadN </a:t>
            </a:r>
            <a:r>
              <a:rPr lang="en-US" altLang="en-US" sz="1800"/>
              <a:t>(academic employee), where N is an integer  (N&gt;0).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2000"/>
              <a:t>In addition to the attributes mentioned above: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1800"/>
              <a:t>Students will also have a list of </a:t>
            </a:r>
            <a:r>
              <a:rPr lang="en-US" altLang="en-US" sz="1800" b="1" i="1">
                <a:solidFill>
                  <a:srgbClr val="438E00"/>
                </a:solidFill>
              </a:rPr>
              <a:t>subjects</a:t>
            </a:r>
            <a:r>
              <a:rPr lang="en-US" altLang="en-US" sz="1800">
                <a:solidFill>
                  <a:srgbClr val="438E00"/>
                </a:solidFill>
              </a:rPr>
              <a:t> </a:t>
            </a:r>
            <a:r>
              <a:rPr lang="en-US" altLang="en-US" sz="1800"/>
              <a:t>they are enrolled in. A student cannot be enrolled in any more than 10 subjects.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1800"/>
              <a:t>Academic employees will have a salary, and a list of subjects they teach. An academic can teach no more than 3 subjects.</a:t>
            </a:r>
          </a:p>
        </p:txBody>
      </p:sp>
    </p:spTree>
    <p:extLst>
      <p:ext uri="{BB962C8B-B14F-4D97-AF65-F5344CB8AC3E}">
        <p14:creationId xmlns:p14="http://schemas.microsoft.com/office/powerpoint/2010/main" val="157821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8D477-C262-2340-B9AF-2051A7D7A3CB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Classes identified in the first pass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 altLang="en-US">
                <a:solidFill>
                  <a:srgbClr val="438E00"/>
                </a:solidFill>
              </a:rPr>
              <a:t>UniversityRecordSystem</a:t>
            </a:r>
            <a:r>
              <a:rPr lang="en-US" altLang="en-US"/>
              <a:t> </a:t>
            </a:r>
            <a:r>
              <a:rPr lang="en-US" altLang="en-US">
                <a:solidFill>
                  <a:srgbClr val="438E00"/>
                </a:solidFill>
              </a:rPr>
              <a:t> - URS</a:t>
            </a:r>
          </a:p>
          <a:p>
            <a:pPr marL="990600" lvl="1" indent="-533400" eaLnBrk="1" hangingPunct="1"/>
            <a:r>
              <a:rPr lang="en-US" altLang="en-US">
                <a:solidFill>
                  <a:srgbClr val="438E00"/>
                </a:solidFill>
              </a:rPr>
              <a:t>Student</a:t>
            </a:r>
          </a:p>
          <a:p>
            <a:pPr marL="990600" lvl="1" indent="-533400" eaLnBrk="1" hangingPunct="1"/>
            <a:r>
              <a:rPr lang="en-US" altLang="en-US">
                <a:solidFill>
                  <a:srgbClr val="438E00"/>
                </a:solidFill>
              </a:rPr>
              <a:t>Academic Staff</a:t>
            </a:r>
            <a:endParaRPr lang="en-US" altLang="en-US"/>
          </a:p>
          <a:p>
            <a:pPr marL="990600" lvl="1" indent="-533400" eaLnBrk="1" hangingPunct="1"/>
            <a:r>
              <a:rPr lang="en-US" altLang="en-US">
                <a:solidFill>
                  <a:srgbClr val="438E00"/>
                </a:solidFill>
              </a:rPr>
              <a:t>UniversityMembers</a:t>
            </a:r>
          </a:p>
          <a:p>
            <a:pPr marL="990600" lvl="1" indent="-533400" eaLnBrk="1" hangingPunct="1"/>
            <a:r>
              <a:rPr lang="en-US" altLang="en-US">
                <a:solidFill>
                  <a:srgbClr val="438E00"/>
                </a:solidFill>
              </a:rPr>
              <a:t>Subject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19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49D521-1AFE-F34F-9855-374C535B9F78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91575" cy="990600"/>
          </a:xfrm>
        </p:spPr>
        <p:txBody>
          <a:bodyPr/>
          <a:lstStyle/>
          <a:p>
            <a:pPr eaLnBrk="1" hangingPunct="1"/>
            <a:r>
              <a:rPr lang="en-US" altLang="en-US"/>
              <a:t>URS - High Level Class Diagram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505200" y="1524000"/>
            <a:ext cx="22860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3817938" y="1752600"/>
            <a:ext cx="170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URSDataBase</a:t>
            </a:r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1752600" y="3352800"/>
            <a:ext cx="22860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UniversityMember</a:t>
            </a:r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152400" y="5334000"/>
            <a:ext cx="22860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AcademicStaff</a:t>
            </a:r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3352800" y="5334000"/>
            <a:ext cx="22860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553200" y="3352800"/>
            <a:ext cx="22860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Subject</a:t>
            </a:r>
          </a:p>
        </p:txBody>
      </p:sp>
      <p:sp>
        <p:nvSpPr>
          <p:cNvPr id="421903" name="Line 15"/>
          <p:cNvSpPr>
            <a:spLocks noChangeShapeType="1"/>
          </p:cNvSpPr>
          <p:nvPr/>
        </p:nvSpPr>
        <p:spPr bwMode="auto">
          <a:xfrm flipH="1">
            <a:off x="2667000" y="2362200"/>
            <a:ext cx="1981200" cy="99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04" name="Text Box 16"/>
          <p:cNvSpPr txBox="1">
            <a:spLocks noChangeArrowheads="1"/>
          </p:cNvSpPr>
          <p:nvPr/>
        </p:nvSpPr>
        <p:spPr bwMode="auto">
          <a:xfrm>
            <a:off x="3814763" y="2341563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619" name="Text Box 17"/>
          <p:cNvSpPr txBox="1">
            <a:spLocks noChangeArrowheads="1"/>
          </p:cNvSpPr>
          <p:nvPr/>
        </p:nvSpPr>
        <p:spPr bwMode="auto">
          <a:xfrm>
            <a:off x="2438400" y="29718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21906" name="Text Box 18"/>
          <p:cNvSpPr txBox="1">
            <a:spLocks noChangeArrowheads="1"/>
          </p:cNvSpPr>
          <p:nvPr/>
        </p:nvSpPr>
        <p:spPr bwMode="auto">
          <a:xfrm>
            <a:off x="2430463" y="2971800"/>
            <a:ext cx="388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21907" name="Text Box 19"/>
          <p:cNvSpPr txBox="1">
            <a:spLocks noChangeArrowheads="1"/>
          </p:cNvSpPr>
          <p:nvPr/>
        </p:nvSpPr>
        <p:spPr bwMode="auto">
          <a:xfrm>
            <a:off x="3975100" y="2819400"/>
            <a:ext cx="55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has </a:t>
            </a:r>
          </a:p>
        </p:txBody>
      </p:sp>
      <p:sp>
        <p:nvSpPr>
          <p:cNvPr id="421910" name="AutoShape 22"/>
          <p:cNvSpPr>
            <a:spLocks noChangeArrowheads="1"/>
          </p:cNvSpPr>
          <p:nvPr/>
        </p:nvSpPr>
        <p:spPr bwMode="auto">
          <a:xfrm flipV="1">
            <a:off x="3733800" y="2895600"/>
            <a:ext cx="304800" cy="1524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957763" y="2362200"/>
            <a:ext cx="2805112" cy="1022350"/>
            <a:chOff x="3027" y="1488"/>
            <a:chExt cx="1767" cy="644"/>
          </a:xfrm>
        </p:grpSpPr>
        <p:sp>
          <p:nvSpPr>
            <p:cNvPr id="68649" name="Line 24"/>
            <p:cNvSpPr>
              <a:spLocks noChangeShapeType="1"/>
            </p:cNvSpPr>
            <p:nvPr/>
          </p:nvSpPr>
          <p:spPr bwMode="auto">
            <a:xfrm>
              <a:off x="3072" y="1488"/>
              <a:ext cx="1632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50" name="Text Box 25"/>
            <p:cNvSpPr txBox="1">
              <a:spLocks noChangeArrowheads="1"/>
            </p:cNvSpPr>
            <p:nvPr/>
          </p:nvSpPr>
          <p:spPr bwMode="auto">
            <a:xfrm>
              <a:off x="3027" y="1523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651" name="Text Box 26"/>
            <p:cNvSpPr txBox="1">
              <a:spLocks noChangeArrowheads="1"/>
            </p:cNvSpPr>
            <p:nvPr/>
          </p:nvSpPr>
          <p:spPr bwMode="auto">
            <a:xfrm>
              <a:off x="4608" y="192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68652" name="Text Box 27"/>
            <p:cNvSpPr txBox="1">
              <a:spLocks noChangeArrowheads="1"/>
            </p:cNvSpPr>
            <p:nvPr/>
          </p:nvSpPr>
          <p:spPr bwMode="auto">
            <a:xfrm>
              <a:off x="3734" y="1523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has</a:t>
              </a:r>
            </a:p>
          </p:txBody>
        </p:sp>
        <p:sp>
          <p:nvSpPr>
            <p:cNvPr id="68653" name="AutoShape 28"/>
            <p:cNvSpPr>
              <a:spLocks noChangeArrowheads="1"/>
            </p:cNvSpPr>
            <p:nvPr/>
          </p:nvSpPr>
          <p:spPr bwMode="auto">
            <a:xfrm flipV="1">
              <a:off x="3984" y="1728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066800" y="4191000"/>
            <a:ext cx="3581400" cy="1143000"/>
            <a:chOff x="576" y="2640"/>
            <a:chExt cx="2256" cy="720"/>
          </a:xfrm>
        </p:grpSpPr>
        <p:sp>
          <p:nvSpPr>
            <p:cNvPr id="68642" name="Line 30"/>
            <p:cNvSpPr>
              <a:spLocks noChangeShapeType="1"/>
            </p:cNvSpPr>
            <p:nvPr/>
          </p:nvSpPr>
          <p:spPr bwMode="auto">
            <a:xfrm flipV="1">
              <a:off x="576" y="30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3" name="Line 31"/>
            <p:cNvSpPr>
              <a:spLocks noChangeShapeType="1"/>
            </p:cNvSpPr>
            <p:nvPr/>
          </p:nvSpPr>
          <p:spPr bwMode="auto">
            <a:xfrm>
              <a:off x="576" y="3072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4" name="Line 32"/>
            <p:cNvSpPr>
              <a:spLocks noChangeShapeType="1"/>
            </p:cNvSpPr>
            <p:nvPr/>
          </p:nvSpPr>
          <p:spPr bwMode="auto">
            <a:xfrm>
              <a:off x="2832" y="30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5" name="Line 33"/>
            <p:cNvSpPr>
              <a:spLocks noChangeShapeType="1"/>
            </p:cNvSpPr>
            <p:nvPr/>
          </p:nvSpPr>
          <p:spPr bwMode="auto">
            <a:xfrm flipV="1">
              <a:off x="1728" y="2784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6" name="Line 34"/>
            <p:cNvSpPr>
              <a:spLocks noChangeShapeType="1"/>
            </p:cNvSpPr>
            <p:nvPr/>
          </p:nvSpPr>
          <p:spPr bwMode="auto">
            <a:xfrm>
              <a:off x="1584" y="27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7" name="Line 35"/>
            <p:cNvSpPr>
              <a:spLocks noChangeShapeType="1"/>
            </p:cNvSpPr>
            <p:nvPr/>
          </p:nvSpPr>
          <p:spPr bwMode="auto">
            <a:xfrm flipV="1">
              <a:off x="1584" y="264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48" name="Line 36"/>
            <p:cNvSpPr>
              <a:spLocks noChangeShapeType="1"/>
            </p:cNvSpPr>
            <p:nvPr/>
          </p:nvSpPr>
          <p:spPr bwMode="auto">
            <a:xfrm>
              <a:off x="1728" y="264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1926" name="Line 38"/>
          <p:cNvSpPr>
            <a:spLocks noChangeShapeType="1"/>
          </p:cNvSpPr>
          <p:nvPr/>
        </p:nvSpPr>
        <p:spPr bwMode="auto">
          <a:xfrm>
            <a:off x="1447800" y="6172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27" name="Line 39"/>
          <p:cNvSpPr>
            <a:spLocks noChangeShapeType="1"/>
          </p:cNvSpPr>
          <p:nvPr/>
        </p:nvSpPr>
        <p:spPr bwMode="auto">
          <a:xfrm>
            <a:off x="1447800" y="6629400"/>
            <a:ext cx="7010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1928" name="Line 40"/>
          <p:cNvSpPr>
            <a:spLocks noChangeShapeType="1"/>
          </p:cNvSpPr>
          <p:nvPr/>
        </p:nvSpPr>
        <p:spPr bwMode="auto">
          <a:xfrm flipV="1">
            <a:off x="8458200" y="41910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5940425" y="6227763"/>
            <a:ext cx="931863" cy="336550"/>
            <a:chOff x="3646" y="3923"/>
            <a:chExt cx="587" cy="212"/>
          </a:xfrm>
        </p:grpSpPr>
        <p:sp>
          <p:nvSpPr>
            <p:cNvPr id="68640" name="Text Box 41"/>
            <p:cNvSpPr txBox="1">
              <a:spLocks noChangeArrowheads="1"/>
            </p:cNvSpPr>
            <p:nvPr/>
          </p:nvSpPr>
          <p:spPr bwMode="auto">
            <a:xfrm>
              <a:off x="3646" y="3923"/>
              <a:ext cx="5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teaches </a:t>
              </a:r>
            </a:p>
          </p:txBody>
        </p:sp>
        <p:sp>
          <p:nvSpPr>
            <p:cNvPr id="68641" name="AutoShape 42"/>
            <p:cNvSpPr>
              <a:spLocks noChangeArrowheads="1"/>
            </p:cNvSpPr>
            <p:nvPr/>
          </p:nvSpPr>
          <p:spPr bwMode="auto">
            <a:xfrm rot="5400000">
              <a:off x="4080" y="3984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68629" name="Text Box 45"/>
          <p:cNvSpPr txBox="1">
            <a:spLocks noChangeArrowheads="1"/>
          </p:cNvSpPr>
          <p:nvPr/>
        </p:nvSpPr>
        <p:spPr bwMode="auto">
          <a:xfrm>
            <a:off x="8670925" y="43989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altLang="en-US" sz="1600">
              <a:solidFill>
                <a:schemeClr val="tx1"/>
              </a:solidFill>
            </a:endParaRPr>
          </a:p>
        </p:txBody>
      </p:sp>
      <p:sp>
        <p:nvSpPr>
          <p:cNvPr id="421934" name="Text Box 46"/>
          <p:cNvSpPr txBox="1">
            <a:spLocks noChangeArrowheads="1"/>
          </p:cNvSpPr>
          <p:nvPr/>
        </p:nvSpPr>
        <p:spPr bwMode="auto">
          <a:xfrm>
            <a:off x="8534400" y="4343400"/>
            <a:ext cx="530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0..3</a:t>
            </a:r>
          </a:p>
        </p:txBody>
      </p:sp>
      <p:sp>
        <p:nvSpPr>
          <p:cNvPr id="421935" name="Text Box 47"/>
          <p:cNvSpPr txBox="1">
            <a:spLocks noChangeArrowheads="1"/>
          </p:cNvSpPr>
          <p:nvPr/>
        </p:nvSpPr>
        <p:spPr bwMode="auto">
          <a:xfrm>
            <a:off x="1528763" y="6151563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5638800" y="4191000"/>
            <a:ext cx="1981200" cy="1600200"/>
            <a:chOff x="3456" y="2640"/>
            <a:chExt cx="1248" cy="1008"/>
          </a:xfrm>
        </p:grpSpPr>
        <p:sp>
          <p:nvSpPr>
            <p:cNvPr id="68638" name="Line 48"/>
            <p:cNvSpPr>
              <a:spLocks noChangeShapeType="1"/>
            </p:cNvSpPr>
            <p:nvPr/>
          </p:nvSpPr>
          <p:spPr bwMode="auto">
            <a:xfrm>
              <a:off x="3456" y="3648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39" name="Line 49"/>
            <p:cNvSpPr>
              <a:spLocks noChangeShapeType="1"/>
            </p:cNvSpPr>
            <p:nvPr/>
          </p:nvSpPr>
          <p:spPr bwMode="auto">
            <a:xfrm flipV="1">
              <a:off x="4704" y="264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503988" y="5410200"/>
            <a:ext cx="814387" cy="336550"/>
            <a:chOff x="3711" y="3923"/>
            <a:chExt cx="513" cy="212"/>
          </a:xfrm>
        </p:grpSpPr>
        <p:sp>
          <p:nvSpPr>
            <p:cNvPr id="68636" name="Text Box 51"/>
            <p:cNvSpPr txBox="1">
              <a:spLocks noChangeArrowheads="1"/>
            </p:cNvSpPr>
            <p:nvPr/>
          </p:nvSpPr>
          <p:spPr bwMode="auto">
            <a:xfrm>
              <a:off x="3711" y="3923"/>
              <a:ext cx="4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takes </a:t>
              </a:r>
            </a:p>
          </p:txBody>
        </p:sp>
        <p:sp>
          <p:nvSpPr>
            <p:cNvPr id="68637" name="AutoShape 52"/>
            <p:cNvSpPr>
              <a:spLocks noChangeArrowheads="1"/>
            </p:cNvSpPr>
            <p:nvPr/>
          </p:nvSpPr>
          <p:spPr bwMode="auto">
            <a:xfrm rot="5400000">
              <a:off x="4080" y="3984"/>
              <a:ext cx="192" cy="9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421941" name="Text Box 53"/>
          <p:cNvSpPr txBox="1">
            <a:spLocks noChangeArrowheads="1"/>
          </p:cNvSpPr>
          <p:nvPr/>
        </p:nvSpPr>
        <p:spPr bwMode="auto">
          <a:xfrm>
            <a:off x="5643563" y="5465763"/>
            <a:ext cx="295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21944" name="Text Box 56"/>
          <p:cNvSpPr txBox="1">
            <a:spLocks noChangeArrowheads="1"/>
          </p:cNvSpPr>
          <p:nvPr/>
        </p:nvSpPr>
        <p:spPr bwMode="auto">
          <a:xfrm>
            <a:off x="6746875" y="4246563"/>
            <a:ext cx="684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0…10</a:t>
            </a:r>
          </a:p>
        </p:txBody>
      </p:sp>
    </p:spTree>
    <p:extLst>
      <p:ext uri="{BB962C8B-B14F-4D97-AF65-F5344CB8AC3E}">
        <p14:creationId xmlns:p14="http://schemas.microsoft.com/office/powerpoint/2010/main" val="80528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3" grpId="0" animBg="1"/>
      <p:bldP spid="421894" grpId="0"/>
      <p:bldP spid="421895" grpId="0" animBg="1"/>
      <p:bldP spid="421899" grpId="0" animBg="1"/>
      <p:bldP spid="421900" grpId="0" animBg="1"/>
      <p:bldP spid="421902" grpId="0" animBg="1"/>
      <p:bldP spid="421903" grpId="0" animBg="1"/>
      <p:bldP spid="421904" grpId="0"/>
      <p:bldP spid="421906" grpId="0"/>
      <p:bldP spid="421907" grpId="0"/>
      <p:bldP spid="421910" grpId="0" animBg="1"/>
      <p:bldP spid="421926" grpId="0" animBg="1"/>
      <p:bldP spid="421927" grpId="0" animBg="1"/>
      <p:bldP spid="421928" grpId="0" animBg="1"/>
      <p:bldP spid="421934" grpId="0"/>
      <p:bldP spid="421935" grpId="0"/>
      <p:bldP spid="421941" grpId="0"/>
      <p:bldP spid="4219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 </a:t>
            </a:r>
            <a:r>
              <a:rPr lang="en-US" altLang="en-US" b="1">
                <a:hlinkClick r:id="rId2"/>
              </a:rPr>
              <a:t>Bank ATM</a:t>
            </a:r>
            <a:r>
              <a:rPr lang="en-US" altLang="en-US" b="1"/>
              <a:t> example</a:t>
            </a:r>
            <a:endParaRPr lang="en-US" altLang="en-US"/>
          </a:p>
        </p:txBody>
      </p:sp>
      <p:sp>
        <p:nvSpPr>
          <p:cNvPr id="696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Purpose</a:t>
            </a:r>
            <a:r>
              <a:rPr lang="en-US" altLang="en-US" sz="2800"/>
              <a:t>: Describe use cases that an automated teller machine (ATM) or the automatic banking machine (ABM) provides to the bank customers.</a:t>
            </a:r>
          </a:p>
          <a:p>
            <a:r>
              <a:rPr lang="en-US" altLang="en-US" sz="2800" b="1"/>
              <a:t>Summary</a:t>
            </a:r>
            <a:r>
              <a:rPr lang="en-US" altLang="en-US" sz="2800"/>
              <a:t>: Customer uses a bank ATM to check balances of his/her bank accounts, deposit funds, withdraw cash and/or transfer funds (use cases). ATM Technician provides maintenance and repairs to the ATM.</a:t>
            </a:r>
          </a:p>
          <a:p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</p:txBody>
      </p:sp>
      <p:sp>
        <p:nvSpPr>
          <p:cNvPr id="6963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BF99E-4568-574C-9F8B-82161467052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GB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1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E61E80-8341-B04D-96F5-0AB810F57B0B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70658" name="Picture 4" descr="Bank ATM Use Cases Example for Customer and ATM Technicia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400"/>
            <a:ext cx="65151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396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 </a:t>
            </a:r>
            <a:r>
              <a:rPr lang="en-US" altLang="en-US" b="1">
                <a:hlinkClick r:id="rId2"/>
              </a:rPr>
              <a:t>Online </a:t>
            </a:r>
            <a:r>
              <a:rPr lang="en-US" altLang="en-US" b="1" u="sng">
                <a:hlinkClick r:id="rId2"/>
              </a:rPr>
              <a:t>shopping</a:t>
            </a:r>
            <a:r>
              <a:rPr lang="en-US" altLang="en-US" b="1" u="sng"/>
              <a:t> example</a:t>
            </a:r>
            <a:endParaRPr lang="en-US" altLang="en-US" u="sng"/>
          </a:p>
        </p:txBody>
      </p:sp>
      <p:sp>
        <p:nvSpPr>
          <p:cNvPr id="716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Purpose</a:t>
            </a:r>
            <a:r>
              <a:rPr lang="en-US" altLang="en-US"/>
              <a:t>: Provide top level use cases for a web customer making purchases online.</a:t>
            </a:r>
          </a:p>
          <a:p>
            <a:endParaRPr lang="en-US" altLang="en-US" b="1"/>
          </a:p>
          <a:p>
            <a:r>
              <a:rPr lang="en-US" altLang="en-US" b="1"/>
              <a:t>Summary</a:t>
            </a:r>
            <a:r>
              <a:rPr lang="en-US" altLang="en-US"/>
              <a:t>: Web customer </a:t>
            </a:r>
            <a:r>
              <a:rPr lang="en-US" altLang="en-US" b="1">
                <a:hlinkClick r:id="rId3"/>
              </a:rPr>
              <a:t>actor</a:t>
            </a:r>
            <a:r>
              <a:rPr lang="en-US" altLang="en-US"/>
              <a:t> uses some web site to make purchases online. Top level </a:t>
            </a:r>
            <a:r>
              <a:rPr lang="en-US" altLang="en-US" b="1">
                <a:hlinkClick r:id="rId4"/>
              </a:rPr>
              <a:t>use cases</a:t>
            </a:r>
            <a:r>
              <a:rPr lang="en-US" altLang="en-US"/>
              <a:t> are </a:t>
            </a:r>
            <a:r>
              <a:rPr lang="en-US" altLang="en-US" b="1"/>
              <a:t>View Items</a:t>
            </a:r>
            <a:r>
              <a:rPr lang="en-US" altLang="en-US"/>
              <a:t>, </a:t>
            </a:r>
            <a:r>
              <a:rPr lang="en-US" altLang="en-US" b="1"/>
              <a:t>Make Purchase</a:t>
            </a:r>
            <a:r>
              <a:rPr lang="en-US" altLang="en-US"/>
              <a:t> and </a:t>
            </a:r>
            <a:r>
              <a:rPr lang="en-US" altLang="en-US" b="1"/>
              <a:t>Client Register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7168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4612A-49B8-2249-B1ED-521B4981B9A7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GB" altLang="zh-CN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71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34E963-03D1-084E-9AAF-D5C266426E9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pic>
        <p:nvPicPr>
          <p:cNvPr id="72706" name="Picture 2" descr="Online shopping UML use case diagram example - top level use cas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70104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54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2E8A3-300A-6744-BE40-D1EC8EFD2D49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UML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a graphical modeling language that can be used represent the artifacts of analysis and design.</a:t>
            </a:r>
          </a:p>
          <a:p>
            <a:pPr eaLnBrk="1" hangingPunct="1"/>
            <a:r>
              <a:rPr lang="en-US" altLang="en-US"/>
              <a:t>It is a standard that has international support.</a:t>
            </a:r>
          </a:p>
          <a:p>
            <a:pPr eaLnBrk="1" hangingPunct="1"/>
            <a:r>
              <a:rPr lang="en-US" altLang="en-US"/>
              <a:t>Was developed by Rational Software –</a:t>
            </a:r>
          </a:p>
          <a:p>
            <a:pPr lvl="1" eaLnBrk="1" hangingPunct="1"/>
            <a:r>
              <a:rPr lang="en-US" altLang="en-US"/>
              <a:t>Grady Booch, Jim Rumbaugh and Ivar Jacobson</a:t>
            </a:r>
          </a:p>
        </p:txBody>
      </p:sp>
    </p:spTree>
    <p:extLst>
      <p:ext uri="{BB962C8B-B14F-4D97-AF65-F5344CB8AC3E}">
        <p14:creationId xmlns:p14="http://schemas.microsoft.com/office/powerpoint/2010/main" val="81271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9DF05-ECDB-CC46-A243-5F6134BBA57C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</a:t>
            </a:r>
            <a:r>
              <a:rPr lang="en-US" altLang="en-US" baseline="30000">
                <a:sym typeface="Symbol" charset="2"/>
              </a:rPr>
              <a:t></a:t>
            </a:r>
            <a:r>
              <a:rPr lang="en-US" altLang="en-US"/>
              <a:t> History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40688" cy="48371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1994 – Grady Booch and Jim Rumbaugh started at Rational creating the new notation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2000"/>
              <a:t>Grandy Booch – Booch Method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2000"/>
              <a:t>Jim Rumbaugh – Object Modeling Technique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1995 – Ivar Jacobson Joined the team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en-US" sz="2000"/>
              <a:t>Object-Oriented Software Engineering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First Version of UML – 0.8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1995 Object Management Group (OMG) agreed to make UML the standard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1996 – Additional companies got involved.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sz="2800"/>
              <a:t>Current version of UML is 2.0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280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2963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DFC565-580A-CD4F-B86D-A9B76DC829C5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UML</a:t>
            </a:r>
            <a:r>
              <a:rPr lang="en-US" altLang="en-US" sz="4000" baseline="30000">
                <a:sym typeface="Symbol" charset="2"/>
              </a:rPr>
              <a:t></a:t>
            </a:r>
            <a:r>
              <a:rPr lang="en-US" altLang="en-US">
                <a:latin typeface="Arial" charset="0"/>
              </a:rPr>
              <a:t> </a:t>
            </a:r>
            <a:r>
              <a:rPr lang="en-US" altLang="en-US"/>
              <a:t>–</a:t>
            </a:r>
            <a:r>
              <a:rPr lang="en-US" altLang="en-US">
                <a:latin typeface="Arial" charset="0"/>
              </a:rPr>
              <a:t> Building Blocks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Arial" charset="0"/>
              </a:rPr>
              <a:t> </a:t>
            </a:r>
            <a:r>
              <a:rPr lang="en-US" altLang="en-US">
                <a:latin typeface="Arial" charset="0"/>
              </a:rPr>
              <a:t>Elements (Things)</a:t>
            </a:r>
          </a:p>
          <a:p>
            <a:pPr lvl="1" eaLnBrk="1" hangingPunct="1"/>
            <a:r>
              <a:rPr lang="en-US" altLang="en-US" sz="3600">
                <a:latin typeface="Arial" charset="0"/>
              </a:rPr>
              <a:t> </a:t>
            </a:r>
            <a:r>
              <a:rPr lang="en-US" altLang="en-US" i="1">
                <a:latin typeface="Arial" charset="0"/>
              </a:rPr>
              <a:t>e.g. classes, interfaces etc</a:t>
            </a:r>
          </a:p>
          <a:p>
            <a:pPr eaLnBrk="1" hangingPunct="1"/>
            <a:r>
              <a:rPr lang="en-US" altLang="en-US" sz="4000">
                <a:latin typeface="Arial" charset="0"/>
              </a:rPr>
              <a:t> </a:t>
            </a:r>
            <a:r>
              <a:rPr lang="en-US" altLang="en-US">
                <a:latin typeface="Arial" charset="0"/>
              </a:rPr>
              <a:t>Relationships</a:t>
            </a:r>
          </a:p>
          <a:p>
            <a:pPr lvl="1" eaLnBrk="1" hangingPunct="1"/>
            <a:r>
              <a:rPr lang="en-US" altLang="en-US" sz="3600">
                <a:latin typeface="Arial" charset="0"/>
              </a:rPr>
              <a:t> </a:t>
            </a:r>
            <a:r>
              <a:rPr lang="en-US" altLang="en-US" i="1">
                <a:latin typeface="Arial" charset="0"/>
              </a:rPr>
              <a:t>e.g. association, generalization</a:t>
            </a:r>
          </a:p>
          <a:p>
            <a:pPr eaLnBrk="1" hangingPunct="1"/>
            <a:r>
              <a:rPr lang="en-US" altLang="en-US" sz="4000">
                <a:latin typeface="Arial" charset="0"/>
              </a:rPr>
              <a:t> </a:t>
            </a:r>
            <a:r>
              <a:rPr lang="en-US" altLang="en-US">
                <a:latin typeface="Arial" charset="0"/>
              </a:rPr>
              <a:t>Diagrams</a:t>
            </a:r>
          </a:p>
          <a:p>
            <a:pPr lvl="1" eaLnBrk="1" hangingPunct="1"/>
            <a:r>
              <a:rPr lang="en-US" altLang="en-US" sz="3600">
                <a:latin typeface="Arial" charset="0"/>
              </a:rPr>
              <a:t> </a:t>
            </a:r>
            <a:r>
              <a:rPr lang="en-US" altLang="en-US" i="1">
                <a:latin typeface="Arial" charset="0"/>
              </a:rPr>
              <a:t>e.g. class diagrams, use case diagrams</a:t>
            </a:r>
          </a:p>
          <a:p>
            <a:pPr eaLnBrk="1" hangingPunct="1"/>
            <a:endParaRPr lang="en-US" altLang="en-US" i="1">
              <a:solidFill>
                <a:schemeClr val="tx1"/>
              </a:solidFill>
              <a:latin typeface="Arial" charset="0"/>
            </a:endParaRPr>
          </a:p>
          <a:p>
            <a:pPr lvl="2" eaLnBrk="1" hangingPunct="1"/>
            <a:endParaRPr lang="en-US" altLang="en-US" sz="3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827851-0423-544B-87B4-85935BDA68E7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</a:t>
            </a:r>
            <a:r>
              <a:rPr lang="en-US" altLang="en-US" baseline="30000">
                <a:sym typeface="Symbol" charset="2"/>
              </a:rPr>
              <a:t></a:t>
            </a:r>
            <a:r>
              <a:rPr lang="en-US" altLang="en-US"/>
              <a:t> - </a:t>
            </a:r>
            <a:r>
              <a:rPr lang="en-US" altLang="en-US">
                <a:latin typeface="Arial" charset="0"/>
              </a:rPr>
              <a:t>Elements</a:t>
            </a:r>
          </a:p>
        </p:txBody>
      </p:sp>
      <p:grpSp>
        <p:nvGrpSpPr>
          <p:cNvPr id="24579" name="Group 26"/>
          <p:cNvGrpSpPr>
            <a:grpSpLocks/>
          </p:cNvGrpSpPr>
          <p:nvPr/>
        </p:nvGrpSpPr>
        <p:grpSpPr bwMode="auto">
          <a:xfrm>
            <a:off x="609600" y="1295400"/>
            <a:ext cx="1905000" cy="1771650"/>
            <a:chOff x="3360" y="2724"/>
            <a:chExt cx="2154" cy="1452"/>
          </a:xfrm>
        </p:grpSpPr>
        <p:grpSp>
          <p:nvGrpSpPr>
            <p:cNvPr id="24604" name="Group 21"/>
            <p:cNvGrpSpPr>
              <a:grpSpLocks/>
            </p:cNvGrpSpPr>
            <p:nvPr/>
          </p:nvGrpSpPr>
          <p:grpSpPr bwMode="auto">
            <a:xfrm>
              <a:off x="3360" y="2724"/>
              <a:ext cx="2154" cy="908"/>
              <a:chOff x="2400" y="1440"/>
              <a:chExt cx="1584" cy="960"/>
            </a:xfrm>
          </p:grpSpPr>
          <p:sp>
            <p:nvSpPr>
              <p:cNvPr id="24606" name="Rectangle 22"/>
              <p:cNvSpPr>
                <a:spLocks noChangeArrowheads="1"/>
              </p:cNvSpPr>
              <p:nvPr/>
            </p:nvSpPr>
            <p:spPr bwMode="auto">
              <a:xfrm>
                <a:off x="2400" y="1872"/>
                <a:ext cx="1584" cy="52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centreX:Int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centreY:Int=0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7" name="Rectangle 23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1584" cy="4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Circle</a:t>
                </a:r>
              </a:p>
            </p:txBody>
          </p:sp>
        </p:grpSp>
        <p:sp>
          <p:nvSpPr>
            <p:cNvPr id="24605" name="Rectangle 24"/>
            <p:cNvSpPr>
              <a:spLocks noChangeArrowheads="1"/>
            </p:cNvSpPr>
            <p:nvPr/>
          </p:nvSpPr>
          <p:spPr bwMode="auto">
            <a:xfrm>
              <a:off x="3360" y="3632"/>
              <a:ext cx="2154" cy="5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draw()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move(Int X, Int Y)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4580" name="Group 27"/>
          <p:cNvGrpSpPr>
            <a:grpSpLocks/>
          </p:cNvGrpSpPr>
          <p:nvPr/>
        </p:nvGrpSpPr>
        <p:grpSpPr bwMode="auto">
          <a:xfrm>
            <a:off x="3581400" y="1295400"/>
            <a:ext cx="1905000" cy="1771650"/>
            <a:chOff x="3360" y="2724"/>
            <a:chExt cx="2154" cy="1452"/>
          </a:xfrm>
        </p:grpSpPr>
        <p:grpSp>
          <p:nvGrpSpPr>
            <p:cNvPr id="24600" name="Group 28"/>
            <p:cNvGrpSpPr>
              <a:grpSpLocks/>
            </p:cNvGrpSpPr>
            <p:nvPr/>
          </p:nvGrpSpPr>
          <p:grpSpPr bwMode="auto">
            <a:xfrm>
              <a:off x="3360" y="2724"/>
              <a:ext cx="2154" cy="908"/>
              <a:chOff x="2400" y="1440"/>
              <a:chExt cx="1584" cy="960"/>
            </a:xfrm>
          </p:grpSpPr>
          <p:sp>
            <p:nvSpPr>
              <p:cNvPr id="24602" name="Rectangle 29"/>
              <p:cNvSpPr>
                <a:spLocks noChangeArrowheads="1"/>
              </p:cNvSpPr>
              <p:nvPr/>
            </p:nvSpPr>
            <p:spPr bwMode="auto">
              <a:xfrm>
                <a:off x="2400" y="1872"/>
                <a:ext cx="1584" cy="52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centreX:Int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1"/>
                    </a:solidFill>
                  </a:rPr>
                  <a:t>centreY:Int=0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3" name="Rectangle 30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1584" cy="4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charset="2"/>
                  <a:buChar char="n"/>
                  <a:defRPr sz="3200">
                    <a:solidFill>
                      <a:srgbClr val="0000FF"/>
                    </a:solidFill>
                    <a:latin typeface="Tahoma" charset="0"/>
                    <a:ea typeface="SimSun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sz="28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sz="24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sz="2000">
                    <a:solidFill>
                      <a:schemeClr val="tx1"/>
                    </a:solidFill>
                    <a:latin typeface="Tahoma" charset="0"/>
                    <a:ea typeface="SimSun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u="sng">
                    <a:solidFill>
                      <a:schemeClr val="tx1"/>
                    </a:solidFill>
                  </a:rPr>
                  <a:t>CircleA:Circle</a:t>
                </a:r>
              </a:p>
            </p:txBody>
          </p:sp>
        </p:grpSp>
        <p:sp>
          <p:nvSpPr>
            <p:cNvPr id="24601" name="Rectangle 31"/>
            <p:cNvSpPr>
              <a:spLocks noChangeArrowheads="1"/>
            </p:cNvSpPr>
            <p:nvPr/>
          </p:nvSpPr>
          <p:spPr bwMode="auto">
            <a:xfrm>
              <a:off x="3360" y="3632"/>
              <a:ext cx="2154" cy="5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draw()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move(Int X, Int Y)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4581" name="Text Box 32"/>
          <p:cNvSpPr txBox="1">
            <a:spLocks noChangeArrowheads="1"/>
          </p:cNvSpPr>
          <p:nvPr/>
        </p:nvSpPr>
        <p:spPr bwMode="auto">
          <a:xfrm>
            <a:off x="877888" y="3359150"/>
            <a:ext cx="8429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4582" name="Text Box 33"/>
          <p:cNvSpPr txBox="1">
            <a:spLocks noChangeArrowheads="1"/>
          </p:cNvSpPr>
          <p:nvPr/>
        </p:nvSpPr>
        <p:spPr bwMode="auto">
          <a:xfrm>
            <a:off x="4222750" y="3352800"/>
            <a:ext cx="855663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583" name="Rectangle 35"/>
          <p:cNvSpPr>
            <a:spLocks noChangeArrowheads="1"/>
          </p:cNvSpPr>
          <p:nvPr/>
        </p:nvSpPr>
        <p:spPr bwMode="auto">
          <a:xfrm>
            <a:off x="6553200" y="1295400"/>
            <a:ext cx="15240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&lt;&lt;interface&gt;&gt;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TypeWriter</a:t>
            </a:r>
          </a:p>
        </p:txBody>
      </p:sp>
      <p:sp>
        <p:nvSpPr>
          <p:cNvPr id="24584" name="Rectangle 40"/>
          <p:cNvSpPr>
            <a:spLocks noChangeArrowheads="1"/>
          </p:cNvSpPr>
          <p:nvPr/>
        </p:nvSpPr>
        <p:spPr bwMode="auto">
          <a:xfrm>
            <a:off x="6553200" y="2057400"/>
            <a:ext cx="15240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4585" name="Rectangle 41"/>
          <p:cNvSpPr>
            <a:spLocks noChangeArrowheads="1"/>
          </p:cNvSpPr>
          <p:nvPr/>
        </p:nvSpPr>
        <p:spPr bwMode="auto">
          <a:xfrm>
            <a:off x="6553200" y="2438400"/>
            <a:ext cx="15240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charset="0"/>
              </a:rPr>
              <a:t>keyStroke()</a:t>
            </a:r>
          </a:p>
        </p:txBody>
      </p:sp>
      <p:sp>
        <p:nvSpPr>
          <p:cNvPr id="24586" name="Text Box 47"/>
          <p:cNvSpPr txBox="1">
            <a:spLocks noChangeArrowheads="1"/>
          </p:cNvSpPr>
          <p:nvPr/>
        </p:nvSpPr>
        <p:spPr bwMode="auto">
          <a:xfrm>
            <a:off x="6862763" y="3352800"/>
            <a:ext cx="1135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24587" name="Oval 49"/>
          <p:cNvSpPr>
            <a:spLocks noChangeArrowheads="1"/>
          </p:cNvSpPr>
          <p:nvPr/>
        </p:nvSpPr>
        <p:spPr bwMode="auto">
          <a:xfrm>
            <a:off x="609600" y="4495800"/>
            <a:ext cx="23622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4588" name="Text Box 50"/>
          <p:cNvSpPr txBox="1">
            <a:spLocks noChangeArrowheads="1"/>
          </p:cNvSpPr>
          <p:nvPr/>
        </p:nvSpPr>
        <p:spPr bwMode="auto">
          <a:xfrm>
            <a:off x="1219200" y="4572000"/>
            <a:ext cx="982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Borrow</a:t>
            </a:r>
          </a:p>
        </p:txBody>
      </p:sp>
      <p:sp>
        <p:nvSpPr>
          <p:cNvPr id="24589" name="Text Box 51"/>
          <p:cNvSpPr txBox="1">
            <a:spLocks noChangeArrowheads="1"/>
          </p:cNvSpPr>
          <p:nvPr/>
        </p:nvSpPr>
        <p:spPr bwMode="auto">
          <a:xfrm>
            <a:off x="1160463" y="5334000"/>
            <a:ext cx="1103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</a:rPr>
              <a:t>Use-case</a:t>
            </a:r>
          </a:p>
        </p:txBody>
      </p:sp>
      <p:sp>
        <p:nvSpPr>
          <p:cNvPr id="24590" name="Oval 53"/>
          <p:cNvSpPr>
            <a:spLocks noChangeArrowheads="1"/>
          </p:cNvSpPr>
          <p:nvPr/>
        </p:nvSpPr>
        <p:spPr bwMode="auto">
          <a:xfrm>
            <a:off x="4343400" y="4267200"/>
            <a:ext cx="304800" cy="3238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4591" name="Line 54"/>
          <p:cNvSpPr>
            <a:spLocks noChangeShapeType="1"/>
          </p:cNvSpPr>
          <p:nvPr/>
        </p:nvSpPr>
        <p:spPr bwMode="auto">
          <a:xfrm>
            <a:off x="4495800" y="4591050"/>
            <a:ext cx="1588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Freeform 55"/>
          <p:cNvSpPr>
            <a:spLocks/>
          </p:cNvSpPr>
          <p:nvPr/>
        </p:nvSpPr>
        <p:spPr bwMode="auto">
          <a:xfrm>
            <a:off x="4343400" y="5238750"/>
            <a:ext cx="304800" cy="323850"/>
          </a:xfrm>
          <a:custGeom>
            <a:avLst/>
            <a:gdLst>
              <a:gd name="T0" fmla="*/ 0 w 96"/>
              <a:gd name="T1" fmla="*/ 2147483646 h 96"/>
              <a:gd name="T2" fmla="*/ 2147483646 w 96"/>
              <a:gd name="T3" fmla="*/ 0 h 96"/>
              <a:gd name="T4" fmla="*/ 2147483646 w 96"/>
              <a:gd name="T5" fmla="*/ 2147483646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96"/>
                </a:moveTo>
                <a:lnTo>
                  <a:pt x="48" y="0"/>
                </a:lnTo>
                <a:lnTo>
                  <a:pt x="96" y="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56"/>
          <p:cNvSpPr>
            <a:spLocks noChangeShapeType="1"/>
          </p:cNvSpPr>
          <p:nvPr/>
        </p:nvSpPr>
        <p:spPr bwMode="auto">
          <a:xfrm>
            <a:off x="4191000" y="4752975"/>
            <a:ext cx="609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57"/>
          <p:cNvSpPr txBox="1">
            <a:spLocks noChangeArrowheads="1"/>
          </p:cNvSpPr>
          <p:nvPr/>
        </p:nvSpPr>
        <p:spPr bwMode="auto">
          <a:xfrm>
            <a:off x="4114800" y="57912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Actor</a:t>
            </a:r>
          </a:p>
        </p:txBody>
      </p:sp>
      <p:grpSp>
        <p:nvGrpSpPr>
          <p:cNvPr id="24595" name="Group 58"/>
          <p:cNvGrpSpPr>
            <a:grpSpLocks/>
          </p:cNvGrpSpPr>
          <p:nvPr/>
        </p:nvGrpSpPr>
        <p:grpSpPr bwMode="auto">
          <a:xfrm>
            <a:off x="5943600" y="4343400"/>
            <a:ext cx="2286000" cy="990600"/>
            <a:chOff x="864" y="1920"/>
            <a:chExt cx="1536" cy="816"/>
          </a:xfrm>
        </p:grpSpPr>
        <p:sp>
          <p:nvSpPr>
            <p:cNvPr id="24597" name="Rectangle 59"/>
            <p:cNvSpPr>
              <a:spLocks noChangeArrowheads="1"/>
            </p:cNvSpPr>
            <p:nvPr/>
          </p:nvSpPr>
          <p:spPr bwMode="auto">
            <a:xfrm>
              <a:off x="1056" y="1920"/>
              <a:ext cx="1344" cy="8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chemeClr val="tx1"/>
                  </a:solidFill>
                </a:rPr>
                <a:t>   Shapes</a:t>
              </a:r>
            </a:p>
          </p:txBody>
        </p:sp>
        <p:sp>
          <p:nvSpPr>
            <p:cNvPr id="24598" name="Rectangle 60"/>
            <p:cNvSpPr>
              <a:spLocks noChangeArrowheads="1"/>
            </p:cNvSpPr>
            <p:nvPr/>
          </p:nvSpPr>
          <p:spPr bwMode="auto">
            <a:xfrm>
              <a:off x="864" y="2064"/>
              <a:ext cx="38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599" name="Rectangle 61"/>
            <p:cNvSpPr>
              <a:spLocks noChangeArrowheads="1"/>
            </p:cNvSpPr>
            <p:nvPr/>
          </p:nvSpPr>
          <p:spPr bwMode="auto">
            <a:xfrm>
              <a:off x="864" y="2352"/>
              <a:ext cx="384" cy="14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charset="2"/>
                <a:buChar char="n"/>
                <a:defRPr sz="3200">
                  <a:solidFill>
                    <a:srgbClr val="0000FF"/>
                  </a:solidFill>
                  <a:latin typeface="Tahoma" charset="0"/>
                  <a:ea typeface="SimSun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1"/>
                </a:solidFill>
              </a:endParaRPr>
            </a:p>
          </p:txBody>
        </p:sp>
      </p:grpSp>
      <p:sp>
        <p:nvSpPr>
          <p:cNvPr id="24596" name="Text Box 62"/>
          <p:cNvSpPr txBox="1">
            <a:spLocks noChangeArrowheads="1"/>
          </p:cNvSpPr>
          <p:nvPr/>
        </p:nvSpPr>
        <p:spPr bwMode="auto">
          <a:xfrm>
            <a:off x="6457950" y="5638800"/>
            <a:ext cx="135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82763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Char char="n"/>
              <a:defRPr sz="3200">
                <a:solidFill>
                  <a:srgbClr val="0000FF"/>
                </a:solidFill>
                <a:latin typeface="Tahoma" charset="0"/>
                <a:ea typeface="SimSun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SimSun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SimSun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419F33-72F9-3640-93C8-5F39BF434096}" type="slidenum">
              <a:rPr lang="zh-CN" altLang="en-GB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GB" altLang="zh-CN" sz="1400">
              <a:solidFill>
                <a:schemeClr val="tx1"/>
              </a:solidFill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UML</a:t>
            </a:r>
            <a:r>
              <a:rPr lang="en-US" altLang="en-US" baseline="30000">
                <a:sym typeface="Symbol" charset="2"/>
              </a:rPr>
              <a:t></a:t>
            </a:r>
            <a:r>
              <a:rPr lang="en-US" altLang="en-US"/>
              <a:t> - </a:t>
            </a:r>
            <a:r>
              <a:rPr lang="en-US" altLang="en-US">
                <a:latin typeface="Arial" charset="0"/>
              </a:rPr>
              <a:t>Relationships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latin typeface="Arial" charset="0"/>
              </a:rPr>
              <a:t>Dependency</a:t>
            </a:r>
          </a:p>
          <a:p>
            <a:pPr lvl="2" eaLnBrk="1" hangingPunct="1">
              <a:buFont typeface="Wingdings" charset="2"/>
              <a:buNone/>
            </a:pPr>
            <a:endParaRPr lang="en-US" altLang="en-US" sz="2800">
              <a:latin typeface="Arial" charset="0"/>
            </a:endParaRPr>
          </a:p>
          <a:p>
            <a:pPr eaLnBrk="1" hangingPunct="1"/>
            <a:r>
              <a:rPr lang="en-US" altLang="en-US" sz="3600">
                <a:latin typeface="Arial" charset="0"/>
              </a:rPr>
              <a:t>Association</a:t>
            </a:r>
          </a:p>
          <a:p>
            <a:pPr eaLnBrk="1" hangingPunct="1"/>
            <a:endParaRPr lang="en-US" altLang="en-US" sz="3600">
              <a:latin typeface="Arial" charset="0"/>
            </a:endParaRPr>
          </a:p>
          <a:p>
            <a:pPr eaLnBrk="1" hangingPunct="1"/>
            <a:r>
              <a:rPr lang="en-US" altLang="en-US" sz="3600">
                <a:latin typeface="Arial" charset="0"/>
              </a:rPr>
              <a:t>Generalization</a:t>
            </a:r>
          </a:p>
          <a:p>
            <a:pPr eaLnBrk="1" hangingPunct="1"/>
            <a:endParaRPr lang="en-US" altLang="en-US" sz="3600">
              <a:latin typeface="Arial" charset="0"/>
            </a:endParaRPr>
          </a:p>
          <a:p>
            <a:pPr eaLnBrk="1" hangingPunct="1"/>
            <a:r>
              <a:rPr lang="en-US" altLang="en-US" sz="3600">
                <a:latin typeface="Arial" charset="0"/>
              </a:rPr>
              <a:t>Realization</a:t>
            </a:r>
          </a:p>
        </p:txBody>
      </p:sp>
      <p:grpSp>
        <p:nvGrpSpPr>
          <p:cNvPr id="25604" name="Group 10"/>
          <p:cNvGrpSpPr>
            <a:grpSpLocks/>
          </p:cNvGrpSpPr>
          <p:nvPr/>
        </p:nvGrpSpPr>
        <p:grpSpPr bwMode="auto">
          <a:xfrm rot="5400000" flipH="1">
            <a:off x="5867400" y="3200400"/>
            <a:ext cx="304800" cy="2743200"/>
            <a:chOff x="2544" y="1920"/>
            <a:chExt cx="192" cy="768"/>
          </a:xfrm>
        </p:grpSpPr>
        <p:sp>
          <p:nvSpPr>
            <p:cNvPr id="25612" name="Line 5"/>
            <p:cNvSpPr>
              <a:spLocks noChangeShapeType="1"/>
            </p:cNvSpPr>
            <p:nvPr/>
          </p:nvSpPr>
          <p:spPr bwMode="auto">
            <a:xfrm flipV="1">
              <a:off x="2640" y="211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Line 6"/>
            <p:cNvSpPr>
              <a:spLocks noChangeShapeType="1"/>
            </p:cNvSpPr>
            <p:nvPr/>
          </p:nvSpPr>
          <p:spPr bwMode="auto">
            <a:xfrm>
              <a:off x="2544" y="211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Line 7"/>
            <p:cNvSpPr>
              <a:spLocks noChangeShapeType="1"/>
            </p:cNvSpPr>
            <p:nvPr/>
          </p:nvSpPr>
          <p:spPr bwMode="auto">
            <a:xfrm>
              <a:off x="2544" y="21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Line 8"/>
            <p:cNvSpPr>
              <a:spLocks noChangeShapeType="1"/>
            </p:cNvSpPr>
            <p:nvPr/>
          </p:nvSpPr>
          <p:spPr bwMode="auto">
            <a:xfrm flipV="1">
              <a:off x="2544" y="1920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Line 9"/>
            <p:cNvSpPr>
              <a:spLocks noChangeShapeType="1"/>
            </p:cNvSpPr>
            <p:nvPr/>
          </p:nvSpPr>
          <p:spPr bwMode="auto">
            <a:xfrm flipH="1" flipV="1">
              <a:off x="2640" y="1920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5" name="Line 11"/>
          <p:cNvSpPr>
            <a:spLocks noChangeShapeType="1"/>
          </p:cNvSpPr>
          <p:nvPr/>
        </p:nvSpPr>
        <p:spPr bwMode="auto">
          <a:xfrm>
            <a:off x="4648200" y="19812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06" name="Line 13"/>
          <p:cNvSpPr>
            <a:spLocks noChangeShapeType="1"/>
          </p:cNvSpPr>
          <p:nvPr/>
        </p:nvSpPr>
        <p:spPr bwMode="auto">
          <a:xfrm rot="5400000" flipH="1" flipV="1">
            <a:off x="5753100" y="48387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 rot="5400000" flipH="1">
            <a:off x="6781800" y="60198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5"/>
          <p:cNvSpPr>
            <a:spLocks noChangeShapeType="1"/>
          </p:cNvSpPr>
          <p:nvPr/>
        </p:nvSpPr>
        <p:spPr bwMode="auto">
          <a:xfrm rot="5400000" flipH="1">
            <a:off x="6629400" y="58674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16"/>
          <p:cNvSpPr>
            <a:spLocks noChangeShapeType="1"/>
          </p:cNvSpPr>
          <p:nvPr/>
        </p:nvSpPr>
        <p:spPr bwMode="auto">
          <a:xfrm rot="5400000" flipH="1" flipV="1">
            <a:off x="7048500" y="5600700"/>
            <a:ext cx="15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7"/>
          <p:cNvSpPr>
            <a:spLocks noChangeShapeType="1"/>
          </p:cNvSpPr>
          <p:nvPr/>
        </p:nvSpPr>
        <p:spPr bwMode="auto">
          <a:xfrm rot="5400000" flipV="1">
            <a:off x="7048500" y="5448300"/>
            <a:ext cx="152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4"/>
          <p:cNvSpPr>
            <a:spLocks noChangeShapeType="1"/>
          </p:cNvSpPr>
          <p:nvPr/>
        </p:nvSpPr>
        <p:spPr bwMode="auto">
          <a:xfrm>
            <a:off x="4648200" y="32004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2309</TotalTime>
  <Words>2013</Words>
  <Application>Microsoft Macintosh PowerPoint</Application>
  <PresentationFormat>On-screen Show (4:3)</PresentationFormat>
  <Paragraphs>422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Calibri</vt:lpstr>
      <vt:lpstr>Cambria</vt:lpstr>
      <vt:lpstr>Georgia</vt:lpstr>
      <vt:lpstr>Perpetua Titling MT</vt:lpstr>
      <vt:lpstr>SimSun</vt:lpstr>
      <vt:lpstr>Wingdings 2</vt:lpstr>
      <vt:lpstr>方正舒体</vt:lpstr>
      <vt:lpstr>Arial</vt:lpstr>
      <vt:lpstr>Symbol</vt:lpstr>
      <vt:lpstr>Tahoma</vt:lpstr>
      <vt:lpstr>Times New Roman</vt:lpstr>
      <vt:lpstr>Wingdings</vt:lpstr>
      <vt:lpstr>Civic</vt:lpstr>
      <vt:lpstr>SOFTWARE ENGINEERING (15B11CI513 ) Credits :- 4   Contact Hours :- 3-1-0 Introduction to Design and  Unified Modeling Language (UML)   </vt:lpstr>
      <vt:lpstr>Problem Statement</vt:lpstr>
      <vt:lpstr> Solving the Problem </vt:lpstr>
      <vt:lpstr>Analysis, Design and Implementation</vt:lpstr>
      <vt:lpstr>Introduction to UML</vt:lpstr>
      <vt:lpstr>UML History</vt:lpstr>
      <vt:lpstr>UML – Building Blocks</vt:lpstr>
      <vt:lpstr>UML - Elements</vt:lpstr>
      <vt:lpstr>UML - Relationships</vt:lpstr>
      <vt:lpstr>UML - Diagrams</vt:lpstr>
      <vt:lpstr>UML– Diagrams – cont..</vt:lpstr>
      <vt:lpstr>UML– Diagrams - Notes</vt:lpstr>
      <vt:lpstr>UML– Diagrams - Notes</vt:lpstr>
      <vt:lpstr>Life Cycle Phase            Diagrams</vt:lpstr>
      <vt:lpstr>Analysis          Diagrams</vt:lpstr>
      <vt:lpstr>Design             Diagrams</vt:lpstr>
      <vt:lpstr>UML Modeling Tools</vt:lpstr>
      <vt:lpstr> Use Case Diagrams  </vt:lpstr>
      <vt:lpstr>Introduction</vt:lpstr>
      <vt:lpstr>University Record System (URS)</vt:lpstr>
      <vt:lpstr>Some Actions Supported by URS</vt:lpstr>
      <vt:lpstr>Use Case Diagrams</vt:lpstr>
      <vt:lpstr>Use Case Diagram  - URS System</vt:lpstr>
      <vt:lpstr>Use Case Diagrams</vt:lpstr>
      <vt:lpstr>Use Case Diagrams - Actors</vt:lpstr>
      <vt:lpstr>Use Case Diagrams – Use Cases</vt:lpstr>
      <vt:lpstr>Use Case Diagram – Example1 (Library)</vt:lpstr>
      <vt:lpstr>Use Case Diagram for Student Assessment Management System </vt:lpstr>
      <vt:lpstr>Use Case Vs Scenarios</vt:lpstr>
      <vt:lpstr>Scenarios</vt:lpstr>
      <vt:lpstr>Scenarios</vt:lpstr>
      <vt:lpstr>Use Case Diagrams - Relationships  </vt:lpstr>
      <vt:lpstr>Use Case – Example (self service machine)</vt:lpstr>
      <vt:lpstr>Use Case – Example (self service machine – includes relationship)</vt:lpstr>
      <vt:lpstr>Use Case – Example (self service machine – extends relationship)</vt:lpstr>
      <vt:lpstr>Use Case – Example (self service machine – generalize relationship): Actor-to-Actor relationship</vt:lpstr>
      <vt:lpstr>Use Case – Example (self service machine – generalize relationship): Actor-to-Actor relationship – example 2</vt:lpstr>
      <vt:lpstr>Use Case – Example (self service machine)</vt:lpstr>
      <vt:lpstr>From Use Case to Classes</vt:lpstr>
      <vt:lpstr>Identify Classes (Extract Nouns)</vt:lpstr>
      <vt:lpstr>Nouns which are potential classes</vt:lpstr>
      <vt:lpstr>Classes identified in the first pass</vt:lpstr>
      <vt:lpstr>URS - High Level Class Diagram</vt:lpstr>
      <vt:lpstr> Bank ATM example</vt:lpstr>
      <vt:lpstr>PowerPoint Presentation</vt:lpstr>
      <vt:lpstr> Online shopping example</vt:lpstr>
      <vt:lpstr>PowerPoint Presentation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Raju Pal</dc:creator>
  <cp:lastModifiedBy>Microsoft Office User</cp:lastModifiedBy>
  <cp:revision>129</cp:revision>
  <dcterms:created xsi:type="dcterms:W3CDTF">2013-02-23T13:31:56Z</dcterms:created>
  <dcterms:modified xsi:type="dcterms:W3CDTF">2021-04-19T07:16:09Z</dcterms:modified>
</cp:coreProperties>
</file>