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8"/>
  </p:notesMasterIdLst>
  <p:handoutMasterIdLst>
    <p:handoutMasterId r:id="rId29"/>
  </p:handoutMasterIdLst>
  <p:sldIdLst>
    <p:sldId id="258" r:id="rId2"/>
    <p:sldId id="265" r:id="rId3"/>
    <p:sldId id="278" r:id="rId4"/>
    <p:sldId id="281" r:id="rId5"/>
    <p:sldId id="266" r:id="rId6"/>
    <p:sldId id="279" r:id="rId7"/>
    <p:sldId id="259"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E1466"/>
    <a:srgbClr val="9E92F6"/>
    <a:srgbClr val="0000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735"/>
    <p:restoredTop sz="85580" autoAdjust="0"/>
  </p:normalViewPr>
  <p:slideViewPr>
    <p:cSldViewPr>
      <p:cViewPr>
        <p:scale>
          <a:sx n="90" d="100"/>
          <a:sy n="90" d="100"/>
        </p:scale>
        <p:origin x="-1350" y="1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018"/>
    </p:cViewPr>
  </p:sorterViewPr>
  <p:notesViewPr>
    <p:cSldViewPr>
      <p:cViewPr varScale="1">
        <p:scale>
          <a:sx n="55" d="100"/>
          <a:sy n="55" d="100"/>
        </p:scale>
        <p:origin x="-2892"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C6D8E1-B222-49BE-9D6A-5FF6530C3309}" type="datetimeFigureOut">
              <a:rPr lang="en-US" smtClean="0"/>
              <a:pPr/>
              <a:t>1/20/2023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13D1C63-9700-4F93-9092-75BA914C0387}" type="slidenum">
              <a:rPr lang="en-US" smtClean="0"/>
              <a:pPr/>
              <a:t>‹#›</a:t>
            </a:fld>
            <a:endParaRPr 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8055F3-B35E-4BF2-8D5C-FC2094A0E1E1}" type="datetimeFigureOut">
              <a:rPr lang="en-IN" smtClean="0"/>
              <a:pPr/>
              <a:t>20-01-2023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736CF3-4EC5-4372-AF5C-5429E45FDA51}" type="slidenum">
              <a:rPr lang="en-IN" smtClean="0"/>
              <a:pPr/>
              <a:t>‹#›</a:t>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736CF3-4EC5-4372-AF5C-5429E45FDA51}" type="slidenum">
              <a:rPr lang="en-IN" smtClean="0"/>
              <a:pPr/>
              <a:t>1</a:t>
            </a:fld>
            <a:endParaRPr lang="en-IN"/>
          </a:p>
        </p:txBody>
      </p:sp>
      <p:sp>
        <p:nvSpPr>
          <p:cNvPr id="5" name="Header Placeholder 4"/>
          <p:cNvSpPr>
            <a:spLocks noGrp="1"/>
          </p:cNvSpPr>
          <p:nvPr>
            <p:ph type="hdr" sz="quarter" idx="11"/>
          </p:nvPr>
        </p:nvSpPr>
        <p:spPr/>
        <p:txBody>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E736CF3-4EC5-4372-AF5C-5429E45FDA51}" type="slidenum">
              <a:rPr lang="en-IN" smtClean="0"/>
              <a:pPr/>
              <a:t>6</a:t>
            </a:fld>
            <a:endParaRPr lang="en-IN"/>
          </a:p>
        </p:txBody>
      </p:sp>
      <p:sp>
        <p:nvSpPr>
          <p:cNvPr id="5" name="Header Placeholder 4"/>
          <p:cNvSpPr>
            <a:spLocks noGrp="1"/>
          </p:cNvSpPr>
          <p:nvPr>
            <p:ph type="hdr" sz="quarter" idx="11"/>
          </p:nvPr>
        </p:nvSpPr>
        <p:spPr/>
        <p:txBody>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6921C4B2-7FF1-AB4F-A748-5BEAD8B214FD}" type="datetime1">
              <a:rPr lang="en-IN" smtClean="0"/>
              <a:pPr/>
              <a:t>20-01-2023</a:t>
            </a:fld>
            <a:endParaRPr lang="en-IN"/>
          </a:p>
        </p:txBody>
      </p:sp>
      <p:sp>
        <p:nvSpPr>
          <p:cNvPr id="17" name="Footer Placeholder 16"/>
          <p:cNvSpPr>
            <a:spLocks noGrp="1"/>
          </p:cNvSpPr>
          <p:nvPr>
            <p:ph type="ftr" sz="quarter" idx="11"/>
          </p:nvPr>
        </p:nvSpPr>
        <p:spPr/>
        <p:txBody>
          <a:bodyPr/>
          <a:lstStyle/>
          <a:p>
            <a:r>
              <a:rPr lang="en-IN"/>
              <a:t>© Shruti Jaiswal</a:t>
            </a:r>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9A0615A-79E6-423C-A6E2-DC5FF8B742A7}" type="slidenum">
              <a:rPr lang="en-IN" smtClean="0"/>
              <a:pPr/>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D958624-DE82-F842-85C6-F1AE50093B17}" type="datetime1">
              <a:rPr lang="en-IN" smtClean="0"/>
              <a:pPr/>
              <a:t>20-01-2023</a:t>
            </a:fld>
            <a:endParaRPr lang="en-IN"/>
          </a:p>
        </p:txBody>
      </p:sp>
      <p:sp>
        <p:nvSpPr>
          <p:cNvPr id="5" name="Footer Placeholder 4"/>
          <p:cNvSpPr>
            <a:spLocks noGrp="1"/>
          </p:cNvSpPr>
          <p:nvPr>
            <p:ph type="ftr" sz="quarter" idx="11"/>
          </p:nvPr>
        </p:nvSpPr>
        <p:spPr/>
        <p:txBody>
          <a:bodyPr/>
          <a:lstStyle/>
          <a:p>
            <a:r>
              <a:rPr lang="en-IN"/>
              <a:t>© Shruti Jaiswal</a:t>
            </a:r>
          </a:p>
        </p:txBody>
      </p:sp>
      <p:sp>
        <p:nvSpPr>
          <p:cNvPr id="6" name="Slide Number Placeholder 5"/>
          <p:cNvSpPr>
            <a:spLocks noGrp="1"/>
          </p:cNvSpPr>
          <p:nvPr>
            <p:ph type="sldNum" sz="quarter" idx="12"/>
          </p:nvPr>
        </p:nvSpPr>
        <p:spPr/>
        <p:txBody>
          <a:bodyPr/>
          <a:lstStyle/>
          <a:p>
            <a:fld id="{C9A0615A-79E6-423C-A6E2-DC5FF8B742A7}"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C9A0615A-79E6-423C-A6E2-DC5FF8B742A7}" type="slidenum">
              <a:rPr lang="en-IN" smtClean="0"/>
              <a:pPr/>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179CDE2-C85C-D344-9E55-69E776238C93}" type="datetime1">
              <a:rPr lang="en-IN" smtClean="0"/>
              <a:pPr/>
              <a:t>20-01-2023</a:t>
            </a:fld>
            <a:endParaRPr lang="en-IN"/>
          </a:p>
        </p:txBody>
      </p:sp>
      <p:sp>
        <p:nvSpPr>
          <p:cNvPr id="5" name="Footer Placeholder 4"/>
          <p:cNvSpPr>
            <a:spLocks noGrp="1"/>
          </p:cNvSpPr>
          <p:nvPr>
            <p:ph type="ftr" sz="quarter" idx="11"/>
          </p:nvPr>
        </p:nvSpPr>
        <p:spPr/>
        <p:txBody>
          <a:bodyPr/>
          <a:lstStyle/>
          <a:p>
            <a:r>
              <a:rPr lang="en-IN"/>
              <a:t>© Shruti Jaiswal</a:t>
            </a:r>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B0094294-F2F6-854A-9FC4-E013C8429C26}" type="datetime1">
              <a:rPr lang="en-IN" smtClean="0"/>
              <a:pPr/>
              <a:t>20-01-2023</a:t>
            </a:fld>
            <a:endParaRPr lang="en-IN" dirty="0"/>
          </a:p>
        </p:txBody>
      </p:sp>
      <p:sp>
        <p:nvSpPr>
          <p:cNvPr id="5" name="Footer Placeholder 4"/>
          <p:cNvSpPr>
            <a:spLocks noGrp="1"/>
          </p:cNvSpPr>
          <p:nvPr>
            <p:ph type="ftr" sz="quarter" idx="11"/>
          </p:nvPr>
        </p:nvSpPr>
        <p:spPr/>
        <p:txBody>
          <a:bodyPr/>
          <a:lstStyle/>
          <a:p>
            <a:r>
              <a:rPr lang="en-IN"/>
              <a:t>© Shruti Jaiswal</a:t>
            </a:r>
            <a:endParaRPr lang="en-IN" dirty="0"/>
          </a:p>
        </p:txBody>
      </p:sp>
      <p:sp>
        <p:nvSpPr>
          <p:cNvPr id="6" name="Slide Number Placeholder 5"/>
          <p:cNvSpPr>
            <a:spLocks noGrp="1"/>
          </p:cNvSpPr>
          <p:nvPr>
            <p:ph type="sldNum" sz="quarter" idx="12"/>
          </p:nvPr>
        </p:nvSpPr>
        <p:spPr>
          <a:xfrm>
            <a:off x="4361688" y="1026372"/>
            <a:ext cx="457200" cy="441325"/>
          </a:xfrm>
        </p:spPr>
        <p:txBody>
          <a:bodyPr/>
          <a:lstStyle/>
          <a:p>
            <a:fld id="{C9A0615A-79E6-423C-A6E2-DC5FF8B742A7}" type="slidenum">
              <a:rPr lang="en-IN" smtClean="0"/>
              <a:pPr/>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IN"/>
              <a:t>© Shruti Jaiswal</a:t>
            </a:r>
          </a:p>
        </p:txBody>
      </p:sp>
      <p:sp>
        <p:nvSpPr>
          <p:cNvPr id="4" name="Date Placeholder 3"/>
          <p:cNvSpPr>
            <a:spLocks noGrp="1"/>
          </p:cNvSpPr>
          <p:nvPr>
            <p:ph type="dt" sz="half" idx="10"/>
          </p:nvPr>
        </p:nvSpPr>
        <p:spPr/>
        <p:txBody>
          <a:bodyPr/>
          <a:lstStyle/>
          <a:p>
            <a:fld id="{410BFBE9-0623-D243-994A-6C69D9E49902}" type="datetime1">
              <a:rPr lang="en-IN" smtClean="0"/>
              <a:pPr/>
              <a:t>20-01-2023</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9A0615A-79E6-423C-A6E2-DC5FF8B742A7}" type="slidenum">
              <a:rPr lang="en-IN" smtClean="0"/>
              <a:pPr/>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0B77F043-EA5C-7D4B-A969-1C88E0F57C7A}" type="datetime1">
              <a:rPr lang="en-IN" smtClean="0"/>
              <a:pPr/>
              <a:t>20-01-2023</a:t>
            </a:fld>
            <a:endParaRPr lang="en-IN"/>
          </a:p>
        </p:txBody>
      </p:sp>
      <p:sp>
        <p:nvSpPr>
          <p:cNvPr id="6" name="Footer Placeholder 5"/>
          <p:cNvSpPr>
            <a:spLocks noGrp="1"/>
          </p:cNvSpPr>
          <p:nvPr>
            <p:ph type="ftr" sz="quarter" idx="11"/>
          </p:nvPr>
        </p:nvSpPr>
        <p:spPr/>
        <p:txBody>
          <a:bodyPr/>
          <a:lstStyle/>
          <a:p>
            <a:r>
              <a:rPr lang="en-IN"/>
              <a:t>© Shruti Jaiswal</a:t>
            </a:r>
          </a:p>
        </p:txBody>
      </p:sp>
      <p:sp>
        <p:nvSpPr>
          <p:cNvPr id="7" name="Slide Number Placeholder 6"/>
          <p:cNvSpPr>
            <a:spLocks noGrp="1"/>
          </p:cNvSpPr>
          <p:nvPr>
            <p:ph type="sldNum" sz="quarter" idx="12"/>
          </p:nvPr>
        </p:nvSpPr>
        <p:spPr/>
        <p:txBody>
          <a:bodyPr/>
          <a:lstStyle/>
          <a:p>
            <a:fld id="{C9A0615A-79E6-423C-A6E2-DC5FF8B742A7}" type="slidenum">
              <a:rPr lang="en-IN" smtClean="0"/>
              <a:pPr/>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ECB8AA6-4686-004E-828B-43525CC8F313}" type="datetime1">
              <a:rPr lang="en-IN" smtClean="0"/>
              <a:pPr/>
              <a:t>20-01-2023</a:t>
            </a:fld>
            <a:endParaRPr lang="en-IN"/>
          </a:p>
        </p:txBody>
      </p:sp>
      <p:sp>
        <p:nvSpPr>
          <p:cNvPr id="8" name="Footer Placeholder 7"/>
          <p:cNvSpPr>
            <a:spLocks noGrp="1"/>
          </p:cNvSpPr>
          <p:nvPr>
            <p:ph type="ftr" sz="quarter" idx="11"/>
          </p:nvPr>
        </p:nvSpPr>
        <p:spPr>
          <a:xfrm>
            <a:off x="304800" y="6409944"/>
            <a:ext cx="3581400" cy="365760"/>
          </a:xfrm>
        </p:spPr>
        <p:txBody>
          <a:bodyPr/>
          <a:lstStyle/>
          <a:p>
            <a:r>
              <a:rPr lang="en-IN"/>
              <a:t>© Shruti Jaiswal</a:t>
            </a:r>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C9A0615A-79E6-423C-A6E2-DC5FF8B742A7}"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37AD8485-6992-7C4B-A27D-33857773F0BE}" type="datetime1">
              <a:rPr lang="en-IN" smtClean="0"/>
              <a:pPr/>
              <a:t>20-01-2023</a:t>
            </a:fld>
            <a:endParaRPr lang="en-IN"/>
          </a:p>
        </p:txBody>
      </p:sp>
      <p:sp>
        <p:nvSpPr>
          <p:cNvPr id="4" name="Footer Placeholder 3"/>
          <p:cNvSpPr>
            <a:spLocks noGrp="1"/>
          </p:cNvSpPr>
          <p:nvPr>
            <p:ph type="ftr" sz="quarter" idx="11"/>
          </p:nvPr>
        </p:nvSpPr>
        <p:spPr/>
        <p:txBody>
          <a:bodyPr/>
          <a:lstStyle/>
          <a:p>
            <a:r>
              <a:rPr lang="en-IN"/>
              <a:t>© Shruti Jaiswal</a:t>
            </a:r>
          </a:p>
        </p:txBody>
      </p:sp>
      <p:sp>
        <p:nvSpPr>
          <p:cNvPr id="5" name="Slide Number Placeholder 4"/>
          <p:cNvSpPr>
            <a:spLocks noGrp="1"/>
          </p:cNvSpPr>
          <p:nvPr>
            <p:ph type="sldNum" sz="quarter" idx="12"/>
          </p:nvPr>
        </p:nvSpPr>
        <p:spPr>
          <a:xfrm>
            <a:off x="4343400" y="1036020"/>
            <a:ext cx="457200" cy="441325"/>
          </a:xfrm>
        </p:spPr>
        <p:txBody>
          <a:bodyPr/>
          <a:lstStyle/>
          <a:p>
            <a:fld id="{C9A0615A-79E6-423C-A6E2-DC5FF8B742A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F858238-5411-2C4E-9610-0DABC6E8ABBC}" type="datetime1">
              <a:rPr lang="en-IN" smtClean="0"/>
              <a:pPr/>
              <a:t>20-01-2023</a:t>
            </a:fld>
            <a:endParaRPr lang="en-IN"/>
          </a:p>
        </p:txBody>
      </p:sp>
      <p:sp>
        <p:nvSpPr>
          <p:cNvPr id="3" name="Footer Placeholder 2"/>
          <p:cNvSpPr>
            <a:spLocks noGrp="1"/>
          </p:cNvSpPr>
          <p:nvPr>
            <p:ph type="ftr" sz="quarter" idx="11"/>
          </p:nvPr>
        </p:nvSpPr>
        <p:spPr/>
        <p:txBody>
          <a:bodyPr/>
          <a:lstStyle/>
          <a:p>
            <a:r>
              <a:rPr lang="en-IN"/>
              <a:t>© Shruti Jaiswal</a:t>
            </a:r>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C9A0615A-79E6-423C-A6E2-DC5FF8B742A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C9A0615A-79E6-423C-A6E2-DC5FF8B742A7}" type="slidenum">
              <a:rPr lang="en-IN" smtClean="0"/>
              <a:pPr/>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058A7FC-3C62-2E4C-B827-C8192C28D09A}" type="datetime1">
              <a:rPr lang="en-IN" smtClean="0"/>
              <a:pPr/>
              <a:t>20-01-2023</a:t>
            </a:fld>
            <a:endParaRPr lang="en-IN"/>
          </a:p>
        </p:txBody>
      </p:sp>
      <p:sp>
        <p:nvSpPr>
          <p:cNvPr id="6" name="Footer Placeholder 5"/>
          <p:cNvSpPr>
            <a:spLocks noGrp="1"/>
          </p:cNvSpPr>
          <p:nvPr>
            <p:ph type="ftr" sz="quarter" idx="11"/>
          </p:nvPr>
        </p:nvSpPr>
        <p:spPr>
          <a:xfrm>
            <a:off x="301752" y="6410848"/>
            <a:ext cx="3383280" cy="365760"/>
          </a:xfrm>
        </p:spPr>
        <p:txBody>
          <a:bodyPr/>
          <a:lstStyle/>
          <a:p>
            <a:r>
              <a:rPr lang="en-IN"/>
              <a:t>© Shruti Jaiswal</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C9A0615A-79E6-423C-A6E2-DC5FF8B742A7}" type="slidenum">
              <a:rPr lang="en-IN" smtClean="0"/>
              <a:pPr/>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82EE695-3460-E54E-9ADF-30F9E0F2946B}" type="datetime1">
              <a:rPr lang="en-IN" smtClean="0"/>
              <a:pPr/>
              <a:t>20-01-2023</a:t>
            </a:fld>
            <a:endParaRPr lang="en-IN"/>
          </a:p>
        </p:txBody>
      </p:sp>
      <p:sp>
        <p:nvSpPr>
          <p:cNvPr id="6" name="Footer Placeholder 5"/>
          <p:cNvSpPr>
            <a:spLocks noGrp="1"/>
          </p:cNvSpPr>
          <p:nvPr>
            <p:ph type="ftr" sz="quarter" idx="11"/>
          </p:nvPr>
        </p:nvSpPr>
        <p:spPr>
          <a:xfrm>
            <a:off x="301752" y="6410848"/>
            <a:ext cx="3584448" cy="365760"/>
          </a:xfrm>
        </p:spPr>
        <p:txBody>
          <a:bodyPr/>
          <a:lstStyle/>
          <a:p>
            <a:r>
              <a:rPr lang="en-IN"/>
              <a:t>© Shruti Jaiswal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657A1B40-E646-8C4A-813C-0191D9BABDD1}" type="datetime1">
              <a:rPr lang="en-IN" smtClean="0"/>
              <a:pPr/>
              <a:t>20-01-2023</a:t>
            </a:fld>
            <a:endParaRPr lang="en-IN"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en-IN"/>
              <a:t>© Shruti Jaiswal</a:t>
            </a:r>
            <a:endParaRPr lang="en-IN"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9A0615A-79E6-423C-A6E2-DC5FF8B742A7}" type="slidenum">
              <a:rPr lang="en-IN" smtClean="0"/>
              <a:pPr/>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251520" y="1484784"/>
            <a:ext cx="8534400" cy="4599432"/>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20" name="Rectangle 19"/>
          <p:cNvSpPr/>
          <p:nvPr userDrawn="1"/>
        </p:nvSpPr>
        <p:spPr>
          <a:xfrm>
            <a:off x="0" y="0"/>
            <a:ext cx="9144000" cy="476672"/>
          </a:xfrm>
          <a:prstGeom prst="rect">
            <a:avLst/>
          </a:prstGeom>
          <a:solidFill>
            <a:srgbClr val="1E14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2400" dirty="0" err="1"/>
              <a:t>Jaypee</a:t>
            </a:r>
            <a:r>
              <a:rPr lang="en-IN" sz="2400" baseline="0" dirty="0"/>
              <a:t> Institute of Institute Technology</a:t>
            </a:r>
          </a:p>
          <a:p>
            <a:pPr algn="r"/>
            <a:r>
              <a:rPr lang="en-IN" sz="1100" dirty="0">
                <a:latin typeface="Perpetua Titling MT" pitchFamily="18" charset="0"/>
              </a:rPr>
              <a:t>declared</a:t>
            </a:r>
            <a:r>
              <a:rPr lang="en-IN" sz="1100" baseline="0" dirty="0">
                <a:latin typeface="Perpetua Titling MT" pitchFamily="18" charset="0"/>
              </a:rPr>
              <a:t> DEEMED TO BE UNIVERSITY UNDER SECTION 3 OF UGC ACT</a:t>
            </a:r>
            <a:endParaRPr lang="en-IN" sz="1100" dirty="0">
              <a:latin typeface="Perpetua Titling MT" pitchFamily="18" charset="0"/>
            </a:endParaRPr>
          </a:p>
        </p:txBody>
      </p:sp>
      <p:pic>
        <p:nvPicPr>
          <p:cNvPr id="15362" name="Picture 2" descr="C:\Users\Raju Pal\Downloads\pics\Logo-jiit.png"/>
          <p:cNvPicPr>
            <a:picLocks noChangeAspect="1" noChangeArrowheads="1"/>
          </p:cNvPicPr>
          <p:nvPr userDrawn="1"/>
        </p:nvPicPr>
        <p:blipFill>
          <a:blip r:embed="rId13" cstate="print"/>
          <a:srcRect/>
          <a:stretch>
            <a:fillRect/>
          </a:stretch>
        </p:blipFill>
        <p:spPr bwMode="auto">
          <a:xfrm>
            <a:off x="0" y="0"/>
            <a:ext cx="827584" cy="548680"/>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268760"/>
            <a:ext cx="8964488" cy="2880320"/>
          </a:xfrm>
        </p:spPr>
        <p:txBody>
          <a:bodyPr/>
          <a:lstStyle/>
          <a:p>
            <a:r>
              <a:rPr lang="en-IN" b="1" dirty="0">
                <a:latin typeface="Cambria" pitchFamily="18" charset="0"/>
              </a:rPr>
              <a:t>SOFTWARE ENGINEERING</a:t>
            </a:r>
            <a:br>
              <a:rPr lang="en-IN" b="1" dirty="0">
                <a:latin typeface="Cambria" pitchFamily="18" charset="0"/>
              </a:rPr>
            </a:br>
            <a:r>
              <a:rPr lang="en-IN" b="1" dirty="0">
                <a:latin typeface="Cambria" pitchFamily="18" charset="0"/>
              </a:rPr>
              <a:t>(</a:t>
            </a:r>
            <a:r>
              <a:rPr lang="fr-FR" b="1" dirty="0">
                <a:latin typeface="Cambria" pitchFamily="18" charset="0"/>
              </a:rPr>
              <a:t>15B11CI513</a:t>
            </a:r>
            <a:r>
              <a:rPr lang="en-US" b="1" dirty="0">
                <a:latin typeface="Cambria" pitchFamily="18" charset="0"/>
              </a:rPr>
              <a:t> </a:t>
            </a:r>
            <a:r>
              <a:rPr lang="en-IN" sz="4000" b="1" dirty="0">
                <a:latin typeface="Cambria" pitchFamily="18" charset="0"/>
              </a:rPr>
              <a:t>)</a:t>
            </a:r>
            <a:br>
              <a:rPr lang="en-IN" sz="4000" b="1" dirty="0">
                <a:latin typeface="Cambria" pitchFamily="18" charset="0"/>
              </a:rPr>
            </a:br>
            <a:r>
              <a:rPr lang="en-US" sz="2400" b="1" dirty="0"/>
              <a:t>Credits :- </a:t>
            </a:r>
            <a:r>
              <a:rPr lang="en-US" sz="2400" dirty="0"/>
              <a:t>4			</a:t>
            </a:r>
            <a:r>
              <a:rPr lang="en-US" sz="2400" b="1" dirty="0"/>
              <a:t>Contact Hours</a:t>
            </a:r>
            <a:r>
              <a:rPr lang="en-US" sz="2400" dirty="0"/>
              <a:t> </a:t>
            </a:r>
            <a:r>
              <a:rPr lang="en-US" sz="2400" b="1" dirty="0"/>
              <a:t>:- </a:t>
            </a:r>
            <a:r>
              <a:rPr lang="en-US" sz="2400" dirty="0"/>
              <a:t>3-1-0</a:t>
            </a:r>
            <a:br>
              <a:rPr lang="en-US" sz="2400" dirty="0"/>
            </a:br>
            <a:endParaRPr lang="en-IN" dirty="0">
              <a:latin typeface="Cambria"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Software is Complex </a:t>
            </a:r>
          </a:p>
        </p:txBody>
      </p:sp>
      <p:sp>
        <p:nvSpPr>
          <p:cNvPr id="3" name="Content Placeholder 2"/>
          <p:cNvSpPr>
            <a:spLocks noGrp="1"/>
          </p:cNvSpPr>
          <p:nvPr>
            <p:ph sz="quarter" idx="1"/>
          </p:nvPr>
        </p:nvSpPr>
        <p:spPr/>
        <p:txBody>
          <a:bodyPr/>
          <a:lstStyle/>
          <a:p>
            <a:r>
              <a:rPr lang="en-US" dirty="0"/>
              <a:t>Complex   ≠  Complicated</a:t>
            </a:r>
          </a:p>
          <a:p>
            <a:endParaRPr lang="en-US" dirty="0"/>
          </a:p>
          <a:p>
            <a:r>
              <a:rPr lang="en-US" dirty="0"/>
              <a:t>Complex=composed of many simple parts </a:t>
            </a:r>
          </a:p>
          <a:p>
            <a:pPr marL="0" indent="0">
              <a:buNone/>
            </a:pPr>
            <a:r>
              <a:rPr lang="en-US" dirty="0"/>
              <a:t>		   related to one another</a:t>
            </a:r>
            <a:br>
              <a:rPr lang="en-US" dirty="0"/>
            </a:br>
            <a:endParaRPr lang="en-US" dirty="0"/>
          </a:p>
          <a:p>
            <a:r>
              <a:rPr lang="en-US" dirty="0"/>
              <a:t>Complicated = not well understood, or explained </a:t>
            </a:r>
          </a:p>
          <a:p>
            <a:endParaRPr lang="en-US" dirty="0"/>
          </a:p>
        </p:txBody>
      </p:sp>
    </p:spTree>
    <p:extLst>
      <p:ext uri="{BB962C8B-B14F-4D97-AF65-F5344CB8AC3E}">
        <p14:creationId xmlns:p14="http://schemas.microsoft.com/office/powerpoint/2010/main" xmlns="" val="1935974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653824"/>
            <a:ext cx="8534400" cy="758952"/>
          </a:xfrm>
        </p:spPr>
        <p:txBody>
          <a:bodyPr>
            <a:normAutofit fontScale="90000"/>
          </a:bodyPr>
          <a:lstStyle/>
          <a:p>
            <a:r>
              <a:rPr lang="en-US" dirty="0"/>
              <a:t>Complexity Example: Scheduling Fence Construction Tasks </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xmlns="" val="0"/>
              </a:ext>
            </a:extLst>
          </a:blip>
          <a:stretch>
            <a:fillRect/>
          </a:stretch>
        </p:blipFill>
        <p:spPr>
          <a:xfrm>
            <a:off x="806392" y="1527175"/>
            <a:ext cx="7494704" cy="4572000"/>
          </a:xfrm>
        </p:spPr>
      </p:pic>
    </p:spTree>
    <p:extLst>
      <p:ext uri="{BB962C8B-B14F-4D97-AF65-F5344CB8AC3E}">
        <p14:creationId xmlns:p14="http://schemas.microsoft.com/office/powerpoint/2010/main" xmlns="" val="1455822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32656"/>
            <a:ext cx="8534400" cy="758952"/>
          </a:xfrm>
        </p:spPr>
        <p:txBody>
          <a:bodyPr>
            <a:normAutofit/>
          </a:bodyPr>
          <a:lstStyle/>
          <a:p>
            <a:r>
              <a:rPr lang="en-US" sz="2800" dirty="0"/>
              <a:t>Software Engineering: A Problem Solving Activity </a:t>
            </a:r>
          </a:p>
        </p:txBody>
      </p:sp>
      <p:sp>
        <p:nvSpPr>
          <p:cNvPr id="3" name="Content Placeholder 2"/>
          <p:cNvSpPr>
            <a:spLocks noGrp="1"/>
          </p:cNvSpPr>
          <p:nvPr>
            <p:ph sz="quarter" idx="1"/>
          </p:nvPr>
        </p:nvSpPr>
        <p:spPr/>
        <p:txBody>
          <a:bodyPr>
            <a:normAutofit fontScale="92500" lnSpcReduction="20000"/>
          </a:bodyPr>
          <a:lstStyle/>
          <a:p>
            <a:r>
              <a:rPr lang="en-US" dirty="0"/>
              <a:t>Analysis: Understand the nature of the problem and break the problem into pieces </a:t>
            </a:r>
          </a:p>
          <a:p>
            <a:r>
              <a:rPr lang="en-US" dirty="0"/>
              <a:t>Synthesis: Put the pieces together into a large structure </a:t>
            </a:r>
          </a:p>
          <a:p>
            <a:endParaRPr lang="en-US" dirty="0"/>
          </a:p>
          <a:p>
            <a:pPr marL="0" indent="0">
              <a:buNone/>
            </a:pPr>
            <a:r>
              <a:rPr lang="en-US" dirty="0"/>
              <a:t>For problem solving we use </a:t>
            </a:r>
          </a:p>
          <a:p>
            <a:r>
              <a:rPr lang="en-US" dirty="0"/>
              <a:t>Techniques (methods): </a:t>
            </a:r>
          </a:p>
          <a:p>
            <a:pPr lvl="1"/>
            <a:r>
              <a:rPr lang="en-US" dirty="0"/>
              <a:t> Formal procedures for producing results using some well-defined notation </a:t>
            </a:r>
          </a:p>
          <a:p>
            <a:r>
              <a:rPr lang="en-US" dirty="0"/>
              <a:t>Methodologies:</a:t>
            </a:r>
          </a:p>
          <a:p>
            <a:pPr lvl="1"/>
            <a:r>
              <a:rPr lang="en-US" dirty="0"/>
              <a:t>Collection of techniques applied across software development and unified by a philosophical approach </a:t>
            </a:r>
          </a:p>
          <a:p>
            <a:r>
              <a:rPr lang="en-US" dirty="0"/>
              <a:t>Tools: </a:t>
            </a:r>
          </a:p>
          <a:p>
            <a:pPr lvl="1"/>
            <a:r>
              <a:rPr lang="en-US" dirty="0"/>
              <a:t>Instrument or automated systems to accomplish a technique </a:t>
            </a:r>
          </a:p>
          <a:p>
            <a:endParaRPr lang="en-US" dirty="0"/>
          </a:p>
        </p:txBody>
      </p:sp>
    </p:spTree>
    <p:extLst>
      <p:ext uri="{BB962C8B-B14F-4D97-AF65-F5344CB8AC3E}">
        <p14:creationId xmlns:p14="http://schemas.microsoft.com/office/powerpoint/2010/main" xmlns="" val="1894169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Factors affecting the quality of a software system </a:t>
            </a:r>
          </a:p>
        </p:txBody>
      </p:sp>
      <p:sp>
        <p:nvSpPr>
          <p:cNvPr id="3" name="Content Placeholder 2"/>
          <p:cNvSpPr>
            <a:spLocks noGrp="1"/>
          </p:cNvSpPr>
          <p:nvPr>
            <p:ph sz="quarter" idx="1"/>
          </p:nvPr>
        </p:nvSpPr>
        <p:spPr/>
        <p:txBody>
          <a:bodyPr>
            <a:normAutofit fontScale="92500" lnSpcReduction="20000"/>
          </a:bodyPr>
          <a:lstStyle/>
          <a:p>
            <a:r>
              <a:rPr lang="en-US" dirty="0"/>
              <a:t>Complexity:</a:t>
            </a:r>
            <a:br>
              <a:rPr lang="en-US" dirty="0"/>
            </a:br>
            <a:r>
              <a:rPr lang="en-US" dirty="0"/>
              <a:t>– The system is so complex that no single programmer can understand it anymore</a:t>
            </a:r>
            <a:br>
              <a:rPr lang="en-US" dirty="0"/>
            </a:br>
            <a:r>
              <a:rPr lang="en-US" dirty="0"/>
              <a:t>– The introduction of one bug fix causes another bug </a:t>
            </a:r>
          </a:p>
          <a:p>
            <a:r>
              <a:rPr lang="en-US" dirty="0"/>
              <a:t>Change: </a:t>
            </a:r>
          </a:p>
          <a:p>
            <a:pPr marL="269875" indent="0" algn="just">
              <a:buNone/>
            </a:pPr>
            <a:r>
              <a:rPr lang="en-US" dirty="0"/>
              <a:t>– The “Entropy” of a software system increases with each change: Each implemented change erodes the structure of the system which makes the next change even more expensive (“Second Law of Software Dynamics”). </a:t>
            </a:r>
          </a:p>
          <a:p>
            <a:pPr marL="238125" indent="0" algn="just">
              <a:buNone/>
            </a:pPr>
            <a:r>
              <a:rPr lang="en-US" dirty="0"/>
              <a:t>– As time goes on, the cost to implement a change will be too high, and the system will then be unable to support its intended task. This is true of all systems, independent of their application domain or technological base. </a:t>
            </a:r>
          </a:p>
          <a:p>
            <a:endParaRPr lang="en-US" dirty="0"/>
          </a:p>
        </p:txBody>
      </p:sp>
    </p:spTree>
    <p:extLst>
      <p:ext uri="{BB962C8B-B14F-4D97-AF65-F5344CB8AC3E}">
        <p14:creationId xmlns:p14="http://schemas.microsoft.com/office/powerpoint/2010/main" xmlns="" val="559075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a:t>
            </a:r>
          </a:p>
        </p:txBody>
      </p:sp>
      <p:sp>
        <p:nvSpPr>
          <p:cNvPr id="3" name="Content Placeholder 2"/>
          <p:cNvSpPr>
            <a:spLocks noGrp="1"/>
          </p:cNvSpPr>
          <p:nvPr>
            <p:ph sz="quarter" idx="1"/>
          </p:nvPr>
        </p:nvSpPr>
        <p:spPr/>
        <p:txBody>
          <a:bodyPr/>
          <a:lstStyle/>
          <a:p>
            <a:r>
              <a:rPr lang="en-US" dirty="0"/>
              <a:t>Software (IEEE) is a collection of </a:t>
            </a:r>
          </a:p>
          <a:p>
            <a:pPr marL="635000" indent="0">
              <a:buNone/>
            </a:pPr>
            <a:r>
              <a:rPr lang="en-US" dirty="0"/>
              <a:t>– programs,</a:t>
            </a:r>
            <a:br>
              <a:rPr lang="en-US" dirty="0"/>
            </a:br>
            <a:r>
              <a:rPr lang="en-US" dirty="0"/>
              <a:t>– procedures,</a:t>
            </a:r>
            <a:br>
              <a:rPr lang="en-US" dirty="0"/>
            </a:br>
            <a:r>
              <a:rPr lang="en-US" dirty="0"/>
              <a:t>– rules, and</a:t>
            </a:r>
            <a:br>
              <a:rPr lang="en-US" dirty="0"/>
            </a:br>
            <a:r>
              <a:rPr lang="en-US" dirty="0"/>
              <a:t>– associated documentation and data </a:t>
            </a:r>
          </a:p>
          <a:p>
            <a:endParaRPr lang="en-US" dirty="0"/>
          </a:p>
        </p:txBody>
      </p:sp>
    </p:spTree>
    <p:extLst>
      <p:ext uri="{BB962C8B-B14F-4D97-AF65-F5344CB8AC3E}">
        <p14:creationId xmlns:p14="http://schemas.microsoft.com/office/powerpoint/2010/main" xmlns="" val="1921705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Software Challenge </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xmlns="" val="0"/>
              </a:ext>
            </a:extLst>
          </a:blip>
          <a:stretch>
            <a:fillRect/>
          </a:stretch>
        </p:blipFill>
        <p:spPr>
          <a:xfrm>
            <a:off x="614613" y="1527175"/>
            <a:ext cx="7878261" cy="4572000"/>
          </a:xfrm>
        </p:spPr>
      </p:pic>
    </p:spTree>
    <p:extLst>
      <p:ext uri="{BB962C8B-B14F-4D97-AF65-F5344CB8AC3E}">
        <p14:creationId xmlns:p14="http://schemas.microsoft.com/office/powerpoint/2010/main" xmlns="" val="1603915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Software Engineering: Definition </a:t>
            </a:r>
          </a:p>
        </p:txBody>
      </p:sp>
      <p:sp>
        <p:nvSpPr>
          <p:cNvPr id="3" name="Content Placeholder 2"/>
          <p:cNvSpPr>
            <a:spLocks noGrp="1"/>
          </p:cNvSpPr>
          <p:nvPr>
            <p:ph sz="quarter" idx="1"/>
          </p:nvPr>
        </p:nvSpPr>
        <p:spPr/>
        <p:txBody>
          <a:bodyPr/>
          <a:lstStyle/>
          <a:p>
            <a:r>
              <a:rPr lang="en-US" dirty="0"/>
              <a:t>Software Engineering is a collection of techniques, methodologies and tools that help with the production of</a:t>
            </a:r>
            <a:br>
              <a:rPr lang="en-US" dirty="0"/>
            </a:br>
            <a:r>
              <a:rPr lang="en-US" dirty="0"/>
              <a:t>– a high quality software system </a:t>
            </a:r>
          </a:p>
          <a:p>
            <a:pPr marL="0" indent="0">
              <a:buNone/>
            </a:pPr>
            <a:r>
              <a:rPr lang="en-US" dirty="0"/>
              <a:t>   – with a given budget</a:t>
            </a:r>
            <a:br>
              <a:rPr lang="en-US" dirty="0"/>
            </a:br>
            <a:r>
              <a:rPr lang="en-US" dirty="0"/>
              <a:t>   – before a given deadline </a:t>
            </a:r>
          </a:p>
          <a:p>
            <a:pPr marL="0" indent="0">
              <a:buNone/>
            </a:pPr>
            <a:r>
              <a:rPr lang="en-US" dirty="0"/>
              <a:t>while change occurs. </a:t>
            </a:r>
          </a:p>
          <a:p>
            <a:endParaRPr lang="en-US" dirty="0"/>
          </a:p>
        </p:txBody>
      </p:sp>
    </p:spTree>
    <p:extLst>
      <p:ext uri="{BB962C8B-B14F-4D97-AF65-F5344CB8AC3E}">
        <p14:creationId xmlns:p14="http://schemas.microsoft.com/office/powerpoint/2010/main" xmlns="" val="883000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Software failures </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xmlns="" val="0"/>
              </a:ext>
            </a:extLst>
          </a:blip>
          <a:stretch>
            <a:fillRect/>
          </a:stretch>
        </p:blipFill>
        <p:spPr>
          <a:xfrm>
            <a:off x="488393" y="1527175"/>
            <a:ext cx="8130702" cy="4572000"/>
          </a:xfrm>
        </p:spPr>
      </p:pic>
    </p:spTree>
    <p:extLst>
      <p:ext uri="{BB962C8B-B14F-4D97-AF65-F5344CB8AC3E}">
        <p14:creationId xmlns:p14="http://schemas.microsoft.com/office/powerpoint/2010/main" xmlns="" val="1982712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Software failures (</a:t>
            </a:r>
            <a:r>
              <a:rPr lang="en-US" dirty="0" err="1"/>
              <a:t>cont</a:t>
            </a:r>
            <a:r>
              <a:rPr lang="mr-IN" dirty="0"/>
              <a:t>…</a:t>
            </a:r>
            <a:r>
              <a:rPr lang="en-US" dirty="0"/>
              <a:t>) </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xmlns="" val="0"/>
              </a:ext>
            </a:extLst>
          </a:blip>
          <a:stretch>
            <a:fillRect/>
          </a:stretch>
        </p:blipFill>
        <p:spPr>
          <a:xfrm>
            <a:off x="557356" y="1527175"/>
            <a:ext cx="7992776" cy="4572000"/>
          </a:xfrm>
        </p:spPr>
      </p:pic>
    </p:spTree>
    <p:extLst>
      <p:ext uri="{BB962C8B-B14F-4D97-AF65-F5344CB8AC3E}">
        <p14:creationId xmlns:p14="http://schemas.microsoft.com/office/powerpoint/2010/main" xmlns="" val="248906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Some Software failures (</a:t>
            </a:r>
            <a:r>
              <a:rPr lang="en-US" dirty="0" err="1"/>
              <a:t>cont</a:t>
            </a:r>
            <a:r>
              <a:rPr lang="mr-IN" dirty="0"/>
              <a:t>…</a:t>
            </a:r>
            <a:r>
              <a:rPr lang="en-US" dirty="0"/>
              <a:t>) </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xmlns="" val="0"/>
              </a:ext>
            </a:extLst>
          </a:blip>
          <a:stretch>
            <a:fillRect/>
          </a:stretch>
        </p:blipFill>
        <p:spPr>
          <a:xfrm>
            <a:off x="674713" y="1527175"/>
            <a:ext cx="7758062" cy="4572000"/>
          </a:xfrm>
        </p:spPr>
      </p:pic>
    </p:spTree>
    <p:extLst>
      <p:ext uri="{BB962C8B-B14F-4D97-AF65-F5344CB8AC3E}">
        <p14:creationId xmlns:p14="http://schemas.microsoft.com/office/powerpoint/2010/main" xmlns="" val="73249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Course Outcomes</a:t>
            </a:r>
            <a:endParaRPr lang="en-US" dirty="0"/>
          </a:p>
        </p:txBody>
      </p:sp>
      <p:sp>
        <p:nvSpPr>
          <p:cNvPr id="6" name="Rectangle 5"/>
          <p:cNvSpPr/>
          <p:nvPr/>
        </p:nvSpPr>
        <p:spPr>
          <a:xfrm>
            <a:off x="755576" y="1484784"/>
            <a:ext cx="6984776" cy="369332"/>
          </a:xfrm>
          <a:prstGeom prst="rect">
            <a:avLst/>
          </a:prstGeom>
        </p:spPr>
        <p:txBody>
          <a:bodyPr wrap="square">
            <a:spAutoFit/>
          </a:bodyPr>
          <a:lstStyle/>
          <a:p>
            <a:r>
              <a:rPr lang="en-US" b="1" dirty="0"/>
              <a:t>At the completion of the course, students will be able to:</a:t>
            </a:r>
          </a:p>
        </p:txBody>
      </p:sp>
      <p:graphicFrame>
        <p:nvGraphicFramePr>
          <p:cNvPr id="7" name="Table 6"/>
          <p:cNvGraphicFramePr>
            <a:graphicFrameLocks noGrp="1"/>
          </p:cNvGraphicFramePr>
          <p:nvPr>
            <p:extLst>
              <p:ext uri="{D42A27DB-BD31-4B8C-83A1-F6EECF244321}">
                <p14:modId xmlns:p14="http://schemas.microsoft.com/office/powerpoint/2010/main" xmlns="" val="1413261747"/>
              </p:ext>
            </p:extLst>
          </p:nvPr>
        </p:nvGraphicFramePr>
        <p:xfrm>
          <a:off x="611560" y="2132853"/>
          <a:ext cx="7992888" cy="3972022"/>
        </p:xfrm>
        <a:graphic>
          <a:graphicData uri="http://schemas.openxmlformats.org/drawingml/2006/table">
            <a:tbl>
              <a:tblPr firstRow="1" firstCol="1" bandRow="1">
                <a:tableStyleId>{073A0DAA-6AF3-43AB-8588-CEC1D06C72B9}</a:tableStyleId>
              </a:tblPr>
              <a:tblGrid>
                <a:gridCol w="802061">
                  <a:extLst>
                    <a:ext uri="{9D8B030D-6E8A-4147-A177-3AD203B41FA5}">
                      <a16:colId xmlns:a16="http://schemas.microsoft.com/office/drawing/2014/main" xmlns="" val="20000"/>
                    </a:ext>
                  </a:extLst>
                </a:gridCol>
                <a:gridCol w="5822675">
                  <a:extLst>
                    <a:ext uri="{9D8B030D-6E8A-4147-A177-3AD203B41FA5}">
                      <a16:colId xmlns:a16="http://schemas.microsoft.com/office/drawing/2014/main" xmlns="" val="20001"/>
                    </a:ext>
                  </a:extLst>
                </a:gridCol>
                <a:gridCol w="1368152">
                  <a:extLst>
                    <a:ext uri="{9D8B030D-6E8A-4147-A177-3AD203B41FA5}">
                      <a16:colId xmlns:a16="http://schemas.microsoft.com/office/drawing/2014/main" xmlns="" val="20002"/>
                    </a:ext>
                  </a:extLst>
                </a:gridCol>
              </a:tblGrid>
              <a:tr h="402655">
                <a:tc gridSpan="2">
                  <a:txBody>
                    <a:bodyPr/>
                    <a:lstStyle/>
                    <a:p>
                      <a:pPr>
                        <a:spcAft>
                          <a:spcPts val="0"/>
                        </a:spcAft>
                      </a:pPr>
                      <a:r>
                        <a:rPr lang="en-US" sz="1400">
                          <a:effectLst/>
                        </a:rPr>
                        <a:t>COURSE OUTCOMES</a:t>
                      </a:r>
                      <a:endParaRPr lang="en-US" sz="1400">
                        <a:effectLst/>
                        <a:latin typeface="Times New Roman" charset="0"/>
                        <a:ea typeface="Times New Roman" charset="0"/>
                      </a:endParaRPr>
                    </a:p>
                  </a:txBody>
                  <a:tcPr marL="68580" marR="68580" marT="0" marB="0" anchor="ctr"/>
                </a:tc>
                <a:tc hMerge="1">
                  <a:txBody>
                    <a:bodyPr/>
                    <a:lstStyle/>
                    <a:p>
                      <a:endParaRPr lang="en-US"/>
                    </a:p>
                  </a:txBody>
                  <a:tcPr/>
                </a:tc>
                <a:tc>
                  <a:txBody>
                    <a:bodyPr/>
                    <a:lstStyle/>
                    <a:p>
                      <a:pPr>
                        <a:spcAft>
                          <a:spcPts val="0"/>
                        </a:spcAft>
                      </a:pPr>
                      <a:r>
                        <a:rPr lang="en-US" sz="1400">
                          <a:effectLst/>
                        </a:rPr>
                        <a:t>COGNITIVE LEVELS</a:t>
                      </a:r>
                      <a:endParaRPr lang="en-US" sz="1400">
                        <a:effectLst/>
                        <a:latin typeface="Times New Roman" charset="0"/>
                        <a:ea typeface="Times New Roman" charset="0"/>
                      </a:endParaRPr>
                    </a:p>
                  </a:txBody>
                  <a:tcPr marL="68580" marR="68580" marT="0" marB="0" anchor="ctr"/>
                </a:tc>
                <a:extLst>
                  <a:ext uri="{0D108BD9-81ED-4DB2-BD59-A6C34878D82A}">
                    <a16:rowId xmlns:a16="http://schemas.microsoft.com/office/drawing/2014/main" xmlns="" val="10000"/>
                  </a:ext>
                </a:extLst>
              </a:tr>
              <a:tr h="402655">
                <a:tc>
                  <a:txBody>
                    <a:bodyPr/>
                    <a:lstStyle/>
                    <a:p>
                      <a:pPr>
                        <a:spcAft>
                          <a:spcPts val="0"/>
                        </a:spcAft>
                      </a:pPr>
                      <a:r>
                        <a:rPr lang="en-US" sz="1400" dirty="0">
                          <a:effectLst/>
                        </a:rPr>
                        <a:t>C314.1</a:t>
                      </a:r>
                      <a:endParaRPr lang="en-US" sz="1400" dirty="0">
                        <a:effectLst/>
                        <a:latin typeface="Times New Roman" charset="0"/>
                        <a:ea typeface="Times New Roman" charset="0"/>
                      </a:endParaRPr>
                    </a:p>
                  </a:txBody>
                  <a:tcPr marL="68580" marR="68580" marT="0" marB="0" anchor="ctr"/>
                </a:tc>
                <a:tc>
                  <a:txBody>
                    <a:bodyPr/>
                    <a:lstStyle/>
                    <a:p>
                      <a:pPr>
                        <a:spcAft>
                          <a:spcPts val="600"/>
                        </a:spcAft>
                      </a:pPr>
                      <a:r>
                        <a:rPr lang="en-US" sz="1400" dirty="0">
                          <a:effectLst/>
                        </a:rPr>
                        <a:t>Explain software engineering principles and software process models for project development.</a:t>
                      </a:r>
                      <a:endParaRPr lang="en-US" sz="1400" dirty="0">
                        <a:effectLst/>
                        <a:latin typeface="Times New Roman" charset="0"/>
                        <a:ea typeface="Times New Roman" charset="0"/>
                      </a:endParaRPr>
                    </a:p>
                  </a:txBody>
                  <a:tcPr marL="68580" marR="68580" marT="0" marB="0"/>
                </a:tc>
                <a:tc>
                  <a:txBody>
                    <a:bodyPr/>
                    <a:lstStyle/>
                    <a:p>
                      <a:pPr algn="ctr">
                        <a:spcAft>
                          <a:spcPts val="600"/>
                        </a:spcAft>
                      </a:pPr>
                      <a:r>
                        <a:rPr lang="en-US" sz="1400">
                          <a:effectLst/>
                        </a:rPr>
                        <a:t>Remembering (Level 1)</a:t>
                      </a:r>
                      <a:endParaRPr lang="en-US" sz="1400">
                        <a:effectLst/>
                        <a:latin typeface="Times New Roman" charset="0"/>
                        <a:ea typeface="Times New Roman" charset="0"/>
                      </a:endParaRPr>
                    </a:p>
                  </a:txBody>
                  <a:tcPr marL="68580" marR="68580" marT="0" marB="0"/>
                </a:tc>
                <a:extLst>
                  <a:ext uri="{0D108BD9-81ED-4DB2-BD59-A6C34878D82A}">
                    <a16:rowId xmlns:a16="http://schemas.microsoft.com/office/drawing/2014/main" xmlns="" val="10001"/>
                  </a:ext>
                </a:extLst>
              </a:tr>
              <a:tr h="603982">
                <a:tc>
                  <a:txBody>
                    <a:bodyPr/>
                    <a:lstStyle/>
                    <a:p>
                      <a:pPr>
                        <a:spcAft>
                          <a:spcPts val="0"/>
                        </a:spcAft>
                      </a:pPr>
                      <a:r>
                        <a:rPr lang="en-US" sz="1400" dirty="0">
                          <a:effectLst/>
                        </a:rPr>
                        <a:t>C314.2</a:t>
                      </a:r>
                      <a:endParaRPr lang="en-US" sz="1400" dirty="0">
                        <a:effectLst/>
                        <a:latin typeface="Times New Roman" charset="0"/>
                        <a:ea typeface="Times New Roman" charset="0"/>
                      </a:endParaRPr>
                    </a:p>
                  </a:txBody>
                  <a:tcPr marL="68580" marR="68580" marT="0" marB="0" anchor="ctr"/>
                </a:tc>
                <a:tc>
                  <a:txBody>
                    <a:bodyPr/>
                    <a:lstStyle/>
                    <a:p>
                      <a:pPr>
                        <a:spcAft>
                          <a:spcPts val="600"/>
                        </a:spcAft>
                      </a:pPr>
                      <a:r>
                        <a:rPr lang="en-US" sz="1400" dirty="0">
                          <a:effectLst/>
                        </a:rPr>
                        <a:t>Identify functional and non-functional requirements of a software project and design document software requirements specification.</a:t>
                      </a:r>
                      <a:endParaRPr lang="en-US" sz="1400" dirty="0">
                        <a:effectLst/>
                        <a:latin typeface="Times New Roman" charset="0"/>
                        <a:ea typeface="Times New Roman" charset="0"/>
                      </a:endParaRPr>
                    </a:p>
                  </a:txBody>
                  <a:tcPr marL="68580" marR="68580" marT="0" marB="0"/>
                </a:tc>
                <a:tc>
                  <a:txBody>
                    <a:bodyPr/>
                    <a:lstStyle/>
                    <a:p>
                      <a:pPr algn="ctr">
                        <a:spcAft>
                          <a:spcPts val="600"/>
                        </a:spcAft>
                      </a:pPr>
                      <a:r>
                        <a:rPr lang="en-US" sz="1400">
                          <a:effectLst/>
                        </a:rPr>
                        <a:t>Understand (Level 2)</a:t>
                      </a:r>
                      <a:endParaRPr lang="en-US" sz="1400">
                        <a:effectLst/>
                        <a:latin typeface="Times New Roman" charset="0"/>
                        <a:ea typeface="Times New Roman" charset="0"/>
                      </a:endParaRPr>
                    </a:p>
                  </a:txBody>
                  <a:tcPr marL="68580" marR="68580" marT="0" marB="0"/>
                </a:tc>
                <a:extLst>
                  <a:ext uri="{0D108BD9-81ED-4DB2-BD59-A6C34878D82A}">
                    <a16:rowId xmlns:a16="http://schemas.microsoft.com/office/drawing/2014/main" xmlns="" val="10002"/>
                  </a:ext>
                </a:extLst>
              </a:tr>
              <a:tr h="402655">
                <a:tc>
                  <a:txBody>
                    <a:bodyPr/>
                    <a:lstStyle/>
                    <a:p>
                      <a:pPr>
                        <a:spcAft>
                          <a:spcPts val="0"/>
                        </a:spcAft>
                      </a:pPr>
                      <a:r>
                        <a:rPr lang="en-US" sz="1400" dirty="0">
                          <a:effectLst/>
                        </a:rPr>
                        <a:t>C314.3</a:t>
                      </a:r>
                      <a:endParaRPr lang="en-US" sz="1400" dirty="0">
                        <a:effectLst/>
                        <a:latin typeface="Times New Roman" charset="0"/>
                        <a:ea typeface="Times New Roman" charset="0"/>
                      </a:endParaRPr>
                    </a:p>
                  </a:txBody>
                  <a:tcPr marL="68580" marR="68580" marT="0" marB="0" anchor="ctr"/>
                </a:tc>
                <a:tc>
                  <a:txBody>
                    <a:bodyPr/>
                    <a:lstStyle/>
                    <a:p>
                      <a:pPr>
                        <a:spcAft>
                          <a:spcPts val="600"/>
                        </a:spcAft>
                      </a:pPr>
                      <a:r>
                        <a:rPr lang="en-US" sz="1400" dirty="0">
                          <a:effectLst/>
                        </a:rPr>
                        <a:t>Design, represent and document software requirements specification. Plan and execute activities for a software project.</a:t>
                      </a:r>
                      <a:endParaRPr lang="en-US" sz="1400" dirty="0">
                        <a:effectLst/>
                        <a:latin typeface="Times New Roman" charset="0"/>
                        <a:ea typeface="Times New Roman" charset="0"/>
                      </a:endParaRPr>
                    </a:p>
                  </a:txBody>
                  <a:tcPr marL="68580" marR="68580" marT="0" marB="0"/>
                </a:tc>
                <a:tc>
                  <a:txBody>
                    <a:bodyPr/>
                    <a:lstStyle/>
                    <a:p>
                      <a:pPr algn="ctr">
                        <a:spcAft>
                          <a:spcPts val="600"/>
                        </a:spcAft>
                      </a:pPr>
                      <a:r>
                        <a:rPr lang="en-US" sz="1400" dirty="0">
                          <a:effectLst/>
                        </a:rPr>
                        <a:t>Create </a:t>
                      </a:r>
                    </a:p>
                    <a:p>
                      <a:pPr algn="ctr">
                        <a:spcAft>
                          <a:spcPts val="600"/>
                        </a:spcAft>
                      </a:pPr>
                      <a:r>
                        <a:rPr lang="en-US" sz="1400" dirty="0">
                          <a:effectLst/>
                        </a:rPr>
                        <a:t>(Level 6)</a:t>
                      </a:r>
                      <a:endParaRPr lang="en-US" sz="1400" dirty="0">
                        <a:effectLst/>
                        <a:latin typeface="Times New Roman" charset="0"/>
                        <a:ea typeface="Times New Roman" charset="0"/>
                      </a:endParaRPr>
                    </a:p>
                  </a:txBody>
                  <a:tcPr marL="68580" marR="68580" marT="0" marB="0"/>
                </a:tc>
                <a:extLst>
                  <a:ext uri="{0D108BD9-81ED-4DB2-BD59-A6C34878D82A}">
                    <a16:rowId xmlns:a16="http://schemas.microsoft.com/office/drawing/2014/main" xmlns="" val="10003"/>
                  </a:ext>
                </a:extLst>
              </a:tr>
              <a:tr h="402655">
                <a:tc>
                  <a:txBody>
                    <a:bodyPr/>
                    <a:lstStyle/>
                    <a:p>
                      <a:pPr>
                        <a:spcAft>
                          <a:spcPts val="0"/>
                        </a:spcAft>
                      </a:pPr>
                      <a:r>
                        <a:rPr lang="en-US" sz="1400" dirty="0">
                          <a:effectLst/>
                        </a:rPr>
                        <a:t>C314.4</a:t>
                      </a:r>
                      <a:endParaRPr lang="en-US" sz="1400" dirty="0">
                        <a:effectLst/>
                        <a:latin typeface="Times New Roman" charset="0"/>
                        <a:ea typeface="Times New Roman" charset="0"/>
                      </a:endParaRPr>
                    </a:p>
                  </a:txBody>
                  <a:tcPr marL="68580" marR="68580" marT="0" marB="0" anchor="ctr"/>
                </a:tc>
                <a:tc>
                  <a:txBody>
                    <a:bodyPr/>
                    <a:lstStyle/>
                    <a:p>
                      <a:pPr>
                        <a:spcAft>
                          <a:spcPts val="600"/>
                        </a:spcAft>
                      </a:pPr>
                      <a:r>
                        <a:rPr lang="en-US" sz="1400" dirty="0">
                          <a:effectLst/>
                        </a:rPr>
                        <a:t>Apply UML modeling for software design from software requirements specification.</a:t>
                      </a:r>
                      <a:endParaRPr lang="en-US" sz="1400" dirty="0">
                        <a:effectLst/>
                        <a:latin typeface="Times New Roman" charset="0"/>
                        <a:ea typeface="Times New Roman" charset="0"/>
                      </a:endParaRPr>
                    </a:p>
                  </a:txBody>
                  <a:tcPr marL="68580" marR="68580" marT="0" marB="0"/>
                </a:tc>
                <a:tc>
                  <a:txBody>
                    <a:bodyPr/>
                    <a:lstStyle/>
                    <a:p>
                      <a:pPr algn="ctr">
                        <a:spcAft>
                          <a:spcPts val="600"/>
                        </a:spcAft>
                      </a:pPr>
                      <a:r>
                        <a:rPr lang="en-US" sz="1400" dirty="0">
                          <a:effectLst/>
                        </a:rPr>
                        <a:t>Apply </a:t>
                      </a:r>
                    </a:p>
                    <a:p>
                      <a:pPr algn="ctr">
                        <a:spcAft>
                          <a:spcPts val="600"/>
                        </a:spcAft>
                      </a:pPr>
                      <a:r>
                        <a:rPr lang="en-US" sz="1400" dirty="0">
                          <a:effectLst/>
                        </a:rPr>
                        <a:t>(Level 3)</a:t>
                      </a:r>
                      <a:endParaRPr lang="en-US" sz="1400" dirty="0">
                        <a:effectLst/>
                        <a:latin typeface="Times New Roman" charset="0"/>
                        <a:ea typeface="Times New Roman" charset="0"/>
                      </a:endParaRPr>
                    </a:p>
                  </a:txBody>
                  <a:tcPr marL="68580" marR="68580" marT="0" marB="0"/>
                </a:tc>
                <a:extLst>
                  <a:ext uri="{0D108BD9-81ED-4DB2-BD59-A6C34878D82A}">
                    <a16:rowId xmlns:a16="http://schemas.microsoft.com/office/drawing/2014/main" xmlns="" val="10004"/>
                  </a:ext>
                </a:extLst>
              </a:tr>
              <a:tr h="402655">
                <a:tc>
                  <a:txBody>
                    <a:bodyPr/>
                    <a:lstStyle/>
                    <a:p>
                      <a:pPr>
                        <a:spcAft>
                          <a:spcPts val="0"/>
                        </a:spcAft>
                      </a:pPr>
                      <a:r>
                        <a:rPr lang="en-US" sz="1400" dirty="0">
                          <a:effectLst/>
                        </a:rPr>
                        <a:t>C314.5</a:t>
                      </a:r>
                      <a:endParaRPr lang="en-US" sz="1400" dirty="0">
                        <a:effectLst/>
                        <a:latin typeface="Times New Roman" charset="0"/>
                        <a:ea typeface="Times New Roman" charset="0"/>
                      </a:endParaRPr>
                    </a:p>
                  </a:txBody>
                  <a:tcPr marL="68580" marR="68580" marT="0" marB="0" anchor="ctr"/>
                </a:tc>
                <a:tc>
                  <a:txBody>
                    <a:bodyPr/>
                    <a:lstStyle/>
                    <a:p>
                      <a:pPr>
                        <a:spcAft>
                          <a:spcPts val="600"/>
                        </a:spcAft>
                      </a:pPr>
                      <a:r>
                        <a:rPr lang="en-US" sz="1400" dirty="0">
                          <a:effectLst/>
                        </a:rPr>
                        <a:t>Analyze code checklist. Perform code Reviews, Code Refactoring, and Code optimization, design pattern</a:t>
                      </a:r>
                      <a:endParaRPr lang="en-US" sz="1400" dirty="0">
                        <a:effectLst/>
                        <a:latin typeface="Times New Roman" charset="0"/>
                        <a:ea typeface="Times New Roman" charset="0"/>
                      </a:endParaRPr>
                    </a:p>
                  </a:txBody>
                  <a:tcPr marL="68580" marR="68580" marT="0" marB="0"/>
                </a:tc>
                <a:tc>
                  <a:txBody>
                    <a:bodyPr/>
                    <a:lstStyle/>
                    <a:p>
                      <a:pPr algn="ctr">
                        <a:spcAft>
                          <a:spcPts val="600"/>
                        </a:spcAft>
                      </a:pPr>
                      <a:r>
                        <a:rPr lang="en-US" sz="1400" dirty="0">
                          <a:effectLst/>
                        </a:rPr>
                        <a:t>Analyze </a:t>
                      </a:r>
                    </a:p>
                    <a:p>
                      <a:pPr algn="ctr">
                        <a:spcAft>
                          <a:spcPts val="600"/>
                        </a:spcAft>
                      </a:pPr>
                      <a:r>
                        <a:rPr lang="en-US" sz="1400" dirty="0">
                          <a:effectLst/>
                        </a:rPr>
                        <a:t>(Level 4)</a:t>
                      </a:r>
                      <a:endParaRPr lang="en-US" sz="1400" dirty="0">
                        <a:effectLst/>
                        <a:latin typeface="Times New Roman" charset="0"/>
                        <a:ea typeface="Times New Roman" charset="0"/>
                      </a:endParaRPr>
                    </a:p>
                  </a:txBody>
                  <a:tcPr marL="68580" marR="68580" marT="0" marB="0"/>
                </a:tc>
                <a:extLst>
                  <a:ext uri="{0D108BD9-81ED-4DB2-BD59-A6C34878D82A}">
                    <a16:rowId xmlns:a16="http://schemas.microsoft.com/office/drawing/2014/main" xmlns="" val="10005"/>
                  </a:ext>
                </a:extLst>
              </a:tr>
              <a:tr h="402655">
                <a:tc>
                  <a:txBody>
                    <a:bodyPr/>
                    <a:lstStyle/>
                    <a:p>
                      <a:pPr>
                        <a:spcAft>
                          <a:spcPts val="0"/>
                        </a:spcAft>
                      </a:pPr>
                      <a:r>
                        <a:rPr lang="en-US" sz="1400" dirty="0">
                          <a:effectLst/>
                        </a:rPr>
                        <a:t>C314.6</a:t>
                      </a:r>
                      <a:endParaRPr lang="en-US" sz="1400" dirty="0">
                        <a:effectLst/>
                        <a:latin typeface="Times New Roman" charset="0"/>
                        <a:ea typeface="Times New Roman" charset="0"/>
                      </a:endParaRPr>
                    </a:p>
                  </a:txBody>
                  <a:tcPr marL="68580" marR="68580" marT="0" marB="0" anchor="ctr"/>
                </a:tc>
                <a:tc>
                  <a:txBody>
                    <a:bodyPr/>
                    <a:lstStyle/>
                    <a:p>
                      <a:pPr>
                        <a:spcAft>
                          <a:spcPts val="600"/>
                        </a:spcAft>
                      </a:pPr>
                      <a:r>
                        <a:rPr lang="en-US" sz="1400" dirty="0">
                          <a:effectLst/>
                        </a:rPr>
                        <a:t>Apply testing principles, develop and implement various manual and automated testing procedures, formal methods</a:t>
                      </a:r>
                      <a:endParaRPr lang="en-US" sz="1400" dirty="0">
                        <a:effectLst/>
                        <a:latin typeface="Times New Roman" charset="0"/>
                        <a:ea typeface="Times New Roman" charset="0"/>
                      </a:endParaRPr>
                    </a:p>
                  </a:txBody>
                  <a:tcPr marL="68580" marR="68580" marT="0" marB="0"/>
                </a:tc>
                <a:tc>
                  <a:txBody>
                    <a:bodyPr/>
                    <a:lstStyle/>
                    <a:p>
                      <a:pPr algn="ctr">
                        <a:spcAft>
                          <a:spcPts val="600"/>
                        </a:spcAft>
                      </a:pPr>
                      <a:r>
                        <a:rPr lang="en-US" sz="1400" dirty="0">
                          <a:effectLst/>
                        </a:rPr>
                        <a:t>Apply </a:t>
                      </a:r>
                    </a:p>
                    <a:p>
                      <a:pPr algn="ctr">
                        <a:spcAft>
                          <a:spcPts val="600"/>
                        </a:spcAft>
                      </a:pPr>
                      <a:r>
                        <a:rPr lang="en-US" sz="1400" dirty="0">
                          <a:effectLst/>
                        </a:rPr>
                        <a:t>(Level 3)</a:t>
                      </a:r>
                      <a:endParaRPr lang="en-US" sz="1400" dirty="0">
                        <a:effectLst/>
                        <a:latin typeface="Times New Roman" charset="0"/>
                        <a:ea typeface="Times New Roman" charset="0"/>
                      </a:endParaRPr>
                    </a:p>
                  </a:txBody>
                  <a:tcPr marL="68580" marR="68580" marT="0" marB="0"/>
                </a:tc>
                <a:extLst>
                  <a:ext uri="{0D108BD9-81ED-4DB2-BD59-A6C34878D82A}">
                    <a16:rowId xmlns:a16="http://schemas.microsoft.com/office/drawing/2014/main" xmlns="" val="10006"/>
                  </a:ext>
                </a:extLst>
              </a:tr>
              <a:tr h="402655">
                <a:tc>
                  <a:txBody>
                    <a:bodyPr/>
                    <a:lstStyle/>
                    <a:p>
                      <a:pPr>
                        <a:spcAft>
                          <a:spcPts val="0"/>
                        </a:spcAft>
                      </a:pPr>
                      <a:r>
                        <a:rPr lang="en-US" sz="1400">
                          <a:effectLst/>
                        </a:rPr>
                        <a:t>C314.7</a:t>
                      </a:r>
                      <a:endParaRPr lang="en-US" sz="1400">
                        <a:effectLst/>
                        <a:latin typeface="Times New Roman" charset="0"/>
                        <a:ea typeface="Times New Roman" charset="0"/>
                      </a:endParaRPr>
                    </a:p>
                  </a:txBody>
                  <a:tcPr marL="68580" marR="68580" marT="0" marB="0" anchor="ctr"/>
                </a:tc>
                <a:tc>
                  <a:txBody>
                    <a:bodyPr/>
                    <a:lstStyle/>
                    <a:p>
                      <a:pPr>
                        <a:spcAft>
                          <a:spcPts val="600"/>
                        </a:spcAft>
                      </a:pPr>
                      <a:r>
                        <a:rPr lang="en-US" sz="1400" dirty="0">
                          <a:effectLst/>
                        </a:rPr>
                        <a:t>Evaluate software in terms of general software quality attributes and possible trade-offs presented within the given problem.</a:t>
                      </a:r>
                      <a:endParaRPr lang="en-US" sz="1400" dirty="0">
                        <a:effectLst/>
                        <a:latin typeface="Times New Roman" charset="0"/>
                        <a:ea typeface="Times New Roman" charset="0"/>
                      </a:endParaRPr>
                    </a:p>
                  </a:txBody>
                  <a:tcPr marL="68580" marR="68580" marT="0" marB="0"/>
                </a:tc>
                <a:tc>
                  <a:txBody>
                    <a:bodyPr/>
                    <a:lstStyle/>
                    <a:p>
                      <a:pPr algn="ctr">
                        <a:spcAft>
                          <a:spcPts val="600"/>
                        </a:spcAft>
                      </a:pPr>
                      <a:r>
                        <a:rPr lang="en-US" sz="1400" dirty="0">
                          <a:effectLst/>
                        </a:rPr>
                        <a:t>Evaluate </a:t>
                      </a:r>
                    </a:p>
                    <a:p>
                      <a:pPr algn="ctr">
                        <a:spcAft>
                          <a:spcPts val="600"/>
                        </a:spcAft>
                      </a:pPr>
                      <a:r>
                        <a:rPr lang="en-US" sz="1400" dirty="0">
                          <a:effectLst/>
                        </a:rPr>
                        <a:t>(Level 5)</a:t>
                      </a:r>
                      <a:endParaRPr lang="en-US" sz="1400" dirty="0">
                        <a:effectLst/>
                        <a:latin typeface="Times New Roman" charset="0"/>
                        <a:ea typeface="Times New Roman" charset="0"/>
                      </a:endParaRPr>
                    </a:p>
                  </a:txBody>
                  <a:tcPr marL="68580" marR="68580" marT="0" marB="0"/>
                </a:tc>
                <a:extLst>
                  <a:ext uri="{0D108BD9-81ED-4DB2-BD59-A6C34878D82A}">
                    <a16:rowId xmlns:a16="http://schemas.microsoft.com/office/drawing/2014/main" xmlns="" val="10007"/>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Software failures (</a:t>
            </a:r>
            <a:r>
              <a:rPr lang="en-US" dirty="0" err="1"/>
              <a:t>cont</a:t>
            </a:r>
            <a:r>
              <a:rPr lang="mr-IN" dirty="0"/>
              <a:t>…</a:t>
            </a:r>
            <a:r>
              <a:rPr lang="en-US" dirty="0"/>
              <a:t>) </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xmlns="" val="0"/>
              </a:ext>
            </a:extLst>
          </a:blip>
          <a:stretch>
            <a:fillRect/>
          </a:stretch>
        </p:blipFill>
        <p:spPr>
          <a:xfrm>
            <a:off x="344263" y="1527175"/>
            <a:ext cx="8418962" cy="4572000"/>
          </a:xfrm>
        </p:spPr>
      </p:pic>
    </p:spTree>
    <p:extLst>
      <p:ext uri="{BB962C8B-B14F-4D97-AF65-F5344CB8AC3E}">
        <p14:creationId xmlns:p14="http://schemas.microsoft.com/office/powerpoint/2010/main" xmlns="" val="150296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Software failures (</a:t>
            </a:r>
            <a:r>
              <a:rPr lang="en-US" dirty="0" err="1"/>
              <a:t>cont</a:t>
            </a:r>
            <a:r>
              <a:rPr lang="mr-IN" dirty="0"/>
              <a:t>…</a:t>
            </a:r>
            <a:r>
              <a:rPr lang="en-US" dirty="0"/>
              <a:t>) </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xmlns="" val="0"/>
              </a:ext>
            </a:extLst>
          </a:blip>
          <a:stretch>
            <a:fillRect/>
          </a:stretch>
        </p:blipFill>
        <p:spPr>
          <a:xfrm>
            <a:off x="565851" y="1527175"/>
            <a:ext cx="7975786" cy="4572000"/>
          </a:xfrm>
        </p:spPr>
      </p:pic>
    </p:spTree>
    <p:extLst>
      <p:ext uri="{BB962C8B-B14F-4D97-AF65-F5344CB8AC3E}">
        <p14:creationId xmlns:p14="http://schemas.microsoft.com/office/powerpoint/2010/main" xmlns="" val="593498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Software failures (</a:t>
            </a:r>
            <a:r>
              <a:rPr lang="en-US" dirty="0" err="1"/>
              <a:t>cont</a:t>
            </a:r>
            <a:r>
              <a:rPr lang="mr-IN" dirty="0"/>
              <a:t>…</a:t>
            </a:r>
            <a:r>
              <a:rPr lang="en-US" dirty="0"/>
              <a:t>) </a:t>
            </a:r>
          </a:p>
        </p:txBody>
      </p:sp>
      <p:sp>
        <p:nvSpPr>
          <p:cNvPr id="3" name="Content Placeholder 2"/>
          <p:cNvSpPr>
            <a:spLocks noGrp="1"/>
          </p:cNvSpPr>
          <p:nvPr>
            <p:ph sz="quarter" idx="1"/>
          </p:nvPr>
        </p:nvSpPr>
        <p:spPr/>
        <p:txBody>
          <a:bodyPr/>
          <a:lstStyle/>
          <a:p>
            <a:pPr algn="just"/>
            <a:r>
              <a:rPr lang="en-US" dirty="0"/>
              <a:t>A simple fix took care of the problem...but the programmers decided to see if they could come up with a systematic way to eliminate these generic sorts of bugs in the future. A random group of programmers applied this system to the fuel dump module and other modules. </a:t>
            </a:r>
          </a:p>
          <a:p>
            <a:pPr algn="just"/>
            <a:r>
              <a:rPr lang="en-US" dirty="0"/>
              <a:t>Seventeen additional, previously unknown problems surfaced! </a:t>
            </a:r>
          </a:p>
          <a:p>
            <a:pPr algn="just"/>
            <a:endParaRPr lang="en-US" dirty="0"/>
          </a:p>
        </p:txBody>
      </p:sp>
    </p:spTree>
    <p:extLst>
      <p:ext uri="{BB962C8B-B14F-4D97-AF65-F5344CB8AC3E}">
        <p14:creationId xmlns:p14="http://schemas.microsoft.com/office/powerpoint/2010/main" xmlns="" val="2010879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Software failures (</a:t>
            </a:r>
            <a:r>
              <a:rPr lang="en-US" dirty="0" err="1"/>
              <a:t>cont</a:t>
            </a:r>
            <a:r>
              <a:rPr lang="mr-IN" dirty="0"/>
              <a:t>…</a:t>
            </a:r>
            <a:r>
              <a:rPr lang="en-US" dirty="0"/>
              <a:t>) </a:t>
            </a:r>
          </a:p>
        </p:txBody>
      </p:sp>
      <p:sp>
        <p:nvSpPr>
          <p:cNvPr id="3" name="Content Placeholder 2"/>
          <p:cNvSpPr>
            <a:spLocks noGrp="1"/>
          </p:cNvSpPr>
          <p:nvPr>
            <p:ph sz="quarter" idx="1"/>
          </p:nvPr>
        </p:nvSpPr>
        <p:spPr/>
        <p:txBody>
          <a:bodyPr/>
          <a:lstStyle/>
          <a:p>
            <a:pPr algn="just"/>
            <a:r>
              <a:rPr lang="en-US" dirty="0"/>
              <a:t>Financial Software </a:t>
            </a:r>
          </a:p>
          <a:p>
            <a:pPr algn="just"/>
            <a:r>
              <a:rPr lang="en-US" dirty="0"/>
              <a:t>Many companies have experienced failures in their accounting system due to faults in the software itself. The failures range from producing the wrong information to the whole system crashing. </a:t>
            </a:r>
          </a:p>
          <a:p>
            <a:pPr algn="just"/>
            <a:endParaRPr lang="en-US" dirty="0"/>
          </a:p>
        </p:txBody>
      </p:sp>
    </p:spTree>
    <p:extLst>
      <p:ext uri="{BB962C8B-B14F-4D97-AF65-F5344CB8AC3E}">
        <p14:creationId xmlns:p14="http://schemas.microsoft.com/office/powerpoint/2010/main" xmlns="" val="841320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Software failures (</a:t>
            </a:r>
            <a:r>
              <a:rPr lang="en-US" dirty="0" err="1"/>
              <a:t>cont</a:t>
            </a:r>
            <a:r>
              <a:rPr lang="mr-IN" dirty="0"/>
              <a:t>…</a:t>
            </a:r>
            <a:r>
              <a:rPr lang="en-US" dirty="0"/>
              <a:t>) </a:t>
            </a:r>
          </a:p>
        </p:txBody>
      </p:sp>
      <p:sp>
        <p:nvSpPr>
          <p:cNvPr id="3" name="Content Placeholder 2"/>
          <p:cNvSpPr>
            <a:spLocks noGrp="1"/>
          </p:cNvSpPr>
          <p:nvPr>
            <p:ph sz="quarter" idx="1"/>
          </p:nvPr>
        </p:nvSpPr>
        <p:spPr/>
        <p:txBody>
          <a:bodyPr/>
          <a:lstStyle/>
          <a:p>
            <a:pPr marL="0" indent="0">
              <a:buNone/>
            </a:pPr>
            <a:r>
              <a:rPr lang="en-US" dirty="0"/>
              <a:t>Windows XP</a:t>
            </a:r>
            <a:br>
              <a:rPr lang="en-US" dirty="0"/>
            </a:br>
            <a:endParaRPr lang="en-US" dirty="0"/>
          </a:p>
          <a:p>
            <a:pPr algn="just"/>
            <a:r>
              <a:rPr lang="en-US" dirty="0"/>
              <a:t>Microsoft released Windows XP on October 25, 2001. </a:t>
            </a:r>
          </a:p>
          <a:p>
            <a:pPr algn="just"/>
            <a:r>
              <a:rPr lang="en-US" dirty="0"/>
              <a:t>On the same day company posted 18 MB of compatibility patches on the website for bug fixes, compatibility updates, and enhancements. </a:t>
            </a:r>
          </a:p>
          <a:p>
            <a:pPr algn="just"/>
            <a:r>
              <a:rPr lang="en-US" dirty="0"/>
              <a:t>Two patches fixed important security holes. </a:t>
            </a:r>
          </a:p>
          <a:p>
            <a:pPr marL="0" indent="0" algn="ctr">
              <a:buNone/>
            </a:pPr>
            <a:r>
              <a:rPr lang="en-US" b="1" dirty="0"/>
              <a:t>This is Software Engineering. </a:t>
            </a:r>
          </a:p>
          <a:p>
            <a:pPr algn="just"/>
            <a:endParaRPr lang="en-US" dirty="0"/>
          </a:p>
        </p:txBody>
      </p:sp>
    </p:spTree>
    <p:extLst>
      <p:ext uri="{BB962C8B-B14F-4D97-AF65-F5344CB8AC3E}">
        <p14:creationId xmlns:p14="http://schemas.microsoft.com/office/powerpoint/2010/main" xmlns="" val="1036975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Software Applications </a:t>
            </a:r>
          </a:p>
        </p:txBody>
      </p:sp>
      <p:sp>
        <p:nvSpPr>
          <p:cNvPr id="3" name="Content Placeholder 2"/>
          <p:cNvSpPr>
            <a:spLocks noGrp="1"/>
          </p:cNvSpPr>
          <p:nvPr>
            <p:ph sz="quarter" idx="1"/>
          </p:nvPr>
        </p:nvSpPr>
        <p:spPr/>
        <p:txBody>
          <a:bodyPr/>
          <a:lstStyle/>
          <a:p>
            <a:pPr marL="0" indent="0">
              <a:buNone/>
            </a:pPr>
            <a:r>
              <a:rPr lang="en-US" dirty="0"/>
              <a:t>• System software</a:t>
            </a:r>
            <a:br>
              <a:rPr lang="en-US" dirty="0"/>
            </a:br>
            <a:r>
              <a:rPr lang="en-US" dirty="0"/>
              <a:t>• Application software</a:t>
            </a:r>
            <a:br>
              <a:rPr lang="en-US" dirty="0"/>
            </a:br>
            <a:r>
              <a:rPr lang="en-US" dirty="0"/>
              <a:t>• Engineering/scientific software • embedded software</a:t>
            </a:r>
            <a:br>
              <a:rPr lang="en-US" dirty="0"/>
            </a:br>
            <a:r>
              <a:rPr lang="en-US" dirty="0"/>
              <a:t>• Product-line software</a:t>
            </a:r>
            <a:br>
              <a:rPr lang="en-US" dirty="0"/>
            </a:br>
            <a:r>
              <a:rPr lang="en-US" dirty="0"/>
              <a:t>• </a:t>
            </a:r>
            <a:r>
              <a:rPr lang="en-US" dirty="0" err="1"/>
              <a:t>WebApps</a:t>
            </a:r>
            <a:r>
              <a:rPr lang="en-US" dirty="0"/>
              <a:t> (Web applications)</a:t>
            </a:r>
            <a:br>
              <a:rPr lang="en-US" dirty="0"/>
            </a:br>
            <a:r>
              <a:rPr lang="en-US" dirty="0"/>
              <a:t>• AI software </a:t>
            </a:r>
          </a:p>
          <a:p>
            <a:endParaRPr lang="en-US" dirty="0"/>
          </a:p>
        </p:txBody>
      </p:sp>
    </p:spTree>
    <p:extLst>
      <p:ext uri="{BB962C8B-B14F-4D97-AF65-F5344CB8AC3E}">
        <p14:creationId xmlns:p14="http://schemas.microsoft.com/office/powerpoint/2010/main" xmlns="" val="1234450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Software—New Categories </a:t>
            </a:r>
          </a:p>
        </p:txBody>
      </p:sp>
      <p:sp>
        <p:nvSpPr>
          <p:cNvPr id="3" name="Content Placeholder 2"/>
          <p:cNvSpPr>
            <a:spLocks noGrp="1"/>
          </p:cNvSpPr>
          <p:nvPr>
            <p:ph sz="quarter" idx="1"/>
          </p:nvPr>
        </p:nvSpPr>
        <p:spPr/>
        <p:txBody>
          <a:bodyPr/>
          <a:lstStyle/>
          <a:p>
            <a:pPr marL="0" indent="0">
              <a:buNone/>
            </a:pPr>
            <a:r>
              <a:rPr lang="en-US" dirty="0"/>
              <a:t>• Open world computing—pervasive, distributed computing </a:t>
            </a:r>
          </a:p>
          <a:p>
            <a:pPr marL="0" indent="0">
              <a:buNone/>
            </a:pPr>
            <a:r>
              <a:rPr lang="en-US" dirty="0"/>
              <a:t>• Ubiquitous computing—wireless networks </a:t>
            </a:r>
          </a:p>
          <a:p>
            <a:pPr marL="0" indent="0">
              <a:buNone/>
            </a:pPr>
            <a:r>
              <a:rPr lang="en-US" dirty="0"/>
              <a:t>• </a:t>
            </a:r>
            <a:r>
              <a:rPr lang="en-US" dirty="0" err="1"/>
              <a:t>Netsourcing</a:t>
            </a:r>
            <a:r>
              <a:rPr lang="en-US" dirty="0"/>
              <a:t>—the Web as a computing engine </a:t>
            </a:r>
          </a:p>
          <a:p>
            <a:pPr marL="0" indent="0">
              <a:buNone/>
            </a:pPr>
            <a:r>
              <a:rPr lang="en-US" dirty="0"/>
              <a:t>• Open source—”free” source code open to the computing community </a:t>
            </a:r>
          </a:p>
          <a:p>
            <a:pPr marL="0" indent="0">
              <a:buNone/>
            </a:pPr>
            <a:r>
              <a:rPr lang="en-US" dirty="0"/>
              <a:t>• Data mining</a:t>
            </a:r>
            <a:br>
              <a:rPr lang="en-US" dirty="0"/>
            </a:br>
            <a:r>
              <a:rPr lang="en-US" dirty="0"/>
              <a:t>• Grid computing</a:t>
            </a:r>
            <a:br>
              <a:rPr lang="en-US" dirty="0"/>
            </a:br>
            <a:r>
              <a:rPr lang="en-US" dirty="0"/>
              <a:t>• Cognitive machines</a:t>
            </a:r>
            <a:br>
              <a:rPr lang="en-US" dirty="0"/>
            </a:br>
            <a:r>
              <a:rPr lang="en-US" dirty="0"/>
              <a:t>• Software for nanotechnologies </a:t>
            </a:r>
          </a:p>
          <a:p>
            <a:pPr marL="0" indent="0">
              <a:buNone/>
            </a:pPr>
            <a:endParaRPr lang="en-US" dirty="0"/>
          </a:p>
        </p:txBody>
      </p:sp>
    </p:spTree>
    <p:extLst>
      <p:ext uri="{BB962C8B-B14F-4D97-AF65-F5344CB8AC3E}">
        <p14:creationId xmlns:p14="http://schemas.microsoft.com/office/powerpoint/2010/main" xmlns="" val="713121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Description</a:t>
            </a:r>
          </a:p>
        </p:txBody>
      </p:sp>
      <p:sp>
        <p:nvSpPr>
          <p:cNvPr id="102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34" charset="0"/>
                <a:ea typeface="Times New Roman" pitchFamily="18" charset="0"/>
                <a:cs typeface="Arial" pitchFamily="34" charset="0"/>
              </a:rPr>
              <a:t/>
            </a:r>
            <a:br>
              <a:rPr kumimoji="0" lang="en-US" sz="1100" b="0" i="0" u="none" strike="noStrike" cap="none" normalizeH="0" baseline="0">
                <a:ln>
                  <a:noFill/>
                </a:ln>
                <a:solidFill>
                  <a:schemeClr val="tx1"/>
                </a:solidFill>
                <a:effectLst/>
                <a:latin typeface="Arial" pitchFamily="34" charset="0"/>
                <a:ea typeface="Times New Roman" pitchFamily="18"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xmlns="" val="535892945"/>
              </p:ext>
            </p:extLst>
          </p:nvPr>
        </p:nvGraphicFramePr>
        <p:xfrm>
          <a:off x="301752" y="980728"/>
          <a:ext cx="8534400" cy="5862320"/>
        </p:xfrm>
        <a:graphic>
          <a:graphicData uri="http://schemas.openxmlformats.org/drawingml/2006/table">
            <a:tbl>
              <a:tblPr firstRow="1" firstCol="1" bandRow="1">
                <a:tableStyleId>{5C22544A-7EE6-4342-B048-85BDC9FD1C3A}</a:tableStyleId>
              </a:tblPr>
              <a:tblGrid>
                <a:gridCol w="741856">
                  <a:extLst>
                    <a:ext uri="{9D8B030D-6E8A-4147-A177-3AD203B41FA5}">
                      <a16:colId xmlns:a16="http://schemas.microsoft.com/office/drawing/2014/main" xmlns="" val="20000"/>
                    </a:ext>
                  </a:extLst>
                </a:gridCol>
                <a:gridCol w="6552728">
                  <a:extLst>
                    <a:ext uri="{9D8B030D-6E8A-4147-A177-3AD203B41FA5}">
                      <a16:colId xmlns:a16="http://schemas.microsoft.com/office/drawing/2014/main" xmlns="" val="20001"/>
                    </a:ext>
                  </a:extLst>
                </a:gridCol>
                <a:gridCol w="1239816">
                  <a:extLst>
                    <a:ext uri="{9D8B030D-6E8A-4147-A177-3AD203B41FA5}">
                      <a16:colId xmlns:a16="http://schemas.microsoft.com/office/drawing/2014/main" xmlns="" val="20002"/>
                    </a:ext>
                  </a:extLst>
                </a:gridCol>
              </a:tblGrid>
              <a:tr h="353195">
                <a:tc>
                  <a:txBody>
                    <a:bodyPr/>
                    <a:lstStyle/>
                    <a:p>
                      <a:pPr>
                        <a:spcBef>
                          <a:spcPts val="360"/>
                        </a:spcBef>
                        <a:spcAft>
                          <a:spcPts val="360"/>
                        </a:spcAft>
                      </a:pPr>
                      <a:r>
                        <a:rPr lang="en-US" sz="1200">
                          <a:solidFill>
                            <a:schemeClr val="tx1"/>
                          </a:solidFill>
                          <a:effectLst/>
                        </a:rPr>
                        <a:t>Module No.</a:t>
                      </a:r>
                      <a:endParaRPr lang="en-US" sz="1200">
                        <a:solidFill>
                          <a:schemeClr val="tx1"/>
                        </a:solidFill>
                        <a:effectLst/>
                        <a:latin typeface="Times New Roman" charset="0"/>
                        <a:ea typeface="Times New Roman" charset="0"/>
                      </a:endParaRPr>
                    </a:p>
                  </a:txBody>
                  <a:tcPr marL="37917" marR="379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360"/>
                        </a:spcBef>
                        <a:spcAft>
                          <a:spcPts val="360"/>
                        </a:spcAft>
                      </a:pPr>
                      <a:r>
                        <a:rPr lang="en-US" sz="1200" dirty="0">
                          <a:solidFill>
                            <a:schemeClr val="tx1"/>
                          </a:solidFill>
                          <a:effectLst/>
                        </a:rPr>
                        <a:t>Topics in the Module</a:t>
                      </a:r>
                      <a:endParaRPr lang="en-US" sz="1200" dirty="0">
                        <a:solidFill>
                          <a:schemeClr val="tx1"/>
                        </a:solidFill>
                        <a:effectLst/>
                        <a:latin typeface="Times New Roman" charset="0"/>
                        <a:ea typeface="Times New Roman" charset="0"/>
                      </a:endParaRPr>
                    </a:p>
                  </a:txBody>
                  <a:tcPr marL="37917" marR="379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Bef>
                          <a:spcPts val="360"/>
                        </a:spcBef>
                        <a:spcAft>
                          <a:spcPts val="360"/>
                        </a:spcAft>
                      </a:pPr>
                      <a:r>
                        <a:rPr lang="en-US" sz="1200">
                          <a:solidFill>
                            <a:schemeClr val="tx1"/>
                          </a:solidFill>
                          <a:effectLst/>
                        </a:rPr>
                        <a:t>No. of Lectures for the module</a:t>
                      </a:r>
                      <a:endParaRPr lang="en-US" sz="1200">
                        <a:solidFill>
                          <a:schemeClr val="tx1"/>
                        </a:solidFill>
                        <a:effectLst/>
                        <a:latin typeface="Times New Roman" charset="0"/>
                        <a:ea typeface="Times New Roman" charset="0"/>
                      </a:endParaRPr>
                    </a:p>
                  </a:txBody>
                  <a:tcPr marL="37917" marR="379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859798">
                <a:tc>
                  <a:txBody>
                    <a:bodyPr/>
                    <a:lstStyle/>
                    <a:p>
                      <a:pPr>
                        <a:spcBef>
                          <a:spcPts val="360"/>
                        </a:spcBef>
                        <a:spcAft>
                          <a:spcPts val="360"/>
                        </a:spcAft>
                      </a:pPr>
                      <a:r>
                        <a:rPr lang="en-US" sz="1200">
                          <a:solidFill>
                            <a:schemeClr val="tx1"/>
                          </a:solidFill>
                          <a:effectLst/>
                        </a:rPr>
                        <a:t>1.</a:t>
                      </a:r>
                      <a:endParaRPr lang="en-US" sz="1200">
                        <a:solidFill>
                          <a:schemeClr val="tx1"/>
                        </a:solidFill>
                        <a:effectLst/>
                        <a:latin typeface="Times New Roman" charset="0"/>
                        <a:ea typeface="Times New Roman" charset="0"/>
                      </a:endParaRPr>
                    </a:p>
                  </a:txBody>
                  <a:tcPr marL="37917" marR="379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en-US" sz="1200" dirty="0">
                          <a:solidFill>
                            <a:schemeClr val="tx1"/>
                          </a:solidFill>
                          <a:effectLst/>
                        </a:rPr>
                        <a:t>Introduction to Software Engineering:</a:t>
                      </a:r>
                    </a:p>
                    <a:p>
                      <a:pPr>
                        <a:spcBef>
                          <a:spcPts val="360"/>
                        </a:spcBef>
                        <a:spcAft>
                          <a:spcPts val="360"/>
                        </a:spcAft>
                      </a:pPr>
                      <a:r>
                        <a:rPr lang="en-US" sz="1200" kern="0" dirty="0">
                          <a:solidFill>
                            <a:schemeClr val="tx1"/>
                          </a:solidFill>
                          <a:effectLst/>
                        </a:rPr>
                        <a:t>Introduction to software engineering Principles, Software process models (build and fix model, waterfall model, Incremental process model, Evolutionary- Prototype and Spiral models, Agile Models (tools study), PSP, TSP, Software Reengineering. </a:t>
                      </a:r>
                      <a:r>
                        <a:rPr lang="en-US" sz="1200" kern="0" dirty="0">
                          <a:solidFill>
                            <a:schemeClr val="tx1"/>
                          </a:solidFill>
                          <a:effectLst/>
                          <a:highlight>
                            <a:srgbClr val="FFFF00"/>
                          </a:highlight>
                        </a:rPr>
                        <a:t>Project planning, Project Scheduling: network diagram, Gant Chart, CPM and PERT.</a:t>
                      </a:r>
                      <a:r>
                        <a:rPr lang="en-US" sz="1200" kern="0" dirty="0">
                          <a:solidFill>
                            <a:schemeClr val="tx1"/>
                          </a:solidFill>
                          <a:effectLst/>
                        </a:rPr>
                        <a:t> </a:t>
                      </a:r>
                      <a:endParaRPr lang="en-US" sz="1200" b="1" kern="0" dirty="0">
                        <a:solidFill>
                          <a:schemeClr val="tx1"/>
                        </a:solidFill>
                        <a:effectLst/>
                        <a:latin typeface="Times New Roman" charset="0"/>
                      </a:endParaRPr>
                    </a:p>
                  </a:txBody>
                  <a:tcPr marL="37917" marR="379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Bef>
                          <a:spcPts val="360"/>
                        </a:spcBef>
                        <a:spcAft>
                          <a:spcPts val="360"/>
                        </a:spcAft>
                      </a:pPr>
                      <a:r>
                        <a:rPr lang="en-US" sz="1200" kern="0" dirty="0">
                          <a:solidFill>
                            <a:schemeClr val="tx1"/>
                          </a:solidFill>
                          <a:effectLst/>
                        </a:rPr>
                        <a:t>7</a:t>
                      </a:r>
                      <a:endParaRPr lang="en-US" sz="1200" b="1" kern="0" dirty="0">
                        <a:solidFill>
                          <a:schemeClr val="tx1"/>
                        </a:solidFill>
                        <a:effectLst/>
                        <a:latin typeface="Times New Roman" charset="0"/>
                      </a:endParaRPr>
                    </a:p>
                  </a:txBody>
                  <a:tcPr marL="37917" marR="379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542278">
                <a:tc>
                  <a:txBody>
                    <a:bodyPr/>
                    <a:lstStyle/>
                    <a:p>
                      <a:pPr>
                        <a:spcBef>
                          <a:spcPts val="360"/>
                        </a:spcBef>
                        <a:spcAft>
                          <a:spcPts val="360"/>
                        </a:spcAft>
                      </a:pPr>
                      <a:r>
                        <a:rPr lang="en-US" sz="1200">
                          <a:solidFill>
                            <a:schemeClr val="tx1"/>
                          </a:solidFill>
                          <a:effectLst/>
                        </a:rPr>
                        <a:t>2.</a:t>
                      </a:r>
                      <a:endParaRPr lang="en-US" sz="1200">
                        <a:solidFill>
                          <a:schemeClr val="tx1"/>
                        </a:solidFill>
                        <a:effectLst/>
                        <a:latin typeface="Times New Roman" charset="0"/>
                        <a:ea typeface="Times New Roman" charset="0"/>
                      </a:endParaRPr>
                    </a:p>
                  </a:txBody>
                  <a:tcPr marL="37917" marR="379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Bef>
                          <a:spcPts val="360"/>
                        </a:spcBef>
                        <a:spcAft>
                          <a:spcPts val="360"/>
                        </a:spcAft>
                      </a:pPr>
                      <a:r>
                        <a:rPr lang="en-US" sz="1200" dirty="0">
                          <a:solidFill>
                            <a:schemeClr val="tx1"/>
                          </a:solidFill>
                          <a:effectLst/>
                        </a:rPr>
                        <a:t>Requirement Engineering: </a:t>
                      </a:r>
                    </a:p>
                    <a:p>
                      <a:pPr algn="just">
                        <a:spcBef>
                          <a:spcPts val="360"/>
                        </a:spcBef>
                        <a:spcAft>
                          <a:spcPts val="360"/>
                        </a:spcAft>
                      </a:pPr>
                      <a:r>
                        <a:rPr lang="en-US" sz="1200" dirty="0">
                          <a:solidFill>
                            <a:schemeClr val="tx1"/>
                          </a:solidFill>
                          <a:effectLst/>
                          <a:highlight>
                            <a:srgbClr val="FFFF00"/>
                          </a:highlight>
                        </a:rPr>
                        <a:t>Types of requirement, Requirement Elicitation, Analysis, Specification, SRS,</a:t>
                      </a:r>
                      <a:r>
                        <a:rPr lang="en-US" sz="1200" dirty="0">
                          <a:solidFill>
                            <a:schemeClr val="tx1"/>
                          </a:solidFill>
                          <a:effectLst/>
                        </a:rPr>
                        <a:t> Requirement Verification and Validation.</a:t>
                      </a:r>
                      <a:endParaRPr lang="en-US" sz="1200" dirty="0">
                        <a:solidFill>
                          <a:schemeClr val="tx1"/>
                        </a:solidFill>
                        <a:effectLst/>
                        <a:latin typeface="Times New Roman" charset="0"/>
                        <a:ea typeface="Times New Roman" charset="0"/>
                      </a:endParaRPr>
                    </a:p>
                  </a:txBody>
                  <a:tcPr marL="37917" marR="379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Bef>
                          <a:spcPts val="360"/>
                        </a:spcBef>
                        <a:spcAft>
                          <a:spcPts val="360"/>
                        </a:spcAft>
                      </a:pPr>
                      <a:r>
                        <a:rPr lang="en-US" sz="1200" dirty="0">
                          <a:solidFill>
                            <a:schemeClr val="tx1"/>
                          </a:solidFill>
                          <a:effectLst/>
                        </a:rPr>
                        <a:t>4</a:t>
                      </a:r>
                      <a:endParaRPr lang="en-US" sz="1200" dirty="0">
                        <a:solidFill>
                          <a:schemeClr val="tx1"/>
                        </a:solidFill>
                        <a:effectLst/>
                        <a:latin typeface="Times New Roman" charset="0"/>
                        <a:ea typeface="Times New Roman" charset="0"/>
                      </a:endParaRPr>
                    </a:p>
                  </a:txBody>
                  <a:tcPr marL="37917" marR="379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588658">
                <a:tc>
                  <a:txBody>
                    <a:bodyPr/>
                    <a:lstStyle/>
                    <a:p>
                      <a:pPr>
                        <a:spcBef>
                          <a:spcPts val="360"/>
                        </a:spcBef>
                        <a:spcAft>
                          <a:spcPts val="360"/>
                        </a:spcAft>
                      </a:pPr>
                      <a:r>
                        <a:rPr lang="en-US" sz="1200">
                          <a:solidFill>
                            <a:schemeClr val="tx1"/>
                          </a:solidFill>
                          <a:effectLst/>
                        </a:rPr>
                        <a:t>3.</a:t>
                      </a:r>
                      <a:endParaRPr lang="en-US" sz="1200">
                        <a:solidFill>
                          <a:schemeClr val="tx1"/>
                        </a:solidFill>
                        <a:effectLst/>
                        <a:latin typeface="Times New Roman" charset="0"/>
                        <a:ea typeface="Times New Roman" charset="0"/>
                      </a:endParaRPr>
                    </a:p>
                  </a:txBody>
                  <a:tcPr marL="37917" marR="379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r>
                        <a:rPr lang="en-US" sz="1200" dirty="0">
                          <a:solidFill>
                            <a:schemeClr val="tx1"/>
                          </a:solidFill>
                          <a:effectLst/>
                        </a:rPr>
                        <a:t>Software Design: </a:t>
                      </a:r>
                    </a:p>
                    <a:p>
                      <a:pPr algn="just">
                        <a:spcAft>
                          <a:spcPts val="0"/>
                        </a:spcAft>
                      </a:pPr>
                      <a:r>
                        <a:rPr lang="en-US" sz="1200" dirty="0">
                          <a:solidFill>
                            <a:schemeClr val="tx1"/>
                          </a:solidFill>
                          <a:effectLst/>
                          <a:highlight>
                            <a:srgbClr val="FFFF00"/>
                          </a:highlight>
                        </a:rPr>
                        <a:t>Use case diagram, State diagram, Activity Diagram, Class Diagram, Sequence diagram, Collaboration diagram, Deployment Diagram, Component Diagram and Package diagram.</a:t>
                      </a:r>
                      <a:r>
                        <a:rPr lang="en-US" sz="1200" dirty="0">
                          <a:solidFill>
                            <a:schemeClr val="tx1"/>
                          </a:solidFill>
                          <a:effectLst/>
                        </a:rPr>
                        <a:t> Design Modularity: Coupling Cohesion. </a:t>
                      </a:r>
                      <a:endParaRPr lang="en-US" sz="1200" dirty="0">
                        <a:solidFill>
                          <a:schemeClr val="tx1"/>
                        </a:solidFill>
                        <a:effectLst/>
                        <a:latin typeface="Times New Roman" charset="0"/>
                        <a:ea typeface="Times New Roman" charset="0"/>
                      </a:endParaRPr>
                    </a:p>
                  </a:txBody>
                  <a:tcPr marL="37917" marR="379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1200">
                          <a:solidFill>
                            <a:schemeClr val="tx1"/>
                          </a:solidFill>
                          <a:effectLst/>
                        </a:rPr>
                        <a:t>7</a:t>
                      </a:r>
                      <a:endParaRPr lang="en-US" sz="1200">
                        <a:solidFill>
                          <a:schemeClr val="tx1"/>
                        </a:solidFill>
                        <a:effectLst/>
                        <a:latin typeface="Times New Roman" charset="0"/>
                        <a:ea typeface="Times New Roman" charset="0"/>
                      </a:endParaRPr>
                    </a:p>
                  </a:txBody>
                  <a:tcPr marL="37917" marR="379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966825">
                <a:tc>
                  <a:txBody>
                    <a:bodyPr/>
                    <a:lstStyle/>
                    <a:p>
                      <a:pPr>
                        <a:spcBef>
                          <a:spcPts val="360"/>
                        </a:spcBef>
                        <a:spcAft>
                          <a:spcPts val="360"/>
                        </a:spcAft>
                      </a:pPr>
                      <a:r>
                        <a:rPr lang="en-US" sz="1200">
                          <a:solidFill>
                            <a:schemeClr val="tx1"/>
                          </a:solidFill>
                          <a:effectLst/>
                        </a:rPr>
                        <a:t>4.</a:t>
                      </a:r>
                      <a:endParaRPr lang="en-US" sz="1200">
                        <a:solidFill>
                          <a:schemeClr val="tx1"/>
                        </a:solidFill>
                        <a:effectLst/>
                        <a:latin typeface="Times New Roman" charset="0"/>
                        <a:ea typeface="Times New Roman" charset="0"/>
                      </a:endParaRPr>
                    </a:p>
                  </a:txBody>
                  <a:tcPr marL="37917" marR="379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360"/>
                        </a:spcBef>
                        <a:spcAft>
                          <a:spcPts val="360"/>
                        </a:spcAft>
                      </a:pPr>
                      <a:r>
                        <a:rPr lang="en-US" sz="1200" dirty="0">
                          <a:solidFill>
                            <a:schemeClr val="tx1"/>
                          </a:solidFill>
                          <a:effectLst/>
                        </a:rPr>
                        <a:t>Software Construction: </a:t>
                      </a:r>
                    </a:p>
                    <a:p>
                      <a:pPr>
                        <a:spcBef>
                          <a:spcPts val="360"/>
                        </a:spcBef>
                        <a:spcAft>
                          <a:spcPts val="360"/>
                        </a:spcAft>
                      </a:pPr>
                      <a:r>
                        <a:rPr lang="en-US" sz="1200" dirty="0">
                          <a:solidFill>
                            <a:schemeClr val="tx1"/>
                          </a:solidFill>
                          <a:effectLst/>
                        </a:rPr>
                        <a:t>Coding standards and guidelines, Code checklist, Code Reviews, Code Refactoring, Code optimization. Design pattern, Modern programming environments (Code search, Programming using library components and their APIs),</a:t>
                      </a:r>
                    </a:p>
                    <a:p>
                      <a:pPr>
                        <a:spcBef>
                          <a:spcPts val="360"/>
                        </a:spcBef>
                        <a:spcAft>
                          <a:spcPts val="360"/>
                        </a:spcAft>
                      </a:pPr>
                      <a:r>
                        <a:rPr lang="en-US" sz="1200" dirty="0">
                          <a:solidFill>
                            <a:schemeClr val="tx1"/>
                          </a:solidFill>
                          <a:effectLst/>
                        </a:rPr>
                        <a:t>Program comprehension; Program correctness, Defensive programming. </a:t>
                      </a:r>
                      <a:endParaRPr lang="en-US" sz="1200" dirty="0">
                        <a:solidFill>
                          <a:schemeClr val="tx1"/>
                        </a:solidFill>
                        <a:effectLst/>
                        <a:latin typeface="Times New Roman" charset="0"/>
                        <a:ea typeface="Times New Roman" charset="0"/>
                      </a:endParaRPr>
                    </a:p>
                  </a:txBody>
                  <a:tcPr marL="37917" marR="379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Bef>
                          <a:spcPts val="360"/>
                        </a:spcBef>
                        <a:spcAft>
                          <a:spcPts val="360"/>
                        </a:spcAft>
                      </a:pPr>
                      <a:r>
                        <a:rPr lang="en-US" sz="1200">
                          <a:solidFill>
                            <a:schemeClr val="tx1"/>
                          </a:solidFill>
                          <a:effectLst/>
                        </a:rPr>
                        <a:t>8</a:t>
                      </a:r>
                      <a:endParaRPr lang="en-US" sz="1200">
                        <a:solidFill>
                          <a:schemeClr val="tx1"/>
                        </a:solidFill>
                        <a:effectLst/>
                        <a:latin typeface="Times New Roman" charset="0"/>
                        <a:ea typeface="Times New Roman" charset="0"/>
                      </a:endParaRPr>
                    </a:p>
                  </a:txBody>
                  <a:tcPr marL="37917" marR="379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542278">
                <a:tc>
                  <a:txBody>
                    <a:bodyPr/>
                    <a:lstStyle/>
                    <a:p>
                      <a:pPr>
                        <a:spcBef>
                          <a:spcPts val="360"/>
                        </a:spcBef>
                        <a:spcAft>
                          <a:spcPts val="360"/>
                        </a:spcAft>
                      </a:pPr>
                      <a:r>
                        <a:rPr lang="en-US" sz="1200">
                          <a:solidFill>
                            <a:schemeClr val="tx1"/>
                          </a:solidFill>
                          <a:effectLst/>
                        </a:rPr>
                        <a:t>5.</a:t>
                      </a:r>
                      <a:endParaRPr lang="en-US" sz="1200">
                        <a:solidFill>
                          <a:schemeClr val="tx1"/>
                        </a:solidFill>
                        <a:effectLst/>
                        <a:latin typeface="Times New Roman" charset="0"/>
                        <a:ea typeface="Times New Roman" charset="0"/>
                      </a:endParaRPr>
                    </a:p>
                  </a:txBody>
                  <a:tcPr marL="37917" marR="379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360"/>
                        </a:spcBef>
                        <a:spcAft>
                          <a:spcPts val="360"/>
                        </a:spcAft>
                      </a:pPr>
                      <a:r>
                        <a:rPr lang="en-US" sz="1200" dirty="0">
                          <a:solidFill>
                            <a:schemeClr val="tx1"/>
                          </a:solidFill>
                          <a:effectLst/>
                        </a:rPr>
                        <a:t>Software Metrics: </a:t>
                      </a:r>
                    </a:p>
                    <a:p>
                      <a:pPr>
                        <a:spcBef>
                          <a:spcPts val="360"/>
                        </a:spcBef>
                        <a:spcAft>
                          <a:spcPts val="360"/>
                        </a:spcAft>
                      </a:pPr>
                      <a:r>
                        <a:rPr lang="en-US" sz="1200" dirty="0">
                          <a:solidFill>
                            <a:schemeClr val="tx1"/>
                          </a:solidFill>
                          <a:effectLst/>
                        </a:rPr>
                        <a:t>Size-Oriented Metric, Function-oriented Metric, Halstead’s Software Metric, Information Flow Metric, Object-oriented Metric, Class-Oriented Metric, COCOMO Model.</a:t>
                      </a:r>
                      <a:endParaRPr lang="en-US" sz="1200" dirty="0">
                        <a:solidFill>
                          <a:schemeClr val="tx1"/>
                        </a:solidFill>
                        <a:effectLst/>
                        <a:latin typeface="Times New Roman" charset="0"/>
                        <a:ea typeface="Times New Roman" charset="0"/>
                      </a:endParaRPr>
                    </a:p>
                  </a:txBody>
                  <a:tcPr marL="37917" marR="379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Bef>
                          <a:spcPts val="360"/>
                        </a:spcBef>
                        <a:spcAft>
                          <a:spcPts val="360"/>
                        </a:spcAft>
                      </a:pPr>
                      <a:r>
                        <a:rPr lang="en-US" sz="1200">
                          <a:solidFill>
                            <a:schemeClr val="tx1"/>
                          </a:solidFill>
                          <a:effectLst/>
                        </a:rPr>
                        <a:t>7</a:t>
                      </a:r>
                      <a:endParaRPr lang="en-US" sz="1200">
                        <a:solidFill>
                          <a:schemeClr val="tx1"/>
                        </a:solidFill>
                        <a:effectLst/>
                        <a:latin typeface="Times New Roman" charset="0"/>
                        <a:ea typeface="Times New Roman" charset="0"/>
                      </a:endParaRPr>
                    </a:p>
                  </a:txBody>
                  <a:tcPr marL="37917" marR="379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895473">
                <a:tc>
                  <a:txBody>
                    <a:bodyPr/>
                    <a:lstStyle/>
                    <a:p>
                      <a:pPr>
                        <a:spcBef>
                          <a:spcPts val="360"/>
                        </a:spcBef>
                        <a:spcAft>
                          <a:spcPts val="360"/>
                        </a:spcAft>
                      </a:pPr>
                      <a:r>
                        <a:rPr lang="en-US" sz="1200">
                          <a:solidFill>
                            <a:schemeClr val="tx1"/>
                          </a:solidFill>
                          <a:effectLst/>
                        </a:rPr>
                        <a:t>6.</a:t>
                      </a:r>
                      <a:endParaRPr lang="en-US" sz="1200">
                        <a:solidFill>
                          <a:schemeClr val="tx1"/>
                        </a:solidFill>
                        <a:effectLst/>
                        <a:latin typeface="Times New Roman" charset="0"/>
                        <a:ea typeface="Times New Roman" charset="0"/>
                      </a:endParaRPr>
                    </a:p>
                  </a:txBody>
                  <a:tcPr marL="37917" marR="379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360"/>
                        </a:spcBef>
                        <a:spcAft>
                          <a:spcPts val="360"/>
                        </a:spcAft>
                      </a:pPr>
                      <a:r>
                        <a:rPr lang="en-US" sz="1200" dirty="0">
                          <a:solidFill>
                            <a:schemeClr val="tx1"/>
                          </a:solidFill>
                          <a:effectLst/>
                        </a:rPr>
                        <a:t>Software Testing: </a:t>
                      </a:r>
                    </a:p>
                    <a:p>
                      <a:pPr>
                        <a:spcBef>
                          <a:spcPts val="360"/>
                        </a:spcBef>
                        <a:spcAft>
                          <a:spcPts val="360"/>
                        </a:spcAft>
                      </a:pPr>
                      <a:r>
                        <a:rPr lang="en-US" sz="1200" dirty="0">
                          <a:solidFill>
                            <a:schemeClr val="tx1"/>
                          </a:solidFill>
                          <a:effectLst/>
                          <a:highlight>
                            <a:srgbClr val="FFFF00"/>
                          </a:highlight>
                        </a:rPr>
                        <a:t>White-Box Testing</a:t>
                      </a:r>
                      <a:r>
                        <a:rPr lang="en-US" sz="1200" dirty="0">
                          <a:solidFill>
                            <a:schemeClr val="tx1"/>
                          </a:solidFill>
                          <a:effectLst/>
                        </a:rPr>
                        <a:t>, Basis Path Testing, Control Structure Testing: Condition Testing, Data Flow Testing, Loop Testing, </a:t>
                      </a:r>
                      <a:r>
                        <a:rPr lang="en-US" sz="1200" dirty="0">
                          <a:solidFill>
                            <a:schemeClr val="tx1"/>
                          </a:solidFill>
                          <a:effectLst/>
                          <a:highlight>
                            <a:srgbClr val="FFFF00"/>
                          </a:highlight>
                        </a:rPr>
                        <a:t>Black-Box Testing</a:t>
                      </a:r>
                      <a:r>
                        <a:rPr lang="en-US" sz="1200" dirty="0">
                          <a:solidFill>
                            <a:schemeClr val="tx1"/>
                          </a:solidFill>
                          <a:effectLst/>
                        </a:rPr>
                        <a:t>: Equivalence class partitioning, Boundary Value Analysis, Decision table testing, Cause effect graphing, Mutation Testing and regression Testing, formal methods.</a:t>
                      </a:r>
                      <a:endParaRPr lang="en-US" sz="1200" dirty="0">
                        <a:solidFill>
                          <a:schemeClr val="tx1"/>
                        </a:solidFill>
                        <a:effectLst/>
                        <a:latin typeface="Times New Roman" charset="0"/>
                        <a:ea typeface="Times New Roman" charset="0"/>
                      </a:endParaRPr>
                    </a:p>
                  </a:txBody>
                  <a:tcPr marL="37917" marR="379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Bef>
                          <a:spcPts val="360"/>
                        </a:spcBef>
                        <a:spcAft>
                          <a:spcPts val="360"/>
                        </a:spcAft>
                      </a:pPr>
                      <a:r>
                        <a:rPr lang="en-US" sz="1200">
                          <a:solidFill>
                            <a:schemeClr val="tx1"/>
                          </a:solidFill>
                          <a:effectLst/>
                        </a:rPr>
                        <a:t>9</a:t>
                      </a:r>
                      <a:endParaRPr lang="en-US" sz="1200">
                        <a:solidFill>
                          <a:schemeClr val="tx1"/>
                        </a:solidFill>
                        <a:effectLst/>
                        <a:latin typeface="Times New Roman" charset="0"/>
                        <a:ea typeface="Times New Roman" charset="0"/>
                      </a:endParaRPr>
                    </a:p>
                  </a:txBody>
                  <a:tcPr marL="37917" marR="379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r h="117732">
                <a:tc gridSpan="2">
                  <a:txBody>
                    <a:bodyPr/>
                    <a:lstStyle/>
                    <a:p>
                      <a:pPr algn="r">
                        <a:spcBef>
                          <a:spcPts val="360"/>
                        </a:spcBef>
                        <a:spcAft>
                          <a:spcPts val="360"/>
                        </a:spcAft>
                      </a:pPr>
                      <a:r>
                        <a:rPr lang="en-US" sz="1200" dirty="0">
                          <a:solidFill>
                            <a:schemeClr val="tx1"/>
                          </a:solidFill>
                          <a:effectLst/>
                        </a:rPr>
                        <a:t>Total number of Lectures </a:t>
                      </a:r>
                      <a:endParaRPr lang="en-US" sz="1200" dirty="0">
                        <a:solidFill>
                          <a:schemeClr val="tx1"/>
                        </a:solidFill>
                        <a:effectLst/>
                        <a:latin typeface="Times New Roman" charset="0"/>
                        <a:ea typeface="Times New Roman" charset="0"/>
                      </a:endParaRPr>
                    </a:p>
                  </a:txBody>
                  <a:tcPr marL="37917" marR="379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a:txBody>
                    <a:bodyPr/>
                    <a:lstStyle/>
                    <a:p>
                      <a:pPr>
                        <a:spcBef>
                          <a:spcPts val="360"/>
                        </a:spcBef>
                        <a:spcAft>
                          <a:spcPts val="360"/>
                        </a:spcAft>
                        <a:tabLst>
                          <a:tab pos="426720" algn="ctr"/>
                          <a:tab pos="826770" algn="l"/>
                        </a:tabLst>
                      </a:pPr>
                      <a:r>
                        <a:rPr lang="en-US" sz="1200" dirty="0">
                          <a:solidFill>
                            <a:schemeClr val="tx1"/>
                          </a:solidFill>
                          <a:effectLst/>
                        </a:rPr>
                        <a:t>	42</a:t>
                      </a:r>
                      <a:endParaRPr lang="en-US" sz="1200" dirty="0">
                        <a:solidFill>
                          <a:schemeClr val="tx1"/>
                        </a:solidFill>
                        <a:effectLst/>
                        <a:latin typeface="Times New Roman" charset="0"/>
                        <a:ea typeface="Times New Roman" charset="0"/>
                      </a:endParaRPr>
                    </a:p>
                  </a:txBody>
                  <a:tcPr marL="37917" marR="379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tx1"/>
                </a:solidFill>
              </a:rPr>
              <a:t>Recommended Reading material</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xmlns="" val="1773727793"/>
              </p:ext>
            </p:extLst>
          </p:nvPr>
        </p:nvGraphicFramePr>
        <p:xfrm>
          <a:off x="683568" y="1700809"/>
          <a:ext cx="7704856" cy="3096343"/>
        </p:xfrm>
        <a:graphic>
          <a:graphicData uri="http://schemas.openxmlformats.org/drawingml/2006/table">
            <a:tbl>
              <a:tblPr firstRow="1" firstCol="1" bandRow="1">
                <a:tableStyleId>{5C22544A-7EE6-4342-B048-85BDC9FD1C3A}</a:tableStyleId>
              </a:tblPr>
              <a:tblGrid>
                <a:gridCol w="429811">
                  <a:extLst>
                    <a:ext uri="{9D8B030D-6E8A-4147-A177-3AD203B41FA5}">
                      <a16:colId xmlns:a16="http://schemas.microsoft.com/office/drawing/2014/main" xmlns="" val="20000"/>
                    </a:ext>
                  </a:extLst>
                </a:gridCol>
                <a:gridCol w="7275045">
                  <a:extLst>
                    <a:ext uri="{9D8B030D-6E8A-4147-A177-3AD203B41FA5}">
                      <a16:colId xmlns:a16="http://schemas.microsoft.com/office/drawing/2014/main" xmlns="" val="20001"/>
                    </a:ext>
                  </a:extLst>
                </a:gridCol>
              </a:tblGrid>
              <a:tr h="230232">
                <a:tc gridSpan="2">
                  <a:txBody>
                    <a:bodyPr/>
                    <a:lstStyle/>
                    <a:p>
                      <a:pPr marL="0">
                        <a:spcBef>
                          <a:spcPts val="600"/>
                        </a:spcBef>
                        <a:spcAft>
                          <a:spcPts val="600"/>
                        </a:spcAft>
                      </a:pPr>
                      <a:r>
                        <a:rPr lang="en-US" sz="1400" dirty="0">
                          <a:solidFill>
                            <a:schemeClr val="tx1"/>
                          </a:solidFill>
                          <a:effectLst/>
                        </a:rPr>
                        <a:t>Text Book(s):</a:t>
                      </a:r>
                      <a:endParaRPr lang="en-US" sz="1400" dirty="0">
                        <a:solidFill>
                          <a:schemeClr val="tx1"/>
                        </a:solidFill>
                        <a:effectLst/>
                        <a:latin typeface="Times New Roman" charset="0"/>
                        <a:ea typeface="Times New Roman"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xmlns="" val="10000"/>
                  </a:ext>
                </a:extLst>
              </a:tr>
              <a:tr h="460465">
                <a:tc>
                  <a:txBody>
                    <a:bodyPr/>
                    <a:lstStyle/>
                    <a:p>
                      <a:pPr marL="0">
                        <a:spcBef>
                          <a:spcPts val="600"/>
                        </a:spcBef>
                        <a:spcAft>
                          <a:spcPts val="600"/>
                        </a:spcAft>
                      </a:pPr>
                      <a:r>
                        <a:rPr lang="en-US" sz="1400" dirty="0">
                          <a:solidFill>
                            <a:schemeClr val="tx1"/>
                          </a:solidFill>
                          <a:effectLst/>
                        </a:rPr>
                        <a:t>1.</a:t>
                      </a:r>
                      <a:endParaRPr lang="en-US" sz="1400" dirty="0">
                        <a:solidFill>
                          <a:schemeClr val="tx1"/>
                        </a:solidFill>
                        <a:effectLst/>
                        <a:latin typeface="Times New Roman" charset="0"/>
                        <a:ea typeface="Times New Roman"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spcBef>
                          <a:spcPts val="600"/>
                        </a:spcBef>
                        <a:spcAft>
                          <a:spcPts val="600"/>
                        </a:spcAft>
                      </a:pPr>
                      <a:r>
                        <a:rPr lang="en-US" sz="1400" dirty="0">
                          <a:solidFill>
                            <a:schemeClr val="tx1"/>
                          </a:solidFill>
                          <a:effectLst/>
                        </a:rPr>
                        <a:t>Roger S. Pressman, “Software Engineering: A practitioner approach”, Fifth Edition-TMH International .</a:t>
                      </a:r>
                      <a:endParaRPr lang="en-US" sz="1400" dirty="0">
                        <a:solidFill>
                          <a:schemeClr val="tx1"/>
                        </a:solidFill>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230232">
                <a:tc>
                  <a:txBody>
                    <a:bodyPr/>
                    <a:lstStyle/>
                    <a:p>
                      <a:pPr marL="0">
                        <a:spcBef>
                          <a:spcPts val="600"/>
                        </a:spcBef>
                        <a:spcAft>
                          <a:spcPts val="600"/>
                        </a:spcAft>
                      </a:pPr>
                      <a:r>
                        <a:rPr lang="en-US" sz="1400">
                          <a:solidFill>
                            <a:schemeClr val="tx1"/>
                          </a:solidFill>
                          <a:effectLst/>
                        </a:rPr>
                        <a:t>2.</a:t>
                      </a:r>
                      <a:endParaRPr lang="en-US" sz="1400">
                        <a:solidFill>
                          <a:schemeClr val="tx1"/>
                        </a:solidFill>
                        <a:effectLst/>
                        <a:latin typeface="Times New Roman" charset="0"/>
                        <a:ea typeface="Times New Roman"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just">
                        <a:spcBef>
                          <a:spcPts val="600"/>
                        </a:spcBef>
                        <a:spcAft>
                          <a:spcPts val="600"/>
                        </a:spcAft>
                      </a:pPr>
                      <a:r>
                        <a:rPr lang="en-US" sz="1400" dirty="0" err="1">
                          <a:solidFill>
                            <a:schemeClr val="tx1"/>
                          </a:solidFill>
                          <a:effectLst/>
                        </a:rPr>
                        <a:t>Sommerville</a:t>
                      </a:r>
                      <a:r>
                        <a:rPr lang="en-US" sz="1400" dirty="0">
                          <a:solidFill>
                            <a:schemeClr val="tx1"/>
                          </a:solidFill>
                          <a:effectLst/>
                        </a:rPr>
                        <a:t> , “Software Engineering” , Seventh Edition - Addison Wesley.</a:t>
                      </a:r>
                      <a:endParaRPr lang="en-US" sz="1400" dirty="0">
                        <a:solidFill>
                          <a:schemeClr val="tx1"/>
                        </a:solidFill>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230232">
                <a:tc gridSpan="2">
                  <a:txBody>
                    <a:bodyPr/>
                    <a:lstStyle/>
                    <a:p>
                      <a:pPr marL="0">
                        <a:spcBef>
                          <a:spcPts val="600"/>
                        </a:spcBef>
                        <a:spcAft>
                          <a:spcPts val="600"/>
                        </a:spcAft>
                      </a:pPr>
                      <a:r>
                        <a:rPr lang="en-US" sz="1400">
                          <a:solidFill>
                            <a:schemeClr val="tx1"/>
                          </a:solidFill>
                          <a:effectLst/>
                        </a:rPr>
                        <a:t>Reference Book(s):</a:t>
                      </a:r>
                      <a:endParaRPr lang="en-US" sz="1400">
                        <a:solidFill>
                          <a:schemeClr val="tx1"/>
                        </a:solidFill>
                        <a:effectLst/>
                        <a:latin typeface="Times New Roman" charset="0"/>
                        <a:ea typeface="Times New Roman"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xmlns="" val="10003"/>
                  </a:ext>
                </a:extLst>
              </a:tr>
              <a:tr h="460465">
                <a:tc>
                  <a:txBody>
                    <a:bodyPr/>
                    <a:lstStyle/>
                    <a:p>
                      <a:pPr marL="0">
                        <a:spcBef>
                          <a:spcPts val="600"/>
                        </a:spcBef>
                        <a:spcAft>
                          <a:spcPts val="600"/>
                        </a:spcAft>
                      </a:pPr>
                      <a:r>
                        <a:rPr lang="en-US" sz="1400">
                          <a:solidFill>
                            <a:schemeClr val="tx1"/>
                          </a:solidFill>
                          <a:effectLst/>
                        </a:rPr>
                        <a:t>3.</a:t>
                      </a:r>
                      <a:endParaRPr lang="en-US" sz="1400">
                        <a:solidFill>
                          <a:schemeClr val="tx1"/>
                        </a:solidFill>
                        <a:effectLst/>
                        <a:latin typeface="Times New Roman" charset="0"/>
                        <a:ea typeface="Times New Roman"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spcBef>
                          <a:spcPts val="600"/>
                        </a:spcBef>
                        <a:spcAft>
                          <a:spcPts val="600"/>
                        </a:spcAft>
                      </a:pPr>
                      <a:r>
                        <a:rPr lang="en-US" sz="1400" u="none" strike="noStrike" dirty="0">
                          <a:solidFill>
                            <a:schemeClr val="tx1"/>
                          </a:solidFill>
                          <a:effectLst/>
                        </a:rPr>
                        <a:t>Grady Booch</a:t>
                      </a:r>
                      <a:r>
                        <a:rPr lang="en-US" sz="1400" dirty="0">
                          <a:solidFill>
                            <a:schemeClr val="tx1"/>
                          </a:solidFill>
                          <a:effectLst/>
                        </a:rPr>
                        <a:t>, </a:t>
                      </a:r>
                      <a:r>
                        <a:rPr lang="en-US" sz="1400" u="none" strike="noStrike" dirty="0">
                          <a:solidFill>
                            <a:schemeClr val="tx1"/>
                          </a:solidFill>
                          <a:effectLst/>
                        </a:rPr>
                        <a:t>James Rumbaugh</a:t>
                      </a:r>
                      <a:r>
                        <a:rPr lang="en-US" sz="1400" dirty="0">
                          <a:solidFill>
                            <a:schemeClr val="tx1"/>
                          </a:solidFill>
                          <a:effectLst/>
                        </a:rPr>
                        <a:t>, </a:t>
                      </a:r>
                      <a:r>
                        <a:rPr lang="en-US" sz="1400" u="none" strike="noStrike" dirty="0">
                          <a:solidFill>
                            <a:schemeClr val="tx1"/>
                          </a:solidFill>
                          <a:effectLst/>
                        </a:rPr>
                        <a:t>Ivar Jacobson</a:t>
                      </a:r>
                      <a:r>
                        <a:rPr lang="en-US" sz="1400" dirty="0">
                          <a:solidFill>
                            <a:schemeClr val="tx1"/>
                          </a:solidFill>
                          <a:effectLst/>
                        </a:rPr>
                        <a:t>, </a:t>
                      </a:r>
                      <a:r>
                        <a:rPr lang="en-US" sz="1400" u="none" strike="noStrike" dirty="0">
                          <a:solidFill>
                            <a:schemeClr val="tx1"/>
                          </a:solidFill>
                          <a:effectLst/>
                        </a:rPr>
                        <a:t>The Unified Modeling Language User Guide</a:t>
                      </a:r>
                      <a:r>
                        <a:rPr lang="en-US" sz="1400" dirty="0">
                          <a:solidFill>
                            <a:schemeClr val="tx1"/>
                          </a:solidFill>
                          <a:effectLst/>
                        </a:rPr>
                        <a:t>, Addison Wesley, Reading, Massachusetts, May 2005</a:t>
                      </a:r>
                      <a:endParaRPr lang="en-US" sz="1400" dirty="0">
                        <a:solidFill>
                          <a:schemeClr val="tx1"/>
                        </a:solidFill>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460465">
                <a:tc>
                  <a:txBody>
                    <a:bodyPr/>
                    <a:lstStyle/>
                    <a:p>
                      <a:pPr marL="0">
                        <a:spcBef>
                          <a:spcPts val="600"/>
                        </a:spcBef>
                        <a:spcAft>
                          <a:spcPts val="600"/>
                        </a:spcAft>
                      </a:pPr>
                      <a:r>
                        <a:rPr lang="en-US" sz="1400">
                          <a:solidFill>
                            <a:schemeClr val="tx1"/>
                          </a:solidFill>
                          <a:effectLst/>
                        </a:rPr>
                        <a:t>4.</a:t>
                      </a:r>
                      <a:endParaRPr lang="en-US" sz="1400">
                        <a:solidFill>
                          <a:schemeClr val="tx1"/>
                        </a:solidFill>
                        <a:effectLst/>
                        <a:latin typeface="Times New Roman" charset="0"/>
                        <a:ea typeface="Times New Roman"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spcBef>
                          <a:spcPts val="600"/>
                        </a:spcBef>
                        <a:spcAft>
                          <a:spcPts val="600"/>
                        </a:spcAft>
                      </a:pPr>
                      <a:r>
                        <a:rPr lang="en-US" sz="1400" dirty="0">
                          <a:solidFill>
                            <a:schemeClr val="tx1"/>
                          </a:solidFill>
                          <a:effectLst/>
                        </a:rPr>
                        <a:t>Richard Thayer , “Software Engineering Project Management”, Second Edition -Wiley-IEEE Computer Society Press.</a:t>
                      </a:r>
                      <a:endParaRPr lang="en-US" sz="1400" dirty="0">
                        <a:solidFill>
                          <a:schemeClr val="tx1"/>
                        </a:solidFill>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460465">
                <a:tc>
                  <a:txBody>
                    <a:bodyPr/>
                    <a:lstStyle/>
                    <a:p>
                      <a:pPr marL="0">
                        <a:spcBef>
                          <a:spcPts val="600"/>
                        </a:spcBef>
                        <a:spcAft>
                          <a:spcPts val="600"/>
                        </a:spcAft>
                      </a:pPr>
                      <a:r>
                        <a:rPr lang="en-US" sz="1400">
                          <a:solidFill>
                            <a:schemeClr val="tx1"/>
                          </a:solidFill>
                          <a:effectLst/>
                        </a:rPr>
                        <a:t>5.</a:t>
                      </a:r>
                      <a:endParaRPr lang="en-US" sz="1400">
                        <a:solidFill>
                          <a:schemeClr val="tx1"/>
                        </a:solidFill>
                        <a:effectLst/>
                        <a:latin typeface="Times New Roman" charset="0"/>
                        <a:ea typeface="Times New Roman"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just">
                        <a:spcBef>
                          <a:spcPts val="600"/>
                        </a:spcBef>
                        <a:spcAft>
                          <a:spcPts val="600"/>
                        </a:spcAft>
                        <a:tabLst>
                          <a:tab pos="685800" algn="l"/>
                        </a:tabLst>
                      </a:pPr>
                      <a:r>
                        <a:rPr lang="en-US" sz="1400" dirty="0">
                          <a:solidFill>
                            <a:schemeClr val="tx1"/>
                          </a:solidFill>
                          <a:effectLst/>
                        </a:rPr>
                        <a:t>B. Bezier, “Software Testing Techniques”, Second Edition- International Thomson Computer Press.</a:t>
                      </a:r>
                      <a:endParaRPr lang="en-US" sz="1400" dirty="0">
                        <a:solidFill>
                          <a:schemeClr val="tx1"/>
                        </a:solidFill>
                        <a:effectLst/>
                        <a:latin typeface="Garamond" charset="0"/>
                        <a:ea typeface="Times New Roman" charset="0"/>
                        <a:cs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r h="563787">
                <a:tc>
                  <a:txBody>
                    <a:bodyPr/>
                    <a:lstStyle/>
                    <a:p>
                      <a:pPr marL="0">
                        <a:spcBef>
                          <a:spcPts val="600"/>
                        </a:spcBef>
                        <a:spcAft>
                          <a:spcPts val="600"/>
                        </a:spcAft>
                      </a:pPr>
                      <a:r>
                        <a:rPr lang="en-US" sz="1400" dirty="0">
                          <a:solidFill>
                            <a:schemeClr val="tx1"/>
                          </a:solidFill>
                          <a:effectLst/>
                        </a:rPr>
                        <a:t>6.</a:t>
                      </a:r>
                      <a:endParaRPr lang="en-US" sz="1400" dirty="0">
                        <a:solidFill>
                          <a:schemeClr val="tx1"/>
                        </a:solidFill>
                        <a:effectLst/>
                        <a:latin typeface="Times New Roman" charset="0"/>
                        <a:ea typeface="Times New Roman"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just">
                        <a:lnSpc>
                          <a:spcPct val="100000"/>
                        </a:lnSpc>
                        <a:spcBef>
                          <a:spcPts val="600"/>
                        </a:spcBef>
                        <a:spcAft>
                          <a:spcPts val="600"/>
                        </a:spcAft>
                        <a:tabLst>
                          <a:tab pos="685800" algn="l"/>
                        </a:tabLst>
                      </a:pPr>
                      <a:r>
                        <a:rPr lang="en-US" sz="1400" dirty="0">
                          <a:solidFill>
                            <a:schemeClr val="tx1"/>
                          </a:solidFill>
                          <a:effectLst/>
                        </a:rPr>
                        <a:t>Pankaj </a:t>
                      </a:r>
                      <a:r>
                        <a:rPr lang="en-US" sz="1400" dirty="0" err="1">
                          <a:solidFill>
                            <a:schemeClr val="tx1"/>
                          </a:solidFill>
                          <a:effectLst/>
                        </a:rPr>
                        <a:t>Jalote</a:t>
                      </a:r>
                      <a:r>
                        <a:rPr lang="en-US" sz="1400" dirty="0">
                          <a:solidFill>
                            <a:schemeClr val="tx1"/>
                          </a:solidFill>
                          <a:effectLst/>
                        </a:rPr>
                        <a:t>, “An Integrated Approach to Software Engineering” Third addition , Springer Press </a:t>
                      </a:r>
                      <a:endParaRPr lang="en-US" sz="1400" dirty="0">
                        <a:solidFill>
                          <a:schemeClr val="tx1"/>
                        </a:solidFill>
                        <a:effectLst/>
                        <a:latin typeface="Times New Roman" charset="0"/>
                        <a:ea typeface="Times New Roman"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xmlns="" val="1420557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Evaluation Criteria</a:t>
            </a:r>
            <a:endParaRPr lang="en-US" dirty="0"/>
          </a:p>
        </p:txBody>
      </p:sp>
      <p:sp>
        <p:nvSpPr>
          <p:cNvPr id="4" name="Content Placeholder 3"/>
          <p:cNvSpPr>
            <a:spLocks noGrp="1"/>
          </p:cNvSpPr>
          <p:nvPr>
            <p:ph sz="quarter" idx="1"/>
          </p:nvPr>
        </p:nvSpPr>
        <p:spPr>
          <a:xfrm>
            <a:off x="301752" y="1521296"/>
            <a:ext cx="8503920" cy="4572000"/>
          </a:xfrm>
        </p:spPr>
        <p:txBody>
          <a:bodyPr/>
          <a:lstStyle/>
          <a:p>
            <a:pPr marL="0" indent="0">
              <a:buNone/>
            </a:pPr>
            <a:r>
              <a:rPr lang="en-IN" sz="2000" b="1" dirty="0"/>
              <a:t>Components                                 Maximum Marks </a:t>
            </a:r>
            <a:endParaRPr lang="en-US" sz="2000" dirty="0"/>
          </a:p>
          <a:p>
            <a:pPr marL="0" indent="0">
              <a:buNone/>
            </a:pPr>
            <a:r>
              <a:rPr lang="en-IN" sz="2000" dirty="0"/>
              <a:t>	T1                                                    20 </a:t>
            </a:r>
            <a:endParaRPr lang="en-US" sz="2000" dirty="0"/>
          </a:p>
          <a:p>
            <a:pPr marL="0" indent="0">
              <a:buNone/>
            </a:pPr>
            <a:r>
              <a:rPr lang="en-IN" sz="2000" dirty="0"/>
              <a:t>	T2                                                    20 </a:t>
            </a:r>
            <a:endParaRPr lang="en-US" sz="2000" dirty="0"/>
          </a:p>
          <a:p>
            <a:pPr marL="0" indent="0">
              <a:buNone/>
            </a:pPr>
            <a:r>
              <a:rPr lang="en-IN" sz="2000" dirty="0"/>
              <a:t>End Semester Examination                     35</a:t>
            </a:r>
            <a:endParaRPr lang="en-US" sz="2000" dirty="0"/>
          </a:p>
          <a:p>
            <a:pPr marL="0" indent="0">
              <a:buNone/>
            </a:pPr>
            <a:r>
              <a:rPr lang="en-US" sz="2000" dirty="0"/>
              <a:t>	TA                                                   25 (Assignments, Tutorial, Mini 						Project, </a:t>
            </a:r>
            <a:r>
              <a:rPr lang="en-IN" sz="2000" dirty="0"/>
              <a:t>Attendance) </a:t>
            </a:r>
            <a:endParaRPr lang="en-US" sz="2000" dirty="0"/>
          </a:p>
          <a:p>
            <a:pPr marL="0" indent="0">
              <a:buNone/>
            </a:pPr>
            <a:r>
              <a:rPr lang="en-US" sz="2000" b="1" dirty="0"/>
              <a:t>	Total                                          100</a:t>
            </a:r>
            <a:r>
              <a:rPr lang="en-US" sz="2000"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268760"/>
            <a:ext cx="8172400" cy="2880320"/>
          </a:xfrm>
        </p:spPr>
        <p:txBody>
          <a:bodyPr/>
          <a:lstStyle/>
          <a:p>
            <a:r>
              <a:rPr lang="en-IN" b="1" dirty="0">
                <a:latin typeface="Cambria" pitchFamily="18" charset="0"/>
              </a:rPr>
              <a:t>SOFTWARE ENGINEERING</a:t>
            </a:r>
            <a:br>
              <a:rPr lang="en-IN" b="1" dirty="0">
                <a:latin typeface="Cambria" pitchFamily="18" charset="0"/>
              </a:rPr>
            </a:br>
            <a:r>
              <a:rPr lang="en-IN" b="1" dirty="0">
                <a:latin typeface="Cambria" pitchFamily="18" charset="0"/>
              </a:rPr>
              <a:t>(</a:t>
            </a:r>
            <a:r>
              <a:rPr lang="fr-FR" b="1" dirty="0">
                <a:latin typeface="Cambria" pitchFamily="18" charset="0"/>
              </a:rPr>
              <a:t>15B11CI513</a:t>
            </a:r>
            <a:r>
              <a:rPr lang="en-US" b="1" dirty="0">
                <a:latin typeface="Cambria" pitchFamily="18" charset="0"/>
              </a:rPr>
              <a:t> </a:t>
            </a:r>
            <a:r>
              <a:rPr lang="en-IN" sz="4000" b="1" dirty="0">
                <a:latin typeface="Cambria" pitchFamily="18" charset="0"/>
              </a:rPr>
              <a:t>)</a:t>
            </a:r>
            <a:br>
              <a:rPr lang="en-IN" sz="4000" b="1" dirty="0">
                <a:latin typeface="Cambria" pitchFamily="18" charset="0"/>
              </a:rPr>
            </a:br>
            <a:r>
              <a:rPr lang="en-IN" dirty="0">
                <a:latin typeface="Cambria" pitchFamily="18" charset="0"/>
              </a:rPr>
              <a:t>Module 1: </a:t>
            </a:r>
            <a:r>
              <a:rPr lang="en-US" b="1" i="1" dirty="0">
                <a:latin typeface="Cambria" charset="0"/>
                <a:ea typeface="Cambria" charset="0"/>
                <a:cs typeface="Cambria" charset="0"/>
              </a:rPr>
              <a:t>Introduction to Software Engineering</a:t>
            </a:r>
            <a:endParaRPr lang="en-IN" dirty="0">
              <a:latin typeface="Cambria" charset="0"/>
              <a:ea typeface="Cambria" charset="0"/>
              <a:cs typeface="Cambria"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Topics in Module 1</a:t>
            </a:r>
          </a:p>
        </p:txBody>
      </p:sp>
      <p:sp>
        <p:nvSpPr>
          <p:cNvPr id="3" name="Content Placeholder 2"/>
          <p:cNvSpPr>
            <a:spLocks noGrp="1"/>
          </p:cNvSpPr>
          <p:nvPr>
            <p:ph sz="quarter" idx="1"/>
          </p:nvPr>
        </p:nvSpPr>
        <p:spPr>
          <a:xfrm>
            <a:off x="301752" y="1527048"/>
            <a:ext cx="8503920" cy="4926288"/>
          </a:xfrm>
        </p:spPr>
        <p:txBody>
          <a:bodyPr>
            <a:normAutofit fontScale="77500" lnSpcReduction="20000"/>
          </a:bodyPr>
          <a:lstStyle/>
          <a:p>
            <a:r>
              <a:rPr lang="en-US" dirty="0"/>
              <a:t>Introduction to software engineering Principles</a:t>
            </a:r>
          </a:p>
          <a:p>
            <a:r>
              <a:rPr lang="en-US" dirty="0"/>
              <a:t>Software process models </a:t>
            </a:r>
          </a:p>
          <a:p>
            <a:pPr lvl="1"/>
            <a:r>
              <a:rPr lang="en-US" dirty="0"/>
              <a:t>Build and fix model </a:t>
            </a:r>
          </a:p>
          <a:p>
            <a:pPr lvl="1"/>
            <a:r>
              <a:rPr lang="en-US" dirty="0"/>
              <a:t>Waterfall model</a:t>
            </a:r>
          </a:p>
          <a:p>
            <a:pPr lvl="1"/>
            <a:r>
              <a:rPr lang="en-US" dirty="0"/>
              <a:t>Incremental process model</a:t>
            </a:r>
          </a:p>
          <a:p>
            <a:pPr lvl="1"/>
            <a:r>
              <a:rPr lang="en-US" dirty="0"/>
              <a:t>Evolutionary </a:t>
            </a:r>
          </a:p>
          <a:p>
            <a:pPr lvl="1"/>
            <a:r>
              <a:rPr lang="en-US" dirty="0"/>
              <a:t>Prototype </a:t>
            </a:r>
          </a:p>
          <a:p>
            <a:pPr lvl="1"/>
            <a:r>
              <a:rPr lang="en-US" dirty="0"/>
              <a:t>Spiral models</a:t>
            </a:r>
          </a:p>
          <a:p>
            <a:r>
              <a:rPr lang="en-US" dirty="0"/>
              <a:t>Agile Models (tools study)</a:t>
            </a:r>
          </a:p>
          <a:p>
            <a:r>
              <a:rPr lang="en-US" dirty="0"/>
              <a:t>PSP, TSP </a:t>
            </a:r>
          </a:p>
          <a:p>
            <a:r>
              <a:rPr lang="en-US" dirty="0"/>
              <a:t>Software Reengineering</a:t>
            </a:r>
          </a:p>
          <a:p>
            <a:r>
              <a:rPr lang="en-US" dirty="0"/>
              <a:t>Project planning </a:t>
            </a:r>
          </a:p>
          <a:p>
            <a:r>
              <a:rPr lang="en-US"/>
              <a:t>Project Scheduling</a:t>
            </a:r>
            <a:endParaRPr lang="en-US" dirty="0"/>
          </a:p>
          <a:p>
            <a:pPr lvl="1"/>
            <a:r>
              <a:rPr lang="en-US" dirty="0"/>
              <a:t>Network diagram </a:t>
            </a:r>
          </a:p>
          <a:p>
            <a:pPr lvl="1"/>
            <a:r>
              <a:rPr lang="en-US" dirty="0"/>
              <a:t>Gant Chart </a:t>
            </a:r>
          </a:p>
          <a:p>
            <a:pPr lvl="1"/>
            <a:r>
              <a:rPr lang="en-US" dirty="0"/>
              <a:t>CPM</a:t>
            </a:r>
          </a:p>
          <a:p>
            <a:pPr lvl="1"/>
            <a:r>
              <a:rPr lang="en-US" dirty="0"/>
              <a:t>PERT.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Software Engineering? </a:t>
            </a:r>
          </a:p>
        </p:txBody>
      </p:sp>
      <p:sp>
        <p:nvSpPr>
          <p:cNvPr id="3" name="Content Placeholder 2"/>
          <p:cNvSpPr>
            <a:spLocks noGrp="1"/>
          </p:cNvSpPr>
          <p:nvPr>
            <p:ph sz="quarter" idx="1"/>
          </p:nvPr>
        </p:nvSpPr>
        <p:spPr/>
        <p:txBody>
          <a:bodyPr>
            <a:normAutofit/>
          </a:bodyPr>
          <a:lstStyle/>
          <a:p>
            <a:pPr algn="just"/>
            <a:r>
              <a:rPr lang="en-US" sz="2400" dirty="0"/>
              <a:t>9 software projects totaling $96.7 million: Where The Money </a:t>
            </a:r>
            <a:r>
              <a:rPr lang="en-US" sz="2400" dirty="0" smtClean="0"/>
              <a:t>Went?</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79712" y="2420888"/>
            <a:ext cx="6228184" cy="3680291"/>
          </a:xfrm>
          <a:prstGeom prst="rect">
            <a:avLst/>
          </a:prstGeom>
        </p:spPr>
      </p:pic>
    </p:spTree>
    <p:extLst>
      <p:ext uri="{BB962C8B-B14F-4D97-AF65-F5344CB8AC3E}">
        <p14:creationId xmlns:p14="http://schemas.microsoft.com/office/powerpoint/2010/main" xmlns="" val="1144168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Scientist vs Engineer </a:t>
            </a:r>
          </a:p>
        </p:txBody>
      </p:sp>
      <p:sp>
        <p:nvSpPr>
          <p:cNvPr id="3" name="Content Placeholder 2"/>
          <p:cNvSpPr>
            <a:spLocks noGrp="1"/>
          </p:cNvSpPr>
          <p:nvPr>
            <p:ph sz="quarter" idx="1"/>
          </p:nvPr>
        </p:nvSpPr>
        <p:spPr/>
        <p:txBody>
          <a:bodyPr>
            <a:normAutofit fontScale="92500"/>
          </a:bodyPr>
          <a:lstStyle/>
          <a:p>
            <a:r>
              <a:rPr lang="en-US" dirty="0"/>
              <a:t>Computer Scientist </a:t>
            </a:r>
          </a:p>
          <a:p>
            <a:pPr lvl="1"/>
            <a:r>
              <a:rPr lang="en-US" dirty="0"/>
              <a:t>Proves theorems about algorithms, designs languages, defines knowledge representation schemes </a:t>
            </a:r>
          </a:p>
          <a:p>
            <a:pPr lvl="1"/>
            <a:r>
              <a:rPr lang="en-US" dirty="0"/>
              <a:t>Has infinite time... </a:t>
            </a:r>
          </a:p>
          <a:p>
            <a:r>
              <a:rPr lang="en-US" dirty="0"/>
              <a:t>Engineer </a:t>
            </a:r>
          </a:p>
          <a:p>
            <a:pPr lvl="1"/>
            <a:r>
              <a:rPr lang="en-US" dirty="0"/>
              <a:t>Develops a solution for an application-specific problem for a client </a:t>
            </a:r>
          </a:p>
          <a:p>
            <a:pPr lvl="1"/>
            <a:r>
              <a:rPr lang="en-US" dirty="0"/>
              <a:t>Uses computers &amp; languages, tools, techniques and methods </a:t>
            </a:r>
          </a:p>
          <a:p>
            <a:r>
              <a:rPr lang="en-US" dirty="0"/>
              <a:t>Software Engineer </a:t>
            </a:r>
          </a:p>
          <a:p>
            <a:pPr lvl="1"/>
            <a:r>
              <a:rPr lang="en-US" dirty="0"/>
              <a:t>Works in multiple application domains </a:t>
            </a:r>
          </a:p>
          <a:p>
            <a:pPr lvl="1"/>
            <a:r>
              <a:rPr lang="en-US" dirty="0"/>
              <a:t>Has only 3 months... </a:t>
            </a:r>
          </a:p>
          <a:p>
            <a:pPr lvl="1"/>
            <a:r>
              <a:rPr lang="en-US" dirty="0"/>
              <a:t> ...while changes occurs in requirements and available technology </a:t>
            </a:r>
          </a:p>
          <a:p>
            <a:endParaRPr lang="en-US" dirty="0"/>
          </a:p>
        </p:txBody>
      </p:sp>
    </p:spTree>
    <p:extLst>
      <p:ext uri="{BB962C8B-B14F-4D97-AF65-F5344CB8AC3E}">
        <p14:creationId xmlns:p14="http://schemas.microsoft.com/office/powerpoint/2010/main" xmlns="" val="24460141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2338</TotalTime>
  <Words>1036</Words>
  <Application>Microsoft Office PowerPoint</Application>
  <PresentationFormat>On-screen Show (4:3)</PresentationFormat>
  <Paragraphs>175</Paragraphs>
  <Slides>26</Slides>
  <Notes>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Civic</vt:lpstr>
      <vt:lpstr>SOFTWARE ENGINEERING (15B11CI513 ) Credits :- 4   Contact Hours :- 3-1-0 </vt:lpstr>
      <vt:lpstr>Course Outcomes</vt:lpstr>
      <vt:lpstr>Course Description</vt:lpstr>
      <vt:lpstr>Recommended Reading material</vt:lpstr>
      <vt:lpstr>Evaluation Criteria</vt:lpstr>
      <vt:lpstr>SOFTWARE ENGINEERING (15B11CI513 ) Module 1: Introduction to Software Engineering</vt:lpstr>
      <vt:lpstr>Topics in Module 1</vt:lpstr>
      <vt:lpstr>Why Software Engineering? </vt:lpstr>
      <vt:lpstr>Scientist vs Engineer </vt:lpstr>
      <vt:lpstr>Software is Complex </vt:lpstr>
      <vt:lpstr>Complexity Example: Scheduling Fence Construction Tasks </vt:lpstr>
      <vt:lpstr>Software Engineering: A Problem Solving Activity </vt:lpstr>
      <vt:lpstr>Factors affecting the quality of a software system </vt:lpstr>
      <vt:lpstr>What is Software? </vt:lpstr>
      <vt:lpstr>The Software Challenge </vt:lpstr>
      <vt:lpstr>Software Engineering: Definition </vt:lpstr>
      <vt:lpstr>Some Software failures </vt:lpstr>
      <vt:lpstr>Some Software failures (cont…) </vt:lpstr>
      <vt:lpstr>Some Software failures (cont…) </vt:lpstr>
      <vt:lpstr>Some Software failures (cont…) </vt:lpstr>
      <vt:lpstr>Some Software failures (cont…) </vt:lpstr>
      <vt:lpstr>Some Software failures (cont…) </vt:lpstr>
      <vt:lpstr>Some Software failures (cont…) </vt:lpstr>
      <vt:lpstr>Some Software failures (cont…) </vt:lpstr>
      <vt:lpstr>Software Applications </vt:lpstr>
      <vt:lpstr>Software—New Categories </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Raju Pal</dc:creator>
  <cp:lastModifiedBy>anubhuti.mohindra</cp:lastModifiedBy>
  <cp:revision>130</cp:revision>
  <dcterms:created xsi:type="dcterms:W3CDTF">2013-02-23T13:31:56Z</dcterms:created>
  <dcterms:modified xsi:type="dcterms:W3CDTF">2023-01-20T08:03:22Z</dcterms:modified>
</cp:coreProperties>
</file>