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8" r:id="rId2"/>
    <p:sldId id="302" r:id="rId3"/>
    <p:sldId id="303" r:id="rId4"/>
    <p:sldId id="304" r:id="rId5"/>
    <p:sldId id="305" r:id="rId6"/>
    <p:sldId id="306" r:id="rId7"/>
    <p:sldId id="307" r:id="rId8"/>
    <p:sldId id="308" r:id="rId9"/>
    <p:sldId id="309" r:id="rId10"/>
    <p:sldId id="310" r:id="rId11"/>
    <p:sldId id="311" r:id="rId12"/>
    <p:sldId id="312" r:id="rId13"/>
    <p:sldId id="313" r:id="rId14"/>
    <p:sldId id="314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466"/>
    <a:srgbClr val="9E92F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5"/>
    <p:restoredTop sz="85580" autoAdjust="0"/>
  </p:normalViewPr>
  <p:slideViewPr>
    <p:cSldViewPr>
      <p:cViewPr>
        <p:scale>
          <a:sx n="80" d="100"/>
          <a:sy n="80" d="100"/>
        </p:scale>
        <p:origin x="2024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018"/>
    </p:cViewPr>
  </p:sorterViewPr>
  <p:notesViewPr>
    <p:cSldViewPr>
      <p:cViewPr varScale="1">
        <p:scale>
          <a:sx n="55" d="100"/>
          <a:sy n="55" d="100"/>
        </p:scale>
        <p:origin x="-289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handoutMaster" Target="handoutMasters/handout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C6D8E1-B222-49BE-9D6A-5FF6530C3309}" type="datetimeFigureOut">
              <a:rPr lang="en-US" smtClean="0"/>
              <a:pPr/>
              <a:t>1/18/21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D1C63-9700-4F93-9092-75BA914C03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8055F3-B35E-4BF2-8D5C-FC2094A0E1E1}" type="datetimeFigureOut">
              <a:rPr lang="en-IN" smtClean="0"/>
              <a:pPr/>
              <a:t>18/01/21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736CF3-4EC5-4372-AF5C-5429E45FDA51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36CF3-4EC5-4372-AF5C-5429E45FDA51}" type="slidenum">
              <a:rPr lang="en-IN" smtClean="0"/>
              <a:pPr/>
              <a:t>1</a:t>
            </a:fld>
            <a:endParaRPr lang="en-IN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9287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C55C8B8D-CC8C-264F-9381-3530B97D6B9C}" type="slidenum">
              <a:rPr lang="en-US" altLang="en-US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541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6273E8A1-5025-F141-8BC7-3F9B8C7D3E84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140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3946DAF9-F480-2A41-AC16-D137DA81EDA1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2626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fld id="{C5899325-3E99-E348-B698-0EE81130A202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54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C4B2-7FF1-AB4F-A748-5BEAD8B214FD}" type="datetime1">
              <a:rPr lang="en-IN" smtClean="0"/>
              <a:t>18/01/21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8624-DE82-F842-85C6-F1AE50093B17}" type="datetime1">
              <a:rPr lang="en-IN" smtClean="0"/>
              <a:t>18/01/21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CDE2-C85C-D344-9E55-69E776238C93}" type="datetime1">
              <a:rPr lang="en-IN" smtClean="0"/>
              <a:t>18/01/21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94294-F2F6-854A-9FC4-E013C8429C26}" type="datetime1">
              <a:rPr lang="en-IN" smtClean="0"/>
              <a:t>18/01/21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BFBE9-0623-D243-994A-6C69D9E49902}" type="datetime1">
              <a:rPr lang="en-IN" smtClean="0"/>
              <a:t>18/01/21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0B77F043-EA5C-7D4B-A969-1C88E0F57C7A}" type="datetime1">
              <a:rPr lang="en-IN" smtClean="0"/>
              <a:t>18/01/21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B8AA6-4686-004E-828B-43525CC8F313}" type="datetime1">
              <a:rPr lang="en-IN" smtClean="0"/>
              <a:t>18/01/21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D8485-6992-7C4B-A27D-33857773F0BE}" type="datetime1">
              <a:rPr lang="en-IN" smtClean="0"/>
              <a:t>18/01/21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58238-5411-2C4E-9610-0DABC6E8ABBC}" type="datetime1">
              <a:rPr lang="en-IN" smtClean="0"/>
              <a:t>18/01/21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8A7FC-3C62-2E4C-B827-C8192C28D09A}" type="datetime1">
              <a:rPr lang="en-IN" smtClean="0"/>
              <a:t>18/01/21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82EE695-3460-E54E-9ADF-30F9E0F2946B}" type="datetime1">
              <a:rPr lang="en-IN" smtClean="0"/>
              <a:t>18/01/21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r>
              <a:rPr lang="en-IN" smtClean="0"/>
              <a:t>© Shruti Jaiswal</a:t>
            </a:r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657A1B40-E646-8C4A-813C-0191D9BABDD1}" type="datetime1">
              <a:rPr lang="en-IN" smtClean="0"/>
              <a:t>18/01/21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r>
              <a:rPr lang="en-IN" smtClean="0"/>
              <a:t>© Shruti Jaiswal</a:t>
            </a:r>
            <a:endParaRPr lang="en-IN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9A0615A-79E6-423C-A6E2-DC5FF8B742A7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51520" y="1484784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476672"/>
          </a:xfrm>
          <a:prstGeom prst="rect">
            <a:avLst/>
          </a:prstGeom>
          <a:solidFill>
            <a:srgbClr val="1E14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IN" sz="2400" dirty="0" err="1" smtClean="0"/>
              <a:t>Jaypee</a:t>
            </a:r>
            <a:r>
              <a:rPr lang="en-IN" sz="2400" baseline="0" dirty="0" smtClean="0"/>
              <a:t> Institute of Institute Technology</a:t>
            </a:r>
          </a:p>
          <a:p>
            <a:pPr algn="r"/>
            <a:r>
              <a:rPr lang="en-IN" sz="1100" dirty="0" smtClean="0">
                <a:latin typeface="Perpetua Titling MT" pitchFamily="18" charset="0"/>
              </a:rPr>
              <a:t>declared</a:t>
            </a:r>
            <a:r>
              <a:rPr lang="en-IN" sz="1100" baseline="0" dirty="0" smtClean="0">
                <a:latin typeface="Perpetua Titling MT" pitchFamily="18" charset="0"/>
              </a:rPr>
              <a:t> DEEMED TO BE UNIVERSITY UNDER SECTION 3 OF UGC ACT</a:t>
            </a:r>
            <a:endParaRPr lang="en-IN" sz="1100" dirty="0">
              <a:latin typeface="Perpetua Titling MT" pitchFamily="18" charset="0"/>
            </a:endParaRPr>
          </a:p>
        </p:txBody>
      </p:sp>
      <p:pic>
        <p:nvPicPr>
          <p:cNvPr id="15362" name="Picture 2" descr="C:\Users\Raju Pal\Downloads\pics\Logo-jiit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827584" cy="548680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w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268760"/>
            <a:ext cx="8964488" cy="3960440"/>
          </a:xfrm>
        </p:spPr>
        <p:txBody>
          <a:bodyPr/>
          <a:lstStyle/>
          <a:p>
            <a:r>
              <a:rPr lang="en-IN" b="1" dirty="0" smtClean="0">
                <a:latin typeface="Cambria" pitchFamily="18" charset="0"/>
              </a:rPr>
              <a:t>SOFTWARE ENGINEERING</a:t>
            </a:r>
            <a:br>
              <a:rPr lang="en-IN" b="1" dirty="0" smtClean="0">
                <a:latin typeface="Cambria" pitchFamily="18" charset="0"/>
              </a:rPr>
            </a:br>
            <a:r>
              <a:rPr lang="en-IN" b="1" dirty="0">
                <a:latin typeface="Cambria" pitchFamily="18" charset="0"/>
              </a:rPr>
              <a:t>(</a:t>
            </a:r>
            <a:r>
              <a:rPr lang="fr-FR" b="1" dirty="0">
                <a:latin typeface="Cambria" pitchFamily="18" charset="0"/>
              </a:rPr>
              <a:t>15B11CI513</a:t>
            </a:r>
            <a:r>
              <a:rPr lang="en-US" b="1" dirty="0">
                <a:latin typeface="Cambria" pitchFamily="18" charset="0"/>
              </a:rPr>
              <a:t> </a:t>
            </a:r>
            <a:r>
              <a:rPr lang="en-IN" sz="4000" b="1" dirty="0" smtClean="0">
                <a:latin typeface="Cambria" pitchFamily="18" charset="0"/>
              </a:rPr>
              <a:t>)</a:t>
            </a:r>
            <a:br>
              <a:rPr lang="en-IN" sz="4000" b="1" dirty="0" smtClean="0">
                <a:latin typeface="Cambria" pitchFamily="18" charset="0"/>
              </a:rPr>
            </a:br>
            <a:r>
              <a:rPr lang="en-US" sz="2400" b="1" dirty="0" smtClean="0"/>
              <a:t>Credits :- </a:t>
            </a:r>
            <a:r>
              <a:rPr lang="en-US" sz="2400" dirty="0" smtClean="0"/>
              <a:t>4			</a:t>
            </a:r>
            <a:r>
              <a:rPr lang="en-US" sz="2400" b="1" dirty="0" smtClean="0"/>
              <a:t>Contact Hours</a:t>
            </a:r>
            <a:r>
              <a:rPr lang="en-US" sz="2400" dirty="0" smtClean="0"/>
              <a:t> </a:t>
            </a:r>
            <a:r>
              <a:rPr lang="en-US" sz="2400" b="1" dirty="0" smtClean="0"/>
              <a:t>:- </a:t>
            </a:r>
            <a:r>
              <a:rPr lang="en-US" sz="2400" dirty="0" smtClean="0"/>
              <a:t>3-1-0</a:t>
            </a:r>
            <a:br>
              <a:rPr lang="en-US" sz="2400" dirty="0" smtClean="0"/>
            </a:b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dirty="0" smtClean="0"/>
              <a:t>Lecture </a:t>
            </a:r>
            <a:r>
              <a:rPr lang="en-US" dirty="0"/>
              <a:t>2: </a:t>
            </a:r>
            <a:r>
              <a:rPr lang="en-US" dirty="0"/>
              <a:t>Software </a:t>
            </a:r>
            <a:r>
              <a:rPr lang="en-US" dirty="0"/>
              <a:t>Process Model</a:t>
            </a:r>
            <a:endParaRPr lang="en-IN" dirty="0">
              <a:latin typeface="Cambri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altLang="zh-CN" sz="2200" dirty="0">
                <a:ea typeface="宋体" charset="-122"/>
              </a:rPr>
              <a:t>Reduce risks by improving visibility</a:t>
            </a:r>
          </a:p>
          <a:p>
            <a:pPr>
              <a:lnSpc>
                <a:spcPct val="200000"/>
              </a:lnSpc>
            </a:pPr>
            <a:r>
              <a:rPr lang="en-US" altLang="zh-CN" sz="2200" dirty="0">
                <a:ea typeface="宋体" charset="-122"/>
              </a:rPr>
              <a:t>Allow project changes as the project progresses</a:t>
            </a:r>
          </a:p>
          <a:p>
            <a:pPr lvl="1">
              <a:lnSpc>
                <a:spcPct val="200000"/>
              </a:lnSpc>
            </a:pPr>
            <a:r>
              <a:rPr lang="en-US" altLang="zh-CN" dirty="0">
                <a:ea typeface="宋体" charset="-122"/>
              </a:rPr>
              <a:t>based on feedback from the customer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>
                <a:ea typeface="宋体" pitchFamily="2" charset="-122"/>
              </a:rPr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19662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Waterfall Model or Classic Life Cycle</a:t>
            </a:r>
          </a:p>
        </p:txBody>
      </p:sp>
      <p:pic>
        <p:nvPicPr>
          <p:cNvPr id="19459" name="Picture 4" descr="Waterfal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84784"/>
            <a:ext cx="80010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2702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914400"/>
            <a:ext cx="8429625" cy="569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04800" y="-90264"/>
            <a:ext cx="8382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Waterfall Model</a:t>
            </a:r>
          </a:p>
        </p:txBody>
      </p:sp>
    </p:spTree>
    <p:extLst>
      <p:ext uri="{BB962C8B-B14F-4D97-AF65-F5344CB8AC3E}">
        <p14:creationId xmlns:p14="http://schemas.microsoft.com/office/powerpoint/2010/main" val="45444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1" name="Rectangle 3"/>
          <p:cNvSpPr>
            <a:spLocks noChangeArrowheads="1"/>
          </p:cNvSpPr>
          <p:nvPr/>
        </p:nvSpPr>
        <p:spPr bwMode="auto">
          <a:xfrm>
            <a:off x="152400" y="1254968"/>
            <a:ext cx="876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kumimoji="1" lang="en-US" altLang="zh-CN" sz="2200" dirty="0">
                <a:latin typeface="+mn-lt"/>
                <a:ea typeface="宋体" pitchFamily="2" charset="-122"/>
              </a:rPr>
              <a:t>The nature of  the requirements </a:t>
            </a:r>
            <a:r>
              <a:rPr kumimoji="1" lang="en-US" altLang="zh-CN" sz="2200" dirty="0">
                <a:latin typeface="+mn-lt"/>
                <a:ea typeface="宋体" pitchFamily="2" charset="-122"/>
              </a:rPr>
              <a:t>could not </a:t>
            </a:r>
            <a:r>
              <a:rPr kumimoji="1" lang="en-US" altLang="zh-CN" sz="2200" dirty="0">
                <a:latin typeface="+mn-lt"/>
                <a:ea typeface="宋体" pitchFamily="2" charset="-122"/>
              </a:rPr>
              <a:t>change </a:t>
            </a:r>
            <a:r>
              <a:rPr kumimoji="1" lang="en-US" altLang="zh-CN" sz="2200" dirty="0">
                <a:latin typeface="+mn-lt"/>
                <a:ea typeface="宋体" pitchFamily="2" charset="-122"/>
              </a:rPr>
              <a:t>during development.</a:t>
            </a:r>
            <a:endParaRPr kumimoji="1" lang="en-US" altLang="zh-CN" sz="2200" dirty="0">
              <a:latin typeface="+mn-lt"/>
              <a:ea typeface="宋体" pitchFamily="2" charset="-122"/>
            </a:endParaRP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 sz="2200" dirty="0">
                <a:latin typeface="+mn-lt"/>
              </a:rPr>
              <a:t>The model implies that you should attempt to complete a given stage before moving on to the next stage </a:t>
            </a:r>
            <a:endParaRPr lang="en-GB" sz="2200" dirty="0">
              <a:latin typeface="+mn-lt"/>
            </a:endParaRP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 sz="2200" dirty="0">
                <a:latin typeface="+mn-lt"/>
              </a:rPr>
              <a:t>Does </a:t>
            </a:r>
            <a:r>
              <a:rPr lang="en-GB" sz="2200" dirty="0">
                <a:latin typeface="+mn-lt"/>
              </a:rPr>
              <a:t>not account for the fact that requirements constantly </a:t>
            </a:r>
            <a:r>
              <a:rPr lang="en-GB" sz="2200" dirty="0">
                <a:latin typeface="+mn-lt"/>
              </a:rPr>
              <a:t>change.</a:t>
            </a:r>
          </a:p>
          <a:p>
            <a:pPr marL="342900" indent="-342900" algn="just" ea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GB" sz="2200" dirty="0">
                <a:latin typeface="+mn-lt"/>
              </a:rPr>
              <a:t>Customers can </a:t>
            </a:r>
            <a:r>
              <a:rPr lang="en-GB" sz="2200" dirty="0">
                <a:latin typeface="+mn-lt"/>
              </a:rPr>
              <a:t>not use anything until the entire system is complete.</a:t>
            </a:r>
            <a:r>
              <a:rPr lang="en-US" sz="2200" dirty="0">
                <a:latin typeface="+mn-lt"/>
              </a:rPr>
              <a:t> </a:t>
            </a:r>
          </a:p>
          <a:p>
            <a:pPr marL="342900" indent="-342900" algn="just">
              <a:buFont typeface="Wingdings" pitchFamily="2" charset="2"/>
              <a:buChar char="§"/>
              <a:defRPr/>
            </a:pPr>
            <a:r>
              <a:rPr lang="en-GB" sz="2200" dirty="0">
                <a:latin typeface="+mn-lt"/>
              </a:rPr>
              <a:t>The </a:t>
            </a:r>
            <a:r>
              <a:rPr lang="en-GB" sz="2200" dirty="0">
                <a:latin typeface="+mn-lt"/>
              </a:rPr>
              <a:t>model implies that once the product is finished, everything else is maintenance.</a:t>
            </a:r>
            <a:r>
              <a:rPr lang="en-US" sz="2200" dirty="0">
                <a:latin typeface="+mn-lt"/>
              </a:rPr>
              <a:t> </a:t>
            </a:r>
          </a:p>
          <a:p>
            <a:pPr marL="342900" indent="-342900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n-lt"/>
              </a:rPr>
              <a:t>Surprises/changes </a:t>
            </a:r>
            <a:r>
              <a:rPr lang="en-US" sz="2200" dirty="0">
                <a:latin typeface="+mn-lt"/>
              </a:rPr>
              <a:t>at the end are very </a:t>
            </a:r>
            <a:r>
              <a:rPr lang="en-US" sz="2200" dirty="0">
                <a:latin typeface="+mn-lt"/>
              </a:rPr>
              <a:t>expensive.</a:t>
            </a:r>
            <a:endParaRPr lang="en-US" sz="2200" dirty="0">
              <a:latin typeface="+mn-lt"/>
            </a:endParaRPr>
          </a:p>
          <a:p>
            <a:pPr marL="342900" indent="-342900" algn="just">
              <a:buFont typeface="Wingdings" pitchFamily="2" charset="2"/>
              <a:buChar char="§"/>
              <a:defRPr/>
            </a:pPr>
            <a:r>
              <a:rPr lang="en-US" sz="2200" dirty="0">
                <a:latin typeface="+mn-lt"/>
              </a:rPr>
              <a:t>Some </a:t>
            </a:r>
            <a:r>
              <a:rPr lang="en-US" sz="2200" dirty="0">
                <a:latin typeface="+mn-lt"/>
              </a:rPr>
              <a:t>teams sit ideal for other teams to </a:t>
            </a:r>
            <a:r>
              <a:rPr lang="en-US" sz="2200" dirty="0">
                <a:latin typeface="+mn-lt"/>
              </a:rPr>
              <a:t>finish</a:t>
            </a:r>
          </a:p>
          <a:p>
            <a:pPr marL="342900" indent="-342900" algn="just">
              <a:defRPr/>
            </a:pPr>
            <a:endParaRPr lang="en-GB" sz="2200" i="1" dirty="0">
              <a:solidFill>
                <a:srgbClr val="000066"/>
              </a:solidFill>
              <a:latin typeface="+mn-lt"/>
            </a:endParaRPr>
          </a:p>
          <a:p>
            <a:pPr marL="342900" indent="-342900" algn="just">
              <a:buFont typeface="Wingdings" pitchFamily="2" charset="2"/>
              <a:buChar char="§"/>
              <a:defRPr/>
            </a:pPr>
            <a:r>
              <a:rPr lang="en-GB" sz="2200" i="1" dirty="0">
                <a:solidFill>
                  <a:srgbClr val="000066"/>
                </a:solidFill>
                <a:latin typeface="+mn-lt"/>
              </a:rPr>
              <a:t>Therefore</a:t>
            </a:r>
            <a:r>
              <a:rPr lang="en-GB" sz="2200" i="1" dirty="0">
                <a:solidFill>
                  <a:srgbClr val="000066"/>
                </a:solidFill>
                <a:latin typeface="+mn-lt"/>
              </a:rPr>
              <a:t>, this model is only appropriate when the requirements are well-understood </a:t>
            </a:r>
            <a:r>
              <a:rPr lang="en-GB" sz="2200" i="1" dirty="0">
                <a:solidFill>
                  <a:srgbClr val="000066"/>
                </a:solidFill>
                <a:latin typeface="+mn-lt"/>
              </a:rPr>
              <a:t>and </a:t>
            </a:r>
            <a:r>
              <a:rPr lang="en-GB" sz="2200" i="1" dirty="0">
                <a:solidFill>
                  <a:srgbClr val="000066"/>
                </a:solidFill>
                <a:latin typeface="+mn-lt"/>
              </a:rPr>
              <a:t>changes will be fairly limited during the design process. 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Waterfall </a:t>
            </a:r>
            <a:r>
              <a:rPr lang="en-US" dirty="0"/>
              <a:t>Model-</a:t>
            </a:r>
            <a:r>
              <a:rPr lang="en-US" altLang="zh-CN" dirty="0"/>
              <a:t> </a:t>
            </a:r>
            <a:r>
              <a:rPr lang="en-US" altLang="zh-CN" b="1" dirty="0"/>
              <a:t>Limitations</a:t>
            </a:r>
            <a:r>
              <a:rPr lang="en-US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6146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091" name="Rectangle 3"/>
          <p:cNvSpPr>
            <a:spLocks noChangeArrowheads="1"/>
          </p:cNvSpPr>
          <p:nvPr/>
        </p:nvSpPr>
        <p:spPr bwMode="auto">
          <a:xfrm>
            <a:off x="152400" y="1326976"/>
            <a:ext cx="87630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lnSpc>
                <a:spcPct val="150000"/>
              </a:lnSpc>
              <a:defRPr/>
            </a:pPr>
            <a:r>
              <a:rPr lang="en-GB" sz="2200" b="1" dirty="0">
                <a:latin typeface="+mn-lt"/>
              </a:rPr>
              <a:t>Problems</a:t>
            </a:r>
            <a:r>
              <a:rPr lang="en-GB" sz="2200" dirty="0">
                <a:latin typeface="+mn-lt"/>
              </a:rPr>
              <a:t>: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GB" sz="2200" dirty="0">
                <a:latin typeface="+mn-lt"/>
              </a:rPr>
              <a:t>Real </a:t>
            </a:r>
            <a:r>
              <a:rPr lang="en-GB" sz="2200" dirty="0">
                <a:latin typeface="+mn-lt"/>
              </a:rPr>
              <a:t>projects are rarely follow the sequential model.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GB" sz="2200" dirty="0">
                <a:latin typeface="+mn-lt"/>
              </a:rPr>
              <a:t>Difficult </a:t>
            </a:r>
            <a:r>
              <a:rPr lang="en-GB" sz="2200" dirty="0">
                <a:latin typeface="+mn-lt"/>
              </a:rPr>
              <a:t>for the customer to state all the requirement explicitly.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r>
              <a:rPr lang="en-US" sz="2200" dirty="0">
                <a:latin typeface="+mn-lt"/>
              </a:rPr>
              <a:t>Assumes </a:t>
            </a:r>
            <a:r>
              <a:rPr lang="en-US" sz="2200" dirty="0">
                <a:latin typeface="+mn-lt"/>
              </a:rPr>
              <a:t>patience from customer  - working version of program will not available until programs not getting change fully.</a:t>
            </a:r>
            <a:endParaRPr lang="en-GB" sz="2200" dirty="0">
              <a:latin typeface="+mn-lt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§"/>
              <a:defRPr/>
            </a:pPr>
            <a:endParaRPr kumimoji="1"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4800" y="0"/>
            <a:ext cx="8382000" cy="11430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Waterfall Model-</a:t>
            </a:r>
            <a:r>
              <a:rPr lang="en-US" altLang="zh-CN" dirty="0"/>
              <a:t> </a:t>
            </a:r>
            <a:r>
              <a:rPr lang="en-US" altLang="zh-CN" b="1" dirty="0"/>
              <a:t>Limitations</a:t>
            </a:r>
            <a:r>
              <a:rPr lang="en-US" b="1" dirty="0"/>
              <a:t>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41408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8600" y="1412776"/>
            <a:ext cx="8686800" cy="48320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200" dirty="0">
                <a:latin typeface="+mn-lt"/>
              </a:rPr>
              <a:t>(IEEE) </a:t>
            </a:r>
            <a:r>
              <a:rPr lang="en-US" sz="2200" i="1" dirty="0">
                <a:solidFill>
                  <a:srgbClr val="FF0000"/>
                </a:solidFill>
                <a:latin typeface="+mn-lt"/>
              </a:rPr>
              <a:t>A sequence of steps</a:t>
            </a:r>
            <a:r>
              <a:rPr lang="en-US" sz="2200" dirty="0">
                <a:latin typeface="+mn-lt"/>
              </a:rPr>
              <a:t> (activities, methods, practices, and transformations) </a:t>
            </a:r>
            <a:r>
              <a:rPr lang="en-US" sz="2200" i="1" dirty="0">
                <a:solidFill>
                  <a:srgbClr val="FF0000"/>
                </a:solidFill>
                <a:latin typeface="+mn-lt"/>
              </a:rPr>
              <a:t>performed for a given purpose</a:t>
            </a:r>
            <a:r>
              <a:rPr lang="en-US" sz="2200" dirty="0">
                <a:latin typeface="+mn-lt"/>
              </a:rPr>
              <a:t> (develop and maintain software</a:t>
            </a:r>
            <a:r>
              <a:rPr lang="en-US" sz="2200" dirty="0" smtClean="0">
                <a:latin typeface="+mn-lt"/>
              </a:rPr>
              <a:t>)</a:t>
            </a:r>
            <a:endParaRPr lang="en-US" sz="2200" dirty="0">
              <a:latin typeface="+mn-lt"/>
            </a:endParaRPr>
          </a:p>
          <a:p>
            <a:pPr algn="just">
              <a:defRPr/>
            </a:pPr>
            <a:r>
              <a:rPr lang="en-US" sz="2200" i="1" dirty="0">
                <a:solidFill>
                  <a:srgbClr val="FF0000"/>
                </a:solidFill>
                <a:latin typeface="+mn-lt"/>
              </a:rPr>
              <a:t>Steps</a:t>
            </a:r>
            <a:r>
              <a:rPr lang="en-US" sz="2200" dirty="0">
                <a:latin typeface="+mn-lt"/>
              </a:rPr>
              <a:t>:</a:t>
            </a:r>
          </a:p>
          <a:p>
            <a:pPr marL="793750" lvl="1" indent="-336550" algn="just"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Specification</a:t>
            </a:r>
          </a:p>
          <a:p>
            <a:pPr marL="793750" lvl="1" indent="-336550" algn="just"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Design and Implementation</a:t>
            </a:r>
          </a:p>
          <a:p>
            <a:pPr marL="793750" lvl="1" indent="-336550" algn="just">
              <a:buFont typeface="Arial" pitchFamily="34" charset="0"/>
              <a:buChar char="•"/>
              <a:defRPr/>
            </a:pPr>
            <a:r>
              <a:rPr lang="en-US" sz="2200" dirty="0">
                <a:latin typeface="+mn-lt"/>
              </a:rPr>
              <a:t>Validation</a:t>
            </a:r>
          </a:p>
          <a:p>
            <a:pPr marL="793750" lvl="1" indent="-336550" algn="just">
              <a:buFont typeface="Arial" pitchFamily="34" charset="0"/>
              <a:buChar char="•"/>
              <a:defRPr/>
            </a:pPr>
            <a:r>
              <a:rPr lang="en-US" sz="2200" dirty="0" smtClean="0">
                <a:latin typeface="+mn-lt"/>
              </a:rPr>
              <a:t>Evolution</a:t>
            </a:r>
            <a:endParaRPr lang="en-US" sz="2200" dirty="0">
              <a:latin typeface="+mn-lt"/>
            </a:endParaRPr>
          </a:p>
          <a:p>
            <a:pPr algn="just">
              <a:defRPr/>
            </a:pPr>
            <a:endParaRPr lang="en-US" sz="2200" dirty="0">
              <a:latin typeface="+mn-lt"/>
            </a:endParaRPr>
          </a:p>
          <a:p>
            <a:pPr marL="344488" indent="-344488" algn="just">
              <a:buFont typeface="Wingdings" pitchFamily="2" charset="2"/>
              <a:buChar char="v"/>
              <a:defRPr/>
            </a:pPr>
            <a:r>
              <a:rPr lang="en-US" sz="2200" dirty="0">
                <a:latin typeface="+mn-lt"/>
              </a:rPr>
              <a:t>A “software process model” is an abstract representation of a process. </a:t>
            </a:r>
          </a:p>
          <a:p>
            <a:pPr marL="344488" indent="-344488" algn="just">
              <a:buFont typeface="Wingdings" pitchFamily="2" charset="2"/>
              <a:buChar char="v"/>
              <a:defRPr/>
            </a:pPr>
            <a:endParaRPr lang="en-US" sz="2200" dirty="0">
              <a:latin typeface="+mn-lt"/>
            </a:endParaRPr>
          </a:p>
          <a:p>
            <a:pPr marL="344488" indent="-344488" algn="just">
              <a:buFont typeface="Wingdings" pitchFamily="2" charset="2"/>
              <a:buChar char="v"/>
              <a:defRPr/>
            </a:pPr>
            <a:r>
              <a:rPr lang="en-US" sz="2200" dirty="0">
                <a:latin typeface="+mn-lt"/>
              </a:rPr>
              <a:t>It presents a description of a process from some particular perspective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228600" y="197768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sz="3300" b="1" dirty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Software Process</a:t>
            </a:r>
          </a:p>
        </p:txBody>
      </p:sp>
    </p:spTree>
    <p:extLst>
      <p:ext uri="{BB962C8B-B14F-4D97-AF65-F5344CB8AC3E}">
        <p14:creationId xmlns:p14="http://schemas.microsoft.com/office/powerpoint/2010/main" val="106824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152400" y="1627584"/>
            <a:ext cx="8839200" cy="5257800"/>
          </a:xfrm>
        </p:spPr>
        <p:txBody>
          <a:bodyPr>
            <a:normAutofit/>
          </a:bodyPr>
          <a:lstStyle/>
          <a:p>
            <a:pPr marL="463550" algn="just">
              <a:buFont typeface="Wingdings" charset="2"/>
              <a:buChar char="§"/>
            </a:pPr>
            <a:r>
              <a:rPr lang="en-US" altLang="en-US" sz="2200" dirty="0"/>
              <a:t>A Model has different Processes in it.</a:t>
            </a:r>
          </a:p>
          <a:p>
            <a:pPr marL="463550" algn="just">
              <a:buFont typeface="Wingdings" charset="2"/>
              <a:buChar char="§"/>
            </a:pPr>
            <a:endParaRPr lang="en-US" altLang="en-US" sz="2200" dirty="0"/>
          </a:p>
          <a:p>
            <a:pPr marL="463550" algn="just">
              <a:buFont typeface="Wingdings" charset="2"/>
              <a:buChar char="§"/>
            </a:pPr>
            <a:r>
              <a:rPr lang="en-US" altLang="en-US" sz="2200" dirty="0"/>
              <a:t>It is followed to produce high quality software.</a:t>
            </a:r>
          </a:p>
          <a:p>
            <a:pPr marL="463550" algn="just">
              <a:buFont typeface="Wingdings" charset="2"/>
              <a:buChar char="§"/>
            </a:pPr>
            <a:endParaRPr lang="en-US" altLang="en-US" sz="2200" dirty="0"/>
          </a:p>
          <a:p>
            <a:pPr marL="463550" algn="just">
              <a:buFont typeface="Wingdings" charset="2"/>
              <a:buChar char="§"/>
            </a:pPr>
            <a:r>
              <a:rPr lang="en-US" altLang="en-US" sz="2200" dirty="0"/>
              <a:t>It provides stability, control, and organization to a process.</a:t>
            </a:r>
          </a:p>
          <a:p>
            <a:pPr marL="463550" algn="just">
              <a:buFont typeface="Wingdings" charset="2"/>
              <a:buChar char="§"/>
            </a:pPr>
            <a:endParaRPr lang="en-US" altLang="en-US" sz="2200" dirty="0"/>
          </a:p>
          <a:p>
            <a:pPr marL="463550" algn="just">
              <a:buFont typeface="Wingdings" charset="2"/>
              <a:buChar char="§"/>
            </a:pPr>
            <a:r>
              <a:rPr lang="en-US" altLang="en-US" sz="2200" dirty="0"/>
              <a:t>They are adapted to meet the needs of software engineers and managers for a specific project.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51520" y="332656"/>
            <a:ext cx="843528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>
              <a:defRPr/>
            </a:pPr>
            <a:r>
              <a:rPr lang="en-US" sz="3300" b="1" dirty="0">
                <a:solidFill>
                  <a:schemeClr val="accent3">
                    <a:shade val="75000"/>
                  </a:schemeClr>
                </a:solidFill>
              </a:rPr>
              <a:t>Software </a:t>
            </a:r>
            <a:r>
              <a:rPr lang="en-US" sz="3300" b="1" dirty="0" smtClean="0">
                <a:solidFill>
                  <a:schemeClr val="accent3">
                    <a:shade val="75000"/>
                  </a:schemeClr>
                </a:solidFill>
              </a:rPr>
              <a:t>Process Model</a:t>
            </a:r>
            <a:endParaRPr lang="en-US" sz="3300" b="1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256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539552" y="332656"/>
            <a:ext cx="8001000" cy="835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Build and Fix Model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838200" y="1828800"/>
          <a:ext cx="74676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r:id="rId3" imgW="4114286" imgH="3200000" progId="">
                  <p:embed/>
                </p:oleObj>
              </mc:Choice>
              <mc:Fallback>
                <p:oleObj r:id="rId3" imgW="4114286" imgH="3200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828800"/>
                        <a:ext cx="7467600" cy="411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CC99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/>
          <p:cNvSpPr/>
          <p:nvPr/>
        </p:nvSpPr>
        <p:spPr>
          <a:xfrm>
            <a:off x="3429000" y="1868488"/>
            <a:ext cx="5334000" cy="64611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dirty="0">
                <a:latin typeface="Verdana" pitchFamily="34" charset="0"/>
              </a:rPr>
              <a:t>Product is constructed without specification or any attempt at design.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3752850"/>
            <a:ext cx="3352800" cy="12001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txBody>
          <a:bodyPr>
            <a:spAutoFit/>
          </a:bodyPr>
          <a:lstStyle/>
          <a:p>
            <a:pPr algn="just" eaLnBrk="1" hangingPunct="1">
              <a:defRPr/>
            </a:pPr>
            <a:r>
              <a:rPr lang="en-US" dirty="0">
                <a:latin typeface="Verdana" pitchFamily="34" charset="0"/>
              </a:rPr>
              <a:t>Developers simply build a product that is reworked as many times as necessary to satisfy the client.</a:t>
            </a:r>
          </a:p>
        </p:txBody>
      </p:sp>
    </p:spTree>
    <p:extLst>
      <p:ext uri="{BB962C8B-B14F-4D97-AF65-F5344CB8AC3E}">
        <p14:creationId xmlns:p14="http://schemas.microsoft.com/office/powerpoint/2010/main" val="108901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allAtOnce" animBg="1"/>
      <p:bldP spid="5" grpId="0" build="allAtOnce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Font typeface="Wingdings" charset="2"/>
              <a:buNone/>
            </a:pPr>
            <a:r>
              <a:rPr lang="en-US" altLang="en-US" sz="2200" dirty="0"/>
              <a:t>The earlier approach </a:t>
            </a:r>
          </a:p>
          <a:p>
            <a:pPr algn="just"/>
            <a:r>
              <a:rPr lang="en-US" altLang="en-US" sz="2200" dirty="0"/>
              <a:t>Product is constructed without specification or any attempt at design.</a:t>
            </a:r>
          </a:p>
          <a:p>
            <a:pPr algn="just"/>
            <a:r>
              <a:rPr lang="en-US" altLang="en-US" sz="2200" dirty="0"/>
              <a:t>developers simply build a product that is reworked as many times as necessary to satisfy the client.</a:t>
            </a:r>
          </a:p>
          <a:p>
            <a:pPr algn="just"/>
            <a:r>
              <a:rPr lang="en-US" altLang="en-US" sz="2200" dirty="0"/>
              <a:t>model may work for small projects but is totally unsatisfactory for products of any reasonable size. </a:t>
            </a:r>
          </a:p>
          <a:p>
            <a:pPr algn="just"/>
            <a:r>
              <a:rPr lang="en-US" altLang="en-US" sz="2200" dirty="0"/>
              <a:t>Maintenance is high. </a:t>
            </a:r>
          </a:p>
          <a:p>
            <a:pPr algn="just"/>
            <a:r>
              <a:rPr lang="en-US" altLang="zh-CN" sz="2200" dirty="0">
                <a:ea typeface="宋体" charset="-122"/>
              </a:rPr>
              <a:t>Source of difficulties and deficiencies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impossible to predict</a:t>
            </a:r>
          </a:p>
          <a:p>
            <a:pPr marL="990600" lvl="1" indent="-533400" algn="just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impossible to manage</a:t>
            </a:r>
            <a:endParaRPr lang="en-US" altLang="en-US" dirty="0"/>
          </a:p>
        </p:txBody>
      </p:sp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301752" y="404664"/>
            <a:ext cx="8534400" cy="7589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b="1" dirty="0" smtClean="0"/>
              <a:t>Build and Fix Model</a:t>
            </a:r>
          </a:p>
        </p:txBody>
      </p:sp>
    </p:spTree>
    <p:extLst>
      <p:ext uri="{BB962C8B-B14F-4D97-AF65-F5344CB8AC3E}">
        <p14:creationId xmlns:p14="http://schemas.microsoft.com/office/powerpoint/2010/main" val="108150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218045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200" dirty="0">
                <a:ea typeface="宋体" charset="-122"/>
              </a:rPr>
              <a:t>Symptoms of inadequacy: the software crisis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scheduled time and cost exceeded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user expectations not met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charset="-122"/>
              </a:rPr>
              <a:t>poor quality</a:t>
            </a:r>
          </a:p>
        </p:txBody>
      </p:sp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>
                <a:ea typeface="宋体" pitchFamily="2" charset="-122"/>
              </a:rPr>
              <a:t>Why Models are needed?</a:t>
            </a:r>
            <a:endParaRPr lang="en-US" b="1" dirty="0" smtClean="0"/>
          </a:p>
        </p:txBody>
      </p:sp>
    </p:spTree>
    <p:extLst>
      <p:ext uri="{BB962C8B-B14F-4D97-AF65-F5344CB8AC3E}">
        <p14:creationId xmlns:p14="http://schemas.microsoft.com/office/powerpoint/2010/main" val="910641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533400" y="381000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300" b="1" dirty="0">
                <a:solidFill>
                  <a:schemeClr val="accent3">
                    <a:shade val="75000"/>
                  </a:schemeClr>
                </a:solidFill>
                <a:latin typeface="+mj-lt"/>
                <a:ea typeface="+mj-ea"/>
                <a:cs typeface="+mj-cs"/>
              </a:rPr>
              <a:t>Process as a "black box"</a:t>
            </a:r>
          </a:p>
        </p:txBody>
      </p:sp>
      <p:pic>
        <p:nvPicPr>
          <p:cNvPr id="15364" name="Picture 4" descr="require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133600"/>
            <a:ext cx="8534400" cy="357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6477000" y="4575175"/>
            <a:ext cx="1277938" cy="461963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400">
                <a:latin typeface="Tahoma" charset="0"/>
              </a:rPr>
              <a:t>Quality?</a:t>
            </a: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947738" y="5000625"/>
            <a:ext cx="3776662" cy="1200150"/>
          </a:xfrm>
          <a:prstGeom prst="rect">
            <a:avLst/>
          </a:prstGeom>
          <a:noFill/>
          <a:ln w="76200">
            <a:solidFill>
              <a:schemeClr val="folHlink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</a:defRPr>
            </a:lvl9pPr>
          </a:lstStyle>
          <a:p>
            <a:pPr eaLnBrk="1" hangingPunct="1"/>
            <a:r>
              <a:rPr lang="en-US" altLang="en-US" sz="2400">
                <a:latin typeface="Tahoma" charset="0"/>
              </a:rPr>
              <a:t>Uncertain /</a:t>
            </a:r>
          </a:p>
          <a:p>
            <a:pPr eaLnBrk="1" hangingPunct="1"/>
            <a:r>
              <a:rPr lang="en-US" altLang="en-US" sz="2400">
                <a:latin typeface="Tahoma" charset="0"/>
              </a:rPr>
              <a:t>Incomplete requirement</a:t>
            </a:r>
          </a:p>
          <a:p>
            <a:pPr eaLnBrk="1" hangingPunct="1"/>
            <a:r>
              <a:rPr lang="en-US" altLang="en-US" sz="2400">
                <a:latin typeface="Tahoma" charset="0"/>
              </a:rPr>
              <a:t>In the beginning</a:t>
            </a:r>
          </a:p>
        </p:txBody>
      </p:sp>
    </p:spTree>
    <p:extLst>
      <p:ext uri="{BB962C8B-B14F-4D97-AF65-F5344CB8AC3E}">
        <p14:creationId xmlns:p14="http://schemas.microsoft.com/office/powerpoint/2010/main" val="92706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200" dirty="0">
                <a:ea typeface="宋体" charset="-122"/>
              </a:rPr>
              <a:t>The assumption is that requirements can be fully understood prior to development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ea typeface="宋体" charset="-122"/>
              </a:rPr>
              <a:t>Interaction with the customer occurs only at the beginning (requirements) and end (after delivery)</a:t>
            </a:r>
          </a:p>
          <a:p>
            <a:pPr algn="just">
              <a:lnSpc>
                <a:spcPct val="150000"/>
              </a:lnSpc>
            </a:pPr>
            <a:r>
              <a:rPr lang="en-US" altLang="zh-CN" sz="2200" dirty="0">
                <a:ea typeface="宋体" charset="-122"/>
              </a:rPr>
              <a:t>Unfortunately the assumption almost never holds</a:t>
            </a:r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01752" y="365792"/>
            <a:ext cx="8534400" cy="758952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altLang="zh-CN" b="1" dirty="0" smtClean="0">
                <a:ea typeface="宋体" pitchFamily="2" charset="-122"/>
              </a:rPr>
              <a:t>Problems</a:t>
            </a:r>
          </a:p>
        </p:txBody>
      </p:sp>
    </p:spTree>
    <p:extLst>
      <p:ext uri="{BB962C8B-B14F-4D97-AF65-F5344CB8AC3E}">
        <p14:creationId xmlns:p14="http://schemas.microsoft.com/office/powerpoint/2010/main" val="121441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905000"/>
            <a:ext cx="8458200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83568" y="188640"/>
            <a:ext cx="8229600" cy="1143000"/>
          </a:xfrm>
          <a:prstGeom prst="rect">
            <a:avLst/>
          </a:prstGeom>
        </p:spPr>
        <p:txBody>
          <a:bodyPr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altLang="zh-CN" sz="3300" b="1" dirty="0">
                <a:solidFill>
                  <a:schemeClr val="accent3">
                    <a:shade val="75000"/>
                  </a:schemeClr>
                </a:solidFill>
                <a:latin typeface="+mj-lt"/>
                <a:ea typeface="宋体" pitchFamily="2" charset="-122"/>
                <a:cs typeface="+mj-cs"/>
              </a:rPr>
              <a:t>Process as a "white box"</a:t>
            </a:r>
          </a:p>
        </p:txBody>
      </p:sp>
    </p:spTree>
    <p:extLst>
      <p:ext uri="{BB962C8B-B14F-4D97-AF65-F5344CB8AC3E}">
        <p14:creationId xmlns:p14="http://schemas.microsoft.com/office/powerpoint/2010/main" val="2076257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2317</TotalTime>
  <Words>485</Words>
  <Application>Microsoft Macintosh PowerPoint</Application>
  <PresentationFormat>On-screen Show (4:3)</PresentationFormat>
  <Paragraphs>73</Paragraphs>
  <Slides>14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Cambria</vt:lpstr>
      <vt:lpstr>Georgia</vt:lpstr>
      <vt:lpstr>Perpetua Titling MT</vt:lpstr>
      <vt:lpstr>宋体</vt:lpstr>
      <vt:lpstr>方正舒体</vt:lpstr>
      <vt:lpstr>Arial</vt:lpstr>
      <vt:lpstr>Calibri</vt:lpstr>
      <vt:lpstr>Tahoma</vt:lpstr>
      <vt:lpstr>Verdana</vt:lpstr>
      <vt:lpstr>Wingdings</vt:lpstr>
      <vt:lpstr>Wingdings 2</vt:lpstr>
      <vt:lpstr>Civic</vt:lpstr>
      <vt:lpstr>SOFTWARE ENGINEERING (15B11CI513 ) Credits :- 4   Contact Hours :- 3-1-0  Lecture 2: Software Process Model</vt:lpstr>
      <vt:lpstr>PowerPoint Presentation</vt:lpstr>
      <vt:lpstr>PowerPoint Presentation</vt:lpstr>
      <vt:lpstr>Build and Fix Model</vt:lpstr>
      <vt:lpstr>Build and Fix Model</vt:lpstr>
      <vt:lpstr>Why Models are needed?</vt:lpstr>
      <vt:lpstr>PowerPoint Presentation</vt:lpstr>
      <vt:lpstr>Problems</vt:lpstr>
      <vt:lpstr>PowerPoint Presentation</vt:lpstr>
      <vt:lpstr>Advantages</vt:lpstr>
      <vt:lpstr>Waterfall Model or Classic Life Cycle</vt:lpstr>
      <vt:lpstr>Waterfall Model</vt:lpstr>
      <vt:lpstr>Waterfall Model- Limitations </vt:lpstr>
      <vt:lpstr>Waterfall Model- Limitations </vt:lpstr>
    </vt:vector>
  </TitlesOfParts>
  <Company>Hewlett-Packard</Company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Raju Pal</dc:creator>
  <cp:lastModifiedBy>Microsoft Office User</cp:lastModifiedBy>
  <cp:revision>130</cp:revision>
  <dcterms:created xsi:type="dcterms:W3CDTF">2013-02-23T13:31:56Z</dcterms:created>
  <dcterms:modified xsi:type="dcterms:W3CDTF">2021-01-18T13:36:27Z</dcterms:modified>
</cp:coreProperties>
</file>