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258" r:id="rId3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466"/>
    <a:srgbClr val="9E92F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85580" autoAdjust="0"/>
  </p:normalViewPr>
  <p:slideViewPr>
    <p:cSldViewPr>
      <p:cViewPr>
        <p:scale>
          <a:sx n="90" d="100"/>
          <a:sy n="90" d="100"/>
        </p:scale>
        <p:origin x="164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6D8E1-B222-49BE-9D6A-5FF6530C33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D1C63-9700-4F93-9092-75BA914C03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55F3-B35E-4BF2-8D5C-FC2094A0E1E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36CF3-4EC5-4372-AF5C-5429E45FDA5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36CF3-4EC5-4372-AF5C-5429E45FDA51}" type="slidenum">
              <a:rPr lang="en-IN" smtClean="0"/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C4B2-7FF1-AB4F-A748-5BEAD8B214FD}" type="datetime1">
              <a:rPr lang="en-IN" smtClean="0"/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8624-DE82-F842-85C6-F1AE50093B1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CDE2-C85C-D344-9E55-69E776238C93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294-F2F6-854A-9FC4-E013C8429C26}" type="datetime1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FBE9-0623-D243-994A-6C69D9E49902}" type="datetime1">
              <a:rPr lang="en-IN" smtClean="0"/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B77F043-EA5C-7D4B-A969-1C88E0F57C7A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AA6-4686-004E-828B-43525CC8F313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9A0615A-79E6-423C-A6E2-DC5FF8B742A7}" type="slidenum">
              <a:rPr lang="en-IN" smtClean="0"/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8485-6992-7C4B-A27D-33857773F0BE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238-5411-2C4E-9610-0DABC6E8ABBC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A0615A-79E6-423C-A6E2-DC5FF8B742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A7FC-3C62-2E4C-B827-C8192C28D09A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82EE695-3460-E54E-9ADF-30F9E0F2946B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57A1B40-E646-8C4A-813C-0191D9BABDD1}" type="datetime1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© Shruti Jaiswal</a:t>
            </a:r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1484784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  <a:endParaRPr kumimoji="0" lang="en-US" dirty="0" smtClean="0"/>
          </a:p>
          <a:p>
            <a:pPr lvl="2" eaLnBrk="1" latinLnBrk="0" hangingPunct="1"/>
            <a:r>
              <a:rPr kumimoji="0" lang="en-US" dirty="0" smtClean="0"/>
              <a:t>Third level</a:t>
            </a:r>
            <a:endParaRPr kumimoji="0" lang="en-US" dirty="0" smtClean="0"/>
          </a:p>
          <a:p>
            <a:pPr lvl="3" eaLnBrk="1" latinLnBrk="0" hangingPunct="1"/>
            <a:r>
              <a:rPr kumimoji="0" lang="en-US" dirty="0" smtClean="0"/>
              <a:t>Fourth level</a:t>
            </a:r>
            <a:endParaRPr kumimoji="0" lang="en-US" dirty="0" smtClean="0"/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1E14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400" dirty="0" err="1" smtClean="0"/>
              <a:t>Jaypee</a:t>
            </a:r>
            <a:r>
              <a:rPr lang="en-IN" sz="2400" baseline="0" dirty="0" smtClean="0"/>
              <a:t> Institute of Institute Technology</a:t>
            </a:r>
            <a:endParaRPr lang="en-IN" sz="2400" baseline="0" dirty="0" smtClean="0"/>
          </a:p>
          <a:p>
            <a:pPr algn="r"/>
            <a:r>
              <a:rPr lang="en-IN" sz="1100" dirty="0" smtClean="0">
                <a:latin typeface="Perpetua Titling MT" panose="02020502060505020804" pitchFamily="18" charset="0"/>
              </a:rPr>
              <a:t>declared</a:t>
            </a:r>
            <a:r>
              <a:rPr lang="en-IN" sz="1100" baseline="0" dirty="0" smtClean="0">
                <a:latin typeface="Perpetua Titling MT" panose="02020502060505020804" pitchFamily="18" charset="0"/>
              </a:rPr>
              <a:t> DEEMED TO BE UNIVERSITY UNDER SECTION 3 OF UGC ACT</a:t>
            </a:r>
            <a:endParaRPr lang="en-IN" sz="1100" dirty="0">
              <a:latin typeface="Perpetua Titling MT" panose="02020502060505020804" pitchFamily="18" charset="0"/>
            </a:endParaRPr>
          </a:p>
        </p:txBody>
      </p:sp>
      <p:pic>
        <p:nvPicPr>
          <p:cNvPr id="15362" name="Picture 2" descr="C:\Users\Raju Pal\Downloads\pics\Logo-jiit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827584" cy="5486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 panose="05020102010507070707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964488" cy="2880320"/>
          </a:xfrm>
        </p:spPr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</a:rPr>
              <a:t>SOFTWARE ENGINEERING</a:t>
            </a:r>
            <a:br>
              <a:rPr lang="en-IN" b="1" dirty="0" smtClean="0">
                <a:latin typeface="Cambria" panose="02040503050406030204" pitchFamily="18" charset="0"/>
              </a:rPr>
            </a:br>
            <a:r>
              <a:rPr lang="en-IN" b="1" dirty="0">
                <a:latin typeface="Cambria" panose="02040503050406030204" pitchFamily="18" charset="0"/>
              </a:rPr>
              <a:t>(</a:t>
            </a:r>
            <a:r>
              <a:rPr lang="fr-FR" b="1" dirty="0">
                <a:latin typeface="Cambria" panose="02040503050406030204" pitchFamily="18" charset="0"/>
              </a:rPr>
              <a:t>15B11CI513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IN" sz="4000" b="1" dirty="0" smtClean="0">
                <a:latin typeface="Cambria" panose="02040503050406030204" pitchFamily="18" charset="0"/>
              </a:rPr>
              <a:t>)</a:t>
            </a:r>
            <a:br>
              <a:rPr lang="en-IN" sz="4000" b="1" dirty="0" smtClean="0">
                <a:latin typeface="Cambria" panose="02040503050406030204" pitchFamily="18" charset="0"/>
              </a:rPr>
            </a:br>
            <a:r>
              <a:rPr lang="en-US" sz="2400" b="1" dirty="0" smtClean="0"/>
              <a:t>Credits :- </a:t>
            </a:r>
            <a:r>
              <a:rPr lang="en-US" sz="2400" dirty="0" smtClean="0"/>
              <a:t>4			</a:t>
            </a:r>
            <a:r>
              <a:rPr lang="en-US" sz="2400" b="1" dirty="0" smtClean="0"/>
              <a:t>Contact Hours</a:t>
            </a:r>
            <a:r>
              <a:rPr lang="en-US" sz="2400" dirty="0" smtClean="0"/>
              <a:t> </a:t>
            </a:r>
            <a:r>
              <a:rPr lang="en-US" sz="2400" b="1" dirty="0" smtClean="0"/>
              <a:t>:- </a:t>
            </a:r>
            <a:r>
              <a:rPr lang="en-US" sz="2400" dirty="0" smtClean="0"/>
              <a:t>3-1-0</a:t>
            </a:r>
            <a:br>
              <a:rPr lang="en-US" sz="2400" dirty="0" smtClean="0"/>
            </a:br>
            <a:endParaRPr lang="en-I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>
                <a:solidFill>
                  <a:srgbClr val="03607A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Extreme programming </a:t>
            </a:r>
            <a:r>
              <a:rPr lang="en-CA" altLang="en-US" sz="3600" dirty="0" smtClean="0">
                <a:solidFill>
                  <a:srgbClr val="03607A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practices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6947090" cy="39214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XP and agile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Incremental development is supported through </a:t>
            </a:r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small</a:t>
            </a: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, </a:t>
            </a:r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frequent system </a:t>
            </a: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releases</a:t>
            </a:r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.</a:t>
            </a:r>
            <a:endParaRPr lang="en-CA" sz="2400" dirty="0" smtClean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Customer involvement means full-time customer engagement with the team.</a:t>
            </a:r>
            <a:endParaRPr lang="en-CA" sz="24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People not process through pair programming, collective</a:t>
            </a:r>
            <a:b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</a:b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ownership and a process that avoids long working hours.</a:t>
            </a:r>
            <a:endParaRPr lang="en-CA" sz="24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Change supported through regular system releases.</a:t>
            </a:r>
            <a:endParaRPr lang="en-CA" sz="24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>
              <a:lnSpc>
                <a:spcPct val="150000"/>
              </a:lnSpc>
            </a:pPr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Maintaining </a:t>
            </a: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simplicity through constant refactoring of code.</a:t>
            </a:r>
            <a:endParaRPr lang="en-CA" sz="24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99258" y="7009655"/>
            <a:ext cx="117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215"/>
              </a:lnSpc>
            </a:pPr>
            <a:r>
              <a:rPr lang="en-CA" altLang="en-US" sz="1060">
                <a:solidFill>
                  <a:srgbClr val="035B75"/>
                </a:solidFill>
                <a:latin typeface="Constantia" panose="02030602050306030303" charset="0"/>
              </a:rPr>
              <a:t>19</a:t>
            </a:r>
            <a:endParaRPr lang="en-CA" altLang="en-US" sz="1060">
              <a:solidFill>
                <a:srgbClr val="035B75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1215"/>
              </a:lnSpc>
            </a:pPr>
            <a:endParaRPr lang="en-CA" altLang="en-US" sz="106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Customer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Customer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involvement is a key part of XP where the customer </a:t>
            </a: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is</a:t>
            </a:r>
            <a:r>
              <a:rPr lang="en-CA" sz="28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part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of the development team.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50000"/>
              </a:lnSpc>
            </a:pP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role of the customer is: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>
              <a:lnSpc>
                <a:spcPct val="150000"/>
              </a:lnSpc>
            </a:pP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To 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help develop stories that define the requirements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>
              <a:lnSpc>
                <a:spcPct val="150000"/>
              </a:lnSpc>
            </a:pP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To 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help prioritise the features to be implemented in each</a:t>
            </a:r>
            <a:br>
              <a:rPr lang="en-CA" sz="23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release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>
              <a:lnSpc>
                <a:spcPct val="150000"/>
              </a:lnSpc>
            </a:pP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To 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help develop acceptance tests which assess whether or not</a:t>
            </a:r>
            <a:br>
              <a:rPr lang="en-CA" sz="23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 system meets its requirements</a:t>
            </a: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057029" y="6865639"/>
            <a:ext cx="13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215"/>
              </a:lnSpc>
            </a:pPr>
            <a:r>
              <a:rPr lang="en-CA" altLang="en-US" sz="1060">
                <a:solidFill>
                  <a:srgbClr val="035B75"/>
                </a:solidFill>
                <a:latin typeface="Constantia" panose="02030602050306030303" charset="0"/>
              </a:rPr>
              <a:t>20</a:t>
            </a:r>
            <a:endParaRPr lang="en-CA" altLang="en-US" sz="1060">
              <a:solidFill>
                <a:srgbClr val="035B75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1215"/>
              </a:lnSpc>
            </a:pPr>
            <a:endParaRPr lang="en-CA" altLang="en-US" sz="106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Requirements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scenarios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6295698" cy="88485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295"/>
              </a:lnSpc>
              <a:defRPr/>
            </a:pPr>
            <a:r>
              <a:rPr lang="en-CA" sz="1945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 In XP, user requirements are </a:t>
            </a:r>
            <a:r>
              <a:rPr lang="en-CA" sz="1945" dirty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expressed as scenarios or user</a:t>
            </a:r>
            <a:br>
              <a:rPr lang="en-CA" sz="1945" dirty="0">
                <a:solidFill>
                  <a:srgbClr val="FF0000"/>
                </a:solidFill>
                <a:latin typeface="Times New Roman" panose="02020603050405020304"/>
              </a:rPr>
            </a:br>
            <a:r>
              <a:rPr lang="en-CA" sz="1945" dirty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stories.</a:t>
            </a:r>
            <a:endParaRPr lang="en-CA" sz="1945" dirty="0">
              <a:solidFill>
                <a:srgbClr val="FF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295"/>
              </a:lnSpc>
              <a:defRPr/>
            </a:pPr>
            <a:endParaRPr lang="en-CA" sz="1945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781345"/>
            <a:ext cx="6386172" cy="56425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230"/>
              </a:lnSpc>
              <a:defRPr/>
            </a:pPr>
            <a:r>
              <a:rPr lang="en-CA" sz="1945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These are written on cards and the </a:t>
            </a:r>
            <a:r>
              <a:rPr lang="en-CA" sz="1945" dirty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development team break</a:t>
            </a:r>
            <a:endParaRPr lang="en-CA" sz="1945" dirty="0">
              <a:solidFill>
                <a:srgbClr val="FF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230"/>
              </a:lnSpc>
              <a:defRPr/>
            </a:pPr>
            <a:endParaRPr lang="en-CA" sz="194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900" y="3061492"/>
            <a:ext cx="6837834" cy="92333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380"/>
              </a:lnSpc>
              <a:defRPr/>
            </a:pPr>
            <a:r>
              <a:rPr lang="en-CA" sz="1945" dirty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them down into implementation tasks. </a:t>
            </a:r>
            <a:r>
              <a:rPr lang="en-CA" sz="1945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These tasks are the basis</a:t>
            </a:r>
            <a:br>
              <a:rPr lang="en-CA" sz="1945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1945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of schedule and cost estimates.</a:t>
            </a:r>
            <a:endParaRPr lang="en-CA" sz="1945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380"/>
              </a:lnSpc>
              <a:defRPr/>
            </a:pPr>
            <a:endParaRPr lang="en-CA" sz="1945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7" y="4081228"/>
            <a:ext cx="6948633" cy="88485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295"/>
              </a:lnSpc>
              <a:defRPr/>
            </a:pPr>
            <a:r>
              <a:rPr lang="en-CA" sz="1945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 customer chooses the stories for inclusion in the next release</a:t>
            </a:r>
            <a:br>
              <a:rPr lang="en-CA" sz="1945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1945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based on their priorities and the schedule estimates.</a:t>
            </a:r>
            <a:endParaRPr lang="en-CA" sz="1945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295"/>
              </a:lnSpc>
              <a:defRPr/>
            </a:pPr>
            <a:endParaRPr lang="en-CA" sz="1945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26488" y="5526787"/>
            <a:ext cx="109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215"/>
              </a:lnSpc>
            </a:pPr>
            <a:r>
              <a:rPr lang="en-CA" altLang="en-US" sz="1060">
                <a:solidFill>
                  <a:srgbClr val="035B75"/>
                </a:solidFill>
                <a:latin typeface="Constantia" panose="02030602050306030303" charset="0"/>
              </a:rPr>
              <a:t>21</a:t>
            </a:r>
            <a:endParaRPr lang="en-CA" altLang="en-US" sz="1060">
              <a:solidFill>
                <a:srgbClr val="035B75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1215"/>
              </a:lnSpc>
            </a:pPr>
            <a:endParaRPr lang="en-CA" altLang="en-US" sz="106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Story card for document </a:t>
            </a:r>
            <a:r>
              <a:rPr lang="en-CA" sz="32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downloading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0" y="1683228"/>
            <a:ext cx="6291684" cy="368998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XP and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change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9552" y="1700808"/>
            <a:ext cx="8064896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295"/>
              </a:lnSpc>
              <a:buFont typeface="Arial" panose="020B0604020202020204" pitchFamily="34" charset="0"/>
              <a:buChar char="•"/>
            </a:pPr>
            <a:r>
              <a:rPr lang="en-CA" altLang="en-US" sz="2120" dirty="0">
                <a:solidFill>
                  <a:srgbClr val="000000"/>
                </a:solidFill>
                <a:latin typeface="Constantia" panose="02030602050306030303" charset="0"/>
              </a:rPr>
              <a:t> Conventional wisdom in software engineering is to </a:t>
            </a:r>
            <a:r>
              <a:rPr lang="en-CA" altLang="en-US" sz="2120" dirty="0" smtClean="0">
                <a:solidFill>
                  <a:srgbClr val="000000"/>
                </a:solidFill>
                <a:latin typeface="Constantia" panose="02030602050306030303" charset="0"/>
              </a:rPr>
              <a:t>design</a:t>
            </a:r>
            <a:r>
              <a:rPr lang="en-CA" altLang="en-US" sz="2120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CA" altLang="en-US" sz="2120" dirty="0" smtClean="0">
                <a:solidFill>
                  <a:srgbClr val="000000"/>
                </a:solidFill>
                <a:latin typeface="Constantia" panose="02030602050306030303" charset="0"/>
              </a:rPr>
              <a:t>for  </a:t>
            </a:r>
            <a:r>
              <a:rPr lang="en-CA" altLang="en-US" sz="2120" dirty="0">
                <a:solidFill>
                  <a:srgbClr val="000000"/>
                </a:solidFill>
                <a:latin typeface="Constantia" panose="02030602050306030303" charset="0"/>
              </a:rPr>
              <a:t>change.  It  is  worth  spending  time  and  </a:t>
            </a:r>
            <a:r>
              <a:rPr lang="en-CA" altLang="en-US" sz="2120" dirty="0" smtClean="0">
                <a:solidFill>
                  <a:srgbClr val="000000"/>
                </a:solidFill>
                <a:latin typeface="Constantia" panose="02030602050306030303" charset="0"/>
              </a:rPr>
              <a:t>effort anticipating </a:t>
            </a:r>
            <a:r>
              <a:rPr lang="en-CA" altLang="en-US" sz="2120" dirty="0">
                <a:solidFill>
                  <a:srgbClr val="000000"/>
                </a:solidFill>
                <a:latin typeface="Constantia" panose="02030602050306030303" charset="0"/>
              </a:rPr>
              <a:t>changes as this </a:t>
            </a:r>
            <a:r>
              <a:rPr lang="en-CA" altLang="en-US" sz="2120" dirty="0">
                <a:solidFill>
                  <a:srgbClr val="FF0000"/>
                </a:solidFill>
                <a:latin typeface="Constantia" panose="02030602050306030303" charset="0"/>
              </a:rPr>
              <a:t>reduces costs later in the </a:t>
            </a:r>
            <a:r>
              <a:rPr lang="en-CA" altLang="en-US" sz="2120" dirty="0" smtClean="0">
                <a:solidFill>
                  <a:srgbClr val="FF0000"/>
                </a:solidFill>
                <a:latin typeface="Constantia" panose="02030602050306030303" charset="0"/>
              </a:rPr>
              <a:t>life cycle</a:t>
            </a:r>
            <a:r>
              <a:rPr lang="en-CA" altLang="en-US" sz="2120" dirty="0">
                <a:solidFill>
                  <a:srgbClr val="FF0000"/>
                </a:solidFill>
                <a:latin typeface="Constantia" panose="02030602050306030303" charset="0"/>
              </a:rPr>
              <a:t>.</a:t>
            </a:r>
            <a:endParaRPr lang="en-CA" altLang="en-US" sz="2120" dirty="0">
              <a:solidFill>
                <a:srgbClr val="FF0000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2295"/>
              </a:lnSpc>
            </a:pPr>
            <a:endParaRPr lang="en-CA" altLang="en-US" sz="2120" dirty="0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18" y="3280837"/>
            <a:ext cx="7847111" cy="8848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2295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010" dirty="0">
                <a:solidFill>
                  <a:srgbClr val="0ACFD9"/>
                </a:solidFill>
                <a:latin typeface="Arial Unicode MS"/>
                <a:cs typeface="Arial Unicode MS"/>
              </a:rPr>
              <a:t>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XP, however, maintains  that  this  is  not  worthwhile 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as changes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cannot be reliably anticipated.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295"/>
              </a:lnSpc>
              <a:defRPr/>
            </a:pPr>
            <a:endParaRPr lang="en-CA" sz="212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006" y="4278161"/>
            <a:ext cx="8057268" cy="11798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295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010" dirty="0">
                <a:solidFill>
                  <a:srgbClr val="0ACFD9"/>
                </a:solidFill>
                <a:latin typeface="Arial Unicode MS"/>
                <a:cs typeface="Arial Unicode MS"/>
              </a:rPr>
              <a:t>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Rather,   it   proposes   </a:t>
            </a:r>
            <a:r>
              <a:rPr lang="en-CA" sz="2120" dirty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constant   code   </a:t>
            </a:r>
            <a:r>
              <a:rPr lang="en-CA" sz="2120" dirty="0" smtClean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improvement </a:t>
            </a:r>
            <a:r>
              <a:rPr lang="en-CA" sz="2125" b="1" i="1" dirty="0" smtClean="0">
                <a:solidFill>
                  <a:srgbClr val="FF0000"/>
                </a:solidFill>
                <a:latin typeface="Constantia Bold Italic"/>
                <a:cs typeface="Constantia Bold Italic"/>
              </a:rPr>
              <a:t>(refactoring</a:t>
            </a:r>
            <a:r>
              <a:rPr lang="en-CA" sz="2125" b="1" i="1" dirty="0">
                <a:solidFill>
                  <a:srgbClr val="FF0000"/>
                </a:solidFill>
                <a:latin typeface="Constantia Bold Italic"/>
                <a:cs typeface="Constantia Bold Italic"/>
              </a:rPr>
              <a:t>)</a:t>
            </a:r>
            <a:r>
              <a:rPr lang="en-CA" sz="2120" dirty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to make changes easier when they have to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be implemented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295"/>
              </a:lnSpc>
              <a:defRPr/>
            </a:pPr>
            <a:endParaRPr lang="en-CA" sz="212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59329" y="5734926"/>
            <a:ext cx="149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215"/>
              </a:lnSpc>
            </a:pPr>
            <a:r>
              <a:rPr lang="en-CA" altLang="en-US" sz="1060">
                <a:solidFill>
                  <a:srgbClr val="035B75"/>
                </a:solidFill>
                <a:latin typeface="Constantia" panose="02030602050306030303" charset="0"/>
              </a:rPr>
              <a:t>23</a:t>
            </a:r>
            <a:endParaRPr lang="en-CA" altLang="en-US" sz="1060">
              <a:solidFill>
                <a:srgbClr val="035B75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1215"/>
              </a:lnSpc>
            </a:pPr>
            <a:endParaRPr lang="en-CA" altLang="en-US" sz="106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Refactoring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676456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120"/>
              </a:lnSpc>
              <a:buFont typeface="Arial" panose="020B0604020202020204" pitchFamily="34" charset="0"/>
              <a:buChar char="•"/>
              <a:defRPr/>
            </a:pP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Refactoring is the process of code improvement where code is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reorganised and rewritten to make it more efficient, easier to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understand, etc.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120"/>
              </a:lnSpc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05" y="3154252"/>
            <a:ext cx="7904010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23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onstantia" panose="02030602050306030303" charset="0"/>
                <a:cs typeface="Arial Unicode MS"/>
              </a:rPr>
              <a:t>Refactoring is required because frequent releases mean </a:t>
            </a:r>
            <a:r>
              <a:rPr lang="en-US" sz="2200" dirty="0" smtClean="0">
                <a:latin typeface="Constantia" panose="02030602050306030303" charset="0"/>
                <a:cs typeface="Arial Unicode MS"/>
              </a:rPr>
              <a:t>that </a:t>
            </a:r>
            <a:endParaRPr lang="en-US" sz="2200" dirty="0">
              <a:latin typeface="Constantia" panose="02030602050306030303" charset="0"/>
              <a:cs typeface="Arial Unicode MS"/>
            </a:endParaRPr>
          </a:p>
          <a:p>
            <a:pPr marL="317500">
              <a:lnSpc>
                <a:spcPts val="2230"/>
              </a:lnSpc>
              <a:defRPr/>
            </a:pPr>
            <a:r>
              <a:rPr lang="en-US" sz="2200" dirty="0">
                <a:latin typeface="Constantia" panose="02030602050306030303" charset="0"/>
                <a:cs typeface="Arial Unicode MS"/>
              </a:rPr>
              <a:t>is developed incrementally and therefore tends to become messy.</a:t>
            </a:r>
            <a:endParaRPr lang="en-CA" sz="2200" dirty="0">
              <a:latin typeface="Constantia" panose="02030602050306030303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4745" y="4448919"/>
            <a:ext cx="8877582" cy="5642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230"/>
              </a:lnSpc>
              <a:buFont typeface="Arial" panose="020B0604020202020204" pitchFamily="34" charset="0"/>
              <a:buChar char="•"/>
              <a:defRPr/>
            </a:pP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 Refactoring </a:t>
            </a:r>
            <a:r>
              <a:rPr lang="en-CA" sz="2200" dirty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should not change the functionality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of the system.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230"/>
              </a:lnSpc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Testing in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XP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6" y="2060848"/>
            <a:ext cx="3696280" cy="5642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2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Test-first </a:t>
            </a: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development.</a:t>
            </a:r>
            <a:endParaRPr lang="en-CA" sz="24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2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6" y="2778025"/>
            <a:ext cx="7087407" cy="5642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2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Incremental </a:t>
            </a: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test development from scenarios.</a:t>
            </a:r>
            <a:endParaRPr lang="en-CA" sz="24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2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6" y="3483995"/>
            <a:ext cx="8197790" cy="5642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2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User </a:t>
            </a: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involvement in test development and validation.</a:t>
            </a:r>
            <a:endParaRPr lang="en-CA" sz="24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2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178759"/>
            <a:ext cx="9384483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38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Automated </a:t>
            </a: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test harnesses are used to run all component tests</a:t>
            </a:r>
            <a:br>
              <a:rPr lang="en-CA" sz="24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each time that a new release is built.</a:t>
            </a:r>
            <a:endParaRPr lang="en-CA" sz="24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38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>
                <a:solidFill>
                  <a:srgbClr val="03607A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Task cards for document </a:t>
            </a:r>
            <a:r>
              <a:rPr lang="en-CA" altLang="en-US" sz="3600" dirty="0" smtClean="0">
                <a:solidFill>
                  <a:srgbClr val="03607A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downloading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03" y="1844824"/>
            <a:ext cx="6433433" cy="396299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spc="-9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Test	case </a:t>
            </a:r>
            <a:r>
              <a:rPr lang="en-CA" sz="3600" spc="-9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3" y="1700808"/>
            <a:ext cx="6821549" cy="4067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93784"/>
            <a:ext cx="8534400" cy="758952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Agile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9736" y="2140324"/>
            <a:ext cx="6573979" cy="61555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435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010" dirty="0">
                <a:solidFill>
                  <a:srgbClr val="0ACFD9"/>
                </a:solidFill>
                <a:latin typeface="Arial Unicode MS"/>
                <a:cs typeface="Arial Unicode MS"/>
              </a:rPr>
              <a:t>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Dissatisfaction with the overheads involved in software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435"/>
              </a:lnSpc>
              <a:defRPr/>
            </a:pPr>
            <a:endParaRPr lang="en-CA" sz="2115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5059" y="2454088"/>
            <a:ext cx="6706964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560"/>
              </a:lnSpc>
            </a:pPr>
            <a:r>
              <a:rPr lang="en-CA" altLang="en-US" sz="2120" dirty="0">
                <a:solidFill>
                  <a:srgbClr val="000000"/>
                </a:solidFill>
                <a:latin typeface="Constantia" panose="02030602050306030303" charset="0"/>
              </a:rPr>
              <a:t>design methods of the 1980s and 1990s led to the creation</a:t>
            </a:r>
            <a:br>
              <a:rPr lang="en-CA" altLang="en-US" sz="2120" dirty="0">
                <a:solidFill>
                  <a:srgbClr val="000000"/>
                </a:solidFill>
                <a:latin typeface="Times New Roman" panose="02020603050405020304" charset="0"/>
              </a:rPr>
            </a:br>
            <a:r>
              <a:rPr lang="en-CA" altLang="en-US" sz="2120" dirty="0">
                <a:solidFill>
                  <a:srgbClr val="000000"/>
                </a:solidFill>
                <a:latin typeface="Constantia" panose="02030602050306030303" charset="0"/>
              </a:rPr>
              <a:t>of agile methods. These methods:</a:t>
            </a:r>
            <a:endParaRPr lang="en-CA" altLang="en-US" sz="2120" dirty="0">
              <a:solidFill>
                <a:srgbClr val="000000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2560"/>
              </a:lnSpc>
            </a:pPr>
            <a:endParaRPr lang="en-CA" altLang="en-US" sz="2120" dirty="0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7118" y="3160059"/>
            <a:ext cx="4014753" cy="51296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030"/>
              </a:lnSpc>
              <a:buFont typeface="Arial" panose="020B0604020202020204" pitchFamily="34" charset="0"/>
              <a:buChar char="•"/>
              <a:defRPr/>
            </a:pPr>
            <a:r>
              <a:rPr lang="en-CA" sz="176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Focus on the code rather than the design</a:t>
            </a:r>
            <a:endParaRPr lang="en-CA" sz="176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030"/>
              </a:lnSpc>
              <a:defRPr/>
            </a:pPr>
            <a:endParaRPr lang="en-CA" sz="1755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118" y="3485030"/>
            <a:ext cx="5938229" cy="51296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030"/>
              </a:lnSpc>
              <a:buFont typeface="Arial" panose="020B0604020202020204" pitchFamily="34" charset="0"/>
              <a:buChar char="•"/>
              <a:defRPr/>
            </a:pPr>
            <a:r>
              <a:rPr lang="en-CA" sz="176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 Are based on an iterative approach to software development</a:t>
            </a:r>
            <a:endParaRPr lang="en-CA" sz="176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030"/>
              </a:lnSpc>
              <a:defRPr/>
            </a:pPr>
            <a:endParaRPr lang="en-CA" sz="176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7118" y="3798795"/>
            <a:ext cx="6333722" cy="8079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120"/>
              </a:lnSpc>
              <a:buFont typeface="Arial" panose="020B0604020202020204" pitchFamily="34" charset="0"/>
              <a:buChar char="•"/>
              <a:defRPr/>
            </a:pPr>
            <a:r>
              <a:rPr lang="en-CA" sz="176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 Are intended to deliver working software quickly and evolve this</a:t>
            </a:r>
            <a:br>
              <a:rPr lang="en-CA" sz="176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176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quickly to meet changing requirements.</a:t>
            </a:r>
            <a:endParaRPr lang="en-CA" sz="176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120"/>
              </a:lnSpc>
              <a:defRPr/>
            </a:pPr>
            <a:endParaRPr lang="en-CA" sz="176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736" y="4415118"/>
            <a:ext cx="6494791" cy="61555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435"/>
              </a:lnSpc>
              <a:buFont typeface="Arial" panose="020B0604020202020204" pitchFamily="34" charset="0"/>
              <a:buChar char="•"/>
              <a:defRPr/>
            </a:pP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 The aim of agile methods is to reduce overheads in the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435"/>
              </a:lnSpc>
              <a:defRPr/>
            </a:pPr>
            <a:endParaRPr lang="en-CA" sz="2115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55059" y="4717677"/>
            <a:ext cx="6615914" cy="13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560"/>
              </a:lnSpc>
            </a:pPr>
            <a:r>
              <a:rPr lang="en-CA" altLang="en-US" sz="2120">
                <a:solidFill>
                  <a:srgbClr val="000000"/>
                </a:solidFill>
                <a:latin typeface="Constantia" panose="02030602050306030303" charset="0"/>
              </a:rPr>
              <a:t>software process (e.g. by limiting documentation) and to</a:t>
            </a:r>
            <a:br>
              <a:rPr lang="en-CA" altLang="en-US" sz="2120">
                <a:solidFill>
                  <a:srgbClr val="000000"/>
                </a:solidFill>
                <a:latin typeface="Times New Roman" panose="02020603050405020304" charset="0"/>
              </a:rPr>
            </a:br>
            <a:r>
              <a:rPr lang="en-CA" altLang="en-US" sz="2120">
                <a:solidFill>
                  <a:srgbClr val="000000"/>
                </a:solidFill>
                <a:latin typeface="Constantia" panose="02030602050306030303" charset="0"/>
              </a:rPr>
              <a:t>be able to respond quickly to changing requirements</a:t>
            </a:r>
            <a:br>
              <a:rPr lang="en-CA" altLang="en-US" sz="2120">
                <a:solidFill>
                  <a:srgbClr val="000000"/>
                </a:solidFill>
                <a:latin typeface="Times New Roman" panose="02020603050405020304" charset="0"/>
              </a:rPr>
            </a:br>
            <a:r>
              <a:rPr lang="en-CA" altLang="en-US" sz="2120">
                <a:solidFill>
                  <a:srgbClr val="000000"/>
                </a:solidFill>
                <a:latin typeface="Constantia" panose="02030602050306030303" charset="0"/>
              </a:rPr>
              <a:t>without excessive rework.</a:t>
            </a:r>
            <a:endParaRPr lang="en-CA" altLang="en-US" sz="2120">
              <a:solidFill>
                <a:srgbClr val="000000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2560"/>
              </a:lnSpc>
            </a:pPr>
            <a:endParaRPr lang="en-CA" altLang="en-US" sz="2120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135470" y="6163236"/>
            <a:ext cx="657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215"/>
              </a:lnSpc>
            </a:pPr>
            <a:r>
              <a:rPr lang="en-CA" altLang="en-US" sz="1060">
                <a:solidFill>
                  <a:srgbClr val="035B75"/>
                </a:solidFill>
                <a:latin typeface="Constantia" panose="02030602050306030303" charset="0"/>
              </a:rPr>
              <a:t>2</a:t>
            </a:r>
            <a:endParaRPr lang="en-CA" altLang="en-US" sz="1060">
              <a:solidFill>
                <a:srgbClr val="035B75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1215"/>
              </a:lnSpc>
            </a:pPr>
            <a:endParaRPr lang="en-CA" altLang="en-US" sz="106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Test-first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88840"/>
            <a:ext cx="7975068" cy="8079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 algn="just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Writing 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tests  before  code  clarifies  the  requirements  to  be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spc="-9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implemented.</a:t>
            </a:r>
            <a:endParaRPr lang="en-CA" sz="2200" spc="-9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 algn="just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1" y="2896516"/>
            <a:ext cx="8307402" cy="107721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 algn="just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spc="-9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Tests </a:t>
            </a:r>
            <a:r>
              <a:rPr lang="en-CA" sz="2200" spc="-9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are written as programs rather than data so that they can be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executed automatically. The test includes a check that it has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spc="-9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executed correctl</a:t>
            </a:r>
            <a:r>
              <a:rPr lang="en-CA" sz="2200" spc="-18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y</a:t>
            </a:r>
            <a:r>
              <a:rPr lang="en-CA" sz="2200" spc="-18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lang="en-CA" sz="2200" spc="-18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 algn="just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84340"/>
            <a:ext cx="8099077" cy="107721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 algn="just">
              <a:lnSpc>
                <a:spcPts val="2075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All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previous and new tests are automatically run when new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functionality is added. Thus checking that the new functionality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spc="-9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has not introduced errors.</a:t>
            </a:r>
            <a:endParaRPr lang="en-CA" sz="2200" spc="-9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 algn="just">
              <a:lnSpc>
                <a:spcPts val="2075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Pair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250" y="1628800"/>
            <a:ext cx="7599423" cy="80791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XP, programmers work in pairs, sitting together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to develop</a:t>
            </a:r>
            <a: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code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73" y="2420888"/>
            <a:ext cx="8263879" cy="128496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This </a:t>
            </a:r>
            <a:r>
              <a:rPr lang="en-US" sz="2200" dirty="0"/>
              <a:t>helps develop common ownership of code and </a:t>
            </a:r>
            <a:r>
              <a:rPr lang="en-US" sz="2200" dirty="0" smtClean="0"/>
              <a:t>spreads knowledge </a:t>
            </a:r>
            <a:r>
              <a:rPr lang="en-US" sz="2200" dirty="0"/>
              <a:t>across the team.</a:t>
            </a:r>
            <a:endParaRPr lang="en-US" sz="22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908" y="3429000"/>
            <a:ext cx="7476483" cy="7694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0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It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serves as an informal review process as each line of code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is looked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at by more than 1 person.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0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078942"/>
            <a:ext cx="7538316" cy="80791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It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encourages refactoring as the whole team can benefit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from this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484" y="4890790"/>
            <a:ext cx="7890622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Measurements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suggest that development productivity with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pair programming 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is  similar  to  that  of  two  people  working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independently.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Problems with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CA" sz="2200" b="1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Customer </a:t>
            </a:r>
            <a:r>
              <a:rPr lang="en-CA" sz="2200" b="1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involvement</a:t>
            </a:r>
            <a:endParaRPr lang="en-CA" sz="2200" b="1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17500" indent="0" algn="just">
              <a:buNone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This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is perhaps the most difficult problem. It may be difficult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or  impossible  to  find  a  customer  who  can  represent  all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stakeholders and who can be taken off their normal work to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become part of the XP team. For generic products, there is no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‘customer’ - the marketing team may not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be a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typical of real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customers.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algn="just"/>
            <a:r>
              <a:rPr lang="en-CA" sz="2200" b="1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Architectural design</a:t>
            </a:r>
            <a:endParaRPr lang="en-CA" sz="2200" b="1" dirty="0" smtClean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 algn="just"/>
            <a:r>
              <a:rPr lang="en-CA" sz="20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lang="en-CA" sz="20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incremental style of development can mean that </a:t>
            </a:r>
            <a:r>
              <a:rPr lang="en-CA" sz="20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inappropriate</a:t>
            </a:r>
            <a:r>
              <a:rPr lang="en-CA" sz="2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0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architectural </a:t>
            </a:r>
            <a:r>
              <a:rPr lang="en-CA" sz="20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decisions are made at an early stage of the </a:t>
            </a:r>
            <a:r>
              <a:rPr lang="en-CA" sz="20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process.</a:t>
            </a:r>
            <a:endParaRPr lang="en-CA" sz="2000" dirty="0" smtClean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 algn="just"/>
            <a:r>
              <a:rPr lang="en-CA" sz="20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Problems </a:t>
            </a:r>
            <a:r>
              <a:rPr lang="en-CA" sz="20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with these may not become clear until many </a:t>
            </a:r>
            <a:r>
              <a:rPr lang="en-CA" sz="20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features have</a:t>
            </a:r>
            <a:r>
              <a:rPr lang="en-CA" sz="2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0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been  </a:t>
            </a:r>
            <a:r>
              <a:rPr lang="en-CA" sz="20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implemented  and  refactoring  the  architecture  is  </a:t>
            </a:r>
            <a:r>
              <a:rPr lang="en-CA" sz="20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very expensive</a:t>
            </a:r>
            <a:r>
              <a:rPr lang="en-CA" sz="20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lang="en-CA" sz="20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269875" indent="0" algn="just">
              <a:buNone/>
            </a:pP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Problems with </a:t>
            </a:r>
            <a:r>
              <a:rPr lang="en-CA" sz="32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XP </a:t>
            </a:r>
            <a:r>
              <a:rPr lang="en-CA" sz="3200" dirty="0" err="1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cont</a:t>
            </a:r>
            <a:r>
              <a:rPr lang="en-US" sz="32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400" b="1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Test complacency</a:t>
            </a:r>
            <a:endParaRPr lang="en-CA" sz="2400" b="1" dirty="0" smtClean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It </a:t>
            </a:r>
            <a:r>
              <a:rPr lang="en-CA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is easy for a team to believe that because it has many tests, the</a:t>
            </a:r>
            <a:br>
              <a:rPr lang="en-CA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system is properly tested.</a:t>
            </a:r>
            <a:endParaRPr lang="en-CA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endParaRPr lang="en-CA" dirty="0" smtClean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Because </a:t>
            </a:r>
            <a:r>
              <a:rPr lang="en-CA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of the automated testing approach, there is a tendency </a:t>
            </a:r>
            <a:r>
              <a:rPr lang="en-CA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to develop </a:t>
            </a:r>
            <a:r>
              <a:rPr lang="en-CA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tests that are easy to automate rather than tests that </a:t>
            </a:r>
            <a:r>
              <a:rPr lang="en-CA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are ‘good</a:t>
            </a:r>
            <a:r>
              <a:rPr lang="en-CA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’ tests.</a:t>
            </a:r>
            <a:endParaRPr lang="en-CA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Key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16832"/>
            <a:ext cx="8360355" cy="80791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Extreme 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programming  includes  practices  such  as  systematic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testing, continuous improvement and customer involvement.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962" y="2835714"/>
            <a:ext cx="8126884" cy="80791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Customers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are involved in developing requirements which are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expressed as simple scenarios.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12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367" y="3765802"/>
            <a:ext cx="7823823" cy="7706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ts val="20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approach to testing in XP is a particular strength where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executable tests are developed before the code is written.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0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744" y="4684684"/>
            <a:ext cx="8061034" cy="7706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ts val="20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Key 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problems  with  XP   include  difficulties  of   getting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representative customers and problems of architectural design.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203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Scrum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43395" y="1882588"/>
            <a:ext cx="8233061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90500" indent="-174625">
              <a:lnSpc>
                <a:spcPts val="2380"/>
              </a:lnSpc>
              <a:defRPr/>
            </a:pPr>
            <a:r>
              <a:rPr lang="en-CA" sz="2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 Scrum is an agile process that allows us to focus on </a:t>
            </a:r>
            <a:r>
              <a:rPr lang="en-CA" sz="2200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delivering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the highest business value in the shortest time.</a:t>
            </a:r>
            <a:endParaRPr lang="en-CA" sz="2200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ts val="2380"/>
              </a:lnSpc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467544" y="2779059"/>
            <a:ext cx="7874121" cy="8848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90500" indent="-174625">
              <a:lnSpc>
                <a:spcPts val="2295"/>
              </a:lnSpc>
              <a:defRPr/>
            </a:pPr>
            <a:r>
              <a:rPr lang="en-CA" sz="2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 It allows us to rapidly and repeatedly inspect actual working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software (every two weeks to one month).</a:t>
            </a:r>
            <a:endParaRPr lang="en-CA" sz="2200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ts val="2295"/>
              </a:lnSpc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10265" y="3675530"/>
            <a:ext cx="7831400" cy="112851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230"/>
              </a:lnSpc>
              <a:defRPr/>
            </a:pPr>
            <a:r>
              <a:rPr lang="en-CA" sz="2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 The business sets the priorities</a:t>
            </a:r>
            <a:r>
              <a:rPr lang="en-CA" sz="2200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. Teams </a:t>
            </a:r>
            <a:r>
              <a:rPr lang="en-CA" sz="2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self-organize </a:t>
            </a:r>
            <a:r>
              <a:rPr lang="en-CA" sz="2200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to determine </a:t>
            </a:r>
            <a:r>
              <a:rPr lang="en-CA" sz="2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the best way to deliver the highest priority features.</a:t>
            </a:r>
            <a:endParaRPr lang="en-CA" sz="2200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ts val="2230"/>
              </a:lnSpc>
              <a:defRPr/>
            </a:pPr>
            <a:endParaRPr lang="en-CA" sz="2200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ts val="2230"/>
              </a:lnSpc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83097" y="4817811"/>
            <a:ext cx="7642971" cy="5642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230"/>
              </a:lnSpc>
              <a:defRPr/>
            </a:pPr>
            <a:r>
              <a:rPr lang="en-CA" sz="2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 Every two weeks to a month anyone can see real working</a:t>
            </a:r>
            <a:endParaRPr lang="en-CA" sz="220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ts val="2230"/>
              </a:lnSpc>
              <a:defRPr/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643805" y="5097958"/>
            <a:ext cx="7919222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380"/>
              </a:lnSpc>
              <a:defRPr/>
            </a:pPr>
            <a:r>
              <a:rPr lang="en-CA" sz="2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software and decide to release it as is or continue to enhance</a:t>
            </a:r>
            <a:br>
              <a:rPr lang="en-CA" sz="22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it for another sprint.</a:t>
            </a:r>
            <a:endParaRPr lang="en-CA" sz="2200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ts val="2380"/>
              </a:lnSpc>
              <a:defRPr/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Characteristics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1" y="1815353"/>
            <a:ext cx="3814564" cy="91730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Self-organizing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teams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11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1" y="2241177"/>
            <a:ext cx="9003672" cy="9771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Product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progresses in a series of month-long “sprints”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115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2" y="2689412"/>
            <a:ext cx="9267455" cy="9185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Requirements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are captured as items in a list of “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product</a:t>
            </a:r>
            <a:r>
              <a:rPr lang="en-CA" sz="212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backlog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”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12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1" y="3384177"/>
            <a:ext cx="7427925" cy="9771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No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specific engineering practices prescribed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115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3821206"/>
            <a:ext cx="8352928" cy="14667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12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Uses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generative rules to create an agile </a:t>
            </a:r>
            <a:r>
              <a:rPr lang="en-CA" sz="212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environment </a:t>
            </a:r>
            <a:r>
              <a:rPr lang="en-CA" sz="212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for</a:t>
            </a:r>
            <a:r>
              <a:rPr lang="en-CA" sz="212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12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delivering projects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12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815697"/>
            <a:ext cx="4764416" cy="91755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One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of the “agile processes”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11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The Agile Manifesto-a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statement</a:t>
            </a:r>
            <a:r>
              <a:rPr lang="en-CA" sz="36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of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9" y="1772816"/>
            <a:ext cx="7440777" cy="3872404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SCRUM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05" y="2132856"/>
            <a:ext cx="7243811" cy="332127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Sprints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71383"/>
            <a:ext cx="7214860" cy="104073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Scrum </a:t>
            </a: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projects make progress in a series of “sprints”</a:t>
            </a:r>
            <a:endParaRPr lang="en-CA" sz="24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929" y="2286000"/>
            <a:ext cx="6457793" cy="50257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Analogous </a:t>
            </a: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to Extreme Programming </a:t>
            </a: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iterations</a:t>
            </a: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7" y="2924944"/>
            <a:ext cx="7884018" cy="110799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40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Typical </a:t>
            </a: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duration is 2-4 weeks or a calendar </a:t>
            </a:r>
            <a:r>
              <a:rPr lang="en-CA" sz="240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month </a:t>
            </a:r>
            <a:r>
              <a:rPr lang="en-CA" sz="240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at most</a:t>
            </a:r>
            <a:endParaRPr lang="en-CA" sz="24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7" y="3545140"/>
            <a:ext cx="6359305" cy="110799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 </a:t>
            </a: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constant duration leads to a better rhythm</a:t>
            </a:r>
            <a:endParaRPr lang="en-CA" sz="24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138524"/>
            <a:ext cx="7758919" cy="110799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Product </a:t>
            </a:r>
            <a:r>
              <a:rPr lang="en-CA" sz="24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is designed, coded, and tested during </a:t>
            </a: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lang="en-CA" sz="24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4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sprint</a:t>
            </a:r>
            <a:endParaRPr lang="en-CA" sz="24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Principles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of agile 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0" y="1628800"/>
            <a:ext cx="8064460" cy="4365327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Sequential vs.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overlapping</a:t>
            </a:r>
            <a:r>
              <a:rPr lang="en-CA" sz="36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development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1" y="1916832"/>
            <a:ext cx="7449461" cy="3471763"/>
          </a:xfrm>
        </p:spPr>
      </p:pic>
      <p:sp>
        <p:nvSpPr>
          <p:cNvPr id="5" name="TextBox 8"/>
          <p:cNvSpPr txBox="1"/>
          <p:nvPr/>
        </p:nvSpPr>
        <p:spPr>
          <a:xfrm>
            <a:off x="4258236" y="5927912"/>
            <a:ext cx="4217501" cy="53860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518795">
              <a:lnSpc>
                <a:spcPts val="1410"/>
              </a:lnSpc>
              <a:defRPr/>
            </a:pPr>
            <a:r>
              <a:rPr lang="en-CA" sz="115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Source: “The New New Product Development Game” by</a:t>
            </a:r>
            <a:br>
              <a:rPr lang="en-CA" sz="115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115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Takeuchi and Nonaka. </a:t>
            </a:r>
            <a:r>
              <a:rPr lang="en-CA" sz="1150" i="1" dirty="0">
                <a:solidFill>
                  <a:srgbClr val="000000"/>
                </a:solidFill>
                <a:latin typeface="Arial Italic"/>
                <a:cs typeface="Arial Italic"/>
              </a:rPr>
              <a:t>Harvard Business Review,</a:t>
            </a:r>
            <a:r>
              <a:rPr lang="en-CA" sz="11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January 1986.</a:t>
            </a:r>
            <a:endParaRPr lang="en-CA" sz="1150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410"/>
              </a:lnSpc>
              <a:defRPr/>
            </a:pPr>
            <a:endParaRPr lang="en-CA" sz="115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Scrum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framework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44" y="1762125"/>
            <a:ext cx="5715000" cy="41021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Roles: </a:t>
            </a:r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Product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owner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7323" y="2151530"/>
            <a:ext cx="4755982" cy="97462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3795"/>
              </a:lnSpc>
              <a:buFont typeface="Arial" panose="020B0604020202020204" pitchFamily="34" charset="0"/>
              <a:buChar char="•"/>
              <a:defRPr/>
            </a:pP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Define </a:t>
            </a:r>
            <a:r>
              <a:rPr lang="en-CA" sz="229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 features of the </a:t>
            </a: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product</a:t>
            </a:r>
            <a:endParaRPr lang="en-CA" sz="2290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ts val="3795"/>
              </a:lnSpc>
              <a:buFont typeface="Arial" panose="020B0604020202020204" pitchFamily="34" charset="0"/>
              <a:buChar char="•"/>
              <a:defRPr/>
            </a:pP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Decide </a:t>
            </a:r>
            <a:r>
              <a:rPr lang="en-CA" sz="229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on release date and </a:t>
            </a: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content</a:t>
            </a:r>
            <a:endParaRPr lang="en-CA" sz="229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323" y="3115236"/>
            <a:ext cx="7325403" cy="243656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3820"/>
              </a:lnSpc>
              <a:buFont typeface="Arial" panose="020B0604020202020204" pitchFamily="34" charset="0"/>
              <a:buChar char="•"/>
              <a:defRPr/>
            </a:pP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Be </a:t>
            </a:r>
            <a:r>
              <a:rPr lang="en-CA" sz="229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responsible for the profitability of the product (</a:t>
            </a: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ROI)</a:t>
            </a:r>
            <a:endParaRPr lang="en-CA" sz="2285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ts val="3820"/>
              </a:lnSpc>
              <a:buFont typeface="Arial" panose="020B0604020202020204" pitchFamily="34" charset="0"/>
              <a:buChar char="•"/>
              <a:defRPr/>
            </a:pP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Prioritize </a:t>
            </a:r>
            <a:r>
              <a:rPr lang="en-CA" sz="229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features according to market </a:t>
            </a: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value</a:t>
            </a:r>
            <a:endParaRPr lang="en-CA" sz="2290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ts val="3820"/>
              </a:lnSpc>
              <a:buFont typeface="Arial" panose="020B0604020202020204" pitchFamily="34" charset="0"/>
              <a:buChar char="•"/>
              <a:defRPr/>
            </a:pP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Adjust </a:t>
            </a:r>
            <a:r>
              <a:rPr lang="en-CA" sz="229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features and priority every iteration, as </a:t>
            </a: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needed</a:t>
            </a:r>
            <a:endParaRPr lang="en-CA" sz="2290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ts val="3820"/>
              </a:lnSpc>
              <a:buFont typeface="Arial" panose="020B0604020202020204" pitchFamily="34" charset="0"/>
              <a:buChar char="•"/>
              <a:defRPr/>
            </a:pPr>
            <a:r>
              <a:rPr lang="en-CA" sz="229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Accept </a:t>
            </a:r>
            <a:r>
              <a:rPr lang="en-CA" sz="229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or reject work results</a:t>
            </a:r>
            <a:endParaRPr lang="en-CA" sz="229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marL="342900" indent="-342900">
              <a:lnSpc>
                <a:spcPts val="3820"/>
              </a:lnSpc>
              <a:buFont typeface="Arial" panose="020B0604020202020204" pitchFamily="34" charset="0"/>
              <a:buChar char="•"/>
              <a:defRPr/>
            </a:pPr>
            <a:endParaRPr lang="en-CA" sz="229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Roles: </a:t>
            </a:r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Scrum Master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1795" y="2276872"/>
            <a:ext cx="5158463" cy="9540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20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Represents </a:t>
            </a:r>
            <a:r>
              <a:rPr lang="en-CA" sz="22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management to the project</a:t>
            </a:r>
            <a:endParaRPr lang="en-CA" sz="22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794" y="2779059"/>
            <a:ext cx="6873677" cy="14618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82950" algn="l"/>
                <a:tab pos="4280535" algn="l"/>
                <a:tab pos="3148965" algn="l"/>
                <a:tab pos="5233035" algn="l"/>
                <a:tab pos="4202430" algn="l"/>
                <a:tab pos="5020310" algn="l"/>
                <a:tab pos="5905500" algn="l"/>
              </a:tabLst>
              <a:defRPr/>
            </a:pPr>
            <a:r>
              <a:rPr lang="en-US" sz="2200" dirty="0" smtClean="0"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Responsible </a:t>
            </a:r>
            <a:r>
              <a:rPr lang="en-US" sz="2200" dirty="0"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for enacting Scrum values and practices</a:t>
            </a:r>
            <a:endParaRPr lang="en-US" sz="2200" dirty="0"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82950" algn="l"/>
                <a:tab pos="4280535" algn="l"/>
                <a:tab pos="3148965" algn="l"/>
                <a:tab pos="5233035" algn="l"/>
                <a:tab pos="4202430" algn="l"/>
                <a:tab pos="5020310" algn="l"/>
                <a:tab pos="5905500" algn="l"/>
              </a:tabLst>
              <a:defRPr/>
            </a:pPr>
            <a:r>
              <a:rPr lang="en-CA" sz="22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Removes </a:t>
            </a:r>
            <a:r>
              <a:rPr lang="en-CA" sz="22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impediments(obstruction)</a:t>
            </a:r>
            <a:endParaRPr lang="en-CA" sz="22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794" y="3767325"/>
            <a:ext cx="7134967" cy="14618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224655" algn="l"/>
                <a:tab pos="4784725" algn="l"/>
                <a:tab pos="6286500" algn="l"/>
              </a:tabLst>
              <a:defRPr/>
            </a:pPr>
            <a:r>
              <a:rPr lang="en-CA" sz="22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Ensure </a:t>
            </a:r>
            <a:r>
              <a:rPr lang="en-CA" sz="22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that the team is fully </a:t>
            </a:r>
            <a:r>
              <a:rPr lang="en-CA" sz="22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functional and productive</a:t>
            </a:r>
            <a:endParaRPr lang="en-CA" sz="22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224655" algn="l"/>
                <a:tab pos="4784725" algn="l"/>
                <a:tab pos="6286500" algn="l"/>
              </a:tabLst>
              <a:defRPr/>
            </a:pPr>
            <a:r>
              <a:rPr lang="en-CA" sz="22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Shield </a:t>
            </a:r>
            <a:r>
              <a:rPr lang="en-CA" sz="22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the team from external interferences</a:t>
            </a:r>
            <a:endParaRPr lang="en-CA" sz="22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2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Roles: </a:t>
            </a:r>
            <a:r>
              <a:rPr lang="en-CA" sz="32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Typically consists of 5-9 people</a:t>
            </a:r>
            <a:endParaRPr lang="en-CA" sz="28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Cross-functional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: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>
              <a:lnSpc>
                <a:spcPct val="150000"/>
              </a:lnSpc>
            </a:pP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Programmers, testers, user experience designers, etc</a:t>
            </a: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lang="en-CA" sz="2300" dirty="0" smtClean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50000"/>
              </a:lnSpc>
            </a:pP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Teams are self-organizing</a:t>
            </a:r>
            <a:endParaRPr lang="en-CA" sz="2800" dirty="0" smtClean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Ceremonies: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Sprint planning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4" y="1609725"/>
            <a:ext cx="7112000" cy="44069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Ceremonies: </a:t>
            </a:r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Sprint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 selects items from the product backlog they</a:t>
            </a:r>
            <a:br>
              <a:rPr lang="en-CA" sz="28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can commit to completing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840"/>
              </a:lnSpc>
              <a:defRPr/>
            </a:pP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Sprint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backlog is created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>
              <a:lnSpc>
                <a:spcPts val="2840"/>
              </a:lnSpc>
              <a:defRPr/>
            </a:pP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Tasks 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are identified and each is estimated </a:t>
            </a:r>
            <a:endParaRPr lang="en-CA" sz="23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lvl="1">
              <a:lnSpc>
                <a:spcPts val="2840"/>
              </a:lnSpc>
              <a:defRPr/>
            </a:pP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Collaboratively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, not done alone by the </a:t>
            </a: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Scrum Master</a:t>
            </a:r>
            <a:endParaRPr lang="en-CA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840"/>
              </a:lnSpc>
              <a:defRPr/>
            </a:pPr>
            <a:r>
              <a:rPr lang="en-CA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High-level </a:t>
            </a:r>
            <a:r>
              <a:rPr lang="en-CA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design is considered</a:t>
            </a:r>
            <a:endParaRPr lang="en-CA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840"/>
              </a:lnSpc>
              <a:defRPr/>
            </a:pPr>
            <a:endParaRPr lang="en-CA" sz="2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21088"/>
            <a:ext cx="67056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Ceremonies</a:t>
            </a:r>
            <a:r>
              <a:rPr lang="en-US" dirty="0" smtClean="0"/>
              <a:t>: </a:t>
            </a:r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The daily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scrum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Parameters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Daily</a:t>
            </a:r>
            <a:endParaRPr lang="en-CA" sz="2300" dirty="0" smtClean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15-minutes</a:t>
            </a:r>
            <a:endParaRPr lang="en-CA" sz="23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Stand-up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Not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for problem </a:t>
            </a: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solving</a:t>
            </a:r>
            <a:endParaRPr lang="en-CA" sz="28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Only 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 members, </a:t>
            </a: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Scrum Master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, product owner, </a:t>
            </a: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can</a:t>
            </a:r>
            <a:r>
              <a:rPr lang="en-CA" sz="23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talk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Helps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avoid other unnecessary meetings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Ceremonies: </a:t>
            </a:r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The sprint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presents what it accomplished during the</a:t>
            </a:r>
            <a:br>
              <a:rPr lang="en-CA" sz="28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sprint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Typically 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takes the form of a demo of new </a:t>
            </a: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features</a:t>
            </a:r>
            <a:r>
              <a:rPr lang="en-CA" sz="23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or 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underlying architecture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Informal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2"/>
            <a:r>
              <a:rPr lang="en-CA" sz="21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2-hour </a:t>
            </a:r>
            <a:r>
              <a:rPr lang="en-CA" sz="21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prep time </a:t>
            </a:r>
            <a:r>
              <a:rPr lang="en-CA" sz="21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rule</a:t>
            </a:r>
            <a:endParaRPr lang="en-CA" sz="21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lvl="2"/>
            <a:r>
              <a:rPr lang="en-CA" sz="21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No </a:t>
            </a:r>
            <a:r>
              <a:rPr lang="en-CA" sz="21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slides</a:t>
            </a:r>
            <a:endParaRPr lang="en-CA" sz="21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Whole 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 participates</a:t>
            </a:r>
            <a:br>
              <a:rPr lang="en-CA" sz="2300" dirty="0">
                <a:solidFill>
                  <a:srgbClr val="000000"/>
                </a:solidFill>
                <a:latin typeface="Times New Roman" panose="02020603050405020304"/>
              </a:rPr>
            </a:b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Ceremonies: </a:t>
            </a:r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Sprint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Periodically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take a look at what is and is not </a:t>
            </a: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working</a:t>
            </a:r>
            <a:endParaRPr lang="en-CA" sz="28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Typically 15-30 minutes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Done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after every </a:t>
            </a:r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sprint</a:t>
            </a:r>
            <a:endParaRPr lang="en-CA" sz="28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r>
              <a:rPr lang="en-CA" sz="28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Whole </a:t>
            </a: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 participates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Scrum Master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Product owner</a:t>
            </a:r>
            <a:endParaRPr lang="en-CA" sz="23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 lvl="1"/>
            <a:r>
              <a:rPr lang="en-CA" sz="23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Possibly </a:t>
            </a:r>
            <a:r>
              <a:rPr lang="en-CA" sz="23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customers and others</a:t>
            </a:r>
            <a:endParaRPr lang="en-CA" sz="23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Agile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Methods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2000" b="1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Comparison </a:t>
            </a:r>
            <a:r>
              <a:rPr lang="en-CA" sz="2000" b="1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with traditional </a:t>
            </a:r>
            <a:r>
              <a:rPr lang="en-CA" sz="2000" b="1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methods</a:t>
            </a:r>
            <a:endParaRPr lang="en-CA" sz="2000" b="1" dirty="0" smtClean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ts val="2295"/>
              </a:lnSpc>
            </a:pPr>
            <a:r>
              <a:rPr lang="en-CA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Agile methods require customer </a:t>
            </a:r>
            <a:r>
              <a:rPr lang="en-CA" sz="2000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involvement </a:t>
            </a:r>
            <a:r>
              <a:rPr lang="en-CA" altLang="en-US" sz="2000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throughout development </a:t>
            </a:r>
            <a: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versus involvement only </a:t>
            </a:r>
            <a:r>
              <a:rPr lang="en-CA" altLang="en-US" sz="2000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at specific </a:t>
            </a:r>
            <a: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phases.</a:t>
            </a:r>
            <a:endParaRPr lang="en-CA" altLang="en-US" sz="20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ts val="2295"/>
              </a:lnSpc>
              <a:buFont typeface="Arial" panose="020B0604020202020204" pitchFamily="34" charset="0"/>
              <a:buChar char="•"/>
            </a:pPr>
            <a: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Agile methods only develop detailed plans for the near</a:t>
            </a:r>
            <a:b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term versus detailed planning over the entire project.</a:t>
            </a:r>
            <a:endParaRPr lang="en-CA" altLang="en-US" sz="20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ts val="2295"/>
              </a:lnSpc>
              <a:buFont typeface="Arial" panose="020B0604020202020204" pitchFamily="34" charset="0"/>
              <a:buChar char="•"/>
            </a:pPr>
            <a: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Agile methods use working code and prototypes versus</a:t>
            </a:r>
            <a:b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CA" altLang="en-US" sz="2000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documentation</a:t>
            </a:r>
            <a:endParaRPr lang="en-CA" altLang="en-US" sz="2000" dirty="0" smtClean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2435"/>
              </a:lnSpc>
              <a:buFont typeface="Arial" panose="020B0604020202020204" pitchFamily="34" charset="0"/>
              <a:buChar char="•"/>
              <a:defRPr/>
            </a:pPr>
            <a:r>
              <a:rPr lang="en-CA" sz="2000" spc="-9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Agile methods rely on early developer test </a:t>
            </a:r>
            <a:r>
              <a:rPr lang="en-CA" sz="2000" spc="-9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case development versus </a:t>
            </a:r>
            <a:r>
              <a:rPr lang="en-CA" sz="2000" spc="-9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separate test functions.</a:t>
            </a:r>
            <a:endParaRPr lang="en-CA" sz="2000" spc="-9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ts val="2435"/>
              </a:lnSpc>
              <a:defRPr/>
            </a:pPr>
            <a:r>
              <a:rPr lang="en-CA" sz="2000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Example </a:t>
            </a:r>
            <a:r>
              <a:rPr lang="en-CA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Test Driven Development</a:t>
            </a:r>
            <a:endParaRPr lang="en-CA" sz="20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2470"/>
              </a:lnSpc>
              <a:buFont typeface="Arial" panose="020B0604020202020204" pitchFamily="34" charset="0"/>
              <a:buChar char="•"/>
            </a:pPr>
            <a: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Agile methods design for one feature at a time </a:t>
            </a:r>
            <a:r>
              <a:rPr lang="en-CA" altLang="en-US" sz="2000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versus complete </a:t>
            </a:r>
            <a: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design.</a:t>
            </a:r>
            <a:endParaRPr lang="en-CA" altLang="en-US" sz="20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Agile methods produce many small release versus </a:t>
            </a:r>
            <a:r>
              <a:rPr lang="en-CA" altLang="en-US" sz="2000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 limited </a:t>
            </a:r>
            <a:r>
              <a:rPr lang="en-CA" altLang="en-US" sz="2000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number of larger releases</a:t>
            </a:r>
            <a:r>
              <a:rPr lang="en-CA" altLang="en-US" sz="2000" dirty="0" smtClean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</a:t>
            </a:r>
            <a:endParaRPr lang="en-CA" altLang="en-US" sz="20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Artifacts: </a:t>
            </a:r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Product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backlog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4" y="2060848"/>
            <a:ext cx="3970734" cy="34686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requirements</a:t>
            </a:r>
            <a:endParaRPr lang="en-CA" sz="2200" dirty="0" smtClean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list of all desired work on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lang="en-CA" sz="22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project</a:t>
            </a:r>
            <a:endParaRPr lang="en-CA" sz="2200" dirty="0" smtClean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Ideally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expressed such that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each</a:t>
            </a:r>
            <a:r>
              <a:rPr lang="en-CA" sz="22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item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has value to the users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or customers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of the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product</a:t>
            </a:r>
            <a:endParaRPr lang="en-CA" sz="2200" dirty="0">
              <a:solidFill>
                <a:srgbClr val="0ACFD9"/>
              </a:solidFill>
              <a:latin typeface="Arial Unicode MS"/>
              <a:cs typeface="Arial Unicode MS"/>
            </a:endParaRPr>
          </a:p>
          <a:p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Prioritized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by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 product owner</a:t>
            </a:r>
            <a:endParaRPr lang="en-CA" sz="22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Reprioritized </a:t>
            </a:r>
            <a:r>
              <a:rPr lang="en-CA" sz="22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at the start of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each</a:t>
            </a:r>
            <a:r>
              <a:rPr lang="en-CA" sz="22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20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sprint</a:t>
            </a:r>
            <a:endParaRPr lang="en-CA" sz="22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 sample product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backlog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94" y="1622425"/>
            <a:ext cx="6515100" cy="438150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The </a:t>
            </a: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basic premise that the team is committed to the</a:t>
            </a:r>
            <a:b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</a:b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project. If the team is not committed then process</a:t>
            </a:r>
            <a:b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</a:br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collapses</a:t>
            </a:r>
            <a:endParaRPr lang="en-CA" sz="2400" dirty="0" smtClean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/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The </a:t>
            </a: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management's comfort level in delegation of </a:t>
            </a:r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tasks</a:t>
            </a:r>
            <a:endParaRPr lang="en-CA" sz="2400" dirty="0" smtClean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/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The </a:t>
            </a: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size of the team is restricted due to the</a:t>
            </a:r>
            <a:b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</a:br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involvement of all team </a:t>
            </a:r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members</a:t>
            </a:r>
            <a:endParaRPr lang="en-CA" sz="2400" dirty="0" smtClean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/>
            <a:r>
              <a:rPr lang="en-US" sz="2400" dirty="0" smtClean="0"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Suited </a:t>
            </a:r>
            <a:r>
              <a:rPr lang="en-US" sz="2400" dirty="0"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for development of new products and not </a:t>
            </a:r>
            <a:r>
              <a:rPr lang="en-US" sz="2400" dirty="0" smtClean="0"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for enhancement </a:t>
            </a:r>
            <a:r>
              <a:rPr lang="en-US" sz="2400" dirty="0"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of an existing product</a:t>
            </a:r>
            <a:endParaRPr lang="en-CA" sz="2400" dirty="0"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/>
            <a:r>
              <a:rPr lang="en-CA" sz="2400" dirty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Reliance on </a:t>
            </a:r>
            <a:r>
              <a:rPr lang="en-CA" sz="2400" dirty="0" smtClean="0">
                <a:solidFill>
                  <a:srgbClr val="000000"/>
                </a:solidFill>
                <a:latin typeface="Georgia" panose="02040502050405020303" charset="0"/>
                <a:ea typeface="Georgia" panose="02040502050405020303" charset="0"/>
                <a:cs typeface="Georgia" panose="02040502050405020303" charset="0"/>
              </a:rPr>
              <a:t>experience</a:t>
            </a:r>
            <a:endParaRPr lang="en-CA" sz="24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/>
            <a:endParaRPr lang="en-CA" sz="2400" dirty="0">
              <a:solidFill>
                <a:srgbClr val="000000"/>
              </a:solidFill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  <a:p>
            <a:pPr algn="just"/>
            <a:endParaRPr lang="en-US" sz="2400" dirty="0">
              <a:latin typeface="Georgia" panose="02040502050405020303" charset="0"/>
              <a:ea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Agile method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applicability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59" y="1772816"/>
            <a:ext cx="8019819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70"/>
              </a:lnSpc>
              <a:buFont typeface="Arial" panose="020B0604020202020204" pitchFamily="34" charset="0"/>
              <a:buChar char="•"/>
            </a:pPr>
            <a:r>
              <a:rPr lang="en-CA" altLang="en-US" sz="2120" dirty="0">
                <a:solidFill>
                  <a:srgbClr val="000000"/>
                </a:solidFill>
                <a:latin typeface="Constantia" panose="02030602050306030303" charset="0"/>
              </a:rPr>
              <a:t> Product  development  where  a  software  company  </a:t>
            </a:r>
            <a:r>
              <a:rPr lang="en-CA" altLang="en-US" sz="2120" dirty="0" smtClean="0">
                <a:solidFill>
                  <a:srgbClr val="000000"/>
                </a:solidFill>
                <a:latin typeface="Constantia" panose="02030602050306030303" charset="0"/>
              </a:rPr>
              <a:t>is</a:t>
            </a:r>
            <a:r>
              <a:rPr lang="en-CA" altLang="en-US" sz="2120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CA" altLang="en-US" sz="2120" dirty="0" smtClean="0">
                <a:solidFill>
                  <a:srgbClr val="000000"/>
                </a:solidFill>
                <a:latin typeface="Constantia" panose="02030602050306030303" charset="0"/>
              </a:rPr>
              <a:t>developing </a:t>
            </a:r>
            <a:r>
              <a:rPr lang="en-CA" altLang="en-US" sz="2120" dirty="0">
                <a:solidFill>
                  <a:srgbClr val="C00000"/>
                </a:solidFill>
                <a:latin typeface="Constantia" panose="02030602050306030303" charset="0"/>
              </a:rPr>
              <a:t>a small or medium-sized product </a:t>
            </a:r>
            <a:r>
              <a:rPr lang="en-CA" altLang="en-US" sz="2120" dirty="0">
                <a:solidFill>
                  <a:srgbClr val="000000"/>
                </a:solidFill>
                <a:latin typeface="Constantia" panose="02030602050306030303" charset="0"/>
              </a:rPr>
              <a:t>for sale.</a:t>
            </a:r>
            <a:endParaRPr lang="en-CA" altLang="en-US" sz="2120" dirty="0">
              <a:solidFill>
                <a:srgbClr val="000000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2470"/>
              </a:lnSpc>
            </a:pPr>
            <a:endParaRPr lang="en-CA" altLang="en-US" sz="2120" dirty="0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699" y="2690093"/>
            <a:ext cx="8239453" cy="160300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2535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010" dirty="0">
                <a:solidFill>
                  <a:srgbClr val="0ACFD9"/>
                </a:solidFill>
                <a:latin typeface="Arial Unicode MS"/>
                <a:cs typeface="Arial Unicode MS"/>
              </a:rPr>
              <a:t>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Custom  system  development  within  an 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organization,</a:t>
            </a:r>
            <a:r>
              <a:rPr lang="en-CA" sz="212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where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there is a </a:t>
            </a:r>
            <a:r>
              <a:rPr lang="en-CA" sz="2120" dirty="0">
                <a:solidFill>
                  <a:srgbClr val="C00000"/>
                </a:solidFill>
                <a:latin typeface="Constantia" panose="02030602050306030303"/>
                <a:cs typeface="Constantia" panose="02030602050306030303"/>
              </a:rPr>
              <a:t>clear commitment from the customer </a:t>
            </a:r>
            <a:r>
              <a:rPr lang="en-CA" sz="2120" dirty="0" smtClean="0">
                <a:solidFill>
                  <a:srgbClr val="C00000"/>
                </a:solidFill>
                <a:latin typeface="Constantia" panose="02030602050306030303"/>
                <a:cs typeface="Constantia" panose="02030602050306030303"/>
              </a:rPr>
              <a:t>to become </a:t>
            </a:r>
            <a:r>
              <a:rPr lang="en-CA" sz="2120" dirty="0">
                <a:solidFill>
                  <a:srgbClr val="C00000"/>
                </a:solidFill>
                <a:latin typeface="Constantia" panose="02030602050306030303"/>
                <a:cs typeface="Constantia" panose="02030602050306030303"/>
              </a:rPr>
              <a:t>involved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 in the development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process,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and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where there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are not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many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external rules and regulations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that affect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 software.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535"/>
              </a:lnSpc>
              <a:defRPr/>
            </a:pPr>
            <a:endParaRPr lang="en-CA" sz="212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63" y="4159669"/>
            <a:ext cx="8384821" cy="96180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2515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010" dirty="0">
                <a:solidFill>
                  <a:srgbClr val="0ACFD9"/>
                </a:solidFill>
                <a:latin typeface="Arial Unicode MS"/>
                <a:cs typeface="Arial Unicode MS"/>
              </a:rPr>
              <a:t>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Because of their focus on small, tightly-integrated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teams,</a:t>
            </a:r>
            <a:r>
              <a:rPr lang="en-CA" sz="212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there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are problems in </a:t>
            </a:r>
            <a:r>
              <a:rPr lang="en-CA" sz="2120" dirty="0">
                <a:solidFill>
                  <a:srgbClr val="C00000"/>
                </a:solidFill>
                <a:latin typeface="Constantia" panose="02030602050306030303"/>
                <a:cs typeface="Constantia" panose="02030602050306030303"/>
              </a:rPr>
              <a:t>scaling  agile methods to </a:t>
            </a:r>
            <a:r>
              <a:rPr lang="en-CA" sz="2120" dirty="0" smtClean="0">
                <a:solidFill>
                  <a:srgbClr val="C00000"/>
                </a:solidFill>
                <a:latin typeface="Constantia" panose="02030602050306030303"/>
                <a:cs typeface="Constantia" panose="02030602050306030303"/>
              </a:rPr>
              <a:t>large systems</a:t>
            </a:r>
            <a:r>
              <a:rPr lang="en-CA" sz="2120" dirty="0">
                <a:solidFill>
                  <a:srgbClr val="C00000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lang="en-CA" sz="2120" dirty="0">
              <a:solidFill>
                <a:srgbClr val="C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515"/>
              </a:lnSpc>
              <a:defRPr/>
            </a:pPr>
            <a:endParaRPr lang="en-CA" sz="212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29973" y="5627640"/>
            <a:ext cx="812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215"/>
              </a:lnSpc>
            </a:pPr>
            <a:r>
              <a:rPr lang="en-CA" altLang="en-US" sz="1060">
                <a:solidFill>
                  <a:srgbClr val="035B75"/>
                </a:solidFill>
                <a:latin typeface="Constantia" panose="02030602050306030303" charset="0"/>
              </a:rPr>
              <a:t>7</a:t>
            </a:r>
            <a:endParaRPr lang="en-CA" altLang="en-US" sz="1060">
              <a:solidFill>
                <a:srgbClr val="035B75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1215"/>
              </a:lnSpc>
            </a:pPr>
            <a:endParaRPr lang="en-CA" altLang="en-US" sz="106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Problems with agile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7992887" cy="10002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256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010" dirty="0">
                <a:solidFill>
                  <a:srgbClr val="0ACFD9"/>
                </a:solidFill>
                <a:latin typeface="Arial Unicode MS"/>
                <a:cs typeface="Arial Unicode MS"/>
              </a:rPr>
              <a:t>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It can </a:t>
            </a:r>
            <a:r>
              <a:rPr lang="en-CA" sz="2120" dirty="0">
                <a:solidFill>
                  <a:srgbClr val="C00000"/>
                </a:solidFill>
                <a:latin typeface="Constantia" panose="02030602050306030303"/>
                <a:cs typeface="Constantia" panose="02030602050306030303"/>
              </a:rPr>
              <a:t>be difficult to keep the interest of customers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who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are</a:t>
            </a:r>
            <a:r>
              <a:rPr lang="en-CA" sz="212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involved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 the process.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560"/>
              </a:lnSpc>
              <a:defRPr/>
            </a:pPr>
            <a:endParaRPr lang="en-CA" sz="212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416" y="2644750"/>
            <a:ext cx="6963147" cy="10002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56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CA" sz="2010" dirty="0">
                <a:solidFill>
                  <a:srgbClr val="0ACFD9"/>
                </a:solidFill>
                <a:latin typeface="Arial Unicode MS"/>
                <a:cs typeface="Arial Unicode MS"/>
              </a:rPr>
              <a:t> 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Team  members  may  be  unsuited  to  the  </a:t>
            </a:r>
            <a:r>
              <a:rPr lang="en-CA" sz="2120" dirty="0" smtClean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intense </a:t>
            </a:r>
            <a:br>
              <a:rPr lang="en-CA" sz="212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involvement that characterizes agile methods.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560"/>
              </a:lnSpc>
              <a:defRPr/>
            </a:pPr>
            <a:endParaRPr lang="en-CA" sz="212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202" y="3547318"/>
            <a:ext cx="7049948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5410200" algn="l"/>
                <a:tab pos="5956300" algn="l"/>
                <a:tab pos="6134100" algn="l"/>
                <a:tab pos="684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410200" algn="l"/>
                <a:tab pos="5956300" algn="l"/>
                <a:tab pos="6134100" algn="l"/>
                <a:tab pos="684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410200" algn="l"/>
                <a:tab pos="5956300" algn="l"/>
                <a:tab pos="6134100" algn="l"/>
                <a:tab pos="684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410200" algn="l"/>
                <a:tab pos="5956300" algn="l"/>
                <a:tab pos="6134100" algn="l"/>
                <a:tab pos="684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410200" algn="l"/>
                <a:tab pos="5956300" algn="l"/>
                <a:tab pos="6134100" algn="l"/>
                <a:tab pos="684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0200" algn="l"/>
                <a:tab pos="5956300" algn="l"/>
                <a:tab pos="6134100" algn="l"/>
                <a:tab pos="684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0200" algn="l"/>
                <a:tab pos="5956300" algn="l"/>
                <a:tab pos="6134100" algn="l"/>
                <a:tab pos="684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0200" algn="l"/>
                <a:tab pos="5956300" algn="l"/>
                <a:tab pos="6134100" algn="l"/>
                <a:tab pos="684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0200" algn="l"/>
                <a:tab pos="5956300" algn="l"/>
                <a:tab pos="6134100" algn="l"/>
                <a:tab pos="684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2470"/>
              </a:lnSpc>
              <a:buFont typeface="Arial" panose="020B0604020202020204" pitchFamily="34" charset="0"/>
              <a:buChar char="•"/>
            </a:pPr>
            <a:r>
              <a:rPr lang="en-CA" altLang="en-US" sz="2120" dirty="0">
                <a:solidFill>
                  <a:srgbClr val="000000"/>
                </a:solidFill>
                <a:latin typeface="Constantia" panose="02030602050306030303" charset="0"/>
              </a:rPr>
              <a:t> Prioritizing  changes  can  be </a:t>
            </a:r>
            <a:r>
              <a:rPr lang="en-CA" altLang="en-US" sz="2120" dirty="0" smtClean="0">
                <a:solidFill>
                  <a:srgbClr val="000000"/>
                </a:solidFill>
                <a:latin typeface="Constantia" panose="02030602050306030303" charset="0"/>
              </a:rPr>
              <a:t>difficult where multiple stakeholders are involved.</a:t>
            </a:r>
            <a:endParaRPr lang="en-CA" altLang="en-US" sz="2120" dirty="0">
              <a:solidFill>
                <a:srgbClr val="000000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2470"/>
              </a:lnSpc>
            </a:pPr>
            <a:endParaRPr lang="en-CA" altLang="en-US" sz="2120" dirty="0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428" y="4397623"/>
            <a:ext cx="593092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2435"/>
              </a:lnSpc>
              <a:buFont typeface="Arial" panose="020B0604020202020204" pitchFamily="34" charset="0"/>
              <a:buChar char="•"/>
              <a:defRPr/>
            </a:pP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 Maintaining </a:t>
            </a:r>
            <a:r>
              <a:rPr lang="en-CA" sz="2120" dirty="0">
                <a:solidFill>
                  <a:srgbClr val="C00000"/>
                </a:solidFill>
                <a:latin typeface="Constantia" panose="02030602050306030303"/>
                <a:cs typeface="Constantia" panose="02030602050306030303"/>
              </a:rPr>
              <a:t>simplicity requires extra work</a:t>
            </a: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435"/>
              </a:lnSpc>
              <a:defRPr/>
            </a:pPr>
            <a:endParaRPr lang="en-CA" sz="2115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13250" y="4222132"/>
            <a:ext cx="107951" cy="64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70"/>
              </a:lnSpc>
              <a:buFont typeface="Arial" panose="020B0604020202020204" pitchFamily="34" charset="0"/>
              <a:buChar char="•"/>
            </a:pPr>
            <a:endParaRPr lang="en-CA" altLang="en-US" sz="2120">
              <a:solidFill>
                <a:srgbClr val="000000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2470"/>
              </a:lnSpc>
            </a:pPr>
            <a:endParaRPr lang="en-CA" altLang="en-US" sz="2120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119319" y="5533221"/>
            <a:ext cx="823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215"/>
              </a:lnSpc>
            </a:pPr>
            <a:r>
              <a:rPr lang="en-CA" altLang="en-US" sz="1060">
                <a:solidFill>
                  <a:srgbClr val="035B75"/>
                </a:solidFill>
                <a:latin typeface="Constantia" panose="02030602050306030303" charset="0"/>
              </a:rPr>
              <a:t>8</a:t>
            </a:r>
            <a:endParaRPr lang="en-CA" altLang="en-US" sz="1060">
              <a:solidFill>
                <a:srgbClr val="035B75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1215"/>
              </a:lnSpc>
            </a:pPr>
            <a:endParaRPr lang="en-CA" altLang="en-US" sz="106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Agile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9735" y="1916832"/>
            <a:ext cx="2995820" cy="66684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40"/>
              </a:lnSpc>
              <a:defRPr/>
            </a:pPr>
            <a:r>
              <a:rPr lang="en-CA" sz="229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Example Agile Methods</a:t>
            </a:r>
            <a:endParaRPr lang="en-CA" sz="229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640"/>
              </a:lnSpc>
              <a:defRPr/>
            </a:pPr>
            <a:endParaRPr lang="en-CA" sz="2285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7118" y="2275420"/>
            <a:ext cx="2659895" cy="11541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CA" sz="2120" dirty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Extreme Programming</a:t>
            </a:r>
            <a:br>
              <a:rPr lang="en-CA" sz="2075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120" dirty="0" err="1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OpenUP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3000"/>
              </a:lnSpc>
              <a:defRPr/>
            </a:pPr>
            <a:endParaRPr lang="en-CA" sz="2075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7118" y="3037420"/>
            <a:ext cx="2348272" cy="119263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090"/>
              </a:lnSpc>
              <a:defRPr/>
            </a:pP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LEAN Development</a:t>
            </a:r>
            <a:br>
              <a:rPr lang="en-CA" sz="208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 Crystal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3090"/>
              </a:lnSpc>
              <a:defRPr/>
            </a:pPr>
            <a:endParaRPr lang="en-CA" sz="208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118" y="3877861"/>
            <a:ext cx="925061" cy="61555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435"/>
              </a:lnSpc>
              <a:defRPr/>
            </a:pPr>
            <a:r>
              <a:rPr lang="en-CA" sz="2120" dirty="0">
                <a:solidFill>
                  <a:srgbClr val="FF0000"/>
                </a:solidFill>
                <a:latin typeface="Constantia" panose="02030602050306030303"/>
                <a:cs typeface="Constantia" panose="02030602050306030303"/>
              </a:rPr>
              <a:t>SCRUM</a:t>
            </a:r>
            <a:endParaRPr lang="en-CA" sz="2120" dirty="0">
              <a:solidFill>
                <a:srgbClr val="FF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435"/>
              </a:lnSpc>
              <a:defRPr/>
            </a:pPr>
            <a:endParaRPr lang="en-CA" sz="207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7118" y="4270067"/>
            <a:ext cx="3051989" cy="61555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435"/>
              </a:lnSpc>
              <a:defRPr/>
            </a:pPr>
            <a:r>
              <a:rPr lang="en-CA" sz="212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 Test Driven Development</a:t>
            </a:r>
            <a:endParaRPr lang="en-CA" sz="212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435"/>
              </a:lnSpc>
              <a:defRPr/>
            </a:pPr>
            <a:endParaRPr lang="en-CA" sz="2105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079441" y="5738038"/>
            <a:ext cx="1154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215"/>
              </a:lnSpc>
            </a:pPr>
            <a:r>
              <a:rPr lang="en-CA" altLang="en-US" sz="1060">
                <a:solidFill>
                  <a:srgbClr val="035B75"/>
                </a:solidFill>
                <a:latin typeface="Constantia" panose="02030602050306030303" charset="0"/>
              </a:rPr>
              <a:t>14</a:t>
            </a:r>
            <a:endParaRPr lang="en-CA" altLang="en-US" sz="1060">
              <a:solidFill>
                <a:srgbClr val="035B75"/>
              </a:solidFill>
              <a:latin typeface="Constantia" panose="02030602050306030303" charset="0"/>
            </a:endParaRPr>
          </a:p>
          <a:p>
            <a:pPr eaLnBrk="1" hangingPunct="1">
              <a:lnSpc>
                <a:spcPts val="1215"/>
              </a:lnSpc>
            </a:pPr>
            <a:endParaRPr lang="en-CA" altLang="en-US" sz="106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Extreme </a:t>
            </a:r>
            <a:r>
              <a:rPr lang="en-CA" sz="3600" dirty="0" smtClean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2470"/>
              </a:lnSpc>
              <a:defRPr/>
            </a:pP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Perhaps the best-known and most widely used agile</a:t>
            </a:r>
            <a:br>
              <a:rPr lang="en-CA" sz="2800" dirty="0">
                <a:solidFill>
                  <a:srgbClr val="000000"/>
                </a:solidFill>
                <a:latin typeface="Times New Roman" panose="02020603050405020304"/>
              </a:rPr>
            </a:b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method.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ts val="2470"/>
              </a:lnSpc>
              <a:defRPr/>
            </a:pPr>
            <a:r>
              <a:rPr lang="en-CA" sz="2800" dirty="0">
                <a:solidFill>
                  <a:srgbClr val="000000"/>
                </a:solidFill>
                <a:latin typeface="Constantia" panose="02030602050306030303"/>
                <a:cs typeface="Constantia" panose="02030602050306030303"/>
              </a:rPr>
              <a:t>Introduced by Kent Beck in 1999</a:t>
            </a:r>
            <a:endParaRPr lang="en-CA" sz="2800" dirty="0">
              <a:solidFill>
                <a:srgbClr val="000000"/>
              </a:solidFill>
              <a:latin typeface="Constantia" panose="02030602050306030303"/>
              <a:cs typeface="Constantia" panose="02030602050306030303"/>
            </a:endParaRPr>
          </a:p>
          <a:p>
            <a:r>
              <a:rPr lang="en-CA" sz="2800" dirty="0" smtClean="0">
                <a:latin typeface="Calibri" panose="020F0502020204030204"/>
                <a:cs typeface="Calibri" panose="020F0502020204030204"/>
              </a:rPr>
              <a:t>The </a:t>
            </a:r>
            <a:r>
              <a:rPr lang="en-CA" sz="2800" dirty="0">
                <a:latin typeface="Calibri" panose="020F0502020204030204"/>
                <a:cs typeface="Calibri" panose="020F0502020204030204"/>
              </a:rPr>
              <a:t>XP release cycle</a:t>
            </a:r>
            <a:endParaRPr lang="en-CA" sz="2800" dirty="0">
              <a:latin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89" y="3140968"/>
            <a:ext cx="6860803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>
                <a:solidFill>
                  <a:srgbClr val="03607A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Extreme programming </a:t>
            </a:r>
            <a:r>
              <a:rPr lang="en-CA" altLang="en-US" sz="3600" dirty="0" smtClean="0">
                <a:solidFill>
                  <a:srgbClr val="03607A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practices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9" y="1772816"/>
            <a:ext cx="7243284" cy="39862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10276</Words>
  <Application>WPS Presentation</Application>
  <PresentationFormat>On-screen Show (4:3)</PresentationFormat>
  <Paragraphs>413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3" baseType="lpstr">
      <vt:lpstr>Arial</vt:lpstr>
      <vt:lpstr>SimSun</vt:lpstr>
      <vt:lpstr>Wingdings</vt:lpstr>
      <vt:lpstr>Perpetua Titling MT</vt:lpstr>
      <vt:lpstr>Wingdings 2</vt:lpstr>
      <vt:lpstr>Wingdings</vt:lpstr>
      <vt:lpstr>Cambria</vt:lpstr>
      <vt:lpstr>Calibri</vt:lpstr>
      <vt:lpstr>Arial Unicode MS</vt:lpstr>
      <vt:lpstr>Constantia</vt:lpstr>
      <vt:lpstr>Constantia</vt:lpstr>
      <vt:lpstr>Times New Roman</vt:lpstr>
      <vt:lpstr>Calibri</vt:lpstr>
      <vt:lpstr>Times New Roman</vt:lpstr>
      <vt:lpstr>Georgia</vt:lpstr>
      <vt:lpstr>Microsoft YaHei</vt:lpstr>
      <vt:lpstr>Arial Unicode MS</vt:lpstr>
      <vt:lpstr>Constantia Bold Italic</vt:lpstr>
      <vt:lpstr>Arial</vt:lpstr>
      <vt:lpstr>Arial Italic</vt:lpstr>
      <vt:lpstr>Civic</vt:lpstr>
      <vt:lpstr>SOFTWARE ENGINEERING (15B11CI513 ) Credits :- 4			Contact Hours :- 3-1-0 </vt:lpstr>
      <vt:lpstr>Agile methods</vt:lpstr>
      <vt:lpstr>Principles of agile methods</vt:lpstr>
      <vt:lpstr>Agile Methods</vt:lpstr>
      <vt:lpstr>Agile method applicability</vt:lpstr>
      <vt:lpstr>Problems with agile methods</vt:lpstr>
      <vt:lpstr>Agile Methods</vt:lpstr>
      <vt:lpstr>Extreme Programming</vt:lpstr>
      <vt:lpstr>Extreme programming practices 1</vt:lpstr>
      <vt:lpstr>Extreme programming practices 2</vt:lpstr>
      <vt:lpstr>XP and agile principles</vt:lpstr>
      <vt:lpstr>Customer involvement</vt:lpstr>
      <vt:lpstr>Requirements scenarios</vt:lpstr>
      <vt:lpstr>Story card for document downloading</vt:lpstr>
      <vt:lpstr>XP and change</vt:lpstr>
      <vt:lpstr>Refactoring</vt:lpstr>
      <vt:lpstr>Testing in XP</vt:lpstr>
      <vt:lpstr>Task cards for document downloading</vt:lpstr>
      <vt:lpstr>Test	case description</vt:lpstr>
      <vt:lpstr>Test-first development</vt:lpstr>
      <vt:lpstr>Pair programming</vt:lpstr>
      <vt:lpstr>Problems with XP</vt:lpstr>
      <vt:lpstr>Problems with XP cont…</vt:lpstr>
      <vt:lpstr>Key points</vt:lpstr>
      <vt:lpstr>Scrum</vt:lpstr>
      <vt:lpstr>Characteristics</vt:lpstr>
      <vt:lpstr>The Agile Manifesto-a statement of values</vt:lpstr>
      <vt:lpstr>SCRUM</vt:lpstr>
      <vt:lpstr>Sprints</vt:lpstr>
      <vt:lpstr>Sequential vs. overlapping development</vt:lpstr>
      <vt:lpstr>Scrum framework</vt:lpstr>
      <vt:lpstr>Roles: Product owner</vt:lpstr>
      <vt:lpstr>Roles: The Scrum Master</vt:lpstr>
      <vt:lpstr>Roles: The team</vt:lpstr>
      <vt:lpstr>Ceremonies: Sprint planning </vt:lpstr>
      <vt:lpstr>Ceremonies: Sprint planning</vt:lpstr>
      <vt:lpstr>Ceremonies: The daily scrum </vt:lpstr>
      <vt:lpstr>Ceremonies: The sprint review</vt:lpstr>
      <vt:lpstr>Ceremonies: Sprint retrospective</vt:lpstr>
      <vt:lpstr>Artifacts: Product backlog</vt:lpstr>
      <vt:lpstr>A sample product backlog</vt:lpstr>
      <vt:lpstr>Cons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Raju Pal</dc:creator>
  <cp:lastModifiedBy>user</cp:lastModifiedBy>
  <cp:revision>168</cp:revision>
  <dcterms:created xsi:type="dcterms:W3CDTF">2013-02-23T13:31:00Z</dcterms:created>
  <dcterms:modified xsi:type="dcterms:W3CDTF">2024-05-11T01:10:48Z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031937A716514B509AC27B982C53ED88</vt:lpwstr>
  </property>
  <property fmtid="{D5CDD505-2E9C-101B-9397-08002B2CF9AE}" pid="3" name="KSOProductBuildVer">
    <vt:lpwstr>1033-11.2.0.11537</vt:lpwstr>
  </property>
</Properties>
</file>