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5"/>
  </p:notesMasterIdLst>
  <p:handoutMasterIdLst>
    <p:handoutMasterId r:id="rId66"/>
  </p:handoutMasterIdLst>
  <p:sldIdLst>
    <p:sldId id="258" r:id="rId2"/>
    <p:sldId id="348" r:id="rId3"/>
    <p:sldId id="302" r:id="rId4"/>
    <p:sldId id="303" r:id="rId5"/>
    <p:sldId id="304" r:id="rId6"/>
    <p:sldId id="365" r:id="rId7"/>
    <p:sldId id="366" r:id="rId8"/>
    <p:sldId id="367" r:id="rId9"/>
    <p:sldId id="305" r:id="rId10"/>
    <p:sldId id="306" r:id="rId11"/>
    <p:sldId id="307" r:id="rId12"/>
    <p:sldId id="308" r:id="rId13"/>
    <p:sldId id="309" r:id="rId14"/>
    <p:sldId id="310" r:id="rId15"/>
    <p:sldId id="349" r:id="rId16"/>
    <p:sldId id="351" r:id="rId17"/>
    <p:sldId id="352" r:id="rId18"/>
    <p:sldId id="353" r:id="rId19"/>
    <p:sldId id="354" r:id="rId20"/>
    <p:sldId id="355" r:id="rId21"/>
    <p:sldId id="363" r:id="rId22"/>
    <p:sldId id="364" r:id="rId23"/>
    <p:sldId id="357" r:id="rId24"/>
    <p:sldId id="358" r:id="rId25"/>
    <p:sldId id="359" r:id="rId26"/>
    <p:sldId id="361" r:id="rId27"/>
    <p:sldId id="362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326" r:id="rId43"/>
    <p:sldId id="327" r:id="rId44"/>
    <p:sldId id="328" r:id="rId45"/>
    <p:sldId id="329" r:id="rId46"/>
    <p:sldId id="330" r:id="rId47"/>
    <p:sldId id="331" r:id="rId48"/>
    <p:sldId id="332" r:id="rId49"/>
    <p:sldId id="333" r:id="rId50"/>
    <p:sldId id="334" r:id="rId51"/>
    <p:sldId id="335" r:id="rId52"/>
    <p:sldId id="336" r:id="rId53"/>
    <p:sldId id="337" r:id="rId54"/>
    <p:sldId id="338" r:id="rId55"/>
    <p:sldId id="339" r:id="rId56"/>
    <p:sldId id="340" r:id="rId57"/>
    <p:sldId id="341" r:id="rId58"/>
    <p:sldId id="342" r:id="rId59"/>
    <p:sldId id="343" r:id="rId60"/>
    <p:sldId id="344" r:id="rId61"/>
    <p:sldId id="345" r:id="rId62"/>
    <p:sldId id="346" r:id="rId63"/>
    <p:sldId id="347" r:id="rId6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1E1466"/>
    <a:srgbClr val="9E92F6"/>
    <a:srgbClr val="00009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16"/>
    <p:restoredTop sz="85266" autoAdjust="0"/>
  </p:normalViewPr>
  <p:slideViewPr>
    <p:cSldViewPr>
      <p:cViewPr varScale="1">
        <p:scale>
          <a:sx n="77" d="100"/>
          <a:sy n="77" d="100"/>
        </p:scale>
        <p:origin x="-19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6D8E1-B222-49BE-9D6A-5FF6530C3309}" type="datetimeFigureOut">
              <a:rPr lang="en-US" smtClean="0"/>
              <a:pPr/>
              <a:t>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D1C63-9700-4F93-9092-75BA914C03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055F3-B35E-4BF2-8D5C-FC2094A0E1E1}" type="datetimeFigureOut">
              <a:rPr lang="en-IN" smtClean="0"/>
              <a:pPr/>
              <a:t>02-02-2023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36CF3-4EC5-4372-AF5C-5429E45FDA5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36CF3-4EC5-4372-AF5C-5429E45FDA5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4A009-DD29-4369-A31C-2A4986F37423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9190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CAA6B2-8A3D-40F8-94B7-D0FD61FF04F9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="1" dirty="0"/>
              <a:t>Resource available</a:t>
            </a:r>
            <a:r>
              <a:rPr lang="en-US" dirty="0"/>
              <a:t>: Make sure the resources are there when needed</a:t>
            </a:r>
          </a:p>
          <a:p>
            <a:pPr eaLnBrk="1" hangingPunct="1"/>
            <a:r>
              <a:rPr lang="en-US" b="1" dirty="0"/>
              <a:t>Resource allocation</a:t>
            </a:r>
            <a:r>
              <a:rPr lang="en-US" dirty="0"/>
              <a:t>: Make sure there are no competing resources.</a:t>
            </a:r>
            <a:endParaRPr lang="en-US" b="1" dirty="0"/>
          </a:p>
          <a:p>
            <a:pPr eaLnBrk="1" hangingPunct="1"/>
            <a:r>
              <a:rPr lang="en-US" b="1" dirty="0"/>
              <a:t>Staff</a:t>
            </a:r>
            <a:r>
              <a:rPr lang="en-US" dirty="0"/>
              <a:t> </a:t>
            </a:r>
            <a:r>
              <a:rPr lang="en-US" b="1" dirty="0"/>
              <a:t>responsibility</a:t>
            </a:r>
            <a:r>
              <a:rPr lang="en-US" dirty="0"/>
              <a:t>: Schedule showing which staff carry out each activity</a:t>
            </a:r>
          </a:p>
          <a:p>
            <a:pPr eaLnBrk="1" hangingPunct="1"/>
            <a:r>
              <a:rPr lang="en-US" b="1" dirty="0"/>
              <a:t>Project</a:t>
            </a:r>
            <a:r>
              <a:rPr lang="en-US" dirty="0"/>
              <a:t> </a:t>
            </a:r>
            <a:r>
              <a:rPr lang="en-US" b="1" dirty="0"/>
              <a:t>Monitoring</a:t>
            </a:r>
            <a:r>
              <a:rPr lang="en-US" dirty="0"/>
              <a:t>: Measure the actual achievement</a:t>
            </a:r>
            <a:endParaRPr lang="en-US" b="1" dirty="0"/>
          </a:p>
          <a:p>
            <a:pPr eaLnBrk="1" hangingPunct="1"/>
            <a:r>
              <a:rPr lang="en-US" b="1" dirty="0"/>
              <a:t>Cash</a:t>
            </a:r>
            <a:r>
              <a:rPr lang="en-US" dirty="0"/>
              <a:t> </a:t>
            </a:r>
            <a:r>
              <a:rPr lang="en-US" b="1" dirty="0"/>
              <a:t>flow</a:t>
            </a:r>
            <a:r>
              <a:rPr lang="en-US" dirty="0"/>
              <a:t> </a:t>
            </a:r>
            <a:r>
              <a:rPr lang="en-US" b="1" dirty="0" err="1"/>
              <a:t>forecasting</a:t>
            </a:r>
            <a:r>
              <a:rPr lang="en-US" dirty="0" err="1"/>
              <a:t>:Produce</a:t>
            </a:r>
            <a:r>
              <a:rPr lang="en-US" dirty="0"/>
              <a:t> a timed cash flow forecast</a:t>
            </a:r>
            <a:endParaRPr lang="en-US" b="1" dirty="0"/>
          </a:p>
          <a:p>
            <a:pPr eaLnBrk="1" hangingPunct="1"/>
            <a:r>
              <a:rPr lang="en-US" b="1" dirty="0"/>
              <a:t>Re</a:t>
            </a:r>
            <a:r>
              <a:rPr lang="en-US" dirty="0"/>
              <a:t>-</a:t>
            </a:r>
            <a:r>
              <a:rPr lang="en-US" b="1" dirty="0"/>
              <a:t>planning</a:t>
            </a:r>
            <a:r>
              <a:rPr lang="en-US" dirty="0"/>
              <a:t> of the </a:t>
            </a:r>
            <a:r>
              <a:rPr lang="en-US" b="1" dirty="0"/>
              <a:t>project</a:t>
            </a:r>
            <a:r>
              <a:rPr lang="en-US" dirty="0"/>
              <a:t> towards the </a:t>
            </a:r>
            <a:r>
              <a:rPr lang="en-US" b="1" dirty="0"/>
              <a:t>pre</a:t>
            </a:r>
            <a:r>
              <a:rPr lang="en-US" dirty="0"/>
              <a:t>-</a:t>
            </a:r>
            <a:r>
              <a:rPr lang="en-US" b="1" dirty="0"/>
              <a:t>defined</a:t>
            </a:r>
            <a:r>
              <a:rPr lang="en-US" dirty="0"/>
              <a:t> </a:t>
            </a:r>
            <a:r>
              <a:rPr lang="en-US" b="1" dirty="0" err="1"/>
              <a:t>goal</a:t>
            </a:r>
            <a:r>
              <a:rPr lang="en-US" dirty="0" err="1"/>
              <a:t>:re</a:t>
            </a:r>
            <a:r>
              <a:rPr lang="en-AU" dirty="0"/>
              <a:t>-</a:t>
            </a:r>
            <a:r>
              <a:rPr lang="en-US" dirty="0"/>
              <a:t>plan the project so that it will correct drift from the target.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lang="en-US" b="1" dirty="0"/>
          </a:p>
          <a:p>
            <a:pPr eaLnBrk="1" hangingPunct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67011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A066E8-14A7-4C12-99EF-7E2CEE7EB785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/>
              <a:t>Once a detailed activity plan is finished, it can be used to achieve the following:</a:t>
            </a:r>
          </a:p>
          <a:p>
            <a:pPr lvl="1" eaLnBrk="1" hangingPunct="1"/>
            <a:r>
              <a:rPr lang="en-AU" b="1"/>
              <a:t>Feasibility assessment</a:t>
            </a:r>
            <a:r>
              <a:rPr lang="en-AU"/>
              <a:t>: Can the project be delivered on time and within budget (constraints)?</a:t>
            </a:r>
          </a:p>
          <a:p>
            <a:pPr lvl="1" eaLnBrk="1" hangingPunct="1"/>
            <a:r>
              <a:rPr lang="en-US" b="1"/>
              <a:t>Resource</a:t>
            </a:r>
            <a:r>
              <a:rPr lang="en-AU" b="1"/>
              <a:t>s</a:t>
            </a:r>
            <a:r>
              <a:rPr lang="en-US"/>
              <a:t> </a:t>
            </a:r>
            <a:r>
              <a:rPr lang="en-US" b="1"/>
              <a:t>allocation</a:t>
            </a:r>
            <a:r>
              <a:rPr lang="en-AU"/>
              <a:t>:</a:t>
            </a:r>
          </a:p>
          <a:p>
            <a:pPr lvl="2" eaLnBrk="1" hangingPunct="1"/>
            <a:r>
              <a:rPr lang="en-AU"/>
              <a:t>How to allocate the resources with best results?</a:t>
            </a:r>
          </a:p>
          <a:p>
            <a:pPr lvl="2" eaLnBrk="1" hangingPunct="1"/>
            <a:r>
              <a:rPr lang="en-AU"/>
              <a:t>When should those resources be ready?</a:t>
            </a:r>
            <a:endParaRPr lang="en-US"/>
          </a:p>
          <a:p>
            <a:pPr lvl="1" eaLnBrk="1" hangingPunct="1"/>
            <a:r>
              <a:rPr lang="en-US" b="1"/>
              <a:t>Detailed</a:t>
            </a:r>
            <a:r>
              <a:rPr lang="en-US"/>
              <a:t> </a:t>
            </a:r>
            <a:r>
              <a:rPr lang="en-US" b="1"/>
              <a:t>costing</a:t>
            </a:r>
            <a:r>
              <a:rPr lang="en-AU"/>
              <a:t>:</a:t>
            </a:r>
          </a:p>
          <a:p>
            <a:pPr lvl="2" eaLnBrk="1" hangingPunct="1"/>
            <a:r>
              <a:rPr lang="en-AU"/>
              <a:t>A detailed estimates on the project cost and the timings.</a:t>
            </a:r>
          </a:p>
          <a:p>
            <a:pPr lvl="2" eaLnBrk="1" hangingPunct="1"/>
            <a:r>
              <a:rPr lang="en-AU"/>
              <a:t>A detailed forecast on when the expenditure is likely to take place.</a:t>
            </a:r>
            <a:endParaRPr lang="en-US"/>
          </a:p>
          <a:p>
            <a:pPr lvl="1" eaLnBrk="1" hangingPunct="1"/>
            <a:r>
              <a:rPr lang="en-US" b="1"/>
              <a:t>Motivation</a:t>
            </a:r>
            <a:r>
              <a:rPr lang="en-AU"/>
              <a:t>:</a:t>
            </a:r>
            <a:endParaRPr lang="en-AU" b="1"/>
          </a:p>
          <a:p>
            <a:pPr lvl="2" eaLnBrk="1" hangingPunct="1"/>
            <a:r>
              <a:rPr lang="en-AU"/>
              <a:t>Providing targets and being able to monitor the achievement of the targets at the end of the activity can be a good strategy to motivate staff.</a:t>
            </a:r>
            <a:endParaRPr lang="en-US"/>
          </a:p>
          <a:p>
            <a:pPr lvl="1" eaLnBrk="1" hangingPunct="1"/>
            <a:r>
              <a:rPr lang="en-US" b="1"/>
              <a:t>Co-ordination</a:t>
            </a:r>
            <a:r>
              <a:rPr lang="en-AU"/>
              <a:t>:</a:t>
            </a:r>
            <a:endParaRPr lang="en-AU" b="1"/>
          </a:p>
          <a:p>
            <a:pPr lvl="2" eaLnBrk="1" hangingPunct="1"/>
            <a:r>
              <a:rPr lang="en-AU"/>
              <a:t>Help to set the time and requirements of staff from different departments to work together in the project, if necessary</a:t>
            </a:r>
          </a:p>
          <a:p>
            <a:pPr lvl="2" eaLnBrk="1" hangingPunct="1"/>
            <a:r>
              <a:rPr lang="en-AU"/>
              <a:t>Provide a good way for the project teams to communicate, cooperate and collaborate among themselves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6915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6F906-EF45-4740-BD27-545FE547B583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/>
              <a:t>The activity plan is done in Steps 4 and 5 of Step Wise framework.</a:t>
            </a:r>
            <a:endParaRPr lang="en-US"/>
          </a:p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3370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A81A09-B4E2-4CE5-B6AB-9AE09A47939A}" type="slidenum">
              <a:rPr lang="en-AU" smtClean="0"/>
              <a:pPr/>
              <a:t>39</a:t>
            </a:fld>
            <a:endParaRPr lang="en-AU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/>
              <a:t>Actually, it is the shortening of the critical activity by putting more resources in it.</a:t>
            </a:r>
          </a:p>
          <a:p>
            <a:pPr eaLnBrk="1" hangingPunct="1"/>
            <a:r>
              <a:rPr lang="en-AU"/>
              <a:t>The CPM allows you to identify what to shorten.  However, it does not tell you how to.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0135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risks: prevent the achievements of the objectives</a:t>
            </a:r>
            <a:r>
              <a:rPr lang="en-US" baseline="0" dirty="0"/>
              <a:t> given to the project manager and the team</a:t>
            </a:r>
          </a:p>
          <a:p>
            <a:r>
              <a:rPr lang="en-US" baseline="0" dirty="0"/>
              <a:t>Business risks: like e-commerce web site is designed correctly but customers fail to the use of site due to uncompetitive price demanded.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52E48-9BCC-4CED-8BCB-D36D376F116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670740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Tx/>
              <a:buChar char="•"/>
            </a:pPr>
            <a:r>
              <a:rPr lang="en-GB" b="1" dirty="0"/>
              <a:t>Actors</a:t>
            </a:r>
            <a:r>
              <a:rPr lang="en-GB" dirty="0"/>
              <a:t> relate to all those involved in the project including both developers, users and managers e.g. a risk could be that high staff turnover leads to information of importance to the project being lost</a:t>
            </a:r>
          </a:p>
          <a:p>
            <a:pPr eaLnBrk="1" hangingPunct="1">
              <a:buFontTx/>
              <a:buChar char="•"/>
            </a:pPr>
            <a:r>
              <a:rPr lang="en-GB" dirty="0"/>
              <a:t>Technology – both that used to implement the project and that embedded in the project deliverables – risk could be that the technologies selected are not in fact appropriate.</a:t>
            </a:r>
          </a:p>
          <a:p>
            <a:pPr eaLnBrk="1" hangingPunct="1">
              <a:buFontTx/>
              <a:buChar char="•"/>
            </a:pPr>
            <a:r>
              <a:rPr lang="en-GB" dirty="0"/>
              <a:t>Structure – this includes management procedures, risk here is that a group who need to carry out a particular project task are not informed of this need because they are not part of the project communication network</a:t>
            </a:r>
          </a:p>
          <a:p>
            <a:pPr eaLnBrk="1" hangingPunct="1">
              <a:buFontTx/>
              <a:buChar char="•"/>
            </a:pPr>
            <a:r>
              <a:rPr lang="en-GB" dirty="0"/>
              <a:t>Tasks – the work to be carried out. A typical risk is that the amount of effort needed to carry out the task is underestimated.</a:t>
            </a:r>
          </a:p>
          <a:p>
            <a:pPr eaLnBrk="1" hangingPunct="1"/>
            <a:r>
              <a:rPr lang="en-GB" dirty="0"/>
              <a:t>A risk could be</a:t>
            </a:r>
            <a:r>
              <a:rPr lang="en-GB" b="1" dirty="0"/>
              <a:t> </a:t>
            </a:r>
            <a:r>
              <a:rPr lang="en-GB" dirty="0"/>
              <a:t>well belong to more than one of the four areas – for example, estimates being wrong could be influenced by problems with actors (e.g. lack of experience with a technical domain) or the structure (over optimism of managers keen to win work).</a:t>
            </a:r>
          </a:p>
          <a:p>
            <a:pPr eaLnBrk="1" hangingPunct="1"/>
            <a:r>
              <a:rPr lang="en-GB" dirty="0"/>
              <a:t>Exercise 7.2 in the text will be some practice in identifying and categorizing risks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452E48-9BCC-4CED-8BCB-D36D376F116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32075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C4B2-7FF1-AB4F-A748-5BEAD8B214FD}" type="datetime1">
              <a:rPr lang="en-IN" smtClean="0"/>
              <a:pPr/>
              <a:t>02-02-2023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Shruti Jaiswal</a:t>
            </a: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8624-DE82-F842-85C6-F1AE50093B17}" type="datetime1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Shruti Jaiswal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CDE2-C85C-D344-9E55-69E776238C93}" type="datetime1">
              <a:rPr lang="en-IN" smtClean="0"/>
              <a:pPr/>
              <a:t>02-02-2023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Shruti Jaiswal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/>
              <a:t>Software Project Management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081ED1-805D-4ABE-B2FA-631F0FAEC0BF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993975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Online Image Placeholder 2"/>
          <p:cNvSpPr>
            <a:spLocks noGrp="1"/>
          </p:cNvSpPr>
          <p:nvPr>
            <p:ph type="clipArt"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E2A2C-A356-054A-A494-FBC6BFECF9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247454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66800" y="210185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800" y="423545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8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Scheduling, PERT, Critical Path Analysis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39907F-EB62-3548-B5D2-A0AD0E5698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xmlns="" val="174634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294-F2F6-854A-9FC4-E013C8429C26}" type="datetime1">
              <a:rPr lang="en-IN" smtClean="0"/>
              <a:pPr/>
              <a:t>02-02-2023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Shruti Jaiswal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Shruti Jaiswal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FBE9-0623-D243-994A-6C69D9E49902}" type="datetime1">
              <a:rPr lang="en-IN" smtClean="0"/>
              <a:pPr/>
              <a:t>02-02-2023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B77F043-EA5C-7D4B-A969-1C88E0F57C7A}" type="datetime1">
              <a:rPr lang="en-IN" smtClean="0"/>
              <a:pPr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Shruti Jaiswal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8AA6-4686-004E-828B-43525CC8F313}" type="datetime1">
              <a:rPr lang="en-IN" smtClean="0"/>
              <a:pPr/>
              <a:t>02-02-2023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IN"/>
              <a:t>© Shruti Jaiswal</a:t>
            </a:r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8485-6992-7C4B-A27D-33857773F0BE}" type="datetime1">
              <a:rPr lang="en-IN" smtClean="0"/>
              <a:pPr/>
              <a:t>02-02-2023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Shruti Jaiswal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238-5411-2C4E-9610-0DABC6E8ABBC}" type="datetime1">
              <a:rPr lang="en-IN" smtClean="0"/>
              <a:pPr/>
              <a:t>02-02-2023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© Shruti Jaiswal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A7FC-3C62-2E4C-B827-C8192C28D09A}" type="datetime1">
              <a:rPr lang="en-IN" smtClean="0"/>
              <a:pPr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IN"/>
              <a:t>© Shruti Jaiswal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82EE695-3460-E54E-9ADF-30F9E0F2946B}" type="datetime1">
              <a:rPr lang="en-IN" smtClean="0"/>
              <a:pPr/>
              <a:t>02-02-2023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IN"/>
              <a:t>© Shruti Jaiswal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57A1B40-E646-8C4A-813C-0191D9BABDD1}" type="datetime1">
              <a:rPr lang="en-IN" smtClean="0"/>
              <a:pPr/>
              <a:t>02-02-2023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IN"/>
              <a:t>© Shruti Jaiswal</a:t>
            </a:r>
            <a:endParaRPr lang="en-I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51520" y="1484784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1E14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400" dirty="0" err="1"/>
              <a:t>Jaypee</a:t>
            </a:r>
            <a:r>
              <a:rPr lang="en-IN" sz="2400" baseline="0" dirty="0"/>
              <a:t> Institute of Institute Technology</a:t>
            </a:r>
          </a:p>
          <a:p>
            <a:pPr algn="r"/>
            <a:r>
              <a:rPr lang="en-IN" sz="1100" dirty="0">
                <a:latin typeface="Perpetua Titling MT" pitchFamily="18" charset="0"/>
              </a:rPr>
              <a:t>declared</a:t>
            </a:r>
            <a:r>
              <a:rPr lang="en-IN" sz="1100" baseline="0" dirty="0">
                <a:latin typeface="Perpetua Titling MT" pitchFamily="18" charset="0"/>
              </a:rPr>
              <a:t> DEEMED TO BE UNIVERSITY UNDER SECTION 3 OF UGC ACT</a:t>
            </a:r>
            <a:endParaRPr lang="en-IN" sz="1100" dirty="0">
              <a:latin typeface="Perpetua Titling MT" pitchFamily="18" charset="0"/>
            </a:endParaRPr>
          </a:p>
        </p:txBody>
      </p:sp>
      <p:pic>
        <p:nvPicPr>
          <p:cNvPr id="15362" name="Picture 2" descr="C:\Users\Raju Pal\Downloads\pics\Logo-jiit.png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827584" cy="5486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964488" cy="3528392"/>
          </a:xfrm>
        </p:spPr>
        <p:txBody>
          <a:bodyPr/>
          <a:lstStyle/>
          <a:p>
            <a:r>
              <a:rPr lang="en-IN" b="1" dirty="0">
                <a:latin typeface="Cambria" pitchFamily="18" charset="0"/>
              </a:rPr>
              <a:t>SOFTWARE ENGINEERING</a:t>
            </a:r>
            <a:br>
              <a:rPr lang="en-IN" b="1" dirty="0">
                <a:latin typeface="Cambria" pitchFamily="18" charset="0"/>
              </a:rPr>
            </a:br>
            <a:r>
              <a:rPr lang="en-IN" b="1" dirty="0">
                <a:latin typeface="Cambria" pitchFamily="18" charset="0"/>
              </a:rPr>
              <a:t>(</a:t>
            </a:r>
            <a:r>
              <a:rPr lang="fr-FR" b="1" dirty="0">
                <a:latin typeface="Cambria" pitchFamily="18" charset="0"/>
              </a:rPr>
              <a:t>15B11CI513</a:t>
            </a:r>
            <a:r>
              <a:rPr lang="en-US" b="1" dirty="0">
                <a:latin typeface="Cambria" pitchFamily="18" charset="0"/>
              </a:rPr>
              <a:t> </a:t>
            </a:r>
            <a:r>
              <a:rPr lang="en-IN" sz="4000" b="1" dirty="0">
                <a:latin typeface="Cambria" pitchFamily="18" charset="0"/>
              </a:rPr>
              <a:t>)</a:t>
            </a:r>
            <a:br>
              <a:rPr lang="en-IN" sz="4000" b="1" dirty="0">
                <a:latin typeface="Cambria" pitchFamily="18" charset="0"/>
              </a:rPr>
            </a:br>
            <a:r>
              <a:rPr lang="en-US" sz="2400" b="1" dirty="0"/>
              <a:t>Credits :- </a:t>
            </a:r>
            <a:r>
              <a:rPr lang="en-US" sz="2400" dirty="0"/>
              <a:t>4			</a:t>
            </a:r>
            <a:r>
              <a:rPr lang="en-US" sz="2400" b="1" dirty="0"/>
              <a:t>Contact Hours</a:t>
            </a:r>
            <a:r>
              <a:rPr lang="en-US" sz="2400" dirty="0"/>
              <a:t> </a:t>
            </a:r>
            <a:r>
              <a:rPr lang="en-US" sz="2400" b="1" dirty="0"/>
              <a:t>:- </a:t>
            </a:r>
            <a:r>
              <a:rPr lang="en-US" sz="2400" dirty="0"/>
              <a:t>3-1-0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dirty="0"/>
              <a:t>Project Scheduling</a:t>
            </a:r>
            <a:endParaRPr lang="en-IN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846FF31-B8A7-4399-A422-7769FF7D23AD}" type="slidenum">
              <a:rPr lang="en-AU" smtClean="0"/>
              <a:pPr/>
              <a:t>10</a:t>
            </a:fld>
            <a:endParaRPr lang="en-AU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Cont…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/>
              <a:t>During planning, managers consider:</a:t>
            </a:r>
          </a:p>
          <a:p>
            <a:pPr lvl="1" eaLnBrk="1" hangingPunct="1"/>
            <a:r>
              <a:rPr lang="en-US"/>
              <a:t>Resource </a:t>
            </a:r>
            <a:r>
              <a:rPr lang="en-AU"/>
              <a:t>availability</a:t>
            </a:r>
          </a:p>
          <a:p>
            <a:pPr lvl="1" eaLnBrk="1" hangingPunct="1"/>
            <a:r>
              <a:rPr lang="en-US"/>
              <a:t>Resource allocation</a:t>
            </a:r>
          </a:p>
          <a:p>
            <a:pPr lvl="1" eaLnBrk="1" hangingPunct="1"/>
            <a:r>
              <a:rPr lang="en-US"/>
              <a:t>Staff responsibility</a:t>
            </a:r>
          </a:p>
          <a:p>
            <a:pPr lvl="1" eaLnBrk="1" hangingPunct="1"/>
            <a:r>
              <a:rPr lang="en-US"/>
              <a:t>Project Monitoring</a:t>
            </a:r>
          </a:p>
          <a:p>
            <a:pPr lvl="1" eaLnBrk="1" hangingPunct="1"/>
            <a:r>
              <a:rPr lang="en-US"/>
              <a:t>Cash flow forecasting</a:t>
            </a:r>
          </a:p>
          <a:p>
            <a:pPr lvl="1" eaLnBrk="1" hangingPunct="1"/>
            <a:r>
              <a:rPr lang="en-US"/>
              <a:t>Re-planning of the project towards the pre-defined goal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76412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A59026-B678-432A-B88F-167D58CEEB6C}" type="slidenum">
              <a:rPr lang="en-AU" smtClean="0"/>
              <a:pPr/>
              <a:t>11</a:t>
            </a:fld>
            <a:endParaRPr lang="en-AU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/>
              <a:t>Objectives</a:t>
            </a:r>
            <a:r>
              <a:rPr lang="en-US" dirty="0"/>
              <a:t> of Activity Planning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Feasibility assessment</a:t>
            </a:r>
          </a:p>
          <a:p>
            <a:pPr lvl="1"/>
            <a:r>
              <a:rPr lang="en-US" dirty="0"/>
              <a:t>Time and resource constraints</a:t>
            </a:r>
            <a:endParaRPr lang="en-AU" dirty="0"/>
          </a:p>
          <a:p>
            <a:pPr eaLnBrk="1" hangingPunct="1"/>
            <a:r>
              <a:rPr lang="en-US" dirty="0"/>
              <a:t>Resource allocation</a:t>
            </a:r>
          </a:p>
          <a:p>
            <a:pPr lvl="1"/>
            <a:r>
              <a:rPr lang="en-US" dirty="0"/>
              <a:t>Timescale and resource availability</a:t>
            </a:r>
          </a:p>
          <a:p>
            <a:pPr eaLnBrk="1" hangingPunct="1"/>
            <a:r>
              <a:rPr lang="en-US" dirty="0"/>
              <a:t>Detailed costing</a:t>
            </a:r>
          </a:p>
          <a:p>
            <a:pPr lvl="1"/>
            <a:r>
              <a:rPr lang="en-US" dirty="0"/>
              <a:t>Cost and their timing</a:t>
            </a:r>
          </a:p>
          <a:p>
            <a:pPr eaLnBrk="1" hangingPunct="1"/>
            <a:r>
              <a:rPr lang="en-US" dirty="0"/>
              <a:t>Motivation</a:t>
            </a:r>
          </a:p>
          <a:p>
            <a:pPr eaLnBrk="1" hangingPunct="1"/>
            <a:r>
              <a:rPr lang="en-US" dirty="0"/>
              <a:t>Co-ordination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xmlns="" val="97392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Activity Planning and scheduling techniques leads to</a:t>
            </a:r>
          </a:p>
          <a:p>
            <a:pPr lvl="1"/>
            <a:r>
              <a:rPr lang="en-US" dirty="0"/>
              <a:t>Completing the project in a min. time and at an acceptable cost</a:t>
            </a:r>
          </a:p>
          <a:p>
            <a:pPr lvl="1"/>
            <a:r>
              <a:rPr lang="en-US" dirty="0"/>
              <a:t>Activities in parallel</a:t>
            </a:r>
          </a:p>
        </p:txBody>
      </p:sp>
    </p:spTree>
    <p:extLst>
      <p:ext uri="{BB962C8B-B14F-4D97-AF65-F5344CB8AC3E}">
        <p14:creationId xmlns:p14="http://schemas.microsoft.com/office/powerpoint/2010/main" xmlns="" val="1586732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F0169-F81B-48C3-9893-35FA9352F14F}" type="slidenum">
              <a:rPr lang="en-AU" smtClean="0"/>
              <a:pPr/>
              <a:t>13</a:t>
            </a:fld>
            <a:endParaRPr lang="en-AU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Different Levels of Plans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/>
              <a:t>Project Schedule: a plan that shows</a:t>
            </a:r>
          </a:p>
          <a:p>
            <a:pPr lvl="1"/>
            <a:r>
              <a:rPr lang="en-AU" dirty="0"/>
              <a:t>What are activities</a:t>
            </a:r>
          </a:p>
          <a:p>
            <a:pPr lvl="1"/>
            <a:r>
              <a:rPr lang="en-AU" dirty="0"/>
              <a:t>Order of activities</a:t>
            </a:r>
          </a:p>
          <a:p>
            <a:pPr lvl="1" eaLnBrk="1" hangingPunct="1"/>
            <a:r>
              <a:rPr lang="en-AU" dirty="0"/>
              <a:t>Dates when each activity should start and stop</a:t>
            </a:r>
          </a:p>
          <a:p>
            <a:pPr lvl="1" eaLnBrk="1" hangingPunct="1"/>
            <a:r>
              <a:rPr lang="en-AU" dirty="0"/>
              <a:t>When and how much of the resources will be required</a:t>
            </a:r>
          </a:p>
          <a:p>
            <a:pPr eaLnBrk="1" hangingPunct="1"/>
            <a:r>
              <a:rPr lang="en-AU" dirty="0"/>
              <a:t>Activity Plan: a plan that describes</a:t>
            </a:r>
          </a:p>
          <a:p>
            <a:pPr lvl="1" eaLnBrk="1" hangingPunct="1"/>
            <a:r>
              <a:rPr lang="en-AU" dirty="0"/>
              <a:t>how each activity will be undertaken</a:t>
            </a:r>
          </a:p>
        </p:txBody>
      </p:sp>
    </p:spTree>
    <p:extLst>
      <p:ext uri="{BB962C8B-B14F-4D97-AF65-F5344CB8AC3E}">
        <p14:creationId xmlns:p14="http://schemas.microsoft.com/office/powerpoint/2010/main" xmlns="" val="754913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Activity networks</a:t>
            </a:r>
          </a:p>
        </p:txBody>
      </p:sp>
      <p:sp>
        <p:nvSpPr>
          <p:cNvPr id="12291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573607-5C51-407C-B643-B3963AD5C11B}" type="slidenum">
              <a:rPr lang="en-AU" smtClean="0"/>
              <a:pPr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65163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Planning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04579" y="1412776"/>
            <a:ext cx="6047741" cy="3240360"/>
          </a:xfrm>
        </p:spPr>
      </p:pic>
      <p:sp>
        <p:nvSpPr>
          <p:cNvPr id="5" name="Rectangle 4"/>
          <p:cNvSpPr/>
          <p:nvPr/>
        </p:nvSpPr>
        <p:spPr>
          <a:xfrm>
            <a:off x="301752" y="4809926"/>
            <a:ext cx="8534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ctr">
              <a:buClr>
                <a:srgbClr val="1E1466"/>
              </a:buClr>
              <a:buFont typeface="Arial" charset="0"/>
              <a:buChar char="•"/>
            </a:pPr>
            <a:r>
              <a:rPr lang="en-US" altLang="en-US" sz="2000" dirty="0">
                <a:latin typeface="Book Antiqua" charset="0"/>
                <a:ea typeface="Arial" charset="0"/>
                <a:cs typeface="Arial" charset="0"/>
              </a:rPr>
              <a:t>Both use same calculations, almost similar</a:t>
            </a:r>
          </a:p>
          <a:p>
            <a:pPr marL="342900" indent="-342900" algn="ctr">
              <a:buClr>
                <a:srgbClr val="1E1466"/>
              </a:buClr>
              <a:buFont typeface="Arial" charset="0"/>
              <a:buChar char="•"/>
            </a:pPr>
            <a:r>
              <a:rPr lang="en-US" altLang="en-US" sz="2000" dirty="0">
                <a:latin typeface="Book Antiqua" charset="0"/>
                <a:ea typeface="Arial" charset="0"/>
                <a:cs typeface="Arial" charset="0"/>
              </a:rPr>
              <a:t>Main difference is probabilistic and deterministic in time estimation</a:t>
            </a:r>
          </a:p>
          <a:p>
            <a:pPr marL="342900" indent="-342900" algn="ctr">
              <a:buClr>
                <a:srgbClr val="1E1466"/>
              </a:buClr>
              <a:buFont typeface="Arial" charset="0"/>
              <a:buChar char="•"/>
            </a:pPr>
            <a:r>
              <a:rPr lang="en-US" altLang="en-US" sz="2000" dirty="0">
                <a:latin typeface="Book Antiqua" charset="0"/>
                <a:ea typeface="Arial" charset="0"/>
                <a:cs typeface="Arial" charset="0"/>
              </a:rPr>
              <a:t>Gantt Chart also used in scheduling</a:t>
            </a:r>
          </a:p>
        </p:txBody>
      </p:sp>
    </p:spTree>
    <p:extLst>
      <p:ext uri="{BB962C8B-B14F-4D97-AF65-F5344CB8AC3E}">
        <p14:creationId xmlns:p14="http://schemas.microsoft.com/office/powerpoint/2010/main" xmlns="" val="111136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BF92100B-44D6-7749-B571-ACDDEBE8A627}" type="slidenum">
              <a:rPr lang="en-US" altLang="en-US" sz="1000">
                <a:solidFill>
                  <a:schemeClr val="tx2"/>
                </a:solidFill>
              </a:rPr>
              <a:pPr/>
              <a:t>16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126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616450"/>
          </a:xfrm>
        </p:spPr>
        <p:txBody>
          <a:bodyPr/>
          <a:lstStyle/>
          <a:p>
            <a:pPr algn="just" eaLnBrk="1" hangingPunct="1"/>
            <a:r>
              <a:rPr lang="en-US" altLang="en-US" sz="2600" dirty="0">
                <a:latin typeface="Book Antiqua" charset="0"/>
              </a:rPr>
              <a:t>Graphical portrayal of activities and event</a:t>
            </a:r>
          </a:p>
          <a:p>
            <a:pPr algn="just" eaLnBrk="1" hangingPunct="1"/>
            <a:r>
              <a:rPr lang="en-US" altLang="en-US" sz="2600" dirty="0">
                <a:latin typeface="Book Antiqua" charset="0"/>
              </a:rPr>
              <a:t>Shows dependency relationships between tasks/activities in a project</a:t>
            </a:r>
          </a:p>
          <a:p>
            <a:pPr algn="just" eaLnBrk="1" hangingPunct="1"/>
            <a:r>
              <a:rPr lang="en-US" altLang="en-US" sz="2600" dirty="0">
                <a:latin typeface="Book Antiqua" charset="0"/>
              </a:rPr>
              <a:t>Clearly shows tasks that must precede (precedence) or follow (succeeding) other tasks in a logical manner</a:t>
            </a:r>
          </a:p>
          <a:p>
            <a:pPr algn="just" eaLnBrk="1" hangingPunct="1"/>
            <a:r>
              <a:rPr lang="en-US" altLang="en-US" sz="2600" dirty="0">
                <a:latin typeface="Book Antiqua" charset="0"/>
              </a:rPr>
              <a:t>Clear representation of plan – a powerful tool for planning and controlling project</a:t>
            </a:r>
          </a:p>
          <a:p>
            <a:pPr algn="just" eaLnBrk="1" hangingPunct="1"/>
            <a:endParaRPr lang="en-US" altLang="en-US" sz="2600" dirty="0">
              <a:latin typeface="Book Antiqua" charset="0"/>
            </a:endParaRPr>
          </a:p>
        </p:txBody>
      </p:sp>
      <p:sp>
        <p:nvSpPr>
          <p:cNvPr id="11269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11560" y="620688"/>
            <a:ext cx="7772400" cy="533400"/>
          </a:xfrm>
          <a:noFill/>
        </p:spPr>
        <p:txBody>
          <a:bodyPr/>
          <a:lstStyle/>
          <a:p>
            <a:pPr algn="ctr" eaLnBrk="1" hangingPunct="1"/>
            <a:r>
              <a:rPr lang="en-US" altLang="en-US" sz="2800" b="1">
                <a:ea typeface="Times New Roman" charset="0"/>
                <a:cs typeface="Times New Roman" charset="0"/>
              </a:rPr>
              <a:t>NETWORK</a:t>
            </a:r>
            <a:r>
              <a:rPr lang="en-US" altLang="en-US" sz="28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76154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AF65265-A4D9-D745-B1E1-E97F735DD131}" type="slidenum">
              <a:rPr lang="en-US" altLang="en-US" sz="1000">
                <a:solidFill>
                  <a:schemeClr val="tx2"/>
                </a:solidFill>
              </a:rPr>
              <a:pPr/>
              <a:t>17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229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395536" y="116632"/>
            <a:ext cx="8568952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/>
              <a:t>Example of Simple Network – Survey </a:t>
            </a:r>
          </a:p>
        </p:txBody>
      </p:sp>
      <p:pic>
        <p:nvPicPr>
          <p:cNvPr id="12294" name="Picture 1029" descr="H:\network diagram_marketing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1066800" y="1905000"/>
            <a:ext cx="7162800" cy="3962400"/>
          </a:xfrm>
        </p:spPr>
      </p:pic>
    </p:spTree>
    <p:extLst>
      <p:ext uri="{BB962C8B-B14F-4D97-AF65-F5344CB8AC3E}">
        <p14:creationId xmlns:p14="http://schemas.microsoft.com/office/powerpoint/2010/main" xmlns="" val="14435250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450FF84-84C6-6848-A50C-F2F6D152D0E4}" type="slidenum">
              <a:rPr lang="en-US" altLang="en-US" sz="1000">
                <a:solidFill>
                  <a:schemeClr val="tx2"/>
                </a:solidFill>
              </a:rPr>
              <a:pPr/>
              <a:t>18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331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066800" y="290736"/>
            <a:ext cx="77724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200"/>
              <a:t>Example of Network – More Complex</a:t>
            </a:r>
          </a:p>
        </p:txBody>
      </p:sp>
      <p:sp>
        <p:nvSpPr>
          <p:cNvPr id="13317" name="Rectangle 1028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eaLnBrk="1" hangingPunct="1"/>
            <a:endParaRPr lang="en-US" altLang="en-US" sz="2800"/>
          </a:p>
        </p:txBody>
      </p:sp>
      <p:pic>
        <p:nvPicPr>
          <p:cNvPr id="13318" name="Picture 1029" descr="H:\network1.jpg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14400" y="1484784"/>
            <a:ext cx="7620000" cy="4932363"/>
          </a:xfrm>
        </p:spPr>
      </p:pic>
    </p:spTree>
    <p:extLst>
      <p:ext uri="{BB962C8B-B14F-4D97-AF65-F5344CB8AC3E}">
        <p14:creationId xmlns:p14="http://schemas.microsoft.com/office/powerpoint/2010/main" xmlns="" val="12020661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Chapter 8</a:t>
            </a:r>
          </a:p>
        </p:txBody>
      </p:sp>
      <p:sp>
        <p:nvSpPr>
          <p:cNvPr id="14340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A0D6C23-FFC1-3B47-8390-113357635096}" type="slidenum">
              <a:rPr lang="en-US" altLang="en-US" sz="1000">
                <a:solidFill>
                  <a:schemeClr val="tx2"/>
                </a:solidFill>
              </a:rPr>
              <a:pPr/>
              <a:t>19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95536"/>
            <a:ext cx="7772400" cy="457200"/>
          </a:xfrm>
        </p:spPr>
        <p:txBody>
          <a:bodyPr/>
          <a:lstStyle/>
          <a:p>
            <a:pPr algn="ctr" eaLnBrk="1" hangingPunct="1"/>
            <a:r>
              <a:rPr lang="en-US" altLang="en-US" sz="2400" b="1">
                <a:ea typeface="Times New Roman" charset="0"/>
                <a:cs typeface="Times New Roman" charset="0"/>
              </a:rPr>
              <a:t>DEFINITION OF TERMS IN A NETWORK</a:t>
            </a:r>
            <a:endParaRPr lang="en-US" altLang="en-US" sz="2400" b="1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389112"/>
            <a:ext cx="81534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latin typeface="Georgia" charset="0"/>
                <a:ea typeface="Georgia" charset="0"/>
                <a:cs typeface="Georgia" charset="0"/>
              </a:rPr>
              <a:t>Activity	:	</a:t>
            </a:r>
            <a:r>
              <a:rPr lang="en-US" altLang="en-US" sz="1800" dirty="0">
                <a:latin typeface="Georgia" charset="0"/>
                <a:ea typeface="Georgia" charset="0"/>
                <a:cs typeface="Georgia" charset="0"/>
              </a:rPr>
              <a:t>any portions of project (tasks) which</a:t>
            </a:r>
            <a:r>
              <a:rPr lang="en-US" altLang="en-US" sz="1800" b="1" dirty="0">
                <a:latin typeface="Georgia" charset="0"/>
                <a:ea typeface="Georgia" charset="0"/>
                <a:cs typeface="Georgia" charset="0"/>
              </a:rPr>
              <a:t> </a:t>
            </a:r>
            <a:r>
              <a:rPr lang="en-US" altLang="en-US" sz="1800" dirty="0">
                <a:latin typeface="Georgia" charset="0"/>
                <a:ea typeface="Georgia" charset="0"/>
                <a:cs typeface="Georgia" charset="0"/>
              </a:rPr>
              <a:t>required 			by project, uses up resource and consumes 				time – may involve labor, paper work, 				contractual negotiations, machinery operations 			Activity on Arrow (AOA) showed as arrow, AON 			– Activity on Node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latin typeface="Georgia" charset="0"/>
                <a:ea typeface="Georgia" charset="0"/>
                <a:cs typeface="Georgia" charset="0"/>
              </a:rPr>
              <a:t>Event	:</a:t>
            </a:r>
            <a:r>
              <a:rPr lang="en-US" altLang="en-US" sz="1800" dirty="0">
                <a:latin typeface="Georgia" charset="0"/>
                <a:ea typeface="Georgia" charset="0"/>
                <a:cs typeface="Georgia" charset="0"/>
              </a:rPr>
              <a:t>	beginning or ending points of one or more 				activities, instantaneous point in time, also 				called ‘nodes’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altLang="en-US" sz="1800" dirty="0">
              <a:latin typeface="Georgia" charset="0"/>
              <a:ea typeface="Georgia" charset="0"/>
              <a:cs typeface="Georgi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1800" b="1" dirty="0">
                <a:latin typeface="Georgia" charset="0"/>
                <a:ea typeface="Georgia" charset="0"/>
                <a:cs typeface="Georgia" charset="0"/>
              </a:rPr>
              <a:t>Network	</a:t>
            </a:r>
            <a:r>
              <a:rPr lang="en-US" altLang="en-US" sz="1800" dirty="0">
                <a:latin typeface="Georgia" charset="0"/>
                <a:ea typeface="Georgia" charset="0"/>
                <a:cs typeface="Georgia" charset="0"/>
              </a:rPr>
              <a:t>:	Combination of all project activities and the events </a:t>
            </a:r>
          </a:p>
        </p:txBody>
      </p:sp>
      <p:sp>
        <p:nvSpPr>
          <p:cNvPr id="14343" name="Text Box 5"/>
          <p:cNvSpPr txBox="1">
            <a:spLocks noChangeArrowheads="1"/>
          </p:cNvSpPr>
          <p:nvPr/>
        </p:nvSpPr>
        <p:spPr bwMode="auto">
          <a:xfrm>
            <a:off x="4005263" y="4724400"/>
            <a:ext cx="1252537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ACTIVITY</a:t>
            </a:r>
          </a:p>
        </p:txBody>
      </p:sp>
      <p:sp>
        <p:nvSpPr>
          <p:cNvPr id="14344" name="AutoShape 6"/>
          <p:cNvSpPr>
            <a:spLocks noChangeArrowheads="1"/>
          </p:cNvSpPr>
          <p:nvPr/>
        </p:nvSpPr>
        <p:spPr bwMode="auto">
          <a:xfrm>
            <a:off x="679450" y="4594225"/>
            <a:ext cx="1187450" cy="1044575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5" name="AutoShape 7"/>
          <p:cNvSpPr>
            <a:spLocks noChangeArrowheads="1"/>
          </p:cNvSpPr>
          <p:nvPr/>
        </p:nvSpPr>
        <p:spPr bwMode="auto">
          <a:xfrm>
            <a:off x="2698750" y="4724400"/>
            <a:ext cx="1187450" cy="1028700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6" name="AutoShape 8"/>
          <p:cNvSpPr>
            <a:spLocks noChangeArrowheads="1"/>
          </p:cNvSpPr>
          <p:nvPr/>
        </p:nvSpPr>
        <p:spPr bwMode="auto">
          <a:xfrm>
            <a:off x="4954588" y="4724400"/>
            <a:ext cx="1187450" cy="1028700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7" name="AutoShape 9"/>
          <p:cNvSpPr>
            <a:spLocks noChangeArrowheads="1"/>
          </p:cNvSpPr>
          <p:nvPr/>
        </p:nvSpPr>
        <p:spPr bwMode="auto">
          <a:xfrm>
            <a:off x="6973888" y="4724400"/>
            <a:ext cx="1068387" cy="1028700"/>
          </a:xfrm>
          <a:prstGeom prst="flowChartConnector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14348" name="Line 10"/>
          <p:cNvSpPr>
            <a:spLocks noChangeShapeType="1"/>
          </p:cNvSpPr>
          <p:nvPr/>
        </p:nvSpPr>
        <p:spPr bwMode="auto">
          <a:xfrm>
            <a:off x="1866900" y="5181600"/>
            <a:ext cx="83185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1"/>
          <p:cNvSpPr>
            <a:spLocks noChangeShapeType="1"/>
          </p:cNvSpPr>
          <p:nvPr/>
        </p:nvSpPr>
        <p:spPr bwMode="auto">
          <a:xfrm>
            <a:off x="3886200" y="5181600"/>
            <a:ext cx="1068388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Line 12"/>
          <p:cNvSpPr>
            <a:spLocks noChangeShapeType="1"/>
          </p:cNvSpPr>
          <p:nvPr/>
        </p:nvSpPr>
        <p:spPr bwMode="auto">
          <a:xfrm>
            <a:off x="6142038" y="5181600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1" name="Text Box 13"/>
          <p:cNvSpPr txBox="1">
            <a:spLocks noChangeArrowheads="1"/>
          </p:cNvSpPr>
          <p:nvPr/>
        </p:nvSpPr>
        <p:spPr bwMode="auto">
          <a:xfrm>
            <a:off x="1747838" y="4495800"/>
            <a:ext cx="1528762" cy="228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PRECEEDING</a:t>
            </a:r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5867400" y="4419600"/>
            <a:ext cx="1447800" cy="342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400" b="1">
                <a:latin typeface="Arial" charset="0"/>
              </a:rPr>
              <a:t>SUCCESSOR</a:t>
            </a:r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auto">
          <a:xfrm>
            <a:off x="2895600" y="5791200"/>
            <a:ext cx="1219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600" b="1">
                <a:latin typeface="Arial" charset="0"/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xmlns="" val="1121057844"/>
      </p:ext>
    </p:extLst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Project Scheduling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Book Antiqua" charset="0"/>
                <a:ea typeface="Arial" charset="0"/>
                <a:cs typeface="Arial" charset="0"/>
              </a:rPr>
              <a:t>Schedule converts action plan into operating time table</a:t>
            </a:r>
            <a:endParaRPr lang="en-US" altLang="en-US" sz="2400" dirty="0">
              <a:latin typeface="Book Antiqua" charset="0"/>
              <a:ea typeface="Times New Roman" charset="0"/>
              <a:cs typeface="Times New Roman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Book Antiqua" charset="0"/>
                <a:ea typeface="Arial" charset="0"/>
                <a:cs typeface="Arial" charset="0"/>
              </a:rPr>
              <a:t>Basis for monitoring and controlling project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Book Antiqua" charset="0"/>
                <a:ea typeface="Arial" charset="0"/>
                <a:cs typeface="Arial" charset="0"/>
              </a:rPr>
              <a:t>Scheduling is  more important in projects than in production, because unique nature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Book Antiqua" charset="0"/>
                <a:ea typeface="Arial" charset="0"/>
                <a:cs typeface="Arial" charset="0"/>
              </a:rPr>
              <a:t>Sometimes customer specified/approved requirement.</a:t>
            </a:r>
          </a:p>
          <a:p>
            <a:pPr algn="just">
              <a:lnSpc>
                <a:spcPct val="150000"/>
              </a:lnSpc>
            </a:pPr>
            <a:r>
              <a:rPr lang="en-US" altLang="en-US" sz="2400" dirty="0">
                <a:latin typeface="Book Antiqua" charset="0"/>
                <a:ea typeface="Arial" charset="0"/>
                <a:cs typeface="Arial" charset="0"/>
              </a:rPr>
              <a:t>Based on Work Breakdown Structure (WBS)</a:t>
            </a:r>
            <a:endParaRPr lang="en-US" altLang="en-US" sz="2400" i="1" dirty="0">
              <a:latin typeface="Book Antiqua" charset="0"/>
            </a:endParaRP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045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Chapter 8</a:t>
            </a:r>
          </a:p>
        </p:txBody>
      </p:sp>
      <p:sp>
        <p:nvSpPr>
          <p:cNvPr id="15364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4445016-3C59-734B-8BB0-A164CE68B63D}" type="slidenum">
              <a:rPr lang="en-US" altLang="en-US" sz="1000">
                <a:solidFill>
                  <a:schemeClr val="tx2"/>
                </a:solidFill>
              </a:rPr>
              <a:pPr/>
              <a:t>20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4624"/>
            <a:ext cx="8458200" cy="990600"/>
          </a:xfrm>
        </p:spPr>
        <p:txBody>
          <a:bodyPr/>
          <a:lstStyle/>
          <a:p>
            <a:pPr eaLnBrk="1" hangingPunct="1"/>
            <a:r>
              <a:rPr lang="en-US" altLang="en-US" sz="3200"/>
              <a:t>Emphasis on Logic in Network Construction</a:t>
            </a:r>
          </a:p>
        </p:txBody>
      </p:sp>
      <p:sp>
        <p:nvSpPr>
          <p:cNvPr id="1536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1541824"/>
            <a:ext cx="8153400" cy="2757126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Construction of network should be based on </a:t>
            </a:r>
            <a:r>
              <a:rPr lang="en-US" altLang="en-US" sz="2400">
                <a:solidFill>
                  <a:srgbClr val="FF5050"/>
                </a:solidFill>
              </a:rPr>
              <a:t>logical</a:t>
            </a:r>
            <a:r>
              <a:rPr lang="en-US" altLang="en-US" sz="2400"/>
              <a:t> or </a:t>
            </a:r>
            <a:r>
              <a:rPr lang="en-US" altLang="en-US" sz="2400">
                <a:solidFill>
                  <a:srgbClr val="FF5050"/>
                </a:solidFill>
              </a:rPr>
              <a:t>technical dependencies</a:t>
            </a:r>
            <a:r>
              <a:rPr lang="en-US" altLang="en-US" sz="2400"/>
              <a:t> among activities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Example -  before activity ‘Approve Drawing’ can be started the activity ‘Prepare Drawing’ must be completed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Common error – build network on the basis of time logic (a feeling for proper sequence ) see example below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5367" name="Picture 5" descr="C:\Documents and Settings\shari\Application Data\Microsoft\Media Catalog\network logic.bmp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>
          <a:xfrm>
            <a:off x="990600" y="4648200"/>
            <a:ext cx="3810000" cy="1219200"/>
          </a:xfrm>
        </p:spPr>
      </p:pic>
      <p:pic>
        <p:nvPicPr>
          <p:cNvPr id="15368" name="Picture 6" descr="C:\Documents and Settings\shari\Application Data\Microsoft\Media Catalog\network logic1.b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495800"/>
            <a:ext cx="4267200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914400" y="5638800"/>
            <a:ext cx="25146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5050"/>
                </a:solidFill>
              </a:rPr>
              <a:t>WRONG !!!</a:t>
            </a:r>
          </a:p>
        </p:txBody>
      </p:sp>
      <p:sp>
        <p:nvSpPr>
          <p:cNvPr id="15370" name="Text Box 8"/>
          <p:cNvSpPr txBox="1">
            <a:spLocks noChangeArrowheads="1"/>
          </p:cNvSpPr>
          <p:nvPr/>
        </p:nvSpPr>
        <p:spPr bwMode="auto">
          <a:xfrm>
            <a:off x="6096000" y="6096000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1">
                <a:solidFill>
                  <a:srgbClr val="FF5050"/>
                </a:solidFill>
              </a:rPr>
              <a:t>CORRECT </a:t>
            </a:r>
            <a:r>
              <a:rPr lang="en-US" altLang="en-US" b="1">
                <a:solidFill>
                  <a:srgbClr val="FF5050"/>
                </a:solidFill>
                <a:sym typeface="Wingdings" charset="2"/>
              </a:rPr>
              <a:t></a:t>
            </a:r>
            <a:endParaRPr lang="en-US" altLang="en-US" b="1">
              <a:solidFill>
                <a:srgbClr val="FF5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45148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Chapter 8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EAB794A-228B-9D4A-B15E-F9FCFE682F94}" type="slidenum">
              <a:rPr lang="en-US" altLang="en-US" sz="1000">
                <a:solidFill>
                  <a:schemeClr val="tx2"/>
                </a:solidFill>
              </a:rPr>
              <a:pPr/>
              <a:t>21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8486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dirty="0">
                <a:latin typeface="Book Antiqua" charset="0"/>
              </a:rPr>
              <a:t>PERT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800600"/>
          </a:xfrm>
        </p:spPr>
        <p:txBody>
          <a:bodyPr/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1600" b="1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Evaluation and Review Technique (PERT)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procedure through which activities of a project are represented in its appropriate sequence and timing.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a scheduling technique used to schedule, organize and integrate tasks within a project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PERT is basically a mechanism for management planning and control which provides blueprint for a particular project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1600" b="0" i="0" dirty="0">
                <a:solidFill>
                  <a:srgbClr val="273239"/>
                </a:solidFill>
                <a:effectLst/>
                <a:latin typeface="urw-din"/>
              </a:rPr>
              <a:t>In this technique, a PERT Chart is made which represent a schedule for all the specified tasks in the project</a:t>
            </a:r>
            <a:endParaRPr lang="en-US" sz="1600" dirty="0">
              <a:solidFill>
                <a:srgbClr val="273239"/>
              </a:solidFill>
              <a:latin typeface="urw-din"/>
            </a:endParaRPr>
          </a:p>
          <a:p>
            <a:pPr marL="0" indent="0">
              <a:lnSpc>
                <a:spcPct val="120000"/>
              </a:lnSpc>
              <a:buClr>
                <a:schemeClr val="tx1"/>
              </a:buClr>
              <a:buNone/>
            </a:pPr>
            <a:endParaRPr lang="en-US" altLang="en-US" sz="2400" dirty="0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41984253"/>
      </p:ext>
    </p:extLst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Chapter 8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EAB794A-228B-9D4A-B15E-F9FCFE682F94}" type="slidenum">
              <a:rPr lang="en-US" altLang="en-US" sz="1000">
                <a:solidFill>
                  <a:schemeClr val="tx2"/>
                </a:solidFill>
              </a:rPr>
              <a:pPr/>
              <a:t>22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848600" cy="685800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dirty="0">
                <a:latin typeface="Book Antiqua" charset="0"/>
              </a:rPr>
              <a:t>CPM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800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CPM is a technique which is used for the projects where the time needed for completion of project is already known. 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majorly used for determining the approximate time within which a project can be completed. 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en-US" sz="1600" b="0" i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Critical </a:t>
            </a:r>
            <a:r>
              <a:rPr lang="en-US" sz="16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path is the largest path in project management which always provide minimum time taken for completion of project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1613517"/>
      </p:ext>
    </p:extLst>
  </p:cSld>
  <p:clrMapOvr>
    <a:masterClrMapping/>
  </p:clrMapOvr>
  <p:transition>
    <p:rand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Chapter 8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13753F7B-563B-FC42-91A1-81CDF2312B84}" type="slidenum">
              <a:rPr lang="en-US" altLang="en-US" sz="1000">
                <a:solidFill>
                  <a:schemeClr val="tx2"/>
                </a:solidFill>
              </a:rPr>
              <a:pPr/>
              <a:t>23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672"/>
            <a:ext cx="7772400" cy="609600"/>
          </a:xfrm>
        </p:spPr>
        <p:txBody>
          <a:bodyPr/>
          <a:lstStyle/>
          <a:p>
            <a:pPr eaLnBrk="1" hangingPunct="1"/>
            <a:r>
              <a:rPr lang="en-US" altLang="en-US" sz="3200">
                <a:latin typeface="Book Antiqua" charset="0"/>
              </a:rPr>
              <a:t>Example 1- A simple network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20000" cy="47244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buClr>
                <a:schemeClr val="tx1"/>
              </a:buClr>
              <a:buFont typeface="Wingdings" charset="2"/>
              <a:buNone/>
            </a:pPr>
            <a:r>
              <a:rPr lang="en-US" altLang="en-US">
                <a:latin typeface="Book Antiqua" charset="0"/>
              </a:rPr>
              <a:t>	</a:t>
            </a:r>
            <a:r>
              <a:rPr lang="en-US" altLang="en-US" sz="1800">
                <a:latin typeface="Book Antiqua" charset="0"/>
              </a:rPr>
              <a:t>Consider the list of four activities for making a simple product: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914400" y="2479675"/>
            <a:ext cx="762000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1600" b="1" u="sng">
                <a:latin typeface="Book Antiqua" charset="0"/>
              </a:rPr>
              <a:t>Activity</a:t>
            </a:r>
            <a:r>
              <a:rPr lang="en-US" altLang="en-US" sz="1600">
                <a:latin typeface="Book Antiqua" charset="0"/>
              </a:rPr>
              <a:t>		</a:t>
            </a:r>
            <a:r>
              <a:rPr lang="en-US" altLang="en-US" sz="1600" b="1" u="sng">
                <a:latin typeface="Book Antiqua" charset="0"/>
              </a:rPr>
              <a:t>Description</a:t>
            </a:r>
            <a:r>
              <a:rPr lang="en-US" altLang="en-US" sz="1600">
                <a:latin typeface="Book Antiqua" charset="0"/>
              </a:rPr>
              <a:t>		</a:t>
            </a:r>
            <a:r>
              <a:rPr lang="en-US" altLang="en-US" sz="1600" b="1">
                <a:latin typeface="Book Antiqua" charset="0"/>
              </a:rPr>
              <a:t>Immediate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1600">
                <a:latin typeface="Book Antiqua" charset="0"/>
              </a:rPr>
              <a:t>					</a:t>
            </a:r>
            <a:r>
              <a:rPr lang="en-US" altLang="en-US" sz="1600" b="1" u="sng">
                <a:latin typeface="Book Antiqua" charset="0"/>
              </a:rPr>
              <a:t>predecessors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 b="1" u="sng">
              <a:latin typeface="Book Antiqu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>
                <a:latin typeface="Book Antiqua" charset="0"/>
              </a:rPr>
              <a:t>   A	    Buy Plastic Body	                                          -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>
              <a:latin typeface="Book Antiqu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>
                <a:latin typeface="Book Antiqua" charset="0"/>
              </a:rPr>
              <a:t>   B	    Design Component    		      -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>
              <a:latin typeface="Book Antiqu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>
                <a:latin typeface="Book Antiqua" charset="0"/>
              </a:rPr>
              <a:t>   C	    Make Component			     B</a:t>
            </a:r>
          </a:p>
          <a:p>
            <a:pPr eaLnBrk="1" hangingPunct="1">
              <a:lnSpc>
                <a:spcPct val="80000"/>
              </a:lnSpc>
            </a:pPr>
            <a:endParaRPr lang="en-US" altLang="en-US" sz="1600">
              <a:latin typeface="Book Antiqua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600">
                <a:latin typeface="Book Antiqua" charset="0"/>
              </a:rPr>
              <a:t>   D	    Assemble product	                      A,C     </a:t>
            </a:r>
          </a:p>
        </p:txBody>
      </p:sp>
      <p:sp>
        <p:nvSpPr>
          <p:cNvPr id="16392" name="Text Box 5"/>
          <p:cNvSpPr txBox="1">
            <a:spLocks noChangeArrowheads="1"/>
          </p:cNvSpPr>
          <p:nvPr/>
        </p:nvSpPr>
        <p:spPr bwMode="auto">
          <a:xfrm>
            <a:off x="1066800" y="4918075"/>
            <a:ext cx="68897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en-US" sz="1800" b="1">
                <a:latin typeface="Book Antiqua" charset="0"/>
              </a:rPr>
              <a:t>Immediate predecessors</a:t>
            </a:r>
            <a:r>
              <a:rPr lang="en-US" altLang="en-US" sz="1800">
                <a:latin typeface="Book Antiqua" charset="0"/>
              </a:rPr>
              <a:t> for a particular activity are the activities that, when completed, enable the start of the activity in question.</a:t>
            </a:r>
          </a:p>
        </p:txBody>
      </p:sp>
    </p:spTree>
    <p:extLst>
      <p:ext uri="{BB962C8B-B14F-4D97-AF65-F5344CB8AC3E}">
        <p14:creationId xmlns:p14="http://schemas.microsoft.com/office/powerpoint/2010/main" xmlns="" val="515451611"/>
      </p:ext>
    </p:extLst>
  </p:cSld>
  <p:clrMapOvr>
    <a:masterClrMapping/>
  </p:clrMapOvr>
  <p:transition>
    <p:rand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Chapter 8</a:t>
            </a:r>
          </a:p>
        </p:txBody>
      </p:sp>
      <p:sp>
        <p:nvSpPr>
          <p:cNvPr id="1741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AEAB794A-228B-9D4A-B15E-F9FCFE682F94}" type="slidenum">
              <a:rPr lang="en-US" altLang="en-US" sz="1000">
                <a:solidFill>
                  <a:schemeClr val="tx2"/>
                </a:solidFill>
              </a:rPr>
              <a:pPr/>
              <a:t>24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32656"/>
            <a:ext cx="7848600" cy="6858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>
                <a:latin typeface="Book Antiqua" charset="0"/>
              </a:rPr>
              <a:t/>
            </a:r>
            <a:br>
              <a:rPr lang="en-US" altLang="en-US" sz="3200">
                <a:latin typeface="Book Antiqua" charset="0"/>
              </a:rPr>
            </a:br>
            <a:r>
              <a:rPr lang="en-US" altLang="en-US" sz="3200">
                <a:latin typeface="Book Antiqua" charset="0"/>
              </a:rPr>
              <a:t>Sequence of activities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924800" cy="480060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>
                <a:latin typeface="Book Antiqua" charset="0"/>
              </a:rPr>
              <a:t>Can start work on activities A and B anytime, since neither of these activities depends upon the completion of prior activities.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>
                <a:latin typeface="Book Antiqua" charset="0"/>
              </a:rPr>
              <a:t>Activity C cannot be started until activity B has been completed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>
                <a:latin typeface="Book Antiqua" charset="0"/>
              </a:rPr>
              <a:t>Activity D cannot be started until both activities A and C have been completed.</a:t>
            </a:r>
          </a:p>
          <a:p>
            <a:pPr eaLnBrk="1" hangingPunct="1">
              <a:lnSpc>
                <a:spcPct val="120000"/>
              </a:lnSpc>
              <a:buClr>
                <a:schemeClr val="tx1"/>
              </a:buClr>
            </a:pPr>
            <a:r>
              <a:rPr lang="en-US" altLang="en-US" sz="2400">
                <a:latin typeface="Book Antiqua" charset="0"/>
              </a:rPr>
              <a:t>The graphical representation (next slide) is referred to as the PERT/CPM network</a:t>
            </a:r>
            <a:endParaRPr lang="en-US" altLang="en-US" sz="2400" i="1">
              <a:latin typeface="Book Antiqua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6194079"/>
      </p:ext>
    </p:extLst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Chapter 8</a:t>
            </a:r>
          </a:p>
        </p:txBody>
      </p:sp>
      <p:sp>
        <p:nvSpPr>
          <p:cNvPr id="18435" name="Footer Placeholder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Scheduling, PERT, Critical Path Analysis</a:t>
            </a:r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4980F499-DFC2-124C-8B24-021154F6ED77}" type="slidenum">
              <a:rPr lang="en-US" altLang="en-US" sz="1000">
                <a:solidFill>
                  <a:schemeClr val="tx2"/>
                </a:solidFill>
              </a:rPr>
              <a:pPr/>
              <a:t>25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76672"/>
            <a:ext cx="7772400" cy="762000"/>
          </a:xfrm>
        </p:spPr>
        <p:txBody>
          <a:bodyPr/>
          <a:lstStyle/>
          <a:p>
            <a:pPr algn="ctr" eaLnBrk="1" hangingPunct="1"/>
            <a:r>
              <a:rPr lang="en-US" altLang="en-US" sz="3200">
                <a:latin typeface="Book Antiqua" charset="0"/>
              </a:rPr>
              <a:t>Network of Four Activities</a:t>
            </a:r>
          </a:p>
        </p:txBody>
      </p:sp>
      <p:sp>
        <p:nvSpPr>
          <p:cNvPr id="18438" name="Oval 3"/>
          <p:cNvSpPr>
            <a:spLocks noChangeArrowheads="1"/>
          </p:cNvSpPr>
          <p:nvPr/>
        </p:nvSpPr>
        <p:spPr bwMode="auto">
          <a:xfrm>
            <a:off x="16002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/>
              <a:t>1</a:t>
            </a:r>
          </a:p>
        </p:txBody>
      </p:sp>
      <p:sp>
        <p:nvSpPr>
          <p:cNvPr id="18439" name="Oval 4"/>
          <p:cNvSpPr>
            <a:spLocks noChangeArrowheads="1"/>
          </p:cNvSpPr>
          <p:nvPr/>
        </p:nvSpPr>
        <p:spPr bwMode="auto">
          <a:xfrm>
            <a:off x="49530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/>
              <a:t>3</a:t>
            </a:r>
          </a:p>
        </p:txBody>
      </p:sp>
      <p:sp>
        <p:nvSpPr>
          <p:cNvPr id="18440" name="Oval 5"/>
          <p:cNvSpPr>
            <a:spLocks noChangeArrowheads="1"/>
          </p:cNvSpPr>
          <p:nvPr/>
        </p:nvSpPr>
        <p:spPr bwMode="auto">
          <a:xfrm>
            <a:off x="7391400" y="25908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/>
              <a:t>4</a:t>
            </a:r>
          </a:p>
        </p:txBody>
      </p:sp>
      <p:sp>
        <p:nvSpPr>
          <p:cNvPr id="18441" name="Oval 6"/>
          <p:cNvSpPr>
            <a:spLocks noChangeArrowheads="1"/>
          </p:cNvSpPr>
          <p:nvPr/>
        </p:nvSpPr>
        <p:spPr bwMode="auto">
          <a:xfrm>
            <a:off x="3276600" y="39624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/>
              <a:t>2</a:t>
            </a:r>
          </a:p>
        </p:txBody>
      </p:sp>
      <p:sp>
        <p:nvSpPr>
          <p:cNvPr id="18442" name="Line 9"/>
          <p:cNvSpPr>
            <a:spLocks noChangeShapeType="1"/>
          </p:cNvSpPr>
          <p:nvPr/>
        </p:nvSpPr>
        <p:spPr bwMode="auto">
          <a:xfrm>
            <a:off x="5334000" y="2819400"/>
            <a:ext cx="2057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>
            <a:off x="1981200" y="28194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8444" name="AutoShape 17"/>
          <p:cNvCxnSpPr>
            <a:cxnSpLocks noChangeShapeType="1"/>
            <a:stCxn id="18438" idx="5"/>
            <a:endCxn id="18441" idx="1"/>
          </p:cNvCxnSpPr>
          <p:nvPr/>
        </p:nvCxnSpPr>
        <p:spPr bwMode="auto">
          <a:xfrm>
            <a:off x="1925638" y="2916238"/>
            <a:ext cx="1406525" cy="110172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5" name="Text Box 18"/>
          <p:cNvSpPr txBox="1">
            <a:spLocks noChangeArrowheads="1"/>
          </p:cNvSpPr>
          <p:nvPr/>
        </p:nvSpPr>
        <p:spPr bwMode="auto">
          <a:xfrm>
            <a:off x="3276600" y="24384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A</a:t>
            </a:r>
          </a:p>
        </p:txBody>
      </p:sp>
      <p:cxnSp>
        <p:nvCxnSpPr>
          <p:cNvPr id="18446" name="AutoShape 28"/>
          <p:cNvCxnSpPr>
            <a:cxnSpLocks noChangeShapeType="1"/>
            <a:stCxn id="18441" idx="7"/>
            <a:endCxn id="18439" idx="3"/>
          </p:cNvCxnSpPr>
          <p:nvPr/>
        </p:nvCxnSpPr>
        <p:spPr bwMode="auto">
          <a:xfrm flipV="1">
            <a:off x="3602038" y="2916238"/>
            <a:ext cx="1406525" cy="11017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7" name="Text Box 29"/>
          <p:cNvSpPr txBox="1">
            <a:spLocks noChangeArrowheads="1"/>
          </p:cNvSpPr>
          <p:nvPr/>
        </p:nvSpPr>
        <p:spPr bwMode="auto">
          <a:xfrm>
            <a:off x="2743200" y="3276600"/>
            <a:ext cx="488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B</a:t>
            </a:r>
          </a:p>
        </p:txBody>
      </p:sp>
      <p:sp>
        <p:nvSpPr>
          <p:cNvPr id="18448" name="Text Box 30"/>
          <p:cNvSpPr txBox="1">
            <a:spLocks noChangeArrowheads="1"/>
          </p:cNvSpPr>
          <p:nvPr/>
        </p:nvSpPr>
        <p:spPr bwMode="auto">
          <a:xfrm>
            <a:off x="3946525" y="3200400"/>
            <a:ext cx="354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000"/>
              <a:t>C</a:t>
            </a:r>
          </a:p>
        </p:txBody>
      </p:sp>
      <p:sp>
        <p:nvSpPr>
          <p:cNvPr id="18449" name="Text Box 31"/>
          <p:cNvSpPr txBox="1">
            <a:spLocks noChangeArrowheads="1"/>
          </p:cNvSpPr>
          <p:nvPr/>
        </p:nvSpPr>
        <p:spPr bwMode="auto">
          <a:xfrm>
            <a:off x="6184900" y="2452688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2000"/>
              <a:t>D</a:t>
            </a:r>
          </a:p>
        </p:txBody>
      </p:sp>
      <p:sp>
        <p:nvSpPr>
          <p:cNvPr id="18450" name="AutoShape 32"/>
          <p:cNvSpPr>
            <a:spLocks noChangeArrowheads="1"/>
          </p:cNvSpPr>
          <p:nvPr/>
        </p:nvSpPr>
        <p:spPr bwMode="auto">
          <a:xfrm>
            <a:off x="2362200" y="1752600"/>
            <a:ext cx="4114800" cy="381000"/>
          </a:xfrm>
          <a:prstGeom prst="wedgeRectCallout">
            <a:avLst>
              <a:gd name="adj1" fmla="val -22144"/>
              <a:gd name="adj2" fmla="val 1475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000">
                <a:latin typeface="Book Antiqua" charset="0"/>
              </a:rPr>
              <a:t>Arcs indicate project activities</a:t>
            </a:r>
            <a:r>
              <a:rPr lang="en-US" altLang="en-US" sz="1600">
                <a:latin typeface="Book Antiqua" charset="0"/>
              </a:rPr>
              <a:t> </a:t>
            </a:r>
          </a:p>
        </p:txBody>
      </p:sp>
      <p:sp>
        <p:nvSpPr>
          <p:cNvPr id="18451" name="AutoShape 34"/>
          <p:cNvSpPr>
            <a:spLocks noChangeArrowheads="1"/>
          </p:cNvSpPr>
          <p:nvPr/>
        </p:nvSpPr>
        <p:spPr bwMode="auto">
          <a:xfrm>
            <a:off x="3200400" y="4876800"/>
            <a:ext cx="4343400" cy="609600"/>
          </a:xfrm>
          <a:prstGeom prst="wedgeRectCallout">
            <a:avLst>
              <a:gd name="adj1" fmla="val -38819"/>
              <a:gd name="adj2" fmla="val -154431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lnSpc>
                <a:spcPct val="85000"/>
              </a:lnSpc>
            </a:pPr>
            <a:r>
              <a:rPr lang="en-US" altLang="en-US" sz="2000">
                <a:latin typeface="Book Antiqua" charset="0"/>
              </a:rPr>
              <a:t>Nodes correspond to the beginning and ending of activities</a:t>
            </a:r>
          </a:p>
        </p:txBody>
      </p:sp>
    </p:spTree>
    <p:extLst>
      <p:ext uri="{BB962C8B-B14F-4D97-AF65-F5344CB8AC3E}">
        <p14:creationId xmlns:p14="http://schemas.microsoft.com/office/powerpoint/2010/main" xmlns="" val="1730381631"/>
      </p:ext>
    </p:extLst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Chapter 8</a:t>
            </a:r>
          </a:p>
        </p:txBody>
      </p:sp>
      <p:sp>
        <p:nvSpPr>
          <p:cNvPr id="22531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Scheduling, PERT, Critical Path Analysis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7D1492B1-B047-9A4A-BA4B-283422255FFF}" type="slidenum">
              <a:rPr lang="en-US" altLang="en-US" sz="1000">
                <a:solidFill>
                  <a:schemeClr val="tx2"/>
                </a:solidFill>
              </a:rPr>
              <a:pPr/>
              <a:t>26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sp>
        <p:nvSpPr>
          <p:cNvPr id="22533" name="Rectangle 49"/>
          <p:cNvSpPr>
            <a:spLocks noChangeArrowheads="1"/>
          </p:cNvSpPr>
          <p:nvPr/>
        </p:nvSpPr>
        <p:spPr bwMode="auto">
          <a:xfrm>
            <a:off x="990600" y="533400"/>
            <a:ext cx="670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>
              <a:tabLst>
                <a:tab pos="457200" algn="r"/>
                <a:tab pos="5486400" algn="r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tabLst>
                <a:tab pos="457200" algn="r"/>
                <a:tab pos="5486400" algn="r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tabLst>
                <a:tab pos="457200" algn="r"/>
                <a:tab pos="5486400" algn="r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tabLst>
                <a:tab pos="457200" algn="r"/>
                <a:tab pos="5486400" algn="r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tabLst>
                <a:tab pos="457200" algn="r"/>
                <a:tab pos="5486400" algn="r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5486400" algn="r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5486400" algn="r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5486400" algn="r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r"/>
                <a:tab pos="5486400" algn="r"/>
              </a:tabLs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r>
              <a:rPr lang="en-US" altLang="en-US" sz="2000" b="1" dirty="0">
                <a:latin typeface="Arial" charset="0"/>
                <a:ea typeface="Arial" charset="0"/>
                <a:cs typeface="Arial" charset="0"/>
              </a:rPr>
              <a:t>EXAMPLES OF THE USE OF DUMMYACTIVITY</a:t>
            </a:r>
            <a:endParaRPr lang="en-US" altLang="en-US" sz="2000" dirty="0"/>
          </a:p>
        </p:txBody>
      </p:sp>
      <p:sp>
        <p:nvSpPr>
          <p:cNvPr id="22534" name="Line 39"/>
          <p:cNvSpPr>
            <a:spLocks noChangeShapeType="1"/>
          </p:cNvSpPr>
          <p:nvPr/>
        </p:nvSpPr>
        <p:spPr bwMode="auto">
          <a:xfrm>
            <a:off x="6381750" y="1641475"/>
            <a:ext cx="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Text Box 22"/>
          <p:cNvSpPr txBox="1">
            <a:spLocks noChangeArrowheads="1"/>
          </p:cNvSpPr>
          <p:nvPr/>
        </p:nvSpPr>
        <p:spPr bwMode="auto">
          <a:xfrm>
            <a:off x="4343400" y="1676400"/>
            <a:ext cx="8572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400" b="1">
                <a:latin typeface="Arial" charset="0"/>
                <a:ea typeface="Arial" charset="0"/>
                <a:cs typeface="Arial" charset="0"/>
              </a:rPr>
              <a:t>Dummy</a:t>
            </a:r>
            <a:endParaRPr lang="en-US" altLang="en-US" sz="1200" b="1">
              <a:ea typeface="Times New Roman" charset="0"/>
              <a:cs typeface="Times New Roman" charset="0"/>
            </a:endParaRPr>
          </a:p>
          <a:p>
            <a:endParaRPr lang="en-US" altLang="en-US" b="1"/>
          </a:p>
        </p:txBody>
      </p:sp>
      <p:sp>
        <p:nvSpPr>
          <p:cNvPr id="22536" name="Text Box 21"/>
          <p:cNvSpPr txBox="1">
            <a:spLocks noChangeArrowheads="1"/>
          </p:cNvSpPr>
          <p:nvPr/>
        </p:nvSpPr>
        <p:spPr bwMode="auto">
          <a:xfrm>
            <a:off x="2971800" y="2362200"/>
            <a:ext cx="9525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400" b="1">
                <a:latin typeface="Arial" charset="0"/>
                <a:ea typeface="Arial" charset="0"/>
                <a:cs typeface="Arial" charset="0"/>
              </a:rPr>
              <a:t>RIGHT </a:t>
            </a:r>
            <a:r>
              <a:rPr lang="en-US" altLang="en-US" sz="1400" b="1">
                <a:latin typeface="Arial" charset="0"/>
                <a:ea typeface="Arial" charset="0"/>
                <a:cs typeface="Arial" charset="0"/>
                <a:sym typeface="Wingdings" charset="2"/>
              </a:rPr>
              <a:t></a:t>
            </a:r>
            <a:endParaRPr lang="en-US" altLang="en-US" sz="1200" b="1">
              <a:ea typeface="Times New Roman" charset="0"/>
              <a:cs typeface="Times New Roman" charset="0"/>
            </a:endParaRPr>
          </a:p>
          <a:p>
            <a:endParaRPr lang="en-US" altLang="en-US" b="1"/>
          </a:p>
        </p:txBody>
      </p:sp>
      <p:grpSp>
        <p:nvGrpSpPr>
          <p:cNvPr id="22537" name="Group 82"/>
          <p:cNvGrpSpPr>
            <a:grpSpLocks/>
          </p:cNvGrpSpPr>
          <p:nvPr/>
        </p:nvGrpSpPr>
        <p:grpSpPr bwMode="auto">
          <a:xfrm>
            <a:off x="1143000" y="3276600"/>
            <a:ext cx="3409950" cy="2362200"/>
            <a:chOff x="1068" y="2160"/>
            <a:chExt cx="2724" cy="1656"/>
          </a:xfrm>
        </p:grpSpPr>
        <p:sp>
          <p:nvSpPr>
            <p:cNvPr id="22564" name="Line 37"/>
            <p:cNvSpPr>
              <a:spLocks noChangeShapeType="1"/>
            </p:cNvSpPr>
            <p:nvPr/>
          </p:nvSpPr>
          <p:spPr bwMode="auto">
            <a:xfrm>
              <a:off x="1140" y="2724"/>
              <a:ext cx="504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5" name="Line 36"/>
            <p:cNvSpPr>
              <a:spLocks noChangeShapeType="1"/>
            </p:cNvSpPr>
            <p:nvPr/>
          </p:nvSpPr>
          <p:spPr bwMode="auto">
            <a:xfrm flipV="1">
              <a:off x="1140" y="3156"/>
              <a:ext cx="50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6" name="Oval 35"/>
            <p:cNvSpPr>
              <a:spLocks noChangeArrowheads="1"/>
            </p:cNvSpPr>
            <p:nvPr/>
          </p:nvSpPr>
          <p:spPr bwMode="auto">
            <a:xfrm>
              <a:off x="1572" y="2940"/>
              <a:ext cx="216" cy="21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ea typeface="Times New Roman" charset="0"/>
                  <a:cs typeface="Times New Roman" charset="0"/>
                </a:rPr>
                <a:t>1</a:t>
              </a:r>
            </a:p>
            <a:p>
              <a:endParaRPr lang="en-US" altLang="en-US"/>
            </a:p>
          </p:txBody>
        </p:sp>
        <p:sp>
          <p:nvSpPr>
            <p:cNvPr id="22567" name="Line 34"/>
            <p:cNvSpPr>
              <a:spLocks noChangeShapeType="1"/>
            </p:cNvSpPr>
            <p:nvPr/>
          </p:nvSpPr>
          <p:spPr bwMode="auto">
            <a:xfrm flipV="1">
              <a:off x="1788" y="2796"/>
              <a:ext cx="43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8" name="Line 33"/>
            <p:cNvSpPr>
              <a:spLocks noChangeShapeType="1"/>
            </p:cNvSpPr>
            <p:nvPr/>
          </p:nvSpPr>
          <p:spPr bwMode="auto">
            <a:xfrm>
              <a:off x="1788" y="3084"/>
              <a:ext cx="432" cy="2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69" name="AutoShape 32"/>
            <p:cNvSpPr>
              <a:spLocks noChangeArrowheads="1"/>
            </p:cNvSpPr>
            <p:nvPr/>
          </p:nvSpPr>
          <p:spPr bwMode="auto">
            <a:xfrm>
              <a:off x="2928" y="2784"/>
              <a:ext cx="216" cy="216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ea typeface="Times New Roman" charset="0"/>
                  <a:cs typeface="Times New Roman" charset="0"/>
                </a:rPr>
                <a:t>1</a:t>
              </a:r>
            </a:p>
            <a:p>
              <a:endParaRPr lang="en-US" altLang="en-US"/>
            </a:p>
          </p:txBody>
        </p:sp>
        <p:sp>
          <p:nvSpPr>
            <p:cNvPr id="22570" name="AutoShape 31"/>
            <p:cNvSpPr>
              <a:spLocks noChangeArrowheads="1"/>
            </p:cNvSpPr>
            <p:nvPr/>
          </p:nvSpPr>
          <p:spPr bwMode="auto">
            <a:xfrm>
              <a:off x="2976" y="3264"/>
              <a:ext cx="216" cy="216"/>
            </a:xfrm>
            <a:prstGeom prst="flowChartConnector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ea typeface="Times New Roman" charset="0"/>
                  <a:cs typeface="Times New Roman" charset="0"/>
                </a:rPr>
                <a:t>2</a:t>
              </a:r>
            </a:p>
            <a:p>
              <a:endParaRPr lang="en-US" altLang="en-US"/>
            </a:p>
          </p:txBody>
        </p:sp>
        <p:sp>
          <p:nvSpPr>
            <p:cNvPr id="22571" name="Line 30"/>
            <p:cNvSpPr>
              <a:spLocks noChangeShapeType="1"/>
            </p:cNvSpPr>
            <p:nvPr/>
          </p:nvSpPr>
          <p:spPr bwMode="auto">
            <a:xfrm>
              <a:off x="2400" y="2688"/>
              <a:ext cx="504" cy="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2" name="Line 29"/>
            <p:cNvSpPr>
              <a:spLocks noChangeShapeType="1"/>
            </p:cNvSpPr>
            <p:nvPr/>
          </p:nvSpPr>
          <p:spPr bwMode="auto">
            <a:xfrm flipV="1">
              <a:off x="2400" y="2976"/>
              <a:ext cx="504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Line 28"/>
            <p:cNvSpPr>
              <a:spLocks noChangeShapeType="1"/>
            </p:cNvSpPr>
            <p:nvPr/>
          </p:nvSpPr>
          <p:spPr bwMode="auto">
            <a:xfrm>
              <a:off x="2448" y="3360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Line 27"/>
            <p:cNvSpPr>
              <a:spLocks noChangeShapeType="1"/>
            </p:cNvSpPr>
            <p:nvPr/>
          </p:nvSpPr>
          <p:spPr bwMode="auto">
            <a:xfrm>
              <a:off x="3072" y="3024"/>
              <a:ext cx="0" cy="2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Line 26"/>
            <p:cNvSpPr>
              <a:spLocks noChangeShapeType="1"/>
            </p:cNvSpPr>
            <p:nvPr/>
          </p:nvSpPr>
          <p:spPr bwMode="auto">
            <a:xfrm>
              <a:off x="3168" y="288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Line 25"/>
            <p:cNvSpPr>
              <a:spLocks noChangeShapeType="1"/>
            </p:cNvSpPr>
            <p:nvPr/>
          </p:nvSpPr>
          <p:spPr bwMode="auto">
            <a:xfrm>
              <a:off x="3216" y="3360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Line 24"/>
            <p:cNvSpPr>
              <a:spLocks noChangeShapeType="1"/>
            </p:cNvSpPr>
            <p:nvPr/>
          </p:nvSpPr>
          <p:spPr bwMode="auto">
            <a:xfrm>
              <a:off x="1068" y="3081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Text Box 16"/>
            <p:cNvSpPr txBox="1">
              <a:spLocks noChangeArrowheads="1"/>
            </p:cNvSpPr>
            <p:nvPr/>
          </p:nvSpPr>
          <p:spPr bwMode="auto">
            <a:xfrm>
              <a:off x="1584" y="2160"/>
              <a:ext cx="1668" cy="2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charset="0"/>
                  <a:ea typeface="Arial" charset="0"/>
                  <a:cs typeface="Arial" charset="0"/>
                </a:rPr>
                <a:t>Activity  c not required for e                                                                                              </a:t>
              </a:r>
              <a:r>
                <a:rPr lang="en-US" altLang="en-US" sz="1400">
                  <a:latin typeface="Arial" charset="0"/>
                  <a:ea typeface="Arial" charset="0"/>
                  <a:cs typeface="Arial" charset="0"/>
                </a:rPr>
                <a:t>         </a:t>
              </a:r>
              <a:r>
                <a:rPr lang="en-US" altLang="en-US" sz="1200">
                  <a:latin typeface="Arial" charset="0"/>
                  <a:ea typeface="Arial" charset="0"/>
                  <a:cs typeface="Arial" charset="0"/>
                </a:rPr>
                <a:t> 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sp>
          <p:nvSpPr>
            <p:cNvPr id="22579" name="Text Box 15"/>
            <p:cNvSpPr txBox="1">
              <a:spLocks noChangeArrowheads="1"/>
            </p:cNvSpPr>
            <p:nvPr/>
          </p:nvSpPr>
          <p:spPr bwMode="auto">
            <a:xfrm>
              <a:off x="1200" y="261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sp>
          <p:nvSpPr>
            <p:cNvPr id="22580" name="Text Box 14"/>
            <p:cNvSpPr txBox="1">
              <a:spLocks noChangeArrowheads="1"/>
            </p:cNvSpPr>
            <p:nvPr/>
          </p:nvSpPr>
          <p:spPr bwMode="auto">
            <a:xfrm>
              <a:off x="1080" y="2922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  <a:ea typeface="Arial" charset="0"/>
                  <a:cs typeface="Arial" charset="0"/>
                </a:rPr>
                <a:t>b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sp>
          <p:nvSpPr>
            <p:cNvPr id="22581" name="Text Box 13"/>
            <p:cNvSpPr txBox="1">
              <a:spLocks noChangeArrowheads="1"/>
            </p:cNvSpPr>
            <p:nvPr/>
          </p:nvSpPr>
          <p:spPr bwMode="auto">
            <a:xfrm>
              <a:off x="1146" y="3204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sp>
          <p:nvSpPr>
            <p:cNvPr id="22582" name="Text Box 12"/>
            <p:cNvSpPr txBox="1">
              <a:spLocks noChangeArrowheads="1"/>
            </p:cNvSpPr>
            <p:nvPr/>
          </p:nvSpPr>
          <p:spPr bwMode="auto">
            <a:xfrm>
              <a:off x="1956" y="270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  <a:ea typeface="Arial" charset="0"/>
                  <a:cs typeface="Arial" charset="0"/>
                </a:rPr>
                <a:t>d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sp>
          <p:nvSpPr>
            <p:cNvPr id="22583" name="Text Box 11"/>
            <p:cNvSpPr txBox="1">
              <a:spLocks noChangeArrowheads="1"/>
            </p:cNvSpPr>
            <p:nvPr/>
          </p:nvSpPr>
          <p:spPr bwMode="auto">
            <a:xfrm>
              <a:off x="1842" y="297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sp>
          <p:nvSpPr>
            <p:cNvPr id="22584" name="Text Box 10"/>
            <p:cNvSpPr txBox="1">
              <a:spLocks noChangeArrowheads="1"/>
            </p:cNvSpPr>
            <p:nvPr/>
          </p:nvSpPr>
          <p:spPr bwMode="auto">
            <a:xfrm>
              <a:off x="2592" y="2496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  <a:ea typeface="Arial" charset="0"/>
                  <a:cs typeface="Arial" charset="0"/>
                </a:rPr>
                <a:t>a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sp>
          <p:nvSpPr>
            <p:cNvPr id="22585" name="Text Box 9"/>
            <p:cNvSpPr txBox="1">
              <a:spLocks noChangeArrowheads="1"/>
            </p:cNvSpPr>
            <p:nvPr/>
          </p:nvSpPr>
          <p:spPr bwMode="auto">
            <a:xfrm>
              <a:off x="2400" y="2928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  <a:ea typeface="Arial" charset="0"/>
                  <a:cs typeface="Arial" charset="0"/>
                </a:rPr>
                <a:t>b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sp>
          <p:nvSpPr>
            <p:cNvPr id="22586" name="Text Box 8"/>
            <p:cNvSpPr txBox="1">
              <a:spLocks noChangeArrowheads="1"/>
            </p:cNvSpPr>
            <p:nvPr/>
          </p:nvSpPr>
          <p:spPr bwMode="auto">
            <a:xfrm>
              <a:off x="2640" y="3408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  <a:ea typeface="Arial" charset="0"/>
                  <a:cs typeface="Arial" charset="0"/>
                </a:rPr>
                <a:t>c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sp>
          <p:nvSpPr>
            <p:cNvPr id="22587" name="Text Box 7"/>
            <p:cNvSpPr txBox="1">
              <a:spLocks noChangeArrowheads="1"/>
            </p:cNvSpPr>
            <p:nvPr/>
          </p:nvSpPr>
          <p:spPr bwMode="auto">
            <a:xfrm>
              <a:off x="3360" y="3120"/>
              <a:ext cx="18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  <a:ea typeface="Arial" charset="0"/>
                  <a:cs typeface="Arial" charset="0"/>
                </a:rPr>
                <a:t>d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sp>
          <p:nvSpPr>
            <p:cNvPr id="22588" name="Text Box 6"/>
            <p:cNvSpPr txBox="1">
              <a:spLocks noChangeArrowheads="1"/>
            </p:cNvSpPr>
            <p:nvPr/>
          </p:nvSpPr>
          <p:spPr bwMode="auto">
            <a:xfrm>
              <a:off x="3312" y="2640"/>
              <a:ext cx="18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200">
                  <a:latin typeface="Arial" charset="0"/>
                  <a:ea typeface="Arial" charset="0"/>
                  <a:cs typeface="Arial" charset="0"/>
                </a:rPr>
                <a:t>e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sp>
          <p:nvSpPr>
            <p:cNvPr id="22589" name="Text Box 5"/>
            <p:cNvSpPr txBox="1">
              <a:spLocks noChangeArrowheads="1"/>
            </p:cNvSpPr>
            <p:nvPr/>
          </p:nvSpPr>
          <p:spPr bwMode="auto">
            <a:xfrm>
              <a:off x="1236" y="3534"/>
              <a:ext cx="708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charset="0"/>
                  <a:ea typeface="Arial" charset="0"/>
                  <a:cs typeface="Arial" charset="0"/>
                </a:rPr>
                <a:t>WRONG!!!</a:t>
              </a:r>
              <a:endParaRPr lang="en-US" altLang="en-US" sz="1200" b="1">
                <a:ea typeface="Times New Roman" charset="0"/>
                <a:cs typeface="Times New Roman" charset="0"/>
              </a:endParaRPr>
            </a:p>
            <a:p>
              <a:endParaRPr lang="en-US" altLang="en-US" b="1"/>
            </a:p>
          </p:txBody>
        </p:sp>
        <p:sp>
          <p:nvSpPr>
            <p:cNvPr id="22590" name="Text Box 4"/>
            <p:cNvSpPr txBox="1">
              <a:spLocks noChangeArrowheads="1"/>
            </p:cNvSpPr>
            <p:nvPr/>
          </p:nvSpPr>
          <p:spPr bwMode="auto">
            <a:xfrm>
              <a:off x="2736" y="3600"/>
              <a:ext cx="654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charset="0"/>
                  <a:ea typeface="Arial" charset="0"/>
                  <a:cs typeface="Arial" charset="0"/>
                </a:rPr>
                <a:t>RIGHT </a:t>
              </a:r>
              <a:r>
                <a:rPr lang="en-US" altLang="en-US" sz="1400" b="1">
                  <a:latin typeface="Arial" charset="0"/>
                  <a:ea typeface="Arial" charset="0"/>
                  <a:cs typeface="Arial" charset="0"/>
                  <a:sym typeface="Wingdings" charset="2"/>
                </a:rPr>
                <a:t></a:t>
              </a:r>
              <a:endParaRPr lang="en-US" altLang="en-US"/>
            </a:p>
          </p:txBody>
        </p:sp>
      </p:grpSp>
      <p:sp>
        <p:nvSpPr>
          <p:cNvPr id="22538" name="Rectangle 79"/>
          <p:cNvSpPr>
            <a:spLocks noChangeArrowheads="1"/>
          </p:cNvSpPr>
          <p:nvPr/>
        </p:nvSpPr>
        <p:spPr bwMode="auto">
          <a:xfrm>
            <a:off x="0" y="-334963"/>
            <a:ext cx="9144000" cy="669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altLang="en-US" sz="1400" b="1">
                <a:latin typeface="Arial" charset="0"/>
                <a:ea typeface="Arial" charset="0"/>
                <a:cs typeface="Arial" charset="0"/>
              </a:rPr>
              <a:t> </a:t>
            </a:r>
            <a:endParaRPr lang="en-US" altLang="en-US" sz="1200">
              <a:ea typeface="Times New Roman" charset="0"/>
              <a:cs typeface="Times New Roman" charset="0"/>
            </a:endParaRPr>
          </a:p>
          <a:p>
            <a:endParaRPr lang="en-US" altLang="en-US"/>
          </a:p>
        </p:txBody>
      </p:sp>
      <p:pic>
        <p:nvPicPr>
          <p:cNvPr id="22539" name="Picture 81" descr="C:\Documents and Settings\shari\Application Data\Microsoft\Media Catalog\network logic2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371600"/>
            <a:ext cx="2947988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40" name="Rectangle 83"/>
          <p:cNvSpPr>
            <a:spLocks noChangeArrowheads="1"/>
          </p:cNvSpPr>
          <p:nvPr/>
        </p:nvSpPr>
        <p:spPr bwMode="auto">
          <a:xfrm>
            <a:off x="990600" y="3200400"/>
            <a:ext cx="41910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grpSp>
        <p:nvGrpSpPr>
          <p:cNvPr id="22541" name="Group 87"/>
          <p:cNvGrpSpPr>
            <a:grpSpLocks/>
          </p:cNvGrpSpPr>
          <p:nvPr/>
        </p:nvGrpSpPr>
        <p:grpSpPr bwMode="auto">
          <a:xfrm>
            <a:off x="1219200" y="1066800"/>
            <a:ext cx="3429000" cy="1524000"/>
            <a:chOff x="768" y="672"/>
            <a:chExt cx="2208" cy="939"/>
          </a:xfrm>
        </p:grpSpPr>
        <p:sp>
          <p:nvSpPr>
            <p:cNvPr id="22546" name="Text Box 3"/>
            <p:cNvSpPr txBox="1">
              <a:spLocks noChangeArrowheads="1"/>
            </p:cNvSpPr>
            <p:nvPr/>
          </p:nvSpPr>
          <p:spPr bwMode="auto">
            <a:xfrm>
              <a:off x="864" y="672"/>
              <a:ext cx="2112" cy="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eaLnBrk="1" hangingPunct="1"/>
              <a:r>
                <a:rPr lang="en-US" altLang="en-US" sz="1400" b="1">
                  <a:latin typeface="Arial" charset="0"/>
                  <a:ea typeface="Arial" charset="0"/>
                  <a:cs typeface="Arial" charset="0"/>
                </a:rPr>
                <a:t>Network concurrent activities</a:t>
              </a:r>
              <a:r>
                <a:rPr lang="en-US" altLang="en-US" sz="1400">
                  <a:latin typeface="Arial" charset="0"/>
                  <a:ea typeface="Arial" charset="0"/>
                  <a:cs typeface="Arial" charset="0"/>
                </a:rPr>
                <a:t>            </a:t>
              </a:r>
              <a:endParaRPr lang="en-US" altLang="en-US" sz="1200">
                <a:ea typeface="Times New Roman" charset="0"/>
                <a:cs typeface="Times New Roman" charset="0"/>
              </a:endParaRPr>
            </a:p>
            <a:p>
              <a:endParaRPr lang="en-US" altLang="en-US"/>
            </a:p>
          </p:txBody>
        </p:sp>
        <p:grpSp>
          <p:nvGrpSpPr>
            <p:cNvPr id="22547" name="Group 86"/>
            <p:cNvGrpSpPr>
              <a:grpSpLocks/>
            </p:cNvGrpSpPr>
            <p:nvPr/>
          </p:nvGrpSpPr>
          <p:grpSpPr bwMode="auto">
            <a:xfrm>
              <a:off x="768" y="816"/>
              <a:ext cx="1992" cy="795"/>
              <a:chOff x="768" y="816"/>
              <a:chExt cx="1992" cy="795"/>
            </a:xfrm>
          </p:grpSpPr>
          <p:sp>
            <p:nvSpPr>
              <p:cNvPr id="22548" name="AutoShape 48"/>
              <p:cNvSpPr>
                <a:spLocks noChangeArrowheads="1"/>
              </p:cNvSpPr>
              <p:nvPr/>
            </p:nvSpPr>
            <p:spPr bwMode="auto">
              <a:xfrm>
                <a:off x="768" y="1056"/>
                <a:ext cx="216" cy="21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ea typeface="Times New Roman" charset="0"/>
                    <a:cs typeface="Times New Roman" charset="0"/>
                  </a:rPr>
                  <a:t>1</a:t>
                </a:r>
              </a:p>
              <a:p>
                <a:endParaRPr lang="en-US" altLang="en-US"/>
              </a:p>
            </p:txBody>
          </p:sp>
          <p:sp>
            <p:nvSpPr>
              <p:cNvPr id="22549" name="AutoShape 47"/>
              <p:cNvSpPr>
                <a:spLocks noChangeArrowheads="1"/>
              </p:cNvSpPr>
              <p:nvPr/>
            </p:nvSpPr>
            <p:spPr bwMode="auto">
              <a:xfrm>
                <a:off x="1392" y="1056"/>
                <a:ext cx="216" cy="168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ea typeface="Times New Roman" charset="0"/>
                    <a:cs typeface="Times New Roman" charset="0"/>
                  </a:rPr>
                  <a:t>2</a:t>
                </a:r>
              </a:p>
              <a:p>
                <a:endParaRPr lang="en-US" altLang="en-US"/>
              </a:p>
            </p:txBody>
          </p:sp>
          <p:sp>
            <p:nvSpPr>
              <p:cNvPr id="22550" name="Line 46"/>
              <p:cNvSpPr>
                <a:spLocks noChangeShapeType="1"/>
              </p:cNvSpPr>
              <p:nvPr/>
            </p:nvSpPr>
            <p:spPr bwMode="auto">
              <a:xfrm>
                <a:off x="864" y="1056"/>
                <a:ext cx="62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1" name="Line 45"/>
              <p:cNvSpPr>
                <a:spLocks noChangeShapeType="1"/>
              </p:cNvSpPr>
              <p:nvPr/>
            </p:nvSpPr>
            <p:spPr bwMode="auto">
              <a:xfrm>
                <a:off x="960" y="1248"/>
                <a:ext cx="52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2" name="AutoShape 44"/>
              <p:cNvSpPr>
                <a:spLocks noChangeArrowheads="1"/>
              </p:cNvSpPr>
              <p:nvPr/>
            </p:nvSpPr>
            <p:spPr bwMode="auto">
              <a:xfrm>
                <a:off x="1920" y="1056"/>
                <a:ext cx="216" cy="21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ea typeface="Times New Roman" charset="0"/>
                    <a:cs typeface="Times New Roman" charset="0"/>
                  </a:rPr>
                  <a:t>1</a:t>
                </a:r>
              </a:p>
              <a:p>
                <a:endParaRPr lang="en-US" altLang="en-US"/>
              </a:p>
            </p:txBody>
          </p:sp>
          <p:sp>
            <p:nvSpPr>
              <p:cNvPr id="22553" name="AutoShape 43"/>
              <p:cNvSpPr>
                <a:spLocks noChangeArrowheads="1"/>
              </p:cNvSpPr>
              <p:nvPr/>
            </p:nvSpPr>
            <p:spPr bwMode="auto">
              <a:xfrm>
                <a:off x="2544" y="864"/>
                <a:ext cx="216" cy="21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ea typeface="Times New Roman" charset="0"/>
                    <a:cs typeface="Times New Roman" charset="0"/>
                  </a:rPr>
                  <a:t>2</a:t>
                </a:r>
              </a:p>
              <a:p>
                <a:endParaRPr lang="en-US" altLang="en-US"/>
              </a:p>
            </p:txBody>
          </p:sp>
          <p:sp>
            <p:nvSpPr>
              <p:cNvPr id="22554" name="AutoShape 42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216" cy="216"/>
              </a:xfrm>
              <a:prstGeom prst="flowChartConnector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ea typeface="Times New Roman" charset="0"/>
                    <a:cs typeface="Times New Roman" charset="0"/>
                  </a:rPr>
                  <a:t>3</a:t>
                </a:r>
              </a:p>
              <a:p>
                <a:endParaRPr lang="en-US" altLang="en-US"/>
              </a:p>
            </p:txBody>
          </p:sp>
          <p:sp>
            <p:nvSpPr>
              <p:cNvPr id="22555" name="Line 41"/>
              <p:cNvSpPr>
                <a:spLocks noChangeShapeType="1"/>
              </p:cNvSpPr>
              <p:nvPr/>
            </p:nvSpPr>
            <p:spPr bwMode="auto">
              <a:xfrm flipV="1">
                <a:off x="2064" y="960"/>
                <a:ext cx="480" cy="12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6" name="Line 40"/>
              <p:cNvSpPr>
                <a:spLocks noChangeShapeType="1"/>
              </p:cNvSpPr>
              <p:nvPr/>
            </p:nvSpPr>
            <p:spPr bwMode="auto">
              <a:xfrm>
                <a:off x="2112" y="1248"/>
                <a:ext cx="384" cy="9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7" name="Line 38"/>
              <p:cNvSpPr>
                <a:spLocks noChangeShapeType="1"/>
              </p:cNvSpPr>
              <p:nvPr/>
            </p:nvSpPr>
            <p:spPr bwMode="auto">
              <a:xfrm>
                <a:off x="2640" y="1104"/>
                <a:ext cx="0" cy="19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8" name="Text Box 23"/>
              <p:cNvSpPr txBox="1">
                <a:spLocks noChangeArrowheads="1"/>
              </p:cNvSpPr>
              <p:nvPr/>
            </p:nvSpPr>
            <p:spPr bwMode="auto">
              <a:xfrm>
                <a:off x="2160" y="816"/>
                <a:ext cx="234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tabLst>
                    <a:tab pos="0" algn="r"/>
                    <a:tab pos="5486400" algn="r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tabLst>
                    <a:tab pos="0" algn="r"/>
                    <a:tab pos="5486400" algn="r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tabLst>
                    <a:tab pos="0" algn="r"/>
                    <a:tab pos="5486400" algn="r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tabLst>
                    <a:tab pos="0" algn="r"/>
                    <a:tab pos="5486400" algn="r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tabLst>
                    <a:tab pos="0" algn="r"/>
                    <a:tab pos="5486400" algn="r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r"/>
                    <a:tab pos="5486400" algn="r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r"/>
                    <a:tab pos="5486400" algn="r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r"/>
                    <a:tab pos="5486400" algn="r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r"/>
                    <a:tab pos="5486400" algn="r"/>
                  </a:tabLs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Tahoma" charset="0"/>
                    <a:ea typeface="Tahoma" charset="0"/>
                    <a:cs typeface="Tahoma" charset="0"/>
                  </a:rPr>
                  <a:t>a</a:t>
                </a:r>
                <a:endParaRPr lang="en-US" altLang="en-US" sz="1200">
                  <a:ea typeface="Times New Roman" charset="0"/>
                  <a:cs typeface="Times New Roman" charset="0"/>
                </a:endParaRPr>
              </a:p>
              <a:p>
                <a:endParaRPr lang="en-US" altLang="en-US"/>
              </a:p>
            </p:txBody>
          </p:sp>
          <p:sp>
            <p:nvSpPr>
              <p:cNvPr id="22559" name="Text Box 20"/>
              <p:cNvSpPr txBox="1">
                <a:spLocks noChangeArrowheads="1"/>
              </p:cNvSpPr>
              <p:nvPr/>
            </p:nvSpPr>
            <p:spPr bwMode="auto">
              <a:xfrm>
                <a:off x="768" y="1440"/>
                <a:ext cx="756" cy="1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400" b="1">
                    <a:latin typeface="Arial" charset="0"/>
                    <a:ea typeface="Arial" charset="0"/>
                    <a:cs typeface="Arial" charset="0"/>
                  </a:rPr>
                  <a:t>WRONG!!!</a:t>
                </a:r>
                <a:endParaRPr lang="en-US" altLang="en-US" b="1"/>
              </a:p>
            </p:txBody>
          </p:sp>
          <p:sp>
            <p:nvSpPr>
              <p:cNvPr id="22560" name="Text Box 19"/>
              <p:cNvSpPr txBox="1">
                <a:spLocks noChangeArrowheads="1"/>
              </p:cNvSpPr>
              <p:nvPr/>
            </p:nvSpPr>
            <p:spPr bwMode="auto">
              <a:xfrm>
                <a:off x="1104" y="864"/>
                <a:ext cx="192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  <a:ea typeface="Arial" charset="0"/>
                    <a:cs typeface="Arial" charset="0"/>
                  </a:rPr>
                  <a:t>a</a:t>
                </a:r>
                <a:endParaRPr lang="en-US" altLang="en-US" sz="1200">
                  <a:ea typeface="Times New Roman" charset="0"/>
                  <a:cs typeface="Times New Roman" charset="0"/>
                </a:endParaRPr>
              </a:p>
              <a:p>
                <a:endParaRPr lang="en-US" altLang="en-US"/>
              </a:p>
            </p:txBody>
          </p:sp>
          <p:sp>
            <p:nvSpPr>
              <p:cNvPr id="22561" name="Text Box 18"/>
              <p:cNvSpPr txBox="1">
                <a:spLocks noChangeArrowheads="1"/>
              </p:cNvSpPr>
              <p:nvPr/>
            </p:nvSpPr>
            <p:spPr bwMode="auto">
              <a:xfrm>
                <a:off x="1152" y="1296"/>
                <a:ext cx="18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altLang="en-US" sz="1200">
                  <a:ea typeface="Times New Roman" charset="0"/>
                  <a:cs typeface="Times New Roman" charset="0"/>
                </a:endParaRPr>
              </a:p>
              <a:p>
                <a:endParaRPr lang="en-US" altLang="en-US"/>
              </a:p>
            </p:txBody>
          </p:sp>
          <p:sp>
            <p:nvSpPr>
              <p:cNvPr id="22562" name="Text Box 17"/>
              <p:cNvSpPr txBox="1">
                <a:spLocks noChangeArrowheads="1"/>
              </p:cNvSpPr>
              <p:nvPr/>
            </p:nvSpPr>
            <p:spPr bwMode="auto">
              <a:xfrm>
                <a:off x="2160" y="1344"/>
                <a:ext cx="186" cy="2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charset="0"/>
                  </a:defRPr>
                </a:lvl9pPr>
              </a:lstStyle>
              <a:p>
                <a:pPr eaLnBrk="1" hangingPunct="1"/>
                <a:r>
                  <a:rPr lang="en-US" altLang="en-US" sz="1200">
                    <a:latin typeface="Arial" charset="0"/>
                    <a:ea typeface="Arial" charset="0"/>
                    <a:cs typeface="Arial" charset="0"/>
                  </a:rPr>
                  <a:t>b</a:t>
                </a:r>
                <a:endParaRPr lang="en-US" altLang="en-US" sz="1200">
                  <a:ea typeface="Times New Roman" charset="0"/>
                  <a:cs typeface="Times New Roman" charset="0"/>
                </a:endParaRPr>
              </a:p>
              <a:p>
                <a:endParaRPr lang="en-US" altLang="en-US"/>
              </a:p>
            </p:txBody>
          </p:sp>
          <p:sp>
            <p:nvSpPr>
              <p:cNvPr id="22563" name="Line 85"/>
              <p:cNvSpPr>
                <a:spLocks noChangeShapeType="1"/>
              </p:cNvSpPr>
              <p:nvPr/>
            </p:nvSpPr>
            <p:spPr bwMode="auto">
              <a:xfrm flipH="1">
                <a:off x="2688" y="1152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22542" name="Rectangle 88"/>
          <p:cNvSpPr>
            <a:spLocks noChangeArrowheads="1"/>
          </p:cNvSpPr>
          <p:nvPr/>
        </p:nvSpPr>
        <p:spPr bwMode="auto">
          <a:xfrm>
            <a:off x="990600" y="1066800"/>
            <a:ext cx="4191000" cy="2133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543" name="Rectangle 89"/>
          <p:cNvSpPr>
            <a:spLocks noChangeArrowheads="1"/>
          </p:cNvSpPr>
          <p:nvPr/>
        </p:nvSpPr>
        <p:spPr bwMode="auto">
          <a:xfrm>
            <a:off x="5181600" y="1066800"/>
            <a:ext cx="3581400" cy="5105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2544" name="Text Box 90"/>
          <p:cNvSpPr txBox="1">
            <a:spLocks noChangeArrowheads="1"/>
          </p:cNvSpPr>
          <p:nvPr/>
        </p:nvSpPr>
        <p:spPr bwMode="auto">
          <a:xfrm>
            <a:off x="6019800" y="3276600"/>
            <a:ext cx="1828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1800" b="1"/>
              <a:t>WRONG !</a:t>
            </a:r>
          </a:p>
        </p:txBody>
      </p:sp>
      <p:sp>
        <p:nvSpPr>
          <p:cNvPr id="22545" name="Text Box 91"/>
          <p:cNvSpPr txBox="1">
            <a:spLocks noChangeArrowheads="1"/>
          </p:cNvSpPr>
          <p:nvPr/>
        </p:nvSpPr>
        <p:spPr bwMode="auto">
          <a:xfrm>
            <a:off x="6019800" y="5562600"/>
            <a:ext cx="1905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000" b="1"/>
              <a:t>RIGHT </a:t>
            </a:r>
            <a:r>
              <a:rPr lang="en-US" altLang="en-US" sz="2000" b="1">
                <a:sym typeface="Wingdings" charset="2"/>
              </a:rPr>
              <a:t></a:t>
            </a:r>
            <a:endParaRPr lang="en-US" altLang="en-US" sz="2000" b="1"/>
          </a:p>
        </p:txBody>
      </p:sp>
    </p:spTree>
    <p:extLst>
      <p:ext uri="{BB962C8B-B14F-4D97-AF65-F5344CB8AC3E}">
        <p14:creationId xmlns:p14="http://schemas.microsoft.com/office/powerpoint/2010/main" xmlns="" val="1715968503"/>
      </p:ext>
    </p:extLst>
  </p:cSld>
  <p:clrMapOvr>
    <a:masterClrMapping/>
  </p:clrMapOvr>
  <p:transition>
    <p:rand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1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Chapter 8</a:t>
            </a:r>
          </a:p>
        </p:txBody>
      </p:sp>
      <p:sp>
        <p:nvSpPr>
          <p:cNvPr id="23555" name="Footer Placeholder 2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en-US" altLang="en-US" sz="1000">
                <a:solidFill>
                  <a:schemeClr val="tx2"/>
                </a:solidFill>
              </a:rPr>
              <a:t>Scheduling, PERT, Critical Path Analysis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6A39CE6-EABB-4945-8BEF-A29F385751D7}" type="slidenum">
              <a:rPr lang="en-US" altLang="en-US" sz="1000">
                <a:solidFill>
                  <a:schemeClr val="tx2"/>
                </a:solidFill>
              </a:rPr>
              <a:pPr/>
              <a:t>27</a:t>
            </a:fld>
            <a:endParaRPr lang="en-US" altLang="en-US" sz="1000">
              <a:solidFill>
                <a:schemeClr val="tx2"/>
              </a:solidFill>
            </a:endParaRPr>
          </a:p>
        </p:txBody>
      </p:sp>
      <p:grpSp>
        <p:nvGrpSpPr>
          <p:cNvPr id="23557" name="Group 2"/>
          <p:cNvGrpSpPr>
            <a:grpSpLocks/>
          </p:cNvGrpSpPr>
          <p:nvPr/>
        </p:nvGrpSpPr>
        <p:grpSpPr bwMode="auto">
          <a:xfrm>
            <a:off x="990600" y="990600"/>
            <a:ext cx="6781800" cy="4191000"/>
            <a:chOff x="3645" y="1605"/>
            <a:chExt cx="10605" cy="7635"/>
          </a:xfrm>
        </p:grpSpPr>
        <p:sp>
          <p:nvSpPr>
            <p:cNvPr id="23558" name="Oval 3"/>
            <p:cNvSpPr>
              <a:spLocks noChangeArrowheads="1"/>
            </p:cNvSpPr>
            <p:nvPr/>
          </p:nvSpPr>
          <p:spPr bwMode="auto">
            <a:xfrm>
              <a:off x="5175" y="2651"/>
              <a:ext cx="840" cy="8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559" name="Text Box 4"/>
            <p:cNvSpPr txBox="1">
              <a:spLocks noChangeArrowheads="1"/>
            </p:cNvSpPr>
            <p:nvPr/>
          </p:nvSpPr>
          <p:spPr bwMode="auto">
            <a:xfrm>
              <a:off x="5145" y="2756"/>
              <a:ext cx="88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800">
                  <a:latin typeface="AvantGarde" charset="0"/>
                </a:rPr>
                <a:t>1</a:t>
              </a:r>
            </a:p>
          </p:txBody>
        </p:sp>
        <p:sp>
          <p:nvSpPr>
            <p:cNvPr id="23560" name="Oval 5"/>
            <p:cNvSpPr>
              <a:spLocks noChangeArrowheads="1"/>
            </p:cNvSpPr>
            <p:nvPr/>
          </p:nvSpPr>
          <p:spPr bwMode="auto">
            <a:xfrm>
              <a:off x="10095" y="2576"/>
              <a:ext cx="840" cy="8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561" name="Text Box 6"/>
            <p:cNvSpPr txBox="1">
              <a:spLocks noChangeArrowheads="1"/>
            </p:cNvSpPr>
            <p:nvPr/>
          </p:nvSpPr>
          <p:spPr bwMode="auto">
            <a:xfrm>
              <a:off x="10065" y="2681"/>
              <a:ext cx="88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800">
                  <a:latin typeface="AvantGarde" charset="0"/>
                </a:rPr>
                <a:t>1</a:t>
              </a:r>
            </a:p>
          </p:txBody>
        </p:sp>
        <p:sp>
          <p:nvSpPr>
            <p:cNvPr id="23562" name="Oval 7"/>
            <p:cNvSpPr>
              <a:spLocks noChangeArrowheads="1"/>
            </p:cNvSpPr>
            <p:nvPr/>
          </p:nvSpPr>
          <p:spPr bwMode="auto">
            <a:xfrm>
              <a:off x="5115" y="4811"/>
              <a:ext cx="840" cy="8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563" name="Text Box 8"/>
            <p:cNvSpPr txBox="1">
              <a:spLocks noChangeArrowheads="1"/>
            </p:cNvSpPr>
            <p:nvPr/>
          </p:nvSpPr>
          <p:spPr bwMode="auto">
            <a:xfrm>
              <a:off x="5085" y="4916"/>
              <a:ext cx="88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800">
                  <a:latin typeface="AvantGarde" charset="0"/>
                </a:rPr>
                <a:t>2</a:t>
              </a:r>
            </a:p>
          </p:txBody>
        </p:sp>
        <p:sp>
          <p:nvSpPr>
            <p:cNvPr id="23564" name="Oval 9"/>
            <p:cNvSpPr>
              <a:spLocks noChangeArrowheads="1"/>
            </p:cNvSpPr>
            <p:nvPr/>
          </p:nvSpPr>
          <p:spPr bwMode="auto">
            <a:xfrm>
              <a:off x="10035" y="4736"/>
              <a:ext cx="840" cy="8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565" name="Text Box 10"/>
            <p:cNvSpPr txBox="1">
              <a:spLocks noChangeArrowheads="1"/>
            </p:cNvSpPr>
            <p:nvPr/>
          </p:nvSpPr>
          <p:spPr bwMode="auto">
            <a:xfrm>
              <a:off x="10005" y="4841"/>
              <a:ext cx="88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800">
                  <a:latin typeface="AvantGarde" charset="0"/>
                </a:rPr>
                <a:t>2</a:t>
              </a:r>
            </a:p>
          </p:txBody>
        </p:sp>
        <p:sp>
          <p:nvSpPr>
            <p:cNvPr id="23566" name="Oval 11"/>
            <p:cNvSpPr>
              <a:spLocks noChangeArrowheads="1"/>
            </p:cNvSpPr>
            <p:nvPr/>
          </p:nvSpPr>
          <p:spPr bwMode="auto">
            <a:xfrm>
              <a:off x="5085" y="7046"/>
              <a:ext cx="840" cy="8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567" name="Text Box 12"/>
            <p:cNvSpPr txBox="1">
              <a:spLocks noChangeArrowheads="1"/>
            </p:cNvSpPr>
            <p:nvPr/>
          </p:nvSpPr>
          <p:spPr bwMode="auto">
            <a:xfrm>
              <a:off x="5055" y="7151"/>
              <a:ext cx="88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800">
                  <a:latin typeface="AvantGarde" charset="0"/>
                </a:rPr>
                <a:t>3</a:t>
              </a:r>
            </a:p>
          </p:txBody>
        </p:sp>
        <p:sp>
          <p:nvSpPr>
            <p:cNvPr id="23568" name="Oval 13"/>
            <p:cNvSpPr>
              <a:spLocks noChangeArrowheads="1"/>
            </p:cNvSpPr>
            <p:nvPr/>
          </p:nvSpPr>
          <p:spPr bwMode="auto">
            <a:xfrm>
              <a:off x="10005" y="6971"/>
              <a:ext cx="840" cy="8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569" name="Text Box 14"/>
            <p:cNvSpPr txBox="1">
              <a:spLocks noChangeArrowheads="1"/>
            </p:cNvSpPr>
            <p:nvPr/>
          </p:nvSpPr>
          <p:spPr bwMode="auto">
            <a:xfrm>
              <a:off x="9975" y="7076"/>
              <a:ext cx="88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800">
                  <a:latin typeface="AvantGarde" charset="0"/>
                </a:rPr>
                <a:t>3</a:t>
              </a:r>
            </a:p>
          </p:txBody>
        </p:sp>
        <p:sp>
          <p:nvSpPr>
            <p:cNvPr id="23570" name="Oval 15"/>
            <p:cNvSpPr>
              <a:spLocks noChangeArrowheads="1"/>
            </p:cNvSpPr>
            <p:nvPr/>
          </p:nvSpPr>
          <p:spPr bwMode="auto">
            <a:xfrm>
              <a:off x="12375" y="4826"/>
              <a:ext cx="840" cy="855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 eaLnBrk="1" hangingPunct="1"/>
              <a:endParaRPr lang="en-US" altLang="en-US"/>
            </a:p>
          </p:txBody>
        </p:sp>
        <p:sp>
          <p:nvSpPr>
            <p:cNvPr id="23571" name="Text Box 16"/>
            <p:cNvSpPr txBox="1">
              <a:spLocks noChangeArrowheads="1"/>
            </p:cNvSpPr>
            <p:nvPr/>
          </p:nvSpPr>
          <p:spPr bwMode="auto">
            <a:xfrm>
              <a:off x="12345" y="4931"/>
              <a:ext cx="885" cy="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pPr algn="ctr"/>
              <a:r>
                <a:rPr lang="en-US" altLang="en-US" sz="1800">
                  <a:latin typeface="AvantGarde" charset="0"/>
                </a:rPr>
                <a:t>4</a:t>
              </a:r>
            </a:p>
          </p:txBody>
        </p:sp>
        <p:sp>
          <p:nvSpPr>
            <p:cNvPr id="23572" name="Line 17"/>
            <p:cNvSpPr>
              <a:spLocks noChangeShapeType="1"/>
            </p:cNvSpPr>
            <p:nvPr/>
          </p:nvSpPr>
          <p:spPr bwMode="auto">
            <a:xfrm flipV="1">
              <a:off x="4140" y="3045"/>
              <a:ext cx="10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3" name="Line 18"/>
            <p:cNvSpPr>
              <a:spLocks noChangeShapeType="1"/>
            </p:cNvSpPr>
            <p:nvPr/>
          </p:nvSpPr>
          <p:spPr bwMode="auto">
            <a:xfrm flipV="1">
              <a:off x="6030" y="3060"/>
              <a:ext cx="10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4" name="Line 19"/>
            <p:cNvSpPr>
              <a:spLocks noChangeShapeType="1"/>
            </p:cNvSpPr>
            <p:nvPr/>
          </p:nvSpPr>
          <p:spPr bwMode="auto">
            <a:xfrm flipV="1">
              <a:off x="9045" y="3060"/>
              <a:ext cx="10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5" name="Line 20"/>
            <p:cNvSpPr>
              <a:spLocks noChangeShapeType="1"/>
            </p:cNvSpPr>
            <p:nvPr/>
          </p:nvSpPr>
          <p:spPr bwMode="auto">
            <a:xfrm flipV="1">
              <a:off x="10950" y="3060"/>
              <a:ext cx="30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Line 21"/>
            <p:cNvSpPr>
              <a:spLocks noChangeShapeType="1"/>
            </p:cNvSpPr>
            <p:nvPr/>
          </p:nvSpPr>
          <p:spPr bwMode="auto">
            <a:xfrm flipV="1">
              <a:off x="13230" y="5220"/>
              <a:ext cx="10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2"/>
            <p:cNvSpPr>
              <a:spLocks noChangeShapeType="1"/>
            </p:cNvSpPr>
            <p:nvPr/>
          </p:nvSpPr>
          <p:spPr bwMode="auto">
            <a:xfrm flipV="1">
              <a:off x="4065" y="5220"/>
              <a:ext cx="10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Line 23"/>
            <p:cNvSpPr>
              <a:spLocks noChangeShapeType="1"/>
            </p:cNvSpPr>
            <p:nvPr/>
          </p:nvSpPr>
          <p:spPr bwMode="auto">
            <a:xfrm flipV="1">
              <a:off x="5955" y="5235"/>
              <a:ext cx="10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79" name="Line 24"/>
            <p:cNvSpPr>
              <a:spLocks noChangeShapeType="1"/>
            </p:cNvSpPr>
            <p:nvPr/>
          </p:nvSpPr>
          <p:spPr bwMode="auto">
            <a:xfrm rot="5400000">
              <a:off x="5010" y="4245"/>
              <a:ext cx="108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25"/>
            <p:cNvSpPr>
              <a:spLocks noChangeShapeType="1"/>
            </p:cNvSpPr>
            <p:nvPr/>
          </p:nvSpPr>
          <p:spPr bwMode="auto">
            <a:xfrm rot="5400000">
              <a:off x="4905" y="6435"/>
              <a:ext cx="11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26"/>
            <p:cNvSpPr>
              <a:spLocks noChangeShapeType="1"/>
            </p:cNvSpPr>
            <p:nvPr/>
          </p:nvSpPr>
          <p:spPr bwMode="auto">
            <a:xfrm flipV="1">
              <a:off x="4065" y="7440"/>
              <a:ext cx="10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Line 27"/>
            <p:cNvSpPr>
              <a:spLocks noChangeShapeType="1"/>
            </p:cNvSpPr>
            <p:nvPr/>
          </p:nvSpPr>
          <p:spPr bwMode="auto">
            <a:xfrm flipV="1">
              <a:off x="5925" y="7455"/>
              <a:ext cx="10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3" name="Line 28"/>
            <p:cNvSpPr>
              <a:spLocks noChangeShapeType="1"/>
            </p:cNvSpPr>
            <p:nvPr/>
          </p:nvSpPr>
          <p:spPr bwMode="auto">
            <a:xfrm flipV="1">
              <a:off x="8955" y="7425"/>
              <a:ext cx="10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4" name="Line 29"/>
            <p:cNvSpPr>
              <a:spLocks noChangeShapeType="1"/>
            </p:cNvSpPr>
            <p:nvPr/>
          </p:nvSpPr>
          <p:spPr bwMode="auto">
            <a:xfrm flipV="1">
              <a:off x="10860" y="7425"/>
              <a:ext cx="309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5" name="Line 30"/>
            <p:cNvSpPr>
              <a:spLocks noChangeShapeType="1"/>
            </p:cNvSpPr>
            <p:nvPr/>
          </p:nvSpPr>
          <p:spPr bwMode="auto">
            <a:xfrm flipV="1">
              <a:off x="8985" y="5175"/>
              <a:ext cx="102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6" name="Line 31"/>
            <p:cNvSpPr>
              <a:spLocks noChangeShapeType="1"/>
            </p:cNvSpPr>
            <p:nvPr/>
          </p:nvSpPr>
          <p:spPr bwMode="auto">
            <a:xfrm>
              <a:off x="10905" y="5160"/>
              <a:ext cx="1455" cy="1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7" name="Line 32"/>
            <p:cNvSpPr>
              <a:spLocks noChangeShapeType="1"/>
            </p:cNvSpPr>
            <p:nvPr/>
          </p:nvSpPr>
          <p:spPr bwMode="auto">
            <a:xfrm rot="5400000">
              <a:off x="9840" y="6375"/>
              <a:ext cx="117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8" name="Line 33"/>
            <p:cNvSpPr>
              <a:spLocks noChangeShapeType="1"/>
            </p:cNvSpPr>
            <p:nvPr/>
          </p:nvSpPr>
          <p:spPr bwMode="auto">
            <a:xfrm>
              <a:off x="10830" y="3360"/>
              <a:ext cx="1755" cy="150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lgDash"/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9" name="Text Box 34"/>
            <p:cNvSpPr txBox="1">
              <a:spLocks noChangeArrowheads="1"/>
            </p:cNvSpPr>
            <p:nvPr/>
          </p:nvSpPr>
          <p:spPr bwMode="auto">
            <a:xfrm>
              <a:off x="4275" y="2415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a</a:t>
              </a:r>
            </a:p>
          </p:txBody>
        </p:sp>
        <p:sp>
          <p:nvSpPr>
            <p:cNvPr id="23590" name="Text Box 35"/>
            <p:cNvSpPr txBox="1">
              <a:spLocks noChangeArrowheads="1"/>
            </p:cNvSpPr>
            <p:nvPr/>
          </p:nvSpPr>
          <p:spPr bwMode="auto">
            <a:xfrm>
              <a:off x="6270" y="2415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d</a:t>
              </a:r>
            </a:p>
          </p:txBody>
        </p:sp>
        <p:sp>
          <p:nvSpPr>
            <p:cNvPr id="23591" name="Text Box 36"/>
            <p:cNvSpPr txBox="1">
              <a:spLocks noChangeArrowheads="1"/>
            </p:cNvSpPr>
            <p:nvPr/>
          </p:nvSpPr>
          <p:spPr bwMode="auto">
            <a:xfrm>
              <a:off x="4185" y="4635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b</a:t>
              </a:r>
            </a:p>
          </p:txBody>
        </p:sp>
        <p:sp>
          <p:nvSpPr>
            <p:cNvPr id="23592" name="Text Box 37"/>
            <p:cNvSpPr txBox="1">
              <a:spLocks noChangeArrowheads="1"/>
            </p:cNvSpPr>
            <p:nvPr/>
          </p:nvSpPr>
          <p:spPr bwMode="auto">
            <a:xfrm>
              <a:off x="6150" y="4620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e</a:t>
              </a:r>
            </a:p>
          </p:txBody>
        </p:sp>
        <p:sp>
          <p:nvSpPr>
            <p:cNvPr id="23593" name="Text Box 38"/>
            <p:cNvSpPr txBox="1">
              <a:spLocks noChangeArrowheads="1"/>
            </p:cNvSpPr>
            <p:nvPr/>
          </p:nvSpPr>
          <p:spPr bwMode="auto">
            <a:xfrm>
              <a:off x="4185" y="6900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c</a:t>
              </a:r>
            </a:p>
          </p:txBody>
        </p:sp>
        <p:sp>
          <p:nvSpPr>
            <p:cNvPr id="23594" name="Text Box 39"/>
            <p:cNvSpPr txBox="1">
              <a:spLocks noChangeArrowheads="1"/>
            </p:cNvSpPr>
            <p:nvPr/>
          </p:nvSpPr>
          <p:spPr bwMode="auto">
            <a:xfrm>
              <a:off x="6060" y="6885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f</a:t>
              </a:r>
            </a:p>
          </p:txBody>
        </p:sp>
        <p:sp>
          <p:nvSpPr>
            <p:cNvPr id="23595" name="Text Box 40"/>
            <p:cNvSpPr txBox="1">
              <a:spLocks noChangeArrowheads="1"/>
            </p:cNvSpPr>
            <p:nvPr/>
          </p:nvSpPr>
          <p:spPr bwMode="auto">
            <a:xfrm>
              <a:off x="9255" y="2475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a</a:t>
              </a:r>
            </a:p>
          </p:txBody>
        </p:sp>
        <p:sp>
          <p:nvSpPr>
            <p:cNvPr id="23596" name="Text Box 41"/>
            <p:cNvSpPr txBox="1">
              <a:spLocks noChangeArrowheads="1"/>
            </p:cNvSpPr>
            <p:nvPr/>
          </p:nvSpPr>
          <p:spPr bwMode="auto">
            <a:xfrm>
              <a:off x="13095" y="2475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d</a:t>
              </a:r>
            </a:p>
          </p:txBody>
        </p:sp>
        <p:sp>
          <p:nvSpPr>
            <p:cNvPr id="23597" name="Text Box 42"/>
            <p:cNvSpPr txBox="1">
              <a:spLocks noChangeArrowheads="1"/>
            </p:cNvSpPr>
            <p:nvPr/>
          </p:nvSpPr>
          <p:spPr bwMode="auto">
            <a:xfrm>
              <a:off x="9240" y="4590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b</a:t>
              </a:r>
            </a:p>
          </p:txBody>
        </p:sp>
        <p:sp>
          <p:nvSpPr>
            <p:cNvPr id="23598" name="Text Box 43"/>
            <p:cNvSpPr txBox="1">
              <a:spLocks noChangeArrowheads="1"/>
            </p:cNvSpPr>
            <p:nvPr/>
          </p:nvSpPr>
          <p:spPr bwMode="auto">
            <a:xfrm>
              <a:off x="13260" y="5175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e</a:t>
              </a:r>
            </a:p>
          </p:txBody>
        </p:sp>
        <p:sp>
          <p:nvSpPr>
            <p:cNvPr id="23599" name="Text Box 44"/>
            <p:cNvSpPr txBox="1">
              <a:spLocks noChangeArrowheads="1"/>
            </p:cNvSpPr>
            <p:nvPr/>
          </p:nvSpPr>
          <p:spPr bwMode="auto">
            <a:xfrm>
              <a:off x="12555" y="6840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f</a:t>
              </a:r>
            </a:p>
          </p:txBody>
        </p:sp>
        <p:sp>
          <p:nvSpPr>
            <p:cNvPr id="23600" name="Text Box 45"/>
            <p:cNvSpPr txBox="1">
              <a:spLocks noChangeArrowheads="1"/>
            </p:cNvSpPr>
            <p:nvPr/>
          </p:nvSpPr>
          <p:spPr bwMode="auto">
            <a:xfrm>
              <a:off x="9240" y="6840"/>
              <a:ext cx="705" cy="7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800" b="1">
                  <a:latin typeface="Arial" charset="0"/>
                </a:rPr>
                <a:t>c</a:t>
              </a:r>
            </a:p>
          </p:txBody>
        </p:sp>
        <p:sp>
          <p:nvSpPr>
            <p:cNvPr id="23601" name="Text Box 46"/>
            <p:cNvSpPr txBox="1">
              <a:spLocks noChangeArrowheads="1"/>
            </p:cNvSpPr>
            <p:nvPr/>
          </p:nvSpPr>
          <p:spPr bwMode="auto">
            <a:xfrm>
              <a:off x="4695" y="1605"/>
              <a:ext cx="1725" cy="6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WRONG!!!</a:t>
              </a:r>
              <a:endParaRPr lang="en-US" altLang="en-US" sz="1200"/>
            </a:p>
          </p:txBody>
        </p:sp>
        <p:sp>
          <p:nvSpPr>
            <p:cNvPr id="23602" name="Text Box 47"/>
            <p:cNvSpPr txBox="1">
              <a:spLocks noChangeArrowheads="1"/>
            </p:cNvSpPr>
            <p:nvPr/>
          </p:nvSpPr>
          <p:spPr bwMode="auto">
            <a:xfrm>
              <a:off x="9660" y="1620"/>
              <a:ext cx="1680" cy="5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400">
                  <a:latin typeface="Arial" charset="0"/>
                </a:rPr>
                <a:t>RIGHT!!!</a:t>
              </a:r>
            </a:p>
            <a:p>
              <a:endParaRPr lang="en-US" altLang="en-US" sz="1200"/>
            </a:p>
          </p:txBody>
        </p:sp>
        <p:sp>
          <p:nvSpPr>
            <p:cNvPr id="23603" name="Text Box 48"/>
            <p:cNvSpPr txBox="1">
              <a:spLocks noChangeArrowheads="1"/>
            </p:cNvSpPr>
            <p:nvPr/>
          </p:nvSpPr>
          <p:spPr bwMode="auto">
            <a:xfrm>
              <a:off x="3645" y="8565"/>
              <a:ext cx="9840" cy="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</a:defRPr>
              </a:lvl9pPr>
            </a:lstStyle>
            <a:p>
              <a:r>
                <a:rPr lang="en-US" altLang="en-US" sz="1400" b="1">
                  <a:latin typeface="Arial" charset="0"/>
                </a:rPr>
                <a:t>a </a:t>
              </a:r>
              <a:r>
                <a:rPr lang="en-US" altLang="en-US" sz="1400">
                  <a:latin typeface="Arial" charset="0"/>
                </a:rPr>
                <a:t>precedes </a:t>
              </a:r>
              <a:r>
                <a:rPr lang="en-US" altLang="en-US" sz="1400" b="1">
                  <a:latin typeface="Arial" charset="0"/>
                </a:rPr>
                <a:t>d. </a:t>
              </a:r>
            </a:p>
            <a:p>
              <a:r>
                <a:rPr lang="en-US" altLang="en-US" sz="1400" b="1">
                  <a:latin typeface="Arial" charset="0"/>
                </a:rPr>
                <a:t>a</a:t>
              </a:r>
              <a:r>
                <a:rPr lang="en-US" altLang="en-US" sz="1400">
                  <a:latin typeface="Arial" charset="0"/>
                </a:rPr>
                <a:t> and </a:t>
              </a:r>
              <a:r>
                <a:rPr lang="en-US" altLang="en-US" sz="1400" b="1">
                  <a:latin typeface="Arial" charset="0"/>
                </a:rPr>
                <a:t>b </a:t>
              </a:r>
              <a:r>
                <a:rPr lang="en-US" altLang="en-US" sz="1400">
                  <a:latin typeface="Arial" charset="0"/>
                </a:rPr>
                <a:t>precede </a:t>
              </a:r>
              <a:r>
                <a:rPr lang="en-US" altLang="en-US" sz="1400" b="1">
                  <a:latin typeface="Arial" charset="0"/>
                </a:rPr>
                <a:t>e,</a:t>
              </a:r>
            </a:p>
            <a:p>
              <a:r>
                <a:rPr lang="en-US" altLang="en-US" sz="1400" b="1">
                  <a:latin typeface="Arial" charset="0"/>
                </a:rPr>
                <a:t>b </a:t>
              </a:r>
              <a:r>
                <a:rPr lang="en-US" altLang="en-US" sz="1400">
                  <a:latin typeface="Arial" charset="0"/>
                </a:rPr>
                <a:t>and </a:t>
              </a:r>
              <a:r>
                <a:rPr lang="en-US" altLang="en-US" sz="1400" b="1">
                  <a:latin typeface="Arial" charset="0"/>
                </a:rPr>
                <a:t>c </a:t>
              </a:r>
              <a:r>
                <a:rPr lang="en-US" altLang="en-US" sz="1400">
                  <a:latin typeface="Arial" charset="0"/>
                </a:rPr>
                <a:t>precede </a:t>
              </a:r>
              <a:r>
                <a:rPr lang="en-US" altLang="en-US" sz="1400" b="1">
                  <a:latin typeface="Arial" charset="0"/>
                </a:rPr>
                <a:t>f </a:t>
              </a:r>
              <a:r>
                <a:rPr lang="en-US" altLang="en-US" sz="1400">
                  <a:latin typeface="Arial" charset="0"/>
                </a:rPr>
                <a:t>(</a:t>
              </a:r>
              <a:r>
                <a:rPr lang="en-US" altLang="en-US" sz="1400" b="1">
                  <a:latin typeface="Arial" charset="0"/>
                </a:rPr>
                <a:t>a</a:t>
              </a:r>
              <a:r>
                <a:rPr lang="en-US" altLang="en-US" sz="1400">
                  <a:latin typeface="Arial" charset="0"/>
                </a:rPr>
                <a:t> does not precede </a:t>
              </a:r>
              <a:r>
                <a:rPr lang="en-US" altLang="en-US" sz="1400" b="1">
                  <a:latin typeface="Arial" charset="0"/>
                </a:rPr>
                <a:t>f</a:t>
              </a:r>
              <a:r>
                <a:rPr lang="en-US" altLang="en-US" sz="1400">
                  <a:latin typeface="Arial" charset="0"/>
                </a:rPr>
                <a:t>)</a:t>
              </a:r>
              <a:endParaRPr lang="en-US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1724734358"/>
      </p:ext>
    </p:extLst>
  </p:cSld>
  <p:clrMapOvr>
    <a:masterClrMapping/>
  </p:clrMapOvr>
  <p:transition>
    <p:rand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21692E9-231D-4BC2-BFEF-F526F08A02DD}" type="slidenum">
              <a:rPr lang="en-AU" smtClean="0"/>
              <a:pPr/>
              <a:t>28</a:t>
            </a:fld>
            <a:endParaRPr lang="en-AU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Simple sequencing</a:t>
            </a:r>
            <a:endParaRPr lang="en-AU" dirty="0"/>
          </a:p>
        </p:txBody>
      </p:sp>
      <p:pic>
        <p:nvPicPr>
          <p:cNvPr id="15366" name="Picture 4"/>
          <p:cNvPicPr>
            <a:picLocks noGrp="1" noChangeAspect="1" noChangeArrowheads="1"/>
          </p:cNvPicPr>
          <p:nvPr>
            <p:ph type="body" sz="half" idx="2"/>
          </p:nvPr>
        </p:nvPicPr>
        <p:blipFill>
          <a:blip r:embed="rId2"/>
          <a:srcRect t="7813" r="3503" b="10937"/>
          <a:stretch>
            <a:fillRect/>
          </a:stretch>
        </p:blipFill>
        <p:spPr>
          <a:xfrm>
            <a:off x="0" y="1066800"/>
            <a:ext cx="9144000" cy="5562600"/>
          </a:xfrm>
        </p:spPr>
      </p:pic>
    </p:spTree>
    <p:extLst>
      <p:ext uri="{BB962C8B-B14F-4D97-AF65-F5344CB8AC3E}">
        <p14:creationId xmlns:p14="http://schemas.microsoft.com/office/powerpoint/2010/main" xmlns="" val="60592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536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 Network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project network should have </a:t>
            </a:r>
            <a:r>
              <a:rPr lang="en-US" dirty="0">
                <a:solidFill>
                  <a:srgbClr val="FF0000"/>
                </a:solidFill>
              </a:rPr>
              <a:t>only one start node</a:t>
            </a:r>
          </a:p>
          <a:p>
            <a:r>
              <a:rPr lang="en-US" dirty="0"/>
              <a:t>A project network should have </a:t>
            </a:r>
            <a:r>
              <a:rPr lang="en-US" dirty="0">
                <a:solidFill>
                  <a:srgbClr val="FF0000"/>
                </a:solidFill>
              </a:rPr>
              <a:t>only one end node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link </a:t>
            </a:r>
            <a:r>
              <a:rPr lang="en-US" dirty="0"/>
              <a:t>has </a:t>
            </a:r>
            <a:r>
              <a:rPr lang="en-US" dirty="0">
                <a:solidFill>
                  <a:srgbClr val="FF0000"/>
                </a:solidFill>
              </a:rPr>
              <a:t>duration</a:t>
            </a:r>
          </a:p>
          <a:p>
            <a:r>
              <a:rPr lang="en-US" dirty="0">
                <a:solidFill>
                  <a:srgbClr val="FF0000"/>
                </a:solidFill>
              </a:rPr>
              <a:t>Nodes</a:t>
            </a:r>
            <a:r>
              <a:rPr lang="en-US" dirty="0"/>
              <a:t> have </a:t>
            </a:r>
            <a:r>
              <a:rPr lang="en-US" dirty="0">
                <a:solidFill>
                  <a:srgbClr val="FF0000"/>
                </a:solidFill>
              </a:rPr>
              <a:t>no duration</a:t>
            </a:r>
          </a:p>
          <a:p>
            <a:r>
              <a:rPr lang="en-US" dirty="0"/>
              <a:t>Precedents are immediate preceding activities</a:t>
            </a:r>
          </a:p>
          <a:p>
            <a:r>
              <a:rPr lang="en-US" dirty="0"/>
              <a:t>Time moves from </a:t>
            </a:r>
            <a:r>
              <a:rPr lang="en-US" dirty="0">
                <a:solidFill>
                  <a:srgbClr val="FF0000"/>
                </a:solidFill>
              </a:rPr>
              <a:t>Left to Right</a:t>
            </a:r>
          </a:p>
          <a:p>
            <a:r>
              <a:rPr lang="en-US" dirty="0"/>
              <a:t>Nodes are numbered sequentially</a:t>
            </a:r>
          </a:p>
          <a:p>
            <a:r>
              <a:rPr lang="en-US" dirty="0"/>
              <a:t>A network should not contain loops</a:t>
            </a:r>
          </a:p>
          <a:p>
            <a:pPr lvl="1"/>
            <a:r>
              <a:rPr lang="en-US" dirty="0"/>
              <a:t>Leads to an impossible sequence</a:t>
            </a:r>
          </a:p>
          <a:p>
            <a:r>
              <a:rPr lang="en-US" dirty="0"/>
              <a:t>A network should not contain </a:t>
            </a:r>
            <a:r>
              <a:rPr lang="en-US" dirty="0">
                <a:solidFill>
                  <a:srgbClr val="FF0000"/>
                </a:solidFill>
              </a:rPr>
              <a:t>dangles</a:t>
            </a:r>
          </a:p>
        </p:txBody>
      </p:sp>
    </p:spTree>
    <p:extLst>
      <p:ext uri="{BB962C8B-B14F-4D97-AF65-F5344CB8AC3E}">
        <p14:creationId xmlns:p14="http://schemas.microsoft.com/office/powerpoint/2010/main" xmlns="" val="49306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Activity Planning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Effort estimation</a:t>
            </a:r>
          </a:p>
          <a:p>
            <a:pPr lvl="1" eaLnBrk="1" hangingPunct="1"/>
            <a:r>
              <a:rPr lang="en-US" dirty="0"/>
              <a:t>For whole project</a:t>
            </a:r>
          </a:p>
          <a:p>
            <a:pPr lvl="1" eaLnBrk="1" hangingPunct="1"/>
            <a:r>
              <a:rPr lang="en-US" dirty="0"/>
              <a:t>For individual activity  </a:t>
            </a:r>
          </a:p>
          <a:p>
            <a:pPr eaLnBrk="1" hangingPunct="1"/>
            <a:r>
              <a:rPr lang="en-US" dirty="0"/>
              <a:t>Detailed plan</a:t>
            </a:r>
          </a:p>
          <a:p>
            <a:pPr lvl="1" eaLnBrk="1" hangingPunct="1"/>
            <a:r>
              <a:rPr lang="en-US" dirty="0"/>
              <a:t>Starting of each activity</a:t>
            </a:r>
          </a:p>
          <a:p>
            <a:pPr lvl="1" eaLnBrk="1" hangingPunct="1"/>
            <a:r>
              <a:rPr lang="en-US" dirty="0"/>
              <a:t>End of each activity</a:t>
            </a:r>
          </a:p>
          <a:p>
            <a:pPr lvl="1" eaLnBrk="1" hangingPunct="1"/>
            <a:r>
              <a:rPr lang="en-US" dirty="0"/>
              <a:t>Risks</a:t>
            </a:r>
          </a:p>
        </p:txBody>
      </p:sp>
      <p:sp>
        <p:nvSpPr>
          <p:cNvPr id="41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7E027B-1081-4D53-BC03-AD0D1A54EE1B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77138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 Convention</a:t>
            </a:r>
          </a:p>
        </p:txBody>
      </p:sp>
      <p:sp>
        <p:nvSpPr>
          <p:cNvPr id="4" name="Oval 3"/>
          <p:cNvSpPr/>
          <p:nvPr/>
        </p:nvSpPr>
        <p:spPr>
          <a:xfrm>
            <a:off x="2514600" y="2819400"/>
            <a:ext cx="3352800" cy="304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1"/>
            <a:endCxn id="4" idx="5"/>
          </p:cNvCxnSpPr>
          <p:nvPr/>
        </p:nvCxnSpPr>
        <p:spPr>
          <a:xfrm rot="16200000" flipH="1">
            <a:off x="3113369" y="3158007"/>
            <a:ext cx="2155262" cy="2370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" idx="7"/>
            <a:endCxn id="4" idx="3"/>
          </p:cNvCxnSpPr>
          <p:nvPr/>
        </p:nvCxnSpPr>
        <p:spPr>
          <a:xfrm rot="16200000" flipH="1" flipV="1">
            <a:off x="3113369" y="3158007"/>
            <a:ext cx="2155262" cy="23707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657600" y="3048000"/>
            <a:ext cx="12137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Event </a:t>
            </a:r>
          </a:p>
          <a:p>
            <a:r>
              <a:rPr lang="en-US" sz="2400" dirty="0"/>
              <a:t>Number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0" y="4038600"/>
            <a:ext cx="11683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Earliest </a:t>
            </a:r>
          </a:p>
          <a:p>
            <a:r>
              <a:rPr lang="en-US" sz="2400" dirty="0"/>
              <a:t>date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916051" y="5193268"/>
            <a:ext cx="8130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Slack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24400" y="4038600"/>
            <a:ext cx="9316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Latest</a:t>
            </a:r>
          </a:p>
          <a:p>
            <a:r>
              <a:rPr lang="en-US" sz="2400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xmlns="" val="1938889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77E1778-9CCB-4EAC-B91C-A67E91F426E5}" type="slidenum">
              <a:rPr lang="en-AU" smtClean="0"/>
              <a:pPr/>
              <a:t>31</a:t>
            </a:fld>
            <a:endParaRPr lang="en-AU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-171400"/>
            <a:ext cx="7793037" cy="1143000"/>
          </a:xfrm>
        </p:spPr>
        <p:txBody>
          <a:bodyPr/>
          <a:lstStyle/>
          <a:p>
            <a:pPr eaLnBrk="1" hangingPunct="1"/>
            <a:r>
              <a:rPr lang="en-AU"/>
              <a:t>Example to construct a CPM</a:t>
            </a:r>
          </a:p>
        </p:txBody>
      </p:sp>
      <p:graphicFrame>
        <p:nvGraphicFramePr>
          <p:cNvPr id="116884" name="Group 148"/>
          <p:cNvGraphicFramePr>
            <a:graphicFrameLocks noGrp="1"/>
          </p:cNvGraphicFramePr>
          <p:nvPr>
            <p:ph type="tbl" idx="1"/>
          </p:nvPr>
        </p:nvGraphicFramePr>
        <p:xfrm>
          <a:off x="990600" y="1905000"/>
          <a:ext cx="7467600" cy="41148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Id.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Activity Name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Duration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(weeks)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Precedents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ardware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selection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Software design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</a:t>
                      </a: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ardware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Installation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Cod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Data Preparation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User Documentation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User Training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E,F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H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System Installation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AU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C,D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66619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838200" y="1828800"/>
            <a:ext cx="7270750" cy="4267200"/>
            <a:chOff x="624" y="1200"/>
            <a:chExt cx="4580" cy="2688"/>
          </a:xfrm>
        </p:grpSpPr>
        <p:grpSp>
          <p:nvGrpSpPr>
            <p:cNvPr id="4" name="Group 93"/>
            <p:cNvGrpSpPr>
              <a:grpSpLocks/>
            </p:cNvGrpSpPr>
            <p:nvPr/>
          </p:nvGrpSpPr>
          <p:grpSpPr bwMode="auto">
            <a:xfrm>
              <a:off x="624" y="2160"/>
              <a:ext cx="672" cy="672"/>
              <a:chOff x="480" y="2160"/>
              <a:chExt cx="672" cy="672"/>
            </a:xfrm>
          </p:grpSpPr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480" y="2160"/>
                <a:ext cx="672" cy="672"/>
                <a:chOff x="1680" y="1824"/>
                <a:chExt cx="672" cy="672"/>
              </a:xfrm>
            </p:grpSpPr>
            <p:sp>
              <p:nvSpPr>
                <p:cNvPr id="145" name="Oval 6"/>
                <p:cNvSpPr>
                  <a:spLocks noChangeArrowheads="1"/>
                </p:cNvSpPr>
                <p:nvPr/>
              </p:nvSpPr>
              <p:spPr bwMode="auto">
                <a:xfrm>
                  <a:off x="1680" y="1824"/>
                  <a:ext cx="672" cy="67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46" name="AutoShape 7"/>
                <p:cNvCxnSpPr>
                  <a:cxnSpLocks noChangeShapeType="1"/>
                  <a:stCxn id="145" idx="3"/>
                  <a:endCxn id="145" idx="7"/>
                </p:cNvCxnSpPr>
                <p:nvPr/>
              </p:nvCxnSpPr>
              <p:spPr bwMode="auto">
                <a:xfrm flipV="1">
                  <a:off x="1778" y="1922"/>
                  <a:ext cx="476" cy="47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7" name="AutoShape 8"/>
                <p:cNvCxnSpPr>
                  <a:cxnSpLocks noChangeShapeType="1"/>
                  <a:stCxn id="145" idx="1"/>
                  <a:endCxn id="145" idx="5"/>
                </p:cNvCxnSpPr>
                <p:nvPr/>
              </p:nvCxnSpPr>
              <p:spPr bwMode="auto">
                <a:xfrm>
                  <a:off x="1778" y="1922"/>
                  <a:ext cx="476" cy="47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auto">
              <a:xfrm>
                <a:off x="720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1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2" name="Text Box 10"/>
              <p:cNvSpPr txBox="1">
                <a:spLocks noChangeArrowheads="1"/>
              </p:cNvSpPr>
              <p:nvPr/>
            </p:nvSpPr>
            <p:spPr bwMode="auto">
              <a:xfrm>
                <a:off x="720" y="25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3" name="Text Box 11"/>
              <p:cNvSpPr txBox="1">
                <a:spLocks noChangeArrowheads="1"/>
              </p:cNvSpPr>
              <p:nvPr/>
            </p:nvSpPr>
            <p:spPr bwMode="auto">
              <a:xfrm>
                <a:off x="912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4" name="Text Box 12"/>
              <p:cNvSpPr txBox="1">
                <a:spLocks noChangeArrowheads="1"/>
              </p:cNvSpPr>
              <p:nvPr/>
            </p:nvSpPr>
            <p:spPr bwMode="auto">
              <a:xfrm>
                <a:off x="528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</p:grpSp>
        <p:sp>
          <p:nvSpPr>
            <p:cNvPr id="85" name="Oval 15"/>
            <p:cNvSpPr>
              <a:spLocks noChangeArrowheads="1"/>
            </p:cNvSpPr>
            <p:nvPr/>
          </p:nvSpPr>
          <p:spPr bwMode="auto">
            <a:xfrm>
              <a:off x="1920" y="1200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6" name="AutoShape 16"/>
            <p:cNvCxnSpPr>
              <a:cxnSpLocks noChangeShapeType="1"/>
              <a:stCxn id="85" idx="3"/>
              <a:endCxn id="85" idx="7"/>
            </p:cNvCxnSpPr>
            <p:nvPr/>
          </p:nvCxnSpPr>
          <p:spPr bwMode="auto">
            <a:xfrm flipV="1">
              <a:off x="2018" y="1298"/>
              <a:ext cx="476" cy="4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" name="AutoShape 17"/>
            <p:cNvCxnSpPr>
              <a:cxnSpLocks noChangeShapeType="1"/>
              <a:stCxn id="85" idx="1"/>
              <a:endCxn id="85" idx="5"/>
            </p:cNvCxnSpPr>
            <p:nvPr/>
          </p:nvCxnSpPr>
          <p:spPr bwMode="auto">
            <a:xfrm>
              <a:off x="2018" y="1298"/>
              <a:ext cx="476" cy="4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2160" y="12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2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9" name="Text Box 19"/>
            <p:cNvSpPr txBox="1">
              <a:spLocks noChangeArrowheads="1"/>
            </p:cNvSpPr>
            <p:nvPr/>
          </p:nvSpPr>
          <p:spPr bwMode="auto">
            <a:xfrm>
              <a:off x="2160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2352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1968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grpSp>
          <p:nvGrpSpPr>
            <p:cNvPr id="6" name="Group 89"/>
            <p:cNvGrpSpPr>
              <a:grpSpLocks/>
            </p:cNvGrpSpPr>
            <p:nvPr/>
          </p:nvGrpSpPr>
          <p:grpSpPr bwMode="auto">
            <a:xfrm>
              <a:off x="1968" y="2160"/>
              <a:ext cx="672" cy="672"/>
              <a:chOff x="1872" y="2160"/>
              <a:chExt cx="672" cy="672"/>
            </a:xfrm>
          </p:grpSpPr>
          <p:sp>
            <p:nvSpPr>
              <p:cNvPr id="133" name="Oval 24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" name="AutoShape 25"/>
              <p:cNvCxnSpPr>
                <a:cxnSpLocks noChangeShapeType="1"/>
                <a:stCxn id="133" idx="3"/>
                <a:endCxn id="133" idx="7"/>
              </p:cNvCxnSpPr>
              <p:nvPr/>
            </p:nvCxnSpPr>
            <p:spPr bwMode="auto">
              <a:xfrm flipV="1">
                <a:off x="1970" y="2258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5" name="AutoShape 26"/>
              <p:cNvCxnSpPr>
                <a:cxnSpLocks noChangeShapeType="1"/>
                <a:stCxn id="133" idx="1"/>
                <a:endCxn id="133" idx="5"/>
              </p:cNvCxnSpPr>
              <p:nvPr/>
            </p:nvCxnSpPr>
            <p:spPr bwMode="auto">
              <a:xfrm>
                <a:off x="1970" y="2258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6" name="Text Box 27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3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37" name="Text Box 28"/>
              <p:cNvSpPr txBox="1">
                <a:spLocks noChangeArrowheads="1"/>
              </p:cNvSpPr>
              <p:nvPr/>
            </p:nvSpPr>
            <p:spPr bwMode="auto">
              <a:xfrm>
                <a:off x="2112" y="25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38" name="Text Box 29"/>
              <p:cNvSpPr txBox="1">
                <a:spLocks noChangeArrowheads="1"/>
              </p:cNvSpPr>
              <p:nvPr/>
            </p:nvSpPr>
            <p:spPr bwMode="auto">
              <a:xfrm>
                <a:off x="2304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139" name="Text Box 30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4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3264" y="2160"/>
              <a:ext cx="672" cy="672"/>
              <a:chOff x="1680" y="1824"/>
              <a:chExt cx="672" cy="672"/>
            </a:xfrm>
          </p:grpSpPr>
          <p:sp>
            <p:nvSpPr>
              <p:cNvPr id="130" name="Oval 33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1" name="AutoShape 34"/>
              <p:cNvCxnSpPr>
                <a:cxnSpLocks noChangeShapeType="1"/>
                <a:stCxn id="130" idx="3"/>
                <a:endCxn id="130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2" name="AutoShape 35"/>
              <p:cNvCxnSpPr>
                <a:cxnSpLocks noChangeShapeType="1"/>
                <a:stCxn id="130" idx="1"/>
                <a:endCxn id="130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4" name="Text Box 36"/>
            <p:cNvSpPr txBox="1">
              <a:spLocks noChangeArrowheads="1"/>
            </p:cNvSpPr>
            <p:nvPr/>
          </p:nvSpPr>
          <p:spPr bwMode="auto">
            <a:xfrm>
              <a:off x="3504" y="2160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Times New Roman" charset="0"/>
                </a:rPr>
                <a:t>5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95" name="Text Box 37"/>
            <p:cNvSpPr txBox="1">
              <a:spLocks noChangeArrowheads="1"/>
            </p:cNvSpPr>
            <p:nvPr/>
          </p:nvSpPr>
          <p:spPr bwMode="auto">
            <a:xfrm>
              <a:off x="3504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96" name="Text Box 38"/>
            <p:cNvSpPr txBox="1">
              <a:spLocks noChangeArrowheads="1"/>
            </p:cNvSpPr>
            <p:nvPr/>
          </p:nvSpPr>
          <p:spPr bwMode="auto">
            <a:xfrm>
              <a:off x="3648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97" name="Text Box 39"/>
            <p:cNvSpPr txBox="1">
              <a:spLocks noChangeArrowheads="1"/>
            </p:cNvSpPr>
            <p:nvPr/>
          </p:nvSpPr>
          <p:spPr bwMode="auto">
            <a:xfrm>
              <a:off x="3312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13</a:t>
              </a:r>
            </a:p>
          </p:txBody>
        </p: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2976" y="3216"/>
              <a:ext cx="672" cy="672"/>
              <a:chOff x="1680" y="1824"/>
              <a:chExt cx="672" cy="672"/>
            </a:xfrm>
          </p:grpSpPr>
          <p:sp>
            <p:nvSpPr>
              <p:cNvPr id="127" name="Oval 42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8" name="AutoShape 43"/>
              <p:cNvCxnSpPr>
                <a:cxnSpLocks noChangeShapeType="1"/>
                <a:stCxn id="127" idx="3"/>
                <a:endCxn id="127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9" name="AutoShape 44"/>
              <p:cNvCxnSpPr>
                <a:cxnSpLocks noChangeShapeType="1"/>
                <a:stCxn id="127" idx="1"/>
                <a:endCxn id="127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9" name="Text Box 45"/>
            <p:cNvSpPr txBox="1">
              <a:spLocks noChangeArrowheads="1"/>
            </p:cNvSpPr>
            <p:nvPr/>
          </p:nvSpPr>
          <p:spPr bwMode="auto">
            <a:xfrm>
              <a:off x="3216" y="3216"/>
              <a:ext cx="189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 dirty="0">
                  <a:latin typeface="Times New Roman" charset="0"/>
                </a:rPr>
                <a:t>4</a:t>
              </a:r>
              <a:endParaRPr lang="en-US" dirty="0">
                <a:latin typeface="Times New Roman" charset="0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3216" y="36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01" name="Text Box 47"/>
            <p:cNvSpPr txBox="1">
              <a:spLocks noChangeArrowheads="1"/>
            </p:cNvSpPr>
            <p:nvPr/>
          </p:nvSpPr>
          <p:spPr bwMode="auto">
            <a:xfrm>
              <a:off x="3360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02" name="Text Box 48"/>
            <p:cNvSpPr txBox="1">
              <a:spLocks noChangeArrowheads="1"/>
            </p:cNvSpPr>
            <p:nvPr/>
          </p:nvSpPr>
          <p:spPr bwMode="auto">
            <a:xfrm>
              <a:off x="2976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charset="0"/>
                </a:rPr>
                <a:t>9</a:t>
              </a:r>
            </a:p>
          </p:txBody>
        </p: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4512" y="2160"/>
              <a:ext cx="672" cy="672"/>
              <a:chOff x="1680" y="1824"/>
              <a:chExt cx="672" cy="672"/>
            </a:xfrm>
          </p:grpSpPr>
          <p:sp>
            <p:nvSpPr>
              <p:cNvPr id="124" name="Oval 51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5" name="AutoShape 52"/>
              <p:cNvCxnSpPr>
                <a:cxnSpLocks noChangeShapeType="1"/>
                <a:stCxn id="124" idx="3"/>
                <a:endCxn id="124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6" name="AutoShape 53"/>
              <p:cNvCxnSpPr>
                <a:cxnSpLocks noChangeShapeType="1"/>
                <a:stCxn id="124" idx="1"/>
                <a:endCxn id="124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04" name="Text Box 54"/>
            <p:cNvSpPr txBox="1">
              <a:spLocks noChangeArrowheads="1"/>
            </p:cNvSpPr>
            <p:nvPr/>
          </p:nvSpPr>
          <p:spPr bwMode="auto">
            <a:xfrm>
              <a:off x="4752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6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5" name="Text Box 55"/>
            <p:cNvSpPr txBox="1">
              <a:spLocks noChangeArrowheads="1"/>
            </p:cNvSpPr>
            <p:nvPr/>
          </p:nvSpPr>
          <p:spPr bwMode="auto">
            <a:xfrm>
              <a:off x="4752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6" name="Text Box 56"/>
            <p:cNvSpPr txBox="1">
              <a:spLocks noChangeArrowheads="1"/>
            </p:cNvSpPr>
            <p:nvPr/>
          </p:nvSpPr>
          <p:spPr bwMode="auto">
            <a:xfrm>
              <a:off x="4896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107" name="Text Box 57"/>
            <p:cNvSpPr txBox="1">
              <a:spLocks noChangeArrowheads="1"/>
            </p:cNvSpPr>
            <p:nvPr/>
          </p:nvSpPr>
          <p:spPr bwMode="auto">
            <a:xfrm>
              <a:off x="4512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cxnSp>
          <p:nvCxnSpPr>
            <p:cNvPr id="108" name="AutoShape 84"/>
            <p:cNvCxnSpPr>
              <a:cxnSpLocks noChangeShapeType="1"/>
              <a:stCxn id="145" idx="7"/>
              <a:endCxn id="85" idx="2"/>
            </p:cNvCxnSpPr>
            <p:nvPr/>
          </p:nvCxnSpPr>
          <p:spPr bwMode="auto">
            <a:xfrm flipV="1">
              <a:off x="1198" y="1536"/>
              <a:ext cx="722" cy="7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9" name="AutoShape 85"/>
            <p:cNvCxnSpPr>
              <a:cxnSpLocks noChangeShapeType="1"/>
              <a:stCxn id="145" idx="6"/>
              <a:endCxn id="133" idx="2"/>
            </p:cNvCxnSpPr>
            <p:nvPr/>
          </p:nvCxnSpPr>
          <p:spPr bwMode="auto">
            <a:xfrm>
              <a:off x="1296" y="2496"/>
              <a:ext cx="6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88"/>
            <p:cNvCxnSpPr>
              <a:cxnSpLocks noChangeShapeType="1"/>
              <a:stCxn id="130" idx="6"/>
              <a:endCxn id="124" idx="2"/>
            </p:cNvCxnSpPr>
            <p:nvPr/>
          </p:nvCxnSpPr>
          <p:spPr bwMode="auto">
            <a:xfrm>
              <a:off x="3936" y="2496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AutoShape 90"/>
            <p:cNvCxnSpPr>
              <a:cxnSpLocks noChangeShapeType="1"/>
              <a:stCxn id="133" idx="6"/>
              <a:endCxn id="130" idx="2"/>
            </p:cNvCxnSpPr>
            <p:nvPr/>
          </p:nvCxnSpPr>
          <p:spPr bwMode="auto">
            <a:xfrm>
              <a:off x="2640" y="2496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AutoShape 92"/>
            <p:cNvCxnSpPr>
              <a:cxnSpLocks noChangeShapeType="1"/>
              <a:stCxn id="145" idx="5"/>
              <a:endCxn id="127" idx="2"/>
            </p:cNvCxnSpPr>
            <p:nvPr/>
          </p:nvCxnSpPr>
          <p:spPr bwMode="auto">
            <a:xfrm>
              <a:off x="1198" y="2734"/>
              <a:ext cx="1778" cy="8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94"/>
            <p:cNvCxnSpPr>
              <a:cxnSpLocks noChangeShapeType="1"/>
              <a:stCxn id="127" idx="6"/>
              <a:endCxn id="124" idx="3"/>
            </p:cNvCxnSpPr>
            <p:nvPr/>
          </p:nvCxnSpPr>
          <p:spPr bwMode="auto">
            <a:xfrm flipV="1">
              <a:off x="3648" y="2734"/>
              <a:ext cx="962" cy="8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95"/>
            <p:cNvCxnSpPr>
              <a:cxnSpLocks noChangeShapeType="1"/>
              <a:stCxn id="85" idx="6"/>
              <a:endCxn id="130" idx="1"/>
            </p:cNvCxnSpPr>
            <p:nvPr/>
          </p:nvCxnSpPr>
          <p:spPr bwMode="auto">
            <a:xfrm>
              <a:off x="2592" y="1536"/>
              <a:ext cx="770" cy="7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5" name="Text Box 96"/>
            <p:cNvSpPr txBox="1">
              <a:spLocks noChangeArrowheads="1"/>
            </p:cNvSpPr>
            <p:nvPr/>
          </p:nvSpPr>
          <p:spPr bwMode="auto">
            <a:xfrm>
              <a:off x="1056" y="1680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A=</a:t>
              </a:r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116" name="Text Box 97"/>
            <p:cNvSpPr txBox="1">
              <a:spLocks noChangeArrowheads="1"/>
            </p:cNvSpPr>
            <p:nvPr/>
          </p:nvSpPr>
          <p:spPr bwMode="auto">
            <a:xfrm>
              <a:off x="1430" y="2186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B=</a:t>
              </a:r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17" name="Text Box 98"/>
            <p:cNvSpPr txBox="1">
              <a:spLocks noChangeArrowheads="1"/>
            </p:cNvSpPr>
            <p:nvPr/>
          </p:nvSpPr>
          <p:spPr bwMode="auto">
            <a:xfrm>
              <a:off x="2726" y="218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D=4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18" name="Text Box 99"/>
            <p:cNvSpPr txBox="1">
              <a:spLocks noChangeArrowheads="1"/>
            </p:cNvSpPr>
            <p:nvPr/>
          </p:nvSpPr>
          <p:spPr bwMode="auto">
            <a:xfrm>
              <a:off x="2918" y="1562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C=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119" name="Text Box 100"/>
            <p:cNvSpPr txBox="1">
              <a:spLocks noChangeArrowheads="1"/>
            </p:cNvSpPr>
            <p:nvPr/>
          </p:nvSpPr>
          <p:spPr bwMode="auto">
            <a:xfrm>
              <a:off x="4070" y="218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H=</a:t>
              </a:r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20" name="Text Box 101"/>
            <p:cNvSpPr txBox="1">
              <a:spLocks noChangeArrowheads="1"/>
            </p:cNvSpPr>
            <p:nvPr/>
          </p:nvSpPr>
          <p:spPr bwMode="auto">
            <a:xfrm>
              <a:off x="1728" y="3216"/>
              <a:ext cx="4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F=</a:t>
              </a:r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121" name="Text Box 102"/>
            <p:cNvSpPr txBox="1">
              <a:spLocks noChangeArrowheads="1"/>
            </p:cNvSpPr>
            <p:nvPr/>
          </p:nvSpPr>
          <p:spPr bwMode="auto">
            <a:xfrm>
              <a:off x="3984" y="321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G=</a:t>
              </a:r>
              <a:r>
                <a:rPr lang="en-US">
                  <a:latin typeface="Times New Roman" charset="0"/>
                </a:rPr>
                <a:t>5</a:t>
              </a:r>
            </a:p>
          </p:txBody>
        </p:sp>
        <p:cxnSp>
          <p:nvCxnSpPr>
            <p:cNvPr id="122" name="AutoShape 103"/>
            <p:cNvCxnSpPr>
              <a:cxnSpLocks noChangeShapeType="1"/>
              <a:stCxn id="133" idx="5"/>
              <a:endCxn id="127" idx="1"/>
            </p:cNvCxnSpPr>
            <p:nvPr/>
          </p:nvCxnSpPr>
          <p:spPr bwMode="auto">
            <a:xfrm>
              <a:off x="2542" y="2734"/>
              <a:ext cx="532" cy="5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3" name="Text Box 104"/>
            <p:cNvSpPr txBox="1">
              <a:spLocks noChangeArrowheads="1"/>
            </p:cNvSpPr>
            <p:nvPr/>
          </p:nvSpPr>
          <p:spPr bwMode="auto">
            <a:xfrm>
              <a:off x="2784" y="2784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E=</a:t>
              </a:r>
              <a:r>
                <a:rPr lang="en-US">
                  <a:latin typeface="Times New Roman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004216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grpSp>
        <p:nvGrpSpPr>
          <p:cNvPr id="3" name="Group 105"/>
          <p:cNvGrpSpPr>
            <a:grpSpLocks/>
          </p:cNvGrpSpPr>
          <p:nvPr/>
        </p:nvGrpSpPr>
        <p:grpSpPr bwMode="auto">
          <a:xfrm>
            <a:off x="838200" y="1828800"/>
            <a:ext cx="7270750" cy="4267200"/>
            <a:chOff x="624" y="1200"/>
            <a:chExt cx="4580" cy="2688"/>
          </a:xfrm>
        </p:grpSpPr>
        <p:grpSp>
          <p:nvGrpSpPr>
            <p:cNvPr id="4" name="Group 93"/>
            <p:cNvGrpSpPr>
              <a:grpSpLocks/>
            </p:cNvGrpSpPr>
            <p:nvPr/>
          </p:nvGrpSpPr>
          <p:grpSpPr bwMode="auto">
            <a:xfrm>
              <a:off x="624" y="2160"/>
              <a:ext cx="672" cy="672"/>
              <a:chOff x="480" y="2160"/>
              <a:chExt cx="672" cy="672"/>
            </a:xfrm>
          </p:grpSpPr>
          <p:grpSp>
            <p:nvGrpSpPr>
              <p:cNvPr id="5" name="Group 5"/>
              <p:cNvGrpSpPr>
                <a:grpSpLocks/>
              </p:cNvGrpSpPr>
              <p:nvPr/>
            </p:nvGrpSpPr>
            <p:grpSpPr bwMode="auto">
              <a:xfrm>
                <a:off x="480" y="2160"/>
                <a:ext cx="672" cy="672"/>
                <a:chOff x="1680" y="1824"/>
                <a:chExt cx="672" cy="672"/>
              </a:xfrm>
            </p:grpSpPr>
            <p:sp>
              <p:nvSpPr>
                <p:cNvPr id="145" name="Oval 6"/>
                <p:cNvSpPr>
                  <a:spLocks noChangeArrowheads="1"/>
                </p:cNvSpPr>
                <p:nvPr/>
              </p:nvSpPr>
              <p:spPr bwMode="auto">
                <a:xfrm>
                  <a:off x="1680" y="1824"/>
                  <a:ext cx="672" cy="67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46" name="AutoShape 7"/>
                <p:cNvCxnSpPr>
                  <a:cxnSpLocks noChangeShapeType="1"/>
                  <a:stCxn id="145" idx="3"/>
                  <a:endCxn id="145" idx="7"/>
                </p:cNvCxnSpPr>
                <p:nvPr/>
              </p:nvCxnSpPr>
              <p:spPr bwMode="auto">
                <a:xfrm flipV="1">
                  <a:off x="1778" y="1922"/>
                  <a:ext cx="476" cy="47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147" name="AutoShape 8"/>
                <p:cNvCxnSpPr>
                  <a:cxnSpLocks noChangeShapeType="1"/>
                  <a:stCxn id="145" idx="1"/>
                  <a:endCxn id="145" idx="5"/>
                </p:cNvCxnSpPr>
                <p:nvPr/>
              </p:nvCxnSpPr>
              <p:spPr bwMode="auto">
                <a:xfrm>
                  <a:off x="1778" y="1922"/>
                  <a:ext cx="476" cy="476"/>
                </a:xfrm>
                <a:prstGeom prst="straightConnector1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sp>
            <p:nvSpPr>
              <p:cNvPr id="141" name="Text Box 9"/>
              <p:cNvSpPr txBox="1">
                <a:spLocks noChangeArrowheads="1"/>
              </p:cNvSpPr>
              <p:nvPr/>
            </p:nvSpPr>
            <p:spPr bwMode="auto">
              <a:xfrm>
                <a:off x="720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1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2" name="Text Box 10"/>
              <p:cNvSpPr txBox="1">
                <a:spLocks noChangeArrowheads="1"/>
              </p:cNvSpPr>
              <p:nvPr/>
            </p:nvSpPr>
            <p:spPr bwMode="auto">
              <a:xfrm>
                <a:off x="720" y="25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3" name="Text Box 11"/>
              <p:cNvSpPr txBox="1">
                <a:spLocks noChangeArrowheads="1"/>
              </p:cNvSpPr>
              <p:nvPr/>
            </p:nvSpPr>
            <p:spPr bwMode="auto">
              <a:xfrm>
                <a:off x="912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44" name="Text Box 12"/>
              <p:cNvSpPr txBox="1">
                <a:spLocks noChangeArrowheads="1"/>
              </p:cNvSpPr>
              <p:nvPr/>
            </p:nvSpPr>
            <p:spPr bwMode="auto">
              <a:xfrm>
                <a:off x="528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0</a:t>
                </a:r>
                <a:endParaRPr lang="en-US">
                  <a:latin typeface="Times New Roman" charset="0"/>
                </a:endParaRPr>
              </a:p>
            </p:txBody>
          </p:sp>
        </p:grpSp>
        <p:sp>
          <p:nvSpPr>
            <p:cNvPr id="85" name="Oval 15"/>
            <p:cNvSpPr>
              <a:spLocks noChangeArrowheads="1"/>
            </p:cNvSpPr>
            <p:nvPr/>
          </p:nvSpPr>
          <p:spPr bwMode="auto">
            <a:xfrm>
              <a:off x="1920" y="1200"/>
              <a:ext cx="672" cy="67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86" name="AutoShape 16"/>
            <p:cNvCxnSpPr>
              <a:cxnSpLocks noChangeShapeType="1"/>
              <a:stCxn id="85" idx="3"/>
              <a:endCxn id="85" idx="7"/>
            </p:cNvCxnSpPr>
            <p:nvPr/>
          </p:nvCxnSpPr>
          <p:spPr bwMode="auto">
            <a:xfrm flipV="1">
              <a:off x="2018" y="1298"/>
              <a:ext cx="476" cy="4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87" name="AutoShape 17"/>
            <p:cNvCxnSpPr>
              <a:cxnSpLocks noChangeShapeType="1"/>
              <a:stCxn id="85" idx="1"/>
              <a:endCxn id="85" idx="5"/>
            </p:cNvCxnSpPr>
            <p:nvPr/>
          </p:nvCxnSpPr>
          <p:spPr bwMode="auto">
            <a:xfrm>
              <a:off x="2018" y="1298"/>
              <a:ext cx="476" cy="4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88" name="Text Box 18"/>
            <p:cNvSpPr txBox="1">
              <a:spLocks noChangeArrowheads="1"/>
            </p:cNvSpPr>
            <p:nvPr/>
          </p:nvSpPr>
          <p:spPr bwMode="auto">
            <a:xfrm>
              <a:off x="2160" y="12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2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89" name="Text Box 19"/>
            <p:cNvSpPr txBox="1">
              <a:spLocks noChangeArrowheads="1"/>
            </p:cNvSpPr>
            <p:nvPr/>
          </p:nvSpPr>
          <p:spPr bwMode="auto">
            <a:xfrm>
              <a:off x="2160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90" name="Text Box 20"/>
            <p:cNvSpPr txBox="1">
              <a:spLocks noChangeArrowheads="1"/>
            </p:cNvSpPr>
            <p:nvPr/>
          </p:nvSpPr>
          <p:spPr bwMode="auto">
            <a:xfrm>
              <a:off x="2352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91" name="Text Box 21"/>
            <p:cNvSpPr txBox="1">
              <a:spLocks noChangeArrowheads="1"/>
            </p:cNvSpPr>
            <p:nvPr/>
          </p:nvSpPr>
          <p:spPr bwMode="auto">
            <a:xfrm>
              <a:off x="1968" y="139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7</a:t>
              </a:r>
            </a:p>
          </p:txBody>
        </p:sp>
        <p:grpSp>
          <p:nvGrpSpPr>
            <p:cNvPr id="6" name="Group 89"/>
            <p:cNvGrpSpPr>
              <a:grpSpLocks/>
            </p:cNvGrpSpPr>
            <p:nvPr/>
          </p:nvGrpSpPr>
          <p:grpSpPr bwMode="auto">
            <a:xfrm>
              <a:off x="1968" y="2160"/>
              <a:ext cx="672" cy="672"/>
              <a:chOff x="1872" y="2160"/>
              <a:chExt cx="672" cy="672"/>
            </a:xfrm>
          </p:grpSpPr>
          <p:sp>
            <p:nvSpPr>
              <p:cNvPr id="133" name="Oval 24"/>
              <p:cNvSpPr>
                <a:spLocks noChangeArrowheads="1"/>
              </p:cNvSpPr>
              <p:nvPr/>
            </p:nvSpPr>
            <p:spPr bwMode="auto">
              <a:xfrm>
                <a:off x="1872" y="2160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4" name="AutoShape 25"/>
              <p:cNvCxnSpPr>
                <a:cxnSpLocks noChangeShapeType="1"/>
                <a:stCxn id="133" idx="3"/>
                <a:endCxn id="133" idx="7"/>
              </p:cNvCxnSpPr>
              <p:nvPr/>
            </p:nvCxnSpPr>
            <p:spPr bwMode="auto">
              <a:xfrm flipV="1">
                <a:off x="1970" y="2258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5" name="AutoShape 26"/>
              <p:cNvCxnSpPr>
                <a:cxnSpLocks noChangeShapeType="1"/>
                <a:stCxn id="133" idx="1"/>
                <a:endCxn id="133" idx="5"/>
              </p:cNvCxnSpPr>
              <p:nvPr/>
            </p:nvCxnSpPr>
            <p:spPr bwMode="auto">
              <a:xfrm>
                <a:off x="1970" y="2258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6" name="Text Box 27"/>
              <p:cNvSpPr txBox="1">
                <a:spLocks noChangeArrowheads="1"/>
              </p:cNvSpPr>
              <p:nvPr/>
            </p:nvSpPr>
            <p:spPr bwMode="auto">
              <a:xfrm>
                <a:off x="2112" y="2160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AU">
                    <a:latin typeface="Times New Roman" charset="0"/>
                  </a:rPr>
                  <a:t>3</a:t>
                </a:r>
                <a:endParaRPr lang="en-US">
                  <a:latin typeface="Times New Roman" charset="0"/>
                </a:endParaRPr>
              </a:p>
            </p:txBody>
          </p:sp>
          <p:sp>
            <p:nvSpPr>
              <p:cNvPr id="137" name="Text Box 28"/>
              <p:cNvSpPr txBox="1">
                <a:spLocks noChangeArrowheads="1"/>
              </p:cNvSpPr>
              <p:nvPr/>
            </p:nvSpPr>
            <p:spPr bwMode="auto">
              <a:xfrm>
                <a:off x="2112" y="254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138" name="Text Box 29"/>
              <p:cNvSpPr txBox="1">
                <a:spLocks noChangeArrowheads="1"/>
              </p:cNvSpPr>
              <p:nvPr/>
            </p:nvSpPr>
            <p:spPr bwMode="auto">
              <a:xfrm>
                <a:off x="2304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6</a:t>
                </a:r>
              </a:p>
            </p:txBody>
          </p:sp>
          <p:sp>
            <p:nvSpPr>
              <p:cNvPr id="139" name="Text Box 30"/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charset="0"/>
                  </a:rPr>
                  <a:t>4</a:t>
                </a:r>
              </a:p>
            </p:txBody>
          </p:sp>
        </p:grpSp>
        <p:grpSp>
          <p:nvGrpSpPr>
            <p:cNvPr id="7" name="Group 32"/>
            <p:cNvGrpSpPr>
              <a:grpSpLocks/>
            </p:cNvGrpSpPr>
            <p:nvPr/>
          </p:nvGrpSpPr>
          <p:grpSpPr bwMode="auto">
            <a:xfrm>
              <a:off x="3264" y="2160"/>
              <a:ext cx="672" cy="672"/>
              <a:chOff x="1680" y="1824"/>
              <a:chExt cx="672" cy="672"/>
            </a:xfrm>
          </p:grpSpPr>
          <p:sp>
            <p:nvSpPr>
              <p:cNvPr id="130" name="Oval 33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1" name="AutoShape 34"/>
              <p:cNvCxnSpPr>
                <a:cxnSpLocks noChangeShapeType="1"/>
                <a:stCxn id="130" idx="3"/>
                <a:endCxn id="130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32" name="AutoShape 35"/>
              <p:cNvCxnSpPr>
                <a:cxnSpLocks noChangeShapeType="1"/>
                <a:stCxn id="130" idx="1"/>
                <a:endCxn id="130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4" name="Text Box 36"/>
            <p:cNvSpPr txBox="1">
              <a:spLocks noChangeArrowheads="1"/>
            </p:cNvSpPr>
            <p:nvPr/>
          </p:nvSpPr>
          <p:spPr bwMode="auto">
            <a:xfrm>
              <a:off x="3504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95" name="Text Box 37"/>
            <p:cNvSpPr txBox="1">
              <a:spLocks noChangeArrowheads="1"/>
            </p:cNvSpPr>
            <p:nvPr/>
          </p:nvSpPr>
          <p:spPr bwMode="auto">
            <a:xfrm>
              <a:off x="3504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0</a:t>
              </a:r>
            </a:p>
          </p:txBody>
        </p:sp>
        <p:sp>
          <p:nvSpPr>
            <p:cNvPr id="96" name="Text Box 38"/>
            <p:cNvSpPr txBox="1">
              <a:spLocks noChangeArrowheads="1"/>
            </p:cNvSpPr>
            <p:nvPr/>
          </p:nvSpPr>
          <p:spPr bwMode="auto">
            <a:xfrm>
              <a:off x="3648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97" name="Text Box 39"/>
            <p:cNvSpPr txBox="1">
              <a:spLocks noChangeArrowheads="1"/>
            </p:cNvSpPr>
            <p:nvPr/>
          </p:nvSpPr>
          <p:spPr bwMode="auto">
            <a:xfrm>
              <a:off x="3312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13</a:t>
              </a:r>
            </a:p>
          </p:txBody>
        </p:sp>
        <p:grpSp>
          <p:nvGrpSpPr>
            <p:cNvPr id="8" name="Group 41"/>
            <p:cNvGrpSpPr>
              <a:grpSpLocks/>
            </p:cNvGrpSpPr>
            <p:nvPr/>
          </p:nvGrpSpPr>
          <p:grpSpPr bwMode="auto">
            <a:xfrm>
              <a:off x="2976" y="3216"/>
              <a:ext cx="672" cy="672"/>
              <a:chOff x="1680" y="1824"/>
              <a:chExt cx="672" cy="672"/>
            </a:xfrm>
          </p:grpSpPr>
          <p:sp>
            <p:nvSpPr>
              <p:cNvPr id="127" name="Oval 42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8" name="AutoShape 43"/>
              <p:cNvCxnSpPr>
                <a:cxnSpLocks noChangeShapeType="1"/>
                <a:stCxn id="127" idx="3"/>
                <a:endCxn id="127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9" name="AutoShape 44"/>
              <p:cNvCxnSpPr>
                <a:cxnSpLocks noChangeShapeType="1"/>
                <a:stCxn id="127" idx="1"/>
                <a:endCxn id="127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99" name="Text Box 45"/>
            <p:cNvSpPr txBox="1">
              <a:spLocks noChangeArrowheads="1"/>
            </p:cNvSpPr>
            <p:nvPr/>
          </p:nvSpPr>
          <p:spPr bwMode="auto">
            <a:xfrm>
              <a:off x="3216" y="321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5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0" name="Text Box 46"/>
            <p:cNvSpPr txBox="1">
              <a:spLocks noChangeArrowheads="1"/>
            </p:cNvSpPr>
            <p:nvPr/>
          </p:nvSpPr>
          <p:spPr bwMode="auto">
            <a:xfrm>
              <a:off x="3216" y="360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charset="0"/>
                </a:rPr>
                <a:t>2</a:t>
              </a:r>
            </a:p>
          </p:txBody>
        </p:sp>
        <p:sp>
          <p:nvSpPr>
            <p:cNvPr id="101" name="Text Box 47"/>
            <p:cNvSpPr txBox="1">
              <a:spLocks noChangeArrowheads="1"/>
            </p:cNvSpPr>
            <p:nvPr/>
          </p:nvSpPr>
          <p:spPr bwMode="auto">
            <a:xfrm>
              <a:off x="3360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1</a:t>
              </a:r>
            </a:p>
          </p:txBody>
        </p:sp>
        <p:sp>
          <p:nvSpPr>
            <p:cNvPr id="102" name="Text Box 48"/>
            <p:cNvSpPr txBox="1">
              <a:spLocks noChangeArrowheads="1"/>
            </p:cNvSpPr>
            <p:nvPr/>
          </p:nvSpPr>
          <p:spPr bwMode="auto">
            <a:xfrm>
              <a:off x="2976" y="3408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charset="0"/>
                </a:rPr>
                <a:t>9</a:t>
              </a:r>
            </a:p>
          </p:txBody>
        </p:sp>
        <p:grpSp>
          <p:nvGrpSpPr>
            <p:cNvPr id="9" name="Group 50"/>
            <p:cNvGrpSpPr>
              <a:grpSpLocks/>
            </p:cNvGrpSpPr>
            <p:nvPr/>
          </p:nvGrpSpPr>
          <p:grpSpPr bwMode="auto">
            <a:xfrm>
              <a:off x="4512" y="2160"/>
              <a:ext cx="672" cy="672"/>
              <a:chOff x="1680" y="1824"/>
              <a:chExt cx="672" cy="672"/>
            </a:xfrm>
          </p:grpSpPr>
          <p:sp>
            <p:nvSpPr>
              <p:cNvPr id="124" name="Oval 51"/>
              <p:cNvSpPr>
                <a:spLocks noChangeArrowheads="1"/>
              </p:cNvSpPr>
              <p:nvPr/>
            </p:nvSpPr>
            <p:spPr bwMode="auto">
              <a:xfrm>
                <a:off x="1680" y="1824"/>
                <a:ext cx="672" cy="6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5" name="AutoShape 52"/>
              <p:cNvCxnSpPr>
                <a:cxnSpLocks noChangeShapeType="1"/>
                <a:stCxn id="124" idx="3"/>
                <a:endCxn id="124" idx="7"/>
              </p:cNvCxnSpPr>
              <p:nvPr/>
            </p:nvCxnSpPr>
            <p:spPr bwMode="auto">
              <a:xfrm flipV="1"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126" name="AutoShape 53"/>
              <p:cNvCxnSpPr>
                <a:cxnSpLocks noChangeShapeType="1"/>
                <a:stCxn id="124" idx="1"/>
                <a:endCxn id="124" idx="5"/>
              </p:cNvCxnSpPr>
              <p:nvPr/>
            </p:nvCxnSpPr>
            <p:spPr bwMode="auto">
              <a:xfrm>
                <a:off x="1778" y="1922"/>
                <a:ext cx="476" cy="476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sp>
          <p:nvSpPr>
            <p:cNvPr id="104" name="Text Box 54"/>
            <p:cNvSpPr txBox="1">
              <a:spLocks noChangeArrowheads="1"/>
            </p:cNvSpPr>
            <p:nvPr/>
          </p:nvSpPr>
          <p:spPr bwMode="auto">
            <a:xfrm>
              <a:off x="4752" y="21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6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5" name="Text Box 55"/>
            <p:cNvSpPr txBox="1">
              <a:spLocks noChangeArrowheads="1"/>
            </p:cNvSpPr>
            <p:nvPr/>
          </p:nvSpPr>
          <p:spPr bwMode="auto">
            <a:xfrm>
              <a:off x="4752" y="254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0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06" name="Text Box 56"/>
            <p:cNvSpPr txBox="1">
              <a:spLocks noChangeArrowheads="1"/>
            </p:cNvSpPr>
            <p:nvPr/>
          </p:nvSpPr>
          <p:spPr bwMode="auto">
            <a:xfrm>
              <a:off x="4896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107" name="Text Box 57"/>
            <p:cNvSpPr txBox="1">
              <a:spLocks noChangeArrowheads="1"/>
            </p:cNvSpPr>
            <p:nvPr/>
          </p:nvSpPr>
          <p:spPr bwMode="auto">
            <a:xfrm>
              <a:off x="4512" y="2352"/>
              <a:ext cx="30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1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cxnSp>
          <p:nvCxnSpPr>
            <p:cNvPr id="108" name="AutoShape 84"/>
            <p:cNvCxnSpPr>
              <a:cxnSpLocks noChangeShapeType="1"/>
              <a:stCxn id="145" idx="7"/>
              <a:endCxn id="85" idx="2"/>
            </p:cNvCxnSpPr>
            <p:nvPr/>
          </p:nvCxnSpPr>
          <p:spPr bwMode="auto">
            <a:xfrm flipV="1">
              <a:off x="1198" y="1536"/>
              <a:ext cx="722" cy="7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09" name="AutoShape 85"/>
            <p:cNvCxnSpPr>
              <a:cxnSpLocks noChangeShapeType="1"/>
              <a:stCxn id="145" idx="6"/>
              <a:endCxn id="133" idx="2"/>
            </p:cNvCxnSpPr>
            <p:nvPr/>
          </p:nvCxnSpPr>
          <p:spPr bwMode="auto">
            <a:xfrm>
              <a:off x="1296" y="2496"/>
              <a:ext cx="67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88"/>
            <p:cNvCxnSpPr>
              <a:cxnSpLocks noChangeShapeType="1"/>
              <a:stCxn id="130" idx="6"/>
              <a:endCxn id="124" idx="2"/>
            </p:cNvCxnSpPr>
            <p:nvPr/>
          </p:nvCxnSpPr>
          <p:spPr bwMode="auto">
            <a:xfrm>
              <a:off x="3936" y="2496"/>
              <a:ext cx="5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1" name="AutoShape 90"/>
            <p:cNvCxnSpPr>
              <a:cxnSpLocks noChangeShapeType="1"/>
              <a:stCxn id="133" idx="6"/>
              <a:endCxn id="130" idx="2"/>
            </p:cNvCxnSpPr>
            <p:nvPr/>
          </p:nvCxnSpPr>
          <p:spPr bwMode="auto">
            <a:xfrm>
              <a:off x="2640" y="2496"/>
              <a:ext cx="624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2" name="AutoShape 92"/>
            <p:cNvCxnSpPr>
              <a:cxnSpLocks noChangeShapeType="1"/>
              <a:stCxn id="145" idx="5"/>
              <a:endCxn id="127" idx="2"/>
            </p:cNvCxnSpPr>
            <p:nvPr/>
          </p:nvCxnSpPr>
          <p:spPr bwMode="auto">
            <a:xfrm>
              <a:off x="1198" y="2734"/>
              <a:ext cx="1778" cy="8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3" name="AutoShape 94"/>
            <p:cNvCxnSpPr>
              <a:cxnSpLocks noChangeShapeType="1"/>
              <a:stCxn id="127" idx="6"/>
              <a:endCxn id="124" idx="3"/>
            </p:cNvCxnSpPr>
            <p:nvPr/>
          </p:nvCxnSpPr>
          <p:spPr bwMode="auto">
            <a:xfrm flipV="1">
              <a:off x="3648" y="2734"/>
              <a:ext cx="962" cy="81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4" name="AutoShape 95"/>
            <p:cNvCxnSpPr>
              <a:cxnSpLocks noChangeShapeType="1"/>
              <a:stCxn id="85" idx="6"/>
              <a:endCxn id="130" idx="1"/>
            </p:cNvCxnSpPr>
            <p:nvPr/>
          </p:nvCxnSpPr>
          <p:spPr bwMode="auto">
            <a:xfrm>
              <a:off x="2592" y="1536"/>
              <a:ext cx="770" cy="72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5" name="Text Box 96"/>
            <p:cNvSpPr txBox="1">
              <a:spLocks noChangeArrowheads="1"/>
            </p:cNvSpPr>
            <p:nvPr/>
          </p:nvSpPr>
          <p:spPr bwMode="auto">
            <a:xfrm>
              <a:off x="1056" y="1680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A=</a:t>
              </a:r>
              <a:r>
                <a:rPr lang="en-US">
                  <a:latin typeface="Times New Roman" charset="0"/>
                </a:rPr>
                <a:t>7</a:t>
              </a:r>
            </a:p>
          </p:txBody>
        </p:sp>
        <p:sp>
          <p:nvSpPr>
            <p:cNvPr id="116" name="Text Box 97"/>
            <p:cNvSpPr txBox="1">
              <a:spLocks noChangeArrowheads="1"/>
            </p:cNvSpPr>
            <p:nvPr/>
          </p:nvSpPr>
          <p:spPr bwMode="auto">
            <a:xfrm>
              <a:off x="1430" y="2186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B=</a:t>
              </a:r>
              <a:r>
                <a:rPr lang="en-US">
                  <a:latin typeface="Times New Roman" charset="0"/>
                </a:rPr>
                <a:t>4</a:t>
              </a:r>
            </a:p>
          </p:txBody>
        </p:sp>
        <p:sp>
          <p:nvSpPr>
            <p:cNvPr id="117" name="Text Box 98"/>
            <p:cNvSpPr txBox="1">
              <a:spLocks noChangeArrowheads="1"/>
            </p:cNvSpPr>
            <p:nvPr/>
          </p:nvSpPr>
          <p:spPr bwMode="auto">
            <a:xfrm>
              <a:off x="2726" y="218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D=4</a:t>
              </a:r>
              <a:endParaRPr lang="en-US">
                <a:latin typeface="Times New Roman" charset="0"/>
              </a:endParaRPr>
            </a:p>
          </p:txBody>
        </p:sp>
        <p:sp>
          <p:nvSpPr>
            <p:cNvPr id="118" name="Text Box 99"/>
            <p:cNvSpPr txBox="1">
              <a:spLocks noChangeArrowheads="1"/>
            </p:cNvSpPr>
            <p:nvPr/>
          </p:nvSpPr>
          <p:spPr bwMode="auto">
            <a:xfrm>
              <a:off x="2918" y="1562"/>
              <a:ext cx="4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C=</a:t>
              </a:r>
              <a:r>
                <a:rPr lang="en-US">
                  <a:latin typeface="Times New Roman" charset="0"/>
                </a:rPr>
                <a:t>6</a:t>
              </a:r>
            </a:p>
          </p:txBody>
        </p:sp>
        <p:sp>
          <p:nvSpPr>
            <p:cNvPr id="119" name="Text Box 100"/>
            <p:cNvSpPr txBox="1">
              <a:spLocks noChangeArrowheads="1"/>
            </p:cNvSpPr>
            <p:nvPr/>
          </p:nvSpPr>
          <p:spPr bwMode="auto">
            <a:xfrm>
              <a:off x="4070" y="218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H=</a:t>
              </a:r>
              <a:r>
                <a:rPr lang="en-US">
                  <a:latin typeface="Times New Roman" charset="0"/>
                </a:rPr>
                <a:t>3</a:t>
              </a:r>
            </a:p>
          </p:txBody>
        </p:sp>
        <p:sp>
          <p:nvSpPr>
            <p:cNvPr id="120" name="Text Box 101"/>
            <p:cNvSpPr txBox="1">
              <a:spLocks noChangeArrowheads="1"/>
            </p:cNvSpPr>
            <p:nvPr/>
          </p:nvSpPr>
          <p:spPr bwMode="auto">
            <a:xfrm>
              <a:off x="1728" y="3216"/>
              <a:ext cx="4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F=</a:t>
              </a:r>
              <a:r>
                <a:rPr lang="en-US">
                  <a:latin typeface="Times New Roman" charset="0"/>
                </a:rPr>
                <a:t>9</a:t>
              </a:r>
            </a:p>
          </p:txBody>
        </p:sp>
        <p:sp>
          <p:nvSpPr>
            <p:cNvPr id="121" name="Text Box 102"/>
            <p:cNvSpPr txBox="1">
              <a:spLocks noChangeArrowheads="1"/>
            </p:cNvSpPr>
            <p:nvPr/>
          </p:nvSpPr>
          <p:spPr bwMode="auto">
            <a:xfrm>
              <a:off x="3984" y="3216"/>
              <a:ext cx="4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G=</a:t>
              </a:r>
              <a:r>
                <a:rPr lang="en-US">
                  <a:latin typeface="Times New Roman" charset="0"/>
                </a:rPr>
                <a:t>5</a:t>
              </a:r>
            </a:p>
          </p:txBody>
        </p:sp>
        <p:cxnSp>
          <p:nvCxnSpPr>
            <p:cNvPr id="122" name="AutoShape 103"/>
            <p:cNvCxnSpPr>
              <a:cxnSpLocks noChangeShapeType="1"/>
              <a:stCxn id="133" idx="5"/>
              <a:endCxn id="127" idx="1"/>
            </p:cNvCxnSpPr>
            <p:nvPr/>
          </p:nvCxnSpPr>
          <p:spPr bwMode="auto">
            <a:xfrm>
              <a:off x="2542" y="2734"/>
              <a:ext cx="532" cy="5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3" name="Text Box 104"/>
            <p:cNvSpPr txBox="1">
              <a:spLocks noChangeArrowheads="1"/>
            </p:cNvSpPr>
            <p:nvPr/>
          </p:nvSpPr>
          <p:spPr bwMode="auto">
            <a:xfrm>
              <a:off x="2784" y="2784"/>
              <a:ext cx="43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AU">
                  <a:latin typeface="Times New Roman" charset="0"/>
                </a:rPr>
                <a:t>E=</a:t>
              </a:r>
              <a:r>
                <a:rPr lang="en-US">
                  <a:latin typeface="Times New Roman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91073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delay in critical path delays the project</a:t>
            </a:r>
          </a:p>
          <a:p>
            <a:r>
              <a:rPr lang="en-US" dirty="0"/>
              <a:t>Slack= difference between earliest and latest dates</a:t>
            </a:r>
          </a:p>
          <a:p>
            <a:r>
              <a:rPr lang="en-US" dirty="0"/>
              <a:t>Any event with slack 0 is critical.</a:t>
            </a:r>
          </a:p>
          <a:p>
            <a:pPr lvl="1"/>
            <a:r>
              <a:rPr lang="en-US" dirty="0"/>
              <a:t>Path joining these events is critical path</a:t>
            </a:r>
          </a:p>
          <a:p>
            <a:r>
              <a:rPr lang="en-US" dirty="0"/>
              <a:t>Activity float</a:t>
            </a:r>
          </a:p>
          <a:p>
            <a:pPr lvl="1"/>
            <a:r>
              <a:rPr lang="en-US" dirty="0"/>
              <a:t>Float=difference in earliest finish and it’s latest start</a:t>
            </a:r>
          </a:p>
        </p:txBody>
      </p:sp>
    </p:spTree>
    <p:extLst>
      <p:ext uri="{BB962C8B-B14F-4D97-AF65-F5344CB8AC3E}">
        <p14:creationId xmlns:p14="http://schemas.microsoft.com/office/powerpoint/2010/main" xmlns="" val="7099421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time dimension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path approach is concerned with:</a:t>
            </a:r>
          </a:p>
          <a:p>
            <a:pPr lvl="1"/>
            <a:r>
              <a:rPr lang="en-US" dirty="0"/>
              <a:t>Project completed as quickly as possible</a:t>
            </a:r>
          </a:p>
          <a:p>
            <a:pPr lvl="1"/>
            <a:r>
              <a:rPr lang="en-US" dirty="0"/>
              <a:t>Identifying activities leads to delay project or later activities start date, if delayed.</a:t>
            </a:r>
          </a:p>
          <a:p>
            <a:r>
              <a:rPr lang="en-US" dirty="0"/>
              <a:t>Forward pass</a:t>
            </a:r>
          </a:p>
          <a:p>
            <a:pPr lvl="1"/>
            <a:r>
              <a:rPr lang="en-US" dirty="0"/>
              <a:t>Earliest dates of activities</a:t>
            </a:r>
          </a:p>
          <a:p>
            <a:r>
              <a:rPr lang="en-US" dirty="0"/>
              <a:t>Backward pass</a:t>
            </a:r>
          </a:p>
          <a:p>
            <a:pPr lvl="1"/>
            <a:r>
              <a:rPr lang="en-US" dirty="0"/>
              <a:t>Latest start dates and the critical path</a:t>
            </a:r>
          </a:p>
        </p:txBody>
      </p:sp>
    </p:spTree>
    <p:extLst>
      <p:ext uri="{BB962C8B-B14F-4D97-AF65-F5344CB8AC3E}">
        <p14:creationId xmlns:p14="http://schemas.microsoft.com/office/powerpoint/2010/main" xmlns="" val="5781017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Loop representing impossible sequencing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990600" y="32766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86200" y="34290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066800" y="327660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Code Program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3733800" y="335280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Test Program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477000" y="327660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Release Program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066800" y="5257800"/>
            <a:ext cx="22860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Correct Error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5410200" y="5105400"/>
            <a:ext cx="19050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Diagnose Errors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2971800" y="3733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>
            <a:off x="5638800" y="3657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981200" y="4191000"/>
            <a:ext cx="2057400" cy="1066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>
            <a:off x="4953000" y="4191000"/>
            <a:ext cx="1676400" cy="914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H="1">
            <a:off x="3352800" y="5486399"/>
            <a:ext cx="2057400" cy="4571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9622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Dangling activities indicate errors in logic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4038600" y="5029200"/>
            <a:ext cx="2438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Write User Manual</a:t>
            </a:r>
          </a:p>
        </p:txBody>
      </p:sp>
      <p:sp>
        <p:nvSpPr>
          <p:cNvPr id="6" name="Line 12"/>
          <p:cNvSpPr>
            <a:spLocks noChangeShapeType="1"/>
          </p:cNvSpPr>
          <p:nvPr/>
        </p:nvSpPr>
        <p:spPr bwMode="auto">
          <a:xfrm>
            <a:off x="3124200" y="4191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14"/>
          <p:cNvGrpSpPr>
            <a:grpSpLocks/>
          </p:cNvGrpSpPr>
          <p:nvPr/>
        </p:nvGrpSpPr>
        <p:grpSpPr bwMode="auto">
          <a:xfrm>
            <a:off x="381000" y="3352800"/>
            <a:ext cx="8382000" cy="1981200"/>
            <a:chOff x="288" y="1968"/>
            <a:chExt cx="4944" cy="1008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88" y="1968"/>
              <a:ext cx="912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Design Program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2688" y="1968"/>
              <a:ext cx="912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Test Program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1536" y="1968"/>
              <a:ext cx="816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Code Program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4176" y="1968"/>
              <a:ext cx="1056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Install Program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20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2352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600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920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17902187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 is:</a:t>
            </a:r>
          </a:p>
          <a:p>
            <a:pPr lvl="1"/>
            <a:r>
              <a:rPr lang="en-US" dirty="0"/>
              <a:t>Remove dangle activities</a:t>
            </a:r>
          </a:p>
          <a:p>
            <a:pPr lvl="1"/>
            <a:r>
              <a:rPr lang="en-US" dirty="0"/>
              <a:t>If that is a part of project =&gt; re-draw the network</a:t>
            </a: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4038600" y="5334000"/>
            <a:ext cx="2438400" cy="831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Write User Manual</a:t>
            </a:r>
          </a:p>
        </p:txBody>
      </p:sp>
      <p:sp>
        <p:nvSpPr>
          <p:cNvPr id="5" name="Line 12"/>
          <p:cNvSpPr>
            <a:spLocks noChangeShapeType="1"/>
          </p:cNvSpPr>
          <p:nvPr/>
        </p:nvSpPr>
        <p:spPr bwMode="auto">
          <a:xfrm>
            <a:off x="3124200" y="4495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381000" y="3657600"/>
            <a:ext cx="8382000" cy="1981200"/>
            <a:chOff x="288" y="1968"/>
            <a:chExt cx="4944" cy="100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288" y="1968"/>
              <a:ext cx="912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Design Program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2688" y="1968"/>
              <a:ext cx="912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Test Program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536" y="1968"/>
              <a:ext cx="816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Code Program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4176" y="1968"/>
              <a:ext cx="1056" cy="4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Install Program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20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352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3600" y="211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920" y="297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16" name="Shape 15"/>
          <p:cNvCxnSpPr>
            <a:endCxn id="10" idx="2"/>
          </p:cNvCxnSpPr>
          <p:nvPr/>
        </p:nvCxnSpPr>
        <p:spPr>
          <a:xfrm flipV="1">
            <a:off x="6477000" y="4488996"/>
            <a:ext cx="1390835" cy="1073604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96132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095690-2BA3-41DB-BEAB-308F625B4AD7}" type="slidenum">
              <a:rPr lang="en-AU" smtClean="0"/>
              <a:pPr/>
              <a:t>39</a:t>
            </a:fld>
            <a:endParaRPr lang="en-AU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Significance of critical path</a:t>
            </a:r>
            <a:endParaRPr lang="en-US"/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During planning stage</a:t>
            </a:r>
          </a:p>
          <a:p>
            <a:pPr lvl="1" eaLnBrk="1" hangingPunct="1"/>
            <a:r>
              <a:rPr lang="en-US"/>
              <a:t>Shortening the critical path will reduce the overall project duration</a:t>
            </a:r>
          </a:p>
          <a:p>
            <a:pPr eaLnBrk="1" hangingPunct="1"/>
            <a:r>
              <a:rPr lang="en-US"/>
              <a:t>During management stage</a:t>
            </a:r>
          </a:p>
          <a:p>
            <a:pPr lvl="1" eaLnBrk="1" hangingPunct="1"/>
            <a:r>
              <a:rPr lang="en-US"/>
              <a:t>Pay more attention to those activities which fall in the critical path</a:t>
            </a:r>
          </a:p>
        </p:txBody>
      </p:sp>
    </p:spTree>
    <p:extLst>
      <p:ext uri="{BB962C8B-B14F-4D97-AF65-F5344CB8AC3E}">
        <p14:creationId xmlns:p14="http://schemas.microsoft.com/office/powerpoint/2010/main" xmlns="" val="129865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2031517-EDEB-4091-8D55-759F1A62C590}" type="slidenum">
              <a:rPr lang="en-AU" smtClean="0"/>
              <a:pPr/>
              <a:t>4</a:t>
            </a:fld>
            <a:endParaRPr lang="en-AU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/>
              <a:t>Project Vs Activity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dirty="0"/>
              <a:t>A project is composed of a number of related activities</a:t>
            </a:r>
          </a:p>
          <a:p>
            <a:pPr eaLnBrk="1" hangingPunct="1"/>
            <a:r>
              <a:rPr lang="en-AU" dirty="0"/>
              <a:t>A project may start when at least one of its activities is ready to start</a:t>
            </a:r>
          </a:p>
          <a:p>
            <a:pPr eaLnBrk="1" hangingPunct="1"/>
            <a:r>
              <a:rPr lang="en-AU" dirty="0"/>
              <a:t>A project will be completed when all of its activities have been completed</a:t>
            </a:r>
          </a:p>
        </p:txBody>
      </p:sp>
    </p:spTree>
    <p:extLst>
      <p:ext uri="{BB962C8B-B14F-4D97-AF65-F5344CB8AC3E}">
        <p14:creationId xmlns:p14="http://schemas.microsoft.com/office/powerpoint/2010/main" xmlns="" val="31076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5903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uncertain event or condition that,</a:t>
            </a:r>
          </a:p>
          <a:p>
            <a:pPr lvl="1"/>
            <a:r>
              <a:rPr lang="en-US" dirty="0"/>
              <a:t> if it occurs, has a </a:t>
            </a:r>
          </a:p>
          <a:p>
            <a:pPr lvl="2"/>
            <a:r>
              <a:rPr lang="en-US" dirty="0"/>
              <a:t>positive or</a:t>
            </a:r>
          </a:p>
          <a:p>
            <a:pPr lvl="2"/>
            <a:r>
              <a:rPr lang="en-US" dirty="0"/>
              <a:t>negative effect on a project’s objectives.</a:t>
            </a:r>
          </a:p>
          <a:p>
            <a:r>
              <a:rPr lang="en-US" dirty="0"/>
              <a:t>Risk relates to future</a:t>
            </a:r>
          </a:p>
          <a:p>
            <a:r>
              <a:rPr lang="en-US" dirty="0"/>
              <a:t>It involves cause and effect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3889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Categorization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management is considering uncertainty remaining after a plan has been formulated.</a:t>
            </a:r>
          </a:p>
          <a:p>
            <a:r>
              <a:rPr lang="en-US" dirty="0"/>
              <a:t>Project risks</a:t>
            </a:r>
          </a:p>
          <a:p>
            <a:r>
              <a:rPr lang="en-US" dirty="0"/>
              <a:t>Business risks</a:t>
            </a:r>
          </a:p>
        </p:txBody>
      </p:sp>
    </p:spTree>
    <p:extLst>
      <p:ext uri="{BB962C8B-B14F-4D97-AF65-F5344CB8AC3E}">
        <p14:creationId xmlns:p14="http://schemas.microsoft.com/office/powerpoint/2010/main" xmlns="" val="1775147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4" name="Picture 5" descr="07-0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5800" y="2362200"/>
            <a:ext cx="7772400" cy="386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700798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 of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Estimation Errors</a:t>
            </a:r>
          </a:p>
          <a:p>
            <a:r>
              <a:rPr lang="en-US" dirty="0"/>
              <a:t>Planning assumptions</a:t>
            </a:r>
          </a:p>
          <a:p>
            <a:r>
              <a:rPr lang="en-US" dirty="0"/>
              <a:t>Eventualities</a:t>
            </a:r>
          </a:p>
          <a:p>
            <a:pPr lvl="1"/>
            <a:r>
              <a:rPr lang="en-US" dirty="0"/>
              <a:t>Unexpected events</a:t>
            </a:r>
          </a:p>
        </p:txBody>
      </p:sp>
    </p:spTree>
    <p:extLst>
      <p:ext uri="{BB962C8B-B14F-4D97-AF65-F5344CB8AC3E}">
        <p14:creationId xmlns:p14="http://schemas.microsoft.com/office/powerpoint/2010/main" xmlns="" val="2737552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 Identification</a:t>
            </a:r>
          </a:p>
          <a:p>
            <a:pPr lvl="1"/>
            <a:r>
              <a:rPr lang="en-US" dirty="0"/>
              <a:t>Checklist</a:t>
            </a:r>
          </a:p>
          <a:p>
            <a:pPr lvl="1"/>
            <a:r>
              <a:rPr lang="en-US" dirty="0"/>
              <a:t>Brainstorming</a:t>
            </a:r>
          </a:p>
          <a:p>
            <a:r>
              <a:rPr lang="en-US" dirty="0"/>
              <a:t>Risk Estimation</a:t>
            </a:r>
          </a:p>
          <a:p>
            <a:pPr lvl="1"/>
            <a:r>
              <a:rPr lang="en-US" dirty="0"/>
              <a:t>Likelihood</a:t>
            </a:r>
          </a:p>
          <a:p>
            <a:pPr lvl="1"/>
            <a:r>
              <a:rPr lang="en-US" dirty="0"/>
              <a:t>Impact</a:t>
            </a:r>
          </a:p>
          <a:p>
            <a:r>
              <a:rPr lang="en-US" dirty="0"/>
              <a:t>Risk Evaluation</a:t>
            </a:r>
          </a:p>
          <a:p>
            <a:r>
              <a:rPr lang="en-US" dirty="0"/>
              <a:t>Risk Planning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9686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Risk Control</a:t>
            </a:r>
          </a:p>
          <a:p>
            <a:pPr lvl="1"/>
            <a:r>
              <a:rPr lang="en-US" dirty="0"/>
              <a:t>Aspects of quality control</a:t>
            </a:r>
          </a:p>
          <a:p>
            <a:r>
              <a:rPr lang="en-US" dirty="0"/>
              <a:t>Risk Monitoring</a:t>
            </a:r>
          </a:p>
          <a:p>
            <a:r>
              <a:rPr lang="en-US" dirty="0"/>
              <a:t>Risk directing and </a:t>
            </a:r>
          </a:p>
          <a:p>
            <a:r>
              <a:rPr lang="en-US" dirty="0"/>
              <a:t>Risk staffing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509815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1371600"/>
            <a:ext cx="1498848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engineering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00800" y="2438400"/>
            <a:ext cx="16002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14400" y="2438400"/>
            <a:ext cx="1065312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</a:t>
            </a:r>
          </a:p>
          <a:p>
            <a:pPr marL="15875" algn="ctr"/>
            <a:r>
              <a:rPr lang="en-US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324600" y="4724400"/>
            <a:ext cx="9906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staffing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467600" y="4724400"/>
            <a:ext cx="11430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directing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81800" y="3505200"/>
            <a:ext cx="14478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monitoring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62600" y="3505200"/>
            <a:ext cx="1176338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343399" y="3505200"/>
            <a:ext cx="1266825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planning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48000" y="4419600"/>
            <a:ext cx="129540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evaluation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600199" y="4419600"/>
            <a:ext cx="1376363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estimation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4419600"/>
            <a:ext cx="1619250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identification</a:t>
            </a:r>
          </a:p>
        </p:txBody>
      </p:sp>
      <p:cxnSp>
        <p:nvCxnSpPr>
          <p:cNvPr id="29" name="Elbow Connector 28"/>
          <p:cNvCxnSpPr>
            <a:stCxn id="4" idx="2"/>
            <a:endCxn id="19" idx="0"/>
          </p:cNvCxnSpPr>
          <p:nvPr/>
        </p:nvCxnSpPr>
        <p:spPr>
          <a:xfrm rot="5400000">
            <a:off x="2660340" y="844116"/>
            <a:ext cx="381000" cy="28075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2"/>
            <a:endCxn id="18" idx="0"/>
          </p:cNvCxnSpPr>
          <p:nvPr/>
        </p:nvCxnSpPr>
        <p:spPr>
          <a:xfrm rot="16200000" flipH="1">
            <a:off x="5537262" y="774762"/>
            <a:ext cx="381000" cy="294627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19" idx="2"/>
            <a:endCxn id="27" idx="0"/>
          </p:cNvCxnSpPr>
          <p:nvPr/>
        </p:nvCxnSpPr>
        <p:spPr>
          <a:xfrm rot="5400000">
            <a:off x="480641" y="3453185"/>
            <a:ext cx="1295400" cy="6374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19" idx="2"/>
            <a:endCxn id="25" idx="0"/>
          </p:cNvCxnSpPr>
          <p:nvPr/>
        </p:nvCxnSpPr>
        <p:spPr>
          <a:xfrm rot="16200000" flipH="1">
            <a:off x="1923678" y="2647578"/>
            <a:ext cx="1295400" cy="22486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9" idx="2"/>
            <a:endCxn id="26" idx="0"/>
          </p:cNvCxnSpPr>
          <p:nvPr/>
        </p:nvCxnSpPr>
        <p:spPr>
          <a:xfrm rot="16200000" flipH="1">
            <a:off x="1220018" y="3351237"/>
            <a:ext cx="1295400" cy="84132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18" idx="2"/>
            <a:endCxn id="24" idx="0"/>
          </p:cNvCxnSpPr>
          <p:nvPr/>
        </p:nvCxnSpPr>
        <p:spPr>
          <a:xfrm rot="5400000">
            <a:off x="5898356" y="2202656"/>
            <a:ext cx="381000" cy="2224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18" idx="2"/>
            <a:endCxn id="23" idx="0"/>
          </p:cNvCxnSpPr>
          <p:nvPr/>
        </p:nvCxnSpPr>
        <p:spPr>
          <a:xfrm rot="5400000">
            <a:off x="6485335" y="2789635"/>
            <a:ext cx="381000" cy="1050131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8" idx="2"/>
            <a:endCxn id="22" idx="0"/>
          </p:cNvCxnSpPr>
          <p:nvPr/>
        </p:nvCxnSpPr>
        <p:spPr>
          <a:xfrm rot="16200000" flipH="1">
            <a:off x="7162800" y="3162300"/>
            <a:ext cx="381000" cy="304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8" idx="2"/>
          </p:cNvCxnSpPr>
          <p:nvPr/>
        </p:nvCxnSpPr>
        <p:spPr>
          <a:xfrm rot="16200000" flipH="1">
            <a:off x="6915150" y="3409950"/>
            <a:ext cx="1600200" cy="10287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hape 51"/>
          <p:cNvCxnSpPr>
            <a:endCxn id="20" idx="0"/>
          </p:cNvCxnSpPr>
          <p:nvPr/>
        </p:nvCxnSpPr>
        <p:spPr>
          <a:xfrm rot="10800000" flipV="1">
            <a:off x="6819900" y="4419600"/>
            <a:ext cx="1409700" cy="30480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016724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33400" y="3505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Evaluating risks to the scheduling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55907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likely time (m)</a:t>
            </a:r>
          </a:p>
          <a:p>
            <a:pPr lvl="1"/>
            <a:r>
              <a:rPr lang="en-US" dirty="0"/>
              <a:t>Normal condition time</a:t>
            </a:r>
          </a:p>
          <a:p>
            <a:r>
              <a:rPr lang="en-US" dirty="0"/>
              <a:t>Optimistic time (a)</a:t>
            </a:r>
          </a:p>
          <a:p>
            <a:pPr lvl="1"/>
            <a:r>
              <a:rPr lang="en-US" dirty="0"/>
              <a:t>Shortest time</a:t>
            </a:r>
          </a:p>
          <a:p>
            <a:r>
              <a:rPr lang="en-US" dirty="0"/>
              <a:t>Pessimistic time (b)</a:t>
            </a:r>
          </a:p>
          <a:p>
            <a:pPr lvl="1"/>
            <a:r>
              <a:rPr lang="en-US" dirty="0"/>
              <a:t>Worst possible time</a:t>
            </a:r>
          </a:p>
        </p:txBody>
      </p:sp>
    </p:spTree>
    <p:extLst>
      <p:ext uri="{BB962C8B-B14F-4D97-AF65-F5344CB8AC3E}">
        <p14:creationId xmlns:p14="http://schemas.microsoft.com/office/powerpoint/2010/main" xmlns="" val="140508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4410C35-0BBE-4FBA-AB9B-92BC53F64219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Cont…</a:t>
            </a:r>
            <a:endParaRPr lang="en-AU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An activity should have a duration that can be forecasted</a:t>
            </a:r>
          </a:p>
          <a:p>
            <a:r>
              <a:rPr lang="en-AU" dirty="0"/>
              <a:t>An activity must have a clear start and a clear stop</a:t>
            </a:r>
          </a:p>
          <a:p>
            <a:r>
              <a:rPr lang="en-AU" dirty="0"/>
              <a:t>E</a:t>
            </a:r>
            <a:r>
              <a:rPr lang="en-US" dirty="0"/>
              <a:t>ach</a:t>
            </a:r>
            <a:r>
              <a:rPr lang="en-AU" dirty="0"/>
              <a:t> activity should have </a:t>
            </a:r>
            <a:r>
              <a:rPr lang="en-US" dirty="0"/>
              <a:t>some ‘deliverables’ for ease of monitoring</a:t>
            </a:r>
            <a:endParaRPr lang="en-AU" dirty="0"/>
          </a:p>
          <a:p>
            <a:pPr eaLnBrk="1" hangingPunct="1"/>
            <a:r>
              <a:rPr lang="en-AU" dirty="0"/>
              <a:t>Some activities may require that other activities are completed before they can begin</a:t>
            </a:r>
          </a:p>
        </p:txBody>
      </p:sp>
    </p:spTree>
    <p:extLst>
      <p:ext uri="{BB962C8B-B14F-4D97-AF65-F5344CB8AC3E}">
        <p14:creationId xmlns:p14="http://schemas.microsoft.com/office/powerpoint/2010/main" xmlns="" val="37789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expected duration(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dirty="0"/>
              <a:t>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dirty="0"/>
              <a:t>= (a+4m+b)/6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38492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expected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54106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763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1524000"/>
            <a:ext cx="22860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13858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Deviation(s):</a:t>
            </a:r>
          </a:p>
          <a:p>
            <a:r>
              <a:rPr lang="en-US" dirty="0"/>
              <a:t>S=(b-a)/6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971800"/>
            <a:ext cx="91440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996738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382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3705529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Calculating the Z value: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			Z=(T-</a:t>
            </a:r>
            <a:r>
              <a:rPr lang="en-US" dirty="0" err="1"/>
              <a:t>t</a:t>
            </a:r>
            <a:r>
              <a:rPr lang="en-US" baseline="-25000" dirty="0" err="1"/>
              <a:t>e</a:t>
            </a:r>
            <a:r>
              <a:rPr lang="en-US" dirty="0"/>
              <a:t>)/s</a:t>
            </a:r>
          </a:p>
        </p:txBody>
      </p:sp>
    </p:spTree>
    <p:extLst>
      <p:ext uri="{BB962C8B-B14F-4D97-AF65-F5344CB8AC3E}">
        <p14:creationId xmlns:p14="http://schemas.microsoft.com/office/powerpoint/2010/main" xmlns="" val="9734799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23426" r="20351" b="44792"/>
          <a:stretch>
            <a:fillRect/>
          </a:stretch>
        </p:blipFill>
        <p:spPr bwMode="auto">
          <a:xfrm>
            <a:off x="0" y="0"/>
            <a:ext cx="9109494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476178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2255" r="20351" b="2083"/>
          <a:stretch>
            <a:fillRect/>
          </a:stretch>
        </p:blipFill>
        <p:spPr bwMode="auto">
          <a:xfrm>
            <a:off x="914400" y="0"/>
            <a:ext cx="7467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88775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19912" t="7292" r="20351"/>
          <a:stretch>
            <a:fillRect/>
          </a:stretch>
        </p:blipFill>
        <p:spPr bwMode="auto">
          <a:xfrm>
            <a:off x="457200" y="0"/>
            <a:ext cx="8229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9018147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l="21669" r="20351" b="25000"/>
          <a:stretch>
            <a:fillRect/>
          </a:stretch>
        </p:blipFill>
        <p:spPr bwMode="auto">
          <a:xfrm>
            <a:off x="0" y="0"/>
            <a:ext cx="9144000" cy="6650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52575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1620" y="1676400"/>
            <a:ext cx="667243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9912" r="19766"/>
          <a:stretch>
            <a:fillRect/>
          </a:stretch>
        </p:blipFill>
        <p:spPr bwMode="auto">
          <a:xfrm>
            <a:off x="533400" y="0"/>
            <a:ext cx="78486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294690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l="22255" t="6250" r="22108" b="12500"/>
          <a:stretch>
            <a:fillRect/>
          </a:stretch>
        </p:blipFill>
        <p:spPr bwMode="auto">
          <a:xfrm>
            <a:off x="457200" y="38501"/>
            <a:ext cx="8305800" cy="6819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73481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 l="18741" r="20351"/>
          <a:stretch>
            <a:fillRect/>
          </a:stretch>
        </p:blipFill>
        <p:spPr bwMode="auto">
          <a:xfrm>
            <a:off x="533400" y="0"/>
            <a:ext cx="79248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118068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 l="19912" r="19766" b="15625"/>
          <a:stretch>
            <a:fillRect/>
          </a:stretch>
        </p:blipFill>
        <p:spPr bwMode="auto">
          <a:xfrm>
            <a:off x="304800" y="0"/>
            <a:ext cx="8610600" cy="6771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5715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 descr="wbs-driveway1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95400" y="1446418"/>
            <a:ext cx="6324600" cy="459398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503920" cy="5032248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 If you’re wondering whether to break down an activity further, ask these three questions: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Is it easier to estimate?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Is it easier to assign?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Is it easier to track?</a:t>
            </a:r>
          </a:p>
          <a:p>
            <a:pPr>
              <a:buNone/>
            </a:pPr>
            <a:r>
              <a:rPr lang="en-US" dirty="0" smtClean="0"/>
              <a:t>If the answer is yes to any one, it could be worth breaking down the activity further.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Another </a:t>
            </a:r>
            <a:r>
              <a:rPr lang="en-US" dirty="0" smtClean="0"/>
              <a:t>way to break down tasks is to ask whether the activity is:</a:t>
            </a:r>
          </a:p>
          <a:p>
            <a:r>
              <a:rPr lang="en-US" dirty="0" smtClean="0"/>
              <a:t>Well understood?</a:t>
            </a:r>
          </a:p>
          <a:p>
            <a:r>
              <a:rPr lang="en-US" dirty="0" smtClean="0"/>
              <a:t>Not well understood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This is generally an easy distinction to make.  Then, if the activity is well understood you are done.  But if it’s not well understood:</a:t>
            </a:r>
          </a:p>
          <a:p>
            <a:r>
              <a:rPr lang="en-US" dirty="0" smtClean="0"/>
              <a:t>Separate out the parts that are not understood</a:t>
            </a:r>
          </a:p>
          <a:p>
            <a:r>
              <a:rPr lang="en-US" dirty="0" smtClean="0"/>
              <a:t>Determine why it’s not well understood and perform some more due diligence until it is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Often there will be a well defined point during the project execution where an activity will transition from “not well understood” to “well understood.” 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Maybe </a:t>
            </a:r>
            <a:r>
              <a:rPr lang="en-US" dirty="0" smtClean="0"/>
              <a:t>some contingencies are needed to get to that point.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06B81-6186-49C8-AB7C-F50F1D060ACF}" type="slidenum">
              <a:rPr lang="en-AU" smtClean="0"/>
              <a:pPr/>
              <a:t>9</a:t>
            </a:fld>
            <a:endParaRPr lang="en-AU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Activity </a:t>
            </a:r>
            <a:r>
              <a:rPr lang="en-AU"/>
              <a:t>Planning</a:t>
            </a:r>
            <a:endParaRPr lang="en-US"/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AU" dirty="0"/>
              <a:t>A project plan is a</a:t>
            </a:r>
            <a:r>
              <a:rPr lang="en-US" dirty="0"/>
              <a:t> schedule of activities indicating the start and stop for each activity</a:t>
            </a:r>
            <a:endParaRPr lang="en-AU" dirty="0"/>
          </a:p>
          <a:p>
            <a:pPr lvl="1" eaLnBrk="1" hangingPunct="1"/>
            <a:r>
              <a:rPr lang="en-AU" dirty="0"/>
              <a:t>Also provide the project and resource schedules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1248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0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5377</TotalTime>
  <Words>1914</Words>
  <Application>Microsoft Office PowerPoint</Application>
  <PresentationFormat>On-screen Show (4:3)</PresentationFormat>
  <Paragraphs>514</Paragraphs>
  <Slides>63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Civic</vt:lpstr>
      <vt:lpstr>SOFTWARE ENGINEERING (15B11CI513 ) Credits :- 4   Contact Hours :- 3-1-0  Project Scheduling</vt:lpstr>
      <vt:lpstr>Project Scheduling</vt:lpstr>
      <vt:lpstr>Activity Planning</vt:lpstr>
      <vt:lpstr>Project Vs Activity</vt:lpstr>
      <vt:lpstr>Cont…</vt:lpstr>
      <vt:lpstr> </vt:lpstr>
      <vt:lpstr> </vt:lpstr>
      <vt:lpstr> </vt:lpstr>
      <vt:lpstr>Activity Planning</vt:lpstr>
      <vt:lpstr>Cont…</vt:lpstr>
      <vt:lpstr>Objectives of Activity Planning</vt:lpstr>
      <vt:lpstr>Cont…</vt:lpstr>
      <vt:lpstr>Different Levels of Plans</vt:lpstr>
      <vt:lpstr>Activity networks</vt:lpstr>
      <vt:lpstr>Network Planning Model</vt:lpstr>
      <vt:lpstr>NETWORK </vt:lpstr>
      <vt:lpstr>Example of Simple Network – Survey </vt:lpstr>
      <vt:lpstr>Example of Network – More Complex</vt:lpstr>
      <vt:lpstr>DEFINITION OF TERMS IN A NETWORK</vt:lpstr>
      <vt:lpstr>Emphasis on Logic in Network Construction</vt:lpstr>
      <vt:lpstr>PERT</vt:lpstr>
      <vt:lpstr>CPM</vt:lpstr>
      <vt:lpstr>Example 1- A simple network</vt:lpstr>
      <vt:lpstr> Sequence of activities</vt:lpstr>
      <vt:lpstr>Network of Four Activities</vt:lpstr>
      <vt:lpstr>Slide 26</vt:lpstr>
      <vt:lpstr>Slide 27</vt:lpstr>
      <vt:lpstr>Simple sequencing</vt:lpstr>
      <vt:lpstr>CPM Network</vt:lpstr>
      <vt:lpstr>CPM Convention</vt:lpstr>
      <vt:lpstr>Example to construct a CPM</vt:lpstr>
      <vt:lpstr>Cont…</vt:lpstr>
      <vt:lpstr>Cont…</vt:lpstr>
      <vt:lpstr>Critical Path</vt:lpstr>
      <vt:lpstr>Adding the time dimension</vt:lpstr>
      <vt:lpstr>Cont…</vt:lpstr>
      <vt:lpstr>Cont…</vt:lpstr>
      <vt:lpstr>Cont…</vt:lpstr>
      <vt:lpstr>Significance of critical path</vt:lpstr>
      <vt:lpstr>Risk Management</vt:lpstr>
      <vt:lpstr>Risk</vt:lpstr>
      <vt:lpstr>Risk Categorization</vt:lpstr>
      <vt:lpstr>Cont…</vt:lpstr>
      <vt:lpstr>Nature of risk</vt:lpstr>
      <vt:lpstr>Risk Management</vt:lpstr>
      <vt:lpstr>Cont…</vt:lpstr>
      <vt:lpstr>Cont…</vt:lpstr>
      <vt:lpstr>Slide 48</vt:lpstr>
      <vt:lpstr>Using PERT</vt:lpstr>
      <vt:lpstr> </vt:lpstr>
      <vt:lpstr>Using expected duration</vt:lpstr>
      <vt:lpstr>Cont…</vt:lpstr>
      <vt:lpstr>Slide 53</vt:lpstr>
      <vt:lpstr>Cont…</vt:lpstr>
      <vt:lpstr> </vt:lpstr>
      <vt:lpstr>Slide 56</vt:lpstr>
      <vt:lpstr>Slide 57</vt:lpstr>
      <vt:lpstr>Slide 58</vt:lpstr>
      <vt:lpstr>Slide 59</vt:lpstr>
      <vt:lpstr>Slide 60</vt:lpstr>
      <vt:lpstr>Slide 61</vt:lpstr>
      <vt:lpstr>Slide 62</vt:lpstr>
      <vt:lpstr>Slide 63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Raju Pal</dc:creator>
  <cp:lastModifiedBy>anubhuti.mohindra</cp:lastModifiedBy>
  <cp:revision>140</cp:revision>
  <dcterms:created xsi:type="dcterms:W3CDTF">2013-02-23T13:31:56Z</dcterms:created>
  <dcterms:modified xsi:type="dcterms:W3CDTF">2023-02-03T07:26:20Z</dcterms:modified>
</cp:coreProperties>
</file>