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Cohesion and Coupling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a:t>
            </a:r>
            <a:endParaRPr lang="en-US" dirty="0"/>
          </a:p>
        </p:txBody>
      </p:sp>
      <p:sp>
        <p:nvSpPr>
          <p:cNvPr id="3" name="Content Placeholder 2"/>
          <p:cNvSpPr>
            <a:spLocks noGrp="1"/>
          </p:cNvSpPr>
          <p:nvPr>
            <p:ph idx="1"/>
          </p:nvPr>
        </p:nvSpPr>
        <p:spPr/>
        <p:txBody>
          <a:bodyPr/>
          <a:lstStyle/>
          <a:p>
            <a:r>
              <a:rPr lang="en-US" dirty="0" smtClean="0"/>
              <a:t>Cohesion refers to the degree to which the elements of a module belong together.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Cohesion</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dirty="0" smtClean="0"/>
              <a:t>Coincidental cohesion (worst)</a:t>
            </a:r>
            <a:r>
              <a:rPr lang="en-US" dirty="0" smtClean="0"/>
              <a:t>: the parts of a component are not related but simply bundled into a single component. Harder to understand and not reusable.  (e.g. a “Utilities” class).</a:t>
            </a:r>
          </a:p>
          <a:p>
            <a:pPr algn="just"/>
            <a:r>
              <a:rPr lang="en-US" b="1" dirty="0" smtClean="0"/>
              <a:t>Logical association</a:t>
            </a:r>
            <a:r>
              <a:rPr lang="en-US" dirty="0" smtClean="0"/>
              <a:t>: similar functions such as input, error handling, etc. put together. Functions fall in same logical class (like input). May pass a flag to determine which ones executed. interface difficult to understand. Code for more than one function may be intertwined, leading to severe maintenance problems. Difficult to reuse.</a:t>
            </a:r>
          </a:p>
          <a:p>
            <a:pPr algn="just"/>
            <a:r>
              <a:rPr lang="en-US" b="1" dirty="0" smtClean="0"/>
              <a:t>Temporal cohesion</a:t>
            </a:r>
            <a:r>
              <a:rPr lang="en-US" dirty="0" smtClean="0"/>
              <a:t>: Temporal cohesion is when parts of a module are grouped by when they are processed - the parts are processed at a particular time in program execution ( </a:t>
            </a:r>
            <a:r>
              <a:rPr lang="en-US" dirty="0" err="1" smtClean="0"/>
              <a:t>e.g</a:t>
            </a:r>
            <a:r>
              <a:rPr lang="en-US" dirty="0" smtClean="0"/>
              <a:t> start up or shut down, are brought together. Initialization, clean up. )Functions weakly related to one another, but more strongly related to functions in other modules so may need to change lots of modules when do maintenance.</a:t>
            </a:r>
          </a:p>
          <a:p>
            <a:pPr algn="just"/>
            <a:r>
              <a:rPr lang="en-US" b="1" dirty="0" smtClean="0"/>
              <a:t>Procedural cohesion</a:t>
            </a:r>
            <a:r>
              <a:rPr lang="en-US" dirty="0" smtClean="0"/>
              <a:t>: (e.g. a function which checks file permissions and then opens the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b="1" dirty="0" smtClean="0"/>
              <a:t>Communicational cohesion</a:t>
            </a:r>
            <a:r>
              <a:rPr lang="en-US" dirty="0" smtClean="0"/>
              <a:t>: operate on same input data or produce same output data. May be performing more than one function. Generally acceptable if alternate structures with higher cohesion cannot be easily identified. Still problems with reusability.</a:t>
            </a:r>
          </a:p>
          <a:p>
            <a:pPr algn="just"/>
            <a:r>
              <a:rPr lang="en-US" b="1" dirty="0" smtClean="0"/>
              <a:t>Sequential cohesion</a:t>
            </a:r>
            <a:r>
              <a:rPr lang="en-US" dirty="0" smtClean="0"/>
              <a:t>: output from one part serves as input for another part. May contain several functions or parts of different functions.</a:t>
            </a:r>
          </a:p>
          <a:p>
            <a:pPr algn="just"/>
            <a:r>
              <a:rPr lang="en-US" b="1" dirty="0" smtClean="0"/>
              <a:t>Functional cohesion  (best)</a:t>
            </a:r>
            <a:r>
              <a:rPr lang="en-US" dirty="0" smtClean="0"/>
              <a:t>: Functional cohesion is when parts of a module are grouped because they all contribute to a single well-defined task of the module. Each part necessary for execution of a single function. e.g., compute square root or sort the array. </a:t>
            </a:r>
          </a:p>
          <a:p>
            <a:pPr algn="just"/>
            <a:r>
              <a:rPr lang="en-US" sz="4000" dirty="0" smtClean="0">
                <a:solidFill>
                  <a:srgbClr val="7030A0"/>
                </a:solidFill>
              </a:rPr>
              <a:t>first two types of cohesion are inferior; communicational and sequential cohesion are very good; and functional cohesion is superior.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smtClean="0"/>
              <a:t>Coupling is a measure that defines the level of inter-dependability among modules of a program. It tells at what level the modules interfere and interact with each other. The lower the coupling, the better the program.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Coupling for procedural languages</a:t>
            </a:r>
            <a:endParaRPr lang="en-US" dirty="0"/>
          </a:p>
        </p:txBody>
      </p:sp>
      <p:sp>
        <p:nvSpPr>
          <p:cNvPr id="3" name="Content Placeholder 2"/>
          <p:cNvSpPr>
            <a:spLocks noGrp="1"/>
          </p:cNvSpPr>
          <p:nvPr>
            <p:ph idx="1"/>
          </p:nvPr>
        </p:nvSpPr>
        <p:spPr/>
        <p:txBody>
          <a:bodyPr>
            <a:noAutofit/>
          </a:bodyPr>
          <a:lstStyle/>
          <a:p>
            <a:pPr algn="just"/>
            <a:r>
              <a:rPr lang="en-US" sz="1800" dirty="0" smtClean="0"/>
              <a:t>Levels of coupling, namely –</a:t>
            </a:r>
          </a:p>
          <a:p>
            <a:pPr lvl="1" algn="just"/>
            <a:r>
              <a:rPr lang="en-US" sz="1800" b="1" dirty="0" smtClean="0"/>
              <a:t>Content coupling  (high) -  </a:t>
            </a:r>
            <a:r>
              <a:rPr lang="en-US" sz="1800" dirty="0" smtClean="0"/>
              <a:t>(also known as </a:t>
            </a:r>
            <a:r>
              <a:rPr lang="en-US" sz="1800" b="1" dirty="0" smtClean="0"/>
              <a:t>Pathological coupling) </a:t>
            </a:r>
            <a:r>
              <a:rPr lang="en-US" sz="1800" dirty="0" smtClean="0"/>
              <a:t>when one module modifies or relies on the internal workings of another module (e.g., accessing local data of another module). In this situation, a change in the way the second module produces data (location, type, timing) might also require a change in the dependent module.</a:t>
            </a:r>
          </a:p>
          <a:p>
            <a:pPr lvl="1" algn="just"/>
            <a:r>
              <a:rPr lang="en-US" sz="1800" b="1" dirty="0" smtClean="0"/>
              <a:t>Common coupling- </a:t>
            </a:r>
            <a:r>
              <a:rPr lang="en-US" sz="1800" dirty="0" smtClean="0"/>
              <a:t>When multiple modules have read and write access to some global data, it is called </a:t>
            </a:r>
            <a:r>
              <a:rPr lang="en-US" sz="1800" b="1" dirty="0" smtClean="0"/>
              <a:t>common</a:t>
            </a:r>
            <a:r>
              <a:rPr lang="en-US" sz="1800" dirty="0" smtClean="0"/>
              <a:t> or </a:t>
            </a:r>
            <a:r>
              <a:rPr lang="en-US" sz="1800" b="1" dirty="0" smtClean="0"/>
              <a:t>global coupling</a:t>
            </a:r>
            <a:r>
              <a:rPr lang="en-US" sz="1800" dirty="0" smtClean="0"/>
              <a:t>. Changing the shared resource might imply changing all the modules using it.</a:t>
            </a:r>
          </a:p>
          <a:p>
            <a:pPr lvl="1" algn="just"/>
            <a:r>
              <a:rPr lang="en-US" sz="1800" b="1" dirty="0" smtClean="0"/>
              <a:t>External coupling-</a:t>
            </a:r>
            <a:r>
              <a:rPr lang="en-US" sz="1800" dirty="0" smtClean="0"/>
              <a:t> occurs when two modules share an externally imposed data format, communication protocol, or device interface. This is basically related to the communication to external tools and devices.</a:t>
            </a:r>
            <a:endParaRPr lang="en-US" sz="1800" b="1" dirty="0" smtClean="0"/>
          </a:p>
          <a:p>
            <a:pPr lvl="1" algn="just"/>
            <a:r>
              <a:rPr lang="en-US" sz="1800" b="1" dirty="0" smtClean="0"/>
              <a:t>Control coupling- </a:t>
            </a:r>
            <a:r>
              <a:rPr lang="en-US" sz="1800" dirty="0" smtClean="0"/>
              <a:t>Two modules are called control-coupled if one of them decides the function of the other module or changes its flow of execution or Control coupling is one module controlling the flow of another, by passing it information on what to do (e.g., passing a what-to-do flag).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lgn="just"/>
            <a:r>
              <a:rPr lang="en-US" sz="2000" b="1" dirty="0" smtClean="0"/>
              <a:t>Stamp coupling (Data-structured coupling)- </a:t>
            </a:r>
            <a:r>
              <a:rPr lang="en-US" sz="2000" dirty="0" smtClean="0"/>
              <a:t>When multiple modules share common data structure and work on different part of it, it is called stamp coupling  (e.g., passing a whole record to a function that only needs one field of it).</a:t>
            </a:r>
          </a:p>
          <a:p>
            <a:pPr lvl="1" algn="just"/>
            <a:r>
              <a:rPr lang="en-US" sz="2000" b="1" dirty="0" smtClean="0"/>
              <a:t>Data coupling- </a:t>
            </a:r>
            <a:r>
              <a:rPr lang="en-US" sz="2000" dirty="0" smtClean="0"/>
              <a:t>Data coupling is when two modules interact with each other by means of passing data (as parameter). If a module passes data structure as parameter, then the receiving module should use all its components.  (e.g., passing an integer to a function that computes a square root).</a:t>
            </a:r>
            <a:endParaRPr lang="en-US" sz="2000" b="1" dirty="0" smtClean="0"/>
          </a:p>
          <a:p>
            <a:pPr lvl="1" algn="just"/>
            <a:r>
              <a:rPr lang="en-US" sz="2000" b="1" dirty="0" smtClean="0"/>
              <a:t>Message coupling (low)-</a:t>
            </a:r>
            <a:r>
              <a:rPr lang="en-US" sz="2000" dirty="0" smtClean="0"/>
              <a:t>This is the loosest type of coupling. It can be achieved by state decentralization (as in objects) and component communication is done via </a:t>
            </a:r>
            <a:r>
              <a:rPr lang="en-US" sz="2000" b="1" dirty="0" smtClean="0"/>
              <a:t>parameters or message passing</a:t>
            </a:r>
            <a:r>
              <a:rPr lang="en-US" sz="2000" dirty="0" smtClean="0"/>
              <a:t>.</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Coupling in Object-oriented programming</a:t>
            </a:r>
            <a:endParaRPr lang="en-US" dirty="0"/>
          </a:p>
        </p:txBody>
      </p:sp>
      <p:sp>
        <p:nvSpPr>
          <p:cNvPr id="3" name="Content Placeholder 2"/>
          <p:cNvSpPr>
            <a:spLocks noGrp="1"/>
          </p:cNvSpPr>
          <p:nvPr>
            <p:ph idx="1"/>
          </p:nvPr>
        </p:nvSpPr>
        <p:spPr/>
        <p:txBody>
          <a:bodyPr>
            <a:normAutofit fontScale="92500"/>
          </a:bodyPr>
          <a:lstStyle/>
          <a:p>
            <a:pPr algn="just"/>
            <a:r>
              <a:rPr lang="en-US" b="1" dirty="0" smtClean="0"/>
              <a:t>Subclass Coupling- </a:t>
            </a:r>
            <a:r>
              <a:rPr lang="en-US" dirty="0" smtClean="0"/>
              <a:t>Describes the relationship between a child and its parent. The child is connected to its parent, but the parent is not connected to the child.</a:t>
            </a:r>
          </a:p>
          <a:p>
            <a:pPr algn="just"/>
            <a:r>
              <a:rPr lang="en-US" b="1" dirty="0" smtClean="0"/>
              <a:t>Temporal coupling-</a:t>
            </a:r>
            <a:r>
              <a:rPr lang="en-US" dirty="0" smtClean="0"/>
              <a:t> When two actions are bundled together into one module just because they happen to occur at the same time.</a:t>
            </a:r>
          </a:p>
          <a:p>
            <a:pPr algn="ctr"/>
            <a:r>
              <a:rPr lang="en-US" dirty="0" smtClean="0">
                <a:solidFill>
                  <a:srgbClr val="FF0000"/>
                </a:solidFill>
              </a:rPr>
              <a:t>Ideally, highly cohesive and loosely coupled is considered to be the best.</a:t>
            </a:r>
            <a:endParaRPr 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5257800" cy="6126163"/>
          </a:xfrm>
        </p:spPr>
        <p:txBody>
          <a:bodyPr>
            <a:noAutofit/>
          </a:bodyPr>
          <a:lstStyle/>
          <a:p>
            <a:pPr algn="just" fontAlgn="base"/>
            <a:r>
              <a:rPr lang="en-IN" sz="2000" b="1" dirty="0" smtClean="0"/>
              <a:t>Cohesion</a:t>
            </a:r>
            <a:r>
              <a:rPr lang="en-IN" sz="2000" dirty="0" smtClean="0"/>
              <a:t> refers to what the class (or module) can do. Low cohesion would mean that the class does a great variety of actions - it is broad, unfocused on what it should do. High cohesion means that the class is focused on what it should be doing, i.e. only methods relating to the intention of the class.</a:t>
            </a:r>
          </a:p>
          <a:p>
            <a:pPr algn="just" fontAlgn="base"/>
            <a:endParaRPr lang="en-IN" sz="2000" dirty="0" smtClean="0"/>
          </a:p>
          <a:p>
            <a:pPr algn="just" fontAlgn="base"/>
            <a:r>
              <a:rPr lang="en-IN" sz="2000" dirty="0" smtClean="0"/>
              <a:t>As </a:t>
            </a:r>
            <a:r>
              <a:rPr lang="en-IN" sz="2000" dirty="0" smtClean="0"/>
              <a:t>for </a:t>
            </a:r>
            <a:r>
              <a:rPr lang="en-IN" sz="2000" b="1" dirty="0" smtClean="0"/>
              <a:t>coupling</a:t>
            </a:r>
            <a:r>
              <a:rPr lang="en-IN" sz="2000" dirty="0" smtClean="0"/>
              <a:t>, it refers to how related or dependent two classes/modules are toward each other. For low coupled classes, changing something major in one class should not affect the other. High coupling would make it difficult to change and maintain your code; since classes are closely knit together, making a change could require an entire system revamp.</a:t>
            </a:r>
          </a:p>
          <a:p>
            <a:pPr algn="just" fontAlgn="base"/>
            <a:r>
              <a:rPr lang="en-IN" sz="2000" dirty="0" smtClean="0"/>
              <a:t>Good software design has </a:t>
            </a:r>
            <a:r>
              <a:rPr lang="en-IN" sz="2000" b="1" dirty="0" smtClean="0"/>
              <a:t>high cohesion</a:t>
            </a:r>
            <a:r>
              <a:rPr lang="en-IN" sz="2000" dirty="0" smtClean="0"/>
              <a:t> and </a:t>
            </a:r>
            <a:r>
              <a:rPr lang="en-IN" sz="2000" b="1" dirty="0" smtClean="0"/>
              <a:t>low coupling</a:t>
            </a:r>
            <a:r>
              <a:rPr lang="en-IN" sz="2000" dirty="0" smtClean="0"/>
              <a:t>.</a:t>
            </a:r>
          </a:p>
          <a:p>
            <a:pPr algn="just">
              <a:buNone/>
            </a:pPr>
            <a:endParaRPr lang="en-IN" sz="2000" dirty="0"/>
          </a:p>
        </p:txBody>
      </p:sp>
      <p:pic>
        <p:nvPicPr>
          <p:cNvPr id="1027" name="Picture 3"/>
          <p:cNvPicPr>
            <a:picLocks noChangeAspect="1" noChangeArrowheads="1"/>
          </p:cNvPicPr>
          <p:nvPr/>
        </p:nvPicPr>
        <p:blipFill>
          <a:blip r:embed="rId2"/>
          <a:srcRect/>
          <a:stretch>
            <a:fillRect/>
          </a:stretch>
        </p:blipFill>
        <p:spPr bwMode="auto">
          <a:xfrm>
            <a:off x="5638800" y="230031"/>
            <a:ext cx="3276600" cy="639936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234</Words>
  <Application>Microsoft Office PowerPoint</Application>
  <PresentationFormat>On-screen Show (4:3)</PresentationFormat>
  <Paragraphs>31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Cohesion and Coupling</vt:lpstr>
      <vt:lpstr>Cohesion</vt:lpstr>
      <vt:lpstr>Types of Cohesion</vt:lpstr>
      <vt:lpstr>Slide 4</vt:lpstr>
      <vt:lpstr>Coupling</vt:lpstr>
      <vt:lpstr>Types of Coupling for procedural languages</vt:lpstr>
      <vt:lpstr>Slide 7</vt:lpstr>
      <vt:lpstr>Coupling in Object-oriented programming</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Cohesion and Coupling</dc:title>
  <dc:creator>Ankur Kulhari</dc:creator>
  <cp:lastModifiedBy>chetna.gupta</cp:lastModifiedBy>
  <cp:revision>12</cp:revision>
  <dcterms:created xsi:type="dcterms:W3CDTF">2006-08-16T00:00:00Z</dcterms:created>
  <dcterms:modified xsi:type="dcterms:W3CDTF">2018-10-16T09:59:34Z</dcterms:modified>
</cp:coreProperties>
</file>