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8" r:id="rId3"/>
    <p:sldId id="259" r:id="rId4"/>
    <p:sldId id="260" r:id="rId5"/>
    <p:sldId id="261" r:id="rId6"/>
    <p:sldId id="264" r:id="rId7"/>
    <p:sldId id="265" r:id="rId8"/>
    <p:sldId id="266" r:id="rId9"/>
    <p:sldId id="267" r:id="rId10"/>
    <p:sldId id="268"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A61949-54FC-4506-B0CA-3EB8795FD62C}" type="datetimeFigureOut">
              <a:rPr lang="en-US" smtClean="0"/>
              <a:t>10/10/2019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23D1C3-E3C5-4EAC-A20A-A35E90771894}" type="slidenum">
              <a:rPr lang="en-US" smtClean="0"/>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C3BD6-C975-46F4-9373-27821132FA7C}" type="datetimeFigureOut">
              <a:rPr lang="en-US" smtClean="0"/>
              <a:t>10/10/2019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115B14-5305-403F-8900-5F0EEDF51393}"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SOEN 6441 - Advanced Programming Practices</a:t>
            </a:r>
            <a:endParaRPr lang="en-US"/>
          </a:p>
        </p:txBody>
      </p:sp>
      <p:sp>
        <p:nvSpPr>
          <p:cNvPr id="5" name="Footer Placeholder 4"/>
          <p:cNvSpPr>
            <a:spLocks noGrp="1"/>
          </p:cNvSpPr>
          <p:nvPr>
            <p:ph type="ftr" sz="quarter" idx="11"/>
          </p:nvPr>
        </p:nvSpPr>
        <p:spPr/>
        <p:txBody>
          <a:bodyPr/>
          <a:lstStyle/>
          <a:p>
            <a:r>
              <a:rPr lang="en-US" smtClean="0"/>
              <a:t>Joey Paquet, 2006-2014</a:t>
            </a:r>
            <a:endParaRPr lang="en-US"/>
          </a:p>
        </p:txBody>
      </p:sp>
      <p:sp>
        <p:nvSpPr>
          <p:cNvPr id="6" name="Slide Number Placeholder 5"/>
          <p:cNvSpPr>
            <a:spLocks noGrp="1"/>
          </p:cNvSpPr>
          <p:nvPr>
            <p:ph type="sldNum" sz="quarter" idx="12"/>
          </p:nvPr>
        </p:nvSpPr>
        <p:spPr/>
        <p:txBody>
          <a:bodyPr/>
          <a:lstStyle/>
          <a:p>
            <a:fld id="{AA375D9D-5874-47E4-8E02-29FB995065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SOEN 6441 - Advanced Programming Practices</a:t>
            </a:r>
            <a:endParaRPr lang="en-US"/>
          </a:p>
        </p:txBody>
      </p:sp>
      <p:sp>
        <p:nvSpPr>
          <p:cNvPr id="5" name="Footer Placeholder 4"/>
          <p:cNvSpPr>
            <a:spLocks noGrp="1"/>
          </p:cNvSpPr>
          <p:nvPr>
            <p:ph type="ftr" sz="quarter" idx="11"/>
          </p:nvPr>
        </p:nvSpPr>
        <p:spPr/>
        <p:txBody>
          <a:bodyPr/>
          <a:lstStyle/>
          <a:p>
            <a:r>
              <a:rPr lang="en-US" smtClean="0"/>
              <a:t>Joey Paquet, 2006-2014</a:t>
            </a:r>
            <a:endParaRPr lang="en-US"/>
          </a:p>
        </p:txBody>
      </p:sp>
      <p:sp>
        <p:nvSpPr>
          <p:cNvPr id="6" name="Slide Number Placeholder 5"/>
          <p:cNvSpPr>
            <a:spLocks noGrp="1"/>
          </p:cNvSpPr>
          <p:nvPr>
            <p:ph type="sldNum" sz="quarter" idx="12"/>
          </p:nvPr>
        </p:nvSpPr>
        <p:spPr/>
        <p:txBody>
          <a:bodyPr/>
          <a:lstStyle/>
          <a:p>
            <a:fld id="{AA375D9D-5874-47E4-8E02-29FB995065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SOEN 6441 - Advanced Programming Practices</a:t>
            </a:r>
            <a:endParaRPr lang="en-US"/>
          </a:p>
        </p:txBody>
      </p:sp>
      <p:sp>
        <p:nvSpPr>
          <p:cNvPr id="5" name="Footer Placeholder 4"/>
          <p:cNvSpPr>
            <a:spLocks noGrp="1"/>
          </p:cNvSpPr>
          <p:nvPr>
            <p:ph type="ftr" sz="quarter" idx="11"/>
          </p:nvPr>
        </p:nvSpPr>
        <p:spPr/>
        <p:txBody>
          <a:bodyPr/>
          <a:lstStyle/>
          <a:p>
            <a:r>
              <a:rPr lang="en-US" smtClean="0"/>
              <a:t>Joey Paquet, 2006-2014</a:t>
            </a:r>
            <a:endParaRPr lang="en-US"/>
          </a:p>
        </p:txBody>
      </p:sp>
      <p:sp>
        <p:nvSpPr>
          <p:cNvPr id="6" name="Slide Number Placeholder 5"/>
          <p:cNvSpPr>
            <a:spLocks noGrp="1"/>
          </p:cNvSpPr>
          <p:nvPr>
            <p:ph type="sldNum" sz="quarter" idx="12"/>
          </p:nvPr>
        </p:nvSpPr>
        <p:spPr/>
        <p:txBody>
          <a:bodyPr/>
          <a:lstStyle/>
          <a:p>
            <a:fld id="{AA375D9D-5874-47E4-8E02-29FB995065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SOEN 6441 - Advanced Programming Practices</a:t>
            </a:r>
            <a:endParaRPr lang="en-US"/>
          </a:p>
        </p:txBody>
      </p:sp>
      <p:sp>
        <p:nvSpPr>
          <p:cNvPr id="5" name="Footer Placeholder 4"/>
          <p:cNvSpPr>
            <a:spLocks noGrp="1"/>
          </p:cNvSpPr>
          <p:nvPr>
            <p:ph type="ftr" sz="quarter" idx="11"/>
          </p:nvPr>
        </p:nvSpPr>
        <p:spPr/>
        <p:txBody>
          <a:bodyPr/>
          <a:lstStyle/>
          <a:p>
            <a:r>
              <a:rPr lang="en-US" smtClean="0"/>
              <a:t>Joey Paquet, 2006-2014</a:t>
            </a:r>
            <a:endParaRPr lang="en-US"/>
          </a:p>
        </p:txBody>
      </p:sp>
      <p:sp>
        <p:nvSpPr>
          <p:cNvPr id="6" name="Slide Number Placeholder 5"/>
          <p:cNvSpPr>
            <a:spLocks noGrp="1"/>
          </p:cNvSpPr>
          <p:nvPr>
            <p:ph type="sldNum" sz="quarter" idx="12"/>
          </p:nvPr>
        </p:nvSpPr>
        <p:spPr/>
        <p:txBody>
          <a:bodyPr/>
          <a:lstStyle/>
          <a:p>
            <a:fld id="{AA375D9D-5874-47E4-8E02-29FB995065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SOEN 6441 - Advanced Programming Practices</a:t>
            </a:r>
            <a:endParaRPr lang="en-US"/>
          </a:p>
        </p:txBody>
      </p:sp>
      <p:sp>
        <p:nvSpPr>
          <p:cNvPr id="5" name="Footer Placeholder 4"/>
          <p:cNvSpPr>
            <a:spLocks noGrp="1"/>
          </p:cNvSpPr>
          <p:nvPr>
            <p:ph type="ftr" sz="quarter" idx="11"/>
          </p:nvPr>
        </p:nvSpPr>
        <p:spPr/>
        <p:txBody>
          <a:bodyPr/>
          <a:lstStyle/>
          <a:p>
            <a:r>
              <a:rPr lang="en-US" smtClean="0"/>
              <a:t>Joey Paquet, 2006-2014</a:t>
            </a:r>
            <a:endParaRPr lang="en-US"/>
          </a:p>
        </p:txBody>
      </p:sp>
      <p:sp>
        <p:nvSpPr>
          <p:cNvPr id="6" name="Slide Number Placeholder 5"/>
          <p:cNvSpPr>
            <a:spLocks noGrp="1"/>
          </p:cNvSpPr>
          <p:nvPr>
            <p:ph type="sldNum" sz="quarter" idx="12"/>
          </p:nvPr>
        </p:nvSpPr>
        <p:spPr/>
        <p:txBody>
          <a:bodyPr/>
          <a:lstStyle/>
          <a:p>
            <a:fld id="{AA375D9D-5874-47E4-8E02-29FB995065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SOEN 6441 - Advanced Programming Practices</a:t>
            </a:r>
            <a:endParaRPr lang="en-US"/>
          </a:p>
        </p:txBody>
      </p:sp>
      <p:sp>
        <p:nvSpPr>
          <p:cNvPr id="6" name="Footer Placeholder 5"/>
          <p:cNvSpPr>
            <a:spLocks noGrp="1"/>
          </p:cNvSpPr>
          <p:nvPr>
            <p:ph type="ftr" sz="quarter" idx="11"/>
          </p:nvPr>
        </p:nvSpPr>
        <p:spPr/>
        <p:txBody>
          <a:bodyPr/>
          <a:lstStyle/>
          <a:p>
            <a:r>
              <a:rPr lang="en-US" smtClean="0"/>
              <a:t>Joey Paquet, 2006-2014</a:t>
            </a:r>
            <a:endParaRPr lang="en-US"/>
          </a:p>
        </p:txBody>
      </p:sp>
      <p:sp>
        <p:nvSpPr>
          <p:cNvPr id="7" name="Slide Number Placeholder 6"/>
          <p:cNvSpPr>
            <a:spLocks noGrp="1"/>
          </p:cNvSpPr>
          <p:nvPr>
            <p:ph type="sldNum" sz="quarter" idx="12"/>
          </p:nvPr>
        </p:nvSpPr>
        <p:spPr/>
        <p:txBody>
          <a:bodyPr/>
          <a:lstStyle/>
          <a:p>
            <a:fld id="{AA375D9D-5874-47E4-8E02-29FB995065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SOEN 6441 - Advanced Programming Practices</a:t>
            </a:r>
            <a:endParaRPr lang="en-US"/>
          </a:p>
        </p:txBody>
      </p:sp>
      <p:sp>
        <p:nvSpPr>
          <p:cNvPr id="8" name="Footer Placeholder 7"/>
          <p:cNvSpPr>
            <a:spLocks noGrp="1"/>
          </p:cNvSpPr>
          <p:nvPr>
            <p:ph type="ftr" sz="quarter" idx="11"/>
          </p:nvPr>
        </p:nvSpPr>
        <p:spPr/>
        <p:txBody>
          <a:bodyPr/>
          <a:lstStyle/>
          <a:p>
            <a:r>
              <a:rPr lang="en-US" smtClean="0"/>
              <a:t>Joey Paquet, 2006-2014</a:t>
            </a:r>
            <a:endParaRPr lang="en-US"/>
          </a:p>
        </p:txBody>
      </p:sp>
      <p:sp>
        <p:nvSpPr>
          <p:cNvPr id="9" name="Slide Number Placeholder 8"/>
          <p:cNvSpPr>
            <a:spLocks noGrp="1"/>
          </p:cNvSpPr>
          <p:nvPr>
            <p:ph type="sldNum" sz="quarter" idx="12"/>
          </p:nvPr>
        </p:nvSpPr>
        <p:spPr/>
        <p:txBody>
          <a:bodyPr/>
          <a:lstStyle/>
          <a:p>
            <a:fld id="{AA375D9D-5874-47E4-8E02-29FB995065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SOEN 6441 - Advanced Programming Practices</a:t>
            </a:r>
            <a:endParaRPr lang="en-US"/>
          </a:p>
        </p:txBody>
      </p:sp>
      <p:sp>
        <p:nvSpPr>
          <p:cNvPr id="4" name="Footer Placeholder 3"/>
          <p:cNvSpPr>
            <a:spLocks noGrp="1"/>
          </p:cNvSpPr>
          <p:nvPr>
            <p:ph type="ftr" sz="quarter" idx="11"/>
          </p:nvPr>
        </p:nvSpPr>
        <p:spPr/>
        <p:txBody>
          <a:bodyPr/>
          <a:lstStyle/>
          <a:p>
            <a:r>
              <a:rPr lang="en-US" smtClean="0"/>
              <a:t>Joey Paquet, 2006-2014</a:t>
            </a:r>
            <a:endParaRPr lang="en-US"/>
          </a:p>
        </p:txBody>
      </p:sp>
      <p:sp>
        <p:nvSpPr>
          <p:cNvPr id="5" name="Slide Number Placeholder 4"/>
          <p:cNvSpPr>
            <a:spLocks noGrp="1"/>
          </p:cNvSpPr>
          <p:nvPr>
            <p:ph type="sldNum" sz="quarter" idx="12"/>
          </p:nvPr>
        </p:nvSpPr>
        <p:spPr/>
        <p:txBody>
          <a:bodyPr/>
          <a:lstStyle/>
          <a:p>
            <a:fld id="{AA375D9D-5874-47E4-8E02-29FB995065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SOEN 6441 - Advanced Programming Practices</a:t>
            </a:r>
            <a:endParaRPr lang="en-US"/>
          </a:p>
        </p:txBody>
      </p:sp>
      <p:sp>
        <p:nvSpPr>
          <p:cNvPr id="3" name="Footer Placeholder 2"/>
          <p:cNvSpPr>
            <a:spLocks noGrp="1"/>
          </p:cNvSpPr>
          <p:nvPr>
            <p:ph type="ftr" sz="quarter" idx="11"/>
          </p:nvPr>
        </p:nvSpPr>
        <p:spPr/>
        <p:txBody>
          <a:bodyPr/>
          <a:lstStyle/>
          <a:p>
            <a:r>
              <a:rPr lang="en-US" smtClean="0"/>
              <a:t>Joey Paquet, 2006-2014</a:t>
            </a:r>
            <a:endParaRPr lang="en-US"/>
          </a:p>
        </p:txBody>
      </p:sp>
      <p:sp>
        <p:nvSpPr>
          <p:cNvPr id="4" name="Slide Number Placeholder 3"/>
          <p:cNvSpPr>
            <a:spLocks noGrp="1"/>
          </p:cNvSpPr>
          <p:nvPr>
            <p:ph type="sldNum" sz="quarter" idx="12"/>
          </p:nvPr>
        </p:nvSpPr>
        <p:spPr/>
        <p:txBody>
          <a:bodyPr/>
          <a:lstStyle/>
          <a:p>
            <a:fld id="{AA375D9D-5874-47E4-8E02-29FB995065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SOEN 6441 - Advanced Programming Practices</a:t>
            </a:r>
            <a:endParaRPr lang="en-US"/>
          </a:p>
        </p:txBody>
      </p:sp>
      <p:sp>
        <p:nvSpPr>
          <p:cNvPr id="6" name="Footer Placeholder 5"/>
          <p:cNvSpPr>
            <a:spLocks noGrp="1"/>
          </p:cNvSpPr>
          <p:nvPr>
            <p:ph type="ftr" sz="quarter" idx="11"/>
          </p:nvPr>
        </p:nvSpPr>
        <p:spPr/>
        <p:txBody>
          <a:bodyPr/>
          <a:lstStyle/>
          <a:p>
            <a:r>
              <a:rPr lang="en-US" smtClean="0"/>
              <a:t>Joey Paquet, 2006-2014</a:t>
            </a:r>
            <a:endParaRPr lang="en-US"/>
          </a:p>
        </p:txBody>
      </p:sp>
      <p:sp>
        <p:nvSpPr>
          <p:cNvPr id="7" name="Slide Number Placeholder 6"/>
          <p:cNvSpPr>
            <a:spLocks noGrp="1"/>
          </p:cNvSpPr>
          <p:nvPr>
            <p:ph type="sldNum" sz="quarter" idx="12"/>
          </p:nvPr>
        </p:nvSpPr>
        <p:spPr/>
        <p:txBody>
          <a:bodyPr/>
          <a:lstStyle/>
          <a:p>
            <a:fld id="{AA375D9D-5874-47E4-8E02-29FB995065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SOEN 6441 - Advanced Programming Practices</a:t>
            </a:r>
            <a:endParaRPr lang="en-US"/>
          </a:p>
        </p:txBody>
      </p:sp>
      <p:sp>
        <p:nvSpPr>
          <p:cNvPr id="6" name="Footer Placeholder 5"/>
          <p:cNvSpPr>
            <a:spLocks noGrp="1"/>
          </p:cNvSpPr>
          <p:nvPr>
            <p:ph type="ftr" sz="quarter" idx="11"/>
          </p:nvPr>
        </p:nvSpPr>
        <p:spPr/>
        <p:txBody>
          <a:bodyPr/>
          <a:lstStyle/>
          <a:p>
            <a:r>
              <a:rPr lang="en-US" smtClean="0"/>
              <a:t>Joey Paquet, 2006-2014</a:t>
            </a:r>
            <a:endParaRPr lang="en-US"/>
          </a:p>
        </p:txBody>
      </p:sp>
      <p:sp>
        <p:nvSpPr>
          <p:cNvPr id="7" name="Slide Number Placeholder 6"/>
          <p:cNvSpPr>
            <a:spLocks noGrp="1"/>
          </p:cNvSpPr>
          <p:nvPr>
            <p:ph type="sldNum" sz="quarter" idx="12"/>
          </p:nvPr>
        </p:nvSpPr>
        <p:spPr/>
        <p:txBody>
          <a:bodyPr/>
          <a:lstStyle/>
          <a:p>
            <a:fld id="{AA375D9D-5874-47E4-8E02-29FB995065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SOEN 6441 - Advanced Programming Practices</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Joey Paquet, 2006-2014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75D9D-5874-47E4-8E02-29FB995065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refactoring.org/catalo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1"/>
          <p:cNvSpPr>
            <a:spLocks noGrp="1"/>
          </p:cNvSpPr>
          <p:nvPr>
            <p:ph idx="1"/>
          </p:nvPr>
        </p:nvSpPr>
        <p:spPr bwMode="auto">
          <a:xfrm>
            <a:off x="250825" y="620713"/>
            <a:ext cx="8642350" cy="5976937"/>
          </a:xfrm>
          <a:noFill/>
          <a:ln>
            <a:miter lim="800000"/>
            <a:headEnd/>
            <a:tailEnd/>
          </a:ln>
        </p:spPr>
        <p:txBody>
          <a:bodyPr vert="horz" wrap="square" lIns="91440" tIns="45720" rIns="91440" bIns="45720" numCol="1" anchor="t" anchorCtr="0" compatLnSpc="1">
            <a:prstTxWarp prst="textNoShape">
              <a:avLst/>
            </a:prstTxWarp>
          </a:bodyPr>
          <a:lstStyle/>
          <a:p>
            <a:r>
              <a:rPr lang="en-CA" altLang="en-US" sz="2400" b="1" smtClean="0"/>
              <a:t>Definition: </a:t>
            </a:r>
            <a:r>
              <a:rPr lang="en-CA" altLang="en-US" sz="2400" smtClean="0"/>
              <a:t>Refactoring is a disciplined technique for restructuring an existing body of code, altering its internal structure without changing its external behavior. </a:t>
            </a:r>
          </a:p>
          <a:p>
            <a:endParaRPr lang="en-CA" altLang="en-US" sz="2400" smtClean="0"/>
          </a:p>
          <a:p>
            <a:r>
              <a:rPr lang="en-CA" altLang="en-US" sz="2400" smtClean="0"/>
              <a:t>Refactoring does not fix bugs, but it may help find bugs by scrutinizing code. It may also reduce the further introduction of bugs by cleaning-up code. </a:t>
            </a:r>
          </a:p>
          <a:p>
            <a:endParaRPr lang="en-CA" altLang="en-US" sz="2400" smtClean="0"/>
          </a:p>
          <a:p>
            <a:r>
              <a:rPr lang="en-CA" altLang="en-US" sz="2400" smtClean="0"/>
              <a:t>Refactoring does not add new functionality to the system, but it will ease the further adding of new functionality. </a:t>
            </a:r>
          </a:p>
          <a:p>
            <a:endParaRPr lang="en-CA" altLang="en-US" sz="2400" smtClean="0"/>
          </a:p>
          <a:p>
            <a:r>
              <a:rPr lang="en-CA" altLang="en-US" sz="2400" smtClean="0"/>
              <a:t>It is an essential part of agile software development such as Extreme Programming or incremental development. </a:t>
            </a:r>
          </a:p>
          <a:p>
            <a:endParaRPr lang="en-CA" altLang="en-US" smtClean="0"/>
          </a:p>
          <a:p>
            <a:endParaRPr lang="en-CA" altLang="en-US" smtClean="0"/>
          </a:p>
          <a:p>
            <a:endParaRPr lang="en-CA" altLang="en-US" smtClean="0"/>
          </a:p>
          <a:p>
            <a:endParaRPr lang="en-CA" altLang="en-US" smtClean="0"/>
          </a:p>
        </p:txBody>
      </p:sp>
      <p:sp>
        <p:nvSpPr>
          <p:cNvPr id="3" name="Title 2"/>
          <p:cNvSpPr>
            <a:spLocks noGrp="1"/>
          </p:cNvSpPr>
          <p:nvPr>
            <p:ph type="title"/>
          </p:nvPr>
        </p:nvSpPr>
        <p:spPr>
          <a:xfrm>
            <a:off x="179388" y="179388"/>
            <a:ext cx="8796337" cy="360362"/>
          </a:xfrm>
        </p:spPr>
        <p:txBody>
          <a:bodyPr>
            <a:normAutofit fontScale="90000"/>
          </a:bodyPr>
          <a:lstStyle/>
          <a:p>
            <a:pPr>
              <a:defRPr/>
            </a:pPr>
            <a:r>
              <a:rPr lang="en-CA" dirty="0" smtClean="0"/>
              <a:t>Refactoring: what is it? </a:t>
            </a:r>
            <a:endParaRPr lang="en-CA"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bwMode="auto">
          <a:xfrm>
            <a:off x="250825" y="620713"/>
            <a:ext cx="8642350" cy="5976937"/>
          </a:xfrm>
          <a:noFill/>
          <a:ln>
            <a:miter lim="800000"/>
            <a:headEnd/>
            <a:tailEnd/>
          </a:ln>
        </p:spPr>
        <p:txBody>
          <a:bodyPr vert="horz" wrap="square" lIns="91440" tIns="45720" rIns="91440" bIns="45720" numCol="1" anchor="t" anchorCtr="0" compatLnSpc="1">
            <a:prstTxWarp prst="textNoShape">
              <a:avLst/>
            </a:prstTxWarp>
          </a:bodyPr>
          <a:lstStyle/>
          <a:p>
            <a:r>
              <a:rPr lang="en-CA" altLang="en-US" sz="2400" b="1" smtClean="0"/>
              <a:t>Push Down Method: </a:t>
            </a:r>
            <a:r>
              <a:rPr lang="en-CA" altLang="en-US" sz="2400" smtClean="0"/>
              <a:t>Behavior on a superclass is relevant only for some of its subclasses. Refactor it by moving it to those subclasses.</a:t>
            </a:r>
          </a:p>
          <a:p>
            <a:endParaRPr lang="en-CA" altLang="en-US" sz="2400" smtClean="0"/>
          </a:p>
        </p:txBody>
      </p:sp>
      <p:sp>
        <p:nvSpPr>
          <p:cNvPr id="3" name="Title 2"/>
          <p:cNvSpPr>
            <a:spLocks noGrp="1"/>
          </p:cNvSpPr>
          <p:nvPr>
            <p:ph type="title"/>
          </p:nvPr>
        </p:nvSpPr>
        <p:spPr>
          <a:xfrm>
            <a:off x="179388" y="179388"/>
            <a:ext cx="8796337" cy="360362"/>
          </a:xfrm>
        </p:spPr>
        <p:txBody>
          <a:bodyPr>
            <a:normAutofit fontScale="90000"/>
          </a:bodyPr>
          <a:lstStyle/>
          <a:p>
            <a:pPr>
              <a:defRPr/>
            </a:pPr>
            <a:r>
              <a:rPr lang="en-CA" dirty="0" smtClean="0"/>
              <a:t>Refactoring: examples</a:t>
            </a:r>
            <a:endParaRPr lang="en-CA" dirty="0"/>
          </a:p>
        </p:txBody>
      </p:sp>
      <p:pic>
        <p:nvPicPr>
          <p:cNvPr id="18439" name="Picture 6"/>
          <p:cNvPicPr>
            <a:picLocks noChangeAspect="1"/>
          </p:cNvPicPr>
          <p:nvPr/>
        </p:nvPicPr>
        <p:blipFill>
          <a:blip r:embed="rId2"/>
          <a:srcRect/>
          <a:stretch>
            <a:fillRect/>
          </a:stretch>
        </p:blipFill>
        <p:spPr bwMode="auto">
          <a:xfrm>
            <a:off x="2324100" y="2312988"/>
            <a:ext cx="4495800" cy="2232025"/>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bwMode="auto">
          <a:xfrm>
            <a:off x="250825" y="620713"/>
            <a:ext cx="8642350" cy="5976937"/>
          </a:xfrm>
          <a:noFill/>
          <a:ln>
            <a:miter lim="800000"/>
            <a:headEnd/>
            <a:tailEnd/>
          </a:ln>
        </p:spPr>
        <p:txBody>
          <a:bodyPr vert="horz" wrap="square" lIns="91440" tIns="45720" rIns="91440" bIns="45720" numCol="1" anchor="t" anchorCtr="0" compatLnSpc="1">
            <a:prstTxWarp prst="textNoShape">
              <a:avLst/>
            </a:prstTxWarp>
          </a:bodyPr>
          <a:lstStyle/>
          <a:p>
            <a:r>
              <a:rPr lang="en-CA" altLang="en-US" sz="2400" smtClean="0"/>
              <a:t>Some refactorings are controversial.</a:t>
            </a:r>
          </a:p>
          <a:p>
            <a:r>
              <a:rPr lang="en-CA" altLang="en-US" sz="2400" smtClean="0"/>
              <a:t>Some refactorings are arguably not improving code quality.</a:t>
            </a:r>
          </a:p>
          <a:p>
            <a:r>
              <a:rPr lang="en-CA" altLang="en-US" sz="2400" smtClean="0"/>
              <a:t>Some refactorings can in fact be counter-productive when applied blindly, especially in iterative development, where design is evolving. </a:t>
            </a:r>
          </a:p>
          <a:p>
            <a:r>
              <a:rPr lang="en-CA" altLang="en-US" sz="2400" smtClean="0"/>
              <a:t>Have your team adopt a set of refactorings to be applied, and make sure that refactorings are applied in a productive manner. </a:t>
            </a:r>
          </a:p>
          <a:p>
            <a:r>
              <a:rPr lang="en-CA" altLang="en-US" sz="2400" smtClean="0"/>
              <a:t>Apply in combination with the application of design patterns.</a:t>
            </a:r>
          </a:p>
          <a:p>
            <a:r>
              <a:rPr lang="en-CA" altLang="en-US" sz="2400" smtClean="0"/>
              <a:t>Use refactoring tools to automate changes, e.g. Eclipse refactoring, and JUnit testing framework.  </a:t>
            </a:r>
          </a:p>
          <a:p>
            <a:endParaRPr lang="en-CA" altLang="en-US" sz="2400" smtClean="0"/>
          </a:p>
        </p:txBody>
      </p:sp>
      <p:sp>
        <p:nvSpPr>
          <p:cNvPr id="3" name="Title 2"/>
          <p:cNvSpPr>
            <a:spLocks noGrp="1"/>
          </p:cNvSpPr>
          <p:nvPr>
            <p:ph type="title"/>
          </p:nvPr>
        </p:nvSpPr>
        <p:spPr>
          <a:xfrm>
            <a:off x="179388" y="179388"/>
            <a:ext cx="8796337" cy="360362"/>
          </a:xfrm>
        </p:spPr>
        <p:txBody>
          <a:bodyPr>
            <a:normAutofit fontScale="90000"/>
          </a:bodyPr>
          <a:lstStyle/>
          <a:p>
            <a:pPr>
              <a:defRPr/>
            </a:pPr>
            <a:r>
              <a:rPr lang="en-CA" dirty="0" smtClean="0"/>
              <a:t>Refactoring: practice</a:t>
            </a:r>
            <a:endParaRPr lang="en-CA"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r>
              <a:rPr lang="en-US"/>
              <a:t>Signs you should refactor</a:t>
            </a:r>
          </a:p>
        </p:txBody>
      </p:sp>
      <p:sp>
        <p:nvSpPr>
          <p:cNvPr id="968707" name="Rectangle 3"/>
          <p:cNvSpPr>
            <a:spLocks noGrp="1" noChangeArrowheads="1"/>
          </p:cNvSpPr>
          <p:nvPr>
            <p:ph type="body" idx="1"/>
          </p:nvPr>
        </p:nvSpPr>
        <p:spPr/>
        <p:txBody>
          <a:bodyPr>
            <a:normAutofit fontScale="92500" lnSpcReduction="10000"/>
          </a:bodyPr>
          <a:lstStyle/>
          <a:p>
            <a:r>
              <a:rPr lang="en-US" sz="2000"/>
              <a:t>code is </a:t>
            </a:r>
            <a:r>
              <a:rPr lang="en-US" sz="2000" b="1"/>
              <a:t>duplicated</a:t>
            </a:r>
          </a:p>
          <a:p>
            <a:r>
              <a:rPr lang="en-US" sz="2000"/>
              <a:t>a routine is </a:t>
            </a:r>
            <a:r>
              <a:rPr lang="en-US" sz="2000" b="1"/>
              <a:t>too long</a:t>
            </a:r>
          </a:p>
          <a:p>
            <a:r>
              <a:rPr lang="en-US" sz="2000"/>
              <a:t>a loop is too long or </a:t>
            </a:r>
            <a:r>
              <a:rPr lang="en-US" sz="2000" b="1"/>
              <a:t>deeply nested</a:t>
            </a:r>
          </a:p>
          <a:p>
            <a:r>
              <a:rPr lang="en-US" sz="2000"/>
              <a:t>a class has poor </a:t>
            </a:r>
            <a:r>
              <a:rPr lang="en-US" sz="2000" b="1"/>
              <a:t>cohesion</a:t>
            </a:r>
          </a:p>
          <a:p>
            <a:r>
              <a:rPr lang="en-US" sz="2000"/>
              <a:t>a class uses too much </a:t>
            </a:r>
            <a:r>
              <a:rPr lang="en-US" sz="2000" b="1"/>
              <a:t>coupling</a:t>
            </a:r>
          </a:p>
          <a:p>
            <a:r>
              <a:rPr lang="en-US" sz="2000"/>
              <a:t>inconsistent level of </a:t>
            </a:r>
            <a:r>
              <a:rPr lang="en-US" sz="2000" b="1"/>
              <a:t>abstraction</a:t>
            </a:r>
          </a:p>
          <a:p>
            <a:r>
              <a:rPr lang="en-US" sz="2000"/>
              <a:t>too many </a:t>
            </a:r>
            <a:r>
              <a:rPr lang="en-US" sz="2000" b="1"/>
              <a:t>parameters</a:t>
            </a:r>
          </a:p>
          <a:p>
            <a:r>
              <a:rPr lang="en-US" sz="2000"/>
              <a:t>to </a:t>
            </a:r>
            <a:r>
              <a:rPr lang="en-US" sz="2000" b="1"/>
              <a:t>compartmentalize</a:t>
            </a:r>
            <a:r>
              <a:rPr lang="en-US" sz="2000"/>
              <a:t> changes  (change one place </a:t>
            </a:r>
            <a:r>
              <a:rPr lang="en-US" sz="2000">
                <a:sym typeface="Symbol" pitchFamily="18" charset="2"/>
              </a:rPr>
              <a:t></a:t>
            </a:r>
            <a:r>
              <a:rPr lang="en-US" sz="2000"/>
              <a:t> must change others)</a:t>
            </a:r>
          </a:p>
          <a:p>
            <a:r>
              <a:rPr lang="en-US" sz="2000"/>
              <a:t>to modify an </a:t>
            </a:r>
            <a:r>
              <a:rPr lang="en-US" sz="2000" b="1"/>
              <a:t>inheritance hierarchy</a:t>
            </a:r>
            <a:r>
              <a:rPr lang="en-US" sz="2000"/>
              <a:t> in parallel</a:t>
            </a:r>
          </a:p>
          <a:p>
            <a:r>
              <a:rPr lang="en-US" sz="2000"/>
              <a:t>to </a:t>
            </a:r>
            <a:r>
              <a:rPr lang="en-US" sz="2000" b="1"/>
              <a:t>group related data</a:t>
            </a:r>
            <a:r>
              <a:rPr lang="en-US" sz="2000"/>
              <a:t> into a class</a:t>
            </a:r>
          </a:p>
          <a:p>
            <a:r>
              <a:rPr lang="en-US" sz="2000"/>
              <a:t>a </a:t>
            </a:r>
            <a:r>
              <a:rPr lang="en-US" sz="2000" b="1"/>
              <a:t>"middle man"</a:t>
            </a:r>
            <a:r>
              <a:rPr lang="en-US" sz="2000"/>
              <a:t> object doesn't do much</a:t>
            </a:r>
          </a:p>
          <a:p>
            <a:r>
              <a:rPr lang="en-US" sz="2000" b="1"/>
              <a:t>poor encapsulation</a:t>
            </a:r>
            <a:r>
              <a:rPr lang="en-US" sz="2000"/>
              <a:t> of data that should be private</a:t>
            </a:r>
          </a:p>
          <a:p>
            <a:r>
              <a:rPr lang="en-US" sz="2000"/>
              <a:t>a </a:t>
            </a:r>
            <a:r>
              <a:rPr lang="en-US" sz="2000" b="1"/>
              <a:t>weak subclass</a:t>
            </a:r>
            <a:r>
              <a:rPr lang="en-US" sz="2000"/>
              <a:t> doesn't use its inherited functionality</a:t>
            </a:r>
          </a:p>
          <a:p>
            <a:r>
              <a:rPr lang="en-US" sz="2000"/>
              <a:t>a class contains </a:t>
            </a:r>
            <a:r>
              <a:rPr lang="en-US" sz="2000" b="1"/>
              <a:t>unused code</a:t>
            </a:r>
          </a:p>
        </p:txBody>
      </p:sp>
      <p:pic>
        <p:nvPicPr>
          <p:cNvPr id="968709" name="Picture 5" descr="code_smells"/>
          <p:cNvPicPr>
            <a:picLocks noChangeAspect="1" noChangeArrowheads="1"/>
          </p:cNvPicPr>
          <p:nvPr/>
        </p:nvPicPr>
        <p:blipFill>
          <a:blip r:embed="rId2"/>
          <a:srcRect/>
          <a:stretch>
            <a:fillRect/>
          </a:stretch>
        </p:blipFill>
        <p:spPr bwMode="auto">
          <a:xfrm>
            <a:off x="5943600" y="1317625"/>
            <a:ext cx="2895600" cy="21113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a:t>Code "smells"</a:t>
            </a:r>
          </a:p>
        </p:txBody>
      </p:sp>
      <p:sp>
        <p:nvSpPr>
          <p:cNvPr id="973827" name="Rectangle 3"/>
          <p:cNvSpPr>
            <a:spLocks noGrp="1" noChangeArrowheads="1"/>
          </p:cNvSpPr>
          <p:nvPr>
            <p:ph type="body" idx="1"/>
          </p:nvPr>
        </p:nvSpPr>
        <p:spPr>
          <a:xfrm>
            <a:off x="152400" y="1295400"/>
            <a:ext cx="4419600" cy="5181600"/>
          </a:xfrm>
        </p:spPr>
        <p:txBody>
          <a:bodyPr/>
          <a:lstStyle/>
          <a:p>
            <a:r>
              <a:rPr lang="en-US" sz="2000" dirty="0"/>
              <a:t>Duplicated Code</a:t>
            </a:r>
          </a:p>
          <a:p>
            <a:r>
              <a:rPr lang="en-US" sz="2000" dirty="0"/>
              <a:t>Long Method</a:t>
            </a:r>
          </a:p>
          <a:p>
            <a:r>
              <a:rPr lang="en-US" sz="2000" dirty="0"/>
              <a:t>Large Class</a:t>
            </a:r>
          </a:p>
          <a:p>
            <a:r>
              <a:rPr lang="en-US" sz="2000" dirty="0"/>
              <a:t>Long Parameter List</a:t>
            </a:r>
          </a:p>
          <a:p>
            <a:r>
              <a:rPr lang="en-US" sz="2000" dirty="0"/>
              <a:t>Divergent Change</a:t>
            </a:r>
          </a:p>
          <a:p>
            <a:r>
              <a:rPr lang="en-US" sz="2000" dirty="0" smtClean="0"/>
              <a:t>Switch </a:t>
            </a:r>
            <a:r>
              <a:rPr lang="en-US" sz="2000" dirty="0"/>
              <a:t>Statements</a:t>
            </a:r>
          </a:p>
          <a:p>
            <a:r>
              <a:rPr lang="en-US" sz="2000" dirty="0"/>
              <a:t>Parallel Inheritance Hierarchies</a:t>
            </a:r>
          </a:p>
        </p:txBody>
      </p:sp>
      <p:sp>
        <p:nvSpPr>
          <p:cNvPr id="973828" name="Rectangle 4"/>
          <p:cNvSpPr>
            <a:spLocks noChangeArrowheads="1"/>
          </p:cNvSpPr>
          <p:nvPr/>
        </p:nvSpPr>
        <p:spPr bwMode="auto">
          <a:xfrm>
            <a:off x="4648200" y="1295400"/>
            <a:ext cx="4419600" cy="5181600"/>
          </a:xfrm>
          <a:prstGeom prst="rect">
            <a:avLst/>
          </a:prstGeom>
          <a:noFill/>
          <a:ln w="9525">
            <a:noFill/>
            <a:miter lim="800000"/>
            <a:headEnd/>
            <a:tailEnd/>
          </a:ln>
          <a:effectLst/>
        </p:spPr>
        <p:txBody>
          <a:bodyPr/>
          <a:lstStyle/>
          <a:p>
            <a:pPr marL="231775" indent="-231775" algn="l">
              <a:spcBef>
                <a:spcPct val="20000"/>
              </a:spcBef>
              <a:buFontTx/>
              <a:buChar char="•"/>
            </a:pPr>
            <a:r>
              <a:rPr lang="en-US" sz="2000" dirty="0">
                <a:latin typeface="Tahoma" pitchFamily="34" charset="0"/>
              </a:rPr>
              <a:t>Lazy Class</a:t>
            </a:r>
          </a:p>
          <a:p>
            <a:pPr marL="231775" indent="-231775" algn="l">
              <a:spcBef>
                <a:spcPct val="20000"/>
              </a:spcBef>
              <a:buFontTx/>
              <a:buChar char="•"/>
            </a:pPr>
            <a:r>
              <a:rPr lang="en-US" sz="2000" dirty="0">
                <a:latin typeface="Tahoma" pitchFamily="34" charset="0"/>
              </a:rPr>
              <a:t>Speculative Generality</a:t>
            </a:r>
          </a:p>
          <a:p>
            <a:pPr marL="231775" indent="-231775" algn="l">
              <a:spcBef>
                <a:spcPct val="20000"/>
              </a:spcBef>
              <a:buFontTx/>
              <a:buChar char="•"/>
            </a:pPr>
            <a:r>
              <a:rPr lang="en-US" sz="2000" dirty="0">
                <a:latin typeface="Tahoma" pitchFamily="34" charset="0"/>
              </a:rPr>
              <a:t>Temporary Field</a:t>
            </a:r>
          </a:p>
          <a:p>
            <a:pPr marL="231775" indent="-231775" algn="l">
              <a:spcBef>
                <a:spcPct val="20000"/>
              </a:spcBef>
              <a:buFontTx/>
              <a:buChar char="•"/>
            </a:pPr>
            <a:r>
              <a:rPr lang="en-US" sz="2000" dirty="0">
                <a:latin typeface="Tahoma" pitchFamily="34" charset="0"/>
              </a:rPr>
              <a:t>Message Chains</a:t>
            </a:r>
          </a:p>
          <a:p>
            <a:pPr marL="231775" indent="-231775" algn="l">
              <a:spcBef>
                <a:spcPct val="20000"/>
              </a:spcBef>
              <a:buFontTx/>
              <a:buChar char="•"/>
            </a:pPr>
            <a:r>
              <a:rPr lang="en-US" sz="2000" dirty="0">
                <a:latin typeface="Tahoma" pitchFamily="34" charset="0"/>
              </a:rPr>
              <a:t>Middle Man</a:t>
            </a:r>
          </a:p>
          <a:p>
            <a:pPr marL="231775" indent="-231775" algn="l">
              <a:spcBef>
                <a:spcPct val="20000"/>
              </a:spcBef>
              <a:buFontTx/>
              <a:buChar char="•"/>
            </a:pPr>
            <a:r>
              <a:rPr lang="en-US" sz="2000" dirty="0" smtClean="0">
                <a:latin typeface="Tahoma" pitchFamily="34" charset="0"/>
              </a:rPr>
              <a:t>Alternative </a:t>
            </a:r>
            <a:r>
              <a:rPr lang="en-US" sz="2000" dirty="0">
                <a:latin typeface="Tahoma" pitchFamily="34" charset="0"/>
              </a:rPr>
              <a:t>Classes with Different Interfaces</a:t>
            </a:r>
          </a:p>
          <a:p>
            <a:pPr marL="231775" indent="-231775" algn="l">
              <a:spcBef>
                <a:spcPct val="20000"/>
              </a:spcBef>
              <a:buFontTx/>
              <a:buChar char="•"/>
            </a:pPr>
            <a:r>
              <a:rPr lang="en-US" sz="2000" dirty="0">
                <a:latin typeface="Tahoma" pitchFamily="34" charset="0"/>
              </a:rPr>
              <a:t>Incomplete Library Class</a:t>
            </a:r>
          </a:p>
          <a:p>
            <a:pPr marL="231775" indent="-231775" algn="l">
              <a:spcBef>
                <a:spcPct val="20000"/>
              </a:spcBef>
              <a:buFontTx/>
              <a:buChar char="•"/>
            </a:pPr>
            <a:r>
              <a:rPr lang="en-US" sz="2000" dirty="0">
                <a:latin typeface="Tahoma" pitchFamily="34" charset="0"/>
              </a:rPr>
              <a:t>Data Class</a:t>
            </a:r>
          </a:p>
          <a:p>
            <a:pPr marL="231775" indent="-231775" algn="l">
              <a:spcBef>
                <a:spcPct val="20000"/>
              </a:spcBef>
              <a:buFontTx/>
              <a:buChar char="•"/>
            </a:pPr>
            <a:r>
              <a:rPr lang="en-US" sz="2000" dirty="0">
                <a:latin typeface="Tahoma" pitchFamily="34" charset="0"/>
              </a:rPr>
              <a:t>Refused Bequest</a:t>
            </a:r>
          </a:p>
          <a:p>
            <a:pPr marL="625475" lvl="1" indent="-279400" algn="l">
              <a:spcBef>
                <a:spcPct val="20000"/>
              </a:spcBef>
              <a:buFontTx/>
              <a:buChar char="–"/>
            </a:pPr>
            <a:r>
              <a:rPr lang="en-US" sz="2000" dirty="0">
                <a:latin typeface="Tahoma" pitchFamily="34" charset="0"/>
              </a:rPr>
              <a:t>(subclass doesn't use inherited members much)</a:t>
            </a:r>
          </a:p>
          <a:p>
            <a:pPr marL="231775" indent="-231775" algn="l">
              <a:spcBef>
                <a:spcPct val="20000"/>
              </a:spcBef>
              <a:buFontTx/>
              <a:buChar char="•"/>
            </a:pPr>
            <a:r>
              <a:rPr lang="en-US" sz="2000" dirty="0">
                <a:latin typeface="Tahoma" pitchFamily="34" charset="0"/>
              </a:rPr>
              <a:t>Comments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lstStyle/>
          <a:p>
            <a:r>
              <a:rPr lang="en-US"/>
              <a:t>Some types of refactoring</a:t>
            </a:r>
          </a:p>
        </p:txBody>
      </p:sp>
      <p:sp>
        <p:nvSpPr>
          <p:cNvPr id="957443" name="Rectangle 3"/>
          <p:cNvSpPr>
            <a:spLocks noGrp="1" noChangeArrowheads="1"/>
          </p:cNvSpPr>
          <p:nvPr>
            <p:ph type="body" idx="1"/>
          </p:nvPr>
        </p:nvSpPr>
        <p:spPr/>
        <p:txBody>
          <a:bodyPr/>
          <a:lstStyle/>
          <a:p>
            <a:r>
              <a:rPr lang="en-US" sz="2000"/>
              <a:t>refactoring to fit design </a:t>
            </a:r>
            <a:r>
              <a:rPr lang="en-US" sz="2000" b="1"/>
              <a:t>patterns</a:t>
            </a:r>
          </a:p>
          <a:p>
            <a:r>
              <a:rPr lang="en-US" sz="2000" b="1"/>
              <a:t>renaming</a:t>
            </a:r>
            <a:r>
              <a:rPr lang="en-US" sz="2000"/>
              <a:t> (methods, variables)</a:t>
            </a:r>
          </a:p>
          <a:p>
            <a:r>
              <a:rPr lang="en-US" sz="2000" b="1"/>
              <a:t>extracting </a:t>
            </a:r>
            <a:r>
              <a:rPr lang="en-US" sz="2000"/>
              <a:t>code into a method or module</a:t>
            </a:r>
          </a:p>
          <a:p>
            <a:r>
              <a:rPr lang="en-US" sz="2000" b="1"/>
              <a:t>splitting </a:t>
            </a:r>
            <a:r>
              <a:rPr lang="en-US" sz="2000"/>
              <a:t>one method into several to improve cohesion and readability</a:t>
            </a:r>
          </a:p>
          <a:p>
            <a:r>
              <a:rPr lang="en-US" sz="2000"/>
              <a:t>changing method </a:t>
            </a:r>
            <a:r>
              <a:rPr lang="en-US" sz="2000" b="1"/>
              <a:t>signatures</a:t>
            </a:r>
          </a:p>
          <a:p>
            <a:r>
              <a:rPr lang="en-US" sz="2000"/>
              <a:t>performance </a:t>
            </a:r>
            <a:r>
              <a:rPr lang="en-US" sz="2000" b="1"/>
              <a:t>optimization</a:t>
            </a:r>
          </a:p>
          <a:p>
            <a:r>
              <a:rPr lang="en-US" sz="2000" b="1"/>
              <a:t>moving</a:t>
            </a:r>
            <a:r>
              <a:rPr lang="en-US" sz="2000"/>
              <a:t> statements that semantically belong together near each other</a:t>
            </a:r>
          </a:p>
          <a:p>
            <a:r>
              <a:rPr lang="en-US" sz="2000"/>
              <a:t>naming (extracting) "magic" </a:t>
            </a:r>
            <a:r>
              <a:rPr lang="en-US" sz="2000" b="1"/>
              <a:t>constants</a:t>
            </a:r>
          </a:p>
          <a:p>
            <a:r>
              <a:rPr lang="en-US" sz="2000" b="1"/>
              <a:t>exchanging idioms</a:t>
            </a:r>
            <a:r>
              <a:rPr lang="en-US" sz="2000"/>
              <a:t> that are risky with safer alternatives</a:t>
            </a:r>
          </a:p>
          <a:p>
            <a:r>
              <a:rPr lang="en-US" sz="2000" b="1"/>
              <a:t>clarifying </a:t>
            </a:r>
            <a:r>
              <a:rPr lang="en-US" sz="2000"/>
              <a:t>a statement that has evolved over time or is unclear</a:t>
            </a:r>
          </a:p>
          <a:p>
            <a:endParaRPr lang="en-US" sz="2000"/>
          </a:p>
          <a:p>
            <a:pPr lvl="1"/>
            <a:r>
              <a:rPr lang="en-US" sz="2000"/>
              <a:t>See also </a:t>
            </a:r>
            <a:r>
              <a:rPr lang="en-US" sz="2000">
                <a:hlinkClick r:id="rId2"/>
              </a:rPr>
              <a:t>http://www.refactoring.org/catalog/</a:t>
            </a:r>
            <a:endParaRPr lang="en-US" sz="2000"/>
          </a:p>
        </p:txBody>
      </p:sp>
      <p:pic>
        <p:nvPicPr>
          <p:cNvPr id="957444" name="Picture 4" descr="refactoringBook"/>
          <p:cNvPicPr>
            <a:picLocks noChangeAspect="1" noChangeArrowheads="1"/>
          </p:cNvPicPr>
          <p:nvPr/>
        </p:nvPicPr>
        <p:blipFill>
          <a:blip r:embed="rId3" cstate="print"/>
          <a:srcRect/>
          <a:stretch>
            <a:fillRect/>
          </a:stretch>
        </p:blipFill>
        <p:spPr bwMode="auto">
          <a:xfrm>
            <a:off x="7772400" y="5562600"/>
            <a:ext cx="887413" cy="1133475"/>
          </a:xfrm>
          <a:prstGeom prst="rect">
            <a:avLst/>
          </a:prstGeom>
          <a:noFill/>
          <a:ln w="9525">
            <a:solidFill>
              <a:schemeClr val="tx1"/>
            </a:solid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p:txBody>
          <a:bodyPr/>
          <a:lstStyle/>
          <a:p>
            <a:r>
              <a:rPr lang="en-US"/>
              <a:t>Refactoring patterns</a:t>
            </a:r>
          </a:p>
        </p:txBody>
      </p:sp>
      <p:sp>
        <p:nvSpPr>
          <p:cNvPr id="975876" name="Rectangle 4"/>
          <p:cNvSpPr>
            <a:spLocks noGrp="1" noChangeArrowheads="1"/>
          </p:cNvSpPr>
          <p:nvPr>
            <p:ph type="body" sz="half" idx="1"/>
          </p:nvPr>
        </p:nvSpPr>
        <p:spPr/>
        <p:txBody>
          <a:bodyPr>
            <a:normAutofit fontScale="92500" lnSpcReduction="10000"/>
          </a:bodyPr>
          <a:lstStyle/>
          <a:p>
            <a:pPr>
              <a:lnSpc>
                <a:spcPct val="72000"/>
              </a:lnSpc>
            </a:pPr>
            <a:r>
              <a:rPr lang="en-US" sz="1100" u="sng"/>
              <a:t>Composing Methods</a:t>
            </a:r>
          </a:p>
          <a:p>
            <a:pPr lvl="1">
              <a:lnSpc>
                <a:spcPct val="72000"/>
              </a:lnSpc>
            </a:pPr>
            <a:r>
              <a:rPr lang="en-US" sz="1100"/>
              <a:t>Extract Method</a:t>
            </a:r>
          </a:p>
          <a:p>
            <a:pPr lvl="1">
              <a:lnSpc>
                <a:spcPct val="72000"/>
              </a:lnSpc>
            </a:pPr>
            <a:r>
              <a:rPr lang="en-US" sz="1100"/>
              <a:t>Inline Method;  Inline Temp</a:t>
            </a:r>
          </a:p>
          <a:p>
            <a:pPr lvl="1">
              <a:lnSpc>
                <a:spcPct val="72000"/>
              </a:lnSpc>
            </a:pPr>
            <a:r>
              <a:rPr lang="en-US" sz="1100"/>
              <a:t>Replace Temp with Query</a:t>
            </a:r>
          </a:p>
          <a:p>
            <a:pPr lvl="1">
              <a:lnSpc>
                <a:spcPct val="72000"/>
              </a:lnSpc>
            </a:pPr>
            <a:r>
              <a:rPr lang="en-US" sz="1100"/>
              <a:t>Introduce Explaining Variable</a:t>
            </a:r>
          </a:p>
          <a:p>
            <a:pPr lvl="1">
              <a:lnSpc>
                <a:spcPct val="72000"/>
              </a:lnSpc>
            </a:pPr>
            <a:r>
              <a:rPr lang="en-US" sz="1100"/>
              <a:t>Split Temporary Variable</a:t>
            </a:r>
          </a:p>
          <a:p>
            <a:pPr lvl="1">
              <a:lnSpc>
                <a:spcPct val="72000"/>
              </a:lnSpc>
            </a:pPr>
            <a:r>
              <a:rPr lang="en-US" sz="1100"/>
              <a:t>Remove Assignments to Parameters</a:t>
            </a:r>
          </a:p>
          <a:p>
            <a:pPr lvl="1">
              <a:lnSpc>
                <a:spcPct val="72000"/>
              </a:lnSpc>
            </a:pPr>
            <a:r>
              <a:rPr lang="en-US" sz="1100"/>
              <a:t>Replace Method with Method Object</a:t>
            </a:r>
          </a:p>
          <a:p>
            <a:pPr lvl="1">
              <a:lnSpc>
                <a:spcPct val="72000"/>
              </a:lnSpc>
            </a:pPr>
            <a:r>
              <a:rPr lang="en-US" sz="1100"/>
              <a:t>Substitute Algorithm</a:t>
            </a:r>
          </a:p>
          <a:p>
            <a:pPr>
              <a:lnSpc>
                <a:spcPct val="72000"/>
              </a:lnSpc>
            </a:pPr>
            <a:r>
              <a:rPr lang="en-US" sz="1100" u="sng"/>
              <a:t>Moving Features Between Objects</a:t>
            </a:r>
          </a:p>
          <a:p>
            <a:pPr lvl="1">
              <a:lnSpc>
                <a:spcPct val="72000"/>
              </a:lnSpc>
            </a:pPr>
            <a:r>
              <a:rPr lang="en-US" sz="1100"/>
              <a:t>Move Method;  Move Field</a:t>
            </a:r>
          </a:p>
          <a:p>
            <a:pPr lvl="1">
              <a:lnSpc>
                <a:spcPct val="72000"/>
              </a:lnSpc>
            </a:pPr>
            <a:r>
              <a:rPr lang="en-US" sz="1100"/>
              <a:t>Extract Class</a:t>
            </a:r>
          </a:p>
          <a:p>
            <a:pPr lvl="1">
              <a:lnSpc>
                <a:spcPct val="72000"/>
              </a:lnSpc>
            </a:pPr>
            <a:r>
              <a:rPr lang="en-US" sz="1100"/>
              <a:t>Inline Class</a:t>
            </a:r>
          </a:p>
          <a:p>
            <a:pPr lvl="1">
              <a:lnSpc>
                <a:spcPct val="72000"/>
              </a:lnSpc>
            </a:pPr>
            <a:r>
              <a:rPr lang="en-US" sz="1100"/>
              <a:t>Hide Delegate</a:t>
            </a:r>
          </a:p>
          <a:p>
            <a:pPr lvl="1">
              <a:lnSpc>
                <a:spcPct val="72000"/>
              </a:lnSpc>
            </a:pPr>
            <a:r>
              <a:rPr lang="en-US" sz="1100"/>
              <a:t>Remove Middleman</a:t>
            </a:r>
          </a:p>
          <a:p>
            <a:pPr lvl="1">
              <a:lnSpc>
                <a:spcPct val="72000"/>
              </a:lnSpc>
            </a:pPr>
            <a:r>
              <a:rPr lang="en-US" sz="1100"/>
              <a:t>Introduce Foreign Method</a:t>
            </a:r>
          </a:p>
          <a:p>
            <a:pPr lvl="1">
              <a:lnSpc>
                <a:spcPct val="72000"/>
              </a:lnSpc>
            </a:pPr>
            <a:r>
              <a:rPr lang="en-US" sz="1100"/>
              <a:t>Introduce Local Extension</a:t>
            </a:r>
          </a:p>
          <a:p>
            <a:pPr>
              <a:lnSpc>
                <a:spcPct val="72000"/>
              </a:lnSpc>
            </a:pPr>
            <a:r>
              <a:rPr lang="en-US" sz="1100" u="sng"/>
              <a:t>Organizing Data</a:t>
            </a:r>
          </a:p>
          <a:p>
            <a:pPr lvl="1">
              <a:lnSpc>
                <a:spcPct val="72000"/>
              </a:lnSpc>
            </a:pPr>
            <a:r>
              <a:rPr lang="en-US" sz="1100"/>
              <a:t>Self-encapsulate Field</a:t>
            </a:r>
          </a:p>
          <a:p>
            <a:pPr lvl="1">
              <a:lnSpc>
                <a:spcPct val="72000"/>
              </a:lnSpc>
            </a:pPr>
            <a:r>
              <a:rPr lang="en-US" sz="1100"/>
              <a:t>Replace Data Value with Object</a:t>
            </a:r>
          </a:p>
          <a:p>
            <a:pPr lvl="1">
              <a:lnSpc>
                <a:spcPct val="72000"/>
              </a:lnSpc>
            </a:pPr>
            <a:r>
              <a:rPr lang="en-US" sz="1100"/>
              <a:t>Change Value to Reference; Change Reference to Value</a:t>
            </a:r>
          </a:p>
          <a:p>
            <a:pPr lvl="1">
              <a:lnSpc>
                <a:spcPct val="72000"/>
              </a:lnSpc>
            </a:pPr>
            <a:r>
              <a:rPr lang="en-US" sz="1100"/>
              <a:t>Replace Array with Object</a:t>
            </a:r>
          </a:p>
          <a:p>
            <a:pPr lvl="1">
              <a:lnSpc>
                <a:spcPct val="72000"/>
              </a:lnSpc>
            </a:pPr>
            <a:r>
              <a:rPr lang="en-US" sz="1100"/>
              <a:t>Duplicate Observed Data</a:t>
            </a:r>
          </a:p>
          <a:p>
            <a:pPr lvl="1">
              <a:lnSpc>
                <a:spcPct val="72000"/>
              </a:lnSpc>
            </a:pPr>
            <a:r>
              <a:rPr lang="en-US" sz="1100"/>
              <a:t>Change Unidirectional Association to Bidirectional</a:t>
            </a:r>
          </a:p>
          <a:p>
            <a:pPr lvl="1">
              <a:lnSpc>
                <a:spcPct val="72000"/>
              </a:lnSpc>
            </a:pPr>
            <a:r>
              <a:rPr lang="en-US" sz="1100"/>
              <a:t>Change Bidirectional Association to to Unidirectional</a:t>
            </a:r>
          </a:p>
          <a:p>
            <a:pPr>
              <a:lnSpc>
                <a:spcPct val="72000"/>
              </a:lnSpc>
            </a:pPr>
            <a:r>
              <a:rPr lang="en-US" sz="1100" u="sng"/>
              <a:t>Simplifying Conditional Expressions</a:t>
            </a:r>
          </a:p>
          <a:p>
            <a:pPr lvl="1">
              <a:lnSpc>
                <a:spcPct val="72000"/>
              </a:lnSpc>
            </a:pPr>
            <a:r>
              <a:rPr lang="en-US" sz="1100"/>
              <a:t>Decompose Conditional</a:t>
            </a:r>
          </a:p>
          <a:p>
            <a:pPr lvl="1">
              <a:lnSpc>
                <a:spcPct val="72000"/>
              </a:lnSpc>
            </a:pPr>
            <a:r>
              <a:rPr lang="en-US" sz="1100"/>
              <a:t>Consolidate Conditional Expression</a:t>
            </a:r>
          </a:p>
          <a:p>
            <a:pPr lvl="1">
              <a:lnSpc>
                <a:spcPct val="72000"/>
              </a:lnSpc>
            </a:pPr>
            <a:r>
              <a:rPr lang="en-US" sz="1100"/>
              <a:t>Consolidate Duplicate Conditional Fragments</a:t>
            </a:r>
          </a:p>
          <a:p>
            <a:pPr lvl="1">
              <a:lnSpc>
                <a:spcPct val="72000"/>
              </a:lnSpc>
            </a:pPr>
            <a:r>
              <a:rPr lang="en-US" sz="1100"/>
              <a:t>Remove Control Flag</a:t>
            </a:r>
          </a:p>
          <a:p>
            <a:pPr lvl="1">
              <a:lnSpc>
                <a:spcPct val="72000"/>
              </a:lnSpc>
            </a:pPr>
            <a:r>
              <a:rPr lang="en-US" sz="1100"/>
              <a:t>Replace Nested Conditional with Guard Clauses</a:t>
            </a:r>
          </a:p>
          <a:p>
            <a:pPr lvl="1">
              <a:lnSpc>
                <a:spcPct val="72000"/>
              </a:lnSpc>
            </a:pPr>
            <a:r>
              <a:rPr lang="en-US" sz="1100"/>
              <a:t>Replace Conditional with Polymorphism</a:t>
            </a:r>
          </a:p>
          <a:p>
            <a:pPr lvl="1">
              <a:lnSpc>
                <a:spcPct val="72000"/>
              </a:lnSpc>
            </a:pPr>
            <a:r>
              <a:rPr lang="en-US" sz="1100"/>
              <a:t>Introduce Null Object</a:t>
            </a:r>
          </a:p>
          <a:p>
            <a:pPr lvl="1">
              <a:lnSpc>
                <a:spcPct val="72000"/>
              </a:lnSpc>
            </a:pPr>
            <a:r>
              <a:rPr lang="en-US" sz="1100"/>
              <a:t>Introduce Assertion</a:t>
            </a:r>
          </a:p>
        </p:txBody>
      </p:sp>
      <p:sp>
        <p:nvSpPr>
          <p:cNvPr id="975877" name="Rectangle 5"/>
          <p:cNvSpPr>
            <a:spLocks noGrp="1" noChangeArrowheads="1"/>
          </p:cNvSpPr>
          <p:nvPr>
            <p:ph type="body" sz="half" idx="2"/>
          </p:nvPr>
        </p:nvSpPr>
        <p:spPr/>
        <p:txBody>
          <a:bodyPr/>
          <a:lstStyle/>
          <a:p>
            <a:pPr>
              <a:lnSpc>
                <a:spcPct val="72000"/>
              </a:lnSpc>
            </a:pPr>
            <a:r>
              <a:rPr lang="en-US" sz="1100" u="sng"/>
              <a:t>Making Method Calls Simpler</a:t>
            </a:r>
          </a:p>
          <a:p>
            <a:pPr lvl="1">
              <a:lnSpc>
                <a:spcPct val="72000"/>
              </a:lnSpc>
            </a:pPr>
            <a:r>
              <a:rPr lang="en-US" sz="1100"/>
              <a:t>Rename Method</a:t>
            </a:r>
          </a:p>
          <a:p>
            <a:pPr lvl="1">
              <a:lnSpc>
                <a:spcPct val="72000"/>
              </a:lnSpc>
            </a:pPr>
            <a:r>
              <a:rPr lang="en-US" sz="1100"/>
              <a:t>Add/Remove Parameter</a:t>
            </a:r>
          </a:p>
          <a:p>
            <a:pPr lvl="1">
              <a:lnSpc>
                <a:spcPct val="72000"/>
              </a:lnSpc>
            </a:pPr>
            <a:r>
              <a:rPr lang="en-US" sz="1100"/>
              <a:t>Separate Query from Modifier</a:t>
            </a:r>
          </a:p>
          <a:p>
            <a:pPr lvl="1">
              <a:lnSpc>
                <a:spcPct val="72000"/>
              </a:lnSpc>
            </a:pPr>
            <a:r>
              <a:rPr lang="en-US" sz="1100"/>
              <a:t>Parameterize Method</a:t>
            </a:r>
          </a:p>
          <a:p>
            <a:pPr lvl="1">
              <a:lnSpc>
                <a:spcPct val="72000"/>
              </a:lnSpc>
            </a:pPr>
            <a:r>
              <a:rPr lang="en-US" sz="1100"/>
              <a:t>Replace Parameter with Explicit Methods</a:t>
            </a:r>
          </a:p>
          <a:p>
            <a:pPr lvl="1">
              <a:lnSpc>
                <a:spcPct val="72000"/>
              </a:lnSpc>
            </a:pPr>
            <a:r>
              <a:rPr lang="en-US" sz="1100"/>
              <a:t>Preserve Whole Object</a:t>
            </a:r>
          </a:p>
          <a:p>
            <a:pPr lvl="1">
              <a:lnSpc>
                <a:spcPct val="72000"/>
              </a:lnSpc>
            </a:pPr>
            <a:r>
              <a:rPr lang="en-US" sz="1100"/>
              <a:t>Replace Parameter with Method</a:t>
            </a:r>
          </a:p>
          <a:p>
            <a:pPr lvl="1">
              <a:lnSpc>
                <a:spcPct val="72000"/>
              </a:lnSpc>
            </a:pPr>
            <a:r>
              <a:rPr lang="en-US" sz="1100"/>
              <a:t>Introduce Parameter Object</a:t>
            </a:r>
          </a:p>
          <a:p>
            <a:pPr lvl="1">
              <a:lnSpc>
                <a:spcPct val="72000"/>
              </a:lnSpc>
            </a:pPr>
            <a:r>
              <a:rPr lang="en-US" sz="1100"/>
              <a:t>Remove Setting Method</a:t>
            </a:r>
          </a:p>
          <a:p>
            <a:pPr lvl="1">
              <a:lnSpc>
                <a:spcPct val="72000"/>
              </a:lnSpc>
            </a:pPr>
            <a:r>
              <a:rPr lang="en-US" sz="1100"/>
              <a:t>Hide Method</a:t>
            </a:r>
          </a:p>
          <a:p>
            <a:pPr lvl="1">
              <a:lnSpc>
                <a:spcPct val="72000"/>
              </a:lnSpc>
            </a:pPr>
            <a:r>
              <a:rPr lang="en-US" sz="1100"/>
              <a:t>Replace Constructor with Factory Method</a:t>
            </a:r>
          </a:p>
          <a:p>
            <a:pPr lvl="1">
              <a:lnSpc>
                <a:spcPct val="72000"/>
              </a:lnSpc>
            </a:pPr>
            <a:r>
              <a:rPr lang="en-US" sz="1100"/>
              <a:t>Encapsulate Downcast</a:t>
            </a:r>
          </a:p>
          <a:p>
            <a:pPr lvl="1">
              <a:lnSpc>
                <a:spcPct val="72000"/>
              </a:lnSpc>
            </a:pPr>
            <a:r>
              <a:rPr lang="en-US" sz="1100"/>
              <a:t>Replace Error Code with Exception</a:t>
            </a:r>
          </a:p>
          <a:p>
            <a:pPr lvl="1">
              <a:lnSpc>
                <a:spcPct val="72000"/>
              </a:lnSpc>
            </a:pPr>
            <a:r>
              <a:rPr lang="en-US" sz="1100"/>
              <a:t>Replace Exception with Test</a:t>
            </a:r>
          </a:p>
          <a:p>
            <a:pPr>
              <a:lnSpc>
                <a:spcPct val="72000"/>
              </a:lnSpc>
            </a:pPr>
            <a:r>
              <a:rPr lang="en-US" sz="1100" u="sng"/>
              <a:t>Dealing with Generalization</a:t>
            </a:r>
          </a:p>
          <a:p>
            <a:pPr lvl="1">
              <a:lnSpc>
                <a:spcPct val="72000"/>
              </a:lnSpc>
            </a:pPr>
            <a:r>
              <a:rPr lang="en-US" sz="1100"/>
              <a:t>Pull Up Field;  Method;  Constructor Body</a:t>
            </a:r>
          </a:p>
          <a:p>
            <a:pPr lvl="1">
              <a:lnSpc>
                <a:spcPct val="72000"/>
              </a:lnSpc>
            </a:pPr>
            <a:r>
              <a:rPr lang="en-US" sz="1100"/>
              <a:t>Push Down Method;  Push Down Field</a:t>
            </a:r>
          </a:p>
          <a:p>
            <a:pPr lvl="1">
              <a:lnSpc>
                <a:spcPct val="72000"/>
              </a:lnSpc>
            </a:pPr>
            <a:r>
              <a:rPr lang="en-US" sz="1100"/>
              <a:t>Extract Subclass;  Extract Superclass;  Interface</a:t>
            </a:r>
          </a:p>
          <a:p>
            <a:pPr lvl="1">
              <a:lnSpc>
                <a:spcPct val="72000"/>
              </a:lnSpc>
            </a:pPr>
            <a:r>
              <a:rPr lang="en-US" sz="1100"/>
              <a:t>Collapse Hierarchy</a:t>
            </a:r>
          </a:p>
          <a:p>
            <a:pPr lvl="1">
              <a:lnSpc>
                <a:spcPct val="72000"/>
              </a:lnSpc>
            </a:pPr>
            <a:r>
              <a:rPr lang="en-US" sz="1100"/>
              <a:t>Form Template Method</a:t>
            </a:r>
          </a:p>
          <a:p>
            <a:pPr lvl="1">
              <a:lnSpc>
                <a:spcPct val="72000"/>
              </a:lnSpc>
            </a:pPr>
            <a:r>
              <a:rPr lang="en-US" sz="1100"/>
              <a:t>Replace Inheritance with Delegation  (or vice versa)</a:t>
            </a:r>
          </a:p>
          <a:p>
            <a:pPr>
              <a:lnSpc>
                <a:spcPct val="72000"/>
              </a:lnSpc>
            </a:pPr>
            <a:r>
              <a:rPr lang="en-US" sz="1100" u="sng"/>
              <a:t>Big Refactorings</a:t>
            </a:r>
          </a:p>
          <a:p>
            <a:pPr lvl="1">
              <a:lnSpc>
                <a:spcPct val="72000"/>
              </a:lnSpc>
            </a:pPr>
            <a:r>
              <a:rPr lang="en-US" sz="1100"/>
              <a:t>Nature of the Game</a:t>
            </a:r>
          </a:p>
          <a:p>
            <a:pPr lvl="1">
              <a:lnSpc>
                <a:spcPct val="72000"/>
              </a:lnSpc>
            </a:pPr>
            <a:r>
              <a:rPr lang="en-US" sz="1100"/>
              <a:t>Tease Apart Inheritance</a:t>
            </a:r>
          </a:p>
          <a:p>
            <a:pPr lvl="1">
              <a:lnSpc>
                <a:spcPct val="72000"/>
              </a:lnSpc>
            </a:pPr>
            <a:r>
              <a:rPr lang="en-US" sz="1100"/>
              <a:t>Convert Procedural Design to Objects</a:t>
            </a:r>
          </a:p>
          <a:p>
            <a:pPr lvl="1">
              <a:lnSpc>
                <a:spcPct val="72000"/>
              </a:lnSpc>
            </a:pPr>
            <a:r>
              <a:rPr lang="en-US" sz="1100"/>
              <a:t>Separate Domain from Presentation</a:t>
            </a:r>
          </a:p>
          <a:p>
            <a:pPr lvl="1">
              <a:lnSpc>
                <a:spcPct val="72000"/>
              </a:lnSpc>
            </a:pPr>
            <a:r>
              <a:rPr lang="en-US" sz="1100"/>
              <a:t>Extract Hierarchy</a:t>
            </a:r>
          </a:p>
        </p:txBody>
      </p:sp>
      <p:pic>
        <p:nvPicPr>
          <p:cNvPr id="975878" name="Picture 6" descr="refactoringBook"/>
          <p:cNvPicPr>
            <a:picLocks noChangeAspect="1" noChangeArrowheads="1"/>
          </p:cNvPicPr>
          <p:nvPr/>
        </p:nvPicPr>
        <p:blipFill>
          <a:blip r:embed="rId2" cstate="print"/>
          <a:srcRect/>
          <a:stretch>
            <a:fillRect/>
          </a:stretch>
        </p:blipFill>
        <p:spPr bwMode="auto">
          <a:xfrm>
            <a:off x="7772400" y="5562600"/>
            <a:ext cx="887413" cy="11334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1"/>
          <p:cNvSpPr>
            <a:spLocks noGrp="1"/>
          </p:cNvSpPr>
          <p:nvPr>
            <p:ph idx="1"/>
          </p:nvPr>
        </p:nvSpPr>
        <p:spPr bwMode="auto">
          <a:xfrm>
            <a:off x="250825" y="620713"/>
            <a:ext cx="8642350" cy="5976937"/>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r>
              <a:rPr lang="en-CA" altLang="en-US" sz="2400" smtClean="0"/>
              <a:t>Refactoring ought to be done continuously as “bad smells” are encountered during programming. </a:t>
            </a:r>
          </a:p>
          <a:p>
            <a:endParaRPr lang="en-CA" altLang="en-US" sz="2400" smtClean="0"/>
          </a:p>
          <a:p>
            <a:r>
              <a:rPr lang="en-CA" altLang="en-US" sz="2400" smtClean="0"/>
              <a:t>“Bad smells” or “anti-patterns” are portions of design or code that are characterized as potentially confusing and identifies as refactoring targets.</a:t>
            </a:r>
          </a:p>
          <a:p>
            <a:endParaRPr lang="en-CA" altLang="en-US" sz="2400" smtClean="0"/>
          </a:p>
          <a:p>
            <a:r>
              <a:rPr lang="en-CA" altLang="en-US" sz="2400" smtClean="0"/>
              <a:t>More importantly, when using iterative development, a major refactoring stage should precede the beginning of the development of a new build. This will remove slight design problems and ease the addition of further functionality. </a:t>
            </a:r>
          </a:p>
          <a:p>
            <a:endParaRPr lang="en-CA" altLang="en-US" sz="2400" smtClean="0"/>
          </a:p>
          <a:p>
            <a:r>
              <a:rPr lang="en-CA" altLang="en-US" sz="2400" smtClean="0"/>
              <a:t>In this case, refactoring counterbalances the productivity-driven software development practices implied by agile incremental software development. </a:t>
            </a:r>
          </a:p>
          <a:p>
            <a:endParaRPr lang="en-CA" altLang="en-US" sz="2400" smtClean="0"/>
          </a:p>
        </p:txBody>
      </p:sp>
      <p:sp>
        <p:nvSpPr>
          <p:cNvPr id="3" name="Title 2"/>
          <p:cNvSpPr>
            <a:spLocks noGrp="1"/>
          </p:cNvSpPr>
          <p:nvPr>
            <p:ph type="title"/>
          </p:nvPr>
        </p:nvSpPr>
        <p:spPr>
          <a:xfrm>
            <a:off x="179388" y="179388"/>
            <a:ext cx="8796337" cy="360362"/>
          </a:xfrm>
        </p:spPr>
        <p:txBody>
          <a:bodyPr>
            <a:normAutofit fontScale="90000"/>
          </a:bodyPr>
          <a:lstStyle/>
          <a:p>
            <a:pPr>
              <a:defRPr/>
            </a:pPr>
            <a:r>
              <a:rPr lang="en-CA" dirty="0" smtClean="0"/>
              <a:t>Refactoring: when?</a:t>
            </a:r>
            <a:endParaRPr lang="en-CA"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
          <p:cNvSpPr>
            <a:spLocks noGrp="1"/>
          </p:cNvSpPr>
          <p:nvPr>
            <p:ph idx="1"/>
          </p:nvPr>
        </p:nvSpPr>
        <p:spPr bwMode="auto">
          <a:xfrm>
            <a:off x="250825" y="620713"/>
            <a:ext cx="8642350" cy="5976937"/>
          </a:xfrm>
          <a:noFill/>
          <a:ln>
            <a:miter lim="800000"/>
            <a:headEnd/>
            <a:tailEnd/>
          </a:ln>
        </p:spPr>
        <p:txBody>
          <a:bodyPr vert="horz" wrap="square" lIns="91440" tIns="45720" rIns="91440" bIns="45720" numCol="1" anchor="t" anchorCtr="0" compatLnSpc="1">
            <a:prstTxWarp prst="textNoShape">
              <a:avLst/>
            </a:prstTxWarp>
          </a:bodyPr>
          <a:lstStyle/>
          <a:p>
            <a:r>
              <a:rPr lang="en-CA" altLang="en-US" sz="2400" smtClean="0"/>
              <a:t>Refactoring is usually done to: </a:t>
            </a:r>
            <a:endParaRPr lang="en-CA" altLang="en-US" smtClean="0"/>
          </a:p>
          <a:p>
            <a:pPr lvl="1"/>
            <a:r>
              <a:rPr lang="en-CA" altLang="en-US" smtClean="0"/>
              <a:t>Improve quality</a:t>
            </a:r>
          </a:p>
          <a:p>
            <a:pPr lvl="2"/>
            <a:r>
              <a:rPr lang="en-CA" altLang="en-US" smtClean="0"/>
              <a:t>improve design quality </a:t>
            </a:r>
          </a:p>
          <a:p>
            <a:pPr lvl="2"/>
            <a:r>
              <a:rPr lang="en-CA" altLang="en-US" smtClean="0"/>
              <a:t>improve maintainability </a:t>
            </a:r>
          </a:p>
          <a:p>
            <a:pPr lvl="2"/>
            <a:r>
              <a:rPr lang="en-CA" altLang="en-US" smtClean="0"/>
              <a:t>improve extensibility</a:t>
            </a:r>
          </a:p>
          <a:p>
            <a:pPr lvl="2"/>
            <a:r>
              <a:rPr lang="en-CA" altLang="en-US" smtClean="0"/>
              <a:t>Improve sustainability of development</a:t>
            </a:r>
          </a:p>
          <a:p>
            <a:pPr lvl="2"/>
            <a:r>
              <a:rPr lang="en-CA" altLang="en-US" smtClean="0"/>
              <a:t>requires proper testing, so improves testability</a:t>
            </a:r>
          </a:p>
          <a:p>
            <a:pPr lvl="2"/>
            <a:r>
              <a:rPr lang="en-CA" altLang="en-US" smtClean="0"/>
              <a:t>helps to find bugs </a:t>
            </a:r>
          </a:p>
          <a:p>
            <a:pPr lvl="1"/>
            <a:r>
              <a:rPr lang="en-CA" altLang="en-US" smtClean="0"/>
              <a:t>Improve productivity</a:t>
            </a:r>
          </a:p>
          <a:p>
            <a:pPr lvl="2"/>
            <a:r>
              <a:rPr lang="en-CA" altLang="en-US" smtClean="0"/>
              <a:t>improve code readability &amp; comprehensibility</a:t>
            </a:r>
          </a:p>
          <a:p>
            <a:pPr lvl="2"/>
            <a:r>
              <a:rPr lang="en-CA" altLang="en-US" smtClean="0"/>
              <a:t>simplify code structure</a:t>
            </a:r>
          </a:p>
          <a:p>
            <a:pPr lvl="1"/>
            <a:endParaRPr lang="en-CA" altLang="en-US" smtClean="0"/>
          </a:p>
          <a:p>
            <a:endParaRPr lang="en-CA" altLang="en-US" smtClean="0"/>
          </a:p>
          <a:p>
            <a:endParaRPr lang="en-CA" altLang="en-US" smtClean="0"/>
          </a:p>
          <a:p>
            <a:endParaRPr lang="en-CA" altLang="en-US" smtClean="0"/>
          </a:p>
          <a:p>
            <a:endParaRPr lang="en-CA" altLang="en-US" smtClean="0"/>
          </a:p>
        </p:txBody>
      </p:sp>
      <p:sp>
        <p:nvSpPr>
          <p:cNvPr id="3" name="Title 2"/>
          <p:cNvSpPr>
            <a:spLocks noGrp="1"/>
          </p:cNvSpPr>
          <p:nvPr>
            <p:ph type="title"/>
          </p:nvPr>
        </p:nvSpPr>
        <p:spPr>
          <a:xfrm>
            <a:off x="179388" y="179388"/>
            <a:ext cx="8796337" cy="360362"/>
          </a:xfrm>
        </p:spPr>
        <p:txBody>
          <a:bodyPr>
            <a:normAutofit fontScale="90000"/>
          </a:bodyPr>
          <a:lstStyle/>
          <a:p>
            <a:pPr>
              <a:defRPr/>
            </a:pPr>
            <a:r>
              <a:rPr lang="en-CA" dirty="0" smtClean="0"/>
              <a:t>Refactoring: why?</a:t>
            </a:r>
            <a:endParaRPr lang="en-CA"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bwMode="auto">
          <a:xfrm>
            <a:off x="250825" y="620713"/>
            <a:ext cx="8642350" cy="5976937"/>
          </a:xfrm>
          <a:noFill/>
          <a:ln>
            <a:miter lim="800000"/>
            <a:headEnd/>
            <a:tailEnd/>
          </a:ln>
        </p:spPr>
        <p:txBody>
          <a:bodyPr vert="horz" wrap="square" lIns="91440" tIns="45720" rIns="91440" bIns="45720" numCol="1" anchor="t" anchorCtr="0" compatLnSpc="1">
            <a:prstTxWarp prst="textNoShape">
              <a:avLst/>
            </a:prstTxWarp>
          </a:bodyPr>
          <a:lstStyle/>
          <a:p>
            <a:r>
              <a:rPr lang="en-CA" altLang="en-US" sz="2400" smtClean="0"/>
              <a:t>Each refactoring is implemented as a small behavior-preserving transformation. </a:t>
            </a:r>
          </a:p>
          <a:p>
            <a:endParaRPr lang="en-CA" altLang="en-US" sz="2400" smtClean="0"/>
          </a:p>
          <a:p>
            <a:r>
              <a:rPr lang="en-CA" altLang="en-US" sz="2400" smtClean="0"/>
              <a:t>Behavior-preservation is achieved through pre- and post-transformation testing.</a:t>
            </a:r>
          </a:p>
          <a:p>
            <a:endParaRPr lang="en-CA" altLang="en-US" sz="2400" smtClean="0"/>
          </a:p>
          <a:p>
            <a:r>
              <a:rPr lang="en-CA" altLang="en-US" sz="2400" smtClean="0"/>
              <a:t>Refactoring process: test-refactor-test</a:t>
            </a:r>
          </a:p>
          <a:p>
            <a:endParaRPr lang="en-CA" altLang="en-US" sz="2400" smtClean="0"/>
          </a:p>
        </p:txBody>
      </p:sp>
      <p:sp>
        <p:nvSpPr>
          <p:cNvPr id="3" name="Title 2"/>
          <p:cNvSpPr>
            <a:spLocks noGrp="1"/>
          </p:cNvSpPr>
          <p:nvPr>
            <p:ph type="title"/>
          </p:nvPr>
        </p:nvSpPr>
        <p:spPr>
          <a:xfrm>
            <a:off x="179388" y="179388"/>
            <a:ext cx="8796337" cy="360362"/>
          </a:xfrm>
        </p:spPr>
        <p:txBody>
          <a:bodyPr>
            <a:normAutofit fontScale="90000"/>
          </a:bodyPr>
          <a:lstStyle/>
          <a:p>
            <a:pPr>
              <a:defRPr/>
            </a:pPr>
            <a:r>
              <a:rPr lang="en-CA" dirty="0" smtClean="0"/>
              <a:t>Refactoring: how?</a:t>
            </a:r>
            <a:endParaRPr lang="en-CA" dirty="0"/>
          </a:p>
        </p:txBody>
      </p:sp>
      <p:pic>
        <p:nvPicPr>
          <p:cNvPr id="10247" name="Picture 6" descr="I:\templates\document-template\refactoring_process2.png"/>
          <p:cNvPicPr>
            <a:picLocks noChangeAspect="1" noChangeArrowheads="1"/>
          </p:cNvPicPr>
          <p:nvPr/>
        </p:nvPicPr>
        <p:blipFill>
          <a:blip r:embed="rId2"/>
          <a:srcRect/>
          <a:stretch>
            <a:fillRect/>
          </a:stretch>
        </p:blipFill>
        <p:spPr bwMode="auto">
          <a:xfrm>
            <a:off x="1619250" y="3860800"/>
            <a:ext cx="5562600" cy="2532063"/>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bwMode="auto">
          <a:xfrm>
            <a:off x="250825" y="620713"/>
            <a:ext cx="8642350" cy="5976937"/>
          </a:xfrm>
          <a:noFill/>
          <a:ln>
            <a:miter lim="800000"/>
            <a:headEnd/>
            <a:tailEnd/>
          </a:ln>
        </p:spPr>
        <p:txBody>
          <a:bodyPr vert="horz" wrap="square" lIns="91440" tIns="45720" rIns="91440" bIns="45720" numCol="1" anchor="t" anchorCtr="0" compatLnSpc="1">
            <a:prstTxWarp prst="textNoShape">
              <a:avLst/>
            </a:prstTxWarp>
          </a:bodyPr>
          <a:lstStyle/>
          <a:p>
            <a:r>
              <a:rPr lang="en-CA" altLang="en-US" sz="2400" b="1" dirty="0" smtClean="0"/>
              <a:t>Cost Overhead: </a:t>
            </a:r>
            <a:r>
              <a:rPr lang="en-CA" altLang="en-US" sz="2400" dirty="0" smtClean="0"/>
              <a:t>Refactoring is an add-on activity and therefore will incur extra cost in form of time, effort, and resource allocation, especially if elaborated design and code documentation is maintained. However, when done sparingly and only on key issues, its benefits are greater than its overhead. Automated documentation tools, code browsing tools, refactoring tools and testing tools will also diminish the refactoring overhead. </a:t>
            </a:r>
          </a:p>
          <a:p>
            <a:endParaRPr lang="en-CA" altLang="en-US" sz="2400" dirty="0" smtClean="0"/>
          </a:p>
          <a:p>
            <a:r>
              <a:rPr lang="en-CA" altLang="en-US" sz="2400" b="1" dirty="0" smtClean="0"/>
              <a:t>Requires Expertise: </a:t>
            </a:r>
            <a:r>
              <a:rPr lang="en-CA" altLang="en-US" sz="2400" dirty="0" smtClean="0"/>
              <a:t>Refactoring requires some expertise and experience and considerable effort in going through the process, especially if proper testing is involved. However, this overhead can be minimized by using refactoring tools and automated testing such as with a unit testing framework. </a:t>
            </a:r>
          </a:p>
          <a:p>
            <a:endParaRPr lang="en-CA" altLang="en-US" sz="2400" dirty="0" smtClean="0"/>
          </a:p>
        </p:txBody>
      </p:sp>
      <p:sp>
        <p:nvSpPr>
          <p:cNvPr id="3" name="Title 2"/>
          <p:cNvSpPr>
            <a:spLocks noGrp="1"/>
          </p:cNvSpPr>
          <p:nvPr>
            <p:ph type="title"/>
          </p:nvPr>
        </p:nvSpPr>
        <p:spPr>
          <a:xfrm>
            <a:off x="179388" y="179388"/>
            <a:ext cx="8796337" cy="360362"/>
          </a:xfrm>
        </p:spPr>
        <p:txBody>
          <a:bodyPr>
            <a:normAutofit fontScale="90000"/>
          </a:bodyPr>
          <a:lstStyle/>
          <a:p>
            <a:pPr>
              <a:defRPr/>
            </a:pPr>
            <a:r>
              <a:rPr lang="en-CA" dirty="0" smtClean="0"/>
              <a:t>Refactoring: drawbacks</a:t>
            </a:r>
            <a:endParaRPr lang="en-CA"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bwMode="auto">
          <a:xfrm>
            <a:off x="250825" y="620713"/>
            <a:ext cx="8642350" cy="5976937"/>
          </a:xfrm>
          <a:noFill/>
          <a:ln>
            <a:miter lim="800000"/>
            <a:headEnd/>
            <a:tailEnd/>
          </a:ln>
        </p:spPr>
        <p:txBody>
          <a:bodyPr vert="horz" wrap="square" lIns="91440" tIns="45720" rIns="91440" bIns="45720" numCol="1" anchor="t" anchorCtr="0" compatLnSpc="1">
            <a:prstTxWarp prst="textNoShape">
              <a:avLst/>
            </a:prstTxWarp>
          </a:bodyPr>
          <a:lstStyle/>
          <a:p>
            <a:r>
              <a:rPr lang="en-CA" altLang="en-US" sz="2400" b="1" smtClean="0"/>
              <a:t>Consolidate Conditional Expression: </a:t>
            </a:r>
            <a:r>
              <a:rPr lang="en-CA" altLang="en-US" sz="2400" smtClean="0"/>
              <a:t>You have a sequence of conditional tests with the same result. Refactor by combining them into a single conditional expression and extract it.</a:t>
            </a:r>
          </a:p>
          <a:p>
            <a:endParaRPr lang="en-CA" altLang="en-US" sz="2400" smtClean="0"/>
          </a:p>
        </p:txBody>
      </p:sp>
      <p:sp>
        <p:nvSpPr>
          <p:cNvPr id="3" name="Title 2"/>
          <p:cNvSpPr>
            <a:spLocks noGrp="1"/>
          </p:cNvSpPr>
          <p:nvPr>
            <p:ph type="title"/>
          </p:nvPr>
        </p:nvSpPr>
        <p:spPr>
          <a:xfrm>
            <a:off x="179388" y="179388"/>
            <a:ext cx="8796337" cy="360362"/>
          </a:xfrm>
        </p:spPr>
        <p:txBody>
          <a:bodyPr>
            <a:normAutofit fontScale="90000"/>
          </a:bodyPr>
          <a:lstStyle/>
          <a:p>
            <a:pPr>
              <a:defRPr/>
            </a:pPr>
            <a:r>
              <a:rPr lang="en-CA" dirty="0" smtClean="0"/>
              <a:t>Refactoring: examples</a:t>
            </a:r>
            <a:endParaRPr lang="en-CA" dirty="0"/>
          </a:p>
        </p:txBody>
      </p:sp>
      <p:sp>
        <p:nvSpPr>
          <p:cNvPr id="7" name="TextBox 6"/>
          <p:cNvSpPr txBox="1"/>
          <p:nvPr/>
        </p:nvSpPr>
        <p:spPr>
          <a:xfrm>
            <a:off x="539552" y="2409806"/>
            <a:ext cx="6045245" cy="1631216"/>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p>
            <a:pPr algn="just" eaLnBrk="1" hangingPunct="1">
              <a:defRPr/>
            </a:pPr>
            <a:r>
              <a:rPr lang="en-US" altLang="en-US" sz="2000" b="1" dirty="0">
                <a:solidFill>
                  <a:srgbClr val="000000"/>
                </a:solidFill>
                <a:latin typeface="Consolas" panose="020B0609020204030204" pitchFamily="49" charset="0"/>
                <a:cs typeface="Consolas" panose="020B0609020204030204" pitchFamily="49" charset="0"/>
              </a:rPr>
              <a:t>double </a:t>
            </a:r>
            <a:r>
              <a:rPr lang="en-US" altLang="en-US" sz="2000" b="1" dirty="0" err="1">
                <a:solidFill>
                  <a:srgbClr val="000000"/>
                </a:solidFill>
                <a:latin typeface="Consolas" panose="020B0609020204030204" pitchFamily="49" charset="0"/>
                <a:cs typeface="Consolas" panose="020B0609020204030204" pitchFamily="49" charset="0"/>
              </a:rPr>
              <a:t>disabilityAmount</a:t>
            </a:r>
            <a:r>
              <a:rPr lang="en-US" altLang="en-US" sz="2000" b="1" dirty="0">
                <a:solidFill>
                  <a:srgbClr val="000000"/>
                </a:solidFill>
                <a:latin typeface="Consolas" panose="020B0609020204030204" pitchFamily="49" charset="0"/>
                <a:cs typeface="Consolas" panose="020B0609020204030204" pitchFamily="49" charset="0"/>
              </a:rPr>
              <a:t>() {</a:t>
            </a:r>
          </a:p>
          <a:p>
            <a:pPr algn="just" eaLnBrk="1" hangingPunct="1">
              <a:defRPr/>
            </a:pPr>
            <a:r>
              <a:rPr lang="en-US" altLang="en-US" sz="2000" b="1" dirty="0">
                <a:solidFill>
                  <a:srgbClr val="000000"/>
                </a:solidFill>
                <a:latin typeface="Consolas" panose="020B0609020204030204" pitchFamily="49" charset="0"/>
                <a:cs typeface="Consolas" panose="020B0609020204030204" pitchFamily="49" charset="0"/>
              </a:rPr>
              <a:t>	if </a:t>
            </a:r>
            <a:r>
              <a:rPr lang="en-US" altLang="en-US" sz="2000" b="1" dirty="0">
                <a:solidFill>
                  <a:srgbClr val="C72105"/>
                </a:solidFill>
                <a:latin typeface="Consolas" panose="020B0609020204030204" pitchFamily="49" charset="0"/>
                <a:cs typeface="Consolas" panose="020B0609020204030204" pitchFamily="49" charset="0"/>
              </a:rPr>
              <a:t>(_seniority &lt; 2)</a:t>
            </a:r>
            <a:r>
              <a:rPr lang="en-US" altLang="en-US" sz="2000" b="1" dirty="0">
                <a:solidFill>
                  <a:srgbClr val="000000"/>
                </a:solidFill>
                <a:latin typeface="Consolas" panose="020B0609020204030204" pitchFamily="49" charset="0"/>
                <a:cs typeface="Consolas" panose="020B0609020204030204" pitchFamily="49" charset="0"/>
              </a:rPr>
              <a:t> return 0;</a:t>
            </a:r>
          </a:p>
          <a:p>
            <a:pPr algn="just" eaLnBrk="1" hangingPunct="1">
              <a:defRPr/>
            </a:pPr>
            <a:r>
              <a:rPr lang="en-US" altLang="en-US" sz="2000" b="1" dirty="0">
                <a:solidFill>
                  <a:srgbClr val="000000"/>
                </a:solidFill>
                <a:latin typeface="Consolas" panose="020B0609020204030204" pitchFamily="49" charset="0"/>
                <a:cs typeface="Consolas" panose="020B0609020204030204" pitchFamily="49" charset="0"/>
              </a:rPr>
              <a:t>	if </a:t>
            </a:r>
            <a:r>
              <a:rPr lang="en-US" altLang="en-US" sz="2000" b="1" dirty="0">
                <a:solidFill>
                  <a:srgbClr val="C72105"/>
                </a:solidFill>
                <a:latin typeface="Consolas" panose="020B0609020204030204" pitchFamily="49" charset="0"/>
                <a:cs typeface="Consolas" panose="020B0609020204030204" pitchFamily="49" charset="0"/>
              </a:rPr>
              <a:t>(_</a:t>
            </a:r>
            <a:r>
              <a:rPr lang="en-US" altLang="en-US" sz="2000" b="1" dirty="0" err="1">
                <a:solidFill>
                  <a:srgbClr val="C72105"/>
                </a:solidFill>
                <a:latin typeface="Consolas" panose="020B0609020204030204" pitchFamily="49" charset="0"/>
                <a:cs typeface="Consolas" panose="020B0609020204030204" pitchFamily="49" charset="0"/>
              </a:rPr>
              <a:t>monthsDisabled</a:t>
            </a:r>
            <a:r>
              <a:rPr lang="en-US" altLang="en-US" sz="2000" b="1" dirty="0">
                <a:solidFill>
                  <a:srgbClr val="C72105"/>
                </a:solidFill>
                <a:latin typeface="Consolas" panose="020B0609020204030204" pitchFamily="49" charset="0"/>
                <a:cs typeface="Consolas" panose="020B0609020204030204" pitchFamily="49" charset="0"/>
              </a:rPr>
              <a:t> &gt; 12)</a:t>
            </a:r>
            <a:r>
              <a:rPr lang="en-US" altLang="en-US" sz="2000" b="1" dirty="0">
                <a:solidFill>
                  <a:srgbClr val="000000"/>
                </a:solidFill>
                <a:latin typeface="Consolas" panose="020B0609020204030204" pitchFamily="49" charset="0"/>
                <a:cs typeface="Consolas" panose="020B0609020204030204" pitchFamily="49" charset="0"/>
              </a:rPr>
              <a:t> return 0;</a:t>
            </a:r>
          </a:p>
          <a:p>
            <a:pPr algn="just" eaLnBrk="1" hangingPunct="1">
              <a:defRPr/>
            </a:pPr>
            <a:r>
              <a:rPr lang="en-US" altLang="en-US" sz="2000" b="1" dirty="0">
                <a:solidFill>
                  <a:srgbClr val="000000"/>
                </a:solidFill>
                <a:latin typeface="Consolas" panose="020B0609020204030204" pitchFamily="49" charset="0"/>
                <a:cs typeface="Consolas" panose="020B0609020204030204" pitchFamily="49" charset="0"/>
              </a:rPr>
              <a:t>	if </a:t>
            </a:r>
            <a:r>
              <a:rPr lang="en-US" altLang="en-US" sz="2000" b="1" dirty="0">
                <a:solidFill>
                  <a:srgbClr val="C72105"/>
                </a:solidFill>
                <a:latin typeface="Consolas" panose="020B0609020204030204" pitchFamily="49" charset="0"/>
                <a:cs typeface="Consolas" panose="020B0609020204030204" pitchFamily="49" charset="0"/>
              </a:rPr>
              <a:t>(_</a:t>
            </a:r>
            <a:r>
              <a:rPr lang="en-US" altLang="en-US" sz="2000" b="1" dirty="0" err="1">
                <a:solidFill>
                  <a:srgbClr val="C72105"/>
                </a:solidFill>
                <a:latin typeface="Consolas" panose="020B0609020204030204" pitchFamily="49" charset="0"/>
                <a:cs typeface="Consolas" panose="020B0609020204030204" pitchFamily="49" charset="0"/>
              </a:rPr>
              <a:t>isPartTime</a:t>
            </a:r>
            <a:r>
              <a:rPr lang="en-US" altLang="en-US" sz="2000" b="1" dirty="0">
                <a:solidFill>
                  <a:srgbClr val="C72105"/>
                </a:solidFill>
                <a:latin typeface="Consolas" panose="020B0609020204030204" pitchFamily="49" charset="0"/>
                <a:cs typeface="Consolas" panose="020B0609020204030204" pitchFamily="49" charset="0"/>
              </a:rPr>
              <a:t>)</a:t>
            </a:r>
            <a:r>
              <a:rPr lang="en-US" altLang="en-US" sz="2000" b="1" dirty="0">
                <a:solidFill>
                  <a:srgbClr val="000000"/>
                </a:solidFill>
                <a:latin typeface="Consolas" panose="020B0609020204030204" pitchFamily="49" charset="0"/>
                <a:cs typeface="Consolas" panose="020B0609020204030204" pitchFamily="49" charset="0"/>
              </a:rPr>
              <a:t> return 0;</a:t>
            </a:r>
          </a:p>
          <a:p>
            <a:pPr algn="just" eaLnBrk="1" hangingPunct="1">
              <a:defRPr/>
            </a:pPr>
            <a:r>
              <a:rPr lang="en-US" altLang="en-US" sz="2000" b="1" dirty="0">
                <a:solidFill>
                  <a:srgbClr val="000000"/>
                </a:solidFill>
                <a:latin typeface="Consolas" panose="020B0609020204030204" pitchFamily="49" charset="0"/>
                <a:cs typeface="Consolas" panose="020B0609020204030204" pitchFamily="49" charset="0"/>
              </a:rPr>
              <a:t>	</a:t>
            </a:r>
            <a:r>
              <a:rPr lang="en-US" altLang="en-US" sz="2000" b="1" dirty="0">
                <a:solidFill>
                  <a:srgbClr val="00B050"/>
                </a:solidFill>
                <a:latin typeface="Consolas" panose="020B0609020204030204" pitchFamily="49" charset="0"/>
                <a:cs typeface="Consolas" panose="020B0609020204030204" pitchFamily="49" charset="0"/>
              </a:rPr>
              <a:t>// compute the disability amount</a:t>
            </a:r>
          </a:p>
        </p:txBody>
      </p:sp>
      <p:sp>
        <p:nvSpPr>
          <p:cNvPr id="8" name="TextBox 7"/>
          <p:cNvSpPr txBox="1"/>
          <p:nvPr/>
        </p:nvSpPr>
        <p:spPr>
          <a:xfrm>
            <a:off x="1360641" y="5146182"/>
            <a:ext cx="7173759" cy="1015663"/>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p>
            <a:pPr algn="just" eaLnBrk="1" hangingPunct="1">
              <a:defRPr/>
            </a:pPr>
            <a:r>
              <a:rPr lang="en-US" altLang="en-US" sz="2000" b="1" dirty="0">
                <a:solidFill>
                  <a:srgbClr val="000000"/>
                </a:solidFill>
                <a:latin typeface="Consolas" panose="020B0609020204030204" pitchFamily="49" charset="0"/>
                <a:cs typeface="Consolas" panose="020B0609020204030204" pitchFamily="49" charset="0"/>
              </a:rPr>
              <a:t>double </a:t>
            </a:r>
            <a:r>
              <a:rPr lang="en-US" altLang="en-US" sz="2000" b="1" dirty="0" err="1">
                <a:solidFill>
                  <a:srgbClr val="000000"/>
                </a:solidFill>
                <a:latin typeface="Consolas" panose="020B0609020204030204" pitchFamily="49" charset="0"/>
                <a:cs typeface="Consolas" panose="020B0609020204030204" pitchFamily="49" charset="0"/>
              </a:rPr>
              <a:t>disabilityAmount</a:t>
            </a:r>
            <a:r>
              <a:rPr lang="en-US" altLang="en-US" sz="2000" b="1" dirty="0">
                <a:solidFill>
                  <a:srgbClr val="000000"/>
                </a:solidFill>
                <a:latin typeface="Consolas" panose="020B0609020204030204" pitchFamily="49" charset="0"/>
                <a:cs typeface="Consolas" panose="020B0609020204030204" pitchFamily="49" charset="0"/>
              </a:rPr>
              <a:t>() {</a:t>
            </a:r>
          </a:p>
          <a:p>
            <a:pPr algn="just" eaLnBrk="1" hangingPunct="1">
              <a:defRPr/>
            </a:pPr>
            <a:r>
              <a:rPr lang="en-US" altLang="en-US" sz="2000" b="1" dirty="0">
                <a:solidFill>
                  <a:srgbClr val="000000"/>
                </a:solidFill>
                <a:latin typeface="Consolas" panose="020B0609020204030204" pitchFamily="49" charset="0"/>
                <a:cs typeface="Consolas" panose="020B0609020204030204" pitchFamily="49" charset="0"/>
              </a:rPr>
              <a:t>	if </a:t>
            </a:r>
            <a:r>
              <a:rPr lang="en-US" altLang="en-US" sz="2000" b="1" dirty="0">
                <a:solidFill>
                  <a:srgbClr val="C72105"/>
                </a:solidFill>
                <a:latin typeface="Consolas" panose="020B0609020204030204" pitchFamily="49" charset="0"/>
                <a:cs typeface="Consolas" panose="020B0609020204030204" pitchFamily="49" charset="0"/>
              </a:rPr>
              <a:t>(</a:t>
            </a:r>
            <a:r>
              <a:rPr lang="en-US" altLang="en-US" sz="2000" b="1" dirty="0" err="1">
                <a:solidFill>
                  <a:srgbClr val="C72105"/>
                </a:solidFill>
                <a:latin typeface="Consolas" panose="020B0609020204030204" pitchFamily="49" charset="0"/>
                <a:cs typeface="Consolas" panose="020B0609020204030204" pitchFamily="49" charset="0"/>
              </a:rPr>
              <a:t>isNotEligibleForDisability</a:t>
            </a:r>
            <a:r>
              <a:rPr lang="en-US" altLang="en-US" sz="2000" b="1" dirty="0">
                <a:solidFill>
                  <a:srgbClr val="C72105"/>
                </a:solidFill>
                <a:latin typeface="Consolas" panose="020B0609020204030204" pitchFamily="49" charset="0"/>
                <a:cs typeface="Consolas" panose="020B0609020204030204" pitchFamily="49" charset="0"/>
              </a:rPr>
              <a:t>())</a:t>
            </a:r>
            <a:r>
              <a:rPr lang="en-US" altLang="en-US" sz="2000" b="1" dirty="0">
                <a:solidFill>
                  <a:srgbClr val="000000"/>
                </a:solidFill>
                <a:latin typeface="Consolas" panose="020B0609020204030204" pitchFamily="49" charset="0"/>
                <a:cs typeface="Consolas" panose="020B0609020204030204" pitchFamily="49" charset="0"/>
              </a:rPr>
              <a:t> return 0;</a:t>
            </a:r>
          </a:p>
          <a:p>
            <a:pPr algn="just" eaLnBrk="1" hangingPunct="1">
              <a:defRPr/>
            </a:pPr>
            <a:r>
              <a:rPr lang="en-US" altLang="en-US" sz="2000" b="1" dirty="0">
                <a:solidFill>
                  <a:srgbClr val="000000"/>
                </a:solidFill>
                <a:latin typeface="Consolas" panose="020B0609020204030204" pitchFamily="49" charset="0"/>
                <a:cs typeface="Consolas" panose="020B0609020204030204" pitchFamily="49" charset="0"/>
              </a:rPr>
              <a:t>	</a:t>
            </a:r>
            <a:r>
              <a:rPr lang="en-US" altLang="en-US" sz="2000" b="1" dirty="0">
                <a:solidFill>
                  <a:srgbClr val="00B050"/>
                </a:solidFill>
                <a:latin typeface="Consolas" panose="020B0609020204030204" pitchFamily="49" charset="0"/>
                <a:cs typeface="Consolas" panose="020B0609020204030204" pitchFamily="49" charset="0"/>
              </a:rPr>
              <a:t>// compute the disability amount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bwMode="auto">
          <a:xfrm>
            <a:off x="250825" y="620713"/>
            <a:ext cx="8642350" cy="5976937"/>
          </a:xfrm>
          <a:noFill/>
          <a:ln>
            <a:miter lim="800000"/>
            <a:headEnd/>
            <a:tailEnd/>
          </a:ln>
        </p:spPr>
        <p:txBody>
          <a:bodyPr vert="horz" wrap="square" lIns="91440" tIns="45720" rIns="91440" bIns="45720" numCol="1" anchor="t" anchorCtr="0" compatLnSpc="1">
            <a:prstTxWarp prst="textNoShape">
              <a:avLst/>
            </a:prstTxWarp>
          </a:bodyPr>
          <a:lstStyle/>
          <a:p>
            <a:r>
              <a:rPr lang="en-CA" altLang="en-US" sz="2400" b="1" smtClean="0"/>
              <a:t>Consolidate Duplicate Conditional Fragments: </a:t>
            </a:r>
            <a:r>
              <a:rPr lang="en-CA" altLang="en-US" sz="2400" smtClean="0"/>
              <a:t>The same fragment of code is in all branches of a conditional expression. Refactor by moving it outside of the expression.</a:t>
            </a:r>
          </a:p>
          <a:p>
            <a:endParaRPr lang="en-CA" altLang="en-US" sz="2400" smtClean="0"/>
          </a:p>
        </p:txBody>
      </p:sp>
      <p:sp>
        <p:nvSpPr>
          <p:cNvPr id="3" name="Title 2"/>
          <p:cNvSpPr>
            <a:spLocks noGrp="1"/>
          </p:cNvSpPr>
          <p:nvPr>
            <p:ph type="title"/>
          </p:nvPr>
        </p:nvSpPr>
        <p:spPr>
          <a:xfrm>
            <a:off x="179388" y="179388"/>
            <a:ext cx="8796337" cy="360362"/>
          </a:xfrm>
        </p:spPr>
        <p:txBody>
          <a:bodyPr>
            <a:normAutofit fontScale="90000"/>
          </a:bodyPr>
          <a:lstStyle/>
          <a:p>
            <a:pPr>
              <a:defRPr/>
            </a:pPr>
            <a:r>
              <a:rPr lang="en-CA" dirty="0"/>
              <a:t>Refactoring: examples</a:t>
            </a:r>
          </a:p>
        </p:txBody>
      </p:sp>
      <p:sp>
        <p:nvSpPr>
          <p:cNvPr id="7" name="TextBox 6"/>
          <p:cNvSpPr txBox="1"/>
          <p:nvPr/>
        </p:nvSpPr>
        <p:spPr>
          <a:xfrm>
            <a:off x="501655" y="1988840"/>
            <a:ext cx="4070345" cy="2246769"/>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p>
            <a:pPr eaLnBrk="1" hangingPunct="1">
              <a:defRPr/>
            </a:pPr>
            <a:r>
              <a:rPr lang="en-US" altLang="en-US" sz="2000" b="1" dirty="0">
                <a:solidFill>
                  <a:srgbClr val="000000"/>
                </a:solidFill>
                <a:latin typeface="Consolas" panose="020B0609020204030204" pitchFamily="49" charset="0"/>
                <a:cs typeface="Consolas" panose="020B0609020204030204" pitchFamily="49" charset="0"/>
              </a:rPr>
              <a:t>if (</a:t>
            </a:r>
            <a:r>
              <a:rPr lang="en-US" altLang="en-US" sz="2000" b="1" dirty="0" err="1">
                <a:solidFill>
                  <a:srgbClr val="000000"/>
                </a:solidFill>
                <a:latin typeface="Consolas" panose="020B0609020204030204" pitchFamily="49" charset="0"/>
                <a:cs typeface="Consolas" panose="020B0609020204030204" pitchFamily="49" charset="0"/>
              </a:rPr>
              <a:t>isSpecialDeal</a:t>
            </a:r>
            <a:r>
              <a:rPr lang="en-US" altLang="en-US" sz="2000" b="1" dirty="0">
                <a:solidFill>
                  <a:srgbClr val="000000"/>
                </a:solidFill>
                <a:latin typeface="Consolas" panose="020B0609020204030204" pitchFamily="49" charset="0"/>
                <a:cs typeface="Consolas" panose="020B0609020204030204" pitchFamily="49" charset="0"/>
              </a:rPr>
              <a:t>()) {</a:t>
            </a:r>
          </a:p>
          <a:p>
            <a:pPr eaLnBrk="1" hangingPunct="1">
              <a:defRPr/>
            </a:pPr>
            <a:r>
              <a:rPr lang="en-US" altLang="en-US" sz="2000" b="1" dirty="0">
                <a:solidFill>
                  <a:srgbClr val="000000"/>
                </a:solidFill>
                <a:latin typeface="Consolas" panose="020B0609020204030204" pitchFamily="49" charset="0"/>
                <a:cs typeface="Consolas" panose="020B0609020204030204" pitchFamily="49" charset="0"/>
              </a:rPr>
              <a:t>	total = price * 0.95;</a:t>
            </a:r>
          </a:p>
          <a:p>
            <a:pPr eaLnBrk="1" hangingPunct="1">
              <a:defRPr/>
            </a:pPr>
            <a:r>
              <a:rPr lang="en-US" altLang="en-US" sz="2000" b="1" dirty="0">
                <a:solidFill>
                  <a:srgbClr val="000000"/>
                </a:solidFill>
                <a:latin typeface="Consolas" panose="020B0609020204030204" pitchFamily="49" charset="0"/>
                <a:cs typeface="Consolas" panose="020B0609020204030204" pitchFamily="49" charset="0"/>
              </a:rPr>
              <a:t>	</a:t>
            </a:r>
            <a:r>
              <a:rPr lang="en-US" altLang="en-US" sz="2000" b="1" dirty="0">
                <a:solidFill>
                  <a:srgbClr val="C72105"/>
                </a:solidFill>
                <a:latin typeface="Consolas" panose="020B0609020204030204" pitchFamily="49" charset="0"/>
                <a:cs typeface="Consolas" panose="020B0609020204030204" pitchFamily="49" charset="0"/>
              </a:rPr>
              <a:t>send();</a:t>
            </a:r>
          </a:p>
          <a:p>
            <a:pPr eaLnBrk="1" hangingPunct="1">
              <a:defRPr/>
            </a:pPr>
            <a:r>
              <a:rPr lang="en-US" altLang="en-US" sz="2000" b="1" dirty="0">
                <a:solidFill>
                  <a:srgbClr val="000000"/>
                </a:solidFill>
                <a:latin typeface="Consolas" panose="020B0609020204030204" pitchFamily="49" charset="0"/>
                <a:cs typeface="Consolas" panose="020B0609020204030204" pitchFamily="49" charset="0"/>
              </a:rPr>
              <a:t>} else {</a:t>
            </a:r>
          </a:p>
          <a:p>
            <a:pPr eaLnBrk="1" hangingPunct="1">
              <a:defRPr/>
            </a:pPr>
            <a:r>
              <a:rPr lang="en-US" altLang="en-US" sz="2000" b="1" dirty="0">
                <a:solidFill>
                  <a:srgbClr val="000000"/>
                </a:solidFill>
                <a:latin typeface="Consolas" panose="020B0609020204030204" pitchFamily="49" charset="0"/>
                <a:cs typeface="Consolas" panose="020B0609020204030204" pitchFamily="49" charset="0"/>
              </a:rPr>
              <a:t>	total = price * 0.98;</a:t>
            </a:r>
          </a:p>
          <a:p>
            <a:pPr eaLnBrk="1" hangingPunct="1">
              <a:defRPr/>
            </a:pPr>
            <a:r>
              <a:rPr lang="en-US" altLang="en-US" sz="2000" b="1" dirty="0">
                <a:solidFill>
                  <a:srgbClr val="000000"/>
                </a:solidFill>
                <a:latin typeface="Consolas" panose="020B0609020204030204" pitchFamily="49" charset="0"/>
                <a:cs typeface="Consolas" panose="020B0609020204030204" pitchFamily="49" charset="0"/>
              </a:rPr>
              <a:t>	</a:t>
            </a:r>
            <a:r>
              <a:rPr lang="en-US" altLang="en-US" sz="2000" b="1" dirty="0">
                <a:solidFill>
                  <a:srgbClr val="C72105"/>
                </a:solidFill>
                <a:latin typeface="Consolas" panose="020B0609020204030204" pitchFamily="49" charset="0"/>
                <a:cs typeface="Consolas" panose="020B0609020204030204" pitchFamily="49" charset="0"/>
              </a:rPr>
              <a:t>send();</a:t>
            </a:r>
          </a:p>
          <a:p>
            <a:pPr eaLnBrk="1" hangingPunct="1">
              <a:defRPr/>
            </a:pPr>
            <a:r>
              <a:rPr lang="en-US" altLang="en-US" sz="2000" b="1" dirty="0">
                <a:solidFill>
                  <a:srgbClr val="000000"/>
                </a:solidFill>
                <a:latin typeface="Consolas" panose="020B0609020204030204" pitchFamily="49" charset="0"/>
                <a:cs typeface="Consolas" panose="020B0609020204030204" pitchFamily="49" charset="0"/>
              </a:rPr>
              <a:t>}</a:t>
            </a:r>
          </a:p>
        </p:txBody>
      </p:sp>
      <p:sp>
        <p:nvSpPr>
          <p:cNvPr id="8" name="TextBox 7"/>
          <p:cNvSpPr txBox="1"/>
          <p:nvPr/>
        </p:nvSpPr>
        <p:spPr>
          <a:xfrm>
            <a:off x="4464055" y="4581128"/>
            <a:ext cx="4070345" cy="1631216"/>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p>
            <a:pPr>
              <a:defRPr/>
            </a:pPr>
            <a:r>
              <a:rPr lang="en-US" altLang="en-US" sz="2000" b="1" dirty="0">
                <a:latin typeface="Consolas" panose="020B0609020204030204" pitchFamily="49" charset="0"/>
                <a:cs typeface="Consolas" panose="020B0609020204030204" pitchFamily="49" charset="0"/>
              </a:rPr>
              <a:t>if (</a:t>
            </a:r>
            <a:r>
              <a:rPr lang="en-US" altLang="en-US" sz="2000" b="1" dirty="0" err="1">
                <a:latin typeface="Consolas" panose="020B0609020204030204" pitchFamily="49" charset="0"/>
                <a:cs typeface="Consolas" panose="020B0609020204030204" pitchFamily="49" charset="0"/>
              </a:rPr>
              <a:t>isSpecialDeal</a:t>
            </a:r>
            <a:r>
              <a:rPr lang="en-US" altLang="en-US" sz="2000" b="1" dirty="0">
                <a:latin typeface="Consolas" panose="020B0609020204030204" pitchFamily="49" charset="0"/>
                <a:cs typeface="Consolas" panose="020B0609020204030204" pitchFamily="49" charset="0"/>
              </a:rPr>
              <a:t>())</a:t>
            </a:r>
          </a:p>
          <a:p>
            <a:pPr>
              <a:defRPr/>
            </a:pPr>
            <a:r>
              <a:rPr lang="en-US" altLang="en-US" sz="2000" b="1" dirty="0">
                <a:latin typeface="Consolas" panose="020B0609020204030204" pitchFamily="49" charset="0"/>
                <a:cs typeface="Consolas" panose="020B0609020204030204" pitchFamily="49" charset="0"/>
              </a:rPr>
              <a:t>	total = price * 0.95;</a:t>
            </a:r>
          </a:p>
          <a:p>
            <a:pPr>
              <a:defRPr/>
            </a:pPr>
            <a:r>
              <a:rPr lang="en-US" altLang="en-US" sz="2000" b="1" dirty="0">
                <a:latin typeface="Consolas" panose="020B0609020204030204" pitchFamily="49" charset="0"/>
                <a:cs typeface="Consolas" panose="020B0609020204030204" pitchFamily="49" charset="0"/>
              </a:rPr>
              <a:t>else</a:t>
            </a:r>
          </a:p>
          <a:p>
            <a:pPr>
              <a:defRPr/>
            </a:pPr>
            <a:r>
              <a:rPr lang="en-US" altLang="en-US" sz="2000" b="1" dirty="0">
                <a:latin typeface="Consolas" panose="020B0609020204030204" pitchFamily="49" charset="0"/>
                <a:cs typeface="Consolas" panose="020B0609020204030204" pitchFamily="49" charset="0"/>
              </a:rPr>
              <a:t>	total = price * 0.98;</a:t>
            </a:r>
          </a:p>
          <a:p>
            <a:pPr>
              <a:defRPr/>
            </a:pPr>
            <a:r>
              <a:rPr lang="en-US" altLang="en-US" sz="2000" b="1" dirty="0">
                <a:solidFill>
                  <a:srgbClr val="C72105"/>
                </a:solidFill>
                <a:latin typeface="Consolas" panose="020B0609020204030204" pitchFamily="49" charset="0"/>
                <a:cs typeface="Consolas" panose="020B0609020204030204" pitchFamily="49" charset="0"/>
              </a:rPr>
              <a:t>send();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bwMode="auto">
          <a:xfrm>
            <a:off x="250825" y="620713"/>
            <a:ext cx="8642350" cy="5976937"/>
          </a:xfrm>
          <a:noFill/>
          <a:ln>
            <a:miter lim="800000"/>
            <a:headEnd/>
            <a:tailEnd/>
          </a:ln>
        </p:spPr>
        <p:txBody>
          <a:bodyPr vert="horz" wrap="square" lIns="91440" tIns="45720" rIns="91440" bIns="45720" numCol="1" anchor="t" anchorCtr="0" compatLnSpc="1">
            <a:prstTxWarp prst="textNoShape">
              <a:avLst/>
            </a:prstTxWarp>
          </a:bodyPr>
          <a:lstStyle/>
          <a:p>
            <a:r>
              <a:rPr lang="en-CA" altLang="en-US" sz="2400" b="1" smtClean="0"/>
              <a:t>Rename Method: </a:t>
            </a:r>
            <a:r>
              <a:rPr lang="en-CA" altLang="en-US" sz="2400" smtClean="0"/>
              <a:t>The name of a method does not reveal its purpose. Refactor it by changing the name of the method. </a:t>
            </a:r>
          </a:p>
          <a:p>
            <a:endParaRPr lang="en-CA" altLang="en-US" sz="2400" smtClean="0"/>
          </a:p>
        </p:txBody>
      </p:sp>
      <p:sp>
        <p:nvSpPr>
          <p:cNvPr id="3" name="Title 2"/>
          <p:cNvSpPr>
            <a:spLocks noGrp="1"/>
          </p:cNvSpPr>
          <p:nvPr>
            <p:ph type="title"/>
          </p:nvPr>
        </p:nvSpPr>
        <p:spPr>
          <a:xfrm>
            <a:off x="179388" y="179388"/>
            <a:ext cx="8796337" cy="360362"/>
          </a:xfrm>
        </p:spPr>
        <p:txBody>
          <a:bodyPr>
            <a:normAutofit fontScale="90000"/>
          </a:bodyPr>
          <a:lstStyle/>
          <a:p>
            <a:pPr>
              <a:defRPr/>
            </a:pPr>
            <a:r>
              <a:rPr lang="en-CA" dirty="0" smtClean="0"/>
              <a:t>Refactoring: examples</a:t>
            </a:r>
            <a:endParaRPr lang="en-CA" dirty="0"/>
          </a:p>
        </p:txBody>
      </p:sp>
      <p:sp>
        <p:nvSpPr>
          <p:cNvPr id="7" name="TextBox 6"/>
          <p:cNvSpPr txBox="1"/>
          <p:nvPr/>
        </p:nvSpPr>
        <p:spPr>
          <a:xfrm>
            <a:off x="539552" y="1988840"/>
            <a:ext cx="2864887" cy="1015663"/>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p>
            <a:pPr algn="just" eaLnBrk="1" hangingPunct="1">
              <a:defRPr/>
            </a:pPr>
            <a:r>
              <a:rPr lang="en-CA" altLang="en-US" sz="2000" b="1" dirty="0" err="1">
                <a:solidFill>
                  <a:srgbClr val="000000"/>
                </a:solidFill>
                <a:latin typeface="Consolas" panose="020B0609020204030204" pitchFamily="49" charset="0"/>
                <a:cs typeface="Consolas" panose="020B0609020204030204" pitchFamily="49" charset="0"/>
              </a:rPr>
              <a:t>int</a:t>
            </a:r>
            <a:r>
              <a:rPr lang="en-CA" altLang="en-US" sz="2000" b="1" dirty="0">
                <a:solidFill>
                  <a:srgbClr val="000000"/>
                </a:solidFill>
                <a:latin typeface="Consolas" panose="020B0609020204030204" pitchFamily="49" charset="0"/>
                <a:cs typeface="Consolas" panose="020B0609020204030204" pitchFamily="49" charset="0"/>
              </a:rPr>
              <a:t> </a:t>
            </a:r>
            <a:r>
              <a:rPr lang="en-CA" altLang="en-US" sz="2000" b="1" dirty="0" err="1">
                <a:solidFill>
                  <a:srgbClr val="C72105"/>
                </a:solidFill>
                <a:latin typeface="Consolas" panose="020B0609020204030204" pitchFamily="49" charset="0"/>
                <a:cs typeface="Consolas" panose="020B0609020204030204" pitchFamily="49" charset="0"/>
              </a:rPr>
              <a:t>getInvCdtLmt</a:t>
            </a:r>
            <a:r>
              <a:rPr lang="en-CA" altLang="en-US" sz="2000" b="1" dirty="0">
                <a:solidFill>
                  <a:srgbClr val="000000"/>
                </a:solidFill>
                <a:latin typeface="Consolas" panose="020B0609020204030204" pitchFamily="49" charset="0"/>
                <a:cs typeface="Consolas" panose="020B0609020204030204" pitchFamily="49" charset="0"/>
              </a:rPr>
              <a:t>(){</a:t>
            </a:r>
          </a:p>
          <a:p>
            <a:pPr algn="just" eaLnBrk="1" hangingPunct="1">
              <a:defRPr/>
            </a:pPr>
            <a:r>
              <a:rPr lang="en-CA" altLang="en-US" sz="2000" b="1" dirty="0">
                <a:solidFill>
                  <a:srgbClr val="000000"/>
                </a:solidFill>
                <a:latin typeface="Consolas" panose="020B0609020204030204" pitchFamily="49" charset="0"/>
                <a:cs typeface="Consolas" panose="020B0609020204030204" pitchFamily="49" charset="0"/>
              </a:rPr>
              <a:t>…</a:t>
            </a:r>
          </a:p>
          <a:p>
            <a:pPr algn="just" eaLnBrk="1" hangingPunct="1">
              <a:defRPr/>
            </a:pPr>
            <a:r>
              <a:rPr lang="en-CA" altLang="en-US" sz="2000" b="1" dirty="0">
                <a:solidFill>
                  <a:srgbClr val="000000"/>
                </a:solidFill>
                <a:latin typeface="Consolas" panose="020B0609020204030204" pitchFamily="49" charset="0"/>
                <a:cs typeface="Consolas" panose="020B0609020204030204" pitchFamily="49" charset="0"/>
              </a:rPr>
              <a:t>}</a:t>
            </a:r>
          </a:p>
        </p:txBody>
      </p:sp>
      <p:sp>
        <p:nvSpPr>
          <p:cNvPr id="8" name="TextBox 7"/>
          <p:cNvSpPr txBox="1"/>
          <p:nvPr/>
        </p:nvSpPr>
        <p:spPr>
          <a:xfrm>
            <a:off x="3265016" y="4861609"/>
            <a:ext cx="4698722" cy="1015663"/>
          </a:xfrm>
          <a:prstGeom prst="rect">
            <a:avLst/>
          </a:prstGeom>
          <a:solidFill>
            <a:schemeClr val="bg1"/>
          </a:solidFill>
          <a:ln>
            <a:solidFill>
              <a:schemeClr val="accent1"/>
            </a:solidFill>
          </a:ln>
          <a:effectLst>
            <a:glow rad="63500">
              <a:schemeClr val="accent4">
                <a:satMod val="175000"/>
                <a:alpha val="40000"/>
              </a:schemeClr>
            </a:glow>
          </a:effectLst>
        </p:spPr>
        <p:txBody>
          <a:bodyPr wrap="none">
            <a:spAutoFit/>
          </a:bodyPr>
          <a:lstStyle/>
          <a:p>
            <a:pPr algn="just" eaLnBrk="1" hangingPunct="1">
              <a:defRPr/>
            </a:pPr>
            <a:r>
              <a:rPr lang="en-CA" altLang="en-US" sz="2000" b="1" dirty="0" err="1">
                <a:solidFill>
                  <a:srgbClr val="000000"/>
                </a:solidFill>
                <a:latin typeface="Consolas" panose="020B0609020204030204" pitchFamily="49" charset="0"/>
                <a:cs typeface="Consolas" panose="020B0609020204030204" pitchFamily="49" charset="0"/>
              </a:rPr>
              <a:t>int</a:t>
            </a:r>
            <a:r>
              <a:rPr lang="en-CA" altLang="en-US" sz="2000" b="1" dirty="0">
                <a:solidFill>
                  <a:srgbClr val="000000"/>
                </a:solidFill>
                <a:latin typeface="Consolas" panose="020B0609020204030204" pitchFamily="49" charset="0"/>
                <a:cs typeface="Consolas" panose="020B0609020204030204" pitchFamily="49" charset="0"/>
              </a:rPr>
              <a:t> </a:t>
            </a:r>
            <a:r>
              <a:rPr lang="en-CA" altLang="en-US" sz="2000" b="1" dirty="0" err="1">
                <a:solidFill>
                  <a:srgbClr val="C72105"/>
                </a:solidFill>
                <a:latin typeface="Consolas" panose="020B0609020204030204" pitchFamily="49" charset="0"/>
                <a:cs typeface="Consolas" panose="020B0609020204030204" pitchFamily="49" charset="0"/>
              </a:rPr>
              <a:t>getInvoiceableCreditLimit</a:t>
            </a:r>
            <a:r>
              <a:rPr lang="en-CA" altLang="en-US" sz="2000" b="1" dirty="0">
                <a:solidFill>
                  <a:srgbClr val="000000"/>
                </a:solidFill>
                <a:latin typeface="Consolas" panose="020B0609020204030204" pitchFamily="49" charset="0"/>
                <a:cs typeface="Consolas" panose="020B0609020204030204" pitchFamily="49" charset="0"/>
              </a:rPr>
              <a:t>(){</a:t>
            </a:r>
          </a:p>
          <a:p>
            <a:pPr algn="just" eaLnBrk="1" hangingPunct="1">
              <a:defRPr/>
            </a:pPr>
            <a:r>
              <a:rPr lang="en-CA" altLang="en-US" sz="2000" b="1" dirty="0">
                <a:solidFill>
                  <a:srgbClr val="000000"/>
                </a:solidFill>
                <a:latin typeface="Consolas" panose="020B0609020204030204" pitchFamily="49" charset="0"/>
                <a:cs typeface="Consolas" panose="020B0609020204030204" pitchFamily="49" charset="0"/>
              </a:rPr>
              <a:t>…</a:t>
            </a:r>
          </a:p>
          <a:p>
            <a:pPr algn="just" eaLnBrk="1" hangingPunct="1">
              <a:defRPr/>
            </a:pPr>
            <a:r>
              <a:rPr lang="en-CA" altLang="en-US" sz="2000" b="1" dirty="0">
                <a:solidFill>
                  <a:srgbClr val="000000"/>
                </a:solidFill>
                <a:latin typeface="Consolas" panose="020B0609020204030204" pitchFamily="49" charset="0"/>
                <a:cs typeface="Consolas" panose="020B0609020204030204" pitchFamily="49" charset="0"/>
              </a:rPr>
              <a:t>}</a:t>
            </a:r>
            <a:endParaRPr lang="en-US" altLang="en-US" sz="2000" b="1" dirty="0">
              <a:solidFill>
                <a:srgbClr val="000000"/>
              </a:solidFill>
              <a:latin typeface="Consolas" panose="020B0609020204030204" pitchFamily="49" charset="0"/>
              <a:cs typeface="Consolas" panose="020B0609020204030204" pitchFamily="49"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bwMode="auto">
          <a:xfrm>
            <a:off x="250825" y="620713"/>
            <a:ext cx="8642350" cy="5976937"/>
          </a:xfrm>
          <a:noFill/>
          <a:ln>
            <a:miter lim="800000"/>
            <a:headEnd/>
            <a:tailEnd/>
          </a:ln>
        </p:spPr>
        <p:txBody>
          <a:bodyPr vert="horz" wrap="square" lIns="91440" tIns="45720" rIns="91440" bIns="45720" numCol="1" anchor="t" anchorCtr="0" compatLnSpc="1">
            <a:prstTxWarp prst="textNoShape">
              <a:avLst/>
            </a:prstTxWarp>
          </a:bodyPr>
          <a:lstStyle/>
          <a:p>
            <a:r>
              <a:rPr lang="en-CA" altLang="en-US" sz="2400" b="1" smtClean="0"/>
              <a:t>Pull Up Field: </a:t>
            </a:r>
            <a:r>
              <a:rPr lang="en-CA" altLang="en-US" sz="2400" smtClean="0"/>
              <a:t>Two subclasses have the same field. Refactor it by moving the field to the superclass.</a:t>
            </a:r>
          </a:p>
          <a:p>
            <a:endParaRPr lang="en-CA" altLang="en-US" sz="2400" smtClean="0"/>
          </a:p>
        </p:txBody>
      </p:sp>
      <p:sp>
        <p:nvSpPr>
          <p:cNvPr id="3" name="Title 2"/>
          <p:cNvSpPr>
            <a:spLocks noGrp="1"/>
          </p:cNvSpPr>
          <p:nvPr>
            <p:ph type="title"/>
          </p:nvPr>
        </p:nvSpPr>
        <p:spPr>
          <a:xfrm>
            <a:off x="179388" y="179388"/>
            <a:ext cx="8796337" cy="360362"/>
          </a:xfrm>
        </p:spPr>
        <p:txBody>
          <a:bodyPr>
            <a:normAutofit fontScale="90000"/>
          </a:bodyPr>
          <a:lstStyle/>
          <a:p>
            <a:pPr>
              <a:defRPr/>
            </a:pPr>
            <a:r>
              <a:rPr lang="en-CA" dirty="0" smtClean="0"/>
              <a:t>Refactoring: examples</a:t>
            </a:r>
            <a:endParaRPr lang="en-CA" dirty="0"/>
          </a:p>
        </p:txBody>
      </p:sp>
      <p:pic>
        <p:nvPicPr>
          <p:cNvPr id="17415" name="Picture 6"/>
          <p:cNvPicPr>
            <a:picLocks noChangeAspect="1"/>
          </p:cNvPicPr>
          <p:nvPr/>
        </p:nvPicPr>
        <p:blipFill>
          <a:blip r:embed="rId2"/>
          <a:srcRect/>
          <a:stretch>
            <a:fillRect/>
          </a:stretch>
        </p:blipFill>
        <p:spPr bwMode="auto">
          <a:xfrm>
            <a:off x="1835150" y="2449513"/>
            <a:ext cx="4846638" cy="2346325"/>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1108</Words>
  <Application>Microsoft Office PowerPoint</Application>
  <PresentationFormat>On-screen Show (4:3)</PresentationFormat>
  <Paragraphs>196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Refactoring: what is it? </vt:lpstr>
      <vt:lpstr>Refactoring: when?</vt:lpstr>
      <vt:lpstr>Refactoring: why?</vt:lpstr>
      <vt:lpstr>Refactoring: how?</vt:lpstr>
      <vt:lpstr>Refactoring: drawbacks</vt:lpstr>
      <vt:lpstr>Refactoring: examples</vt:lpstr>
      <vt:lpstr>Refactoring: examples</vt:lpstr>
      <vt:lpstr>Refactoring: examples</vt:lpstr>
      <vt:lpstr>Refactoring: examples</vt:lpstr>
      <vt:lpstr>Refactoring: examples</vt:lpstr>
      <vt:lpstr>Refactoring: practice</vt:lpstr>
      <vt:lpstr>Signs you should refactor</vt:lpstr>
      <vt:lpstr>Code "smells"</vt:lpstr>
      <vt:lpstr>Some types of refactoring</vt:lpstr>
      <vt:lpstr>Refactoring patterns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what is it?</dc:title>
  <dc:creator>himanshu.agrawal</dc:creator>
  <cp:lastModifiedBy>himanshu.agrawal</cp:lastModifiedBy>
  <cp:revision>4</cp:revision>
  <dcterms:created xsi:type="dcterms:W3CDTF">2019-10-10T04:50:56Z</dcterms:created>
  <dcterms:modified xsi:type="dcterms:W3CDTF">2019-10-10T05:21:23Z</dcterms:modified>
</cp:coreProperties>
</file>