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258"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33" r:id="rId17"/>
    <p:sldId id="334" r:id="rId18"/>
    <p:sldId id="335" r:id="rId19"/>
    <p:sldId id="336" r:id="rId20"/>
    <p:sldId id="337"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466"/>
    <a:srgbClr val="9E92F6"/>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25"/>
    <p:restoredTop sz="85561" autoAdjust="0"/>
  </p:normalViewPr>
  <p:slideViewPr>
    <p:cSldViewPr>
      <p:cViewPr>
        <p:scale>
          <a:sx n="80" d="100"/>
          <a:sy n="80" d="100"/>
        </p:scale>
        <p:origin x="-176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18"/>
    </p:cViewPr>
  </p:sorterViewPr>
  <p:notesViewPr>
    <p:cSldViewPr>
      <p:cViewPr varScale="1">
        <p:scale>
          <a:sx n="55" d="100"/>
          <a:sy n="55" d="100"/>
        </p:scale>
        <p:origin x="-289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C6D8E1-B222-49BE-9D6A-5FF6530C3309}" type="datetimeFigureOut">
              <a:rPr lang="en-US" smtClean="0"/>
              <a:pPr/>
              <a:t>3/17/2023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3D1C63-9700-4F93-9092-75BA914C0387}"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8055F3-B35E-4BF2-8D5C-FC2094A0E1E1}" type="datetimeFigureOut">
              <a:rPr lang="en-IN" smtClean="0"/>
              <a:pPr/>
              <a:t>17-03-2023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36CF3-4EC5-4372-AF5C-5429E45FDA51}"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36CF3-4EC5-4372-AF5C-5429E45FDA51}" type="slidenum">
              <a:rPr lang="en-IN" smtClean="0"/>
              <a:pPr/>
              <a:t>1</a:t>
            </a:fld>
            <a:endParaRPr lang="en-IN"/>
          </a:p>
        </p:txBody>
      </p:sp>
      <p:sp>
        <p:nvSpPr>
          <p:cNvPr id="5" name="Header Placeholder 4"/>
          <p:cNvSpPr>
            <a:spLocks noGrp="1"/>
          </p:cNvSpPr>
          <p:nvPr>
            <p:ph type="hdr" sz="quarter" idx="1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2892425" y="525463"/>
            <a:ext cx="3498850" cy="2624137"/>
          </a:xfrm>
          <a:ln/>
        </p:spPr>
      </p:sp>
      <p:sp>
        <p:nvSpPr>
          <p:cNvPr id="36867" name="Rectangle 3"/>
          <p:cNvSpPr>
            <a:spLocks noGrp="1" noChangeArrowheads="1"/>
          </p:cNvSpPr>
          <p:nvPr>
            <p:ph type="body" idx="1"/>
          </p:nvPr>
        </p:nvSpPr>
        <p:spPr>
          <a:xfrm>
            <a:off x="928688" y="3324225"/>
            <a:ext cx="7426325" cy="3148013"/>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a:buFontTx/>
              <a:buChar char="•"/>
            </a:pPr>
            <a:r>
              <a:rPr lang="en-US" altLang="en-US">
                <a:latin typeface="Times New Roman" charset="0"/>
              </a:rPr>
              <a:t>A collaboration diagram can also be considered as an extension of object diagram. In addition to the associations among objects, collaboration diagram shows the messages the objects send each other.</a:t>
            </a:r>
          </a:p>
          <a:p>
            <a:pPr>
              <a:buFontTx/>
              <a:buChar char="•"/>
            </a:pPr>
            <a:endParaRPr lang="en-US" altLang="en-US">
              <a:latin typeface="Times New Roman" charset="0"/>
            </a:endParaRPr>
          </a:p>
          <a:p>
            <a:pPr>
              <a:buFontTx/>
              <a:buChar char="•"/>
            </a:pPr>
            <a:r>
              <a:rPr lang="en-US" altLang="en-US">
                <a:latin typeface="Times New Roman" charset="0"/>
              </a:rPr>
              <a:t>Messages among objects are represented with arrows that points to receiving object, near the association line between two objects.</a:t>
            </a:r>
          </a:p>
          <a:p>
            <a:pPr>
              <a:buFontTx/>
              <a:buChar char="•"/>
            </a:pPr>
            <a:endParaRPr lang="en-US" altLang="en-US">
              <a:latin typeface="Times New Roman" charset="0"/>
            </a:endParaRPr>
          </a:p>
          <a:p>
            <a:pPr>
              <a:buFontTx/>
              <a:buChar char="•"/>
            </a:pPr>
            <a:r>
              <a:rPr lang="en-US" altLang="en-US">
                <a:latin typeface="Times New Roman" charset="0"/>
              </a:rPr>
              <a:t>Collaboration and sequence diagrams are interchangeable. </a:t>
            </a:r>
          </a:p>
          <a:p>
            <a:pPr>
              <a:buFontTx/>
              <a:buChar char="•"/>
            </a:pPr>
            <a:endParaRPr lang="en-US" altLang="en-US">
              <a:latin typeface="Times New Roman" charset="0"/>
            </a:endParaRPr>
          </a:p>
          <a:p>
            <a:pPr>
              <a:buFontTx/>
              <a:buChar char="•"/>
            </a:pPr>
            <a:r>
              <a:rPr lang="en-US" altLang="en-US">
                <a:latin typeface="Times New Roman" charset="0"/>
              </a:rPr>
              <a:t>  A label near the arrow shows what the message is. </a:t>
            </a:r>
          </a:p>
          <a:p>
            <a:pPr>
              <a:buFontTx/>
              <a:buChar char="•"/>
            </a:pPr>
            <a:endParaRPr lang="en-US" altLang="en-US">
              <a:latin typeface="Times New Roman" charset="0"/>
            </a:endParaRPr>
          </a:p>
          <a:p>
            <a:pPr>
              <a:buFontTx/>
              <a:buChar char="•"/>
            </a:pPr>
            <a:r>
              <a:rPr lang="en-US" altLang="en-US">
                <a:latin typeface="Times New Roman" charset="0"/>
              </a:rPr>
              <a:t>The message  typically tells the receiving object to execute one of its operations. </a:t>
            </a:r>
          </a:p>
          <a:p>
            <a:pPr>
              <a:buFontTx/>
              <a:buChar char="•"/>
            </a:pPr>
            <a:endParaRPr lang="en-US" altLang="en-US">
              <a:latin typeface="Times New Roman" charset="0"/>
            </a:endParaRPr>
          </a:p>
          <a:p>
            <a:pPr>
              <a:buFontTx/>
              <a:buChar char="•"/>
            </a:pPr>
            <a:r>
              <a:rPr lang="en-US" altLang="en-US">
                <a:latin typeface="Times New Roman" charset="0"/>
              </a:rPr>
              <a:t>A pair of parentheses ends the message. Parameters are specified within parentheses.</a:t>
            </a:r>
          </a:p>
          <a:p>
            <a:pPr>
              <a:buFontTx/>
              <a:buChar char="•"/>
            </a:pPr>
            <a:endParaRPr lang="en-US" altLang="en-US">
              <a:latin typeface="Times New Roman" charset="0"/>
            </a:endParaRPr>
          </a:p>
          <a:p>
            <a:endParaRPr lang="en-US" altLang="en-US">
              <a:latin typeface="Times New Roman" charset="0"/>
            </a:endParaRPr>
          </a:p>
        </p:txBody>
      </p:sp>
    </p:spTree>
    <p:extLst>
      <p:ext uri="{BB962C8B-B14F-4D97-AF65-F5344CB8AC3E}">
        <p14:creationId xmlns:p14="http://schemas.microsoft.com/office/powerpoint/2010/main" xmlns="" val="7219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2892425" y="525463"/>
            <a:ext cx="3498850" cy="2624137"/>
          </a:xfrm>
          <a:solidFill>
            <a:srgbClr val="FFFFFF"/>
          </a:solidFill>
          <a:ln/>
        </p:spPr>
      </p:sp>
      <p:sp>
        <p:nvSpPr>
          <p:cNvPr id="37891" name="Rectangle 3"/>
          <p:cNvSpPr>
            <a:spLocks noGrp="1" noChangeArrowheads="1"/>
          </p:cNvSpPr>
          <p:nvPr>
            <p:ph type="body" idx="1"/>
          </p:nvPr>
        </p:nvSpPr>
        <p:spPr>
          <a:xfrm>
            <a:off x="928688" y="3324225"/>
            <a:ext cx="7426325" cy="3148013"/>
          </a:xfrm>
          <a:solidFill>
            <a:srgbClr val="FFFFFF"/>
          </a:solidFill>
          <a:ln>
            <a:solidFill>
              <a:srgbClr val="000000"/>
            </a:solidFill>
          </a:ln>
        </p:spPr>
        <p:txBody>
          <a:bodyPr/>
          <a:lstStyle/>
          <a:p>
            <a:pPr>
              <a:buFontTx/>
              <a:buChar char="•"/>
            </a:pPr>
            <a:r>
              <a:rPr lang="en-US" altLang="en-US">
                <a:latin typeface="Times New Roman" charset="0"/>
              </a:rPr>
              <a:t>A collaboration diagram can also be considered as an extension of object diagram. In addition to the associations among objects, collaboration diagram shows the messages the objects send each other.</a:t>
            </a:r>
          </a:p>
          <a:p>
            <a:pPr>
              <a:buFontTx/>
              <a:buChar char="•"/>
            </a:pPr>
            <a:endParaRPr lang="en-US" altLang="en-US">
              <a:latin typeface="Times New Roman" charset="0"/>
            </a:endParaRPr>
          </a:p>
          <a:p>
            <a:pPr>
              <a:buFontTx/>
              <a:buChar char="•"/>
            </a:pPr>
            <a:r>
              <a:rPr lang="en-US" altLang="en-US">
                <a:latin typeface="Times New Roman" charset="0"/>
              </a:rPr>
              <a:t>Messages among objects are represented with arrows that points to receiving object, near the association line between two objects.</a:t>
            </a:r>
          </a:p>
          <a:p>
            <a:pPr>
              <a:buFontTx/>
              <a:buChar char="•"/>
            </a:pPr>
            <a:endParaRPr lang="en-US" altLang="en-US">
              <a:latin typeface="Times New Roman" charset="0"/>
            </a:endParaRPr>
          </a:p>
          <a:p>
            <a:pPr>
              <a:buFontTx/>
              <a:buChar char="•"/>
            </a:pPr>
            <a:r>
              <a:rPr lang="en-US" altLang="en-US">
                <a:latin typeface="Times New Roman" charset="0"/>
              </a:rPr>
              <a:t>Collaboration and sequence diagrams are interchangeable. </a:t>
            </a:r>
          </a:p>
          <a:p>
            <a:pPr>
              <a:buFontTx/>
              <a:buChar char="•"/>
            </a:pPr>
            <a:endParaRPr lang="en-US" altLang="en-US">
              <a:latin typeface="Times New Roman" charset="0"/>
            </a:endParaRPr>
          </a:p>
          <a:p>
            <a:pPr>
              <a:buFontTx/>
              <a:buChar char="•"/>
            </a:pPr>
            <a:r>
              <a:rPr lang="en-US" altLang="en-US">
                <a:latin typeface="Times New Roman" charset="0"/>
              </a:rPr>
              <a:t>  A label near the arrow shows what the message is. </a:t>
            </a:r>
          </a:p>
          <a:p>
            <a:pPr>
              <a:buFontTx/>
              <a:buChar char="•"/>
            </a:pPr>
            <a:endParaRPr lang="en-US" altLang="en-US">
              <a:latin typeface="Times New Roman" charset="0"/>
            </a:endParaRPr>
          </a:p>
          <a:p>
            <a:pPr>
              <a:buFontTx/>
              <a:buChar char="•"/>
            </a:pPr>
            <a:r>
              <a:rPr lang="en-US" altLang="en-US">
                <a:latin typeface="Times New Roman" charset="0"/>
              </a:rPr>
              <a:t>The message  typically tells the receiving object to execute one of its operations. </a:t>
            </a:r>
          </a:p>
          <a:p>
            <a:pPr>
              <a:buFontTx/>
              <a:buChar char="•"/>
            </a:pPr>
            <a:endParaRPr lang="en-US" altLang="en-US">
              <a:latin typeface="Times New Roman" charset="0"/>
            </a:endParaRPr>
          </a:p>
          <a:p>
            <a:pPr>
              <a:buFontTx/>
              <a:buChar char="•"/>
            </a:pPr>
            <a:r>
              <a:rPr lang="en-US" altLang="en-US">
                <a:latin typeface="Times New Roman" charset="0"/>
              </a:rPr>
              <a:t>A pair of parentheses ends the message. Parameters are specified within parentheses.</a:t>
            </a:r>
          </a:p>
          <a:p>
            <a:pPr>
              <a:buFontTx/>
              <a:buChar char="•"/>
            </a:pPr>
            <a:endParaRPr lang="en-US" altLang="en-US">
              <a:latin typeface="Times New Roman" charset="0"/>
            </a:endParaRPr>
          </a:p>
          <a:p>
            <a:endParaRPr lang="en-US" altLang="en-US">
              <a:latin typeface="Times New Roman" charset="0"/>
            </a:endParaRPr>
          </a:p>
        </p:txBody>
      </p:sp>
    </p:spTree>
    <p:extLst>
      <p:ext uri="{BB962C8B-B14F-4D97-AF65-F5344CB8AC3E}">
        <p14:creationId xmlns:p14="http://schemas.microsoft.com/office/powerpoint/2010/main" xmlns="" val="128544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921C4B2-7FF1-AB4F-A748-5BEAD8B214FD}" type="datetime1">
              <a:rPr lang="en-IN" smtClean="0"/>
              <a:pPr/>
              <a:t>17-03-2023</a:t>
            </a:fld>
            <a:endParaRPr lang="en-IN"/>
          </a:p>
        </p:txBody>
      </p:sp>
      <p:sp>
        <p:nvSpPr>
          <p:cNvPr id="17" name="Footer Placeholder 16"/>
          <p:cNvSpPr>
            <a:spLocks noGrp="1"/>
          </p:cNvSpPr>
          <p:nvPr>
            <p:ph type="ftr" sz="quarter" idx="11"/>
          </p:nvPr>
        </p:nvSpPr>
        <p:spPr/>
        <p:txBody>
          <a:bodyPr/>
          <a:lstStyle/>
          <a:p>
            <a:r>
              <a:rPr lang="en-IN" smtClean="0"/>
              <a:t>© Shruti Jaiswal</a:t>
            </a:r>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A0615A-79E6-423C-A6E2-DC5FF8B742A7}"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958624-DE82-F842-85C6-F1AE50093B17}" type="datetime1">
              <a:rPr lang="en-IN" smtClean="0"/>
              <a:pPr/>
              <a:t>17-03-2023</a:t>
            </a:fld>
            <a:endParaRPr lang="en-IN"/>
          </a:p>
        </p:txBody>
      </p:sp>
      <p:sp>
        <p:nvSpPr>
          <p:cNvPr id="5" name="Footer Placeholder 4"/>
          <p:cNvSpPr>
            <a:spLocks noGrp="1"/>
          </p:cNvSpPr>
          <p:nvPr>
            <p:ph type="ftr" sz="quarter" idx="11"/>
          </p:nvPr>
        </p:nvSpPr>
        <p:spPr/>
        <p:txBody>
          <a:bodyPr/>
          <a:lstStyle/>
          <a:p>
            <a:r>
              <a:rPr lang="en-IN" smtClean="0"/>
              <a:t>© Shruti Jaiswal</a:t>
            </a:r>
            <a:endParaRPr lang="en-IN"/>
          </a:p>
        </p:txBody>
      </p:sp>
      <p:sp>
        <p:nvSpPr>
          <p:cNvPr id="6" name="Slide Number Placeholder 5"/>
          <p:cNvSpPr>
            <a:spLocks noGrp="1"/>
          </p:cNvSpPr>
          <p:nvPr>
            <p:ph type="sldNum" sz="quarter" idx="12"/>
          </p:nvPr>
        </p:nvSpPr>
        <p:spPr/>
        <p:txBody>
          <a:bodyPr/>
          <a:lstStyle/>
          <a:p>
            <a:fld id="{C9A0615A-79E6-423C-A6E2-DC5FF8B742A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9A0615A-79E6-423C-A6E2-DC5FF8B742A7}"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79CDE2-C85C-D344-9E55-69E776238C93}" type="datetime1">
              <a:rPr lang="en-IN" smtClean="0"/>
              <a:pPr/>
              <a:t>17-03-2023</a:t>
            </a:fld>
            <a:endParaRPr lang="en-IN"/>
          </a:p>
        </p:txBody>
      </p:sp>
      <p:sp>
        <p:nvSpPr>
          <p:cNvPr id="5" name="Footer Placeholder 4"/>
          <p:cNvSpPr>
            <a:spLocks noGrp="1"/>
          </p:cNvSpPr>
          <p:nvPr>
            <p:ph type="ftr" sz="quarter" idx="11"/>
          </p:nvPr>
        </p:nvSpPr>
        <p:spPr/>
        <p:txBody>
          <a:bodyPr/>
          <a:lstStyle/>
          <a:p>
            <a:r>
              <a:rPr lang="en-IN" smtClean="0"/>
              <a:t>© Shruti Jaiswal</a:t>
            </a:r>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6809" name="Rectangle 9"/>
          <p:cNvSpPr>
            <a:spLocks noGrp="1" noChangeArrowheads="1"/>
          </p:cNvSpPr>
          <p:nvPr>
            <p:ph type="ctrTitle"/>
          </p:nvPr>
        </p:nvSpPr>
        <p:spPr>
          <a:xfrm>
            <a:off x="990600" y="2743200"/>
            <a:ext cx="7772400" cy="1143000"/>
          </a:xfrm>
          <a:noFill/>
        </p:spPr>
        <p:txBody>
          <a:bodyPr anchor="b"/>
          <a:lstStyle>
            <a:lvl1pPr>
              <a:defRPr/>
            </a:lvl1pPr>
          </a:lstStyle>
          <a:p>
            <a:r>
              <a:rPr lang="en-GB" altLang="zh-CN"/>
              <a:t>Click to edit Master title style</a:t>
            </a:r>
          </a:p>
        </p:txBody>
      </p:sp>
      <p:sp>
        <p:nvSpPr>
          <p:cNvPr id="3" name="Rectangle 11"/>
          <p:cNvSpPr>
            <a:spLocks noGrp="1" noChangeArrowheads="1"/>
          </p:cNvSpPr>
          <p:nvPr>
            <p:ph type="sldNum" sz="quarter" idx="10"/>
          </p:nvPr>
        </p:nvSpPr>
        <p:spPr>
          <a:xfrm>
            <a:off x="7239000" y="6324600"/>
            <a:ext cx="1905000" cy="457200"/>
          </a:xfrm>
        </p:spPr>
        <p:txBody>
          <a:bodyPr/>
          <a:lstStyle>
            <a:lvl1pPr>
              <a:defRPr>
                <a:solidFill>
                  <a:schemeClr val="bg2"/>
                </a:solidFill>
              </a:defRPr>
            </a:lvl1pPr>
          </a:lstStyle>
          <a:p>
            <a:fld id="{4FF48777-03E6-5B45-8585-C068D260B18D}" type="slidenum">
              <a:rPr lang="zh-CN" altLang="en-GB"/>
              <a:pPr/>
              <a:t>‹#›</a:t>
            </a:fld>
            <a:endParaRPr lang="en-GB" altLang="zh-CN"/>
          </a:p>
        </p:txBody>
      </p:sp>
    </p:spTree>
    <p:extLst>
      <p:ext uri="{BB962C8B-B14F-4D97-AF65-F5344CB8AC3E}">
        <p14:creationId xmlns:p14="http://schemas.microsoft.com/office/powerpoint/2010/main" xmlns="" val="2131218041"/>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0094294-F2F6-854A-9FC4-E013C8429C26}" type="datetime1">
              <a:rPr lang="en-IN" smtClean="0"/>
              <a:pPr/>
              <a:t>17-03-2023</a:t>
            </a:fld>
            <a:endParaRPr lang="en-IN" dirty="0"/>
          </a:p>
        </p:txBody>
      </p:sp>
      <p:sp>
        <p:nvSpPr>
          <p:cNvPr id="5" name="Footer Placeholder 4"/>
          <p:cNvSpPr>
            <a:spLocks noGrp="1"/>
          </p:cNvSpPr>
          <p:nvPr>
            <p:ph type="ftr" sz="quarter" idx="11"/>
          </p:nvPr>
        </p:nvSpPr>
        <p:spPr/>
        <p:txBody>
          <a:bodyPr/>
          <a:lstStyle/>
          <a:p>
            <a:r>
              <a:rPr lang="en-IN" smtClean="0"/>
              <a:t>© Shruti Jaiswal</a:t>
            </a:r>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C9A0615A-79E6-423C-A6E2-DC5FF8B742A7}"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IN" smtClean="0"/>
              <a:t>© Shruti Jaiswal</a:t>
            </a:r>
            <a:endParaRPr lang="en-IN"/>
          </a:p>
        </p:txBody>
      </p:sp>
      <p:sp>
        <p:nvSpPr>
          <p:cNvPr id="4" name="Date Placeholder 3"/>
          <p:cNvSpPr>
            <a:spLocks noGrp="1"/>
          </p:cNvSpPr>
          <p:nvPr>
            <p:ph type="dt" sz="half" idx="10"/>
          </p:nvPr>
        </p:nvSpPr>
        <p:spPr/>
        <p:txBody>
          <a:bodyPr/>
          <a:lstStyle/>
          <a:p>
            <a:fld id="{410BFBE9-0623-D243-994A-6C69D9E49902}" type="datetime1">
              <a:rPr lang="en-IN" smtClean="0"/>
              <a:pPr/>
              <a:t>17-03-2023</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A0615A-79E6-423C-A6E2-DC5FF8B742A7}"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77F043-EA5C-7D4B-A969-1C88E0F57C7A}" type="datetime1">
              <a:rPr lang="en-IN" smtClean="0"/>
              <a:pPr/>
              <a:t>17-03-2023</a:t>
            </a:fld>
            <a:endParaRPr lang="en-IN"/>
          </a:p>
        </p:txBody>
      </p:sp>
      <p:sp>
        <p:nvSpPr>
          <p:cNvPr id="6" name="Footer Placeholder 5"/>
          <p:cNvSpPr>
            <a:spLocks noGrp="1"/>
          </p:cNvSpPr>
          <p:nvPr>
            <p:ph type="ftr" sz="quarter" idx="11"/>
          </p:nvPr>
        </p:nvSpPr>
        <p:spPr/>
        <p:txBody>
          <a:bodyPr/>
          <a:lstStyle/>
          <a:p>
            <a:r>
              <a:rPr lang="en-IN" smtClean="0"/>
              <a:t>© Shruti Jaiswal</a:t>
            </a:r>
            <a:endParaRPr lang="en-IN"/>
          </a:p>
        </p:txBody>
      </p:sp>
      <p:sp>
        <p:nvSpPr>
          <p:cNvPr id="7" name="Slide Number Placeholder 6"/>
          <p:cNvSpPr>
            <a:spLocks noGrp="1"/>
          </p:cNvSpPr>
          <p:nvPr>
            <p:ph type="sldNum" sz="quarter" idx="12"/>
          </p:nvPr>
        </p:nvSpPr>
        <p:spPr/>
        <p:txBody>
          <a:bodyPr/>
          <a:lstStyle/>
          <a:p>
            <a:fld id="{C9A0615A-79E6-423C-A6E2-DC5FF8B742A7}"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ECB8AA6-4686-004E-828B-43525CC8F313}" type="datetime1">
              <a:rPr lang="en-IN" smtClean="0"/>
              <a:pPr/>
              <a:t>17-03-2023</a:t>
            </a:fld>
            <a:endParaRPr lang="en-IN"/>
          </a:p>
        </p:txBody>
      </p:sp>
      <p:sp>
        <p:nvSpPr>
          <p:cNvPr id="8" name="Footer Placeholder 7"/>
          <p:cNvSpPr>
            <a:spLocks noGrp="1"/>
          </p:cNvSpPr>
          <p:nvPr>
            <p:ph type="ftr" sz="quarter" idx="11"/>
          </p:nvPr>
        </p:nvSpPr>
        <p:spPr>
          <a:xfrm>
            <a:off x="304800" y="6409944"/>
            <a:ext cx="3581400" cy="365760"/>
          </a:xfrm>
        </p:spPr>
        <p:txBody>
          <a:bodyPr/>
          <a:lstStyle/>
          <a:p>
            <a:r>
              <a:rPr lang="en-IN" smtClean="0"/>
              <a:t>© Shruti Jaiswal</a:t>
            </a:r>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9A0615A-79E6-423C-A6E2-DC5FF8B742A7}"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AD8485-6992-7C4B-A27D-33857773F0BE}" type="datetime1">
              <a:rPr lang="en-IN" smtClean="0"/>
              <a:pPr/>
              <a:t>17-03-2023</a:t>
            </a:fld>
            <a:endParaRPr lang="en-IN"/>
          </a:p>
        </p:txBody>
      </p:sp>
      <p:sp>
        <p:nvSpPr>
          <p:cNvPr id="4" name="Footer Placeholder 3"/>
          <p:cNvSpPr>
            <a:spLocks noGrp="1"/>
          </p:cNvSpPr>
          <p:nvPr>
            <p:ph type="ftr" sz="quarter" idx="11"/>
          </p:nvPr>
        </p:nvSpPr>
        <p:spPr/>
        <p:txBody>
          <a:bodyPr/>
          <a:lstStyle/>
          <a:p>
            <a:r>
              <a:rPr lang="en-IN" smtClean="0"/>
              <a:t>© Shruti Jaiswal</a:t>
            </a:r>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9A0615A-79E6-423C-A6E2-DC5FF8B742A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F858238-5411-2C4E-9610-0DABC6E8ABBC}" type="datetime1">
              <a:rPr lang="en-IN" smtClean="0"/>
              <a:pPr/>
              <a:t>17-03-2023</a:t>
            </a:fld>
            <a:endParaRPr lang="en-IN"/>
          </a:p>
        </p:txBody>
      </p:sp>
      <p:sp>
        <p:nvSpPr>
          <p:cNvPr id="3" name="Footer Placeholder 2"/>
          <p:cNvSpPr>
            <a:spLocks noGrp="1"/>
          </p:cNvSpPr>
          <p:nvPr>
            <p:ph type="ftr" sz="quarter" idx="11"/>
          </p:nvPr>
        </p:nvSpPr>
        <p:spPr/>
        <p:txBody>
          <a:bodyPr/>
          <a:lstStyle/>
          <a:p>
            <a:r>
              <a:rPr lang="en-IN" smtClean="0"/>
              <a:t>© Shruti Jaiswal</a:t>
            </a:r>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9A0615A-79E6-423C-A6E2-DC5FF8B742A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9A0615A-79E6-423C-A6E2-DC5FF8B742A7}"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058A7FC-3C62-2E4C-B827-C8192C28D09A}" type="datetime1">
              <a:rPr lang="en-IN" smtClean="0"/>
              <a:pPr/>
              <a:t>17-03-2023</a:t>
            </a:fld>
            <a:endParaRPr lang="en-IN"/>
          </a:p>
        </p:txBody>
      </p:sp>
      <p:sp>
        <p:nvSpPr>
          <p:cNvPr id="6" name="Footer Placeholder 5"/>
          <p:cNvSpPr>
            <a:spLocks noGrp="1"/>
          </p:cNvSpPr>
          <p:nvPr>
            <p:ph type="ftr" sz="quarter" idx="11"/>
          </p:nvPr>
        </p:nvSpPr>
        <p:spPr>
          <a:xfrm>
            <a:off x="301752" y="6410848"/>
            <a:ext cx="3383280" cy="365760"/>
          </a:xfrm>
        </p:spPr>
        <p:txBody>
          <a:bodyPr/>
          <a:lstStyle/>
          <a:p>
            <a:r>
              <a:rPr lang="en-IN" smtClean="0"/>
              <a:t>© Shruti Jaiswal</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9A0615A-79E6-423C-A6E2-DC5FF8B742A7}"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82EE695-3460-E54E-9ADF-30F9E0F2946B}" type="datetime1">
              <a:rPr lang="en-IN" smtClean="0"/>
              <a:pPr/>
              <a:t>17-03-2023</a:t>
            </a:fld>
            <a:endParaRPr lang="en-IN"/>
          </a:p>
        </p:txBody>
      </p:sp>
      <p:sp>
        <p:nvSpPr>
          <p:cNvPr id="6" name="Footer Placeholder 5"/>
          <p:cNvSpPr>
            <a:spLocks noGrp="1"/>
          </p:cNvSpPr>
          <p:nvPr>
            <p:ph type="ftr" sz="quarter" idx="11"/>
          </p:nvPr>
        </p:nvSpPr>
        <p:spPr>
          <a:xfrm>
            <a:off x="301752" y="6410848"/>
            <a:ext cx="3584448" cy="365760"/>
          </a:xfrm>
        </p:spPr>
        <p:txBody>
          <a:bodyPr/>
          <a:lstStyle/>
          <a:p>
            <a:r>
              <a:rPr lang="en-IN" smtClean="0"/>
              <a:t>© Shruti Jaiswal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57A1B40-E646-8C4A-813C-0191D9BABDD1}" type="datetime1">
              <a:rPr lang="en-IN" smtClean="0"/>
              <a:pPr/>
              <a:t>17-03-2023</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IN" smtClean="0"/>
              <a:t>© Shruti Jaiswal</a:t>
            </a:r>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9A0615A-79E6-423C-A6E2-DC5FF8B742A7}"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251520" y="1484784"/>
            <a:ext cx="8534400" cy="459943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0" name="Rectangle 19"/>
          <p:cNvSpPr/>
          <p:nvPr userDrawn="1"/>
        </p:nvSpPr>
        <p:spPr>
          <a:xfrm>
            <a:off x="0" y="0"/>
            <a:ext cx="9144000" cy="476672"/>
          </a:xfrm>
          <a:prstGeom prst="rect">
            <a:avLst/>
          </a:prstGeom>
          <a:solidFill>
            <a:srgbClr val="1E14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400" dirty="0" err="1" smtClean="0"/>
              <a:t>Jaypee</a:t>
            </a:r>
            <a:r>
              <a:rPr lang="en-IN" sz="2400" baseline="0" dirty="0" smtClean="0"/>
              <a:t> Institute of Institute Technology</a:t>
            </a:r>
          </a:p>
          <a:p>
            <a:pPr algn="r"/>
            <a:r>
              <a:rPr lang="en-IN" sz="1100" dirty="0" smtClean="0">
                <a:latin typeface="Perpetua Titling MT" pitchFamily="18" charset="0"/>
              </a:rPr>
              <a:t>declared</a:t>
            </a:r>
            <a:r>
              <a:rPr lang="en-IN" sz="1100" baseline="0" dirty="0" smtClean="0">
                <a:latin typeface="Perpetua Titling MT" pitchFamily="18" charset="0"/>
              </a:rPr>
              <a:t> DEEMED TO BE UNIVERSITY UNDER SECTION 3 OF UGC ACT</a:t>
            </a:r>
            <a:endParaRPr lang="en-IN" sz="1100" dirty="0">
              <a:latin typeface="Perpetua Titling MT" pitchFamily="18" charset="0"/>
            </a:endParaRPr>
          </a:p>
        </p:txBody>
      </p:sp>
      <p:pic>
        <p:nvPicPr>
          <p:cNvPr id="15362" name="Picture 2" descr="C:\Users\Raju Pal\Downloads\pics\Logo-jiit.png"/>
          <p:cNvPicPr>
            <a:picLocks noChangeAspect="1" noChangeArrowheads="1"/>
          </p:cNvPicPr>
          <p:nvPr userDrawn="1"/>
        </p:nvPicPr>
        <p:blipFill>
          <a:blip r:embed="rId14" cstate="print"/>
          <a:srcRect/>
          <a:stretch>
            <a:fillRect/>
          </a:stretch>
        </p:blipFill>
        <p:spPr bwMode="auto">
          <a:xfrm>
            <a:off x="0" y="0"/>
            <a:ext cx="827584" cy="54868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creately.com/blog/diagrams/use-case-diagram-relationship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564904"/>
            <a:ext cx="8964488" cy="2880320"/>
          </a:xfrm>
        </p:spPr>
        <p:txBody>
          <a:bodyPr>
            <a:normAutofit fontScale="90000"/>
          </a:bodyPr>
          <a:lstStyle/>
          <a:p>
            <a:r>
              <a:rPr lang="en-IN" b="1" dirty="0" smtClean="0">
                <a:latin typeface="Cambria" pitchFamily="18" charset="0"/>
              </a:rPr>
              <a:t>SOFTWARE ENGINEERING</a:t>
            </a:r>
            <a:br>
              <a:rPr lang="en-IN" b="1" dirty="0" smtClean="0">
                <a:latin typeface="Cambria" pitchFamily="18" charset="0"/>
              </a:rPr>
            </a:br>
            <a:r>
              <a:rPr lang="en-IN" b="1" dirty="0">
                <a:latin typeface="Cambria" pitchFamily="18" charset="0"/>
              </a:rPr>
              <a:t>(</a:t>
            </a:r>
            <a:r>
              <a:rPr lang="fr-FR" b="1" dirty="0">
                <a:latin typeface="Cambria" pitchFamily="18" charset="0"/>
              </a:rPr>
              <a:t>15B11CI513</a:t>
            </a:r>
            <a:r>
              <a:rPr lang="en-US" b="1" dirty="0">
                <a:latin typeface="Cambria" pitchFamily="18" charset="0"/>
              </a:rPr>
              <a:t> </a:t>
            </a:r>
            <a:r>
              <a:rPr lang="en-IN" sz="4000" b="1" dirty="0" smtClean="0">
                <a:latin typeface="Cambria" pitchFamily="18" charset="0"/>
              </a:rPr>
              <a:t>)</a:t>
            </a:r>
            <a:br>
              <a:rPr lang="en-IN" sz="4000" b="1" dirty="0" smtClean="0">
                <a:latin typeface="Cambria" pitchFamily="18" charset="0"/>
              </a:rPr>
            </a:br>
            <a:r>
              <a:rPr lang="en-US" sz="2400" b="1" dirty="0" smtClean="0"/>
              <a:t>Credits :- </a:t>
            </a:r>
            <a:r>
              <a:rPr lang="en-US" sz="2400" dirty="0" smtClean="0"/>
              <a:t>4			</a:t>
            </a:r>
            <a:r>
              <a:rPr lang="en-US" sz="2400" b="1" dirty="0" smtClean="0"/>
              <a:t>Contact Hours</a:t>
            </a:r>
            <a:r>
              <a:rPr lang="en-US" sz="2400" dirty="0" smtClean="0"/>
              <a:t> </a:t>
            </a:r>
            <a:r>
              <a:rPr lang="en-US" sz="2400" b="1" dirty="0" smtClean="0"/>
              <a:t>:- </a:t>
            </a:r>
            <a:r>
              <a:rPr lang="en-US" sz="2400" dirty="0" smtClean="0"/>
              <a:t>3-1-0</a:t>
            </a:r>
            <a:br>
              <a:rPr lang="en-US" sz="2400" dirty="0" smtClean="0"/>
            </a:br>
            <a:r>
              <a:rPr lang="en-US" sz="2400" dirty="0" smtClean="0"/>
              <a:t/>
            </a:r>
            <a:br>
              <a:rPr lang="en-US" sz="2400" dirty="0" smtClean="0"/>
            </a:br>
            <a:r>
              <a:rPr lang="en-US" altLang="en-AU" dirty="0"/>
              <a:t/>
            </a:r>
            <a:br>
              <a:rPr lang="en-US" altLang="en-AU" dirty="0"/>
            </a:br>
            <a:r>
              <a:rPr lang="en-AU" altLang="en-AU" dirty="0"/>
              <a:t>Sequence Diagrams</a:t>
            </a:r>
            <a:br>
              <a:rPr lang="en-AU" altLang="en-AU" dirty="0"/>
            </a:br>
            <a:r>
              <a:rPr lang="en-AU" altLang="en-AU" dirty="0"/>
              <a:t>and Collaboration Diagrams </a:t>
            </a:r>
            <a:r>
              <a:rPr lang="en-US" altLang="en-US" dirty="0"/>
              <a:t> </a:t>
            </a:r>
            <a:br>
              <a:rPr lang="en-US" altLang="en-US" dirty="0"/>
            </a:br>
            <a:endParaRPr lang="en-IN"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31014174-5688-684B-AC47-A4759229CECB}" type="slidenum">
              <a:rPr lang="zh-CN" altLang="en-GB" sz="1400"/>
              <a:pPr eaLnBrk="1" hangingPunct="1"/>
              <a:t>10</a:t>
            </a:fld>
            <a:endParaRPr lang="en-GB" altLang="zh-CN" sz="1400"/>
          </a:p>
        </p:txBody>
      </p:sp>
      <p:sp>
        <p:nvSpPr>
          <p:cNvPr id="12291" name="Rectangle 2"/>
          <p:cNvSpPr>
            <a:spLocks noGrp="1" noChangeArrowheads="1"/>
          </p:cNvSpPr>
          <p:nvPr>
            <p:ph type="title"/>
          </p:nvPr>
        </p:nvSpPr>
        <p:spPr>
          <a:xfrm>
            <a:off x="301752" y="509808"/>
            <a:ext cx="8534400" cy="758952"/>
          </a:xfrm>
        </p:spPr>
        <p:txBody>
          <a:bodyPr>
            <a:noAutofit/>
          </a:bodyPr>
          <a:lstStyle/>
          <a:p>
            <a:pPr eaLnBrk="1" hangingPunct="1"/>
            <a:r>
              <a:rPr lang="en-GB" altLang="en-US" sz="2800" dirty="0"/>
              <a:t>Alternative Flow: flow changes to alternative lifeline branch of the same object</a:t>
            </a:r>
            <a:endParaRPr lang="en-US" altLang="en-US" sz="2800" dirty="0"/>
          </a:p>
        </p:txBody>
      </p:sp>
      <p:sp>
        <p:nvSpPr>
          <p:cNvPr id="12292" name="Rectangle 3"/>
          <p:cNvSpPr>
            <a:spLocks noChangeArrowheads="1"/>
          </p:cNvSpPr>
          <p:nvPr/>
        </p:nvSpPr>
        <p:spPr bwMode="auto">
          <a:xfrm>
            <a:off x="2208213" y="1447800"/>
            <a:ext cx="1754187"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Editor</a:t>
            </a:r>
          </a:p>
        </p:txBody>
      </p:sp>
      <p:sp>
        <p:nvSpPr>
          <p:cNvPr id="12293" name="Line 4"/>
          <p:cNvSpPr>
            <a:spLocks noChangeShapeType="1"/>
          </p:cNvSpPr>
          <p:nvPr/>
        </p:nvSpPr>
        <p:spPr bwMode="auto">
          <a:xfrm flipH="1">
            <a:off x="3048000" y="2209800"/>
            <a:ext cx="74613" cy="41910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294" name="Line 7"/>
          <p:cNvSpPr>
            <a:spLocks noChangeShapeType="1"/>
          </p:cNvSpPr>
          <p:nvPr/>
        </p:nvSpPr>
        <p:spPr bwMode="auto">
          <a:xfrm>
            <a:off x="1217613" y="2971800"/>
            <a:ext cx="1828800"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8"/>
          <p:cNvGrpSpPr>
            <a:grpSpLocks/>
          </p:cNvGrpSpPr>
          <p:nvPr/>
        </p:nvGrpSpPr>
        <p:grpSpPr bwMode="auto">
          <a:xfrm>
            <a:off x="930275" y="1219200"/>
            <a:ext cx="363538" cy="731838"/>
            <a:chOff x="1488" y="1824"/>
            <a:chExt cx="192" cy="384"/>
          </a:xfrm>
        </p:grpSpPr>
        <p:sp>
          <p:nvSpPr>
            <p:cNvPr id="12307" name="Oval 9"/>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2308" name="Line 10"/>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09" name="Freeform 11"/>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2310" name="Line 12"/>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87437" name="Text Box 13"/>
          <p:cNvSpPr txBox="1">
            <a:spLocks noChangeArrowheads="1"/>
          </p:cNvSpPr>
          <p:nvPr/>
        </p:nvSpPr>
        <p:spPr bwMode="auto">
          <a:xfrm>
            <a:off x="609600" y="1979613"/>
            <a:ext cx="912813" cy="485775"/>
          </a:xfrm>
          <a:prstGeom prst="rect">
            <a:avLst/>
          </a:prstGeom>
          <a:noFill/>
          <a:ln w="28575">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400"/>
              <a:t>Actor</a:t>
            </a:r>
          </a:p>
        </p:txBody>
      </p:sp>
      <p:sp>
        <p:nvSpPr>
          <p:cNvPr id="12297" name="Line 14"/>
          <p:cNvSpPr>
            <a:spLocks noChangeShapeType="1"/>
          </p:cNvSpPr>
          <p:nvPr/>
        </p:nvSpPr>
        <p:spPr bwMode="auto">
          <a:xfrm flipH="1">
            <a:off x="1066800" y="2362200"/>
            <a:ext cx="74613" cy="38862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298" name="Text Box 15"/>
          <p:cNvSpPr txBox="1">
            <a:spLocks noChangeArrowheads="1"/>
          </p:cNvSpPr>
          <p:nvPr/>
        </p:nvSpPr>
        <p:spPr bwMode="auto">
          <a:xfrm>
            <a:off x="1592263" y="2590800"/>
            <a:ext cx="923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Exit App</a:t>
            </a:r>
          </a:p>
        </p:txBody>
      </p:sp>
      <p:sp>
        <p:nvSpPr>
          <p:cNvPr id="12299" name="Rectangle 16"/>
          <p:cNvSpPr>
            <a:spLocks noChangeArrowheads="1"/>
          </p:cNvSpPr>
          <p:nvPr/>
        </p:nvSpPr>
        <p:spPr bwMode="auto">
          <a:xfrm>
            <a:off x="6019800" y="1524000"/>
            <a:ext cx="1676400"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FileSystem</a:t>
            </a:r>
          </a:p>
        </p:txBody>
      </p:sp>
      <p:sp>
        <p:nvSpPr>
          <p:cNvPr id="12300" name="Line 17"/>
          <p:cNvSpPr>
            <a:spLocks noChangeShapeType="1"/>
          </p:cNvSpPr>
          <p:nvPr/>
        </p:nvSpPr>
        <p:spPr bwMode="auto">
          <a:xfrm>
            <a:off x="6934200" y="2286000"/>
            <a:ext cx="0" cy="41148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01" name="Line 18"/>
          <p:cNvSpPr>
            <a:spLocks noChangeShapeType="1"/>
          </p:cNvSpPr>
          <p:nvPr/>
        </p:nvSpPr>
        <p:spPr bwMode="auto">
          <a:xfrm>
            <a:off x="3124200" y="3276600"/>
            <a:ext cx="4495800" cy="114300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sp>
        <p:nvSpPr>
          <p:cNvPr id="12302" name="Text Box 19"/>
          <p:cNvSpPr txBox="1">
            <a:spLocks noChangeArrowheads="1"/>
          </p:cNvSpPr>
          <p:nvPr/>
        </p:nvSpPr>
        <p:spPr bwMode="auto">
          <a:xfrm>
            <a:off x="5197475" y="3429000"/>
            <a:ext cx="12128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[delete file]</a:t>
            </a:r>
          </a:p>
        </p:txBody>
      </p:sp>
      <p:sp>
        <p:nvSpPr>
          <p:cNvPr id="12303" name="Line 32"/>
          <p:cNvSpPr>
            <a:spLocks noChangeShapeType="1"/>
          </p:cNvSpPr>
          <p:nvPr/>
        </p:nvSpPr>
        <p:spPr bwMode="auto">
          <a:xfrm>
            <a:off x="6934200" y="3200400"/>
            <a:ext cx="762000" cy="762000"/>
          </a:xfrm>
          <a:prstGeom prst="line">
            <a:avLst/>
          </a:prstGeom>
          <a:noFill/>
          <a:ln w="28575">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04" name="Line 33"/>
          <p:cNvSpPr>
            <a:spLocks noChangeShapeType="1"/>
          </p:cNvSpPr>
          <p:nvPr/>
        </p:nvSpPr>
        <p:spPr bwMode="auto">
          <a:xfrm>
            <a:off x="7696200" y="3962400"/>
            <a:ext cx="0" cy="2438400"/>
          </a:xfrm>
          <a:prstGeom prst="line">
            <a:avLst/>
          </a:prstGeom>
          <a:noFill/>
          <a:ln w="28575">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05" name="Line 34"/>
          <p:cNvSpPr>
            <a:spLocks noChangeShapeType="1"/>
          </p:cNvSpPr>
          <p:nvPr/>
        </p:nvSpPr>
        <p:spPr bwMode="auto">
          <a:xfrm>
            <a:off x="3124200" y="3352800"/>
            <a:ext cx="3733800" cy="160020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sp>
        <p:nvSpPr>
          <p:cNvPr id="12306" name="Text Box 35"/>
          <p:cNvSpPr txBox="1">
            <a:spLocks noChangeArrowheads="1"/>
          </p:cNvSpPr>
          <p:nvPr/>
        </p:nvSpPr>
        <p:spPr bwMode="auto">
          <a:xfrm>
            <a:off x="4427538" y="4267200"/>
            <a:ext cx="10715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[save file]</a:t>
            </a:r>
          </a:p>
        </p:txBody>
      </p:sp>
    </p:spTree>
    <p:extLst>
      <p:ext uri="{BB962C8B-B14F-4D97-AF65-F5344CB8AC3E}">
        <p14:creationId xmlns:p14="http://schemas.microsoft.com/office/powerpoint/2010/main" xmlns="" val="1339229855"/>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7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D802D4E0-369B-0042-B6C7-617A684A1492}" type="slidenum">
              <a:rPr lang="zh-CN" altLang="en-GB" sz="1400"/>
              <a:pPr eaLnBrk="1" hangingPunct="1"/>
              <a:t>11</a:t>
            </a:fld>
            <a:endParaRPr lang="en-GB" altLang="zh-CN" sz="1400"/>
          </a:p>
        </p:txBody>
      </p:sp>
      <p:sp>
        <p:nvSpPr>
          <p:cNvPr id="13315" name="Rectangle 2"/>
          <p:cNvSpPr>
            <a:spLocks noGrp="1" noChangeArrowheads="1"/>
          </p:cNvSpPr>
          <p:nvPr>
            <p:ph type="title"/>
          </p:nvPr>
        </p:nvSpPr>
        <p:spPr/>
        <p:txBody>
          <a:bodyPr/>
          <a:lstStyle/>
          <a:p>
            <a:pPr eaLnBrk="1" hangingPunct="1"/>
            <a:r>
              <a:rPr lang="en-US" altLang="en-US"/>
              <a:t>Sequence diagram -example</a:t>
            </a:r>
          </a:p>
        </p:txBody>
      </p:sp>
      <p:sp>
        <p:nvSpPr>
          <p:cNvPr id="13316" name="Rectangle 3"/>
          <p:cNvSpPr>
            <a:spLocks noGrp="1" noChangeArrowheads="1"/>
          </p:cNvSpPr>
          <p:nvPr>
            <p:ph type="body" idx="1"/>
          </p:nvPr>
        </p:nvSpPr>
        <p:spPr/>
        <p:txBody>
          <a:bodyPr/>
          <a:lstStyle/>
          <a:p>
            <a:pPr eaLnBrk="1" hangingPunct="1"/>
            <a:r>
              <a:rPr lang="en-US" altLang="en-US" sz="2800"/>
              <a:t>Use case </a:t>
            </a:r>
          </a:p>
          <a:p>
            <a:pPr lvl="1" eaLnBrk="1" hangingPunct="1"/>
            <a:r>
              <a:rPr lang="en-US" altLang="en-US" sz="2400"/>
              <a:t>Add Subject Use Case to URS (University Record System):</a:t>
            </a:r>
          </a:p>
          <a:p>
            <a:pPr lvl="1" eaLnBrk="1" hangingPunct="1"/>
            <a:endParaRPr lang="en-US" altLang="en-US" sz="2400"/>
          </a:p>
          <a:p>
            <a:pPr eaLnBrk="1" hangingPunct="1"/>
            <a:r>
              <a:rPr lang="en-US" altLang="en-US" sz="2800"/>
              <a:t>Scenario</a:t>
            </a:r>
          </a:p>
          <a:p>
            <a:pPr lvl="1" eaLnBrk="1" hangingPunct="1"/>
            <a:r>
              <a:rPr lang="en-US" altLang="en-US">
                <a:solidFill>
                  <a:schemeClr val="hlink"/>
                </a:solidFill>
              </a:rPr>
              <a:t>Scenario 1 : Subject gets added successfully.</a:t>
            </a:r>
          </a:p>
          <a:p>
            <a:pPr lvl="1" eaLnBrk="1" hangingPunct="1"/>
            <a:r>
              <a:rPr lang="en-US" altLang="en-US">
                <a:solidFill>
                  <a:schemeClr val="bg2"/>
                </a:solidFill>
              </a:rPr>
              <a:t>Scenario 2 : Adding the subject fails because the subject is already in the database.</a:t>
            </a:r>
          </a:p>
        </p:txBody>
      </p:sp>
    </p:spTree>
    <p:extLst>
      <p:ext uri="{BB962C8B-B14F-4D97-AF65-F5344CB8AC3E}">
        <p14:creationId xmlns:p14="http://schemas.microsoft.com/office/powerpoint/2010/main" xmlns="" val="660068778"/>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45E52C65-04D2-C144-B674-EF7EBAD5A709}" type="slidenum">
              <a:rPr lang="zh-CN" altLang="en-GB" sz="1400"/>
              <a:pPr eaLnBrk="1" hangingPunct="1"/>
              <a:t>12</a:t>
            </a:fld>
            <a:endParaRPr lang="en-GB" altLang="zh-CN" sz="1400"/>
          </a:p>
        </p:txBody>
      </p:sp>
      <p:sp>
        <p:nvSpPr>
          <p:cNvPr id="14339" name="Rectangle 2"/>
          <p:cNvSpPr>
            <a:spLocks noGrp="1" noChangeArrowheads="1"/>
          </p:cNvSpPr>
          <p:nvPr>
            <p:ph type="title"/>
          </p:nvPr>
        </p:nvSpPr>
        <p:spPr/>
        <p:txBody>
          <a:bodyPr/>
          <a:lstStyle/>
          <a:p>
            <a:pPr eaLnBrk="1" hangingPunct="1"/>
            <a:r>
              <a:rPr lang="en-US" altLang="en-US"/>
              <a:t>System Design Principles</a:t>
            </a:r>
          </a:p>
        </p:txBody>
      </p:sp>
      <p:sp>
        <p:nvSpPr>
          <p:cNvPr id="14340" name="Rectangle 3"/>
          <p:cNvSpPr>
            <a:spLocks noGrp="1" noChangeArrowheads="1"/>
          </p:cNvSpPr>
          <p:nvPr>
            <p:ph type="body" idx="1"/>
          </p:nvPr>
        </p:nvSpPr>
        <p:spPr/>
        <p:txBody>
          <a:bodyPr/>
          <a:lstStyle/>
          <a:p>
            <a:pPr eaLnBrk="1" hangingPunct="1"/>
            <a:r>
              <a:rPr lang="en-US" altLang="en-US">
                <a:solidFill>
                  <a:schemeClr val="bg2"/>
                </a:solidFill>
              </a:rPr>
              <a:t>System input can take different forms. E.g.</a:t>
            </a:r>
          </a:p>
          <a:p>
            <a:pPr lvl="1" eaLnBrk="1" hangingPunct="1"/>
            <a:r>
              <a:rPr lang="en-US" altLang="en-US">
                <a:solidFill>
                  <a:srgbClr val="FC0128"/>
                </a:solidFill>
              </a:rPr>
              <a:t>From a graphical user interface</a:t>
            </a:r>
          </a:p>
          <a:p>
            <a:pPr lvl="1" eaLnBrk="1" hangingPunct="1"/>
            <a:r>
              <a:rPr lang="en-US" altLang="en-US">
                <a:solidFill>
                  <a:srgbClr val="FC0128"/>
                </a:solidFill>
              </a:rPr>
              <a:t>From a command file</a:t>
            </a:r>
          </a:p>
          <a:p>
            <a:pPr eaLnBrk="1" hangingPunct="1"/>
            <a:r>
              <a:rPr lang="en-US" altLang="en-US">
                <a:solidFill>
                  <a:schemeClr val="bg2"/>
                </a:solidFill>
              </a:rPr>
              <a:t>URS system should be designed such that the functionality can be </a:t>
            </a:r>
            <a:r>
              <a:rPr lang="en-US" altLang="en-US">
                <a:solidFill>
                  <a:srgbClr val="FC0128"/>
                </a:solidFill>
              </a:rPr>
              <a:t>re-used.</a:t>
            </a:r>
          </a:p>
          <a:p>
            <a:pPr eaLnBrk="1" hangingPunct="1"/>
            <a:r>
              <a:rPr lang="en-US" altLang="en-US">
                <a:solidFill>
                  <a:srgbClr val="FC0128"/>
                </a:solidFill>
              </a:rPr>
              <a:t>Command reading and functionality  implementation have to be separated.</a:t>
            </a:r>
          </a:p>
        </p:txBody>
      </p:sp>
    </p:spTree>
    <p:extLst>
      <p:ext uri="{BB962C8B-B14F-4D97-AF65-F5344CB8AC3E}">
        <p14:creationId xmlns:p14="http://schemas.microsoft.com/office/powerpoint/2010/main" xmlns="" val="2022915091"/>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E54DB11F-3AF8-6C47-867E-36583B86DBB3}" type="slidenum">
              <a:rPr lang="zh-CN" altLang="en-GB" sz="1400"/>
              <a:pPr eaLnBrk="1" hangingPunct="1"/>
              <a:t>13</a:t>
            </a:fld>
            <a:endParaRPr lang="en-GB" altLang="zh-CN" sz="1400"/>
          </a:p>
        </p:txBody>
      </p:sp>
      <p:sp>
        <p:nvSpPr>
          <p:cNvPr id="15363" name="Rectangle 4"/>
          <p:cNvSpPr>
            <a:spLocks noChangeArrowheads="1"/>
          </p:cNvSpPr>
          <p:nvPr/>
        </p:nvSpPr>
        <p:spPr bwMode="auto">
          <a:xfrm>
            <a:off x="1066800" y="1600200"/>
            <a:ext cx="7696200" cy="4572000"/>
          </a:xfrm>
          <a:prstGeom prst="rect">
            <a:avLst/>
          </a:prstGeom>
          <a:solidFill>
            <a:schemeClr val="bg1"/>
          </a:solidFill>
          <a:ln w="9525">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5364" name="Rectangle 2"/>
          <p:cNvSpPr>
            <a:spLocks noGrp="1" noChangeArrowheads="1"/>
          </p:cNvSpPr>
          <p:nvPr>
            <p:ph type="title"/>
          </p:nvPr>
        </p:nvSpPr>
        <p:spPr/>
        <p:txBody>
          <a:bodyPr/>
          <a:lstStyle/>
          <a:p>
            <a:pPr eaLnBrk="1" hangingPunct="1"/>
            <a:r>
              <a:rPr lang="en-US" altLang="en-US"/>
              <a:t>Reading from a command file - example</a:t>
            </a:r>
          </a:p>
        </p:txBody>
      </p:sp>
      <p:sp>
        <p:nvSpPr>
          <p:cNvPr id="15365" name="Rectangle 3"/>
          <p:cNvSpPr>
            <a:spLocks noGrp="1" noChangeArrowheads="1"/>
          </p:cNvSpPr>
          <p:nvPr>
            <p:ph type="body" idx="1"/>
          </p:nvPr>
        </p:nvSpPr>
        <p:spPr/>
        <p:txBody>
          <a:bodyPr>
            <a:normAutofit lnSpcReduction="10000"/>
          </a:bodyPr>
          <a:lstStyle/>
          <a:p>
            <a:pPr eaLnBrk="1" hangingPunct="1">
              <a:lnSpc>
                <a:spcPct val="90000"/>
              </a:lnSpc>
              <a:buFont typeface="Wingdings" charset="2"/>
              <a:buNone/>
            </a:pPr>
            <a:r>
              <a:rPr lang="en-US" altLang="en-US" sz="2000">
                <a:solidFill>
                  <a:schemeClr val="tx1"/>
                </a:solidFill>
              </a:rPr>
              <a:t>	</a:t>
            </a:r>
            <a:r>
              <a:rPr lang="en-US" altLang="en-US" sz="2400">
                <a:solidFill>
                  <a:schemeClr val="tx1"/>
                </a:solidFill>
              </a:rPr>
              <a:t>class URS{ </a:t>
            </a:r>
          </a:p>
          <a:p>
            <a:pPr eaLnBrk="1" hangingPunct="1">
              <a:lnSpc>
                <a:spcPct val="90000"/>
              </a:lnSpc>
              <a:buFont typeface="Wingdings" charset="2"/>
              <a:buNone/>
            </a:pPr>
            <a:r>
              <a:rPr lang="en-US" altLang="en-US" sz="2400">
                <a:solidFill>
                  <a:schemeClr val="tx1"/>
                </a:solidFill>
              </a:rPr>
              <a:t>		public static void main(String[] args){</a:t>
            </a:r>
          </a:p>
          <a:p>
            <a:pPr eaLnBrk="1" hangingPunct="1">
              <a:lnSpc>
                <a:spcPct val="90000"/>
              </a:lnSpc>
              <a:buFont typeface="Wingdings" charset="2"/>
              <a:buNone/>
            </a:pPr>
            <a:r>
              <a:rPr lang="en-US" altLang="en-US" sz="2400">
                <a:solidFill>
                  <a:schemeClr val="tx1"/>
                </a:solidFill>
              </a:rPr>
              <a:t>	    		</a:t>
            </a:r>
            <a:r>
              <a:rPr lang="en-US" altLang="en-US" sz="2400">
                <a:solidFill>
                  <a:schemeClr val="hlink"/>
                </a:solidFill>
              </a:rPr>
              <a:t>URSDatabase u = new URSDatabase();</a:t>
            </a:r>
            <a:r>
              <a:rPr lang="en-US" altLang="en-US" sz="2400">
                <a:solidFill>
                  <a:schemeClr val="tx1"/>
                </a:solidFill>
              </a:rPr>
              <a:t>	</a:t>
            </a:r>
          </a:p>
          <a:p>
            <a:pPr eaLnBrk="1" hangingPunct="1">
              <a:lnSpc>
                <a:spcPct val="90000"/>
              </a:lnSpc>
              <a:buFont typeface="Wingdings" charset="2"/>
              <a:buNone/>
            </a:pPr>
            <a:r>
              <a:rPr lang="en-US" altLang="en-US" sz="2400">
                <a:solidFill>
                  <a:schemeClr val="tx1"/>
                </a:solidFill>
              </a:rPr>
              <a:t>	    		//Read command from file;</a:t>
            </a:r>
          </a:p>
          <a:p>
            <a:pPr eaLnBrk="1" hangingPunct="1">
              <a:lnSpc>
                <a:spcPct val="90000"/>
              </a:lnSpc>
              <a:buFont typeface="Wingdings" charset="2"/>
              <a:buNone/>
            </a:pPr>
            <a:r>
              <a:rPr lang="en-US" altLang="en-US" sz="2400">
                <a:solidFill>
                  <a:schemeClr val="tx1"/>
                </a:solidFill>
              </a:rPr>
              <a:t>       		while ( not end of file) {</a:t>
            </a:r>
          </a:p>
          <a:p>
            <a:pPr eaLnBrk="1" hangingPunct="1">
              <a:lnSpc>
                <a:spcPct val="90000"/>
              </a:lnSpc>
              <a:buFont typeface="Wingdings" charset="2"/>
              <a:buNone/>
            </a:pPr>
            <a:r>
              <a:rPr lang="en-US" altLang="en-US" sz="2400">
                <a:solidFill>
                  <a:schemeClr val="tx1"/>
                </a:solidFill>
              </a:rPr>
              <a:t>				</a:t>
            </a:r>
            <a:r>
              <a:rPr lang="en-US" altLang="en-US" sz="2400">
                <a:solidFill>
                  <a:schemeClr val="hlink"/>
                </a:solidFill>
              </a:rPr>
              <a:t>u.procCommand(cmd);</a:t>
            </a:r>
          </a:p>
          <a:p>
            <a:pPr eaLnBrk="1" hangingPunct="1">
              <a:lnSpc>
                <a:spcPct val="90000"/>
              </a:lnSpc>
              <a:buFont typeface="Wingdings" charset="2"/>
              <a:buNone/>
            </a:pPr>
            <a:r>
              <a:rPr lang="en-US" altLang="en-US" sz="2400">
                <a:solidFill>
                  <a:schemeClr val="tx1"/>
                </a:solidFill>
              </a:rPr>
              <a:t>				//Read next commad;</a:t>
            </a:r>
          </a:p>
          <a:p>
            <a:pPr eaLnBrk="1" hangingPunct="1">
              <a:lnSpc>
                <a:spcPct val="90000"/>
              </a:lnSpc>
              <a:buFont typeface="Wingdings" charset="2"/>
              <a:buNone/>
            </a:pPr>
            <a:r>
              <a:rPr lang="en-US" altLang="en-US" sz="2400">
                <a:solidFill>
                  <a:schemeClr val="tx1"/>
                </a:solidFill>
              </a:rPr>
              <a:t>			}</a:t>
            </a:r>
          </a:p>
          <a:p>
            <a:pPr eaLnBrk="1" hangingPunct="1">
              <a:lnSpc>
                <a:spcPct val="90000"/>
              </a:lnSpc>
              <a:buFont typeface="Wingdings" charset="2"/>
              <a:buNone/>
            </a:pPr>
            <a:r>
              <a:rPr lang="en-US" altLang="en-US" sz="2400">
                <a:solidFill>
                  <a:schemeClr val="tx1"/>
                </a:solidFill>
              </a:rPr>
              <a:t>			//Close file</a:t>
            </a:r>
          </a:p>
          <a:p>
            <a:pPr eaLnBrk="1" hangingPunct="1">
              <a:lnSpc>
                <a:spcPct val="90000"/>
              </a:lnSpc>
              <a:buFont typeface="Wingdings" charset="2"/>
              <a:buNone/>
            </a:pPr>
            <a:r>
              <a:rPr lang="en-US" altLang="en-US" sz="2400">
                <a:solidFill>
                  <a:schemeClr val="tx1"/>
                </a:solidFill>
              </a:rPr>
              <a:t>		}</a:t>
            </a:r>
          </a:p>
          <a:p>
            <a:pPr eaLnBrk="1" hangingPunct="1">
              <a:lnSpc>
                <a:spcPct val="90000"/>
              </a:lnSpc>
              <a:buFont typeface="Wingdings" charset="2"/>
              <a:buNone/>
            </a:pPr>
            <a:r>
              <a:rPr lang="en-US" altLang="en-US" sz="2400">
                <a:solidFill>
                  <a:schemeClr val="tx1"/>
                </a:solidFill>
              </a:rPr>
              <a:t>	}</a:t>
            </a:r>
          </a:p>
          <a:p>
            <a:pPr eaLnBrk="1" hangingPunct="1">
              <a:lnSpc>
                <a:spcPct val="90000"/>
              </a:lnSpc>
              <a:buFont typeface="Wingdings" charset="2"/>
              <a:buNone/>
            </a:pPr>
            <a:r>
              <a:rPr lang="en-US" altLang="en-US" sz="2000">
                <a:solidFill>
                  <a:srgbClr val="FC0128"/>
                </a:solidFill>
              </a:rPr>
              <a:t>			</a:t>
            </a:r>
          </a:p>
        </p:txBody>
      </p:sp>
    </p:spTree>
    <p:extLst>
      <p:ext uri="{BB962C8B-B14F-4D97-AF65-F5344CB8AC3E}">
        <p14:creationId xmlns:p14="http://schemas.microsoft.com/office/powerpoint/2010/main" xmlns="" val="172835133"/>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6FD1B73A-E643-9D44-9674-6D162C27F2A6}" type="slidenum">
              <a:rPr lang="zh-CN" altLang="en-GB" sz="1400"/>
              <a:pPr eaLnBrk="1" hangingPunct="1"/>
              <a:t>14</a:t>
            </a:fld>
            <a:endParaRPr lang="en-GB" altLang="zh-CN" sz="1400"/>
          </a:p>
        </p:txBody>
      </p:sp>
      <p:grpSp>
        <p:nvGrpSpPr>
          <p:cNvPr id="2" name="Group 46"/>
          <p:cNvGrpSpPr>
            <a:grpSpLocks/>
          </p:cNvGrpSpPr>
          <p:nvPr/>
        </p:nvGrpSpPr>
        <p:grpSpPr bwMode="auto">
          <a:xfrm>
            <a:off x="2590800" y="3886200"/>
            <a:ext cx="2438400" cy="2667000"/>
            <a:chOff x="1584" y="2223"/>
            <a:chExt cx="1559" cy="1761"/>
          </a:xfrm>
        </p:grpSpPr>
        <p:grpSp>
          <p:nvGrpSpPr>
            <p:cNvPr id="16423" name="Group 11"/>
            <p:cNvGrpSpPr>
              <a:grpSpLocks/>
            </p:cNvGrpSpPr>
            <p:nvPr/>
          </p:nvGrpSpPr>
          <p:grpSpPr bwMode="auto">
            <a:xfrm>
              <a:off x="1584" y="2496"/>
              <a:ext cx="1559" cy="1488"/>
              <a:chOff x="1925" y="2515"/>
              <a:chExt cx="1699" cy="408"/>
            </a:xfrm>
          </p:grpSpPr>
          <p:sp>
            <p:nvSpPr>
              <p:cNvPr id="16425" name="Rectangle 12"/>
              <p:cNvSpPr>
                <a:spLocks noChangeArrowheads="1"/>
              </p:cNvSpPr>
              <p:nvPr/>
            </p:nvSpPr>
            <p:spPr bwMode="auto">
              <a:xfrm>
                <a:off x="3558" y="2515"/>
                <a:ext cx="66" cy="40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6426" name="Line 13"/>
              <p:cNvSpPr>
                <a:spLocks noChangeShapeType="1"/>
              </p:cNvSpPr>
              <p:nvPr/>
            </p:nvSpPr>
            <p:spPr bwMode="auto">
              <a:xfrm>
                <a:off x="1925" y="2515"/>
                <a:ext cx="1633"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6424" name="Text Box 17"/>
            <p:cNvSpPr txBox="1">
              <a:spLocks noChangeArrowheads="1"/>
            </p:cNvSpPr>
            <p:nvPr/>
          </p:nvSpPr>
          <p:spPr bwMode="auto">
            <a:xfrm>
              <a:off x="1949" y="2223"/>
              <a:ext cx="661" cy="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execute()</a:t>
              </a:r>
            </a:p>
          </p:txBody>
        </p:sp>
      </p:grpSp>
      <p:sp>
        <p:nvSpPr>
          <p:cNvPr id="16388" name="Rectangle 2"/>
          <p:cNvSpPr>
            <a:spLocks noGrp="1" noChangeArrowheads="1"/>
          </p:cNvSpPr>
          <p:nvPr>
            <p:ph type="title"/>
          </p:nvPr>
        </p:nvSpPr>
        <p:spPr>
          <a:xfrm>
            <a:off x="301752" y="437800"/>
            <a:ext cx="8534400" cy="758952"/>
          </a:xfrm>
        </p:spPr>
        <p:txBody>
          <a:bodyPr>
            <a:noAutofit/>
          </a:bodyPr>
          <a:lstStyle/>
          <a:p>
            <a:pPr eaLnBrk="1" hangingPunct="1"/>
            <a:r>
              <a:rPr lang="en-US" altLang="en-US" sz="3000" dirty="0">
                <a:latin typeface="Arial" charset="0"/>
              </a:rPr>
              <a:t>Sequence Diagram </a:t>
            </a:r>
            <a:r>
              <a:rPr lang="en-US" altLang="en-US" sz="3000" dirty="0"/>
              <a:t>–</a:t>
            </a:r>
            <a:r>
              <a:rPr lang="en-US" altLang="en-US" sz="3000" dirty="0">
                <a:latin typeface="Arial" charset="0"/>
              </a:rPr>
              <a:t> URS Add Subject Scenario</a:t>
            </a:r>
          </a:p>
        </p:txBody>
      </p:sp>
      <p:grpSp>
        <p:nvGrpSpPr>
          <p:cNvPr id="4" name="Group 44"/>
          <p:cNvGrpSpPr>
            <a:grpSpLocks/>
          </p:cNvGrpSpPr>
          <p:nvPr/>
        </p:nvGrpSpPr>
        <p:grpSpPr bwMode="auto">
          <a:xfrm>
            <a:off x="1103313" y="1219200"/>
            <a:ext cx="2020887" cy="1295400"/>
            <a:chOff x="695" y="768"/>
            <a:chExt cx="1273" cy="816"/>
          </a:xfrm>
        </p:grpSpPr>
        <p:sp>
          <p:nvSpPr>
            <p:cNvPr id="16421" name="Rectangle 4"/>
            <p:cNvSpPr>
              <a:spLocks noChangeArrowheads="1"/>
            </p:cNvSpPr>
            <p:nvPr/>
          </p:nvSpPr>
          <p:spPr bwMode="auto">
            <a:xfrm>
              <a:off x="695" y="768"/>
              <a:ext cx="1273" cy="453"/>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16422" name="Line 5"/>
            <p:cNvSpPr>
              <a:spLocks noChangeShapeType="1"/>
            </p:cNvSpPr>
            <p:nvPr/>
          </p:nvSpPr>
          <p:spPr bwMode="auto">
            <a:xfrm>
              <a:off x="1435" y="1221"/>
              <a:ext cx="0" cy="363"/>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29411" name="Line 35"/>
          <p:cNvSpPr>
            <a:spLocks noChangeShapeType="1"/>
          </p:cNvSpPr>
          <p:nvPr/>
        </p:nvSpPr>
        <p:spPr bwMode="auto">
          <a:xfrm flipH="1">
            <a:off x="2590800" y="6553200"/>
            <a:ext cx="2286000" cy="0"/>
          </a:xfrm>
          <a:prstGeom prst="line">
            <a:avLst/>
          </a:prstGeom>
          <a:noFill/>
          <a:ln w="3810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5" name="Group 45"/>
          <p:cNvGrpSpPr>
            <a:grpSpLocks/>
          </p:cNvGrpSpPr>
          <p:nvPr/>
        </p:nvGrpSpPr>
        <p:grpSpPr bwMode="auto">
          <a:xfrm>
            <a:off x="217488" y="1957388"/>
            <a:ext cx="2373312" cy="4672012"/>
            <a:chOff x="137" y="1233"/>
            <a:chExt cx="1486" cy="2895"/>
          </a:xfrm>
        </p:grpSpPr>
        <p:sp>
          <p:nvSpPr>
            <p:cNvPr id="16418" name="Rectangle 6"/>
            <p:cNvSpPr>
              <a:spLocks noChangeArrowheads="1"/>
            </p:cNvSpPr>
            <p:nvPr/>
          </p:nvSpPr>
          <p:spPr bwMode="auto">
            <a:xfrm>
              <a:off x="1392" y="1488"/>
              <a:ext cx="231" cy="264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6419" name="Line 36"/>
            <p:cNvSpPr>
              <a:spLocks noChangeShapeType="1"/>
            </p:cNvSpPr>
            <p:nvPr/>
          </p:nvSpPr>
          <p:spPr bwMode="auto">
            <a:xfrm>
              <a:off x="240" y="1488"/>
              <a:ext cx="115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6420" name="Text Box 37"/>
            <p:cNvSpPr txBox="1">
              <a:spLocks noChangeArrowheads="1"/>
            </p:cNvSpPr>
            <p:nvPr/>
          </p:nvSpPr>
          <p:spPr bwMode="auto">
            <a:xfrm>
              <a:off x="137" y="1233"/>
              <a:ext cx="1050"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1800"/>
                <a:t>procCmd(cmd)</a:t>
              </a:r>
            </a:p>
          </p:txBody>
        </p:sp>
      </p:grpSp>
      <p:grpSp>
        <p:nvGrpSpPr>
          <p:cNvPr id="6" name="Group 47"/>
          <p:cNvGrpSpPr>
            <a:grpSpLocks/>
          </p:cNvGrpSpPr>
          <p:nvPr/>
        </p:nvGrpSpPr>
        <p:grpSpPr bwMode="auto">
          <a:xfrm>
            <a:off x="5105400" y="3962400"/>
            <a:ext cx="4038600" cy="2895600"/>
            <a:chOff x="3120" y="2400"/>
            <a:chExt cx="2640" cy="1920"/>
          </a:xfrm>
        </p:grpSpPr>
        <p:sp>
          <p:nvSpPr>
            <p:cNvPr id="16413" name="Rectangle 15"/>
            <p:cNvSpPr>
              <a:spLocks noChangeArrowheads="1"/>
            </p:cNvSpPr>
            <p:nvPr/>
          </p:nvSpPr>
          <p:spPr bwMode="auto">
            <a:xfrm>
              <a:off x="4727" y="2448"/>
              <a:ext cx="1033" cy="453"/>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sub1:Subject</a:t>
              </a:r>
            </a:p>
          </p:txBody>
        </p:sp>
        <p:sp>
          <p:nvSpPr>
            <p:cNvPr id="16414" name="Line 19"/>
            <p:cNvSpPr>
              <a:spLocks noChangeShapeType="1"/>
            </p:cNvSpPr>
            <p:nvPr/>
          </p:nvSpPr>
          <p:spPr bwMode="auto">
            <a:xfrm>
              <a:off x="3120" y="2688"/>
              <a:ext cx="1655"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6415" name="Text Box 20"/>
            <p:cNvSpPr txBox="1">
              <a:spLocks noChangeArrowheads="1"/>
            </p:cNvSpPr>
            <p:nvPr/>
          </p:nvSpPr>
          <p:spPr bwMode="auto">
            <a:xfrm>
              <a:off x="3270" y="2400"/>
              <a:ext cx="1253"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1800"/>
                <a:t>Subject(id,name)</a:t>
              </a:r>
            </a:p>
          </p:txBody>
        </p:sp>
        <p:sp>
          <p:nvSpPr>
            <p:cNvPr id="16416" name="Line 28"/>
            <p:cNvSpPr>
              <a:spLocks noChangeShapeType="1"/>
            </p:cNvSpPr>
            <p:nvPr/>
          </p:nvSpPr>
          <p:spPr bwMode="auto">
            <a:xfrm>
              <a:off x="5207" y="2928"/>
              <a:ext cx="25" cy="1392"/>
            </a:xfrm>
            <a:prstGeom prst="line">
              <a:avLst/>
            </a:prstGeom>
            <a:noFill/>
            <a:ln w="38100">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17" name="Rectangle 40"/>
            <p:cNvSpPr>
              <a:spLocks noChangeArrowheads="1"/>
            </p:cNvSpPr>
            <p:nvPr/>
          </p:nvSpPr>
          <p:spPr bwMode="auto">
            <a:xfrm>
              <a:off x="3440" y="2736"/>
              <a:ext cx="951" cy="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&lt;&lt; create &gt;&gt;</a:t>
              </a:r>
            </a:p>
          </p:txBody>
        </p:sp>
      </p:grpSp>
      <p:grpSp>
        <p:nvGrpSpPr>
          <p:cNvPr id="7" name="Group 41"/>
          <p:cNvGrpSpPr>
            <a:grpSpLocks/>
          </p:cNvGrpSpPr>
          <p:nvPr/>
        </p:nvGrpSpPr>
        <p:grpSpPr bwMode="auto">
          <a:xfrm>
            <a:off x="2362200" y="2133600"/>
            <a:ext cx="3122613" cy="762000"/>
            <a:chOff x="1488" y="1344"/>
            <a:chExt cx="1967" cy="480"/>
          </a:xfrm>
        </p:grpSpPr>
        <p:sp>
          <p:nvSpPr>
            <p:cNvPr id="16410" name="Rectangle 23"/>
            <p:cNvSpPr>
              <a:spLocks noChangeArrowheads="1"/>
            </p:cNvSpPr>
            <p:nvPr/>
          </p:nvSpPr>
          <p:spPr bwMode="auto">
            <a:xfrm>
              <a:off x="1488" y="1536"/>
              <a:ext cx="192" cy="28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6411" name="Freeform 24"/>
            <p:cNvSpPr>
              <a:spLocks/>
            </p:cNvSpPr>
            <p:nvPr/>
          </p:nvSpPr>
          <p:spPr bwMode="auto">
            <a:xfrm>
              <a:off x="1511" y="1416"/>
              <a:ext cx="312" cy="168"/>
            </a:xfrm>
            <a:custGeom>
              <a:avLst/>
              <a:gdLst>
                <a:gd name="T0" fmla="*/ 0 w 312"/>
                <a:gd name="T1" fmla="*/ 24 h 168"/>
                <a:gd name="T2" fmla="*/ 288 w 312"/>
                <a:gd name="T3" fmla="*/ 24 h 168"/>
                <a:gd name="T4" fmla="*/ 144 w 312"/>
                <a:gd name="T5" fmla="*/ 168 h 168"/>
                <a:gd name="T6" fmla="*/ 0 60000 65536"/>
                <a:gd name="T7" fmla="*/ 0 60000 65536"/>
                <a:gd name="T8" fmla="*/ 0 60000 65536"/>
                <a:gd name="T9" fmla="*/ 0 w 312"/>
                <a:gd name="T10" fmla="*/ 0 h 168"/>
                <a:gd name="T11" fmla="*/ 312 w 312"/>
                <a:gd name="T12" fmla="*/ 168 h 168"/>
              </a:gdLst>
              <a:ahLst/>
              <a:cxnLst>
                <a:cxn ang="T6">
                  <a:pos x="T0" y="T1"/>
                </a:cxn>
                <a:cxn ang="T7">
                  <a:pos x="T2" y="T3"/>
                </a:cxn>
                <a:cxn ang="T8">
                  <a:pos x="T4" y="T5"/>
                </a:cxn>
              </a:cxnLst>
              <a:rect l="T9" t="T10" r="T11" b="T12"/>
              <a:pathLst>
                <a:path w="312" h="168">
                  <a:moveTo>
                    <a:pt x="0" y="24"/>
                  </a:moveTo>
                  <a:cubicBezTo>
                    <a:pt x="132" y="12"/>
                    <a:pt x="264" y="0"/>
                    <a:pt x="288" y="24"/>
                  </a:cubicBezTo>
                  <a:cubicBezTo>
                    <a:pt x="312" y="48"/>
                    <a:pt x="176" y="144"/>
                    <a:pt x="144" y="168"/>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6412" name="Text Box 25"/>
            <p:cNvSpPr txBox="1">
              <a:spLocks noChangeArrowheads="1"/>
            </p:cNvSpPr>
            <p:nvPr/>
          </p:nvSpPr>
          <p:spPr bwMode="auto">
            <a:xfrm>
              <a:off x="1824" y="1344"/>
              <a:ext cx="163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parseCommand(cmd)</a:t>
              </a:r>
            </a:p>
          </p:txBody>
        </p:sp>
      </p:grpSp>
      <p:grpSp>
        <p:nvGrpSpPr>
          <p:cNvPr id="8" name="Group 49"/>
          <p:cNvGrpSpPr>
            <a:grpSpLocks/>
          </p:cNvGrpSpPr>
          <p:nvPr/>
        </p:nvGrpSpPr>
        <p:grpSpPr bwMode="auto">
          <a:xfrm>
            <a:off x="2438400" y="4724400"/>
            <a:ext cx="2590800" cy="914400"/>
            <a:chOff x="1463" y="2976"/>
            <a:chExt cx="1632" cy="576"/>
          </a:xfrm>
        </p:grpSpPr>
        <p:sp>
          <p:nvSpPr>
            <p:cNvPr id="16405" name="Text Box 33"/>
            <p:cNvSpPr txBox="1">
              <a:spLocks noChangeArrowheads="1"/>
            </p:cNvSpPr>
            <p:nvPr/>
          </p:nvSpPr>
          <p:spPr bwMode="auto">
            <a:xfrm>
              <a:off x="1660" y="2976"/>
              <a:ext cx="135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addSubject(sub1)</a:t>
              </a:r>
            </a:p>
          </p:txBody>
        </p:sp>
        <p:grpSp>
          <p:nvGrpSpPr>
            <p:cNvPr id="16406" name="Group 48"/>
            <p:cNvGrpSpPr>
              <a:grpSpLocks/>
            </p:cNvGrpSpPr>
            <p:nvPr/>
          </p:nvGrpSpPr>
          <p:grpSpPr bwMode="auto">
            <a:xfrm>
              <a:off x="1463" y="3264"/>
              <a:ext cx="1632" cy="288"/>
              <a:chOff x="1463" y="3264"/>
              <a:chExt cx="1632" cy="288"/>
            </a:xfrm>
          </p:grpSpPr>
          <p:sp>
            <p:nvSpPr>
              <p:cNvPr id="16407" name="Line 31"/>
              <p:cNvSpPr>
                <a:spLocks noChangeShapeType="1"/>
              </p:cNvSpPr>
              <p:nvPr/>
            </p:nvSpPr>
            <p:spPr bwMode="auto">
              <a:xfrm flipH="1">
                <a:off x="1607" y="3264"/>
                <a:ext cx="148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6408" name="Line 32"/>
              <p:cNvSpPr>
                <a:spLocks noChangeShapeType="1"/>
              </p:cNvSpPr>
              <p:nvPr/>
            </p:nvSpPr>
            <p:spPr bwMode="auto">
              <a:xfrm>
                <a:off x="1607" y="3552"/>
                <a:ext cx="1488" cy="0"/>
              </a:xfrm>
              <a:prstGeom prst="line">
                <a:avLst/>
              </a:prstGeom>
              <a:noFill/>
              <a:ln w="3810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6409" name="Rectangle 30"/>
              <p:cNvSpPr>
                <a:spLocks noChangeArrowheads="1"/>
              </p:cNvSpPr>
              <p:nvPr/>
            </p:nvSpPr>
            <p:spPr bwMode="auto">
              <a:xfrm>
                <a:off x="1463" y="3264"/>
                <a:ext cx="192" cy="28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grpSp>
      </p:grpSp>
      <p:sp>
        <p:nvSpPr>
          <p:cNvPr id="229428" name="Rectangle 52"/>
          <p:cNvSpPr>
            <a:spLocks noChangeArrowheads="1"/>
          </p:cNvSpPr>
          <p:nvPr/>
        </p:nvSpPr>
        <p:spPr bwMode="auto">
          <a:xfrm>
            <a:off x="5410200" y="2133600"/>
            <a:ext cx="1412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solidFill>
                  <a:srgbClr val="FC0128"/>
                </a:solidFill>
              </a:rPr>
              <a:t>{transient}</a:t>
            </a:r>
          </a:p>
        </p:txBody>
      </p:sp>
      <p:sp>
        <p:nvSpPr>
          <p:cNvPr id="229429" name="Line 53"/>
          <p:cNvSpPr>
            <a:spLocks noChangeShapeType="1"/>
          </p:cNvSpPr>
          <p:nvPr/>
        </p:nvSpPr>
        <p:spPr bwMode="auto">
          <a:xfrm>
            <a:off x="2362200" y="6553200"/>
            <a:ext cx="0" cy="304800"/>
          </a:xfrm>
          <a:prstGeom prst="line">
            <a:avLst/>
          </a:prstGeom>
          <a:noFill/>
          <a:ln w="57150">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10" name="Group 55"/>
          <p:cNvGrpSpPr>
            <a:grpSpLocks/>
          </p:cNvGrpSpPr>
          <p:nvPr/>
        </p:nvGrpSpPr>
        <p:grpSpPr bwMode="auto">
          <a:xfrm>
            <a:off x="2286000" y="2743200"/>
            <a:ext cx="4152900" cy="1371600"/>
            <a:chOff x="1464" y="1680"/>
            <a:chExt cx="2616" cy="864"/>
          </a:xfrm>
        </p:grpSpPr>
        <p:grpSp>
          <p:nvGrpSpPr>
            <p:cNvPr id="16398" name="Group 50"/>
            <p:cNvGrpSpPr>
              <a:grpSpLocks/>
            </p:cNvGrpSpPr>
            <p:nvPr/>
          </p:nvGrpSpPr>
          <p:grpSpPr bwMode="auto">
            <a:xfrm>
              <a:off x="1464" y="1680"/>
              <a:ext cx="2616" cy="864"/>
              <a:chOff x="1464" y="1680"/>
              <a:chExt cx="2616" cy="864"/>
            </a:xfrm>
          </p:grpSpPr>
          <p:grpSp>
            <p:nvGrpSpPr>
              <p:cNvPr id="16400" name="Group 42"/>
              <p:cNvGrpSpPr>
                <a:grpSpLocks/>
              </p:cNvGrpSpPr>
              <p:nvPr/>
            </p:nvGrpSpPr>
            <p:grpSpPr bwMode="auto">
              <a:xfrm>
                <a:off x="1464" y="1680"/>
                <a:ext cx="2616" cy="453"/>
                <a:chOff x="1464" y="1680"/>
                <a:chExt cx="2616" cy="453"/>
              </a:xfrm>
            </p:grpSpPr>
            <p:sp>
              <p:nvSpPr>
                <p:cNvPr id="16402" name="Rectangle 8"/>
                <p:cNvSpPr>
                  <a:spLocks noChangeArrowheads="1"/>
                </p:cNvSpPr>
                <p:nvPr/>
              </p:nvSpPr>
              <p:spPr bwMode="auto">
                <a:xfrm>
                  <a:off x="2592" y="1680"/>
                  <a:ext cx="1488" cy="453"/>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a:AddSubCmd</a:t>
                  </a:r>
                </a:p>
              </p:txBody>
            </p:sp>
            <p:sp>
              <p:nvSpPr>
                <p:cNvPr id="16403" name="Text Box 27"/>
                <p:cNvSpPr txBox="1">
                  <a:spLocks noChangeArrowheads="1"/>
                </p:cNvSpPr>
                <p:nvPr/>
              </p:nvSpPr>
              <p:spPr bwMode="auto">
                <a:xfrm>
                  <a:off x="1464" y="1728"/>
                  <a:ext cx="115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      &lt;&lt; create &gt;&gt;</a:t>
                  </a:r>
                </a:p>
              </p:txBody>
            </p:sp>
            <p:sp>
              <p:nvSpPr>
                <p:cNvPr id="16404" name="Line 38"/>
                <p:cNvSpPr>
                  <a:spLocks noChangeShapeType="1"/>
                </p:cNvSpPr>
                <p:nvPr/>
              </p:nvSpPr>
              <p:spPr bwMode="auto">
                <a:xfrm>
                  <a:off x="1632" y="2016"/>
                  <a:ext cx="96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sp>
            <p:nvSpPr>
              <p:cNvPr id="16401" name="Line 39"/>
              <p:cNvSpPr>
                <a:spLocks noChangeShapeType="1"/>
              </p:cNvSpPr>
              <p:nvPr/>
            </p:nvSpPr>
            <p:spPr bwMode="auto">
              <a:xfrm>
                <a:off x="3168" y="2160"/>
                <a:ext cx="0" cy="384"/>
              </a:xfrm>
              <a:prstGeom prst="line">
                <a:avLst/>
              </a:prstGeom>
              <a:noFill/>
              <a:ln w="38100">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16399" name="Text Box 54"/>
            <p:cNvSpPr txBox="1">
              <a:spLocks noChangeArrowheads="1"/>
            </p:cNvSpPr>
            <p:nvPr/>
          </p:nvSpPr>
          <p:spPr bwMode="auto">
            <a:xfrm>
              <a:off x="1718" y="2079"/>
              <a:ext cx="1327"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[if cmdN = ADDSUB]</a:t>
              </a:r>
            </a:p>
            <a:p>
              <a:pPr eaLnBrk="1" hangingPunct="1"/>
              <a:r>
                <a:rPr lang="en-US" altLang="en-US"/>
                <a:t>AddSubCmd(u,cmdA)</a:t>
              </a:r>
            </a:p>
          </p:txBody>
        </p:sp>
      </p:grpSp>
    </p:spTree>
    <p:extLst>
      <p:ext uri="{BB962C8B-B14F-4D97-AF65-F5344CB8AC3E}">
        <p14:creationId xmlns:p14="http://schemas.microsoft.com/office/powerpoint/2010/main" xmlns="" val="1442189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9428"/>
                                        </p:tgtEl>
                                        <p:attrNameLst>
                                          <p:attrName>style.visibility</p:attrName>
                                        </p:attrNameLst>
                                      </p:cBhvr>
                                      <p:to>
                                        <p:strVal val="visible"/>
                                      </p:to>
                                    </p:set>
                                    <p:anim calcmode="lin" valueType="num">
                                      <p:cBhvr additive="base">
                                        <p:cTn id="31" dur="500" fill="hold"/>
                                        <p:tgtEl>
                                          <p:spTgt spid="229428"/>
                                        </p:tgtEl>
                                        <p:attrNameLst>
                                          <p:attrName>ppt_x</p:attrName>
                                        </p:attrNameLst>
                                      </p:cBhvr>
                                      <p:tavLst>
                                        <p:tav tm="0">
                                          <p:val>
                                            <p:strVal val="0-#ppt_w/2"/>
                                          </p:val>
                                        </p:tav>
                                        <p:tav tm="100000">
                                          <p:val>
                                            <p:strVal val="#ppt_x"/>
                                          </p:val>
                                        </p:tav>
                                      </p:tavLst>
                                    </p:anim>
                                    <p:anim calcmode="lin" valueType="num">
                                      <p:cBhvr additive="base">
                                        <p:cTn id="32" dur="500" fill="hold"/>
                                        <p:tgtEl>
                                          <p:spTgt spid="22942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9411"/>
                                        </p:tgtEl>
                                        <p:attrNameLst>
                                          <p:attrName>style.visibility</p:attrName>
                                        </p:attrNameLst>
                                      </p:cBhvr>
                                      <p:to>
                                        <p:strVal val="visible"/>
                                      </p:to>
                                    </p:set>
                                    <p:anim calcmode="lin" valueType="num">
                                      <p:cBhvr additive="base">
                                        <p:cTn id="55" dur="500" fill="hold"/>
                                        <p:tgtEl>
                                          <p:spTgt spid="229411"/>
                                        </p:tgtEl>
                                        <p:attrNameLst>
                                          <p:attrName>ppt_x</p:attrName>
                                        </p:attrNameLst>
                                      </p:cBhvr>
                                      <p:tavLst>
                                        <p:tav tm="0">
                                          <p:val>
                                            <p:strVal val="0-#ppt_w/2"/>
                                          </p:val>
                                        </p:tav>
                                        <p:tav tm="100000">
                                          <p:val>
                                            <p:strVal val="#ppt_x"/>
                                          </p:val>
                                        </p:tav>
                                      </p:tavLst>
                                    </p:anim>
                                    <p:anim calcmode="lin" valueType="num">
                                      <p:cBhvr additive="base">
                                        <p:cTn id="56" dur="500" fill="hold"/>
                                        <p:tgtEl>
                                          <p:spTgt spid="22941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29429"/>
                                        </p:tgtEl>
                                        <p:attrNameLst>
                                          <p:attrName>style.visibility</p:attrName>
                                        </p:attrNameLst>
                                      </p:cBhvr>
                                      <p:to>
                                        <p:strVal val="visible"/>
                                      </p:to>
                                    </p:set>
                                    <p:anim calcmode="lin" valueType="num">
                                      <p:cBhvr additive="base">
                                        <p:cTn id="61" dur="500" fill="hold"/>
                                        <p:tgtEl>
                                          <p:spTgt spid="229429"/>
                                        </p:tgtEl>
                                        <p:attrNameLst>
                                          <p:attrName>ppt_x</p:attrName>
                                        </p:attrNameLst>
                                      </p:cBhvr>
                                      <p:tavLst>
                                        <p:tav tm="0">
                                          <p:val>
                                            <p:strVal val="0-#ppt_w/2"/>
                                          </p:val>
                                        </p:tav>
                                        <p:tav tm="100000">
                                          <p:val>
                                            <p:strVal val="#ppt_x"/>
                                          </p:val>
                                        </p:tav>
                                      </p:tavLst>
                                    </p:anim>
                                    <p:anim calcmode="lin" valueType="num">
                                      <p:cBhvr additive="base">
                                        <p:cTn id="62" dur="500" fill="hold"/>
                                        <p:tgtEl>
                                          <p:spTgt spid="229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11" grpId="0" animBg="1"/>
      <p:bldP spid="229428" grpId="0" autoUpdateAnimBg="0"/>
      <p:bldP spid="2294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CE55DAD7-9FA0-B649-AA9E-85611610DCFA}" type="slidenum">
              <a:rPr lang="zh-CN" altLang="en-GB" sz="1400"/>
              <a:pPr eaLnBrk="1" hangingPunct="1"/>
              <a:t>15</a:t>
            </a:fld>
            <a:endParaRPr lang="en-GB" altLang="zh-CN" sz="1400"/>
          </a:p>
        </p:txBody>
      </p:sp>
      <p:sp>
        <p:nvSpPr>
          <p:cNvPr id="17411" name="Rectangle 2"/>
          <p:cNvSpPr>
            <a:spLocks noGrp="1" noChangeArrowheads="1"/>
          </p:cNvSpPr>
          <p:nvPr>
            <p:ph type="title"/>
          </p:nvPr>
        </p:nvSpPr>
        <p:spPr/>
        <p:txBody>
          <a:bodyPr/>
          <a:lstStyle/>
          <a:p>
            <a:pPr eaLnBrk="1" hangingPunct="1"/>
            <a:r>
              <a:rPr lang="en-US" altLang="en-US"/>
              <a:t>Creating and Deleting objects</a:t>
            </a:r>
          </a:p>
        </p:txBody>
      </p:sp>
      <p:sp>
        <p:nvSpPr>
          <p:cNvPr id="17412" name="Rectangle 3"/>
          <p:cNvSpPr>
            <a:spLocks noChangeArrowheads="1"/>
          </p:cNvSpPr>
          <p:nvPr/>
        </p:nvSpPr>
        <p:spPr bwMode="auto">
          <a:xfrm>
            <a:off x="1301750" y="1828800"/>
            <a:ext cx="1639888" cy="71913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c:Client</a:t>
            </a:r>
          </a:p>
        </p:txBody>
      </p:sp>
      <p:sp>
        <p:nvSpPr>
          <p:cNvPr id="17413" name="Line 4"/>
          <p:cNvSpPr>
            <a:spLocks noChangeShapeType="1"/>
          </p:cNvSpPr>
          <p:nvPr/>
        </p:nvSpPr>
        <p:spPr bwMode="auto">
          <a:xfrm>
            <a:off x="2095500" y="2547938"/>
            <a:ext cx="0" cy="576262"/>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4" name="Rectangle 5"/>
          <p:cNvSpPr>
            <a:spLocks noChangeArrowheads="1"/>
          </p:cNvSpPr>
          <p:nvPr/>
        </p:nvSpPr>
        <p:spPr bwMode="auto">
          <a:xfrm>
            <a:off x="1981200" y="2971800"/>
            <a:ext cx="250825" cy="25146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7415" name="Line 6"/>
          <p:cNvSpPr>
            <a:spLocks noChangeShapeType="1"/>
          </p:cNvSpPr>
          <p:nvPr/>
        </p:nvSpPr>
        <p:spPr bwMode="auto">
          <a:xfrm>
            <a:off x="2133600" y="5410200"/>
            <a:ext cx="6350" cy="5334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6" name="Rectangle 7"/>
          <p:cNvSpPr>
            <a:spLocks noChangeArrowheads="1"/>
          </p:cNvSpPr>
          <p:nvPr/>
        </p:nvSpPr>
        <p:spPr bwMode="auto">
          <a:xfrm>
            <a:off x="4038600" y="2667000"/>
            <a:ext cx="1905000" cy="71913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:Transaction</a:t>
            </a:r>
          </a:p>
        </p:txBody>
      </p:sp>
      <p:sp>
        <p:nvSpPr>
          <p:cNvPr id="17417" name="Line 8"/>
          <p:cNvSpPr>
            <a:spLocks noChangeShapeType="1"/>
          </p:cNvSpPr>
          <p:nvPr/>
        </p:nvSpPr>
        <p:spPr bwMode="auto">
          <a:xfrm>
            <a:off x="4724400" y="3352800"/>
            <a:ext cx="0" cy="3810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8" name="Line 9"/>
          <p:cNvSpPr>
            <a:spLocks noChangeShapeType="1"/>
          </p:cNvSpPr>
          <p:nvPr/>
        </p:nvSpPr>
        <p:spPr bwMode="auto">
          <a:xfrm flipH="1">
            <a:off x="4724400" y="4038600"/>
            <a:ext cx="14288" cy="9906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9" name="Rectangle 10"/>
          <p:cNvSpPr>
            <a:spLocks noChangeArrowheads="1"/>
          </p:cNvSpPr>
          <p:nvPr/>
        </p:nvSpPr>
        <p:spPr bwMode="auto">
          <a:xfrm>
            <a:off x="4648200" y="3733800"/>
            <a:ext cx="180975" cy="6477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7420" name="Line 11"/>
          <p:cNvSpPr>
            <a:spLocks noChangeShapeType="1"/>
          </p:cNvSpPr>
          <p:nvPr/>
        </p:nvSpPr>
        <p:spPr bwMode="auto">
          <a:xfrm>
            <a:off x="2209800" y="30480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21" name="Line 12"/>
          <p:cNvSpPr>
            <a:spLocks noChangeShapeType="1"/>
          </p:cNvSpPr>
          <p:nvPr/>
        </p:nvSpPr>
        <p:spPr bwMode="auto">
          <a:xfrm flipH="1" flipV="1">
            <a:off x="2209800" y="5029200"/>
            <a:ext cx="2514600" cy="0"/>
          </a:xfrm>
          <a:prstGeom prst="line">
            <a:avLst/>
          </a:prstGeom>
          <a:noFill/>
          <a:ln w="38100">
            <a:solidFill>
              <a:schemeClr val="tx1"/>
            </a:solidFill>
            <a:round/>
            <a:headEnd type="arrow" w="med" len="med"/>
            <a:tailEnd/>
          </a:ln>
          <a:extLst>
            <a:ext uri="{909E8E84-426E-40DD-AFC4-6F175D3DCCD1}">
              <a14:hiddenFill xmlns:a14="http://schemas.microsoft.com/office/drawing/2010/main" xmlns="">
                <a:noFill/>
              </a14:hiddenFill>
            </a:ext>
          </a:extLst>
        </p:spPr>
        <p:txBody>
          <a:bodyPr/>
          <a:lstStyle/>
          <a:p>
            <a:endParaRPr lang="en-US"/>
          </a:p>
        </p:txBody>
      </p:sp>
      <p:sp>
        <p:nvSpPr>
          <p:cNvPr id="17422" name="Rectangle 13"/>
          <p:cNvSpPr>
            <a:spLocks noChangeArrowheads="1"/>
          </p:cNvSpPr>
          <p:nvPr/>
        </p:nvSpPr>
        <p:spPr bwMode="auto">
          <a:xfrm>
            <a:off x="6400800" y="1828800"/>
            <a:ext cx="1981200" cy="71913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p: ODBProxy</a:t>
            </a:r>
          </a:p>
        </p:txBody>
      </p:sp>
      <p:sp>
        <p:nvSpPr>
          <p:cNvPr id="17423" name="Line 14"/>
          <p:cNvSpPr>
            <a:spLocks noChangeShapeType="1"/>
          </p:cNvSpPr>
          <p:nvPr/>
        </p:nvSpPr>
        <p:spPr bwMode="auto">
          <a:xfrm>
            <a:off x="7169150" y="2590800"/>
            <a:ext cx="0" cy="34290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24" name="Line 15"/>
          <p:cNvSpPr>
            <a:spLocks noChangeShapeType="1"/>
          </p:cNvSpPr>
          <p:nvPr/>
        </p:nvSpPr>
        <p:spPr bwMode="auto">
          <a:xfrm>
            <a:off x="4876800" y="3962400"/>
            <a:ext cx="236855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7425" name="Text Box 16"/>
          <p:cNvSpPr txBox="1">
            <a:spLocks noChangeArrowheads="1"/>
          </p:cNvSpPr>
          <p:nvPr/>
        </p:nvSpPr>
        <p:spPr bwMode="auto">
          <a:xfrm>
            <a:off x="5032375" y="3481388"/>
            <a:ext cx="18970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1800"/>
              <a:t>setVales(a,d,3,4)</a:t>
            </a:r>
          </a:p>
        </p:txBody>
      </p:sp>
      <p:sp>
        <p:nvSpPr>
          <p:cNvPr id="17426" name="Rectangle 17"/>
          <p:cNvSpPr>
            <a:spLocks noChangeArrowheads="1"/>
          </p:cNvSpPr>
          <p:nvPr/>
        </p:nvSpPr>
        <p:spPr bwMode="auto">
          <a:xfrm>
            <a:off x="2655888" y="4522788"/>
            <a:ext cx="17494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&lt;&lt;destroy&gt;&gt;</a:t>
            </a:r>
          </a:p>
        </p:txBody>
      </p:sp>
      <p:sp>
        <p:nvSpPr>
          <p:cNvPr id="17427" name="Rectangle 18"/>
          <p:cNvSpPr>
            <a:spLocks noChangeArrowheads="1"/>
          </p:cNvSpPr>
          <p:nvPr/>
        </p:nvSpPr>
        <p:spPr bwMode="auto">
          <a:xfrm flipH="1">
            <a:off x="7086600" y="3962400"/>
            <a:ext cx="152400" cy="381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7428" name="Line 19"/>
          <p:cNvSpPr>
            <a:spLocks noChangeShapeType="1"/>
          </p:cNvSpPr>
          <p:nvPr/>
        </p:nvSpPr>
        <p:spPr bwMode="auto">
          <a:xfrm>
            <a:off x="2209800" y="3733800"/>
            <a:ext cx="24384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429" name="Text Box 20"/>
          <p:cNvSpPr txBox="1">
            <a:spLocks noChangeArrowheads="1"/>
          </p:cNvSpPr>
          <p:nvPr/>
        </p:nvSpPr>
        <p:spPr bwMode="auto">
          <a:xfrm>
            <a:off x="2219325" y="2617788"/>
            <a:ext cx="16160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&lt;&lt;create&gt;&gt;</a:t>
            </a:r>
          </a:p>
        </p:txBody>
      </p:sp>
      <p:sp>
        <p:nvSpPr>
          <p:cNvPr id="17430" name="Line 21"/>
          <p:cNvSpPr>
            <a:spLocks noChangeShapeType="1"/>
          </p:cNvSpPr>
          <p:nvPr/>
        </p:nvSpPr>
        <p:spPr bwMode="auto">
          <a:xfrm flipH="1">
            <a:off x="2209800" y="4419600"/>
            <a:ext cx="23622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7431" name="Text Box 22"/>
          <p:cNvSpPr txBox="1">
            <a:spLocks noChangeArrowheads="1"/>
          </p:cNvSpPr>
          <p:nvPr/>
        </p:nvSpPr>
        <p:spPr bwMode="auto">
          <a:xfrm>
            <a:off x="2819400" y="3962400"/>
            <a:ext cx="11334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committed</a:t>
            </a:r>
          </a:p>
        </p:txBody>
      </p:sp>
      <p:sp>
        <p:nvSpPr>
          <p:cNvPr id="17432" name="Text Box 23"/>
          <p:cNvSpPr txBox="1">
            <a:spLocks noChangeArrowheads="1"/>
          </p:cNvSpPr>
          <p:nvPr/>
        </p:nvSpPr>
        <p:spPr bwMode="auto">
          <a:xfrm>
            <a:off x="2286000" y="3352800"/>
            <a:ext cx="17399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setAction(a, d, 0)</a:t>
            </a:r>
          </a:p>
        </p:txBody>
      </p:sp>
      <p:sp>
        <p:nvSpPr>
          <p:cNvPr id="17433" name="Line 24"/>
          <p:cNvSpPr>
            <a:spLocks noChangeShapeType="1"/>
          </p:cNvSpPr>
          <p:nvPr/>
        </p:nvSpPr>
        <p:spPr bwMode="auto">
          <a:xfrm>
            <a:off x="4495800" y="4800600"/>
            <a:ext cx="457200" cy="457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4" name="Line 25"/>
          <p:cNvSpPr>
            <a:spLocks noChangeShapeType="1"/>
          </p:cNvSpPr>
          <p:nvPr/>
        </p:nvSpPr>
        <p:spPr bwMode="auto">
          <a:xfrm flipH="1">
            <a:off x="4572000" y="4800600"/>
            <a:ext cx="304800" cy="457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5" name="Text Box 26"/>
          <p:cNvSpPr txBox="1">
            <a:spLocks noChangeArrowheads="1"/>
          </p:cNvSpPr>
          <p:nvPr/>
        </p:nvSpPr>
        <p:spPr bwMode="auto">
          <a:xfrm>
            <a:off x="3886200" y="2057400"/>
            <a:ext cx="1655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a:t>{transient}</a:t>
            </a:r>
          </a:p>
        </p:txBody>
      </p:sp>
    </p:spTree>
    <p:extLst>
      <p:ext uri="{BB962C8B-B14F-4D97-AF65-F5344CB8AC3E}">
        <p14:creationId xmlns:p14="http://schemas.microsoft.com/office/powerpoint/2010/main" xmlns="" val="232465020"/>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457200" y="1295400"/>
            <a:ext cx="8153400" cy="3046988"/>
          </a:xfrm>
          <a:prstGeom prst="rect">
            <a:avLst/>
          </a:prstGeom>
        </p:spPr>
        <p:txBody>
          <a:bodyPr wrap="square">
            <a:spAutoFit/>
          </a:bodyPr>
          <a:lstStyle/>
          <a:p>
            <a:r>
              <a:rPr lang="en-US" sz="2400" dirty="0" smtClean="0"/>
              <a:t>A </a:t>
            </a:r>
            <a:r>
              <a:rPr lang="en-US" sz="2400" dirty="0" smtClean="0"/>
              <a:t>sequence diagram represents the scenario or flow of events in one single use case. The message flow of the sequence diagram is based on the narrative of the particular use case.</a:t>
            </a:r>
          </a:p>
          <a:p>
            <a:r>
              <a:rPr lang="en-US" sz="2400" dirty="0" smtClean="0"/>
              <a:t>Then, before you start drawing the sequence diagram or decide what interactions should be included in it, you need to draw the </a:t>
            </a:r>
            <a:r>
              <a:rPr lang="en-US" sz="2400" u="sng" dirty="0" smtClean="0">
                <a:hlinkClick r:id="rId2"/>
              </a:rPr>
              <a:t>use case diagram</a:t>
            </a:r>
            <a:r>
              <a:rPr lang="en-US" sz="2400" dirty="0" smtClean="0"/>
              <a:t> and ready a comprehensive description of what the particular use case does.</a:t>
            </a:r>
            <a:endParaRPr lang="en-US" sz="2400" dirty="0"/>
          </a:p>
        </p:txBody>
      </p:sp>
      <p:sp>
        <p:nvSpPr>
          <p:cNvPr id="4" name="Rectangle 3"/>
          <p:cNvSpPr/>
          <p:nvPr/>
        </p:nvSpPr>
        <p:spPr>
          <a:xfrm>
            <a:off x="1828800" y="685800"/>
            <a:ext cx="4230645" cy="369332"/>
          </a:xfrm>
          <a:prstGeom prst="rect">
            <a:avLst/>
          </a:prstGeom>
        </p:spPr>
        <p:txBody>
          <a:bodyPr wrap="none">
            <a:spAutoFit/>
          </a:bodyPr>
          <a:lstStyle/>
          <a:p>
            <a:r>
              <a:rPr lang="en-US" b="1" dirty="0" smtClean="0"/>
              <a:t>How to Draw a Sequence 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p:cNvPicPr>
            <a:picLocks noChangeAspect="1" noChangeArrowheads="1"/>
          </p:cNvPicPr>
          <p:nvPr/>
        </p:nvPicPr>
        <p:blipFill>
          <a:blip r:embed="rId2"/>
          <a:srcRect/>
          <a:stretch>
            <a:fillRect/>
          </a:stretch>
        </p:blipFill>
        <p:spPr bwMode="auto">
          <a:xfrm>
            <a:off x="1469064" y="838199"/>
            <a:ext cx="6303335" cy="526297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381000" y="1371601"/>
            <a:ext cx="8305800" cy="4893647"/>
          </a:xfrm>
          <a:prstGeom prst="rect">
            <a:avLst/>
          </a:prstGeom>
        </p:spPr>
        <p:txBody>
          <a:bodyPr wrap="square">
            <a:spAutoFit/>
          </a:bodyPr>
          <a:lstStyle/>
          <a:p>
            <a:r>
              <a:rPr lang="en-US" sz="2400" dirty="0" smtClean="0"/>
              <a:t>From the above use case diagram example of ‘Create New Online Library Account’, we will focus on the use case named ‘Create New User Account’ to draw our sequence diagram example</a:t>
            </a:r>
            <a:r>
              <a:rPr lang="en-US" sz="2400" dirty="0" smtClean="0"/>
              <a:t>.</a:t>
            </a:r>
          </a:p>
          <a:p>
            <a:endParaRPr lang="en-US" sz="2400" dirty="0" smtClean="0"/>
          </a:p>
          <a:p>
            <a:endParaRPr lang="en-US" sz="2400" dirty="0" smtClean="0"/>
          </a:p>
          <a:p>
            <a:r>
              <a:rPr lang="en-US" sz="2400" dirty="0" smtClean="0"/>
              <a:t>Before drawing the sequence diagram, it’s necessary to identify the objects or actors that would be involved in creating a new user account. These would be;</a:t>
            </a:r>
          </a:p>
          <a:p>
            <a:pPr>
              <a:buFont typeface="Arial" pitchFamily="34" charset="0"/>
              <a:buChar char="•"/>
            </a:pPr>
            <a:r>
              <a:rPr lang="en-US" sz="2400" dirty="0" smtClean="0"/>
              <a:t>Librarian</a:t>
            </a:r>
          </a:p>
          <a:p>
            <a:pPr>
              <a:buFont typeface="Arial" pitchFamily="34" charset="0"/>
              <a:buChar char="•"/>
            </a:pPr>
            <a:r>
              <a:rPr lang="en-US" sz="2400" dirty="0" smtClean="0"/>
              <a:t>Online Library Management system</a:t>
            </a:r>
          </a:p>
          <a:p>
            <a:pPr>
              <a:buFont typeface="Arial" pitchFamily="34" charset="0"/>
              <a:buChar char="•"/>
            </a:pPr>
            <a:r>
              <a:rPr lang="en-US" sz="2400" dirty="0" smtClean="0"/>
              <a:t>User credentials database</a:t>
            </a:r>
          </a:p>
          <a:p>
            <a:pPr>
              <a:buFont typeface="Arial" pitchFamily="34" charset="0"/>
              <a:buChar char="•"/>
            </a:pPr>
            <a:r>
              <a:rPr lang="en-US" sz="2400" dirty="0" smtClean="0"/>
              <a:t>Email system</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304800" y="1371600"/>
            <a:ext cx="8686800" cy="4401205"/>
          </a:xfrm>
          <a:prstGeom prst="rect">
            <a:avLst/>
          </a:prstGeom>
        </p:spPr>
        <p:txBody>
          <a:bodyPr wrap="square">
            <a:spAutoFit/>
          </a:bodyPr>
          <a:lstStyle/>
          <a:p>
            <a:r>
              <a:rPr lang="en-US" sz="2000" dirty="0" smtClean="0"/>
              <a:t>Once you identify the objects, it is then important to write a detailed description of what the use case does. From this description, you can easily figure out the interactions (that should go in the sequence diagram) that would occur between the objects above, once the use case is executed</a:t>
            </a:r>
            <a:r>
              <a:rPr lang="en-US" sz="2000" dirty="0" smtClean="0"/>
              <a:t>.</a:t>
            </a:r>
          </a:p>
          <a:p>
            <a:endParaRPr lang="en-US" sz="2000" dirty="0" smtClean="0"/>
          </a:p>
          <a:p>
            <a:r>
              <a:rPr lang="en-US" sz="2000" dirty="0" smtClean="0"/>
              <a:t>Here are the steps that occur in the use case named ‘Create New Library User Account</a:t>
            </a:r>
            <a:r>
              <a:rPr lang="en-US" sz="2000" dirty="0" smtClean="0"/>
              <a:t>’.</a:t>
            </a:r>
          </a:p>
          <a:p>
            <a:endParaRPr lang="en-US" sz="2000" dirty="0" smtClean="0"/>
          </a:p>
          <a:p>
            <a:pPr>
              <a:buFont typeface="Arial" pitchFamily="34" charset="0"/>
              <a:buChar char="•"/>
            </a:pPr>
            <a:r>
              <a:rPr lang="en-US" sz="2000" dirty="0" smtClean="0"/>
              <a:t>The librarian request the system to create a new online library account</a:t>
            </a:r>
          </a:p>
          <a:p>
            <a:pPr>
              <a:buFont typeface="Arial" pitchFamily="34" charset="0"/>
              <a:buChar char="•"/>
            </a:pPr>
            <a:r>
              <a:rPr lang="en-US" sz="2000" dirty="0" smtClean="0"/>
              <a:t>The librarian then selects the library user account type</a:t>
            </a:r>
          </a:p>
          <a:p>
            <a:pPr>
              <a:buFont typeface="Arial" pitchFamily="34" charset="0"/>
              <a:buChar char="•"/>
            </a:pPr>
            <a:r>
              <a:rPr lang="en-US" sz="2000" dirty="0" smtClean="0"/>
              <a:t>The librarian enters the user’s details</a:t>
            </a:r>
          </a:p>
          <a:p>
            <a:pPr>
              <a:buFont typeface="Arial" pitchFamily="34" charset="0"/>
              <a:buChar char="•"/>
            </a:pPr>
            <a:r>
              <a:rPr lang="en-US" sz="2000" dirty="0" smtClean="0"/>
              <a:t>The user’s details are checked using the user Credentials Database</a:t>
            </a:r>
          </a:p>
          <a:p>
            <a:pPr>
              <a:buFont typeface="Arial" pitchFamily="34" charset="0"/>
              <a:buChar char="•"/>
            </a:pPr>
            <a:r>
              <a:rPr lang="en-US" sz="2000" dirty="0" smtClean="0"/>
              <a:t>The new library user account is created</a:t>
            </a:r>
          </a:p>
          <a:p>
            <a:pPr>
              <a:buFont typeface="Arial" pitchFamily="34" charset="0"/>
              <a:buChar char="•"/>
            </a:pPr>
            <a:r>
              <a:rPr lang="en-US" sz="2000" dirty="0" smtClean="0"/>
              <a:t>A summary of the new account’s details is then emailed to the user</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17409F12-A0DB-A746-84C8-8746D83B8E2E}" type="slidenum">
              <a:rPr lang="zh-CN" altLang="en-GB" sz="1400"/>
              <a:pPr eaLnBrk="1" hangingPunct="1"/>
              <a:t>2</a:t>
            </a:fld>
            <a:endParaRPr lang="en-GB" altLang="zh-CN" sz="1400"/>
          </a:p>
        </p:txBody>
      </p:sp>
      <p:sp>
        <p:nvSpPr>
          <p:cNvPr id="4099" name="Rectangle 2"/>
          <p:cNvSpPr>
            <a:spLocks noGrp="1" noChangeArrowheads="1"/>
          </p:cNvSpPr>
          <p:nvPr>
            <p:ph type="title"/>
          </p:nvPr>
        </p:nvSpPr>
        <p:spPr/>
        <p:txBody>
          <a:bodyPr/>
          <a:lstStyle/>
          <a:p>
            <a:pPr eaLnBrk="1" hangingPunct="1"/>
            <a:r>
              <a:rPr lang="en-GB" altLang="en-US"/>
              <a:t>Introduction/Agenda</a:t>
            </a:r>
          </a:p>
        </p:txBody>
      </p:sp>
      <p:sp>
        <p:nvSpPr>
          <p:cNvPr id="4100" name="Rectangle 3"/>
          <p:cNvSpPr>
            <a:spLocks noGrp="1" noChangeArrowheads="1"/>
          </p:cNvSpPr>
          <p:nvPr>
            <p:ph type="body" idx="1"/>
          </p:nvPr>
        </p:nvSpPr>
        <p:spPr/>
        <p:txBody>
          <a:bodyPr/>
          <a:lstStyle/>
          <a:p>
            <a:pPr eaLnBrk="1" hangingPunct="1">
              <a:lnSpc>
                <a:spcPct val="80000"/>
              </a:lnSpc>
            </a:pPr>
            <a:r>
              <a:rPr lang="en-GB" altLang="en-US" sz="2000"/>
              <a:t>Pieces of UML:</a:t>
            </a:r>
          </a:p>
          <a:p>
            <a:pPr lvl="1" eaLnBrk="1" hangingPunct="1">
              <a:lnSpc>
                <a:spcPct val="80000"/>
              </a:lnSpc>
            </a:pPr>
            <a:r>
              <a:rPr lang="en-GB" altLang="en-US" sz="1800"/>
              <a:t>Structural Diagrams</a:t>
            </a:r>
          </a:p>
          <a:p>
            <a:pPr lvl="2" eaLnBrk="1" hangingPunct="1">
              <a:lnSpc>
                <a:spcPct val="80000"/>
              </a:lnSpc>
            </a:pPr>
            <a:r>
              <a:rPr lang="en-GB" altLang="en-US" sz="1600"/>
              <a:t>Class and object diagram</a:t>
            </a:r>
          </a:p>
          <a:p>
            <a:pPr lvl="2" eaLnBrk="1" hangingPunct="1">
              <a:lnSpc>
                <a:spcPct val="80000"/>
              </a:lnSpc>
            </a:pPr>
            <a:r>
              <a:rPr lang="en-GB" altLang="en-US" sz="1600"/>
              <a:t>Component and Deployment Diagram</a:t>
            </a:r>
          </a:p>
          <a:p>
            <a:pPr lvl="1" eaLnBrk="1" hangingPunct="1">
              <a:lnSpc>
                <a:spcPct val="80000"/>
              </a:lnSpc>
            </a:pPr>
            <a:r>
              <a:rPr lang="en-GB" altLang="en-US" sz="1800"/>
              <a:t>Behavioural Diagrams </a:t>
            </a:r>
          </a:p>
          <a:p>
            <a:pPr lvl="2" eaLnBrk="1" hangingPunct="1">
              <a:lnSpc>
                <a:spcPct val="80000"/>
              </a:lnSpc>
            </a:pPr>
            <a:r>
              <a:rPr lang="en-GB" altLang="en-US" sz="1600"/>
              <a:t>Use Case Diagram</a:t>
            </a:r>
          </a:p>
          <a:p>
            <a:pPr lvl="2" eaLnBrk="1" hangingPunct="1">
              <a:lnSpc>
                <a:spcPct val="80000"/>
              </a:lnSpc>
            </a:pPr>
            <a:r>
              <a:rPr lang="en-GB" altLang="en-US" sz="1600"/>
              <a:t>Activity Diagram</a:t>
            </a:r>
          </a:p>
          <a:p>
            <a:pPr lvl="2" eaLnBrk="1" hangingPunct="1">
              <a:lnSpc>
                <a:spcPct val="80000"/>
              </a:lnSpc>
            </a:pPr>
            <a:r>
              <a:rPr lang="en-GB" altLang="en-US" sz="1600"/>
              <a:t>Sequence Diagram</a:t>
            </a:r>
          </a:p>
          <a:p>
            <a:pPr lvl="2" eaLnBrk="1" hangingPunct="1">
              <a:lnSpc>
                <a:spcPct val="80000"/>
              </a:lnSpc>
            </a:pPr>
            <a:r>
              <a:rPr lang="en-GB" altLang="en-US" sz="1600"/>
              <a:t>Collaboration Diagram</a:t>
            </a:r>
          </a:p>
          <a:p>
            <a:pPr lvl="2" eaLnBrk="1" hangingPunct="1">
              <a:lnSpc>
                <a:spcPct val="80000"/>
              </a:lnSpc>
            </a:pPr>
            <a:r>
              <a:rPr lang="en-GB" altLang="en-US" sz="1600"/>
              <a:t>State Chart Diagram</a:t>
            </a:r>
          </a:p>
          <a:p>
            <a:pPr eaLnBrk="1" hangingPunct="1">
              <a:lnSpc>
                <a:spcPct val="80000"/>
              </a:lnSpc>
            </a:pPr>
            <a:r>
              <a:rPr lang="en-GB" altLang="en-US" sz="2000"/>
              <a:t>Learned so far: </a:t>
            </a:r>
          </a:p>
          <a:p>
            <a:pPr lvl="1" eaLnBrk="1" hangingPunct="1">
              <a:lnSpc>
                <a:spcPct val="80000"/>
              </a:lnSpc>
            </a:pPr>
            <a:r>
              <a:rPr lang="en-GB" altLang="en-US" sz="1800"/>
              <a:t>Use case diagram, class and object diagram, class relationships</a:t>
            </a:r>
          </a:p>
          <a:p>
            <a:pPr eaLnBrk="1" hangingPunct="1">
              <a:lnSpc>
                <a:spcPct val="80000"/>
              </a:lnSpc>
            </a:pPr>
            <a:r>
              <a:rPr lang="en-GB" altLang="en-US" sz="2000"/>
              <a:t>Today we will focus on:</a:t>
            </a:r>
          </a:p>
          <a:p>
            <a:pPr lvl="1" eaLnBrk="1" hangingPunct="1">
              <a:lnSpc>
                <a:spcPct val="80000"/>
              </a:lnSpc>
            </a:pPr>
            <a:r>
              <a:rPr lang="en-GB" altLang="en-US" sz="1800"/>
              <a:t>Sequence Diagram</a:t>
            </a:r>
          </a:p>
          <a:p>
            <a:pPr lvl="1" eaLnBrk="1" hangingPunct="1">
              <a:lnSpc>
                <a:spcPct val="80000"/>
              </a:lnSpc>
            </a:pPr>
            <a:r>
              <a:rPr lang="en-GB" altLang="en-US" sz="1800"/>
              <a:t>Collaboration Diagram</a:t>
            </a:r>
          </a:p>
        </p:txBody>
      </p:sp>
    </p:spTree>
    <p:extLst>
      <p:ext uri="{BB962C8B-B14F-4D97-AF65-F5344CB8AC3E}">
        <p14:creationId xmlns:p14="http://schemas.microsoft.com/office/powerpoint/2010/main" xmlns="" val="352083780"/>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lstStyle/>
          <a:p>
            <a:r>
              <a:rPr lang="en-US" dirty="0" smtClean="0"/>
              <a:t> </a:t>
            </a:r>
            <a:endParaRPr lang="en-US" dirty="0"/>
          </a:p>
        </p:txBody>
      </p:sp>
      <p:pic>
        <p:nvPicPr>
          <p:cNvPr id="2050" name="Picture 2"/>
          <p:cNvPicPr>
            <a:picLocks noChangeAspect="1" noChangeArrowheads="1"/>
          </p:cNvPicPr>
          <p:nvPr/>
        </p:nvPicPr>
        <p:blipFill>
          <a:blip r:embed="rId2"/>
          <a:srcRect/>
          <a:stretch>
            <a:fillRect/>
          </a:stretch>
        </p:blipFill>
        <p:spPr bwMode="auto">
          <a:xfrm>
            <a:off x="1" y="1066800"/>
            <a:ext cx="9143999" cy="55911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710F3438-E1C9-434D-8B04-3DDC4CBBE3F0}" type="slidenum">
              <a:rPr lang="zh-CN" altLang="en-GB" sz="1400">
                <a:solidFill>
                  <a:schemeClr val="bg2"/>
                </a:solidFill>
              </a:rPr>
              <a:pPr eaLnBrk="1" hangingPunct="1"/>
              <a:t>21</a:t>
            </a:fld>
            <a:endParaRPr lang="en-GB" altLang="zh-CN" sz="1400">
              <a:solidFill>
                <a:schemeClr val="bg2"/>
              </a:solidFill>
            </a:endParaRPr>
          </a:p>
        </p:txBody>
      </p:sp>
      <p:sp>
        <p:nvSpPr>
          <p:cNvPr id="18435" name="Rectangle 2"/>
          <p:cNvSpPr>
            <a:spLocks noGrp="1" noChangeArrowheads="1"/>
          </p:cNvSpPr>
          <p:nvPr>
            <p:ph type="ctrTitle"/>
          </p:nvPr>
        </p:nvSpPr>
        <p:spPr>
          <a:xfrm>
            <a:off x="762000" y="2286000"/>
            <a:ext cx="7772400" cy="1524000"/>
          </a:xfrm>
          <a:noFill/>
          <a:extLst>
            <a:ext uri="{909E8E84-426E-40DD-AFC4-6F175D3DCCD1}">
              <a14:hiddenFill xmlns:a14="http://schemas.microsoft.com/office/drawing/2010/main" xmlns="">
                <a:solidFill>
                  <a:schemeClr val="bg1"/>
                </a:solidFill>
              </a14:hiddenFill>
            </a:ext>
          </a:extLst>
        </p:spPr>
        <p:txBody>
          <a:bodyPr>
            <a:normAutofit fontScale="90000"/>
          </a:bodyPr>
          <a:lstStyle/>
          <a:p>
            <a:pPr eaLnBrk="1" hangingPunct="1"/>
            <a:r>
              <a:rPr lang="en-US" altLang="en-AU"/>
              <a:t/>
            </a:r>
            <a:br>
              <a:rPr lang="en-US" altLang="en-AU"/>
            </a:br>
            <a:r>
              <a:rPr lang="en-AU" altLang="en-AU"/>
              <a:t>Collaboration Diagrams</a:t>
            </a:r>
            <a:r>
              <a:rPr lang="en-US" altLang="en-US"/>
              <a:t> </a:t>
            </a:r>
            <a:br>
              <a:rPr lang="en-US" altLang="en-US"/>
            </a:br>
            <a:endParaRPr lang="en-US" altLang="en-AU"/>
          </a:p>
        </p:txBody>
      </p:sp>
    </p:spTree>
    <p:extLst>
      <p:ext uri="{BB962C8B-B14F-4D97-AF65-F5344CB8AC3E}">
        <p14:creationId xmlns:p14="http://schemas.microsoft.com/office/powerpoint/2010/main" xmlns="" val="766837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C9ED0F8E-F5A6-B443-B3CB-49AD767C45A4}" type="slidenum">
              <a:rPr lang="zh-CN" altLang="en-GB" sz="1400"/>
              <a:pPr eaLnBrk="1" hangingPunct="1"/>
              <a:t>22</a:t>
            </a:fld>
            <a:endParaRPr lang="en-GB" altLang="zh-CN" sz="1400"/>
          </a:p>
        </p:txBody>
      </p:sp>
      <p:sp>
        <p:nvSpPr>
          <p:cNvPr id="19459" name="Rectangle 2"/>
          <p:cNvSpPr>
            <a:spLocks noGrp="1" noChangeArrowheads="1"/>
          </p:cNvSpPr>
          <p:nvPr>
            <p:ph type="title"/>
          </p:nvPr>
        </p:nvSpPr>
        <p:spPr/>
        <p:txBody>
          <a:bodyPr/>
          <a:lstStyle/>
          <a:p>
            <a:pPr algn="l" eaLnBrk="1" hangingPunct="1"/>
            <a:r>
              <a:rPr lang="en-US" altLang="en-US">
                <a:latin typeface="Arial" charset="0"/>
              </a:rPr>
              <a:t>Collaboration Diagrams</a:t>
            </a:r>
          </a:p>
        </p:txBody>
      </p:sp>
      <p:sp>
        <p:nvSpPr>
          <p:cNvPr id="19460" name="Rectangle 3"/>
          <p:cNvSpPr>
            <a:spLocks noGrp="1" noChangeArrowheads="1"/>
          </p:cNvSpPr>
          <p:nvPr>
            <p:ph type="body" idx="1"/>
          </p:nvPr>
        </p:nvSpPr>
        <p:spPr/>
        <p:txBody>
          <a:bodyPr>
            <a:normAutofit lnSpcReduction="10000"/>
          </a:bodyPr>
          <a:lstStyle/>
          <a:p>
            <a:pPr eaLnBrk="1" hangingPunct="1">
              <a:lnSpc>
                <a:spcPct val="90000"/>
              </a:lnSpc>
            </a:pPr>
            <a:r>
              <a:rPr lang="en-US" altLang="en-US" sz="2400">
                <a:latin typeface="Arial" charset="0"/>
              </a:rPr>
              <a:t>Class diagrams indicates what classes are part of our system, what they offer, how they relate, but they don</a:t>
            </a:r>
            <a:r>
              <a:rPr lang="en-US" altLang="en-US" sz="2400"/>
              <a:t>’</a:t>
            </a:r>
            <a:r>
              <a:rPr lang="en-US" altLang="en-US" sz="2400">
                <a:latin typeface="Arial" charset="0"/>
              </a:rPr>
              <a:t>t tell us how they communicate.</a:t>
            </a:r>
          </a:p>
          <a:p>
            <a:pPr eaLnBrk="1" hangingPunct="1">
              <a:lnSpc>
                <a:spcPct val="90000"/>
              </a:lnSpc>
            </a:pPr>
            <a:r>
              <a:rPr lang="en-US" altLang="en-US" sz="2400">
                <a:latin typeface="Arial" charset="0"/>
              </a:rPr>
              <a:t>Collaboration diagrams show (used to model) how objects interact and their roles.</a:t>
            </a:r>
          </a:p>
          <a:p>
            <a:pPr eaLnBrk="1" hangingPunct="1">
              <a:lnSpc>
                <a:spcPct val="90000"/>
              </a:lnSpc>
            </a:pPr>
            <a:r>
              <a:rPr lang="en-US" altLang="en-US" sz="2400">
                <a:latin typeface="Arial" charset="0"/>
              </a:rPr>
              <a:t>They are very similar to sequence diagrams. Actually they are considered as a </a:t>
            </a:r>
            <a:r>
              <a:rPr lang="en-US" altLang="en-US" sz="2400" b="1">
                <a:latin typeface="Arial" charset="0"/>
              </a:rPr>
              <a:t>cross</a:t>
            </a:r>
            <a:r>
              <a:rPr lang="en-US" altLang="en-US" sz="2400">
                <a:latin typeface="Arial" charset="0"/>
              </a:rPr>
              <a:t> between class and sequence diagram.</a:t>
            </a:r>
          </a:p>
          <a:p>
            <a:pPr eaLnBrk="1" hangingPunct="1">
              <a:lnSpc>
                <a:spcPct val="90000"/>
              </a:lnSpc>
            </a:pPr>
            <a:r>
              <a:rPr lang="en-US" altLang="en-US" sz="2400" i="1">
                <a:solidFill>
                  <a:schemeClr val="hlink"/>
                </a:solidFill>
                <a:latin typeface="Arial" charset="0"/>
              </a:rPr>
              <a:t>Sequence Diagrams</a:t>
            </a:r>
            <a:r>
              <a:rPr lang="en-US" altLang="en-US" sz="2400">
                <a:latin typeface="Arial" charset="0"/>
              </a:rPr>
              <a:t> are arranged according to Time.</a:t>
            </a:r>
            <a:endParaRPr lang="en-US" altLang="en-US" sz="2400" i="1">
              <a:solidFill>
                <a:schemeClr val="accent2"/>
              </a:solidFill>
              <a:latin typeface="Arial" charset="0"/>
            </a:endParaRPr>
          </a:p>
          <a:p>
            <a:pPr eaLnBrk="1" hangingPunct="1">
              <a:lnSpc>
                <a:spcPct val="90000"/>
              </a:lnSpc>
            </a:pPr>
            <a:r>
              <a:rPr lang="en-US" altLang="en-US" sz="2400" i="1">
                <a:solidFill>
                  <a:schemeClr val="hlink"/>
                </a:solidFill>
                <a:latin typeface="Arial" charset="0"/>
              </a:rPr>
              <a:t>Collaboration Diagrams</a:t>
            </a:r>
            <a:r>
              <a:rPr lang="en-US" altLang="en-US" sz="2400">
                <a:latin typeface="Arial" charset="0"/>
              </a:rPr>
              <a:t> represent the structural organization of object</a:t>
            </a:r>
            <a:r>
              <a:rPr lang="en-US" altLang="en-US" sz="2400" i="1">
                <a:solidFill>
                  <a:schemeClr val="accent2"/>
                </a:solidFill>
                <a:latin typeface="Arial" charset="0"/>
              </a:rPr>
              <a:t>.</a:t>
            </a:r>
          </a:p>
          <a:p>
            <a:pPr eaLnBrk="1" hangingPunct="1">
              <a:lnSpc>
                <a:spcPct val="90000"/>
              </a:lnSpc>
            </a:pPr>
            <a:r>
              <a:rPr lang="en-US" altLang="en-US" sz="2400"/>
              <a:t>[Both sequence and collaboration diagrams are called </a:t>
            </a:r>
            <a:r>
              <a:rPr lang="en-US" altLang="en-US" sz="2400">
                <a:solidFill>
                  <a:schemeClr val="hlink"/>
                </a:solidFill>
              </a:rPr>
              <a:t>interaction</a:t>
            </a:r>
            <a:r>
              <a:rPr lang="en-US" altLang="en-US" sz="2400"/>
              <a:t> diagrams]</a:t>
            </a:r>
          </a:p>
        </p:txBody>
      </p:sp>
    </p:spTree>
    <p:extLst>
      <p:ext uri="{BB962C8B-B14F-4D97-AF65-F5344CB8AC3E}">
        <p14:creationId xmlns:p14="http://schemas.microsoft.com/office/powerpoint/2010/main" xmlns="" val="1184244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9AEC7C86-3063-BB49-AA63-E48AF9E47E06}" type="slidenum">
              <a:rPr lang="zh-CN" altLang="en-GB" sz="1400"/>
              <a:pPr eaLnBrk="1" hangingPunct="1"/>
              <a:t>23</a:t>
            </a:fld>
            <a:endParaRPr lang="en-GB" altLang="zh-CN" sz="1400"/>
          </a:p>
        </p:txBody>
      </p:sp>
      <p:sp>
        <p:nvSpPr>
          <p:cNvPr id="20483" name="Rectangle 7"/>
          <p:cNvSpPr>
            <a:spLocks noGrp="1" noChangeArrowheads="1"/>
          </p:cNvSpPr>
          <p:nvPr>
            <p:ph type="title"/>
          </p:nvPr>
        </p:nvSpPr>
        <p:spPr/>
        <p:txBody>
          <a:bodyPr>
            <a:noAutofit/>
          </a:bodyPr>
          <a:lstStyle/>
          <a:p>
            <a:pPr eaLnBrk="1" hangingPunct="1"/>
            <a:r>
              <a:rPr lang="en-US" altLang="en-US" sz="2800" dirty="0">
                <a:latin typeface="Arial" charset="0"/>
              </a:rPr>
              <a:t>Collaboration Diagram </a:t>
            </a:r>
            <a:r>
              <a:rPr lang="en-US" altLang="en-US" sz="2800" dirty="0"/>
              <a:t>–</a:t>
            </a:r>
            <a:r>
              <a:rPr lang="en-US" altLang="en-US" sz="2800" dirty="0">
                <a:latin typeface="Arial" charset="0"/>
              </a:rPr>
              <a:t> URS Add Subject Scenario</a:t>
            </a:r>
          </a:p>
        </p:txBody>
      </p:sp>
      <p:sp>
        <p:nvSpPr>
          <p:cNvPr id="438281" name="Rectangle 9"/>
          <p:cNvSpPr>
            <a:spLocks noChangeArrowheads="1"/>
          </p:cNvSpPr>
          <p:nvPr/>
        </p:nvSpPr>
        <p:spPr bwMode="auto">
          <a:xfrm>
            <a:off x="1219200" y="1905000"/>
            <a:ext cx="2020888" cy="24384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438320" name="Text Box 48"/>
          <p:cNvSpPr txBox="1">
            <a:spLocks noChangeArrowheads="1"/>
          </p:cNvSpPr>
          <p:nvPr/>
        </p:nvSpPr>
        <p:spPr bwMode="auto">
          <a:xfrm>
            <a:off x="3698875" y="1550988"/>
            <a:ext cx="13065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solidFill>
                  <a:srgbClr val="FC0128"/>
                </a:solidFill>
              </a:rPr>
              <a:t>&lt;&lt;self&gt;&gt;</a:t>
            </a:r>
          </a:p>
        </p:txBody>
      </p:sp>
      <p:grpSp>
        <p:nvGrpSpPr>
          <p:cNvPr id="2" name="Group 84"/>
          <p:cNvGrpSpPr>
            <a:grpSpLocks/>
          </p:cNvGrpSpPr>
          <p:nvPr/>
        </p:nvGrpSpPr>
        <p:grpSpPr bwMode="auto">
          <a:xfrm>
            <a:off x="3276600" y="1828800"/>
            <a:ext cx="5181600" cy="2514600"/>
            <a:chOff x="2064" y="1152"/>
            <a:chExt cx="3264" cy="1584"/>
          </a:xfrm>
        </p:grpSpPr>
        <p:sp>
          <p:nvSpPr>
            <p:cNvPr id="20516" name="Line 50"/>
            <p:cNvSpPr>
              <a:spLocks noChangeShapeType="1"/>
            </p:cNvSpPr>
            <p:nvPr/>
          </p:nvSpPr>
          <p:spPr bwMode="auto">
            <a:xfrm>
              <a:off x="2400" y="1728"/>
              <a:ext cx="110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0517" name="Rectangle 18"/>
            <p:cNvSpPr>
              <a:spLocks noChangeArrowheads="1"/>
            </p:cNvSpPr>
            <p:nvPr/>
          </p:nvSpPr>
          <p:spPr bwMode="auto">
            <a:xfrm>
              <a:off x="3840" y="1152"/>
              <a:ext cx="1488" cy="1584"/>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a:AddSubCmd</a:t>
              </a:r>
            </a:p>
          </p:txBody>
        </p:sp>
        <p:sp>
          <p:nvSpPr>
            <p:cNvPr id="20518" name="Line 49"/>
            <p:cNvSpPr>
              <a:spLocks noChangeShapeType="1"/>
            </p:cNvSpPr>
            <p:nvPr/>
          </p:nvSpPr>
          <p:spPr bwMode="auto">
            <a:xfrm>
              <a:off x="2064" y="1776"/>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19" name="Text Box 51"/>
            <p:cNvSpPr txBox="1">
              <a:spLocks noChangeArrowheads="1"/>
            </p:cNvSpPr>
            <p:nvPr/>
          </p:nvSpPr>
          <p:spPr bwMode="auto">
            <a:xfrm>
              <a:off x="2112" y="1296"/>
              <a:ext cx="1679" cy="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  </a:t>
              </a:r>
              <a:r>
                <a:rPr lang="en-US" altLang="en-US" sz="1800"/>
                <a:t>2</a:t>
              </a:r>
              <a:r>
                <a:rPr lang="en-US" altLang="en-US" sz="1800">
                  <a:solidFill>
                    <a:srgbClr val="FC0128"/>
                  </a:solidFill>
                </a:rPr>
                <a:t>:[if cmdN = ADDSUB]</a:t>
              </a:r>
            </a:p>
            <a:p>
              <a:pPr eaLnBrk="1" hangingPunct="1"/>
              <a:r>
                <a:rPr lang="en-US" altLang="en-US" sz="1800"/>
                <a:t>AddSubCmd(u,cmdA) </a:t>
              </a:r>
              <a:endParaRPr lang="en-US" altLang="en-US" sz="1800">
                <a:solidFill>
                  <a:srgbClr val="FC0128"/>
                </a:solidFill>
              </a:endParaRPr>
            </a:p>
          </p:txBody>
        </p:sp>
      </p:grpSp>
      <p:sp>
        <p:nvSpPr>
          <p:cNvPr id="438324" name="Text Box 52"/>
          <p:cNvSpPr txBox="1">
            <a:spLocks noChangeArrowheads="1"/>
          </p:cNvSpPr>
          <p:nvPr/>
        </p:nvSpPr>
        <p:spPr bwMode="auto">
          <a:xfrm>
            <a:off x="4876800" y="3505200"/>
            <a:ext cx="1177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&lt;&lt;local&gt;&gt;</a:t>
            </a:r>
          </a:p>
        </p:txBody>
      </p:sp>
      <p:sp>
        <p:nvSpPr>
          <p:cNvPr id="438325" name="Text Box 53"/>
          <p:cNvSpPr txBox="1">
            <a:spLocks noChangeArrowheads="1"/>
          </p:cNvSpPr>
          <p:nvPr/>
        </p:nvSpPr>
        <p:spPr bwMode="auto">
          <a:xfrm>
            <a:off x="5334000" y="2743200"/>
            <a:ext cx="750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{new}</a:t>
            </a:r>
          </a:p>
        </p:txBody>
      </p:sp>
      <p:sp>
        <p:nvSpPr>
          <p:cNvPr id="438326" name="Text Box 54"/>
          <p:cNvSpPr txBox="1">
            <a:spLocks noChangeArrowheads="1"/>
          </p:cNvSpPr>
          <p:nvPr/>
        </p:nvSpPr>
        <p:spPr bwMode="auto">
          <a:xfrm>
            <a:off x="6237288" y="1371600"/>
            <a:ext cx="1165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{transient}</a:t>
            </a:r>
          </a:p>
        </p:txBody>
      </p:sp>
      <p:grpSp>
        <p:nvGrpSpPr>
          <p:cNvPr id="3" name="Group 66"/>
          <p:cNvGrpSpPr>
            <a:grpSpLocks/>
          </p:cNvGrpSpPr>
          <p:nvPr/>
        </p:nvGrpSpPr>
        <p:grpSpPr bwMode="auto">
          <a:xfrm>
            <a:off x="3276600" y="2895600"/>
            <a:ext cx="2819400" cy="533400"/>
            <a:chOff x="2064" y="1824"/>
            <a:chExt cx="1776" cy="336"/>
          </a:xfrm>
        </p:grpSpPr>
        <p:sp>
          <p:nvSpPr>
            <p:cNvPr id="20513" name="Line 55"/>
            <p:cNvSpPr>
              <a:spLocks noChangeShapeType="1"/>
            </p:cNvSpPr>
            <p:nvPr/>
          </p:nvSpPr>
          <p:spPr bwMode="auto">
            <a:xfrm>
              <a:off x="2064" y="2160"/>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14" name="Line 56"/>
            <p:cNvSpPr>
              <a:spLocks noChangeShapeType="1"/>
            </p:cNvSpPr>
            <p:nvPr/>
          </p:nvSpPr>
          <p:spPr bwMode="auto">
            <a:xfrm>
              <a:off x="2450" y="2095"/>
              <a:ext cx="115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0515" name="Text Box 57"/>
            <p:cNvSpPr txBox="1">
              <a:spLocks noChangeArrowheads="1"/>
            </p:cNvSpPr>
            <p:nvPr/>
          </p:nvSpPr>
          <p:spPr bwMode="auto">
            <a:xfrm>
              <a:off x="2364" y="1824"/>
              <a:ext cx="98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3: execute()</a:t>
              </a:r>
            </a:p>
          </p:txBody>
        </p:sp>
      </p:grpSp>
      <p:grpSp>
        <p:nvGrpSpPr>
          <p:cNvPr id="4" name="Group 68"/>
          <p:cNvGrpSpPr>
            <a:grpSpLocks/>
          </p:cNvGrpSpPr>
          <p:nvPr/>
        </p:nvGrpSpPr>
        <p:grpSpPr bwMode="auto">
          <a:xfrm>
            <a:off x="3197225" y="3733800"/>
            <a:ext cx="2898775" cy="533400"/>
            <a:chOff x="2014" y="2352"/>
            <a:chExt cx="1826" cy="336"/>
          </a:xfrm>
        </p:grpSpPr>
        <p:sp>
          <p:nvSpPr>
            <p:cNvPr id="20510" name="Line 61"/>
            <p:cNvSpPr>
              <a:spLocks noChangeShapeType="1"/>
            </p:cNvSpPr>
            <p:nvPr/>
          </p:nvSpPr>
          <p:spPr bwMode="auto">
            <a:xfrm>
              <a:off x="2064" y="2688"/>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11" name="Line 62"/>
            <p:cNvSpPr>
              <a:spLocks noChangeShapeType="1"/>
            </p:cNvSpPr>
            <p:nvPr/>
          </p:nvSpPr>
          <p:spPr bwMode="auto">
            <a:xfrm>
              <a:off x="2450" y="2623"/>
              <a:ext cx="1152"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20512" name="Text Box 63"/>
            <p:cNvSpPr txBox="1">
              <a:spLocks noChangeArrowheads="1"/>
            </p:cNvSpPr>
            <p:nvPr/>
          </p:nvSpPr>
          <p:spPr bwMode="auto">
            <a:xfrm>
              <a:off x="2014" y="2352"/>
              <a:ext cx="168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3.2: addSubject(sub1)</a:t>
              </a:r>
            </a:p>
          </p:txBody>
        </p:sp>
      </p:grpSp>
      <p:grpSp>
        <p:nvGrpSpPr>
          <p:cNvPr id="5" name="Group 75"/>
          <p:cNvGrpSpPr>
            <a:grpSpLocks/>
          </p:cNvGrpSpPr>
          <p:nvPr/>
        </p:nvGrpSpPr>
        <p:grpSpPr bwMode="auto">
          <a:xfrm>
            <a:off x="2514600" y="990600"/>
            <a:ext cx="3689350" cy="1143000"/>
            <a:chOff x="1584" y="624"/>
            <a:chExt cx="2324" cy="720"/>
          </a:xfrm>
        </p:grpSpPr>
        <p:sp>
          <p:nvSpPr>
            <p:cNvPr id="20503" name="Text Box 45"/>
            <p:cNvSpPr txBox="1">
              <a:spLocks noChangeArrowheads="1"/>
            </p:cNvSpPr>
            <p:nvPr/>
          </p:nvSpPr>
          <p:spPr bwMode="auto">
            <a:xfrm>
              <a:off x="2133" y="624"/>
              <a:ext cx="17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1:parseCommand(cmd)</a:t>
              </a:r>
            </a:p>
          </p:txBody>
        </p:sp>
        <p:sp>
          <p:nvSpPr>
            <p:cNvPr id="20504" name="Line 47"/>
            <p:cNvSpPr>
              <a:spLocks noChangeShapeType="1"/>
            </p:cNvSpPr>
            <p:nvPr/>
          </p:nvSpPr>
          <p:spPr bwMode="auto">
            <a:xfrm flipH="1">
              <a:off x="2496" y="960"/>
              <a:ext cx="76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20505" name="Group 74"/>
            <p:cNvGrpSpPr>
              <a:grpSpLocks/>
            </p:cNvGrpSpPr>
            <p:nvPr/>
          </p:nvGrpSpPr>
          <p:grpSpPr bwMode="auto">
            <a:xfrm>
              <a:off x="1584" y="864"/>
              <a:ext cx="768" cy="480"/>
              <a:chOff x="1584" y="864"/>
              <a:chExt cx="768" cy="480"/>
            </a:xfrm>
          </p:grpSpPr>
          <p:sp>
            <p:nvSpPr>
              <p:cNvPr id="20506" name="Line 70"/>
              <p:cNvSpPr>
                <a:spLocks noChangeShapeType="1"/>
              </p:cNvSpPr>
              <p:nvPr/>
            </p:nvSpPr>
            <p:spPr bwMode="auto">
              <a:xfrm flipV="1">
                <a:off x="2016" y="1344"/>
                <a:ext cx="33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07" name="Line 71"/>
              <p:cNvSpPr>
                <a:spLocks noChangeShapeType="1"/>
              </p:cNvSpPr>
              <p:nvPr/>
            </p:nvSpPr>
            <p:spPr bwMode="auto">
              <a:xfrm flipV="1">
                <a:off x="2352" y="864"/>
                <a:ext cx="0" cy="48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08" name="Line 72"/>
              <p:cNvSpPr>
                <a:spLocks noChangeShapeType="1"/>
              </p:cNvSpPr>
              <p:nvPr/>
            </p:nvSpPr>
            <p:spPr bwMode="auto">
              <a:xfrm flipH="1">
                <a:off x="1584" y="864"/>
                <a:ext cx="768"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09" name="Line 73"/>
              <p:cNvSpPr>
                <a:spLocks noChangeShapeType="1"/>
              </p:cNvSpPr>
              <p:nvPr/>
            </p:nvSpPr>
            <p:spPr bwMode="auto">
              <a:xfrm>
                <a:off x="1584" y="864"/>
                <a:ext cx="0" cy="336"/>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grpSp>
        <p:nvGrpSpPr>
          <p:cNvPr id="7" name="Group 82"/>
          <p:cNvGrpSpPr>
            <a:grpSpLocks/>
          </p:cNvGrpSpPr>
          <p:nvPr/>
        </p:nvGrpSpPr>
        <p:grpSpPr bwMode="auto">
          <a:xfrm>
            <a:off x="0" y="1828800"/>
            <a:ext cx="1676400" cy="533400"/>
            <a:chOff x="0" y="1152"/>
            <a:chExt cx="1056" cy="336"/>
          </a:xfrm>
        </p:grpSpPr>
        <p:sp>
          <p:nvSpPr>
            <p:cNvPr id="20501" name="Line 78"/>
            <p:cNvSpPr>
              <a:spLocks noChangeShapeType="1"/>
            </p:cNvSpPr>
            <p:nvPr/>
          </p:nvSpPr>
          <p:spPr bwMode="auto">
            <a:xfrm>
              <a:off x="0" y="1488"/>
              <a:ext cx="76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0502" name="Text Box 79"/>
            <p:cNvSpPr txBox="1">
              <a:spLocks noChangeArrowheads="1"/>
            </p:cNvSpPr>
            <p:nvPr/>
          </p:nvSpPr>
          <p:spPr bwMode="auto">
            <a:xfrm>
              <a:off x="0" y="1152"/>
              <a:ext cx="10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1800"/>
                <a:t>procCmd(cmd)</a:t>
              </a:r>
            </a:p>
          </p:txBody>
        </p:sp>
      </p:grpSp>
      <p:grpSp>
        <p:nvGrpSpPr>
          <p:cNvPr id="8" name="Group 81"/>
          <p:cNvGrpSpPr>
            <a:grpSpLocks/>
          </p:cNvGrpSpPr>
          <p:nvPr/>
        </p:nvGrpSpPr>
        <p:grpSpPr bwMode="auto">
          <a:xfrm>
            <a:off x="5562600" y="4343400"/>
            <a:ext cx="3732213" cy="1828800"/>
            <a:chOff x="3504" y="2736"/>
            <a:chExt cx="2351" cy="1152"/>
          </a:xfrm>
        </p:grpSpPr>
        <p:grpSp>
          <p:nvGrpSpPr>
            <p:cNvPr id="20495" name="Group 67"/>
            <p:cNvGrpSpPr>
              <a:grpSpLocks/>
            </p:cNvGrpSpPr>
            <p:nvPr/>
          </p:nvGrpSpPr>
          <p:grpSpPr bwMode="auto">
            <a:xfrm>
              <a:off x="3840" y="2736"/>
              <a:ext cx="2015" cy="1152"/>
              <a:chOff x="3840" y="2736"/>
              <a:chExt cx="2015" cy="1152"/>
            </a:xfrm>
          </p:grpSpPr>
          <p:sp>
            <p:nvSpPr>
              <p:cNvPr id="20497" name="Rectangle 23"/>
              <p:cNvSpPr>
                <a:spLocks noChangeArrowheads="1"/>
              </p:cNvSpPr>
              <p:nvPr/>
            </p:nvSpPr>
            <p:spPr bwMode="auto">
              <a:xfrm>
                <a:off x="3840" y="3312"/>
                <a:ext cx="1584" cy="576"/>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sub1:Subject</a:t>
                </a:r>
              </a:p>
            </p:txBody>
          </p:sp>
          <p:sp>
            <p:nvSpPr>
              <p:cNvPr id="20498" name="Line 58"/>
              <p:cNvSpPr>
                <a:spLocks noChangeShapeType="1"/>
              </p:cNvSpPr>
              <p:nvPr/>
            </p:nvSpPr>
            <p:spPr bwMode="auto">
              <a:xfrm>
                <a:off x="4080" y="2736"/>
                <a:ext cx="0" cy="576"/>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499" name="Line 59"/>
              <p:cNvSpPr>
                <a:spLocks noChangeShapeType="1"/>
              </p:cNvSpPr>
              <p:nvPr/>
            </p:nvSpPr>
            <p:spPr bwMode="auto">
              <a:xfrm>
                <a:off x="4224" y="2832"/>
                <a:ext cx="0" cy="288"/>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0500" name="Text Box 60"/>
              <p:cNvSpPr txBox="1">
                <a:spLocks noChangeArrowheads="1"/>
              </p:cNvSpPr>
              <p:nvPr/>
            </p:nvSpPr>
            <p:spPr bwMode="auto">
              <a:xfrm>
                <a:off x="4101" y="2880"/>
                <a:ext cx="175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  3.1: Subject(id,name)</a:t>
                </a:r>
              </a:p>
            </p:txBody>
          </p:sp>
        </p:grpSp>
        <p:sp>
          <p:nvSpPr>
            <p:cNvPr id="20496" name="Text Box 80"/>
            <p:cNvSpPr txBox="1">
              <a:spLocks noChangeArrowheads="1"/>
            </p:cNvSpPr>
            <p:nvPr/>
          </p:nvSpPr>
          <p:spPr bwMode="auto">
            <a:xfrm>
              <a:off x="3504" y="3024"/>
              <a:ext cx="4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{new}</a:t>
              </a:r>
            </a:p>
          </p:txBody>
        </p:sp>
      </p:grpSp>
    </p:spTree>
    <p:extLst>
      <p:ext uri="{BB962C8B-B14F-4D97-AF65-F5344CB8AC3E}">
        <p14:creationId xmlns:p14="http://schemas.microsoft.com/office/powerpoint/2010/main" xmlns="" val="194534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8281"/>
                                        </p:tgtEl>
                                        <p:attrNameLst>
                                          <p:attrName>style.visibility</p:attrName>
                                        </p:attrNameLst>
                                      </p:cBhvr>
                                      <p:to>
                                        <p:strVal val="visible"/>
                                      </p:to>
                                    </p:set>
                                    <p:anim calcmode="lin" valueType="num">
                                      <p:cBhvr additive="base">
                                        <p:cTn id="7" dur="500" fill="hold"/>
                                        <p:tgtEl>
                                          <p:spTgt spid="438281"/>
                                        </p:tgtEl>
                                        <p:attrNameLst>
                                          <p:attrName>ppt_x</p:attrName>
                                        </p:attrNameLst>
                                      </p:cBhvr>
                                      <p:tavLst>
                                        <p:tav tm="0">
                                          <p:val>
                                            <p:strVal val="0-#ppt_w/2"/>
                                          </p:val>
                                        </p:tav>
                                        <p:tav tm="100000">
                                          <p:val>
                                            <p:strVal val="#ppt_x"/>
                                          </p:val>
                                        </p:tav>
                                      </p:tavLst>
                                    </p:anim>
                                    <p:anim calcmode="lin" valueType="num">
                                      <p:cBhvr additive="base">
                                        <p:cTn id="8" dur="500" fill="hold"/>
                                        <p:tgtEl>
                                          <p:spTgt spid="4382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8320"/>
                                        </p:tgtEl>
                                        <p:attrNameLst>
                                          <p:attrName>style.visibility</p:attrName>
                                        </p:attrNameLst>
                                      </p:cBhvr>
                                      <p:to>
                                        <p:strVal val="visible"/>
                                      </p:to>
                                    </p:set>
                                    <p:anim calcmode="lin" valueType="num">
                                      <p:cBhvr additive="base">
                                        <p:cTn id="25" dur="500" fill="hold"/>
                                        <p:tgtEl>
                                          <p:spTgt spid="438320"/>
                                        </p:tgtEl>
                                        <p:attrNameLst>
                                          <p:attrName>ppt_x</p:attrName>
                                        </p:attrNameLst>
                                      </p:cBhvr>
                                      <p:tavLst>
                                        <p:tav tm="0">
                                          <p:val>
                                            <p:strVal val="0-#ppt_w/2"/>
                                          </p:val>
                                        </p:tav>
                                        <p:tav tm="100000">
                                          <p:val>
                                            <p:strVal val="#ppt_x"/>
                                          </p:val>
                                        </p:tav>
                                      </p:tavLst>
                                    </p:anim>
                                    <p:anim calcmode="lin" valueType="num">
                                      <p:cBhvr additive="base">
                                        <p:cTn id="26" dur="500" fill="hold"/>
                                        <p:tgtEl>
                                          <p:spTgt spid="43832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8326"/>
                                        </p:tgtEl>
                                        <p:attrNameLst>
                                          <p:attrName>style.visibility</p:attrName>
                                        </p:attrNameLst>
                                      </p:cBhvr>
                                      <p:to>
                                        <p:strVal val="visible"/>
                                      </p:to>
                                    </p:set>
                                    <p:anim calcmode="lin" valueType="num">
                                      <p:cBhvr additive="base">
                                        <p:cTn id="37" dur="500" fill="hold"/>
                                        <p:tgtEl>
                                          <p:spTgt spid="438326"/>
                                        </p:tgtEl>
                                        <p:attrNameLst>
                                          <p:attrName>ppt_x</p:attrName>
                                        </p:attrNameLst>
                                      </p:cBhvr>
                                      <p:tavLst>
                                        <p:tav tm="0">
                                          <p:val>
                                            <p:strVal val="0-#ppt_w/2"/>
                                          </p:val>
                                        </p:tav>
                                        <p:tav tm="100000">
                                          <p:val>
                                            <p:strVal val="#ppt_x"/>
                                          </p:val>
                                        </p:tav>
                                      </p:tavLst>
                                    </p:anim>
                                    <p:anim calcmode="lin" valueType="num">
                                      <p:cBhvr additive="base">
                                        <p:cTn id="38" dur="500" fill="hold"/>
                                        <p:tgtEl>
                                          <p:spTgt spid="43832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8325"/>
                                        </p:tgtEl>
                                        <p:attrNameLst>
                                          <p:attrName>style.visibility</p:attrName>
                                        </p:attrNameLst>
                                      </p:cBhvr>
                                      <p:to>
                                        <p:strVal val="visible"/>
                                      </p:to>
                                    </p:set>
                                    <p:anim calcmode="lin" valueType="num">
                                      <p:cBhvr additive="base">
                                        <p:cTn id="43" dur="500" fill="hold"/>
                                        <p:tgtEl>
                                          <p:spTgt spid="438325"/>
                                        </p:tgtEl>
                                        <p:attrNameLst>
                                          <p:attrName>ppt_x</p:attrName>
                                        </p:attrNameLst>
                                      </p:cBhvr>
                                      <p:tavLst>
                                        <p:tav tm="0">
                                          <p:val>
                                            <p:strVal val="0-#ppt_w/2"/>
                                          </p:val>
                                        </p:tav>
                                        <p:tav tm="100000">
                                          <p:val>
                                            <p:strVal val="#ppt_x"/>
                                          </p:val>
                                        </p:tav>
                                      </p:tavLst>
                                    </p:anim>
                                    <p:anim calcmode="lin" valueType="num">
                                      <p:cBhvr additive="base">
                                        <p:cTn id="44" dur="500" fill="hold"/>
                                        <p:tgtEl>
                                          <p:spTgt spid="43832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0-#ppt_w/2"/>
                                          </p:val>
                                        </p:tav>
                                        <p:tav tm="100000">
                                          <p:val>
                                            <p:strVal val="#ppt_x"/>
                                          </p:val>
                                        </p:tav>
                                      </p:tavLst>
                                    </p:anim>
                                    <p:anim calcmode="lin" valueType="num">
                                      <p:cBhvr additive="base">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8324"/>
                                        </p:tgtEl>
                                        <p:attrNameLst>
                                          <p:attrName>style.visibility</p:attrName>
                                        </p:attrNameLst>
                                      </p:cBhvr>
                                      <p:to>
                                        <p:strVal val="visible"/>
                                      </p:to>
                                    </p:set>
                                    <p:anim calcmode="lin" valueType="num">
                                      <p:cBhvr additive="base">
                                        <p:cTn id="55" dur="500" fill="hold"/>
                                        <p:tgtEl>
                                          <p:spTgt spid="438324"/>
                                        </p:tgtEl>
                                        <p:attrNameLst>
                                          <p:attrName>ppt_x</p:attrName>
                                        </p:attrNameLst>
                                      </p:cBhvr>
                                      <p:tavLst>
                                        <p:tav tm="0">
                                          <p:val>
                                            <p:strVal val="0-#ppt_w/2"/>
                                          </p:val>
                                        </p:tav>
                                        <p:tav tm="100000">
                                          <p:val>
                                            <p:strVal val="#ppt_x"/>
                                          </p:val>
                                        </p:tav>
                                      </p:tavLst>
                                    </p:anim>
                                    <p:anim calcmode="lin" valueType="num">
                                      <p:cBhvr additive="base">
                                        <p:cTn id="56" dur="500" fill="hold"/>
                                        <p:tgtEl>
                                          <p:spTgt spid="43832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0-#ppt_w/2"/>
                                          </p:val>
                                        </p:tav>
                                        <p:tav tm="100000">
                                          <p:val>
                                            <p:strVal val="#ppt_x"/>
                                          </p:val>
                                        </p:tav>
                                      </p:tavLst>
                                    </p:anim>
                                    <p:anim calcmode="lin" valueType="num">
                                      <p:cBhvr additive="base">
                                        <p:cTn id="6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0-#ppt_w/2"/>
                                          </p:val>
                                        </p:tav>
                                        <p:tav tm="100000">
                                          <p:val>
                                            <p:strVal val="#ppt_x"/>
                                          </p:val>
                                        </p:tav>
                                      </p:tavLst>
                                    </p:anim>
                                    <p:anim calcmode="lin" valueType="num">
                                      <p:cBhvr additive="base">
                                        <p:cTn id="6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81" grpId="0" animBg="1" autoUpdateAnimBg="0"/>
      <p:bldP spid="438320" grpId="0" autoUpdateAnimBg="0"/>
      <p:bldP spid="438324" grpId="0" autoUpdateAnimBg="0"/>
      <p:bldP spid="438325" grpId="0" autoUpdateAnimBg="0"/>
      <p:bldP spid="43832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3A70E635-C9DC-A446-BA09-01240619929F}" type="slidenum">
              <a:rPr lang="zh-CN" altLang="en-GB" sz="1400"/>
              <a:pPr eaLnBrk="1" hangingPunct="1"/>
              <a:t>24</a:t>
            </a:fld>
            <a:endParaRPr lang="en-GB" altLang="zh-CN" sz="1400"/>
          </a:p>
        </p:txBody>
      </p:sp>
      <p:sp>
        <p:nvSpPr>
          <p:cNvPr id="21507" name="Rectangle 2"/>
          <p:cNvSpPr>
            <a:spLocks noGrp="1" noChangeArrowheads="1"/>
          </p:cNvSpPr>
          <p:nvPr>
            <p:ph type="title"/>
          </p:nvPr>
        </p:nvSpPr>
        <p:spPr/>
        <p:txBody>
          <a:bodyPr>
            <a:noAutofit/>
          </a:bodyPr>
          <a:lstStyle/>
          <a:p>
            <a:pPr algn="l" eaLnBrk="1" hangingPunct="1"/>
            <a:r>
              <a:rPr lang="en-US" altLang="en-US" sz="2800" dirty="0">
                <a:latin typeface="Arial" charset="0"/>
              </a:rPr>
              <a:t>Collaboration Diagram </a:t>
            </a:r>
            <a:r>
              <a:rPr lang="en-US" altLang="en-US" sz="2800" dirty="0"/>
              <a:t>–</a:t>
            </a:r>
            <a:r>
              <a:rPr lang="en-US" altLang="en-US" sz="2800" dirty="0">
                <a:latin typeface="Arial" charset="0"/>
              </a:rPr>
              <a:t> URS Add Subject Scenario</a:t>
            </a:r>
          </a:p>
        </p:txBody>
      </p:sp>
      <p:sp>
        <p:nvSpPr>
          <p:cNvPr id="21508" name="Rectangle 3"/>
          <p:cNvSpPr>
            <a:spLocks noChangeArrowheads="1"/>
          </p:cNvSpPr>
          <p:nvPr/>
        </p:nvSpPr>
        <p:spPr bwMode="auto">
          <a:xfrm>
            <a:off x="2060575" y="1828800"/>
            <a:ext cx="2020888" cy="270033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21509" name="Text Box 4"/>
          <p:cNvSpPr txBox="1">
            <a:spLocks noChangeArrowheads="1"/>
          </p:cNvSpPr>
          <p:nvPr/>
        </p:nvSpPr>
        <p:spPr bwMode="auto">
          <a:xfrm>
            <a:off x="4540250" y="1474788"/>
            <a:ext cx="13065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solidFill>
                  <a:srgbClr val="FC0128"/>
                </a:solidFill>
              </a:rPr>
              <a:t>&lt;&lt;self&gt;&gt;</a:t>
            </a:r>
          </a:p>
        </p:txBody>
      </p:sp>
      <p:grpSp>
        <p:nvGrpSpPr>
          <p:cNvPr id="21510" name="Group 26"/>
          <p:cNvGrpSpPr>
            <a:grpSpLocks/>
          </p:cNvGrpSpPr>
          <p:nvPr/>
        </p:nvGrpSpPr>
        <p:grpSpPr bwMode="auto">
          <a:xfrm>
            <a:off x="3355975" y="914400"/>
            <a:ext cx="3689350" cy="1266825"/>
            <a:chOff x="1584" y="624"/>
            <a:chExt cx="2324" cy="720"/>
          </a:xfrm>
        </p:grpSpPr>
        <p:sp>
          <p:nvSpPr>
            <p:cNvPr id="21514" name="Text Box 27"/>
            <p:cNvSpPr txBox="1">
              <a:spLocks noChangeArrowheads="1"/>
            </p:cNvSpPr>
            <p:nvPr/>
          </p:nvSpPr>
          <p:spPr bwMode="auto">
            <a:xfrm>
              <a:off x="2133" y="624"/>
              <a:ext cx="1775" cy="2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1:parseCommand(cmd)</a:t>
              </a:r>
            </a:p>
          </p:txBody>
        </p:sp>
        <p:sp>
          <p:nvSpPr>
            <p:cNvPr id="21515" name="Line 28"/>
            <p:cNvSpPr>
              <a:spLocks noChangeShapeType="1"/>
            </p:cNvSpPr>
            <p:nvPr/>
          </p:nvSpPr>
          <p:spPr bwMode="auto">
            <a:xfrm flipH="1">
              <a:off x="2496" y="960"/>
              <a:ext cx="76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21516" name="Group 29"/>
            <p:cNvGrpSpPr>
              <a:grpSpLocks/>
            </p:cNvGrpSpPr>
            <p:nvPr/>
          </p:nvGrpSpPr>
          <p:grpSpPr bwMode="auto">
            <a:xfrm>
              <a:off x="1584" y="864"/>
              <a:ext cx="768" cy="480"/>
              <a:chOff x="1584" y="864"/>
              <a:chExt cx="768" cy="480"/>
            </a:xfrm>
          </p:grpSpPr>
          <p:sp>
            <p:nvSpPr>
              <p:cNvPr id="21517" name="Line 30"/>
              <p:cNvSpPr>
                <a:spLocks noChangeShapeType="1"/>
              </p:cNvSpPr>
              <p:nvPr/>
            </p:nvSpPr>
            <p:spPr bwMode="auto">
              <a:xfrm flipV="1">
                <a:off x="2016" y="1344"/>
                <a:ext cx="33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1518" name="Line 31"/>
              <p:cNvSpPr>
                <a:spLocks noChangeShapeType="1"/>
              </p:cNvSpPr>
              <p:nvPr/>
            </p:nvSpPr>
            <p:spPr bwMode="auto">
              <a:xfrm flipV="1">
                <a:off x="2352" y="864"/>
                <a:ext cx="0" cy="48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1519" name="Line 32"/>
              <p:cNvSpPr>
                <a:spLocks noChangeShapeType="1"/>
              </p:cNvSpPr>
              <p:nvPr/>
            </p:nvSpPr>
            <p:spPr bwMode="auto">
              <a:xfrm flipH="1">
                <a:off x="1584" y="864"/>
                <a:ext cx="768"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1520" name="Line 33"/>
              <p:cNvSpPr>
                <a:spLocks noChangeShapeType="1"/>
              </p:cNvSpPr>
              <p:nvPr/>
            </p:nvSpPr>
            <p:spPr bwMode="auto">
              <a:xfrm>
                <a:off x="1584" y="864"/>
                <a:ext cx="0" cy="336"/>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sp>
        <p:nvSpPr>
          <p:cNvPr id="21511" name="Line 34"/>
          <p:cNvSpPr>
            <a:spLocks noChangeShapeType="1"/>
          </p:cNvSpPr>
          <p:nvPr/>
        </p:nvSpPr>
        <p:spPr bwMode="auto">
          <a:xfrm>
            <a:off x="841375" y="2286000"/>
            <a:ext cx="1219200" cy="1588"/>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1512" name="Text Box 35"/>
          <p:cNvSpPr txBox="1">
            <a:spLocks noChangeArrowheads="1"/>
          </p:cNvSpPr>
          <p:nvPr/>
        </p:nvSpPr>
        <p:spPr bwMode="auto">
          <a:xfrm>
            <a:off x="0" y="1752600"/>
            <a:ext cx="24653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procCommand(cmd)</a:t>
            </a:r>
          </a:p>
        </p:txBody>
      </p:sp>
      <p:sp>
        <p:nvSpPr>
          <p:cNvPr id="21513" name="Text Box 36"/>
          <p:cNvSpPr txBox="1">
            <a:spLocks noChangeArrowheads="1"/>
          </p:cNvSpPr>
          <p:nvPr/>
        </p:nvSpPr>
        <p:spPr bwMode="auto">
          <a:xfrm>
            <a:off x="4267200" y="3352800"/>
            <a:ext cx="4625975" cy="339407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000"/>
              <a:t>class URSDatabase{</a:t>
            </a:r>
          </a:p>
          <a:p>
            <a:pPr algn="l" eaLnBrk="1" hangingPunct="1"/>
            <a:r>
              <a:rPr lang="en-US" altLang="en-US" sz="2000"/>
              <a:t>    private String cmdN;</a:t>
            </a:r>
          </a:p>
          <a:p>
            <a:pPr algn="l" eaLnBrk="1" hangingPunct="1"/>
            <a:r>
              <a:rPr lang="en-US" altLang="en-US" sz="2000"/>
              <a:t>    private String cmdA;</a:t>
            </a:r>
          </a:p>
          <a:p>
            <a:pPr algn="l" eaLnBrk="1" hangingPunct="1"/>
            <a:r>
              <a:rPr lang="en-US" altLang="en-US" sz="2000"/>
              <a:t>    private </a:t>
            </a:r>
            <a:r>
              <a:rPr lang="en-US" altLang="en-US" sz="2000">
                <a:solidFill>
                  <a:schemeClr val="hlink"/>
                </a:solidFill>
              </a:rPr>
              <a:t>parseCommand</a:t>
            </a:r>
            <a:r>
              <a:rPr lang="en-US" altLang="en-US" sz="2000"/>
              <a:t>(String cmd){</a:t>
            </a:r>
          </a:p>
          <a:p>
            <a:pPr algn="l" eaLnBrk="1" hangingPunct="1"/>
            <a:r>
              <a:rPr lang="en-US" altLang="en-US" sz="2000"/>
              <a:t>        cmdN = ….</a:t>
            </a:r>
          </a:p>
          <a:p>
            <a:pPr algn="l" eaLnBrk="1" hangingPunct="1"/>
            <a:r>
              <a:rPr lang="en-US" altLang="en-US" sz="2000"/>
              <a:t>        cmdA = ….</a:t>
            </a:r>
          </a:p>
          <a:p>
            <a:pPr algn="l" eaLnBrk="1" hangingPunct="1"/>
            <a:r>
              <a:rPr lang="en-US" altLang="en-US" sz="2000"/>
              <a:t>    }</a:t>
            </a:r>
          </a:p>
          <a:p>
            <a:pPr algn="l" eaLnBrk="1" hangingPunct="1"/>
            <a:r>
              <a:rPr lang="en-US" altLang="en-US" sz="2000"/>
              <a:t>    public </a:t>
            </a:r>
            <a:r>
              <a:rPr lang="en-US" altLang="en-US" sz="2000">
                <a:solidFill>
                  <a:srgbClr val="FC0128"/>
                </a:solidFill>
              </a:rPr>
              <a:t>procCommand</a:t>
            </a:r>
            <a:r>
              <a:rPr lang="en-US" altLang="en-US" sz="2000"/>
              <a:t>(String cmd){</a:t>
            </a:r>
          </a:p>
          <a:p>
            <a:pPr algn="l" eaLnBrk="1" hangingPunct="1"/>
            <a:r>
              <a:rPr lang="en-US" altLang="en-US" sz="2000"/>
              <a:t>       </a:t>
            </a:r>
            <a:r>
              <a:rPr lang="en-US" altLang="en-US" sz="2000">
                <a:solidFill>
                  <a:schemeClr val="hlink"/>
                </a:solidFill>
              </a:rPr>
              <a:t>parseCommand</a:t>
            </a:r>
            <a:r>
              <a:rPr lang="en-US" altLang="en-US" sz="2000"/>
              <a:t>(cmd);</a:t>
            </a:r>
          </a:p>
          <a:p>
            <a:pPr algn="l" eaLnBrk="1" hangingPunct="1"/>
            <a:r>
              <a:rPr lang="en-US" altLang="en-US" sz="2000"/>
              <a:t>     }</a:t>
            </a:r>
          </a:p>
          <a:p>
            <a:pPr algn="l" eaLnBrk="1" hangingPunct="1"/>
            <a:r>
              <a:rPr lang="en-US" altLang="en-US"/>
              <a:t>}</a:t>
            </a:r>
          </a:p>
        </p:txBody>
      </p:sp>
    </p:spTree>
    <p:extLst>
      <p:ext uri="{BB962C8B-B14F-4D97-AF65-F5344CB8AC3E}">
        <p14:creationId xmlns:p14="http://schemas.microsoft.com/office/powerpoint/2010/main" xmlns="" val="107452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EA29DDCB-165C-2540-9111-19A0E73A26CE}" type="slidenum">
              <a:rPr lang="zh-CN" altLang="en-GB" sz="1400"/>
              <a:pPr eaLnBrk="1" hangingPunct="1"/>
              <a:t>25</a:t>
            </a:fld>
            <a:endParaRPr lang="en-GB" altLang="zh-CN" sz="1400"/>
          </a:p>
        </p:txBody>
      </p:sp>
      <p:sp>
        <p:nvSpPr>
          <p:cNvPr id="22531" name="Rectangle 2"/>
          <p:cNvSpPr>
            <a:spLocks noGrp="1" noChangeArrowheads="1"/>
          </p:cNvSpPr>
          <p:nvPr>
            <p:ph type="title"/>
          </p:nvPr>
        </p:nvSpPr>
        <p:spPr/>
        <p:txBody>
          <a:bodyPr>
            <a:noAutofit/>
          </a:bodyPr>
          <a:lstStyle/>
          <a:p>
            <a:pPr algn="l" eaLnBrk="1" hangingPunct="1"/>
            <a:r>
              <a:rPr lang="en-US" altLang="en-US" sz="2800" dirty="0">
                <a:latin typeface="Arial" charset="0"/>
              </a:rPr>
              <a:t>Collaboration Diagram </a:t>
            </a:r>
            <a:r>
              <a:rPr lang="en-US" altLang="en-US" sz="2800" dirty="0"/>
              <a:t>–</a:t>
            </a:r>
            <a:r>
              <a:rPr lang="en-US" altLang="en-US" sz="2800" dirty="0">
                <a:latin typeface="Arial" charset="0"/>
              </a:rPr>
              <a:t> URS Add Subject Scenario</a:t>
            </a:r>
          </a:p>
        </p:txBody>
      </p:sp>
      <p:sp>
        <p:nvSpPr>
          <p:cNvPr id="22532" name="Rectangle 3"/>
          <p:cNvSpPr>
            <a:spLocks noChangeArrowheads="1"/>
          </p:cNvSpPr>
          <p:nvPr/>
        </p:nvSpPr>
        <p:spPr bwMode="auto">
          <a:xfrm>
            <a:off x="1219200" y="1905000"/>
            <a:ext cx="2020888" cy="9906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22533" name="Rectangle 6"/>
          <p:cNvSpPr>
            <a:spLocks noChangeArrowheads="1"/>
          </p:cNvSpPr>
          <p:nvPr/>
        </p:nvSpPr>
        <p:spPr bwMode="auto">
          <a:xfrm>
            <a:off x="6096000" y="1828800"/>
            <a:ext cx="2362200" cy="10668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a:AddSubCmd</a:t>
            </a:r>
          </a:p>
        </p:txBody>
      </p:sp>
      <p:sp>
        <p:nvSpPr>
          <p:cNvPr id="22534" name="Line 7"/>
          <p:cNvSpPr>
            <a:spLocks noChangeShapeType="1"/>
          </p:cNvSpPr>
          <p:nvPr/>
        </p:nvSpPr>
        <p:spPr bwMode="auto">
          <a:xfrm>
            <a:off x="3276600" y="2667000"/>
            <a:ext cx="2819400" cy="1588"/>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2535" name="Line 8"/>
          <p:cNvSpPr>
            <a:spLocks noChangeShapeType="1"/>
          </p:cNvSpPr>
          <p:nvPr/>
        </p:nvSpPr>
        <p:spPr bwMode="auto">
          <a:xfrm>
            <a:off x="3886200" y="2514600"/>
            <a:ext cx="1828800" cy="15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2536" name="Text Box 9"/>
          <p:cNvSpPr txBox="1">
            <a:spLocks noChangeArrowheads="1"/>
          </p:cNvSpPr>
          <p:nvPr/>
        </p:nvSpPr>
        <p:spPr bwMode="auto">
          <a:xfrm>
            <a:off x="3124200" y="2057400"/>
            <a:ext cx="30432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  2: </a:t>
            </a:r>
            <a:r>
              <a:rPr lang="en-US" altLang="en-US" sz="2000">
                <a:solidFill>
                  <a:schemeClr val="bg2"/>
                </a:solidFill>
              </a:rPr>
              <a:t>AddSubCmd(u,cmdA)</a:t>
            </a:r>
          </a:p>
        </p:txBody>
      </p:sp>
      <p:sp>
        <p:nvSpPr>
          <p:cNvPr id="22537" name="Text Box 11"/>
          <p:cNvSpPr txBox="1">
            <a:spLocks noChangeArrowheads="1"/>
          </p:cNvSpPr>
          <p:nvPr/>
        </p:nvSpPr>
        <p:spPr bwMode="auto">
          <a:xfrm>
            <a:off x="5181600" y="2819400"/>
            <a:ext cx="750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{new}</a:t>
            </a:r>
          </a:p>
        </p:txBody>
      </p:sp>
      <p:sp>
        <p:nvSpPr>
          <p:cNvPr id="22538" name="Text Box 12"/>
          <p:cNvSpPr txBox="1">
            <a:spLocks noChangeArrowheads="1"/>
          </p:cNvSpPr>
          <p:nvPr/>
        </p:nvSpPr>
        <p:spPr bwMode="auto">
          <a:xfrm>
            <a:off x="6237288" y="1371600"/>
            <a:ext cx="1165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{transient}</a:t>
            </a:r>
          </a:p>
        </p:txBody>
      </p:sp>
      <p:sp>
        <p:nvSpPr>
          <p:cNvPr id="22539" name="Text Box 34"/>
          <p:cNvSpPr txBox="1">
            <a:spLocks noChangeArrowheads="1"/>
          </p:cNvSpPr>
          <p:nvPr/>
        </p:nvSpPr>
        <p:spPr bwMode="auto">
          <a:xfrm>
            <a:off x="2819400" y="3352800"/>
            <a:ext cx="6007100" cy="339407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000"/>
              <a:t>class URSDatabase{</a:t>
            </a:r>
          </a:p>
          <a:p>
            <a:pPr algn="l" eaLnBrk="1" hangingPunct="1"/>
            <a:r>
              <a:rPr lang="en-US" altLang="en-US" sz="2000"/>
              <a:t>  private String cmdN;</a:t>
            </a:r>
          </a:p>
          <a:p>
            <a:pPr algn="l" eaLnBrk="1" hangingPunct="1"/>
            <a:r>
              <a:rPr lang="en-US" altLang="en-US" sz="2000"/>
              <a:t>  private String cmdA;</a:t>
            </a:r>
          </a:p>
          <a:p>
            <a:pPr algn="l" eaLnBrk="1" hangingPunct="1"/>
            <a:endParaRPr lang="en-US" altLang="en-US" sz="2000"/>
          </a:p>
          <a:p>
            <a:pPr algn="l" eaLnBrk="1" hangingPunct="1"/>
            <a:r>
              <a:rPr lang="en-US" altLang="en-US" sz="2000"/>
              <a:t>  public </a:t>
            </a:r>
            <a:r>
              <a:rPr lang="en-US" altLang="en-US" sz="2000">
                <a:solidFill>
                  <a:srgbClr val="FC0128"/>
                </a:solidFill>
              </a:rPr>
              <a:t>procCommand</a:t>
            </a:r>
            <a:r>
              <a:rPr lang="en-US" altLang="en-US" sz="2000"/>
              <a:t>(String cmd){</a:t>
            </a:r>
          </a:p>
          <a:p>
            <a:pPr algn="l" eaLnBrk="1" hangingPunct="1"/>
            <a:r>
              <a:rPr lang="en-US" altLang="en-US" sz="2000"/>
              <a:t>       parseCommand(cmd);</a:t>
            </a:r>
          </a:p>
          <a:p>
            <a:pPr algn="l" eaLnBrk="1" hangingPunct="1"/>
            <a:r>
              <a:rPr lang="en-US" altLang="en-US" sz="2000"/>
              <a:t>       if (cmdN == ADDSUB){</a:t>
            </a:r>
          </a:p>
          <a:p>
            <a:pPr algn="l" eaLnBrk="1" hangingPunct="1"/>
            <a:r>
              <a:rPr lang="en-US" altLang="en-US" sz="2000"/>
              <a:t>           </a:t>
            </a:r>
            <a:r>
              <a:rPr lang="en-US" altLang="en-US" sz="2000">
                <a:solidFill>
                  <a:schemeClr val="hlink"/>
                </a:solidFill>
              </a:rPr>
              <a:t>AddSubCmd a = new AddSubCmd(u,cmdA);</a:t>
            </a:r>
          </a:p>
          <a:p>
            <a:pPr algn="l" eaLnBrk="1" hangingPunct="1"/>
            <a:r>
              <a:rPr lang="en-US" altLang="en-US" sz="2000">
                <a:solidFill>
                  <a:schemeClr val="hlink"/>
                </a:solidFill>
              </a:rPr>
              <a:t>       }</a:t>
            </a:r>
          </a:p>
          <a:p>
            <a:pPr algn="l" eaLnBrk="1" hangingPunct="1"/>
            <a:r>
              <a:rPr lang="en-US" altLang="en-US" sz="2000"/>
              <a:t>     }</a:t>
            </a:r>
          </a:p>
          <a:p>
            <a:pPr algn="l" eaLnBrk="1" hangingPunct="1"/>
            <a:r>
              <a:rPr lang="en-US" altLang="en-US"/>
              <a:t>}</a:t>
            </a:r>
          </a:p>
        </p:txBody>
      </p:sp>
    </p:spTree>
    <p:extLst>
      <p:ext uri="{BB962C8B-B14F-4D97-AF65-F5344CB8AC3E}">
        <p14:creationId xmlns:p14="http://schemas.microsoft.com/office/powerpoint/2010/main" xmlns="" val="1350645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148BA99E-DDEC-DD44-9FB4-0D2E6E2BA149}" type="slidenum">
              <a:rPr lang="zh-CN" altLang="en-GB" sz="1400"/>
              <a:pPr eaLnBrk="1" hangingPunct="1"/>
              <a:t>26</a:t>
            </a:fld>
            <a:endParaRPr lang="en-GB" altLang="zh-CN" sz="1400"/>
          </a:p>
        </p:txBody>
      </p:sp>
      <p:sp>
        <p:nvSpPr>
          <p:cNvPr id="23555" name="Rectangle 2"/>
          <p:cNvSpPr>
            <a:spLocks noGrp="1" noChangeArrowheads="1"/>
          </p:cNvSpPr>
          <p:nvPr>
            <p:ph type="title"/>
          </p:nvPr>
        </p:nvSpPr>
        <p:spPr/>
        <p:txBody>
          <a:bodyPr>
            <a:normAutofit/>
          </a:bodyPr>
          <a:lstStyle/>
          <a:p>
            <a:pPr algn="l" eaLnBrk="1" hangingPunct="1"/>
            <a:r>
              <a:rPr lang="en-US" altLang="en-US" sz="2800" dirty="0">
                <a:latin typeface="Arial" charset="0"/>
              </a:rPr>
              <a:t>Collaboration Diagram </a:t>
            </a:r>
            <a:r>
              <a:rPr lang="en-US" altLang="en-US" sz="2800" dirty="0"/>
              <a:t>–</a:t>
            </a:r>
            <a:r>
              <a:rPr lang="en-US" altLang="en-US" sz="2800" dirty="0">
                <a:latin typeface="Arial" charset="0"/>
              </a:rPr>
              <a:t> URS Add Subject Scenario</a:t>
            </a:r>
          </a:p>
        </p:txBody>
      </p:sp>
      <p:sp>
        <p:nvSpPr>
          <p:cNvPr id="23556" name="Text Box 10"/>
          <p:cNvSpPr txBox="1">
            <a:spLocks noChangeArrowheads="1"/>
          </p:cNvSpPr>
          <p:nvPr/>
        </p:nvSpPr>
        <p:spPr bwMode="auto">
          <a:xfrm>
            <a:off x="914400" y="1600200"/>
            <a:ext cx="7315200" cy="485775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000"/>
              <a:t>class abstract Command {</a:t>
            </a:r>
          </a:p>
          <a:p>
            <a:pPr algn="l" eaLnBrk="1" hangingPunct="1"/>
            <a:r>
              <a:rPr lang="en-US" altLang="en-US" sz="2000"/>
              <a:t>     protected String cmd;</a:t>
            </a:r>
          </a:p>
          <a:p>
            <a:pPr algn="l" eaLnBrk="1" hangingPunct="1"/>
            <a:r>
              <a:rPr lang="en-US" altLang="en-US" sz="2000"/>
              <a:t>     protected URSDatabase u;</a:t>
            </a:r>
          </a:p>
          <a:p>
            <a:pPr algn="l" eaLnBrk="1" hangingPunct="1"/>
            <a:r>
              <a:rPr lang="en-US" altLang="en-US" sz="2000"/>
              <a:t>     public abstract void execute();</a:t>
            </a:r>
          </a:p>
          <a:p>
            <a:pPr algn="l" eaLnBrk="1" hangingPunct="1"/>
            <a:r>
              <a:rPr lang="en-US" altLang="en-US" sz="2000"/>
              <a:t>}</a:t>
            </a:r>
          </a:p>
          <a:p>
            <a:pPr algn="l" eaLnBrk="1" hangingPunct="1"/>
            <a:r>
              <a:rPr lang="en-US" altLang="en-US" sz="2000"/>
              <a:t>    </a:t>
            </a:r>
          </a:p>
          <a:p>
            <a:pPr algn="l" eaLnBrk="1" hangingPunct="1"/>
            <a:r>
              <a:rPr lang="en-US" altLang="en-US" sz="2000"/>
              <a:t>class AddSubCmd extends Command{</a:t>
            </a:r>
          </a:p>
          <a:p>
            <a:pPr algn="l" eaLnBrk="1" hangingPunct="1"/>
            <a:r>
              <a:rPr lang="en-US" altLang="en-US" sz="2000"/>
              <a:t>  public </a:t>
            </a:r>
            <a:r>
              <a:rPr lang="en-US" altLang="en-US" sz="2000">
                <a:solidFill>
                  <a:schemeClr val="hlink"/>
                </a:solidFill>
              </a:rPr>
              <a:t>AddSubCmd(URSDatabase urs, String cmd){</a:t>
            </a:r>
          </a:p>
          <a:p>
            <a:pPr algn="l" eaLnBrk="1" hangingPunct="1"/>
            <a:r>
              <a:rPr lang="en-US" altLang="en-US" sz="2000">
                <a:solidFill>
                  <a:schemeClr val="hlink"/>
                </a:solidFill>
              </a:rPr>
              <a:t>            u = urs;</a:t>
            </a:r>
          </a:p>
          <a:p>
            <a:pPr algn="l" eaLnBrk="1" hangingPunct="1"/>
            <a:r>
              <a:rPr lang="en-US" altLang="en-US" sz="2000">
                <a:solidFill>
                  <a:schemeClr val="hlink"/>
                </a:solidFill>
              </a:rPr>
              <a:t>            // parse command and set the arguments</a:t>
            </a:r>
          </a:p>
          <a:p>
            <a:pPr algn="l" eaLnBrk="1" hangingPunct="1"/>
            <a:r>
              <a:rPr lang="en-US" altLang="en-US" sz="2000"/>
              <a:t>  }</a:t>
            </a:r>
          </a:p>
          <a:p>
            <a:pPr algn="l" eaLnBrk="1" hangingPunct="1"/>
            <a:r>
              <a:rPr lang="en-US" altLang="en-US" sz="2000"/>
              <a:t>  public  void execute(){</a:t>
            </a:r>
          </a:p>
          <a:p>
            <a:pPr algn="l" eaLnBrk="1" hangingPunct="1"/>
            <a:r>
              <a:rPr lang="en-US" altLang="en-US" sz="2000"/>
              <a:t>      // implement here</a:t>
            </a:r>
          </a:p>
          <a:p>
            <a:pPr algn="l" eaLnBrk="1" hangingPunct="1"/>
            <a:r>
              <a:rPr lang="en-US" altLang="en-US" sz="2000"/>
              <a:t>  }</a:t>
            </a:r>
          </a:p>
          <a:p>
            <a:pPr algn="l" eaLnBrk="1" hangingPunct="1"/>
            <a:r>
              <a:rPr lang="en-US" altLang="en-US"/>
              <a:t>}</a:t>
            </a:r>
          </a:p>
          <a:p>
            <a:pPr algn="l" eaLnBrk="1" hangingPunct="1"/>
            <a:endParaRPr lang="en-US" altLang="en-US"/>
          </a:p>
        </p:txBody>
      </p:sp>
    </p:spTree>
    <p:extLst>
      <p:ext uri="{BB962C8B-B14F-4D97-AF65-F5344CB8AC3E}">
        <p14:creationId xmlns:p14="http://schemas.microsoft.com/office/powerpoint/2010/main" xmlns="" val="2113313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8135AFC6-FA40-AA4B-8E84-8277A9FA366B}" type="slidenum">
              <a:rPr lang="zh-CN" altLang="en-GB" sz="1400"/>
              <a:pPr eaLnBrk="1" hangingPunct="1"/>
              <a:t>27</a:t>
            </a:fld>
            <a:endParaRPr lang="en-GB" altLang="zh-CN" sz="1400"/>
          </a:p>
        </p:txBody>
      </p:sp>
      <p:sp>
        <p:nvSpPr>
          <p:cNvPr id="24579" name="Rectangle 2"/>
          <p:cNvSpPr>
            <a:spLocks noGrp="1" noChangeArrowheads="1"/>
          </p:cNvSpPr>
          <p:nvPr>
            <p:ph type="title"/>
          </p:nvPr>
        </p:nvSpPr>
        <p:spPr/>
        <p:txBody>
          <a:bodyPr>
            <a:noAutofit/>
          </a:bodyPr>
          <a:lstStyle/>
          <a:p>
            <a:pPr algn="l" eaLnBrk="1" hangingPunct="1"/>
            <a:r>
              <a:rPr lang="en-US" altLang="en-US" sz="2800" dirty="0">
                <a:latin typeface="Arial" charset="0"/>
              </a:rPr>
              <a:t>Collaboration Diagram </a:t>
            </a:r>
            <a:r>
              <a:rPr lang="en-US" altLang="en-US" sz="2800" dirty="0"/>
              <a:t>–</a:t>
            </a:r>
            <a:r>
              <a:rPr lang="en-US" altLang="en-US" sz="2800" dirty="0">
                <a:latin typeface="Arial" charset="0"/>
              </a:rPr>
              <a:t> URS Add Subject Scenario</a:t>
            </a:r>
          </a:p>
        </p:txBody>
      </p:sp>
      <p:sp>
        <p:nvSpPr>
          <p:cNvPr id="24580" name="Rectangle 3"/>
          <p:cNvSpPr>
            <a:spLocks noChangeArrowheads="1"/>
          </p:cNvSpPr>
          <p:nvPr/>
        </p:nvSpPr>
        <p:spPr bwMode="auto">
          <a:xfrm>
            <a:off x="1219200" y="1905000"/>
            <a:ext cx="2020888"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24581" name="Rectangle 6"/>
          <p:cNvSpPr>
            <a:spLocks noChangeArrowheads="1"/>
          </p:cNvSpPr>
          <p:nvPr/>
        </p:nvSpPr>
        <p:spPr bwMode="auto">
          <a:xfrm>
            <a:off x="6096000" y="1828800"/>
            <a:ext cx="2362200" cy="9906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a:AddSubCmd</a:t>
            </a:r>
          </a:p>
        </p:txBody>
      </p:sp>
      <p:sp>
        <p:nvSpPr>
          <p:cNvPr id="24582" name="Text Box 10"/>
          <p:cNvSpPr txBox="1">
            <a:spLocks noChangeArrowheads="1"/>
          </p:cNvSpPr>
          <p:nvPr/>
        </p:nvSpPr>
        <p:spPr bwMode="auto">
          <a:xfrm>
            <a:off x="4876800" y="2362200"/>
            <a:ext cx="1177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&lt;&lt;local&gt;&gt;</a:t>
            </a:r>
          </a:p>
        </p:txBody>
      </p:sp>
      <p:grpSp>
        <p:nvGrpSpPr>
          <p:cNvPr id="24583" name="Group 13"/>
          <p:cNvGrpSpPr>
            <a:grpSpLocks/>
          </p:cNvGrpSpPr>
          <p:nvPr/>
        </p:nvGrpSpPr>
        <p:grpSpPr bwMode="auto">
          <a:xfrm>
            <a:off x="3276600" y="1752600"/>
            <a:ext cx="2819400" cy="533400"/>
            <a:chOff x="2064" y="1824"/>
            <a:chExt cx="1776" cy="336"/>
          </a:xfrm>
        </p:grpSpPr>
        <p:sp>
          <p:nvSpPr>
            <p:cNvPr id="24585" name="Line 14"/>
            <p:cNvSpPr>
              <a:spLocks noChangeShapeType="1"/>
            </p:cNvSpPr>
            <p:nvPr/>
          </p:nvSpPr>
          <p:spPr bwMode="auto">
            <a:xfrm>
              <a:off x="2064" y="2160"/>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4586" name="Line 15"/>
            <p:cNvSpPr>
              <a:spLocks noChangeShapeType="1"/>
            </p:cNvSpPr>
            <p:nvPr/>
          </p:nvSpPr>
          <p:spPr bwMode="auto">
            <a:xfrm>
              <a:off x="2450" y="2095"/>
              <a:ext cx="115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4587" name="Text Box 16"/>
            <p:cNvSpPr txBox="1">
              <a:spLocks noChangeArrowheads="1"/>
            </p:cNvSpPr>
            <p:nvPr/>
          </p:nvSpPr>
          <p:spPr bwMode="auto">
            <a:xfrm>
              <a:off x="2364" y="1824"/>
              <a:ext cx="98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3: execute()</a:t>
              </a:r>
            </a:p>
          </p:txBody>
        </p:sp>
      </p:grpSp>
      <p:sp>
        <p:nvSpPr>
          <p:cNvPr id="24584" name="Text Box 34"/>
          <p:cNvSpPr txBox="1">
            <a:spLocks noChangeArrowheads="1"/>
          </p:cNvSpPr>
          <p:nvPr/>
        </p:nvSpPr>
        <p:spPr bwMode="auto">
          <a:xfrm>
            <a:off x="1143000" y="3200400"/>
            <a:ext cx="5589588" cy="339407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000"/>
              <a:t>class URSDatabase{</a:t>
            </a:r>
          </a:p>
          <a:p>
            <a:pPr algn="l" eaLnBrk="1" hangingPunct="1"/>
            <a:r>
              <a:rPr lang="en-US" altLang="en-US" sz="2000"/>
              <a:t>  private String cmd;</a:t>
            </a:r>
          </a:p>
          <a:p>
            <a:pPr algn="l" eaLnBrk="1" hangingPunct="1"/>
            <a:r>
              <a:rPr lang="en-US" altLang="en-US" sz="2000"/>
              <a:t>  public </a:t>
            </a:r>
            <a:r>
              <a:rPr lang="en-US" altLang="en-US" sz="2000">
                <a:solidFill>
                  <a:srgbClr val="FC0128"/>
                </a:solidFill>
              </a:rPr>
              <a:t>procCommand</a:t>
            </a:r>
            <a:r>
              <a:rPr lang="en-US" altLang="en-US" sz="2000"/>
              <a:t>(String cmd){</a:t>
            </a:r>
          </a:p>
          <a:p>
            <a:pPr algn="l" eaLnBrk="1" hangingPunct="1"/>
            <a:r>
              <a:rPr lang="en-US" altLang="en-US" sz="2000"/>
              <a:t>       parseCommand(0);       </a:t>
            </a:r>
          </a:p>
          <a:p>
            <a:pPr algn="l" eaLnBrk="1" hangingPunct="1"/>
            <a:r>
              <a:rPr lang="en-US" altLang="en-US" sz="2000"/>
              <a:t>       if (cmd == ADDSUB){</a:t>
            </a:r>
          </a:p>
          <a:p>
            <a:pPr algn="l" eaLnBrk="1" hangingPunct="1"/>
            <a:r>
              <a:rPr lang="en-US" altLang="en-US" sz="2000"/>
              <a:t>       	</a:t>
            </a:r>
            <a:r>
              <a:rPr lang="en-US" altLang="en-US" sz="2000">
                <a:solidFill>
                  <a:schemeClr val="bg2"/>
                </a:solidFill>
              </a:rPr>
              <a:t>AddSubcmd </a:t>
            </a:r>
            <a:r>
              <a:rPr lang="en-US" altLang="en-US" sz="2000">
                <a:solidFill>
                  <a:schemeClr val="hlink"/>
                </a:solidFill>
              </a:rPr>
              <a:t>a</a:t>
            </a:r>
            <a:r>
              <a:rPr lang="en-US" altLang="en-US" sz="2000">
                <a:solidFill>
                  <a:schemeClr val="bg2"/>
                </a:solidFill>
              </a:rPr>
              <a:t> = new AddSubCmd(……);</a:t>
            </a:r>
          </a:p>
          <a:p>
            <a:pPr algn="l" eaLnBrk="1" hangingPunct="1"/>
            <a:r>
              <a:rPr lang="en-US" altLang="en-US" sz="2000">
                <a:solidFill>
                  <a:schemeClr val="bg2"/>
                </a:solidFill>
              </a:rPr>
              <a:t>       }</a:t>
            </a:r>
          </a:p>
          <a:p>
            <a:pPr algn="l" eaLnBrk="1" hangingPunct="1"/>
            <a:r>
              <a:rPr lang="en-US" altLang="en-US" sz="2000">
                <a:solidFill>
                  <a:schemeClr val="hlink"/>
                </a:solidFill>
              </a:rPr>
              <a:t>       a.execute();</a:t>
            </a:r>
          </a:p>
          <a:p>
            <a:pPr algn="l" eaLnBrk="1" hangingPunct="1"/>
            <a:endParaRPr lang="en-US" altLang="en-US" sz="2000">
              <a:solidFill>
                <a:schemeClr val="hlink"/>
              </a:solidFill>
            </a:endParaRPr>
          </a:p>
          <a:p>
            <a:pPr algn="l" eaLnBrk="1" hangingPunct="1"/>
            <a:r>
              <a:rPr lang="en-US" altLang="en-US" sz="2000"/>
              <a:t>     }</a:t>
            </a:r>
          </a:p>
          <a:p>
            <a:pPr algn="l" eaLnBrk="1" hangingPunct="1"/>
            <a:r>
              <a:rPr lang="en-US" altLang="en-US"/>
              <a:t>}</a:t>
            </a:r>
          </a:p>
        </p:txBody>
      </p:sp>
    </p:spTree>
    <p:extLst>
      <p:ext uri="{BB962C8B-B14F-4D97-AF65-F5344CB8AC3E}">
        <p14:creationId xmlns:p14="http://schemas.microsoft.com/office/powerpoint/2010/main" xmlns="" val="1221351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EDEF69DD-EFE6-EB45-A3DE-7BBBB4EEE046}" type="slidenum">
              <a:rPr lang="zh-CN" altLang="en-GB" sz="1400"/>
              <a:pPr eaLnBrk="1" hangingPunct="1"/>
              <a:t>28</a:t>
            </a:fld>
            <a:endParaRPr lang="en-GB" altLang="zh-CN" sz="1400"/>
          </a:p>
        </p:txBody>
      </p:sp>
      <p:sp>
        <p:nvSpPr>
          <p:cNvPr id="25603" name="Rectangle 2"/>
          <p:cNvSpPr>
            <a:spLocks noGrp="1" noChangeArrowheads="1"/>
          </p:cNvSpPr>
          <p:nvPr>
            <p:ph type="title"/>
          </p:nvPr>
        </p:nvSpPr>
        <p:spPr/>
        <p:txBody>
          <a:bodyPr>
            <a:noAutofit/>
          </a:bodyPr>
          <a:lstStyle/>
          <a:p>
            <a:pPr algn="l" eaLnBrk="1" hangingPunct="1"/>
            <a:r>
              <a:rPr lang="en-US" altLang="en-US" sz="2800" dirty="0">
                <a:latin typeface="Arial" charset="0"/>
              </a:rPr>
              <a:t>Collaboration Diagram </a:t>
            </a:r>
            <a:r>
              <a:rPr lang="en-US" altLang="en-US" sz="2800" dirty="0"/>
              <a:t>–</a:t>
            </a:r>
            <a:r>
              <a:rPr lang="en-US" altLang="en-US" sz="2800" dirty="0">
                <a:latin typeface="Arial" charset="0"/>
              </a:rPr>
              <a:t> URS Add Subject Scenario</a:t>
            </a:r>
          </a:p>
        </p:txBody>
      </p:sp>
      <p:sp>
        <p:nvSpPr>
          <p:cNvPr id="25604" name="Rectangle 6"/>
          <p:cNvSpPr>
            <a:spLocks noChangeArrowheads="1"/>
          </p:cNvSpPr>
          <p:nvPr/>
        </p:nvSpPr>
        <p:spPr bwMode="auto">
          <a:xfrm>
            <a:off x="5715000" y="1828800"/>
            <a:ext cx="2362200" cy="25146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a:AddSubCmd</a:t>
            </a:r>
          </a:p>
        </p:txBody>
      </p:sp>
      <p:grpSp>
        <p:nvGrpSpPr>
          <p:cNvPr id="25605" name="Group 17"/>
          <p:cNvGrpSpPr>
            <a:grpSpLocks/>
          </p:cNvGrpSpPr>
          <p:nvPr/>
        </p:nvGrpSpPr>
        <p:grpSpPr bwMode="auto">
          <a:xfrm>
            <a:off x="5715000" y="4343400"/>
            <a:ext cx="3278188" cy="1828800"/>
            <a:chOff x="3840" y="2736"/>
            <a:chExt cx="2065" cy="1152"/>
          </a:xfrm>
        </p:grpSpPr>
        <p:sp>
          <p:nvSpPr>
            <p:cNvPr id="25607" name="Rectangle 18"/>
            <p:cNvSpPr>
              <a:spLocks noChangeArrowheads="1"/>
            </p:cNvSpPr>
            <p:nvPr/>
          </p:nvSpPr>
          <p:spPr bwMode="auto">
            <a:xfrm>
              <a:off x="3840" y="3312"/>
              <a:ext cx="1584" cy="576"/>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sub1:Subject</a:t>
              </a:r>
            </a:p>
          </p:txBody>
        </p:sp>
        <p:sp>
          <p:nvSpPr>
            <p:cNvPr id="25608" name="Line 19"/>
            <p:cNvSpPr>
              <a:spLocks noChangeShapeType="1"/>
            </p:cNvSpPr>
            <p:nvPr/>
          </p:nvSpPr>
          <p:spPr bwMode="auto">
            <a:xfrm>
              <a:off x="4080" y="2736"/>
              <a:ext cx="0" cy="576"/>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5609" name="Line 20"/>
            <p:cNvSpPr>
              <a:spLocks noChangeShapeType="1"/>
            </p:cNvSpPr>
            <p:nvPr/>
          </p:nvSpPr>
          <p:spPr bwMode="auto">
            <a:xfrm>
              <a:off x="4224" y="2832"/>
              <a:ext cx="0" cy="288"/>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5610" name="Text Box 21"/>
            <p:cNvSpPr txBox="1">
              <a:spLocks noChangeArrowheads="1"/>
            </p:cNvSpPr>
            <p:nvPr/>
          </p:nvSpPr>
          <p:spPr bwMode="auto">
            <a:xfrm>
              <a:off x="4051" y="2880"/>
              <a:ext cx="185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    3.1: Subject(id,name)</a:t>
              </a:r>
            </a:p>
          </p:txBody>
        </p:sp>
      </p:grpSp>
      <p:sp>
        <p:nvSpPr>
          <p:cNvPr id="25606" name="Text Box 34"/>
          <p:cNvSpPr txBox="1">
            <a:spLocks noChangeArrowheads="1"/>
          </p:cNvSpPr>
          <p:nvPr/>
        </p:nvSpPr>
        <p:spPr bwMode="auto">
          <a:xfrm>
            <a:off x="381000" y="2667000"/>
            <a:ext cx="5057775" cy="308927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000"/>
              <a:t>class AddSubCmd{</a:t>
            </a:r>
          </a:p>
          <a:p>
            <a:pPr algn="l" eaLnBrk="1" hangingPunct="1"/>
            <a:r>
              <a:rPr lang="en-US" altLang="en-US" sz="2000"/>
              <a:t>   URSDatabase u;</a:t>
            </a:r>
          </a:p>
          <a:p>
            <a:pPr algn="l" eaLnBrk="1" hangingPunct="1"/>
            <a:endParaRPr lang="en-US" altLang="en-US" sz="2000"/>
          </a:p>
          <a:p>
            <a:pPr algn="l" eaLnBrk="1" hangingPunct="1"/>
            <a:r>
              <a:rPr lang="en-US" altLang="en-US" sz="2000"/>
              <a:t>  public </a:t>
            </a:r>
            <a:r>
              <a:rPr lang="en-US" altLang="en-US" sz="2000">
                <a:solidFill>
                  <a:srgbClr val="FC0128"/>
                </a:solidFill>
              </a:rPr>
              <a:t>execute</a:t>
            </a:r>
            <a:r>
              <a:rPr lang="en-US" altLang="en-US" sz="2000"/>
              <a:t>(){</a:t>
            </a:r>
          </a:p>
          <a:p>
            <a:pPr algn="l" eaLnBrk="1" hangingPunct="1"/>
            <a:endParaRPr lang="en-US" altLang="en-US" sz="2000"/>
          </a:p>
          <a:p>
            <a:pPr algn="l" eaLnBrk="1" hangingPunct="1"/>
            <a:r>
              <a:rPr lang="en-US" altLang="en-US" sz="2000"/>
              <a:t>       </a:t>
            </a:r>
          </a:p>
          <a:p>
            <a:pPr algn="l" eaLnBrk="1" hangingPunct="1"/>
            <a:r>
              <a:rPr lang="en-US" altLang="en-US" sz="2000"/>
              <a:t>       </a:t>
            </a:r>
            <a:r>
              <a:rPr lang="en-US" altLang="en-US" sz="2000">
                <a:solidFill>
                  <a:srgbClr val="FC0128"/>
                </a:solidFill>
              </a:rPr>
              <a:t>subject sub1 = new Subject(id,name);</a:t>
            </a:r>
          </a:p>
          <a:p>
            <a:pPr algn="l" eaLnBrk="1" hangingPunct="1"/>
            <a:r>
              <a:rPr lang="en-US" altLang="en-US" sz="2000">
                <a:solidFill>
                  <a:schemeClr val="hlink"/>
                </a:solidFill>
              </a:rPr>
              <a:t>       </a:t>
            </a:r>
          </a:p>
          <a:p>
            <a:pPr algn="l" eaLnBrk="1" hangingPunct="1"/>
            <a:r>
              <a:rPr lang="en-US" altLang="en-US" sz="2000"/>
              <a:t>     }</a:t>
            </a:r>
          </a:p>
          <a:p>
            <a:pPr algn="l" eaLnBrk="1" hangingPunct="1"/>
            <a:r>
              <a:rPr lang="en-US" altLang="en-US"/>
              <a:t>}</a:t>
            </a:r>
          </a:p>
        </p:txBody>
      </p:sp>
    </p:spTree>
    <p:extLst>
      <p:ext uri="{BB962C8B-B14F-4D97-AF65-F5344CB8AC3E}">
        <p14:creationId xmlns:p14="http://schemas.microsoft.com/office/powerpoint/2010/main" xmlns="" val="1607912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4EE8731D-9560-9240-9601-3AFFBD471AE3}" type="slidenum">
              <a:rPr lang="zh-CN" altLang="en-GB" sz="1400"/>
              <a:pPr eaLnBrk="1" hangingPunct="1"/>
              <a:t>29</a:t>
            </a:fld>
            <a:endParaRPr lang="en-GB" altLang="zh-CN" sz="1400"/>
          </a:p>
        </p:txBody>
      </p:sp>
      <p:sp>
        <p:nvSpPr>
          <p:cNvPr id="26627" name="Rectangle 2"/>
          <p:cNvSpPr>
            <a:spLocks noGrp="1" noChangeArrowheads="1"/>
          </p:cNvSpPr>
          <p:nvPr>
            <p:ph type="title"/>
          </p:nvPr>
        </p:nvSpPr>
        <p:spPr/>
        <p:txBody>
          <a:bodyPr>
            <a:noAutofit/>
          </a:bodyPr>
          <a:lstStyle/>
          <a:p>
            <a:pPr algn="l" eaLnBrk="1" hangingPunct="1"/>
            <a:r>
              <a:rPr lang="en-US" altLang="en-US" sz="2800" dirty="0">
                <a:latin typeface="Arial" charset="0"/>
              </a:rPr>
              <a:t>Collaboration Diagram </a:t>
            </a:r>
            <a:r>
              <a:rPr lang="en-US" altLang="en-US" sz="2800" dirty="0"/>
              <a:t>–</a:t>
            </a:r>
            <a:r>
              <a:rPr lang="en-US" altLang="en-US" sz="2800" dirty="0">
                <a:latin typeface="Arial" charset="0"/>
              </a:rPr>
              <a:t> URS Add Subject Scenario</a:t>
            </a:r>
          </a:p>
        </p:txBody>
      </p:sp>
      <p:sp>
        <p:nvSpPr>
          <p:cNvPr id="26628" name="Rectangle 3"/>
          <p:cNvSpPr>
            <a:spLocks noChangeArrowheads="1"/>
          </p:cNvSpPr>
          <p:nvPr/>
        </p:nvSpPr>
        <p:spPr bwMode="auto">
          <a:xfrm>
            <a:off x="1219200" y="1905000"/>
            <a:ext cx="2020888" cy="9906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26629" name="Rectangle 6"/>
          <p:cNvSpPr>
            <a:spLocks noChangeArrowheads="1"/>
          </p:cNvSpPr>
          <p:nvPr/>
        </p:nvSpPr>
        <p:spPr bwMode="auto">
          <a:xfrm>
            <a:off x="6096000" y="1828800"/>
            <a:ext cx="2362200" cy="10668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a:AddSubCmd</a:t>
            </a:r>
          </a:p>
        </p:txBody>
      </p:sp>
      <p:grpSp>
        <p:nvGrpSpPr>
          <p:cNvPr id="26630" name="Group 22"/>
          <p:cNvGrpSpPr>
            <a:grpSpLocks/>
          </p:cNvGrpSpPr>
          <p:nvPr/>
        </p:nvGrpSpPr>
        <p:grpSpPr bwMode="auto">
          <a:xfrm>
            <a:off x="3197225" y="2133600"/>
            <a:ext cx="2898775" cy="533400"/>
            <a:chOff x="2014" y="2352"/>
            <a:chExt cx="1826" cy="336"/>
          </a:xfrm>
        </p:grpSpPr>
        <p:sp>
          <p:nvSpPr>
            <p:cNvPr id="26632" name="Line 23"/>
            <p:cNvSpPr>
              <a:spLocks noChangeShapeType="1"/>
            </p:cNvSpPr>
            <p:nvPr/>
          </p:nvSpPr>
          <p:spPr bwMode="auto">
            <a:xfrm>
              <a:off x="2064" y="2688"/>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33" name="Line 24"/>
            <p:cNvSpPr>
              <a:spLocks noChangeShapeType="1"/>
            </p:cNvSpPr>
            <p:nvPr/>
          </p:nvSpPr>
          <p:spPr bwMode="auto">
            <a:xfrm>
              <a:off x="2450" y="2623"/>
              <a:ext cx="1152"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26634" name="Text Box 25"/>
            <p:cNvSpPr txBox="1">
              <a:spLocks noChangeArrowheads="1"/>
            </p:cNvSpPr>
            <p:nvPr/>
          </p:nvSpPr>
          <p:spPr bwMode="auto">
            <a:xfrm>
              <a:off x="2014" y="2352"/>
              <a:ext cx="168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3.2: addSubject(sub1)</a:t>
              </a:r>
            </a:p>
          </p:txBody>
        </p:sp>
      </p:grpSp>
      <p:sp>
        <p:nvSpPr>
          <p:cNvPr id="26631" name="Text Box 36"/>
          <p:cNvSpPr txBox="1">
            <a:spLocks noChangeArrowheads="1"/>
          </p:cNvSpPr>
          <p:nvPr/>
        </p:nvSpPr>
        <p:spPr bwMode="auto">
          <a:xfrm>
            <a:off x="2743200" y="3429000"/>
            <a:ext cx="4578350" cy="278447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000"/>
              <a:t>class AddSubCmd{</a:t>
            </a:r>
          </a:p>
          <a:p>
            <a:pPr algn="l" eaLnBrk="1" hangingPunct="1"/>
            <a:r>
              <a:rPr lang="en-US" altLang="en-US" sz="2000"/>
              <a:t>  URSDatabse u;</a:t>
            </a:r>
          </a:p>
          <a:p>
            <a:pPr algn="l" eaLnBrk="1" hangingPunct="1"/>
            <a:r>
              <a:rPr lang="en-US" altLang="en-US" sz="2000"/>
              <a:t>  public </a:t>
            </a:r>
            <a:r>
              <a:rPr lang="en-US" altLang="en-US" sz="2000">
                <a:solidFill>
                  <a:srgbClr val="FC0128"/>
                </a:solidFill>
              </a:rPr>
              <a:t>execute</a:t>
            </a:r>
            <a:r>
              <a:rPr lang="en-US" altLang="en-US" sz="2000"/>
              <a:t>(){</a:t>
            </a:r>
          </a:p>
          <a:p>
            <a:pPr algn="l" eaLnBrk="1" hangingPunct="1"/>
            <a:endParaRPr lang="en-US" altLang="en-US" sz="2000"/>
          </a:p>
          <a:p>
            <a:pPr algn="l" eaLnBrk="1" hangingPunct="1"/>
            <a:r>
              <a:rPr lang="en-US" altLang="en-US" sz="2000"/>
              <a:t>       </a:t>
            </a:r>
          </a:p>
          <a:p>
            <a:pPr algn="l" eaLnBrk="1" hangingPunct="1"/>
            <a:r>
              <a:rPr lang="en-US" altLang="en-US" sz="2000"/>
              <a:t>       subject sub1 = new Subject(……);</a:t>
            </a:r>
          </a:p>
          <a:p>
            <a:pPr algn="l" eaLnBrk="1" hangingPunct="1"/>
            <a:r>
              <a:rPr lang="en-US" altLang="en-US" sz="2000"/>
              <a:t>       </a:t>
            </a:r>
            <a:r>
              <a:rPr lang="en-US" altLang="en-US" sz="2000">
                <a:solidFill>
                  <a:srgbClr val="FC0128"/>
                </a:solidFill>
              </a:rPr>
              <a:t>u.addSubject(sub1);</a:t>
            </a:r>
            <a:r>
              <a:rPr lang="en-US" altLang="en-US" sz="2000"/>
              <a:t>	</a:t>
            </a:r>
            <a:endParaRPr lang="en-US" altLang="en-US" sz="2000">
              <a:solidFill>
                <a:schemeClr val="hlink"/>
              </a:solidFill>
            </a:endParaRPr>
          </a:p>
          <a:p>
            <a:pPr algn="l" eaLnBrk="1" hangingPunct="1"/>
            <a:r>
              <a:rPr lang="en-US" altLang="en-US" sz="2000"/>
              <a:t>     }</a:t>
            </a:r>
          </a:p>
          <a:p>
            <a:pPr algn="l" eaLnBrk="1" hangingPunct="1"/>
            <a:r>
              <a:rPr lang="en-US" altLang="en-US"/>
              <a:t>}</a:t>
            </a:r>
          </a:p>
        </p:txBody>
      </p:sp>
    </p:spTree>
    <p:extLst>
      <p:ext uri="{BB962C8B-B14F-4D97-AF65-F5344CB8AC3E}">
        <p14:creationId xmlns:p14="http://schemas.microsoft.com/office/powerpoint/2010/main" xmlns="" val="24421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A0275C6C-62FE-7947-A6FB-B6C9F9B277E6}" type="slidenum">
              <a:rPr lang="zh-CN" altLang="en-GB" sz="1400"/>
              <a:pPr eaLnBrk="1" hangingPunct="1"/>
              <a:t>3</a:t>
            </a:fld>
            <a:endParaRPr lang="en-GB" altLang="zh-CN" sz="1400"/>
          </a:p>
        </p:txBody>
      </p:sp>
      <p:sp>
        <p:nvSpPr>
          <p:cNvPr id="5123" name="Rectangle 2"/>
          <p:cNvSpPr>
            <a:spLocks noGrp="1" noChangeArrowheads="1"/>
          </p:cNvSpPr>
          <p:nvPr>
            <p:ph type="title"/>
          </p:nvPr>
        </p:nvSpPr>
        <p:spPr/>
        <p:txBody>
          <a:bodyPr/>
          <a:lstStyle/>
          <a:p>
            <a:pPr eaLnBrk="1" hangingPunct="1"/>
            <a:r>
              <a:rPr lang="en-US" altLang="en-US"/>
              <a:t>Object Oriented Design</a:t>
            </a:r>
          </a:p>
        </p:txBody>
      </p:sp>
      <p:sp>
        <p:nvSpPr>
          <p:cNvPr id="5124" name="Rectangle 3"/>
          <p:cNvSpPr>
            <a:spLocks noGrp="1" noChangeArrowheads="1"/>
          </p:cNvSpPr>
          <p:nvPr>
            <p:ph type="body" idx="1"/>
          </p:nvPr>
        </p:nvSpPr>
        <p:spPr/>
        <p:txBody>
          <a:bodyPr/>
          <a:lstStyle/>
          <a:p>
            <a:pPr eaLnBrk="1" hangingPunct="1">
              <a:lnSpc>
                <a:spcPct val="90000"/>
              </a:lnSpc>
            </a:pPr>
            <a:r>
              <a:rPr lang="en-US" altLang="en-US"/>
              <a:t>Design consists of the following  steps :</a:t>
            </a:r>
          </a:p>
          <a:p>
            <a:pPr lvl="1" eaLnBrk="1" hangingPunct="1">
              <a:lnSpc>
                <a:spcPct val="90000"/>
              </a:lnSpc>
            </a:pPr>
            <a:r>
              <a:rPr lang="en-US" altLang="en-US"/>
              <a:t>Refine the class diagram.</a:t>
            </a:r>
          </a:p>
          <a:p>
            <a:pPr lvl="1" eaLnBrk="1" hangingPunct="1">
              <a:lnSpc>
                <a:spcPct val="90000"/>
              </a:lnSpc>
            </a:pPr>
            <a:r>
              <a:rPr lang="en-US" altLang="en-US"/>
              <a:t>Draw the</a:t>
            </a:r>
            <a:r>
              <a:rPr lang="en-US" altLang="en-US">
                <a:solidFill>
                  <a:schemeClr val="hlink"/>
                </a:solidFill>
              </a:rPr>
              <a:t> interaction</a:t>
            </a:r>
            <a:r>
              <a:rPr lang="en-US" altLang="en-US"/>
              <a:t>  diagrams for the system.</a:t>
            </a:r>
          </a:p>
          <a:p>
            <a:pPr lvl="3" eaLnBrk="1" hangingPunct="1">
              <a:lnSpc>
                <a:spcPct val="90000"/>
              </a:lnSpc>
            </a:pPr>
            <a:r>
              <a:rPr lang="en-US" altLang="en-US" sz="2800">
                <a:solidFill>
                  <a:srgbClr val="438E00"/>
                </a:solidFill>
              </a:rPr>
              <a:t>Sequence Diagram</a:t>
            </a:r>
          </a:p>
          <a:p>
            <a:pPr lvl="3" eaLnBrk="1" hangingPunct="1">
              <a:lnSpc>
                <a:spcPct val="90000"/>
              </a:lnSpc>
            </a:pPr>
            <a:r>
              <a:rPr lang="en-US" altLang="en-US" sz="2800">
                <a:solidFill>
                  <a:srgbClr val="438E00"/>
                </a:solidFill>
              </a:rPr>
              <a:t>Collaboration Diagram</a:t>
            </a:r>
          </a:p>
          <a:p>
            <a:pPr lvl="1" eaLnBrk="1" hangingPunct="1">
              <a:lnSpc>
                <a:spcPct val="90000"/>
              </a:lnSpc>
            </a:pPr>
            <a:r>
              <a:rPr lang="en-US" altLang="en-US"/>
              <a:t>If objects go through complex state transitions</a:t>
            </a:r>
            <a:r>
              <a:rPr lang="en-US" altLang="en-US">
                <a:solidFill>
                  <a:schemeClr val="hlink"/>
                </a:solidFill>
              </a:rPr>
              <a:t> – </a:t>
            </a:r>
            <a:r>
              <a:rPr lang="en-US" altLang="en-US">
                <a:solidFill>
                  <a:srgbClr val="438E00"/>
                </a:solidFill>
              </a:rPr>
              <a:t>statechart diagrams</a:t>
            </a:r>
          </a:p>
          <a:p>
            <a:pPr lvl="1" eaLnBrk="1" hangingPunct="1">
              <a:lnSpc>
                <a:spcPct val="90000"/>
              </a:lnSpc>
            </a:pPr>
            <a:r>
              <a:rPr lang="en-US" altLang="en-US"/>
              <a:t>Do the above steps iteratively as needed.</a:t>
            </a:r>
          </a:p>
          <a:p>
            <a:pPr lvl="3" eaLnBrk="1" hangingPunct="1">
              <a:lnSpc>
                <a:spcPct val="90000"/>
              </a:lnSpc>
            </a:pPr>
            <a:endParaRPr lang="en-US" altLang="en-US" sz="2800"/>
          </a:p>
        </p:txBody>
      </p:sp>
    </p:spTree>
    <p:extLst>
      <p:ext uri="{BB962C8B-B14F-4D97-AF65-F5344CB8AC3E}">
        <p14:creationId xmlns:p14="http://schemas.microsoft.com/office/powerpoint/2010/main" xmlns="" val="1154642975"/>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A9B1AD0B-8A49-1249-83D9-D3A65FCFF9DE}" type="slidenum">
              <a:rPr lang="zh-CN" altLang="en-GB" sz="1400"/>
              <a:pPr eaLnBrk="1" hangingPunct="1"/>
              <a:t>30</a:t>
            </a:fld>
            <a:endParaRPr lang="en-GB" altLang="zh-CN" sz="1400"/>
          </a:p>
        </p:txBody>
      </p:sp>
      <p:sp>
        <p:nvSpPr>
          <p:cNvPr id="27651" name="Rectangle 2"/>
          <p:cNvSpPr>
            <a:spLocks noGrp="1" noChangeArrowheads="1"/>
          </p:cNvSpPr>
          <p:nvPr>
            <p:ph type="title"/>
          </p:nvPr>
        </p:nvSpPr>
        <p:spPr/>
        <p:txBody>
          <a:bodyPr>
            <a:noAutofit/>
          </a:bodyPr>
          <a:lstStyle/>
          <a:p>
            <a:pPr algn="l" eaLnBrk="1" hangingPunct="1"/>
            <a:r>
              <a:rPr lang="en-US" altLang="en-US" sz="2800" dirty="0">
                <a:latin typeface="Arial" charset="0"/>
              </a:rPr>
              <a:t>Collaboration Diagram </a:t>
            </a:r>
            <a:r>
              <a:rPr lang="en-US" altLang="en-US" sz="2800" dirty="0"/>
              <a:t>–</a:t>
            </a:r>
            <a:r>
              <a:rPr lang="en-US" altLang="en-US" sz="2800" dirty="0">
                <a:latin typeface="Arial" charset="0"/>
              </a:rPr>
              <a:t> URS Add Subject Scenario</a:t>
            </a:r>
          </a:p>
        </p:txBody>
      </p:sp>
      <p:sp>
        <p:nvSpPr>
          <p:cNvPr id="27652" name="Text Box 10"/>
          <p:cNvSpPr txBox="1">
            <a:spLocks noChangeArrowheads="1"/>
          </p:cNvSpPr>
          <p:nvPr/>
        </p:nvSpPr>
        <p:spPr bwMode="auto">
          <a:xfrm>
            <a:off x="609600" y="1447800"/>
            <a:ext cx="7315200" cy="491807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000"/>
              <a:t>class URSDatabase{</a:t>
            </a:r>
          </a:p>
          <a:p>
            <a:pPr algn="l" eaLnBrk="1" hangingPunct="1"/>
            <a:r>
              <a:rPr lang="en-US" altLang="en-US" sz="2000"/>
              <a:t>  private String cmd;</a:t>
            </a:r>
          </a:p>
          <a:p>
            <a:pPr algn="l" eaLnBrk="1" hangingPunct="1"/>
            <a:r>
              <a:rPr lang="en-US" altLang="en-US" sz="2000"/>
              <a:t>  </a:t>
            </a:r>
            <a:r>
              <a:rPr lang="en-US" altLang="en-US" sz="2000">
                <a:solidFill>
                  <a:srgbClr val="FC0128"/>
                </a:solidFill>
              </a:rPr>
              <a:t>private Hashtable subjectHash = new HashTable();</a:t>
            </a:r>
          </a:p>
          <a:p>
            <a:pPr algn="l" eaLnBrk="1" hangingPunct="1"/>
            <a:r>
              <a:rPr lang="en-US" altLang="en-US" sz="2000"/>
              <a:t>  public procCommand(String cmd){</a:t>
            </a:r>
          </a:p>
          <a:p>
            <a:pPr algn="l" eaLnBrk="1" hangingPunct="1"/>
            <a:r>
              <a:rPr lang="en-US" altLang="en-US" sz="2000"/>
              <a:t>       parseCommand(0);       </a:t>
            </a:r>
          </a:p>
          <a:p>
            <a:pPr algn="l" eaLnBrk="1" hangingPunct="1"/>
            <a:r>
              <a:rPr lang="en-US" altLang="en-US" sz="2000"/>
              <a:t>       if (cmd == ADDSUB){</a:t>
            </a:r>
          </a:p>
          <a:p>
            <a:pPr algn="l" eaLnBrk="1" hangingPunct="1"/>
            <a:r>
              <a:rPr lang="en-US" altLang="en-US" sz="2000"/>
              <a:t>       	</a:t>
            </a:r>
            <a:r>
              <a:rPr lang="en-US" altLang="en-US" sz="2000">
                <a:solidFill>
                  <a:schemeClr val="bg2"/>
                </a:solidFill>
              </a:rPr>
              <a:t>AddSubcmd </a:t>
            </a:r>
            <a:r>
              <a:rPr lang="en-US" altLang="en-US" sz="2000">
                <a:solidFill>
                  <a:schemeClr val="hlink"/>
                </a:solidFill>
              </a:rPr>
              <a:t>a</a:t>
            </a:r>
            <a:r>
              <a:rPr lang="en-US" altLang="en-US" sz="2000">
                <a:solidFill>
                  <a:schemeClr val="bg2"/>
                </a:solidFill>
              </a:rPr>
              <a:t> = new AddSubCmd(……);</a:t>
            </a:r>
          </a:p>
          <a:p>
            <a:pPr algn="l" eaLnBrk="1" hangingPunct="1"/>
            <a:r>
              <a:rPr lang="en-US" altLang="en-US" sz="2000">
                <a:solidFill>
                  <a:schemeClr val="bg2"/>
                </a:solidFill>
              </a:rPr>
              <a:t>       }</a:t>
            </a:r>
          </a:p>
          <a:p>
            <a:pPr algn="l" eaLnBrk="1" hangingPunct="1"/>
            <a:r>
              <a:rPr lang="en-US" altLang="en-US" sz="2000">
                <a:solidFill>
                  <a:schemeClr val="hlink"/>
                </a:solidFill>
              </a:rPr>
              <a:t>       </a:t>
            </a:r>
            <a:r>
              <a:rPr lang="en-US" altLang="en-US" sz="2000"/>
              <a:t>a.execute();</a:t>
            </a:r>
          </a:p>
          <a:p>
            <a:pPr algn="l" eaLnBrk="1" hangingPunct="1"/>
            <a:r>
              <a:rPr lang="en-US" altLang="en-US" sz="2000"/>
              <a:t>   }</a:t>
            </a:r>
          </a:p>
          <a:p>
            <a:pPr algn="l" eaLnBrk="1" hangingPunct="1"/>
            <a:r>
              <a:rPr lang="en-US" altLang="en-US" sz="2000"/>
              <a:t>   </a:t>
            </a:r>
            <a:r>
              <a:rPr lang="en-US" altLang="en-US" sz="2000">
                <a:solidFill>
                  <a:srgbClr val="FC0128"/>
                </a:solidFill>
              </a:rPr>
              <a:t>public addSubject(Subject sub);</a:t>
            </a:r>
          </a:p>
          <a:p>
            <a:pPr algn="l" eaLnBrk="1" hangingPunct="1"/>
            <a:r>
              <a:rPr lang="en-US" altLang="en-US" sz="2000">
                <a:solidFill>
                  <a:srgbClr val="FC0128"/>
                </a:solidFill>
              </a:rPr>
              <a:t>   {</a:t>
            </a:r>
          </a:p>
          <a:p>
            <a:pPr algn="l" eaLnBrk="1" hangingPunct="1"/>
            <a:r>
              <a:rPr lang="en-US" altLang="en-US" sz="2000">
                <a:solidFill>
                  <a:srgbClr val="FC0128"/>
                </a:solidFill>
              </a:rPr>
              <a:t>	subjectHash.put(sub.getKey(), sub);</a:t>
            </a:r>
          </a:p>
          <a:p>
            <a:pPr algn="l" eaLnBrk="1" hangingPunct="1"/>
            <a:r>
              <a:rPr lang="en-US" altLang="en-US" sz="2000">
                <a:solidFill>
                  <a:srgbClr val="FC0128"/>
                </a:solidFill>
              </a:rPr>
              <a:t>   }</a:t>
            </a:r>
          </a:p>
          <a:p>
            <a:pPr algn="l" eaLnBrk="1" hangingPunct="1"/>
            <a:endParaRPr lang="en-US" altLang="en-US" sz="2000">
              <a:solidFill>
                <a:srgbClr val="FC0128"/>
              </a:solidFill>
            </a:endParaRPr>
          </a:p>
          <a:p>
            <a:pPr algn="l" eaLnBrk="1" hangingPunct="1"/>
            <a:r>
              <a:rPr lang="en-US" altLang="en-US"/>
              <a:t>}</a:t>
            </a:r>
          </a:p>
        </p:txBody>
      </p:sp>
    </p:spTree>
    <p:extLst>
      <p:ext uri="{BB962C8B-B14F-4D97-AF65-F5344CB8AC3E}">
        <p14:creationId xmlns:p14="http://schemas.microsoft.com/office/powerpoint/2010/main" xmlns="" val="689566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F78B1216-7798-FE4E-B818-EFECE610A219}" type="slidenum">
              <a:rPr lang="zh-CN" altLang="en-GB" sz="1400"/>
              <a:pPr eaLnBrk="1" hangingPunct="1"/>
              <a:t>31</a:t>
            </a:fld>
            <a:endParaRPr lang="en-GB" altLang="zh-CN" sz="1400"/>
          </a:p>
        </p:txBody>
      </p:sp>
      <p:sp>
        <p:nvSpPr>
          <p:cNvPr id="28675" name="Rectangle 2"/>
          <p:cNvSpPr>
            <a:spLocks noGrp="1" noChangeArrowheads="1"/>
          </p:cNvSpPr>
          <p:nvPr>
            <p:ph type="title" idx="4294967295"/>
          </p:nvPr>
        </p:nvSpPr>
        <p:spPr>
          <a:xfrm>
            <a:off x="0" y="152400"/>
            <a:ext cx="8791575" cy="990600"/>
          </a:xfrm>
        </p:spPr>
        <p:txBody>
          <a:bodyPr/>
          <a:lstStyle/>
          <a:p>
            <a:pPr eaLnBrk="1" hangingPunct="1"/>
            <a:r>
              <a:rPr lang="en-US" altLang="en-US"/>
              <a:t>URS -High Level Class Diagram</a:t>
            </a:r>
          </a:p>
        </p:txBody>
      </p:sp>
      <p:sp>
        <p:nvSpPr>
          <p:cNvPr id="28676" name="Rectangle 3"/>
          <p:cNvSpPr>
            <a:spLocks noChangeArrowheads="1"/>
          </p:cNvSpPr>
          <p:nvPr/>
        </p:nvSpPr>
        <p:spPr bwMode="auto">
          <a:xfrm>
            <a:off x="3584575" y="1524000"/>
            <a:ext cx="2286000" cy="838200"/>
          </a:xfrm>
          <a:prstGeom prst="rect">
            <a:avLst/>
          </a:prstGeom>
          <a:solidFill>
            <a:schemeClr val="bg1"/>
          </a:solidFill>
          <a:ln w="28575">
            <a:solidFill>
              <a:srgbClr val="FC0128"/>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GB" altLang="en-US"/>
          </a:p>
        </p:txBody>
      </p:sp>
      <p:sp>
        <p:nvSpPr>
          <p:cNvPr id="28677" name="Text Box 4"/>
          <p:cNvSpPr txBox="1">
            <a:spLocks noChangeArrowheads="1"/>
          </p:cNvSpPr>
          <p:nvPr/>
        </p:nvSpPr>
        <p:spPr bwMode="auto">
          <a:xfrm>
            <a:off x="3902075" y="1752600"/>
            <a:ext cx="169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URSDatabase</a:t>
            </a:r>
          </a:p>
        </p:txBody>
      </p:sp>
      <p:sp>
        <p:nvSpPr>
          <p:cNvPr id="28678" name="Rectangle 5"/>
          <p:cNvSpPr>
            <a:spLocks noChangeArrowheads="1"/>
          </p:cNvSpPr>
          <p:nvPr/>
        </p:nvSpPr>
        <p:spPr bwMode="auto">
          <a:xfrm>
            <a:off x="1831975" y="3352800"/>
            <a:ext cx="2286000" cy="838200"/>
          </a:xfrm>
          <a:prstGeom prst="rect">
            <a:avLst/>
          </a:prstGeom>
          <a:solidFill>
            <a:schemeClr val="bg1"/>
          </a:solidFill>
          <a:ln w="28575">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UniversityMember</a:t>
            </a:r>
          </a:p>
        </p:txBody>
      </p:sp>
      <p:sp>
        <p:nvSpPr>
          <p:cNvPr id="28679" name="Rectangle 6"/>
          <p:cNvSpPr>
            <a:spLocks noChangeArrowheads="1"/>
          </p:cNvSpPr>
          <p:nvPr/>
        </p:nvSpPr>
        <p:spPr bwMode="auto">
          <a:xfrm>
            <a:off x="231775" y="5334000"/>
            <a:ext cx="2286000" cy="838200"/>
          </a:xfrm>
          <a:prstGeom prst="rect">
            <a:avLst/>
          </a:prstGeom>
          <a:solidFill>
            <a:schemeClr val="bg1"/>
          </a:solidFill>
          <a:ln w="28575">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AcademicStaff</a:t>
            </a:r>
          </a:p>
        </p:txBody>
      </p:sp>
      <p:sp>
        <p:nvSpPr>
          <p:cNvPr id="28680" name="Rectangle 7"/>
          <p:cNvSpPr>
            <a:spLocks noChangeArrowheads="1"/>
          </p:cNvSpPr>
          <p:nvPr/>
        </p:nvSpPr>
        <p:spPr bwMode="auto">
          <a:xfrm>
            <a:off x="3432175" y="5334000"/>
            <a:ext cx="2286000" cy="838200"/>
          </a:xfrm>
          <a:prstGeom prst="rect">
            <a:avLst/>
          </a:prstGeom>
          <a:solidFill>
            <a:schemeClr val="bg1"/>
          </a:solidFill>
          <a:ln w="28575">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Student</a:t>
            </a:r>
          </a:p>
        </p:txBody>
      </p:sp>
      <p:sp>
        <p:nvSpPr>
          <p:cNvPr id="28681" name="Rectangle 8"/>
          <p:cNvSpPr>
            <a:spLocks noChangeArrowheads="1"/>
          </p:cNvSpPr>
          <p:nvPr/>
        </p:nvSpPr>
        <p:spPr bwMode="auto">
          <a:xfrm>
            <a:off x="6632575" y="3352800"/>
            <a:ext cx="2286000" cy="838200"/>
          </a:xfrm>
          <a:prstGeom prst="rect">
            <a:avLst/>
          </a:prstGeom>
          <a:solidFill>
            <a:schemeClr val="bg1"/>
          </a:solidFill>
          <a:ln w="28575">
            <a:solidFill>
              <a:srgbClr val="FC0128"/>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Subject</a:t>
            </a:r>
          </a:p>
        </p:txBody>
      </p:sp>
      <p:sp>
        <p:nvSpPr>
          <p:cNvPr id="28682" name="Line 9"/>
          <p:cNvSpPr>
            <a:spLocks noChangeShapeType="1"/>
          </p:cNvSpPr>
          <p:nvPr/>
        </p:nvSpPr>
        <p:spPr bwMode="auto">
          <a:xfrm flipH="1">
            <a:off x="2746375" y="2362200"/>
            <a:ext cx="1981200" cy="9906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683" name="Text Box 10"/>
          <p:cNvSpPr txBox="1">
            <a:spLocks noChangeArrowheads="1"/>
          </p:cNvSpPr>
          <p:nvPr/>
        </p:nvSpPr>
        <p:spPr bwMode="auto">
          <a:xfrm>
            <a:off x="3894138" y="2341563"/>
            <a:ext cx="2952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1</a:t>
            </a:r>
          </a:p>
        </p:txBody>
      </p:sp>
      <p:sp>
        <p:nvSpPr>
          <p:cNvPr id="28684" name="Text Box 11"/>
          <p:cNvSpPr txBox="1">
            <a:spLocks noChangeArrowheads="1"/>
          </p:cNvSpPr>
          <p:nvPr/>
        </p:nvSpPr>
        <p:spPr bwMode="auto">
          <a:xfrm>
            <a:off x="2517775" y="2971800"/>
            <a:ext cx="184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GB" altLang="en-US"/>
          </a:p>
        </p:txBody>
      </p:sp>
      <p:sp>
        <p:nvSpPr>
          <p:cNvPr id="28685" name="Text Box 12"/>
          <p:cNvSpPr txBox="1">
            <a:spLocks noChangeArrowheads="1"/>
          </p:cNvSpPr>
          <p:nvPr/>
        </p:nvSpPr>
        <p:spPr bwMode="auto">
          <a:xfrm>
            <a:off x="2509838" y="2971800"/>
            <a:ext cx="3889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a:t>
            </a:r>
          </a:p>
        </p:txBody>
      </p:sp>
      <p:sp>
        <p:nvSpPr>
          <p:cNvPr id="28686" name="Text Box 13"/>
          <p:cNvSpPr txBox="1">
            <a:spLocks noChangeArrowheads="1"/>
          </p:cNvSpPr>
          <p:nvPr/>
        </p:nvSpPr>
        <p:spPr bwMode="auto">
          <a:xfrm>
            <a:off x="4054475" y="2819400"/>
            <a:ext cx="557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has </a:t>
            </a:r>
          </a:p>
        </p:txBody>
      </p:sp>
      <p:sp>
        <p:nvSpPr>
          <p:cNvPr id="28687" name="AutoShape 14"/>
          <p:cNvSpPr>
            <a:spLocks noChangeArrowheads="1"/>
          </p:cNvSpPr>
          <p:nvPr/>
        </p:nvSpPr>
        <p:spPr bwMode="auto">
          <a:xfrm flipV="1">
            <a:off x="3813175" y="2895600"/>
            <a:ext cx="304800" cy="152400"/>
          </a:xfrm>
          <a:prstGeom prst="triangle">
            <a:avLst>
              <a:gd name="adj" fmla="val 50000"/>
            </a:avLst>
          </a:prstGeom>
          <a:solidFill>
            <a:schemeClr val="tx1"/>
          </a:solidFill>
          <a:ln w="9525">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grpSp>
        <p:nvGrpSpPr>
          <p:cNvPr id="28688" name="Group 15"/>
          <p:cNvGrpSpPr>
            <a:grpSpLocks/>
          </p:cNvGrpSpPr>
          <p:nvPr/>
        </p:nvGrpSpPr>
        <p:grpSpPr bwMode="auto">
          <a:xfrm>
            <a:off x="5037138" y="2362200"/>
            <a:ext cx="2805112" cy="1022350"/>
            <a:chOff x="3027" y="1488"/>
            <a:chExt cx="1767" cy="644"/>
          </a:xfrm>
        </p:grpSpPr>
        <p:sp>
          <p:nvSpPr>
            <p:cNvPr id="28714" name="Line 16"/>
            <p:cNvSpPr>
              <a:spLocks noChangeShapeType="1"/>
            </p:cNvSpPr>
            <p:nvPr/>
          </p:nvSpPr>
          <p:spPr bwMode="auto">
            <a:xfrm>
              <a:off x="3072" y="1488"/>
              <a:ext cx="1632" cy="624"/>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715" name="Text Box 17"/>
            <p:cNvSpPr txBox="1">
              <a:spLocks noChangeArrowheads="1"/>
            </p:cNvSpPr>
            <p:nvPr/>
          </p:nvSpPr>
          <p:spPr bwMode="auto">
            <a:xfrm>
              <a:off x="3027" y="1523"/>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1</a:t>
              </a:r>
            </a:p>
          </p:txBody>
        </p:sp>
        <p:sp>
          <p:nvSpPr>
            <p:cNvPr id="28716" name="Text Box 18"/>
            <p:cNvSpPr txBox="1">
              <a:spLocks noChangeArrowheads="1"/>
            </p:cNvSpPr>
            <p:nvPr/>
          </p:nvSpPr>
          <p:spPr bwMode="auto">
            <a:xfrm>
              <a:off x="4608" y="1920"/>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a:t>
              </a:r>
            </a:p>
          </p:txBody>
        </p:sp>
        <p:sp>
          <p:nvSpPr>
            <p:cNvPr id="28717" name="Text Box 19"/>
            <p:cNvSpPr txBox="1">
              <a:spLocks noChangeArrowheads="1"/>
            </p:cNvSpPr>
            <p:nvPr/>
          </p:nvSpPr>
          <p:spPr bwMode="auto">
            <a:xfrm>
              <a:off x="3734" y="1523"/>
              <a:ext cx="31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has</a:t>
              </a:r>
            </a:p>
          </p:txBody>
        </p:sp>
        <p:sp>
          <p:nvSpPr>
            <p:cNvPr id="28718" name="AutoShape 20"/>
            <p:cNvSpPr>
              <a:spLocks noChangeArrowheads="1"/>
            </p:cNvSpPr>
            <p:nvPr/>
          </p:nvSpPr>
          <p:spPr bwMode="auto">
            <a:xfrm flipV="1">
              <a:off x="3984" y="1728"/>
              <a:ext cx="192" cy="96"/>
            </a:xfrm>
            <a:prstGeom prst="triangle">
              <a:avLst>
                <a:gd name="adj" fmla="val 50000"/>
              </a:avLst>
            </a:prstGeom>
            <a:solidFill>
              <a:schemeClr val="tx1"/>
            </a:solidFill>
            <a:ln w="9525">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grpSp>
      <p:grpSp>
        <p:nvGrpSpPr>
          <p:cNvPr id="28689" name="Group 21"/>
          <p:cNvGrpSpPr>
            <a:grpSpLocks/>
          </p:cNvGrpSpPr>
          <p:nvPr/>
        </p:nvGrpSpPr>
        <p:grpSpPr bwMode="auto">
          <a:xfrm>
            <a:off x="1146175" y="4191000"/>
            <a:ext cx="3581400" cy="1143000"/>
            <a:chOff x="576" y="2640"/>
            <a:chExt cx="2256" cy="720"/>
          </a:xfrm>
        </p:grpSpPr>
        <p:sp>
          <p:nvSpPr>
            <p:cNvPr id="28707" name="Line 22"/>
            <p:cNvSpPr>
              <a:spLocks noChangeShapeType="1"/>
            </p:cNvSpPr>
            <p:nvPr/>
          </p:nvSpPr>
          <p:spPr bwMode="auto">
            <a:xfrm flipV="1">
              <a:off x="576" y="3072"/>
              <a:ext cx="0" cy="288"/>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708" name="Line 23"/>
            <p:cNvSpPr>
              <a:spLocks noChangeShapeType="1"/>
            </p:cNvSpPr>
            <p:nvPr/>
          </p:nvSpPr>
          <p:spPr bwMode="auto">
            <a:xfrm>
              <a:off x="576" y="3072"/>
              <a:ext cx="2256" cy="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709" name="Line 24"/>
            <p:cNvSpPr>
              <a:spLocks noChangeShapeType="1"/>
            </p:cNvSpPr>
            <p:nvPr/>
          </p:nvSpPr>
          <p:spPr bwMode="auto">
            <a:xfrm>
              <a:off x="2832" y="3072"/>
              <a:ext cx="0" cy="288"/>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710" name="Line 25"/>
            <p:cNvSpPr>
              <a:spLocks noChangeShapeType="1"/>
            </p:cNvSpPr>
            <p:nvPr/>
          </p:nvSpPr>
          <p:spPr bwMode="auto">
            <a:xfrm flipV="1">
              <a:off x="1728" y="2784"/>
              <a:ext cx="0" cy="288"/>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711" name="Line 26"/>
            <p:cNvSpPr>
              <a:spLocks noChangeShapeType="1"/>
            </p:cNvSpPr>
            <p:nvPr/>
          </p:nvSpPr>
          <p:spPr bwMode="auto">
            <a:xfrm>
              <a:off x="1584" y="2784"/>
              <a:ext cx="288" cy="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712" name="Line 27"/>
            <p:cNvSpPr>
              <a:spLocks noChangeShapeType="1"/>
            </p:cNvSpPr>
            <p:nvPr/>
          </p:nvSpPr>
          <p:spPr bwMode="auto">
            <a:xfrm flipV="1">
              <a:off x="1584" y="2640"/>
              <a:ext cx="144" cy="144"/>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713" name="Line 28"/>
            <p:cNvSpPr>
              <a:spLocks noChangeShapeType="1"/>
            </p:cNvSpPr>
            <p:nvPr/>
          </p:nvSpPr>
          <p:spPr bwMode="auto">
            <a:xfrm>
              <a:off x="1728" y="2640"/>
              <a:ext cx="144" cy="144"/>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28690" name="Line 29"/>
          <p:cNvSpPr>
            <a:spLocks noChangeShapeType="1"/>
          </p:cNvSpPr>
          <p:nvPr/>
        </p:nvSpPr>
        <p:spPr bwMode="auto">
          <a:xfrm>
            <a:off x="1527175" y="6172200"/>
            <a:ext cx="0" cy="4572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691" name="Line 30"/>
          <p:cNvSpPr>
            <a:spLocks noChangeShapeType="1"/>
          </p:cNvSpPr>
          <p:nvPr/>
        </p:nvSpPr>
        <p:spPr bwMode="auto">
          <a:xfrm>
            <a:off x="1527175" y="6629400"/>
            <a:ext cx="7010400" cy="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692" name="Line 31"/>
          <p:cNvSpPr>
            <a:spLocks noChangeShapeType="1"/>
          </p:cNvSpPr>
          <p:nvPr/>
        </p:nvSpPr>
        <p:spPr bwMode="auto">
          <a:xfrm flipV="1">
            <a:off x="8537575" y="4191000"/>
            <a:ext cx="0" cy="2438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28693" name="Group 32"/>
          <p:cNvGrpSpPr>
            <a:grpSpLocks/>
          </p:cNvGrpSpPr>
          <p:nvPr/>
        </p:nvGrpSpPr>
        <p:grpSpPr bwMode="auto">
          <a:xfrm>
            <a:off x="6019800" y="6227763"/>
            <a:ext cx="931863" cy="336550"/>
            <a:chOff x="3646" y="3923"/>
            <a:chExt cx="587" cy="212"/>
          </a:xfrm>
        </p:grpSpPr>
        <p:sp>
          <p:nvSpPr>
            <p:cNvPr id="28705" name="Text Box 33"/>
            <p:cNvSpPr txBox="1">
              <a:spLocks noChangeArrowheads="1"/>
            </p:cNvSpPr>
            <p:nvPr/>
          </p:nvSpPr>
          <p:spPr bwMode="auto">
            <a:xfrm>
              <a:off x="3646" y="3923"/>
              <a:ext cx="5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teaches </a:t>
              </a:r>
            </a:p>
          </p:txBody>
        </p:sp>
        <p:sp>
          <p:nvSpPr>
            <p:cNvPr id="28706" name="AutoShape 34"/>
            <p:cNvSpPr>
              <a:spLocks noChangeArrowheads="1"/>
            </p:cNvSpPr>
            <p:nvPr/>
          </p:nvSpPr>
          <p:spPr bwMode="auto">
            <a:xfrm rot="5400000">
              <a:off x="4080" y="3984"/>
              <a:ext cx="192" cy="96"/>
            </a:xfrm>
            <a:prstGeom prst="triangle">
              <a:avLst>
                <a:gd name="adj" fmla="val 50000"/>
              </a:avLst>
            </a:prstGeom>
            <a:solidFill>
              <a:schemeClr val="tx1"/>
            </a:solidFill>
            <a:ln w="9525">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grpSp>
      <p:sp>
        <p:nvSpPr>
          <p:cNvPr id="28694" name="Text Box 35"/>
          <p:cNvSpPr txBox="1">
            <a:spLocks noChangeArrowheads="1"/>
          </p:cNvSpPr>
          <p:nvPr/>
        </p:nvSpPr>
        <p:spPr bwMode="auto">
          <a:xfrm>
            <a:off x="8750300" y="4398963"/>
            <a:ext cx="184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GB" altLang="en-US"/>
          </a:p>
        </p:txBody>
      </p:sp>
      <p:sp>
        <p:nvSpPr>
          <p:cNvPr id="28695" name="Text Box 36"/>
          <p:cNvSpPr txBox="1">
            <a:spLocks noChangeArrowheads="1"/>
          </p:cNvSpPr>
          <p:nvPr/>
        </p:nvSpPr>
        <p:spPr bwMode="auto">
          <a:xfrm>
            <a:off x="8613775" y="4343400"/>
            <a:ext cx="530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0..3</a:t>
            </a:r>
          </a:p>
        </p:txBody>
      </p:sp>
      <p:sp>
        <p:nvSpPr>
          <p:cNvPr id="28696" name="Text Box 37"/>
          <p:cNvSpPr txBox="1">
            <a:spLocks noChangeArrowheads="1"/>
          </p:cNvSpPr>
          <p:nvPr/>
        </p:nvSpPr>
        <p:spPr bwMode="auto">
          <a:xfrm>
            <a:off x="1608138" y="6151563"/>
            <a:ext cx="2952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1</a:t>
            </a:r>
          </a:p>
        </p:txBody>
      </p:sp>
      <p:grpSp>
        <p:nvGrpSpPr>
          <p:cNvPr id="28697" name="Group 38"/>
          <p:cNvGrpSpPr>
            <a:grpSpLocks/>
          </p:cNvGrpSpPr>
          <p:nvPr/>
        </p:nvGrpSpPr>
        <p:grpSpPr bwMode="auto">
          <a:xfrm>
            <a:off x="5718175" y="4191000"/>
            <a:ext cx="1981200" cy="1600200"/>
            <a:chOff x="3456" y="2640"/>
            <a:chExt cx="1248" cy="1008"/>
          </a:xfrm>
        </p:grpSpPr>
        <p:sp>
          <p:nvSpPr>
            <p:cNvPr id="28703" name="Line 39"/>
            <p:cNvSpPr>
              <a:spLocks noChangeShapeType="1"/>
            </p:cNvSpPr>
            <p:nvPr/>
          </p:nvSpPr>
          <p:spPr bwMode="auto">
            <a:xfrm>
              <a:off x="3456" y="3648"/>
              <a:ext cx="1248" cy="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8704" name="Line 40"/>
            <p:cNvSpPr>
              <a:spLocks noChangeShapeType="1"/>
            </p:cNvSpPr>
            <p:nvPr/>
          </p:nvSpPr>
          <p:spPr bwMode="auto">
            <a:xfrm flipV="1">
              <a:off x="4704" y="2640"/>
              <a:ext cx="0" cy="1008"/>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28698" name="Group 41"/>
          <p:cNvGrpSpPr>
            <a:grpSpLocks/>
          </p:cNvGrpSpPr>
          <p:nvPr/>
        </p:nvGrpSpPr>
        <p:grpSpPr bwMode="auto">
          <a:xfrm>
            <a:off x="6583363" y="5410200"/>
            <a:ext cx="814387" cy="336550"/>
            <a:chOff x="3711" y="3923"/>
            <a:chExt cx="513" cy="212"/>
          </a:xfrm>
        </p:grpSpPr>
        <p:sp>
          <p:nvSpPr>
            <p:cNvPr id="28701" name="Text Box 42"/>
            <p:cNvSpPr txBox="1">
              <a:spLocks noChangeArrowheads="1"/>
            </p:cNvSpPr>
            <p:nvPr/>
          </p:nvSpPr>
          <p:spPr bwMode="auto">
            <a:xfrm>
              <a:off x="3711" y="3923"/>
              <a:ext cx="45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takes </a:t>
              </a:r>
            </a:p>
          </p:txBody>
        </p:sp>
        <p:sp>
          <p:nvSpPr>
            <p:cNvPr id="28702" name="AutoShape 43"/>
            <p:cNvSpPr>
              <a:spLocks noChangeArrowheads="1"/>
            </p:cNvSpPr>
            <p:nvPr/>
          </p:nvSpPr>
          <p:spPr bwMode="auto">
            <a:xfrm rot="5400000">
              <a:off x="4080" y="3984"/>
              <a:ext cx="192" cy="96"/>
            </a:xfrm>
            <a:prstGeom prst="triangle">
              <a:avLst>
                <a:gd name="adj" fmla="val 50000"/>
              </a:avLst>
            </a:prstGeom>
            <a:solidFill>
              <a:schemeClr val="tx1"/>
            </a:solidFill>
            <a:ln w="9525">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grpSp>
      <p:sp>
        <p:nvSpPr>
          <p:cNvPr id="28699" name="Text Box 44"/>
          <p:cNvSpPr txBox="1">
            <a:spLocks noChangeArrowheads="1"/>
          </p:cNvSpPr>
          <p:nvPr/>
        </p:nvSpPr>
        <p:spPr bwMode="auto">
          <a:xfrm>
            <a:off x="5722938" y="5465763"/>
            <a:ext cx="2952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a:t>
            </a:r>
          </a:p>
        </p:txBody>
      </p:sp>
      <p:sp>
        <p:nvSpPr>
          <p:cNvPr id="28700" name="Text Box 45"/>
          <p:cNvSpPr txBox="1">
            <a:spLocks noChangeArrowheads="1"/>
          </p:cNvSpPr>
          <p:nvPr/>
        </p:nvSpPr>
        <p:spPr bwMode="auto">
          <a:xfrm>
            <a:off x="6826250" y="4246563"/>
            <a:ext cx="684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0…10</a:t>
            </a:r>
          </a:p>
        </p:txBody>
      </p:sp>
    </p:spTree>
    <p:extLst>
      <p:ext uri="{BB962C8B-B14F-4D97-AF65-F5344CB8AC3E}">
        <p14:creationId xmlns:p14="http://schemas.microsoft.com/office/powerpoint/2010/main" xmlns="" val="1725112215"/>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1E87070B-E7DF-7F46-B4DF-7135EC282A86}" type="slidenum">
              <a:rPr lang="zh-CN" altLang="en-GB" sz="1400"/>
              <a:pPr eaLnBrk="1" hangingPunct="1"/>
              <a:t>32</a:t>
            </a:fld>
            <a:endParaRPr lang="en-GB" altLang="zh-CN" sz="1400"/>
          </a:p>
        </p:txBody>
      </p:sp>
      <p:sp>
        <p:nvSpPr>
          <p:cNvPr id="29699" name="Rectangle 2"/>
          <p:cNvSpPr>
            <a:spLocks noGrp="1" noChangeArrowheads="1"/>
          </p:cNvSpPr>
          <p:nvPr>
            <p:ph type="title"/>
          </p:nvPr>
        </p:nvSpPr>
        <p:spPr/>
        <p:txBody>
          <a:bodyPr/>
          <a:lstStyle/>
          <a:p>
            <a:pPr algn="l" eaLnBrk="1" hangingPunct="1"/>
            <a:r>
              <a:rPr lang="en-US" altLang="en-US">
                <a:latin typeface="Arial" charset="0"/>
              </a:rPr>
              <a:t>Collaboration Diagrams</a:t>
            </a:r>
          </a:p>
        </p:txBody>
      </p:sp>
      <p:sp>
        <p:nvSpPr>
          <p:cNvPr id="29700" name="Rectangle 3"/>
          <p:cNvSpPr>
            <a:spLocks noGrp="1" noChangeArrowheads="1"/>
          </p:cNvSpPr>
          <p:nvPr>
            <p:ph type="body" idx="1"/>
          </p:nvPr>
        </p:nvSpPr>
        <p:spPr/>
        <p:txBody>
          <a:bodyPr/>
          <a:lstStyle/>
          <a:p>
            <a:pPr eaLnBrk="1" hangingPunct="1"/>
            <a:r>
              <a:rPr lang="en-US" altLang="en-US">
                <a:latin typeface="Arial" charset="0"/>
              </a:rPr>
              <a:t>Collaborations Diagrams show </a:t>
            </a:r>
            <a:r>
              <a:rPr lang="en-US" altLang="en-US">
                <a:solidFill>
                  <a:schemeClr val="hlink"/>
                </a:solidFill>
                <a:latin typeface="Arial" charset="0"/>
              </a:rPr>
              <a:t>transient links</a:t>
            </a:r>
            <a:r>
              <a:rPr lang="en-US" altLang="en-US">
                <a:latin typeface="Arial" charset="0"/>
              </a:rPr>
              <a:t> that exists between objects.</a:t>
            </a:r>
          </a:p>
          <a:p>
            <a:pPr lvl="1" eaLnBrk="1" hangingPunct="1"/>
            <a:r>
              <a:rPr lang="en-US" altLang="en-US">
                <a:solidFill>
                  <a:srgbClr val="438E00"/>
                </a:solidFill>
                <a:latin typeface="Arial" charset="0"/>
              </a:rPr>
              <a:t>&lt;&lt;self&gt;&gt; -</a:t>
            </a:r>
            <a:r>
              <a:rPr lang="en-US" altLang="en-US">
                <a:latin typeface="Arial" charset="0"/>
              </a:rPr>
              <a:t> A message from object to itself</a:t>
            </a:r>
          </a:p>
          <a:p>
            <a:pPr lvl="1" eaLnBrk="1" hangingPunct="1"/>
            <a:r>
              <a:rPr lang="en-US" altLang="en-US">
                <a:solidFill>
                  <a:srgbClr val="438E00"/>
                </a:solidFill>
                <a:latin typeface="Arial" charset="0"/>
              </a:rPr>
              <a:t>&lt;&lt; local&gt;&gt;</a:t>
            </a:r>
            <a:r>
              <a:rPr lang="en-US" altLang="en-US">
                <a:latin typeface="Arial" charset="0"/>
              </a:rPr>
              <a:t> -  A message sent due to the object  begin defined as a local variable in the method.</a:t>
            </a:r>
          </a:p>
          <a:p>
            <a:pPr lvl="1" eaLnBrk="1" hangingPunct="1"/>
            <a:r>
              <a:rPr lang="en-US" altLang="en-US">
                <a:solidFill>
                  <a:srgbClr val="438E00"/>
                </a:solidFill>
                <a:latin typeface="Arial" charset="0"/>
              </a:rPr>
              <a:t>&lt;&lt;parameter&gt;&gt; </a:t>
            </a:r>
            <a:r>
              <a:rPr lang="en-US" altLang="en-US">
                <a:solidFill>
                  <a:srgbClr val="3C0023"/>
                </a:solidFill>
                <a:latin typeface="Arial" charset="0"/>
              </a:rPr>
              <a:t>-</a:t>
            </a:r>
            <a:r>
              <a:rPr lang="en-US" altLang="en-US">
                <a:solidFill>
                  <a:srgbClr val="438E00"/>
                </a:solidFill>
                <a:latin typeface="Arial" charset="0"/>
              </a:rPr>
              <a:t>  </a:t>
            </a:r>
            <a:r>
              <a:rPr lang="en-US" altLang="en-US">
                <a:solidFill>
                  <a:schemeClr val="bg2"/>
                </a:solidFill>
                <a:latin typeface="Arial" charset="0"/>
              </a:rPr>
              <a:t>The object reference was sent as a parameter to the method.</a:t>
            </a:r>
          </a:p>
          <a:p>
            <a:pPr lvl="1" eaLnBrk="1" hangingPunct="1"/>
            <a:r>
              <a:rPr lang="en-US" altLang="en-US">
                <a:solidFill>
                  <a:srgbClr val="438E00"/>
                </a:solidFill>
                <a:latin typeface="Arial" charset="0"/>
              </a:rPr>
              <a:t>&lt;&lt;global&gt;&gt; </a:t>
            </a:r>
            <a:r>
              <a:rPr lang="en-US" altLang="en-US">
                <a:latin typeface="Arial" charset="0"/>
              </a:rPr>
              <a:t>The object is global.</a:t>
            </a:r>
          </a:p>
          <a:p>
            <a:pPr eaLnBrk="1" hangingPunct="1">
              <a:buFont typeface="Wingdings" charset="2"/>
              <a:buNone/>
            </a:pPr>
            <a:endParaRPr lang="en-US" altLang="en-US">
              <a:solidFill>
                <a:srgbClr val="438E00"/>
              </a:solidFill>
            </a:endParaRPr>
          </a:p>
        </p:txBody>
      </p:sp>
    </p:spTree>
    <p:extLst>
      <p:ext uri="{BB962C8B-B14F-4D97-AF65-F5344CB8AC3E}">
        <p14:creationId xmlns:p14="http://schemas.microsoft.com/office/powerpoint/2010/main" xmlns="" val="78427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2C8774F2-6A53-DC4E-B673-16C138895F08}" type="slidenum">
              <a:rPr lang="zh-CN" altLang="en-GB" sz="1400"/>
              <a:pPr eaLnBrk="1" hangingPunct="1"/>
              <a:t>33</a:t>
            </a:fld>
            <a:endParaRPr lang="en-GB" altLang="zh-CN" sz="1400"/>
          </a:p>
        </p:txBody>
      </p:sp>
      <p:sp>
        <p:nvSpPr>
          <p:cNvPr id="30723" name="Rectangle 2"/>
          <p:cNvSpPr>
            <a:spLocks noGrp="1" noChangeArrowheads="1"/>
          </p:cNvSpPr>
          <p:nvPr>
            <p:ph type="title"/>
          </p:nvPr>
        </p:nvSpPr>
        <p:spPr/>
        <p:txBody>
          <a:bodyPr/>
          <a:lstStyle/>
          <a:p>
            <a:pPr eaLnBrk="1" hangingPunct="1"/>
            <a:r>
              <a:rPr lang="en-US" altLang="en-US"/>
              <a:t>Use Case Vs Scenarios</a:t>
            </a:r>
          </a:p>
        </p:txBody>
      </p:sp>
      <p:sp>
        <p:nvSpPr>
          <p:cNvPr id="30724" name="Rectangle 3"/>
          <p:cNvSpPr>
            <a:spLocks noGrp="1" noChangeArrowheads="1"/>
          </p:cNvSpPr>
          <p:nvPr>
            <p:ph type="body" idx="1"/>
          </p:nvPr>
        </p:nvSpPr>
        <p:spPr/>
        <p:txBody>
          <a:bodyPr/>
          <a:lstStyle/>
          <a:p>
            <a:pPr eaLnBrk="1" hangingPunct="1"/>
            <a:r>
              <a:rPr lang="en-US" altLang="en-US"/>
              <a:t>Use case </a:t>
            </a:r>
          </a:p>
          <a:p>
            <a:pPr lvl="1" eaLnBrk="1" hangingPunct="1"/>
            <a:r>
              <a:rPr lang="en-US" altLang="en-US"/>
              <a:t>Enroll  Subject Use Case:</a:t>
            </a:r>
          </a:p>
          <a:p>
            <a:pPr lvl="1" eaLnBrk="1" hangingPunct="1"/>
            <a:endParaRPr lang="en-US" altLang="en-US"/>
          </a:p>
          <a:p>
            <a:pPr eaLnBrk="1" hangingPunct="1"/>
            <a:r>
              <a:rPr lang="en-US" altLang="en-US"/>
              <a:t>Scenario</a:t>
            </a:r>
          </a:p>
          <a:p>
            <a:pPr lvl="2" eaLnBrk="1" hangingPunct="1"/>
            <a:r>
              <a:rPr lang="en-US" altLang="en-US" sz="2800"/>
              <a:t>Scenario 1 : Student is enrolled for the subject.  </a:t>
            </a:r>
          </a:p>
          <a:p>
            <a:pPr lvl="2" eaLnBrk="1" hangingPunct="1"/>
            <a:r>
              <a:rPr lang="en-US" altLang="en-US" sz="2800">
                <a:solidFill>
                  <a:schemeClr val="hlink"/>
                </a:solidFill>
              </a:rPr>
              <a:t>Scenario 2 : Enrollment fails since the student is already enrolled in 10 subjects.</a:t>
            </a:r>
          </a:p>
          <a:p>
            <a:pPr lvl="3" eaLnBrk="1" hangingPunct="1">
              <a:buFont typeface="Wingdings" charset="2"/>
              <a:buNone/>
            </a:pPr>
            <a:endParaRPr lang="en-US" altLang="en-US" sz="2800"/>
          </a:p>
        </p:txBody>
      </p:sp>
    </p:spTree>
    <p:extLst>
      <p:ext uri="{BB962C8B-B14F-4D97-AF65-F5344CB8AC3E}">
        <p14:creationId xmlns:p14="http://schemas.microsoft.com/office/powerpoint/2010/main" xmlns="" val="80879458"/>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6E61483F-432E-194A-ABA1-CAA8FEEBD69D}" type="slidenum">
              <a:rPr lang="zh-CN" altLang="en-GB" sz="1400"/>
              <a:pPr eaLnBrk="1" hangingPunct="1"/>
              <a:t>34</a:t>
            </a:fld>
            <a:endParaRPr lang="en-GB" altLang="zh-CN" sz="1400"/>
          </a:p>
        </p:txBody>
      </p:sp>
      <p:sp>
        <p:nvSpPr>
          <p:cNvPr id="31747" name="Rectangle 7"/>
          <p:cNvSpPr>
            <a:spLocks noGrp="1" noChangeArrowheads="1"/>
          </p:cNvSpPr>
          <p:nvPr>
            <p:ph type="title"/>
          </p:nvPr>
        </p:nvSpPr>
        <p:spPr>
          <a:xfrm>
            <a:off x="301752" y="437800"/>
            <a:ext cx="8534400" cy="758952"/>
          </a:xfrm>
        </p:spPr>
        <p:txBody>
          <a:bodyPr>
            <a:noAutofit/>
          </a:bodyPr>
          <a:lstStyle/>
          <a:p>
            <a:pPr eaLnBrk="1" hangingPunct="1"/>
            <a:r>
              <a:rPr lang="en-US" altLang="en-US" sz="2800" dirty="0">
                <a:latin typeface="Arial" charset="0"/>
              </a:rPr>
              <a:t>Sequence Diagram </a:t>
            </a:r>
            <a:r>
              <a:rPr lang="en-US" altLang="en-US" sz="2800" dirty="0"/>
              <a:t>–</a:t>
            </a:r>
            <a:r>
              <a:rPr lang="en-US" altLang="en-US" sz="2800" dirty="0">
                <a:latin typeface="Arial" charset="0"/>
              </a:rPr>
              <a:t> Enroll Student for subject successfully</a:t>
            </a:r>
          </a:p>
        </p:txBody>
      </p:sp>
      <p:grpSp>
        <p:nvGrpSpPr>
          <p:cNvPr id="2" name="Group 8"/>
          <p:cNvGrpSpPr>
            <a:grpSpLocks/>
          </p:cNvGrpSpPr>
          <p:nvPr/>
        </p:nvGrpSpPr>
        <p:grpSpPr bwMode="auto">
          <a:xfrm>
            <a:off x="1103313" y="1219200"/>
            <a:ext cx="2020887" cy="1295400"/>
            <a:chOff x="695" y="768"/>
            <a:chExt cx="1273" cy="816"/>
          </a:xfrm>
        </p:grpSpPr>
        <p:sp>
          <p:nvSpPr>
            <p:cNvPr id="31800" name="Rectangle 9"/>
            <p:cNvSpPr>
              <a:spLocks noChangeArrowheads="1"/>
            </p:cNvSpPr>
            <p:nvPr/>
          </p:nvSpPr>
          <p:spPr bwMode="auto">
            <a:xfrm>
              <a:off x="695" y="768"/>
              <a:ext cx="1273" cy="453"/>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31801" name="Line 10"/>
            <p:cNvSpPr>
              <a:spLocks noChangeShapeType="1"/>
            </p:cNvSpPr>
            <p:nvPr/>
          </p:nvSpPr>
          <p:spPr bwMode="auto">
            <a:xfrm>
              <a:off x="1435" y="1221"/>
              <a:ext cx="0" cy="363"/>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454667" name="Line 11"/>
          <p:cNvSpPr>
            <a:spLocks noChangeShapeType="1"/>
          </p:cNvSpPr>
          <p:nvPr/>
        </p:nvSpPr>
        <p:spPr bwMode="auto">
          <a:xfrm flipH="1">
            <a:off x="2590800" y="6553200"/>
            <a:ext cx="2286000" cy="0"/>
          </a:xfrm>
          <a:prstGeom prst="line">
            <a:avLst/>
          </a:prstGeom>
          <a:noFill/>
          <a:ln w="3810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3" name="Group 12"/>
          <p:cNvGrpSpPr>
            <a:grpSpLocks/>
          </p:cNvGrpSpPr>
          <p:nvPr/>
        </p:nvGrpSpPr>
        <p:grpSpPr bwMode="auto">
          <a:xfrm>
            <a:off x="217488" y="1957388"/>
            <a:ext cx="2373312" cy="4672012"/>
            <a:chOff x="137" y="1233"/>
            <a:chExt cx="1486" cy="2895"/>
          </a:xfrm>
        </p:grpSpPr>
        <p:sp>
          <p:nvSpPr>
            <p:cNvPr id="31797" name="Rectangle 13"/>
            <p:cNvSpPr>
              <a:spLocks noChangeArrowheads="1"/>
            </p:cNvSpPr>
            <p:nvPr/>
          </p:nvSpPr>
          <p:spPr bwMode="auto">
            <a:xfrm>
              <a:off x="1392" y="1488"/>
              <a:ext cx="231" cy="264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1798" name="Line 14"/>
            <p:cNvSpPr>
              <a:spLocks noChangeShapeType="1"/>
            </p:cNvSpPr>
            <p:nvPr/>
          </p:nvSpPr>
          <p:spPr bwMode="auto">
            <a:xfrm>
              <a:off x="240" y="1488"/>
              <a:ext cx="115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799" name="Text Box 15"/>
            <p:cNvSpPr txBox="1">
              <a:spLocks noChangeArrowheads="1"/>
            </p:cNvSpPr>
            <p:nvPr/>
          </p:nvSpPr>
          <p:spPr bwMode="auto">
            <a:xfrm>
              <a:off x="137" y="1233"/>
              <a:ext cx="1050"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1800"/>
                <a:t>procCmd(cmd)</a:t>
              </a:r>
            </a:p>
          </p:txBody>
        </p:sp>
      </p:grpSp>
      <p:grpSp>
        <p:nvGrpSpPr>
          <p:cNvPr id="4" name="Group 22"/>
          <p:cNvGrpSpPr>
            <a:grpSpLocks/>
          </p:cNvGrpSpPr>
          <p:nvPr/>
        </p:nvGrpSpPr>
        <p:grpSpPr bwMode="auto">
          <a:xfrm>
            <a:off x="2362200" y="2133600"/>
            <a:ext cx="2847975" cy="762000"/>
            <a:chOff x="1488" y="1344"/>
            <a:chExt cx="1794" cy="480"/>
          </a:xfrm>
        </p:grpSpPr>
        <p:sp>
          <p:nvSpPr>
            <p:cNvPr id="31794" name="Rectangle 23"/>
            <p:cNvSpPr>
              <a:spLocks noChangeArrowheads="1"/>
            </p:cNvSpPr>
            <p:nvPr/>
          </p:nvSpPr>
          <p:spPr bwMode="auto">
            <a:xfrm>
              <a:off x="1488" y="1536"/>
              <a:ext cx="192" cy="28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1795" name="Freeform 24"/>
            <p:cNvSpPr>
              <a:spLocks/>
            </p:cNvSpPr>
            <p:nvPr/>
          </p:nvSpPr>
          <p:spPr bwMode="auto">
            <a:xfrm>
              <a:off x="1511" y="1416"/>
              <a:ext cx="312" cy="168"/>
            </a:xfrm>
            <a:custGeom>
              <a:avLst/>
              <a:gdLst>
                <a:gd name="T0" fmla="*/ 0 w 312"/>
                <a:gd name="T1" fmla="*/ 24 h 168"/>
                <a:gd name="T2" fmla="*/ 288 w 312"/>
                <a:gd name="T3" fmla="*/ 24 h 168"/>
                <a:gd name="T4" fmla="*/ 144 w 312"/>
                <a:gd name="T5" fmla="*/ 168 h 168"/>
                <a:gd name="T6" fmla="*/ 0 60000 65536"/>
                <a:gd name="T7" fmla="*/ 0 60000 65536"/>
                <a:gd name="T8" fmla="*/ 0 60000 65536"/>
                <a:gd name="T9" fmla="*/ 0 w 312"/>
                <a:gd name="T10" fmla="*/ 0 h 168"/>
                <a:gd name="T11" fmla="*/ 312 w 312"/>
                <a:gd name="T12" fmla="*/ 168 h 168"/>
              </a:gdLst>
              <a:ahLst/>
              <a:cxnLst>
                <a:cxn ang="T6">
                  <a:pos x="T0" y="T1"/>
                </a:cxn>
                <a:cxn ang="T7">
                  <a:pos x="T2" y="T3"/>
                </a:cxn>
                <a:cxn ang="T8">
                  <a:pos x="T4" y="T5"/>
                </a:cxn>
              </a:cxnLst>
              <a:rect l="T9" t="T10" r="T11" b="T12"/>
              <a:pathLst>
                <a:path w="312" h="168">
                  <a:moveTo>
                    <a:pt x="0" y="24"/>
                  </a:moveTo>
                  <a:cubicBezTo>
                    <a:pt x="132" y="12"/>
                    <a:pt x="264" y="0"/>
                    <a:pt x="288" y="24"/>
                  </a:cubicBezTo>
                  <a:cubicBezTo>
                    <a:pt x="312" y="48"/>
                    <a:pt x="176" y="144"/>
                    <a:pt x="144" y="168"/>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1796" name="Text Box 25"/>
            <p:cNvSpPr txBox="1">
              <a:spLocks noChangeArrowheads="1"/>
            </p:cNvSpPr>
            <p:nvPr/>
          </p:nvSpPr>
          <p:spPr bwMode="auto">
            <a:xfrm>
              <a:off x="1651" y="1344"/>
              <a:ext cx="163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parseCommand(cmd)</a:t>
              </a:r>
            </a:p>
          </p:txBody>
        </p:sp>
      </p:grpSp>
      <p:sp>
        <p:nvSpPr>
          <p:cNvPr id="454689" name="Line 33"/>
          <p:cNvSpPr>
            <a:spLocks noChangeShapeType="1"/>
          </p:cNvSpPr>
          <p:nvPr/>
        </p:nvSpPr>
        <p:spPr bwMode="auto">
          <a:xfrm>
            <a:off x="2362200" y="6553200"/>
            <a:ext cx="0" cy="304800"/>
          </a:xfrm>
          <a:prstGeom prst="line">
            <a:avLst/>
          </a:prstGeom>
          <a:noFill/>
          <a:ln w="57150">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5" name="Group 58"/>
          <p:cNvGrpSpPr>
            <a:grpSpLocks/>
          </p:cNvGrpSpPr>
          <p:nvPr/>
        </p:nvGrpSpPr>
        <p:grpSpPr bwMode="auto">
          <a:xfrm>
            <a:off x="2590800" y="3124200"/>
            <a:ext cx="2514600" cy="3429000"/>
            <a:chOff x="1632" y="1968"/>
            <a:chExt cx="1584" cy="2160"/>
          </a:xfrm>
        </p:grpSpPr>
        <p:grpSp>
          <p:nvGrpSpPr>
            <p:cNvPr id="31790" name="Group 3"/>
            <p:cNvGrpSpPr>
              <a:grpSpLocks/>
            </p:cNvGrpSpPr>
            <p:nvPr/>
          </p:nvGrpSpPr>
          <p:grpSpPr bwMode="auto">
            <a:xfrm>
              <a:off x="1632" y="2352"/>
              <a:ext cx="1584" cy="1776"/>
              <a:chOff x="1925" y="2515"/>
              <a:chExt cx="1699" cy="408"/>
            </a:xfrm>
          </p:grpSpPr>
          <p:sp>
            <p:nvSpPr>
              <p:cNvPr id="31792" name="Rectangle 4"/>
              <p:cNvSpPr>
                <a:spLocks noChangeArrowheads="1"/>
              </p:cNvSpPr>
              <p:nvPr/>
            </p:nvSpPr>
            <p:spPr bwMode="auto">
              <a:xfrm>
                <a:off x="3558" y="2515"/>
                <a:ext cx="66" cy="40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1793" name="Line 5"/>
              <p:cNvSpPr>
                <a:spLocks noChangeShapeType="1"/>
              </p:cNvSpPr>
              <p:nvPr/>
            </p:nvSpPr>
            <p:spPr bwMode="auto">
              <a:xfrm>
                <a:off x="1925" y="2515"/>
                <a:ext cx="1633"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31791" name="Text Box 6"/>
            <p:cNvSpPr txBox="1">
              <a:spLocks noChangeArrowheads="1"/>
            </p:cNvSpPr>
            <p:nvPr/>
          </p:nvSpPr>
          <p:spPr bwMode="auto">
            <a:xfrm>
              <a:off x="1776" y="1968"/>
              <a:ext cx="1189"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sz="1800"/>
            </a:p>
            <a:p>
              <a:pPr eaLnBrk="1" hangingPunct="1"/>
              <a:endParaRPr lang="en-US" altLang="en-US" sz="1800"/>
            </a:p>
            <a:p>
              <a:pPr eaLnBrk="1" hangingPunct="1"/>
              <a:r>
                <a:rPr lang="en-US" altLang="en-US" sz="1800"/>
                <a:t>execute()</a:t>
              </a:r>
            </a:p>
          </p:txBody>
        </p:sp>
      </p:grpSp>
      <p:grpSp>
        <p:nvGrpSpPr>
          <p:cNvPr id="7" name="Group 53"/>
          <p:cNvGrpSpPr>
            <a:grpSpLocks/>
          </p:cNvGrpSpPr>
          <p:nvPr/>
        </p:nvGrpSpPr>
        <p:grpSpPr bwMode="auto">
          <a:xfrm>
            <a:off x="2514600" y="2133600"/>
            <a:ext cx="4003675" cy="1905000"/>
            <a:chOff x="1584" y="1344"/>
            <a:chExt cx="2522" cy="1200"/>
          </a:xfrm>
        </p:grpSpPr>
        <p:sp>
          <p:nvSpPr>
            <p:cNvPr id="31781" name="Rectangle 32"/>
            <p:cNvSpPr>
              <a:spLocks noChangeArrowheads="1"/>
            </p:cNvSpPr>
            <p:nvPr/>
          </p:nvSpPr>
          <p:spPr bwMode="auto">
            <a:xfrm>
              <a:off x="3216" y="1344"/>
              <a:ext cx="89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solidFill>
                    <a:srgbClr val="FC0128"/>
                  </a:solidFill>
                </a:rPr>
                <a:t>{transient}</a:t>
              </a:r>
            </a:p>
          </p:txBody>
        </p:sp>
        <p:grpSp>
          <p:nvGrpSpPr>
            <p:cNvPr id="31782" name="Group 34"/>
            <p:cNvGrpSpPr>
              <a:grpSpLocks/>
            </p:cNvGrpSpPr>
            <p:nvPr/>
          </p:nvGrpSpPr>
          <p:grpSpPr bwMode="auto">
            <a:xfrm>
              <a:off x="1584" y="1680"/>
              <a:ext cx="2496" cy="864"/>
              <a:chOff x="1584" y="1680"/>
              <a:chExt cx="2496" cy="864"/>
            </a:xfrm>
          </p:grpSpPr>
          <p:grpSp>
            <p:nvGrpSpPr>
              <p:cNvPr id="31783" name="Group 35"/>
              <p:cNvGrpSpPr>
                <a:grpSpLocks/>
              </p:cNvGrpSpPr>
              <p:nvPr/>
            </p:nvGrpSpPr>
            <p:grpSpPr bwMode="auto">
              <a:xfrm>
                <a:off x="1584" y="1680"/>
                <a:ext cx="2496" cy="864"/>
                <a:chOff x="1584" y="1680"/>
                <a:chExt cx="2496" cy="864"/>
              </a:xfrm>
            </p:grpSpPr>
            <p:grpSp>
              <p:nvGrpSpPr>
                <p:cNvPr id="31785" name="Group 36"/>
                <p:cNvGrpSpPr>
                  <a:grpSpLocks/>
                </p:cNvGrpSpPr>
                <p:nvPr/>
              </p:nvGrpSpPr>
              <p:grpSpPr bwMode="auto">
                <a:xfrm>
                  <a:off x="1584" y="1680"/>
                  <a:ext cx="2496" cy="453"/>
                  <a:chOff x="1584" y="1680"/>
                  <a:chExt cx="2496" cy="453"/>
                </a:xfrm>
              </p:grpSpPr>
              <p:sp>
                <p:nvSpPr>
                  <p:cNvPr id="31787" name="Rectangle 37"/>
                  <p:cNvSpPr>
                    <a:spLocks noChangeArrowheads="1"/>
                  </p:cNvSpPr>
                  <p:nvPr/>
                </p:nvSpPr>
                <p:spPr bwMode="auto">
                  <a:xfrm>
                    <a:off x="2592" y="1680"/>
                    <a:ext cx="1488" cy="453"/>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a:AssgSubCmd</a:t>
                    </a:r>
                  </a:p>
                </p:txBody>
              </p:sp>
              <p:sp>
                <p:nvSpPr>
                  <p:cNvPr id="31788" name="Text Box 38"/>
                  <p:cNvSpPr txBox="1">
                    <a:spLocks noChangeArrowheads="1"/>
                  </p:cNvSpPr>
                  <p:nvPr/>
                </p:nvSpPr>
                <p:spPr bwMode="auto">
                  <a:xfrm>
                    <a:off x="1584" y="1728"/>
                    <a:ext cx="91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&lt;&lt; create &gt;&gt;</a:t>
                    </a:r>
                  </a:p>
                </p:txBody>
              </p:sp>
              <p:sp>
                <p:nvSpPr>
                  <p:cNvPr id="31789" name="Line 39"/>
                  <p:cNvSpPr>
                    <a:spLocks noChangeShapeType="1"/>
                  </p:cNvSpPr>
                  <p:nvPr/>
                </p:nvSpPr>
                <p:spPr bwMode="auto">
                  <a:xfrm>
                    <a:off x="1632" y="2016"/>
                    <a:ext cx="96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sp>
              <p:nvSpPr>
                <p:cNvPr id="31786" name="Line 40"/>
                <p:cNvSpPr>
                  <a:spLocks noChangeShapeType="1"/>
                </p:cNvSpPr>
                <p:nvPr/>
              </p:nvSpPr>
              <p:spPr bwMode="auto">
                <a:xfrm>
                  <a:off x="3168" y="2160"/>
                  <a:ext cx="0" cy="384"/>
                </a:xfrm>
                <a:prstGeom prst="line">
                  <a:avLst/>
                </a:prstGeom>
                <a:noFill/>
                <a:ln w="38100">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31784" name="Text Box 41"/>
              <p:cNvSpPr txBox="1">
                <a:spLocks noChangeArrowheads="1"/>
              </p:cNvSpPr>
              <p:nvPr/>
            </p:nvSpPr>
            <p:spPr bwMode="auto">
              <a:xfrm>
                <a:off x="1690" y="2079"/>
                <a:ext cx="13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AssgSubCmd(u,cmdA)</a:t>
                </a:r>
              </a:p>
            </p:txBody>
          </p:sp>
        </p:grpSp>
      </p:grpSp>
      <p:grpSp>
        <p:nvGrpSpPr>
          <p:cNvPr id="11" name="Group 55"/>
          <p:cNvGrpSpPr>
            <a:grpSpLocks/>
          </p:cNvGrpSpPr>
          <p:nvPr/>
        </p:nvGrpSpPr>
        <p:grpSpPr bwMode="auto">
          <a:xfrm>
            <a:off x="2438400" y="4087813"/>
            <a:ext cx="2590800" cy="896937"/>
            <a:chOff x="1536" y="2575"/>
            <a:chExt cx="1632" cy="565"/>
          </a:xfrm>
        </p:grpSpPr>
        <p:sp>
          <p:nvSpPr>
            <p:cNvPr id="31775" name="Text Box 27"/>
            <p:cNvSpPr txBox="1">
              <a:spLocks noChangeArrowheads="1"/>
            </p:cNvSpPr>
            <p:nvPr/>
          </p:nvSpPr>
          <p:spPr bwMode="auto">
            <a:xfrm>
              <a:off x="1944" y="2575"/>
              <a:ext cx="93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getStudent(id)</a:t>
              </a:r>
            </a:p>
          </p:txBody>
        </p:sp>
        <p:grpSp>
          <p:nvGrpSpPr>
            <p:cNvPr id="31776" name="Group 28"/>
            <p:cNvGrpSpPr>
              <a:grpSpLocks/>
            </p:cNvGrpSpPr>
            <p:nvPr/>
          </p:nvGrpSpPr>
          <p:grpSpPr bwMode="auto">
            <a:xfrm>
              <a:off x="1536" y="2832"/>
              <a:ext cx="1632" cy="288"/>
              <a:chOff x="1463" y="3264"/>
              <a:chExt cx="1632" cy="288"/>
            </a:xfrm>
          </p:grpSpPr>
          <p:sp>
            <p:nvSpPr>
              <p:cNvPr id="31778" name="Line 29"/>
              <p:cNvSpPr>
                <a:spLocks noChangeShapeType="1"/>
              </p:cNvSpPr>
              <p:nvPr/>
            </p:nvSpPr>
            <p:spPr bwMode="auto">
              <a:xfrm flipH="1">
                <a:off x="1607" y="3264"/>
                <a:ext cx="148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779" name="Line 30"/>
              <p:cNvSpPr>
                <a:spLocks noChangeShapeType="1"/>
              </p:cNvSpPr>
              <p:nvPr/>
            </p:nvSpPr>
            <p:spPr bwMode="auto">
              <a:xfrm>
                <a:off x="1607" y="3552"/>
                <a:ext cx="1488" cy="0"/>
              </a:xfrm>
              <a:prstGeom prst="line">
                <a:avLst/>
              </a:prstGeom>
              <a:noFill/>
              <a:ln w="3810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780" name="Rectangle 31"/>
              <p:cNvSpPr>
                <a:spLocks noChangeArrowheads="1"/>
              </p:cNvSpPr>
              <p:nvPr/>
            </p:nvSpPr>
            <p:spPr bwMode="auto">
              <a:xfrm>
                <a:off x="1463" y="3264"/>
                <a:ext cx="192" cy="28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grpSp>
        <p:sp>
          <p:nvSpPr>
            <p:cNvPr id="31777" name="Text Box 42"/>
            <p:cNvSpPr txBox="1">
              <a:spLocks noChangeArrowheads="1"/>
            </p:cNvSpPr>
            <p:nvPr/>
          </p:nvSpPr>
          <p:spPr bwMode="auto">
            <a:xfrm>
              <a:off x="2016" y="2928"/>
              <a:ext cx="67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return stu</a:t>
              </a:r>
            </a:p>
          </p:txBody>
        </p:sp>
      </p:grpSp>
      <p:grpSp>
        <p:nvGrpSpPr>
          <p:cNvPr id="13" name="Group 56"/>
          <p:cNvGrpSpPr>
            <a:grpSpLocks/>
          </p:cNvGrpSpPr>
          <p:nvPr/>
        </p:nvGrpSpPr>
        <p:grpSpPr bwMode="auto">
          <a:xfrm>
            <a:off x="2438400" y="5154613"/>
            <a:ext cx="2590800" cy="800100"/>
            <a:chOff x="1536" y="3247"/>
            <a:chExt cx="1632" cy="504"/>
          </a:xfrm>
        </p:grpSpPr>
        <p:grpSp>
          <p:nvGrpSpPr>
            <p:cNvPr id="31769" name="Group 43"/>
            <p:cNvGrpSpPr>
              <a:grpSpLocks/>
            </p:cNvGrpSpPr>
            <p:nvPr/>
          </p:nvGrpSpPr>
          <p:grpSpPr bwMode="auto">
            <a:xfrm>
              <a:off x="1536" y="3456"/>
              <a:ext cx="1632" cy="288"/>
              <a:chOff x="1463" y="3264"/>
              <a:chExt cx="1632" cy="288"/>
            </a:xfrm>
          </p:grpSpPr>
          <p:sp>
            <p:nvSpPr>
              <p:cNvPr id="31772" name="Line 44"/>
              <p:cNvSpPr>
                <a:spLocks noChangeShapeType="1"/>
              </p:cNvSpPr>
              <p:nvPr/>
            </p:nvSpPr>
            <p:spPr bwMode="auto">
              <a:xfrm flipH="1">
                <a:off x="1607" y="3264"/>
                <a:ext cx="148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773" name="Line 45"/>
              <p:cNvSpPr>
                <a:spLocks noChangeShapeType="1"/>
              </p:cNvSpPr>
              <p:nvPr/>
            </p:nvSpPr>
            <p:spPr bwMode="auto">
              <a:xfrm>
                <a:off x="1607" y="3552"/>
                <a:ext cx="1488" cy="0"/>
              </a:xfrm>
              <a:prstGeom prst="line">
                <a:avLst/>
              </a:prstGeom>
              <a:noFill/>
              <a:ln w="3810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774" name="Rectangle 46"/>
              <p:cNvSpPr>
                <a:spLocks noChangeArrowheads="1"/>
              </p:cNvSpPr>
              <p:nvPr/>
            </p:nvSpPr>
            <p:spPr bwMode="auto">
              <a:xfrm>
                <a:off x="1463" y="3264"/>
                <a:ext cx="192" cy="28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grpSp>
        <p:sp>
          <p:nvSpPr>
            <p:cNvPr id="31770" name="Text Box 47"/>
            <p:cNvSpPr txBox="1">
              <a:spLocks noChangeArrowheads="1"/>
            </p:cNvSpPr>
            <p:nvPr/>
          </p:nvSpPr>
          <p:spPr bwMode="auto">
            <a:xfrm>
              <a:off x="1827" y="3247"/>
              <a:ext cx="113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getSubject(subId)</a:t>
              </a:r>
            </a:p>
          </p:txBody>
        </p:sp>
        <p:sp>
          <p:nvSpPr>
            <p:cNvPr id="31771" name="Text Box 48"/>
            <p:cNvSpPr txBox="1">
              <a:spLocks noChangeArrowheads="1"/>
            </p:cNvSpPr>
            <p:nvPr/>
          </p:nvSpPr>
          <p:spPr bwMode="auto">
            <a:xfrm>
              <a:off x="1814" y="3539"/>
              <a:ext cx="69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return sub</a:t>
              </a:r>
            </a:p>
          </p:txBody>
        </p:sp>
      </p:grpSp>
      <p:sp>
        <p:nvSpPr>
          <p:cNvPr id="454707" name="Text Box 51"/>
          <p:cNvSpPr txBox="1">
            <a:spLocks noChangeArrowheads="1"/>
          </p:cNvSpPr>
          <p:nvPr/>
        </p:nvSpPr>
        <p:spPr bwMode="auto">
          <a:xfrm>
            <a:off x="5257800" y="5486400"/>
            <a:ext cx="31892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[if stu != NULL and sub != NULL]</a:t>
            </a:r>
          </a:p>
        </p:txBody>
      </p:sp>
      <p:sp>
        <p:nvSpPr>
          <p:cNvPr id="31758" name="Line 59"/>
          <p:cNvSpPr>
            <a:spLocks noChangeShapeType="1"/>
          </p:cNvSpPr>
          <p:nvPr/>
        </p:nvSpPr>
        <p:spPr bwMode="auto">
          <a:xfrm>
            <a:off x="7772400" y="6858000"/>
            <a:ext cx="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1759" name="Line 60"/>
          <p:cNvSpPr>
            <a:spLocks noChangeShapeType="1"/>
          </p:cNvSpPr>
          <p:nvPr/>
        </p:nvSpPr>
        <p:spPr bwMode="auto">
          <a:xfrm>
            <a:off x="7772400" y="6858000"/>
            <a:ext cx="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15" name="Group 62"/>
          <p:cNvGrpSpPr>
            <a:grpSpLocks/>
          </p:cNvGrpSpPr>
          <p:nvPr/>
        </p:nvGrpSpPr>
        <p:grpSpPr bwMode="auto">
          <a:xfrm>
            <a:off x="5105400" y="1143000"/>
            <a:ext cx="3690938" cy="5715000"/>
            <a:chOff x="3216" y="720"/>
            <a:chExt cx="2325" cy="3600"/>
          </a:xfrm>
        </p:grpSpPr>
        <p:grpSp>
          <p:nvGrpSpPr>
            <p:cNvPr id="31761" name="Group 57"/>
            <p:cNvGrpSpPr>
              <a:grpSpLocks/>
            </p:cNvGrpSpPr>
            <p:nvPr/>
          </p:nvGrpSpPr>
          <p:grpSpPr bwMode="auto">
            <a:xfrm>
              <a:off x="3216" y="720"/>
              <a:ext cx="2325" cy="3456"/>
              <a:chOff x="3216" y="720"/>
              <a:chExt cx="2325" cy="3456"/>
            </a:xfrm>
          </p:grpSpPr>
          <p:sp>
            <p:nvSpPr>
              <p:cNvPr id="31763" name="Rectangle 17"/>
              <p:cNvSpPr>
                <a:spLocks noChangeArrowheads="1"/>
              </p:cNvSpPr>
              <p:nvPr/>
            </p:nvSpPr>
            <p:spPr bwMode="auto">
              <a:xfrm>
                <a:off x="4464" y="720"/>
                <a:ext cx="1077" cy="47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stu:Student</a:t>
                </a:r>
              </a:p>
            </p:txBody>
          </p:sp>
          <p:sp>
            <p:nvSpPr>
              <p:cNvPr id="31764" name="Line 18"/>
              <p:cNvSpPr>
                <a:spLocks noChangeShapeType="1"/>
              </p:cNvSpPr>
              <p:nvPr/>
            </p:nvSpPr>
            <p:spPr bwMode="auto">
              <a:xfrm>
                <a:off x="3216" y="3888"/>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765" name="Line 20"/>
              <p:cNvSpPr>
                <a:spLocks noChangeShapeType="1"/>
              </p:cNvSpPr>
              <p:nvPr/>
            </p:nvSpPr>
            <p:spPr bwMode="auto">
              <a:xfrm flipH="1">
                <a:off x="4896" y="1200"/>
                <a:ext cx="48" cy="2640"/>
              </a:xfrm>
              <a:prstGeom prst="line">
                <a:avLst/>
              </a:prstGeom>
              <a:noFill/>
              <a:ln w="38100">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1766" name="Rectangle 49"/>
              <p:cNvSpPr>
                <a:spLocks noChangeArrowheads="1"/>
              </p:cNvSpPr>
              <p:nvPr/>
            </p:nvSpPr>
            <p:spPr bwMode="auto">
              <a:xfrm>
                <a:off x="4848" y="3888"/>
                <a:ext cx="144" cy="28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1767" name="Line 50"/>
              <p:cNvSpPr>
                <a:spLocks noChangeShapeType="1"/>
              </p:cNvSpPr>
              <p:nvPr/>
            </p:nvSpPr>
            <p:spPr bwMode="auto">
              <a:xfrm flipH="1">
                <a:off x="3216" y="4128"/>
                <a:ext cx="1632" cy="0"/>
              </a:xfrm>
              <a:prstGeom prst="line">
                <a:avLst/>
              </a:prstGeom>
              <a:noFill/>
              <a:ln w="3810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768" name="Text Box 52"/>
              <p:cNvSpPr txBox="1">
                <a:spLocks noChangeArrowheads="1"/>
              </p:cNvSpPr>
              <p:nvPr/>
            </p:nvSpPr>
            <p:spPr bwMode="auto">
              <a:xfrm>
                <a:off x="3395" y="3648"/>
                <a:ext cx="10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addSubject(sub)</a:t>
                </a:r>
              </a:p>
            </p:txBody>
          </p:sp>
        </p:grpSp>
        <p:sp>
          <p:nvSpPr>
            <p:cNvPr id="31762" name="Line 61"/>
            <p:cNvSpPr>
              <a:spLocks noChangeShapeType="1"/>
            </p:cNvSpPr>
            <p:nvPr/>
          </p:nvSpPr>
          <p:spPr bwMode="auto">
            <a:xfrm>
              <a:off x="4896" y="4176"/>
              <a:ext cx="0" cy="144"/>
            </a:xfrm>
            <a:prstGeom prst="line">
              <a:avLst/>
            </a:prstGeom>
            <a:noFill/>
            <a:ln w="38100">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Tree>
    <p:extLst>
      <p:ext uri="{BB962C8B-B14F-4D97-AF65-F5344CB8AC3E}">
        <p14:creationId xmlns:p14="http://schemas.microsoft.com/office/powerpoint/2010/main" xmlns="" val="2131385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54707"/>
                                        </p:tgtEl>
                                        <p:attrNameLst>
                                          <p:attrName>style.visibility</p:attrName>
                                        </p:attrNameLst>
                                      </p:cBhvr>
                                      <p:to>
                                        <p:strVal val="visible"/>
                                      </p:to>
                                    </p:set>
                                    <p:anim calcmode="lin" valueType="num">
                                      <p:cBhvr additive="base">
                                        <p:cTn id="55" dur="500" fill="hold"/>
                                        <p:tgtEl>
                                          <p:spTgt spid="454707"/>
                                        </p:tgtEl>
                                        <p:attrNameLst>
                                          <p:attrName>ppt_x</p:attrName>
                                        </p:attrNameLst>
                                      </p:cBhvr>
                                      <p:tavLst>
                                        <p:tav tm="0">
                                          <p:val>
                                            <p:strVal val="0-#ppt_w/2"/>
                                          </p:val>
                                        </p:tav>
                                        <p:tav tm="100000">
                                          <p:val>
                                            <p:strVal val="#ppt_x"/>
                                          </p:val>
                                        </p:tav>
                                      </p:tavLst>
                                    </p:anim>
                                    <p:anim calcmode="lin" valueType="num">
                                      <p:cBhvr additive="base">
                                        <p:cTn id="56" dur="500" fill="hold"/>
                                        <p:tgtEl>
                                          <p:spTgt spid="45470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54667"/>
                                        </p:tgtEl>
                                        <p:attrNameLst>
                                          <p:attrName>style.visibility</p:attrName>
                                        </p:attrNameLst>
                                      </p:cBhvr>
                                      <p:to>
                                        <p:strVal val="visible"/>
                                      </p:to>
                                    </p:set>
                                    <p:anim calcmode="lin" valueType="num">
                                      <p:cBhvr additive="base">
                                        <p:cTn id="61" dur="500" fill="hold"/>
                                        <p:tgtEl>
                                          <p:spTgt spid="454667"/>
                                        </p:tgtEl>
                                        <p:attrNameLst>
                                          <p:attrName>ppt_x</p:attrName>
                                        </p:attrNameLst>
                                      </p:cBhvr>
                                      <p:tavLst>
                                        <p:tav tm="0">
                                          <p:val>
                                            <p:strVal val="0-#ppt_w/2"/>
                                          </p:val>
                                        </p:tav>
                                        <p:tav tm="100000">
                                          <p:val>
                                            <p:strVal val="#ppt_x"/>
                                          </p:val>
                                        </p:tav>
                                      </p:tavLst>
                                    </p:anim>
                                    <p:anim calcmode="lin" valueType="num">
                                      <p:cBhvr additive="base">
                                        <p:cTn id="62" dur="500" fill="hold"/>
                                        <p:tgtEl>
                                          <p:spTgt spid="45466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54689"/>
                                        </p:tgtEl>
                                        <p:attrNameLst>
                                          <p:attrName>style.visibility</p:attrName>
                                        </p:attrNameLst>
                                      </p:cBhvr>
                                      <p:to>
                                        <p:strVal val="visible"/>
                                      </p:to>
                                    </p:set>
                                    <p:anim calcmode="lin" valueType="num">
                                      <p:cBhvr additive="base">
                                        <p:cTn id="67" dur="500" fill="hold"/>
                                        <p:tgtEl>
                                          <p:spTgt spid="454689"/>
                                        </p:tgtEl>
                                        <p:attrNameLst>
                                          <p:attrName>ppt_x</p:attrName>
                                        </p:attrNameLst>
                                      </p:cBhvr>
                                      <p:tavLst>
                                        <p:tav tm="0">
                                          <p:val>
                                            <p:strVal val="0-#ppt_w/2"/>
                                          </p:val>
                                        </p:tav>
                                        <p:tav tm="100000">
                                          <p:val>
                                            <p:strVal val="#ppt_x"/>
                                          </p:val>
                                        </p:tav>
                                      </p:tavLst>
                                    </p:anim>
                                    <p:anim calcmode="lin" valueType="num">
                                      <p:cBhvr additive="base">
                                        <p:cTn id="68" dur="500" fill="hold"/>
                                        <p:tgtEl>
                                          <p:spTgt spid="454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7" grpId="0" animBg="1"/>
      <p:bldP spid="454689" grpId="0" animBg="1"/>
      <p:bldP spid="45470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2120F6F3-2B43-1C43-B7D6-365FB9A4AC7A}" type="slidenum">
              <a:rPr lang="zh-CN" altLang="en-GB" sz="1400"/>
              <a:pPr eaLnBrk="1" hangingPunct="1"/>
              <a:t>35</a:t>
            </a:fld>
            <a:endParaRPr lang="en-GB" altLang="zh-CN" sz="1400"/>
          </a:p>
        </p:txBody>
      </p:sp>
      <p:sp>
        <p:nvSpPr>
          <p:cNvPr id="32771" name="Rectangle 2"/>
          <p:cNvSpPr>
            <a:spLocks noGrp="1" noChangeArrowheads="1"/>
          </p:cNvSpPr>
          <p:nvPr>
            <p:ph type="title"/>
          </p:nvPr>
        </p:nvSpPr>
        <p:spPr>
          <a:xfrm>
            <a:off x="301752" y="437800"/>
            <a:ext cx="8534400" cy="758952"/>
          </a:xfrm>
        </p:spPr>
        <p:txBody>
          <a:bodyPr>
            <a:noAutofit/>
          </a:bodyPr>
          <a:lstStyle/>
          <a:p>
            <a:pPr eaLnBrk="1" hangingPunct="1"/>
            <a:r>
              <a:rPr lang="en-US" altLang="en-US" sz="2800" dirty="0">
                <a:latin typeface="Arial" charset="0"/>
              </a:rPr>
              <a:t>Collaboration Diagram </a:t>
            </a:r>
            <a:r>
              <a:rPr lang="en-US" altLang="en-US" sz="2800" dirty="0"/>
              <a:t>–</a:t>
            </a:r>
            <a:r>
              <a:rPr lang="en-US" altLang="en-US" sz="2800" dirty="0">
                <a:latin typeface="Arial" charset="0"/>
              </a:rPr>
              <a:t> Enroll Student in Subject Scenario</a:t>
            </a:r>
          </a:p>
        </p:txBody>
      </p:sp>
      <p:sp>
        <p:nvSpPr>
          <p:cNvPr id="453635" name="Rectangle 3"/>
          <p:cNvSpPr>
            <a:spLocks noChangeArrowheads="1"/>
          </p:cNvSpPr>
          <p:nvPr/>
        </p:nvSpPr>
        <p:spPr bwMode="auto">
          <a:xfrm>
            <a:off x="1219200" y="1905000"/>
            <a:ext cx="2020888" cy="24384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grpSp>
        <p:nvGrpSpPr>
          <p:cNvPr id="2" name="Group 46"/>
          <p:cNvGrpSpPr>
            <a:grpSpLocks/>
          </p:cNvGrpSpPr>
          <p:nvPr/>
        </p:nvGrpSpPr>
        <p:grpSpPr bwMode="auto">
          <a:xfrm>
            <a:off x="3200400" y="1371600"/>
            <a:ext cx="5181600" cy="2971800"/>
            <a:chOff x="2016" y="864"/>
            <a:chExt cx="3264" cy="1872"/>
          </a:xfrm>
        </p:grpSpPr>
        <p:grpSp>
          <p:nvGrpSpPr>
            <p:cNvPr id="32807" name="Group 45"/>
            <p:cNvGrpSpPr>
              <a:grpSpLocks/>
            </p:cNvGrpSpPr>
            <p:nvPr/>
          </p:nvGrpSpPr>
          <p:grpSpPr bwMode="auto">
            <a:xfrm>
              <a:off x="2016" y="1104"/>
              <a:ext cx="3264" cy="1632"/>
              <a:chOff x="2016" y="1104"/>
              <a:chExt cx="3264" cy="1632"/>
            </a:xfrm>
          </p:grpSpPr>
          <p:sp>
            <p:nvSpPr>
              <p:cNvPr id="32809" name="Line 8"/>
              <p:cNvSpPr>
                <a:spLocks noChangeShapeType="1"/>
              </p:cNvSpPr>
              <p:nvPr/>
            </p:nvSpPr>
            <p:spPr bwMode="auto">
              <a:xfrm>
                <a:off x="2448" y="1440"/>
                <a:ext cx="115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2810" name="Text Box 11"/>
              <p:cNvSpPr txBox="1">
                <a:spLocks noChangeArrowheads="1"/>
              </p:cNvSpPr>
              <p:nvPr/>
            </p:nvSpPr>
            <p:spPr bwMode="auto">
              <a:xfrm>
                <a:off x="3264" y="1488"/>
                <a:ext cx="4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{new}</a:t>
                </a:r>
              </a:p>
            </p:txBody>
          </p:sp>
          <p:sp>
            <p:nvSpPr>
              <p:cNvPr id="32811" name="Rectangle 6"/>
              <p:cNvSpPr>
                <a:spLocks noChangeArrowheads="1"/>
              </p:cNvSpPr>
              <p:nvPr/>
            </p:nvSpPr>
            <p:spPr bwMode="auto">
              <a:xfrm>
                <a:off x="3792" y="1152"/>
                <a:ext cx="1488" cy="1584"/>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a:AssgSubCmd</a:t>
                </a:r>
              </a:p>
            </p:txBody>
          </p:sp>
          <p:sp>
            <p:nvSpPr>
              <p:cNvPr id="32812" name="Line 7"/>
              <p:cNvSpPr>
                <a:spLocks noChangeShapeType="1"/>
              </p:cNvSpPr>
              <p:nvPr/>
            </p:nvSpPr>
            <p:spPr bwMode="auto">
              <a:xfrm>
                <a:off x="2016" y="1488"/>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2813" name="Text Box 9"/>
              <p:cNvSpPr txBox="1">
                <a:spLocks noChangeArrowheads="1"/>
              </p:cNvSpPr>
              <p:nvPr/>
            </p:nvSpPr>
            <p:spPr bwMode="auto">
              <a:xfrm>
                <a:off x="2256" y="1104"/>
                <a:ext cx="168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  </a:t>
                </a:r>
                <a:r>
                  <a:rPr lang="en-US" altLang="en-US"/>
                  <a:t>2:AddSubCmd(u,cmdA</a:t>
                </a:r>
                <a:r>
                  <a:rPr lang="en-US" altLang="en-US" sz="1800"/>
                  <a:t>) </a:t>
                </a:r>
                <a:endParaRPr lang="en-US" altLang="en-US" sz="1800">
                  <a:solidFill>
                    <a:srgbClr val="FC0128"/>
                  </a:solidFill>
                </a:endParaRPr>
              </a:p>
            </p:txBody>
          </p:sp>
        </p:grpSp>
        <p:sp>
          <p:nvSpPr>
            <p:cNvPr id="32808" name="Text Box 12"/>
            <p:cNvSpPr txBox="1">
              <a:spLocks noChangeArrowheads="1"/>
            </p:cNvSpPr>
            <p:nvPr/>
          </p:nvSpPr>
          <p:spPr bwMode="auto">
            <a:xfrm>
              <a:off x="3833" y="864"/>
              <a:ext cx="73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{transient}</a:t>
              </a:r>
            </a:p>
          </p:txBody>
        </p:sp>
      </p:grpSp>
      <p:grpSp>
        <p:nvGrpSpPr>
          <p:cNvPr id="4" name="Group 49"/>
          <p:cNvGrpSpPr>
            <a:grpSpLocks/>
          </p:cNvGrpSpPr>
          <p:nvPr/>
        </p:nvGrpSpPr>
        <p:grpSpPr bwMode="auto">
          <a:xfrm>
            <a:off x="3200400" y="2438400"/>
            <a:ext cx="2854325" cy="869950"/>
            <a:chOff x="2016" y="1536"/>
            <a:chExt cx="1798" cy="548"/>
          </a:xfrm>
        </p:grpSpPr>
        <p:sp>
          <p:nvSpPr>
            <p:cNvPr id="32802" name="Text Box 10"/>
            <p:cNvSpPr txBox="1">
              <a:spLocks noChangeArrowheads="1"/>
            </p:cNvSpPr>
            <p:nvPr/>
          </p:nvSpPr>
          <p:spPr bwMode="auto">
            <a:xfrm>
              <a:off x="3072" y="1872"/>
              <a:ext cx="74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&lt;&lt;local&gt;&gt;</a:t>
              </a:r>
            </a:p>
          </p:txBody>
        </p:sp>
        <p:grpSp>
          <p:nvGrpSpPr>
            <p:cNvPr id="32803" name="Group 48"/>
            <p:cNvGrpSpPr>
              <a:grpSpLocks/>
            </p:cNvGrpSpPr>
            <p:nvPr/>
          </p:nvGrpSpPr>
          <p:grpSpPr bwMode="auto">
            <a:xfrm>
              <a:off x="2016" y="1536"/>
              <a:ext cx="1776" cy="305"/>
              <a:chOff x="2016" y="1536"/>
              <a:chExt cx="1776" cy="305"/>
            </a:xfrm>
          </p:grpSpPr>
          <p:sp>
            <p:nvSpPr>
              <p:cNvPr id="32804" name="Line 14"/>
              <p:cNvSpPr>
                <a:spLocks noChangeShapeType="1"/>
              </p:cNvSpPr>
              <p:nvPr/>
            </p:nvSpPr>
            <p:spPr bwMode="auto">
              <a:xfrm>
                <a:off x="2016" y="1841"/>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2805" name="Line 15"/>
              <p:cNvSpPr>
                <a:spLocks noChangeShapeType="1"/>
              </p:cNvSpPr>
              <p:nvPr/>
            </p:nvSpPr>
            <p:spPr bwMode="auto">
              <a:xfrm>
                <a:off x="2402" y="1776"/>
                <a:ext cx="115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2806" name="Text Box 16"/>
              <p:cNvSpPr txBox="1">
                <a:spLocks noChangeArrowheads="1"/>
              </p:cNvSpPr>
              <p:nvPr/>
            </p:nvSpPr>
            <p:spPr bwMode="auto">
              <a:xfrm>
                <a:off x="2403" y="1536"/>
                <a:ext cx="80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3: execute()</a:t>
                </a:r>
              </a:p>
            </p:txBody>
          </p:sp>
        </p:grpSp>
      </p:grpSp>
      <p:grpSp>
        <p:nvGrpSpPr>
          <p:cNvPr id="6" name="Group 17"/>
          <p:cNvGrpSpPr>
            <a:grpSpLocks/>
          </p:cNvGrpSpPr>
          <p:nvPr/>
        </p:nvGrpSpPr>
        <p:grpSpPr bwMode="auto">
          <a:xfrm>
            <a:off x="3200400" y="3200400"/>
            <a:ext cx="2819400" cy="484188"/>
            <a:chOff x="2064" y="2383"/>
            <a:chExt cx="1776" cy="305"/>
          </a:xfrm>
        </p:grpSpPr>
        <p:sp>
          <p:nvSpPr>
            <p:cNvPr id="32799" name="Line 18"/>
            <p:cNvSpPr>
              <a:spLocks noChangeShapeType="1"/>
            </p:cNvSpPr>
            <p:nvPr/>
          </p:nvSpPr>
          <p:spPr bwMode="auto">
            <a:xfrm>
              <a:off x="2064" y="2688"/>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2800" name="Line 19"/>
            <p:cNvSpPr>
              <a:spLocks noChangeShapeType="1"/>
            </p:cNvSpPr>
            <p:nvPr/>
          </p:nvSpPr>
          <p:spPr bwMode="auto">
            <a:xfrm>
              <a:off x="2450" y="2623"/>
              <a:ext cx="1152"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32801" name="Text Box 20"/>
            <p:cNvSpPr txBox="1">
              <a:spLocks noChangeArrowheads="1"/>
            </p:cNvSpPr>
            <p:nvPr/>
          </p:nvSpPr>
          <p:spPr bwMode="auto">
            <a:xfrm>
              <a:off x="2086" y="2383"/>
              <a:ext cx="154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3.1: stu: =getStudent(id)</a:t>
              </a:r>
            </a:p>
          </p:txBody>
        </p:sp>
      </p:grpSp>
      <p:grpSp>
        <p:nvGrpSpPr>
          <p:cNvPr id="7" name="Group 47"/>
          <p:cNvGrpSpPr>
            <a:grpSpLocks/>
          </p:cNvGrpSpPr>
          <p:nvPr/>
        </p:nvGrpSpPr>
        <p:grpSpPr bwMode="auto">
          <a:xfrm>
            <a:off x="2514600" y="990600"/>
            <a:ext cx="3454400" cy="1143000"/>
            <a:chOff x="1584" y="624"/>
            <a:chExt cx="2176" cy="720"/>
          </a:xfrm>
        </p:grpSpPr>
        <p:sp>
          <p:nvSpPr>
            <p:cNvPr id="32790" name="Text Box 4"/>
            <p:cNvSpPr txBox="1">
              <a:spLocks noChangeArrowheads="1"/>
            </p:cNvSpPr>
            <p:nvPr/>
          </p:nvSpPr>
          <p:spPr bwMode="auto">
            <a:xfrm>
              <a:off x="2330" y="977"/>
              <a:ext cx="8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solidFill>
                    <a:srgbClr val="FC0128"/>
                  </a:solidFill>
                </a:rPr>
                <a:t>&lt;&lt;self&gt;&gt;</a:t>
              </a:r>
            </a:p>
          </p:txBody>
        </p:sp>
        <p:grpSp>
          <p:nvGrpSpPr>
            <p:cNvPr id="32791" name="Group 21"/>
            <p:cNvGrpSpPr>
              <a:grpSpLocks/>
            </p:cNvGrpSpPr>
            <p:nvPr/>
          </p:nvGrpSpPr>
          <p:grpSpPr bwMode="auto">
            <a:xfrm>
              <a:off x="1584" y="624"/>
              <a:ext cx="2176" cy="720"/>
              <a:chOff x="1584" y="624"/>
              <a:chExt cx="2176" cy="720"/>
            </a:xfrm>
          </p:grpSpPr>
          <p:sp>
            <p:nvSpPr>
              <p:cNvPr id="32792" name="Text Box 22"/>
              <p:cNvSpPr txBox="1">
                <a:spLocks noChangeArrowheads="1"/>
              </p:cNvSpPr>
              <p:nvPr/>
            </p:nvSpPr>
            <p:spPr bwMode="auto">
              <a:xfrm>
                <a:off x="2281" y="624"/>
                <a:ext cx="147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1:parseCommand()</a:t>
                </a:r>
              </a:p>
            </p:txBody>
          </p:sp>
          <p:sp>
            <p:nvSpPr>
              <p:cNvPr id="32793" name="Line 23"/>
              <p:cNvSpPr>
                <a:spLocks noChangeShapeType="1"/>
              </p:cNvSpPr>
              <p:nvPr/>
            </p:nvSpPr>
            <p:spPr bwMode="auto">
              <a:xfrm flipH="1">
                <a:off x="2496" y="960"/>
                <a:ext cx="76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32794" name="Group 24"/>
              <p:cNvGrpSpPr>
                <a:grpSpLocks/>
              </p:cNvGrpSpPr>
              <p:nvPr/>
            </p:nvGrpSpPr>
            <p:grpSpPr bwMode="auto">
              <a:xfrm>
                <a:off x="1584" y="864"/>
                <a:ext cx="768" cy="480"/>
                <a:chOff x="1584" y="864"/>
                <a:chExt cx="768" cy="480"/>
              </a:xfrm>
            </p:grpSpPr>
            <p:sp>
              <p:nvSpPr>
                <p:cNvPr id="32795" name="Line 25"/>
                <p:cNvSpPr>
                  <a:spLocks noChangeShapeType="1"/>
                </p:cNvSpPr>
                <p:nvPr/>
              </p:nvSpPr>
              <p:spPr bwMode="auto">
                <a:xfrm flipV="1">
                  <a:off x="2016" y="1344"/>
                  <a:ext cx="33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2796" name="Line 26"/>
                <p:cNvSpPr>
                  <a:spLocks noChangeShapeType="1"/>
                </p:cNvSpPr>
                <p:nvPr/>
              </p:nvSpPr>
              <p:spPr bwMode="auto">
                <a:xfrm flipV="1">
                  <a:off x="2352" y="864"/>
                  <a:ext cx="0" cy="48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2797" name="Line 27"/>
                <p:cNvSpPr>
                  <a:spLocks noChangeShapeType="1"/>
                </p:cNvSpPr>
                <p:nvPr/>
              </p:nvSpPr>
              <p:spPr bwMode="auto">
                <a:xfrm flipH="1">
                  <a:off x="1584" y="864"/>
                  <a:ext cx="768"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2798" name="Line 28"/>
                <p:cNvSpPr>
                  <a:spLocks noChangeShapeType="1"/>
                </p:cNvSpPr>
                <p:nvPr/>
              </p:nvSpPr>
              <p:spPr bwMode="auto">
                <a:xfrm>
                  <a:off x="1584" y="864"/>
                  <a:ext cx="0" cy="336"/>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grpSp>
      <p:grpSp>
        <p:nvGrpSpPr>
          <p:cNvPr id="10" name="Group 29"/>
          <p:cNvGrpSpPr>
            <a:grpSpLocks/>
          </p:cNvGrpSpPr>
          <p:nvPr/>
        </p:nvGrpSpPr>
        <p:grpSpPr bwMode="auto">
          <a:xfrm>
            <a:off x="0" y="1828800"/>
            <a:ext cx="1676400" cy="533400"/>
            <a:chOff x="0" y="1152"/>
            <a:chExt cx="1056" cy="336"/>
          </a:xfrm>
        </p:grpSpPr>
        <p:sp>
          <p:nvSpPr>
            <p:cNvPr id="32788" name="Line 30"/>
            <p:cNvSpPr>
              <a:spLocks noChangeShapeType="1"/>
            </p:cNvSpPr>
            <p:nvPr/>
          </p:nvSpPr>
          <p:spPr bwMode="auto">
            <a:xfrm>
              <a:off x="0" y="1488"/>
              <a:ext cx="76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2789" name="Text Box 31"/>
            <p:cNvSpPr txBox="1">
              <a:spLocks noChangeArrowheads="1"/>
            </p:cNvSpPr>
            <p:nvPr/>
          </p:nvSpPr>
          <p:spPr bwMode="auto">
            <a:xfrm>
              <a:off x="0" y="1152"/>
              <a:ext cx="10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1800"/>
                <a:t>procCmd(cmd)</a:t>
              </a:r>
            </a:p>
          </p:txBody>
        </p:sp>
      </p:grpSp>
      <p:grpSp>
        <p:nvGrpSpPr>
          <p:cNvPr id="11" name="Group 33"/>
          <p:cNvGrpSpPr>
            <a:grpSpLocks/>
          </p:cNvGrpSpPr>
          <p:nvPr/>
        </p:nvGrpSpPr>
        <p:grpSpPr bwMode="auto">
          <a:xfrm>
            <a:off x="5791200" y="4267200"/>
            <a:ext cx="2981325" cy="2362200"/>
            <a:chOff x="3840" y="2736"/>
            <a:chExt cx="1878" cy="1152"/>
          </a:xfrm>
        </p:grpSpPr>
        <p:sp>
          <p:nvSpPr>
            <p:cNvPr id="32784" name="Rectangle 34"/>
            <p:cNvSpPr>
              <a:spLocks noChangeArrowheads="1"/>
            </p:cNvSpPr>
            <p:nvPr/>
          </p:nvSpPr>
          <p:spPr bwMode="auto">
            <a:xfrm>
              <a:off x="3840" y="3312"/>
              <a:ext cx="1584" cy="576"/>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stu:Student</a:t>
              </a:r>
            </a:p>
          </p:txBody>
        </p:sp>
        <p:sp>
          <p:nvSpPr>
            <p:cNvPr id="32785" name="Line 35"/>
            <p:cNvSpPr>
              <a:spLocks noChangeShapeType="1"/>
            </p:cNvSpPr>
            <p:nvPr/>
          </p:nvSpPr>
          <p:spPr bwMode="auto">
            <a:xfrm>
              <a:off x="4080" y="2736"/>
              <a:ext cx="0" cy="576"/>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2786" name="Line 36"/>
            <p:cNvSpPr>
              <a:spLocks noChangeShapeType="1"/>
            </p:cNvSpPr>
            <p:nvPr/>
          </p:nvSpPr>
          <p:spPr bwMode="auto">
            <a:xfrm>
              <a:off x="4224" y="2832"/>
              <a:ext cx="0" cy="288"/>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2787" name="Text Box 37"/>
            <p:cNvSpPr txBox="1">
              <a:spLocks noChangeArrowheads="1"/>
            </p:cNvSpPr>
            <p:nvPr/>
          </p:nvSpPr>
          <p:spPr bwMode="auto">
            <a:xfrm>
              <a:off x="4256" y="2880"/>
              <a:ext cx="1462" cy="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  </a:t>
              </a:r>
              <a:r>
                <a:rPr lang="en-US" altLang="en-US"/>
                <a:t>3.3: </a:t>
              </a:r>
              <a:r>
                <a:rPr lang="en-US" altLang="en-US">
                  <a:solidFill>
                    <a:srgbClr val="FC0128"/>
                  </a:solidFill>
                </a:rPr>
                <a:t>[stu !=NULL and </a:t>
              </a:r>
            </a:p>
            <a:p>
              <a:pPr eaLnBrk="1" hangingPunct="1"/>
              <a:r>
                <a:rPr lang="en-US" altLang="en-US">
                  <a:solidFill>
                    <a:srgbClr val="FC0128"/>
                  </a:solidFill>
                </a:rPr>
                <a:t>sub!= NULL]:</a:t>
              </a:r>
              <a:r>
                <a:rPr lang="en-US" altLang="en-US"/>
                <a:t> </a:t>
              </a:r>
            </a:p>
            <a:p>
              <a:pPr eaLnBrk="1" hangingPunct="1"/>
              <a:r>
                <a:rPr lang="en-US" altLang="en-US"/>
                <a:t>addSubject(sub)</a:t>
              </a:r>
            </a:p>
          </p:txBody>
        </p:sp>
      </p:grpSp>
      <p:sp>
        <p:nvSpPr>
          <p:cNvPr id="453670" name="Text Box 38"/>
          <p:cNvSpPr txBox="1">
            <a:spLocks noChangeArrowheads="1"/>
          </p:cNvSpPr>
          <p:nvPr/>
        </p:nvSpPr>
        <p:spPr bwMode="auto">
          <a:xfrm>
            <a:off x="4724400" y="5029200"/>
            <a:ext cx="1304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{parameter}</a:t>
            </a:r>
          </a:p>
        </p:txBody>
      </p:sp>
      <p:grpSp>
        <p:nvGrpSpPr>
          <p:cNvPr id="12" name="Group 50"/>
          <p:cNvGrpSpPr>
            <a:grpSpLocks/>
          </p:cNvGrpSpPr>
          <p:nvPr/>
        </p:nvGrpSpPr>
        <p:grpSpPr bwMode="auto">
          <a:xfrm>
            <a:off x="2857500" y="3733800"/>
            <a:ext cx="3257550" cy="484188"/>
            <a:chOff x="1800" y="2352"/>
            <a:chExt cx="2052" cy="305"/>
          </a:xfrm>
        </p:grpSpPr>
        <p:sp>
          <p:nvSpPr>
            <p:cNvPr id="32781" name="Line 40"/>
            <p:cNvSpPr>
              <a:spLocks noChangeShapeType="1"/>
            </p:cNvSpPr>
            <p:nvPr/>
          </p:nvSpPr>
          <p:spPr bwMode="auto">
            <a:xfrm>
              <a:off x="2031" y="2657"/>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2782" name="Line 41"/>
            <p:cNvSpPr>
              <a:spLocks noChangeShapeType="1"/>
            </p:cNvSpPr>
            <p:nvPr/>
          </p:nvSpPr>
          <p:spPr bwMode="auto">
            <a:xfrm>
              <a:off x="2417" y="2592"/>
              <a:ext cx="1152"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32783" name="Text Box 42"/>
            <p:cNvSpPr txBox="1">
              <a:spLocks noChangeArrowheads="1"/>
            </p:cNvSpPr>
            <p:nvPr/>
          </p:nvSpPr>
          <p:spPr bwMode="auto">
            <a:xfrm>
              <a:off x="1800" y="2352"/>
              <a:ext cx="205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      3.2: sub: = getSubject(subId)</a:t>
              </a:r>
            </a:p>
          </p:txBody>
        </p:sp>
      </p:grpSp>
    </p:spTree>
    <p:extLst>
      <p:ext uri="{BB962C8B-B14F-4D97-AF65-F5344CB8AC3E}">
        <p14:creationId xmlns:p14="http://schemas.microsoft.com/office/powerpoint/2010/main" xmlns="" val="24777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3635"/>
                                        </p:tgtEl>
                                        <p:attrNameLst>
                                          <p:attrName>style.visibility</p:attrName>
                                        </p:attrNameLst>
                                      </p:cBhvr>
                                      <p:to>
                                        <p:strVal val="visible"/>
                                      </p:to>
                                    </p:set>
                                    <p:anim calcmode="lin" valueType="num">
                                      <p:cBhvr additive="base">
                                        <p:cTn id="7" dur="500" fill="hold"/>
                                        <p:tgtEl>
                                          <p:spTgt spid="453635"/>
                                        </p:tgtEl>
                                        <p:attrNameLst>
                                          <p:attrName>ppt_x</p:attrName>
                                        </p:attrNameLst>
                                      </p:cBhvr>
                                      <p:tavLst>
                                        <p:tav tm="0">
                                          <p:val>
                                            <p:strVal val="0-#ppt_w/2"/>
                                          </p:val>
                                        </p:tav>
                                        <p:tav tm="100000">
                                          <p:val>
                                            <p:strVal val="#ppt_x"/>
                                          </p:val>
                                        </p:tav>
                                      </p:tavLst>
                                    </p:anim>
                                    <p:anim calcmode="lin" valueType="num">
                                      <p:cBhvr additive="base">
                                        <p:cTn id="8" dur="500" fill="hold"/>
                                        <p:tgtEl>
                                          <p:spTgt spid="4536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53670"/>
                                        </p:tgtEl>
                                        <p:attrNameLst>
                                          <p:attrName>style.visibility</p:attrName>
                                        </p:attrNameLst>
                                      </p:cBhvr>
                                      <p:to>
                                        <p:strVal val="visible"/>
                                      </p:to>
                                    </p:set>
                                    <p:anim calcmode="lin" valueType="num">
                                      <p:cBhvr additive="base">
                                        <p:cTn id="55" dur="500" fill="hold"/>
                                        <p:tgtEl>
                                          <p:spTgt spid="453670"/>
                                        </p:tgtEl>
                                        <p:attrNameLst>
                                          <p:attrName>ppt_x</p:attrName>
                                        </p:attrNameLst>
                                      </p:cBhvr>
                                      <p:tavLst>
                                        <p:tav tm="0">
                                          <p:val>
                                            <p:strVal val="0-#ppt_w/2"/>
                                          </p:val>
                                        </p:tav>
                                        <p:tav tm="100000">
                                          <p:val>
                                            <p:strVal val="#ppt_x"/>
                                          </p:val>
                                        </p:tav>
                                      </p:tavLst>
                                    </p:anim>
                                    <p:anim calcmode="lin" valueType="num">
                                      <p:cBhvr additive="base">
                                        <p:cTn id="56" dur="500" fill="hold"/>
                                        <p:tgtEl>
                                          <p:spTgt spid="4536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animBg="1" autoUpdateAnimBg="0"/>
      <p:bldP spid="45367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10532A9F-8589-1641-B9F1-7E1416EAE899}" type="slidenum">
              <a:rPr lang="zh-CN" altLang="en-GB" sz="1400"/>
              <a:pPr eaLnBrk="1" hangingPunct="1"/>
              <a:t>36</a:t>
            </a:fld>
            <a:endParaRPr lang="en-GB" altLang="zh-CN" sz="1400"/>
          </a:p>
        </p:txBody>
      </p:sp>
      <p:sp>
        <p:nvSpPr>
          <p:cNvPr id="33795" name="Rectangle 2"/>
          <p:cNvSpPr>
            <a:spLocks noGrp="1" noChangeArrowheads="1"/>
          </p:cNvSpPr>
          <p:nvPr>
            <p:ph type="title"/>
          </p:nvPr>
        </p:nvSpPr>
        <p:spPr>
          <a:xfrm>
            <a:off x="301752" y="581816"/>
            <a:ext cx="8534400" cy="758952"/>
          </a:xfrm>
        </p:spPr>
        <p:txBody>
          <a:bodyPr>
            <a:noAutofit/>
          </a:bodyPr>
          <a:lstStyle/>
          <a:p>
            <a:pPr eaLnBrk="1" hangingPunct="1"/>
            <a:r>
              <a:rPr lang="en-US" altLang="en-US" sz="2800" dirty="0">
                <a:latin typeface="Arial" charset="0"/>
              </a:rPr>
              <a:t>Collaboration Diagram </a:t>
            </a:r>
            <a:r>
              <a:rPr lang="en-US" altLang="en-US" sz="2800" dirty="0"/>
              <a:t>–</a:t>
            </a:r>
            <a:r>
              <a:rPr lang="en-US" altLang="en-US" sz="2800" dirty="0">
                <a:latin typeface="Arial" charset="0"/>
              </a:rPr>
              <a:t> Enroll Student in Subject subject - implementation</a:t>
            </a:r>
          </a:p>
        </p:txBody>
      </p:sp>
      <p:sp>
        <p:nvSpPr>
          <p:cNvPr id="33796" name="Rectangle 3"/>
          <p:cNvSpPr>
            <a:spLocks noChangeArrowheads="1"/>
          </p:cNvSpPr>
          <p:nvPr/>
        </p:nvSpPr>
        <p:spPr bwMode="auto">
          <a:xfrm>
            <a:off x="1590675" y="1524000"/>
            <a:ext cx="2020888" cy="1905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33797" name="Text Box 7"/>
          <p:cNvSpPr txBox="1">
            <a:spLocks noChangeArrowheads="1"/>
          </p:cNvSpPr>
          <p:nvPr/>
        </p:nvSpPr>
        <p:spPr bwMode="auto">
          <a:xfrm>
            <a:off x="5553075" y="1447800"/>
            <a:ext cx="750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{new}</a:t>
            </a:r>
          </a:p>
        </p:txBody>
      </p:sp>
      <p:sp>
        <p:nvSpPr>
          <p:cNvPr id="33798" name="Rectangle 8"/>
          <p:cNvSpPr>
            <a:spLocks noChangeArrowheads="1"/>
          </p:cNvSpPr>
          <p:nvPr/>
        </p:nvSpPr>
        <p:spPr bwMode="auto">
          <a:xfrm>
            <a:off x="6391275" y="1524000"/>
            <a:ext cx="2362200" cy="1905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a:AssgSubCmd</a:t>
            </a:r>
          </a:p>
        </p:txBody>
      </p:sp>
      <p:sp>
        <p:nvSpPr>
          <p:cNvPr id="33799" name="Text Box 11"/>
          <p:cNvSpPr txBox="1">
            <a:spLocks noChangeArrowheads="1"/>
          </p:cNvSpPr>
          <p:nvPr/>
        </p:nvSpPr>
        <p:spPr bwMode="auto">
          <a:xfrm>
            <a:off x="6467475" y="1066800"/>
            <a:ext cx="1165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{transient}</a:t>
            </a:r>
          </a:p>
        </p:txBody>
      </p:sp>
      <p:grpSp>
        <p:nvGrpSpPr>
          <p:cNvPr id="33800" name="Group 12"/>
          <p:cNvGrpSpPr>
            <a:grpSpLocks/>
          </p:cNvGrpSpPr>
          <p:nvPr/>
        </p:nvGrpSpPr>
        <p:grpSpPr bwMode="auto">
          <a:xfrm>
            <a:off x="3571875" y="1524000"/>
            <a:ext cx="2854325" cy="869950"/>
            <a:chOff x="2016" y="1536"/>
            <a:chExt cx="1798" cy="548"/>
          </a:xfrm>
        </p:grpSpPr>
        <p:sp>
          <p:nvSpPr>
            <p:cNvPr id="33819" name="Text Box 13"/>
            <p:cNvSpPr txBox="1">
              <a:spLocks noChangeArrowheads="1"/>
            </p:cNvSpPr>
            <p:nvPr/>
          </p:nvSpPr>
          <p:spPr bwMode="auto">
            <a:xfrm>
              <a:off x="3072" y="1872"/>
              <a:ext cx="74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&lt;&lt;local&gt;&gt;</a:t>
              </a:r>
            </a:p>
          </p:txBody>
        </p:sp>
        <p:grpSp>
          <p:nvGrpSpPr>
            <p:cNvPr id="33820" name="Group 14"/>
            <p:cNvGrpSpPr>
              <a:grpSpLocks/>
            </p:cNvGrpSpPr>
            <p:nvPr/>
          </p:nvGrpSpPr>
          <p:grpSpPr bwMode="auto">
            <a:xfrm>
              <a:off x="2016" y="1536"/>
              <a:ext cx="1776" cy="305"/>
              <a:chOff x="2016" y="1536"/>
              <a:chExt cx="1776" cy="305"/>
            </a:xfrm>
          </p:grpSpPr>
          <p:sp>
            <p:nvSpPr>
              <p:cNvPr id="33821" name="Line 15"/>
              <p:cNvSpPr>
                <a:spLocks noChangeShapeType="1"/>
              </p:cNvSpPr>
              <p:nvPr/>
            </p:nvSpPr>
            <p:spPr bwMode="auto">
              <a:xfrm>
                <a:off x="2016" y="1841"/>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3822" name="Line 16"/>
              <p:cNvSpPr>
                <a:spLocks noChangeShapeType="1"/>
              </p:cNvSpPr>
              <p:nvPr/>
            </p:nvSpPr>
            <p:spPr bwMode="auto">
              <a:xfrm>
                <a:off x="2402" y="1776"/>
                <a:ext cx="115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3823" name="Text Box 17"/>
              <p:cNvSpPr txBox="1">
                <a:spLocks noChangeArrowheads="1"/>
              </p:cNvSpPr>
              <p:nvPr/>
            </p:nvSpPr>
            <p:spPr bwMode="auto">
              <a:xfrm>
                <a:off x="2403" y="1536"/>
                <a:ext cx="80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3: execute()</a:t>
                </a:r>
              </a:p>
            </p:txBody>
          </p:sp>
        </p:grpSp>
      </p:grpSp>
      <p:grpSp>
        <p:nvGrpSpPr>
          <p:cNvPr id="33801" name="Group 18"/>
          <p:cNvGrpSpPr>
            <a:grpSpLocks/>
          </p:cNvGrpSpPr>
          <p:nvPr/>
        </p:nvGrpSpPr>
        <p:grpSpPr bwMode="auto">
          <a:xfrm>
            <a:off x="3571875" y="2286000"/>
            <a:ext cx="2819400" cy="484188"/>
            <a:chOff x="2064" y="2383"/>
            <a:chExt cx="1776" cy="305"/>
          </a:xfrm>
        </p:grpSpPr>
        <p:sp>
          <p:nvSpPr>
            <p:cNvPr id="33816" name="Line 19"/>
            <p:cNvSpPr>
              <a:spLocks noChangeShapeType="1"/>
            </p:cNvSpPr>
            <p:nvPr/>
          </p:nvSpPr>
          <p:spPr bwMode="auto">
            <a:xfrm>
              <a:off x="2064" y="2688"/>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3817" name="Line 20"/>
            <p:cNvSpPr>
              <a:spLocks noChangeShapeType="1"/>
            </p:cNvSpPr>
            <p:nvPr/>
          </p:nvSpPr>
          <p:spPr bwMode="auto">
            <a:xfrm>
              <a:off x="2450" y="2623"/>
              <a:ext cx="1152"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33818" name="Text Box 21"/>
            <p:cNvSpPr txBox="1">
              <a:spLocks noChangeArrowheads="1"/>
            </p:cNvSpPr>
            <p:nvPr/>
          </p:nvSpPr>
          <p:spPr bwMode="auto">
            <a:xfrm>
              <a:off x="2086" y="2383"/>
              <a:ext cx="154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3.1: stu: =getStudent(id)</a:t>
              </a:r>
            </a:p>
          </p:txBody>
        </p:sp>
      </p:grpSp>
      <p:grpSp>
        <p:nvGrpSpPr>
          <p:cNvPr id="33802" name="Group 32"/>
          <p:cNvGrpSpPr>
            <a:grpSpLocks/>
          </p:cNvGrpSpPr>
          <p:nvPr/>
        </p:nvGrpSpPr>
        <p:grpSpPr bwMode="auto">
          <a:xfrm>
            <a:off x="381000" y="1066800"/>
            <a:ext cx="1676400" cy="762000"/>
            <a:chOff x="0" y="1152"/>
            <a:chExt cx="1056" cy="336"/>
          </a:xfrm>
        </p:grpSpPr>
        <p:sp>
          <p:nvSpPr>
            <p:cNvPr id="33814" name="Line 33"/>
            <p:cNvSpPr>
              <a:spLocks noChangeShapeType="1"/>
            </p:cNvSpPr>
            <p:nvPr/>
          </p:nvSpPr>
          <p:spPr bwMode="auto">
            <a:xfrm>
              <a:off x="0" y="1488"/>
              <a:ext cx="76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3815" name="Text Box 34"/>
            <p:cNvSpPr txBox="1">
              <a:spLocks noChangeArrowheads="1"/>
            </p:cNvSpPr>
            <p:nvPr/>
          </p:nvSpPr>
          <p:spPr bwMode="auto">
            <a:xfrm>
              <a:off x="0" y="1152"/>
              <a:ext cx="1056"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sz="1800"/>
            </a:p>
            <a:p>
              <a:pPr eaLnBrk="1" hangingPunct="1"/>
              <a:r>
                <a:rPr lang="en-US" altLang="en-US" sz="1800"/>
                <a:t>procCmd(cmd)</a:t>
              </a:r>
            </a:p>
          </p:txBody>
        </p:sp>
      </p:grpSp>
      <p:grpSp>
        <p:nvGrpSpPr>
          <p:cNvPr id="33803" name="Group 35"/>
          <p:cNvGrpSpPr>
            <a:grpSpLocks/>
          </p:cNvGrpSpPr>
          <p:nvPr/>
        </p:nvGrpSpPr>
        <p:grpSpPr bwMode="auto">
          <a:xfrm>
            <a:off x="6162675" y="3352800"/>
            <a:ext cx="2981325" cy="2362200"/>
            <a:chOff x="3840" y="2736"/>
            <a:chExt cx="1878" cy="1152"/>
          </a:xfrm>
        </p:grpSpPr>
        <p:sp>
          <p:nvSpPr>
            <p:cNvPr id="33810" name="Rectangle 36"/>
            <p:cNvSpPr>
              <a:spLocks noChangeArrowheads="1"/>
            </p:cNvSpPr>
            <p:nvPr/>
          </p:nvSpPr>
          <p:spPr bwMode="auto">
            <a:xfrm>
              <a:off x="3840" y="3312"/>
              <a:ext cx="1584" cy="576"/>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stu:Student</a:t>
              </a:r>
            </a:p>
          </p:txBody>
        </p:sp>
        <p:sp>
          <p:nvSpPr>
            <p:cNvPr id="33811" name="Line 37"/>
            <p:cNvSpPr>
              <a:spLocks noChangeShapeType="1"/>
            </p:cNvSpPr>
            <p:nvPr/>
          </p:nvSpPr>
          <p:spPr bwMode="auto">
            <a:xfrm>
              <a:off x="4080" y="2736"/>
              <a:ext cx="0" cy="576"/>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3812" name="Line 38"/>
            <p:cNvSpPr>
              <a:spLocks noChangeShapeType="1"/>
            </p:cNvSpPr>
            <p:nvPr/>
          </p:nvSpPr>
          <p:spPr bwMode="auto">
            <a:xfrm>
              <a:off x="4224" y="2832"/>
              <a:ext cx="0" cy="288"/>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3813" name="Text Box 39"/>
            <p:cNvSpPr txBox="1">
              <a:spLocks noChangeArrowheads="1"/>
            </p:cNvSpPr>
            <p:nvPr/>
          </p:nvSpPr>
          <p:spPr bwMode="auto">
            <a:xfrm>
              <a:off x="4256" y="2880"/>
              <a:ext cx="1462" cy="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  </a:t>
              </a:r>
              <a:r>
                <a:rPr lang="en-US" altLang="en-US"/>
                <a:t>3.3: </a:t>
              </a:r>
              <a:r>
                <a:rPr lang="en-US" altLang="en-US">
                  <a:solidFill>
                    <a:srgbClr val="FC0128"/>
                  </a:solidFill>
                </a:rPr>
                <a:t>[stu !=NULL and </a:t>
              </a:r>
            </a:p>
            <a:p>
              <a:pPr eaLnBrk="1" hangingPunct="1"/>
              <a:r>
                <a:rPr lang="en-US" altLang="en-US">
                  <a:solidFill>
                    <a:srgbClr val="FC0128"/>
                  </a:solidFill>
                </a:rPr>
                <a:t>sub!= NULL]:</a:t>
              </a:r>
              <a:r>
                <a:rPr lang="en-US" altLang="en-US"/>
                <a:t> </a:t>
              </a:r>
            </a:p>
            <a:p>
              <a:pPr eaLnBrk="1" hangingPunct="1"/>
              <a:r>
                <a:rPr lang="en-US" altLang="en-US"/>
                <a:t>addSubject(sub)</a:t>
              </a:r>
            </a:p>
          </p:txBody>
        </p:sp>
      </p:grpSp>
      <p:sp>
        <p:nvSpPr>
          <p:cNvPr id="33804" name="Text Box 40"/>
          <p:cNvSpPr txBox="1">
            <a:spLocks noChangeArrowheads="1"/>
          </p:cNvSpPr>
          <p:nvPr/>
        </p:nvSpPr>
        <p:spPr bwMode="auto">
          <a:xfrm>
            <a:off x="5486400" y="4114800"/>
            <a:ext cx="13049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chemeClr val="hlink"/>
                </a:solidFill>
              </a:rPr>
              <a:t>{parameter}</a:t>
            </a:r>
          </a:p>
        </p:txBody>
      </p:sp>
      <p:grpSp>
        <p:nvGrpSpPr>
          <p:cNvPr id="33805" name="Group 41"/>
          <p:cNvGrpSpPr>
            <a:grpSpLocks/>
          </p:cNvGrpSpPr>
          <p:nvPr/>
        </p:nvGrpSpPr>
        <p:grpSpPr bwMode="auto">
          <a:xfrm>
            <a:off x="3228975" y="2819400"/>
            <a:ext cx="3257550" cy="484188"/>
            <a:chOff x="1800" y="2352"/>
            <a:chExt cx="2052" cy="305"/>
          </a:xfrm>
        </p:grpSpPr>
        <p:sp>
          <p:nvSpPr>
            <p:cNvPr id="33807" name="Line 42"/>
            <p:cNvSpPr>
              <a:spLocks noChangeShapeType="1"/>
            </p:cNvSpPr>
            <p:nvPr/>
          </p:nvSpPr>
          <p:spPr bwMode="auto">
            <a:xfrm>
              <a:off x="2031" y="2657"/>
              <a:ext cx="1776"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3808" name="Line 43"/>
            <p:cNvSpPr>
              <a:spLocks noChangeShapeType="1"/>
            </p:cNvSpPr>
            <p:nvPr/>
          </p:nvSpPr>
          <p:spPr bwMode="auto">
            <a:xfrm>
              <a:off x="2417" y="2592"/>
              <a:ext cx="1152"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33809" name="Text Box 44"/>
            <p:cNvSpPr txBox="1">
              <a:spLocks noChangeArrowheads="1"/>
            </p:cNvSpPr>
            <p:nvPr/>
          </p:nvSpPr>
          <p:spPr bwMode="auto">
            <a:xfrm>
              <a:off x="1800" y="2352"/>
              <a:ext cx="205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      3.2: sub: = getSubject(subId)</a:t>
              </a:r>
            </a:p>
          </p:txBody>
        </p:sp>
      </p:grpSp>
      <p:sp>
        <p:nvSpPr>
          <p:cNvPr id="33806" name="Text Box 45"/>
          <p:cNvSpPr txBox="1">
            <a:spLocks noChangeArrowheads="1"/>
          </p:cNvSpPr>
          <p:nvPr/>
        </p:nvSpPr>
        <p:spPr bwMode="auto">
          <a:xfrm>
            <a:off x="533400" y="3463925"/>
            <a:ext cx="4800600" cy="308927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000"/>
              <a:t>class AssgSubCmd{</a:t>
            </a:r>
          </a:p>
          <a:p>
            <a:pPr algn="l" eaLnBrk="1" hangingPunct="1"/>
            <a:r>
              <a:rPr lang="en-US" altLang="en-US" sz="2000"/>
              <a:t>  private URSDatabase u;</a:t>
            </a:r>
          </a:p>
          <a:p>
            <a:pPr algn="l" eaLnBrk="1" hangingPunct="1"/>
            <a:r>
              <a:rPr lang="en-US" altLang="en-US" sz="2000"/>
              <a:t>  public execute(){</a:t>
            </a:r>
          </a:p>
          <a:p>
            <a:pPr algn="l" eaLnBrk="1" hangingPunct="1"/>
            <a:r>
              <a:rPr lang="en-US" altLang="en-US" sz="2000"/>
              <a:t>      </a:t>
            </a:r>
            <a:r>
              <a:rPr lang="en-US" altLang="en-US" sz="2000">
                <a:solidFill>
                  <a:schemeClr val="hlink"/>
                </a:solidFill>
              </a:rPr>
              <a:t>Student stu = u.getStudent(id);</a:t>
            </a:r>
          </a:p>
          <a:p>
            <a:pPr algn="l" eaLnBrk="1" hangingPunct="1"/>
            <a:r>
              <a:rPr lang="en-US" altLang="en-US" sz="2000">
                <a:solidFill>
                  <a:schemeClr val="hlink"/>
                </a:solidFill>
              </a:rPr>
              <a:t>      Subject sub = u.getSubject(subId);</a:t>
            </a:r>
          </a:p>
          <a:p>
            <a:pPr algn="l" eaLnBrk="1" hangingPunct="1"/>
            <a:r>
              <a:rPr lang="en-US" altLang="en-US" sz="2000"/>
              <a:t>      </a:t>
            </a:r>
            <a:r>
              <a:rPr lang="en-US" altLang="en-US" sz="2000">
                <a:solidFill>
                  <a:schemeClr val="hlink"/>
                </a:solidFill>
              </a:rPr>
              <a:t>if (stu != null &amp;&amp; sub != null){ </a:t>
            </a:r>
          </a:p>
          <a:p>
            <a:pPr algn="l" eaLnBrk="1" hangingPunct="1"/>
            <a:r>
              <a:rPr lang="en-US" altLang="en-US" sz="2000">
                <a:solidFill>
                  <a:schemeClr val="hlink"/>
                </a:solidFill>
              </a:rPr>
              <a:t>      	stu.addSubject(sub);</a:t>
            </a:r>
          </a:p>
          <a:p>
            <a:pPr algn="l" eaLnBrk="1" hangingPunct="1"/>
            <a:r>
              <a:rPr lang="en-US" altLang="en-US" sz="2000">
                <a:solidFill>
                  <a:schemeClr val="hlink"/>
                </a:solidFill>
              </a:rPr>
              <a:t>      }	</a:t>
            </a:r>
          </a:p>
          <a:p>
            <a:pPr algn="l" eaLnBrk="1" hangingPunct="1"/>
            <a:r>
              <a:rPr lang="en-US" altLang="en-US" sz="2000"/>
              <a:t>  }</a:t>
            </a:r>
          </a:p>
          <a:p>
            <a:pPr algn="l" eaLnBrk="1" hangingPunct="1"/>
            <a:r>
              <a:rPr lang="en-US" altLang="en-US"/>
              <a:t>}</a:t>
            </a:r>
          </a:p>
        </p:txBody>
      </p:sp>
    </p:spTree>
    <p:extLst>
      <p:ext uri="{BB962C8B-B14F-4D97-AF65-F5344CB8AC3E}">
        <p14:creationId xmlns:p14="http://schemas.microsoft.com/office/powerpoint/2010/main" xmlns="" val="1977939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92767AFC-6CC0-A648-BADD-78E0235E5993}" type="slidenum">
              <a:rPr lang="zh-CN" altLang="en-GB" sz="1400"/>
              <a:pPr eaLnBrk="1" hangingPunct="1"/>
              <a:t>37</a:t>
            </a:fld>
            <a:endParaRPr lang="en-GB" altLang="zh-CN" sz="1400"/>
          </a:p>
        </p:txBody>
      </p:sp>
      <p:sp>
        <p:nvSpPr>
          <p:cNvPr id="34819" name="Rectangle 2"/>
          <p:cNvSpPr>
            <a:spLocks noGrp="1" noChangeArrowheads="1"/>
          </p:cNvSpPr>
          <p:nvPr>
            <p:ph type="title"/>
          </p:nvPr>
        </p:nvSpPr>
        <p:spPr>
          <a:xfrm>
            <a:off x="301752" y="509808"/>
            <a:ext cx="8534400" cy="758952"/>
          </a:xfrm>
        </p:spPr>
        <p:txBody>
          <a:bodyPr>
            <a:noAutofit/>
          </a:bodyPr>
          <a:lstStyle/>
          <a:p>
            <a:pPr algn="l" eaLnBrk="1" hangingPunct="1"/>
            <a:r>
              <a:rPr lang="en-US" altLang="en-US" sz="2800" dirty="0">
                <a:latin typeface="Arial" charset="0"/>
              </a:rPr>
              <a:t>Sequence Diagram </a:t>
            </a:r>
            <a:r>
              <a:rPr lang="en-US" altLang="en-US" sz="2800" dirty="0"/>
              <a:t>–</a:t>
            </a:r>
            <a:r>
              <a:rPr lang="en-US" altLang="en-US" sz="2800" dirty="0">
                <a:latin typeface="Arial" charset="0"/>
              </a:rPr>
              <a:t> Enroll Student for subject - Failure</a:t>
            </a:r>
          </a:p>
        </p:txBody>
      </p:sp>
      <p:grpSp>
        <p:nvGrpSpPr>
          <p:cNvPr id="2" name="Group 3"/>
          <p:cNvGrpSpPr>
            <a:grpSpLocks/>
          </p:cNvGrpSpPr>
          <p:nvPr/>
        </p:nvGrpSpPr>
        <p:grpSpPr bwMode="auto">
          <a:xfrm>
            <a:off x="1103313" y="1219200"/>
            <a:ext cx="2020887" cy="1295400"/>
            <a:chOff x="695" y="768"/>
            <a:chExt cx="1273" cy="816"/>
          </a:xfrm>
        </p:grpSpPr>
        <p:sp>
          <p:nvSpPr>
            <p:cNvPr id="34871" name="Rectangle 4"/>
            <p:cNvSpPr>
              <a:spLocks noChangeArrowheads="1"/>
            </p:cNvSpPr>
            <p:nvPr/>
          </p:nvSpPr>
          <p:spPr bwMode="auto">
            <a:xfrm>
              <a:off x="695" y="768"/>
              <a:ext cx="1273" cy="453"/>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u:</a:t>
              </a:r>
              <a:r>
                <a:rPr lang="en-US" altLang="en-US" sz="2000" u="sng">
                  <a:latin typeface="Arial" charset="0"/>
                </a:rPr>
                <a:t>URSDatabase</a:t>
              </a:r>
            </a:p>
          </p:txBody>
        </p:sp>
        <p:sp>
          <p:nvSpPr>
            <p:cNvPr id="34872" name="Line 5"/>
            <p:cNvSpPr>
              <a:spLocks noChangeShapeType="1"/>
            </p:cNvSpPr>
            <p:nvPr/>
          </p:nvSpPr>
          <p:spPr bwMode="auto">
            <a:xfrm>
              <a:off x="1435" y="1221"/>
              <a:ext cx="0" cy="363"/>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 name="Group 7"/>
          <p:cNvGrpSpPr>
            <a:grpSpLocks/>
          </p:cNvGrpSpPr>
          <p:nvPr/>
        </p:nvGrpSpPr>
        <p:grpSpPr bwMode="auto">
          <a:xfrm>
            <a:off x="217488" y="1957388"/>
            <a:ext cx="2373312" cy="4672012"/>
            <a:chOff x="137" y="1233"/>
            <a:chExt cx="1486" cy="2895"/>
          </a:xfrm>
        </p:grpSpPr>
        <p:sp>
          <p:nvSpPr>
            <p:cNvPr id="34868" name="Rectangle 8"/>
            <p:cNvSpPr>
              <a:spLocks noChangeArrowheads="1"/>
            </p:cNvSpPr>
            <p:nvPr/>
          </p:nvSpPr>
          <p:spPr bwMode="auto">
            <a:xfrm>
              <a:off x="1392" y="1488"/>
              <a:ext cx="231" cy="264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4869" name="Line 9"/>
            <p:cNvSpPr>
              <a:spLocks noChangeShapeType="1"/>
            </p:cNvSpPr>
            <p:nvPr/>
          </p:nvSpPr>
          <p:spPr bwMode="auto">
            <a:xfrm>
              <a:off x="240" y="1488"/>
              <a:ext cx="115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4870" name="Text Box 10"/>
            <p:cNvSpPr txBox="1">
              <a:spLocks noChangeArrowheads="1"/>
            </p:cNvSpPr>
            <p:nvPr/>
          </p:nvSpPr>
          <p:spPr bwMode="auto">
            <a:xfrm>
              <a:off x="137" y="1233"/>
              <a:ext cx="1050"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1800"/>
                <a:t>procCmd(cmd)</a:t>
              </a:r>
            </a:p>
          </p:txBody>
        </p:sp>
      </p:grpSp>
      <p:grpSp>
        <p:nvGrpSpPr>
          <p:cNvPr id="4" name="Group 11"/>
          <p:cNvGrpSpPr>
            <a:grpSpLocks/>
          </p:cNvGrpSpPr>
          <p:nvPr/>
        </p:nvGrpSpPr>
        <p:grpSpPr bwMode="auto">
          <a:xfrm>
            <a:off x="2362200" y="2133600"/>
            <a:ext cx="2613025" cy="762000"/>
            <a:chOff x="1488" y="1344"/>
            <a:chExt cx="1646" cy="480"/>
          </a:xfrm>
        </p:grpSpPr>
        <p:sp>
          <p:nvSpPr>
            <p:cNvPr id="34865" name="Rectangle 12"/>
            <p:cNvSpPr>
              <a:spLocks noChangeArrowheads="1"/>
            </p:cNvSpPr>
            <p:nvPr/>
          </p:nvSpPr>
          <p:spPr bwMode="auto">
            <a:xfrm>
              <a:off x="1488" y="1536"/>
              <a:ext cx="192" cy="28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4866" name="Freeform 13"/>
            <p:cNvSpPr>
              <a:spLocks/>
            </p:cNvSpPr>
            <p:nvPr/>
          </p:nvSpPr>
          <p:spPr bwMode="auto">
            <a:xfrm>
              <a:off x="1511" y="1416"/>
              <a:ext cx="312" cy="168"/>
            </a:xfrm>
            <a:custGeom>
              <a:avLst/>
              <a:gdLst>
                <a:gd name="T0" fmla="*/ 0 w 312"/>
                <a:gd name="T1" fmla="*/ 24 h 168"/>
                <a:gd name="T2" fmla="*/ 288 w 312"/>
                <a:gd name="T3" fmla="*/ 24 h 168"/>
                <a:gd name="T4" fmla="*/ 144 w 312"/>
                <a:gd name="T5" fmla="*/ 168 h 168"/>
                <a:gd name="T6" fmla="*/ 0 60000 65536"/>
                <a:gd name="T7" fmla="*/ 0 60000 65536"/>
                <a:gd name="T8" fmla="*/ 0 60000 65536"/>
                <a:gd name="T9" fmla="*/ 0 w 312"/>
                <a:gd name="T10" fmla="*/ 0 h 168"/>
                <a:gd name="T11" fmla="*/ 312 w 312"/>
                <a:gd name="T12" fmla="*/ 168 h 168"/>
              </a:gdLst>
              <a:ahLst/>
              <a:cxnLst>
                <a:cxn ang="T6">
                  <a:pos x="T0" y="T1"/>
                </a:cxn>
                <a:cxn ang="T7">
                  <a:pos x="T2" y="T3"/>
                </a:cxn>
                <a:cxn ang="T8">
                  <a:pos x="T4" y="T5"/>
                </a:cxn>
              </a:cxnLst>
              <a:rect l="T9" t="T10" r="T11" b="T12"/>
              <a:pathLst>
                <a:path w="312" h="168">
                  <a:moveTo>
                    <a:pt x="0" y="24"/>
                  </a:moveTo>
                  <a:cubicBezTo>
                    <a:pt x="132" y="12"/>
                    <a:pt x="264" y="0"/>
                    <a:pt x="288" y="24"/>
                  </a:cubicBezTo>
                  <a:cubicBezTo>
                    <a:pt x="312" y="48"/>
                    <a:pt x="176" y="144"/>
                    <a:pt x="144" y="168"/>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4867" name="Text Box 14"/>
            <p:cNvSpPr txBox="1">
              <a:spLocks noChangeArrowheads="1"/>
            </p:cNvSpPr>
            <p:nvPr/>
          </p:nvSpPr>
          <p:spPr bwMode="auto">
            <a:xfrm>
              <a:off x="1799" y="1344"/>
              <a:ext cx="133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parseCommand()</a:t>
              </a:r>
            </a:p>
          </p:txBody>
        </p:sp>
      </p:grpSp>
      <p:grpSp>
        <p:nvGrpSpPr>
          <p:cNvPr id="5" name="Group 73"/>
          <p:cNvGrpSpPr>
            <a:grpSpLocks/>
          </p:cNvGrpSpPr>
          <p:nvPr/>
        </p:nvGrpSpPr>
        <p:grpSpPr bwMode="auto">
          <a:xfrm>
            <a:off x="2362200" y="6553200"/>
            <a:ext cx="2133600" cy="304800"/>
            <a:chOff x="1488" y="4128"/>
            <a:chExt cx="1344" cy="192"/>
          </a:xfrm>
        </p:grpSpPr>
        <p:sp>
          <p:nvSpPr>
            <p:cNvPr id="34863" name="Line 6"/>
            <p:cNvSpPr>
              <a:spLocks noChangeShapeType="1"/>
            </p:cNvSpPr>
            <p:nvPr/>
          </p:nvSpPr>
          <p:spPr bwMode="auto">
            <a:xfrm flipH="1">
              <a:off x="1632" y="4128"/>
              <a:ext cx="1200" cy="0"/>
            </a:xfrm>
            <a:prstGeom prst="line">
              <a:avLst/>
            </a:prstGeom>
            <a:noFill/>
            <a:ln w="3810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4864" name="Line 15"/>
            <p:cNvSpPr>
              <a:spLocks noChangeShapeType="1"/>
            </p:cNvSpPr>
            <p:nvPr/>
          </p:nvSpPr>
          <p:spPr bwMode="auto">
            <a:xfrm>
              <a:off x="1488" y="4128"/>
              <a:ext cx="0" cy="192"/>
            </a:xfrm>
            <a:prstGeom prst="line">
              <a:avLst/>
            </a:prstGeom>
            <a:noFill/>
            <a:ln w="57150">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6" name="Group 16"/>
          <p:cNvGrpSpPr>
            <a:grpSpLocks/>
          </p:cNvGrpSpPr>
          <p:nvPr/>
        </p:nvGrpSpPr>
        <p:grpSpPr bwMode="auto">
          <a:xfrm>
            <a:off x="2590800" y="3124200"/>
            <a:ext cx="1981200" cy="3429000"/>
            <a:chOff x="1632" y="1968"/>
            <a:chExt cx="1584" cy="2160"/>
          </a:xfrm>
        </p:grpSpPr>
        <p:grpSp>
          <p:nvGrpSpPr>
            <p:cNvPr id="34859" name="Group 17"/>
            <p:cNvGrpSpPr>
              <a:grpSpLocks/>
            </p:cNvGrpSpPr>
            <p:nvPr/>
          </p:nvGrpSpPr>
          <p:grpSpPr bwMode="auto">
            <a:xfrm>
              <a:off x="1632" y="2352"/>
              <a:ext cx="1584" cy="1776"/>
              <a:chOff x="1925" y="2515"/>
              <a:chExt cx="1699" cy="408"/>
            </a:xfrm>
          </p:grpSpPr>
          <p:sp>
            <p:nvSpPr>
              <p:cNvPr id="34861" name="Rectangle 18"/>
              <p:cNvSpPr>
                <a:spLocks noChangeArrowheads="1"/>
              </p:cNvSpPr>
              <p:nvPr/>
            </p:nvSpPr>
            <p:spPr bwMode="auto">
              <a:xfrm>
                <a:off x="3558" y="2515"/>
                <a:ext cx="66" cy="40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4862" name="Line 19"/>
              <p:cNvSpPr>
                <a:spLocks noChangeShapeType="1"/>
              </p:cNvSpPr>
              <p:nvPr/>
            </p:nvSpPr>
            <p:spPr bwMode="auto">
              <a:xfrm>
                <a:off x="1925" y="2515"/>
                <a:ext cx="1633"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34860" name="Text Box 20"/>
            <p:cNvSpPr txBox="1">
              <a:spLocks noChangeArrowheads="1"/>
            </p:cNvSpPr>
            <p:nvPr/>
          </p:nvSpPr>
          <p:spPr bwMode="auto">
            <a:xfrm>
              <a:off x="1776" y="1968"/>
              <a:ext cx="1189"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dash"/>
                  <a:miter lim="800000"/>
                  <a:headEnd/>
                  <a:tailEnd/>
                </a14:hiddenLine>
              </a:ext>
            </a:extLst>
          </p:spPr>
          <p:txBody>
            <a:bodyPr>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sz="1800"/>
            </a:p>
            <a:p>
              <a:pPr eaLnBrk="1" hangingPunct="1"/>
              <a:endParaRPr lang="en-US" altLang="en-US" sz="1800"/>
            </a:p>
            <a:p>
              <a:pPr eaLnBrk="1" hangingPunct="1"/>
              <a:r>
                <a:rPr lang="en-US" altLang="en-US" sz="1800"/>
                <a:t>execute()</a:t>
              </a:r>
            </a:p>
          </p:txBody>
        </p:sp>
      </p:grpSp>
      <p:grpSp>
        <p:nvGrpSpPr>
          <p:cNvPr id="8" name="Group 21"/>
          <p:cNvGrpSpPr>
            <a:grpSpLocks/>
          </p:cNvGrpSpPr>
          <p:nvPr/>
        </p:nvGrpSpPr>
        <p:grpSpPr bwMode="auto">
          <a:xfrm>
            <a:off x="2382838" y="2209800"/>
            <a:ext cx="3536950" cy="1828800"/>
            <a:chOff x="1483" y="1344"/>
            <a:chExt cx="2722" cy="1200"/>
          </a:xfrm>
        </p:grpSpPr>
        <p:sp>
          <p:nvSpPr>
            <p:cNvPr id="34850" name="Rectangle 22"/>
            <p:cNvSpPr>
              <a:spLocks noChangeArrowheads="1"/>
            </p:cNvSpPr>
            <p:nvPr/>
          </p:nvSpPr>
          <p:spPr bwMode="auto">
            <a:xfrm>
              <a:off x="3118" y="1344"/>
              <a:ext cx="1087"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solidFill>
                    <a:srgbClr val="FC0128"/>
                  </a:solidFill>
                </a:rPr>
                <a:t>{transient}</a:t>
              </a:r>
            </a:p>
          </p:txBody>
        </p:sp>
        <p:grpSp>
          <p:nvGrpSpPr>
            <p:cNvPr id="34851" name="Group 23"/>
            <p:cNvGrpSpPr>
              <a:grpSpLocks/>
            </p:cNvGrpSpPr>
            <p:nvPr/>
          </p:nvGrpSpPr>
          <p:grpSpPr bwMode="auto">
            <a:xfrm>
              <a:off x="1483" y="1680"/>
              <a:ext cx="2597" cy="864"/>
              <a:chOff x="1483" y="1680"/>
              <a:chExt cx="2597" cy="864"/>
            </a:xfrm>
          </p:grpSpPr>
          <p:grpSp>
            <p:nvGrpSpPr>
              <p:cNvPr id="34852" name="Group 24"/>
              <p:cNvGrpSpPr>
                <a:grpSpLocks/>
              </p:cNvGrpSpPr>
              <p:nvPr/>
            </p:nvGrpSpPr>
            <p:grpSpPr bwMode="auto">
              <a:xfrm>
                <a:off x="1483" y="1680"/>
                <a:ext cx="2597" cy="864"/>
                <a:chOff x="1483" y="1680"/>
                <a:chExt cx="2597" cy="864"/>
              </a:xfrm>
            </p:grpSpPr>
            <p:grpSp>
              <p:nvGrpSpPr>
                <p:cNvPr id="34854" name="Group 25"/>
                <p:cNvGrpSpPr>
                  <a:grpSpLocks/>
                </p:cNvGrpSpPr>
                <p:nvPr/>
              </p:nvGrpSpPr>
              <p:grpSpPr bwMode="auto">
                <a:xfrm>
                  <a:off x="1483" y="1680"/>
                  <a:ext cx="2597" cy="453"/>
                  <a:chOff x="1483" y="1680"/>
                  <a:chExt cx="2597" cy="453"/>
                </a:xfrm>
              </p:grpSpPr>
              <p:sp>
                <p:nvSpPr>
                  <p:cNvPr id="34856" name="Rectangle 26"/>
                  <p:cNvSpPr>
                    <a:spLocks noChangeArrowheads="1"/>
                  </p:cNvSpPr>
                  <p:nvPr/>
                </p:nvSpPr>
                <p:spPr bwMode="auto">
                  <a:xfrm>
                    <a:off x="2592" y="1680"/>
                    <a:ext cx="1488" cy="453"/>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a:AssgSubCmd</a:t>
                    </a:r>
                  </a:p>
                </p:txBody>
              </p:sp>
              <p:sp>
                <p:nvSpPr>
                  <p:cNvPr id="34857" name="Text Box 27"/>
                  <p:cNvSpPr txBox="1">
                    <a:spLocks noChangeArrowheads="1"/>
                  </p:cNvSpPr>
                  <p:nvPr/>
                </p:nvSpPr>
                <p:spPr bwMode="auto">
                  <a:xfrm>
                    <a:off x="1483" y="1728"/>
                    <a:ext cx="1120" cy="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&lt;&lt; create &gt;&gt;</a:t>
                    </a:r>
                  </a:p>
                </p:txBody>
              </p:sp>
              <p:sp>
                <p:nvSpPr>
                  <p:cNvPr id="34858" name="Line 28"/>
                  <p:cNvSpPr>
                    <a:spLocks noChangeShapeType="1"/>
                  </p:cNvSpPr>
                  <p:nvPr/>
                </p:nvSpPr>
                <p:spPr bwMode="auto">
                  <a:xfrm>
                    <a:off x="1632" y="2016"/>
                    <a:ext cx="96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sp>
              <p:nvSpPr>
                <p:cNvPr id="34855" name="Line 29"/>
                <p:cNvSpPr>
                  <a:spLocks noChangeShapeType="1"/>
                </p:cNvSpPr>
                <p:nvPr/>
              </p:nvSpPr>
              <p:spPr bwMode="auto">
                <a:xfrm>
                  <a:off x="3168" y="2160"/>
                  <a:ext cx="0" cy="384"/>
                </a:xfrm>
                <a:prstGeom prst="line">
                  <a:avLst/>
                </a:prstGeom>
                <a:noFill/>
                <a:ln w="38100">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34853" name="Text Box 30"/>
              <p:cNvSpPr txBox="1">
                <a:spLocks noChangeArrowheads="1"/>
              </p:cNvSpPr>
              <p:nvPr/>
            </p:nvSpPr>
            <p:spPr bwMode="auto">
              <a:xfrm>
                <a:off x="1585" y="2079"/>
                <a:ext cx="1580" cy="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AssgSubCmd(u,cmd)</a:t>
                </a:r>
              </a:p>
            </p:txBody>
          </p:sp>
        </p:grpSp>
      </p:grpSp>
      <p:grpSp>
        <p:nvGrpSpPr>
          <p:cNvPr id="12" name="Group 54"/>
          <p:cNvGrpSpPr>
            <a:grpSpLocks/>
          </p:cNvGrpSpPr>
          <p:nvPr/>
        </p:nvGrpSpPr>
        <p:grpSpPr bwMode="auto">
          <a:xfrm>
            <a:off x="4489450" y="1219200"/>
            <a:ext cx="2749550" cy="5334000"/>
            <a:chOff x="2786" y="672"/>
            <a:chExt cx="2467" cy="3456"/>
          </a:xfrm>
        </p:grpSpPr>
        <p:sp>
          <p:nvSpPr>
            <p:cNvPr id="34844" name="Text Box 45"/>
            <p:cNvSpPr txBox="1">
              <a:spLocks noChangeArrowheads="1"/>
            </p:cNvSpPr>
            <p:nvPr/>
          </p:nvSpPr>
          <p:spPr bwMode="auto">
            <a:xfrm>
              <a:off x="2786" y="2640"/>
              <a:ext cx="1604"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[if stu != NULL </a:t>
              </a:r>
            </a:p>
            <a:p>
              <a:pPr eaLnBrk="1" hangingPunct="1"/>
              <a:r>
                <a:rPr lang="en-US" altLang="en-US">
                  <a:solidFill>
                    <a:srgbClr val="FC0128"/>
                  </a:solidFill>
                </a:rPr>
                <a:t>and sub != NULL]</a:t>
              </a:r>
            </a:p>
          </p:txBody>
        </p:sp>
        <p:sp>
          <p:nvSpPr>
            <p:cNvPr id="34845" name="Rectangle 47"/>
            <p:cNvSpPr>
              <a:spLocks noChangeArrowheads="1"/>
            </p:cNvSpPr>
            <p:nvPr/>
          </p:nvSpPr>
          <p:spPr bwMode="auto">
            <a:xfrm>
              <a:off x="4176" y="672"/>
              <a:ext cx="1077" cy="379"/>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stu:Student</a:t>
              </a:r>
            </a:p>
          </p:txBody>
        </p:sp>
        <p:sp>
          <p:nvSpPr>
            <p:cNvPr id="34846" name="Line 48"/>
            <p:cNvSpPr>
              <a:spLocks noChangeShapeType="1"/>
            </p:cNvSpPr>
            <p:nvPr/>
          </p:nvSpPr>
          <p:spPr bwMode="auto">
            <a:xfrm>
              <a:off x="2928" y="3224"/>
              <a:ext cx="168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4847" name="Line 49"/>
            <p:cNvSpPr>
              <a:spLocks noChangeShapeType="1"/>
            </p:cNvSpPr>
            <p:nvPr/>
          </p:nvSpPr>
          <p:spPr bwMode="auto">
            <a:xfrm flipH="1">
              <a:off x="4608" y="1059"/>
              <a:ext cx="48" cy="2126"/>
            </a:xfrm>
            <a:prstGeom prst="line">
              <a:avLst/>
            </a:prstGeom>
            <a:noFill/>
            <a:ln w="38100">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4848" name="Rectangle 50"/>
            <p:cNvSpPr>
              <a:spLocks noChangeArrowheads="1"/>
            </p:cNvSpPr>
            <p:nvPr/>
          </p:nvSpPr>
          <p:spPr bwMode="auto">
            <a:xfrm>
              <a:off x="4560" y="3224"/>
              <a:ext cx="144" cy="90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4849" name="Text Box 52"/>
            <p:cNvSpPr txBox="1">
              <a:spLocks noChangeArrowheads="1"/>
            </p:cNvSpPr>
            <p:nvPr/>
          </p:nvSpPr>
          <p:spPr bwMode="auto">
            <a:xfrm>
              <a:off x="2887" y="3031"/>
              <a:ext cx="1481"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addSubject(sub)</a:t>
              </a:r>
            </a:p>
          </p:txBody>
        </p:sp>
      </p:grpSp>
      <p:sp>
        <p:nvSpPr>
          <p:cNvPr id="456757" name="Line 53"/>
          <p:cNvSpPr>
            <a:spLocks noChangeShapeType="1"/>
          </p:cNvSpPr>
          <p:nvPr/>
        </p:nvSpPr>
        <p:spPr bwMode="auto">
          <a:xfrm>
            <a:off x="3276600" y="4038600"/>
            <a:ext cx="0" cy="533400"/>
          </a:xfrm>
          <a:prstGeom prst="line">
            <a:avLst/>
          </a:prstGeom>
          <a:noFill/>
          <a:ln w="952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13" name="Group 72"/>
          <p:cNvGrpSpPr>
            <a:grpSpLocks/>
          </p:cNvGrpSpPr>
          <p:nvPr/>
        </p:nvGrpSpPr>
        <p:grpSpPr bwMode="auto">
          <a:xfrm>
            <a:off x="6553200" y="4191000"/>
            <a:ext cx="2105025" cy="1676400"/>
            <a:chOff x="4128" y="2640"/>
            <a:chExt cx="1326" cy="1056"/>
          </a:xfrm>
        </p:grpSpPr>
        <p:grpSp>
          <p:nvGrpSpPr>
            <p:cNvPr id="34838" name="Group 68"/>
            <p:cNvGrpSpPr>
              <a:grpSpLocks/>
            </p:cNvGrpSpPr>
            <p:nvPr/>
          </p:nvGrpSpPr>
          <p:grpSpPr bwMode="auto">
            <a:xfrm>
              <a:off x="4128" y="2640"/>
              <a:ext cx="1326" cy="1056"/>
              <a:chOff x="4128" y="2640"/>
              <a:chExt cx="1326" cy="1056"/>
            </a:xfrm>
          </p:grpSpPr>
          <p:sp>
            <p:nvSpPr>
              <p:cNvPr id="34840" name="Freeform 56"/>
              <p:cNvSpPr>
                <a:spLocks/>
              </p:cNvSpPr>
              <p:nvPr/>
            </p:nvSpPr>
            <p:spPr bwMode="auto">
              <a:xfrm>
                <a:off x="4128" y="2832"/>
                <a:ext cx="424" cy="480"/>
              </a:xfrm>
              <a:custGeom>
                <a:avLst/>
                <a:gdLst>
                  <a:gd name="T0" fmla="*/ 0 w 424"/>
                  <a:gd name="T1" fmla="*/ 384 h 480"/>
                  <a:gd name="T2" fmla="*/ 192 w 424"/>
                  <a:gd name="T3" fmla="*/ 48 h 480"/>
                  <a:gd name="T4" fmla="*/ 336 w 424"/>
                  <a:gd name="T5" fmla="*/ 96 h 480"/>
                  <a:gd name="T6" fmla="*/ 384 w 424"/>
                  <a:gd name="T7" fmla="*/ 240 h 480"/>
                  <a:gd name="T8" fmla="*/ 96 w 424"/>
                  <a:gd name="T9" fmla="*/ 480 h 480"/>
                  <a:gd name="T10" fmla="*/ 0 60000 65536"/>
                  <a:gd name="T11" fmla="*/ 0 60000 65536"/>
                  <a:gd name="T12" fmla="*/ 0 60000 65536"/>
                  <a:gd name="T13" fmla="*/ 0 60000 65536"/>
                  <a:gd name="T14" fmla="*/ 0 60000 65536"/>
                  <a:gd name="T15" fmla="*/ 0 w 424"/>
                  <a:gd name="T16" fmla="*/ 0 h 480"/>
                  <a:gd name="T17" fmla="*/ 424 w 424"/>
                  <a:gd name="T18" fmla="*/ 480 h 480"/>
                </a:gdLst>
                <a:ahLst/>
                <a:cxnLst>
                  <a:cxn ang="T10">
                    <a:pos x="T0" y="T1"/>
                  </a:cxn>
                  <a:cxn ang="T11">
                    <a:pos x="T2" y="T3"/>
                  </a:cxn>
                  <a:cxn ang="T12">
                    <a:pos x="T4" y="T5"/>
                  </a:cxn>
                  <a:cxn ang="T13">
                    <a:pos x="T6" y="T7"/>
                  </a:cxn>
                  <a:cxn ang="T14">
                    <a:pos x="T8" y="T9"/>
                  </a:cxn>
                </a:cxnLst>
                <a:rect l="T15" t="T16" r="T17" b="T18"/>
                <a:pathLst>
                  <a:path w="424" h="480">
                    <a:moveTo>
                      <a:pt x="0" y="384"/>
                    </a:moveTo>
                    <a:cubicBezTo>
                      <a:pt x="68" y="240"/>
                      <a:pt x="136" y="96"/>
                      <a:pt x="192" y="48"/>
                    </a:cubicBezTo>
                    <a:cubicBezTo>
                      <a:pt x="248" y="0"/>
                      <a:pt x="304" y="64"/>
                      <a:pt x="336" y="96"/>
                    </a:cubicBezTo>
                    <a:cubicBezTo>
                      <a:pt x="368" y="128"/>
                      <a:pt x="424" y="176"/>
                      <a:pt x="384" y="240"/>
                    </a:cubicBezTo>
                    <a:cubicBezTo>
                      <a:pt x="344" y="304"/>
                      <a:pt x="152" y="432"/>
                      <a:pt x="96" y="48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4841" name="Rectangle 57"/>
              <p:cNvSpPr>
                <a:spLocks noChangeArrowheads="1"/>
              </p:cNvSpPr>
              <p:nvPr/>
            </p:nvSpPr>
            <p:spPr bwMode="auto">
              <a:xfrm>
                <a:off x="4128" y="3312"/>
                <a:ext cx="144" cy="28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34842" name="Text Box 58"/>
              <p:cNvSpPr txBox="1">
                <a:spLocks noChangeArrowheads="1"/>
              </p:cNvSpPr>
              <p:nvPr/>
            </p:nvSpPr>
            <p:spPr bwMode="auto">
              <a:xfrm>
                <a:off x="4320" y="2640"/>
                <a:ext cx="113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getNumSubjects()</a:t>
                </a:r>
              </a:p>
            </p:txBody>
          </p:sp>
          <p:sp>
            <p:nvSpPr>
              <p:cNvPr id="34843" name="Freeform 59"/>
              <p:cNvSpPr>
                <a:spLocks/>
              </p:cNvSpPr>
              <p:nvPr/>
            </p:nvSpPr>
            <p:spPr bwMode="auto">
              <a:xfrm>
                <a:off x="4176" y="3376"/>
                <a:ext cx="304" cy="320"/>
              </a:xfrm>
              <a:custGeom>
                <a:avLst/>
                <a:gdLst>
                  <a:gd name="T0" fmla="*/ 96 w 304"/>
                  <a:gd name="T1" fmla="*/ 128 h 320"/>
                  <a:gd name="T2" fmla="*/ 288 w 304"/>
                  <a:gd name="T3" fmla="*/ 32 h 320"/>
                  <a:gd name="T4" fmla="*/ 0 w 304"/>
                  <a:gd name="T5" fmla="*/ 320 h 320"/>
                  <a:gd name="T6" fmla="*/ 0 60000 65536"/>
                  <a:gd name="T7" fmla="*/ 0 60000 65536"/>
                  <a:gd name="T8" fmla="*/ 0 60000 65536"/>
                  <a:gd name="T9" fmla="*/ 0 w 304"/>
                  <a:gd name="T10" fmla="*/ 0 h 320"/>
                  <a:gd name="T11" fmla="*/ 304 w 304"/>
                  <a:gd name="T12" fmla="*/ 320 h 320"/>
                </a:gdLst>
                <a:ahLst/>
                <a:cxnLst>
                  <a:cxn ang="T6">
                    <a:pos x="T0" y="T1"/>
                  </a:cxn>
                  <a:cxn ang="T7">
                    <a:pos x="T2" y="T3"/>
                  </a:cxn>
                  <a:cxn ang="T8">
                    <a:pos x="T4" y="T5"/>
                  </a:cxn>
                </a:cxnLst>
                <a:rect l="T9" t="T10" r="T11" b="T12"/>
                <a:pathLst>
                  <a:path w="304" h="320">
                    <a:moveTo>
                      <a:pt x="96" y="128"/>
                    </a:moveTo>
                    <a:cubicBezTo>
                      <a:pt x="200" y="64"/>
                      <a:pt x="304" y="0"/>
                      <a:pt x="288" y="32"/>
                    </a:cubicBezTo>
                    <a:cubicBezTo>
                      <a:pt x="272" y="64"/>
                      <a:pt x="48" y="272"/>
                      <a:pt x="0" y="32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grpSp>
        <p:sp>
          <p:nvSpPr>
            <p:cNvPr id="34839" name="Text Box 60"/>
            <p:cNvSpPr txBox="1">
              <a:spLocks noChangeArrowheads="1"/>
            </p:cNvSpPr>
            <p:nvPr/>
          </p:nvSpPr>
          <p:spPr bwMode="auto">
            <a:xfrm>
              <a:off x="4384" y="3408"/>
              <a:ext cx="75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return num</a:t>
              </a:r>
            </a:p>
          </p:txBody>
        </p:sp>
      </p:grpSp>
      <p:grpSp>
        <p:nvGrpSpPr>
          <p:cNvPr id="15" name="Group 71"/>
          <p:cNvGrpSpPr>
            <a:grpSpLocks/>
          </p:cNvGrpSpPr>
          <p:nvPr/>
        </p:nvGrpSpPr>
        <p:grpSpPr bwMode="auto">
          <a:xfrm>
            <a:off x="6629400" y="5715000"/>
            <a:ext cx="2198688" cy="609600"/>
            <a:chOff x="4176" y="3600"/>
            <a:chExt cx="1385" cy="384"/>
          </a:xfrm>
        </p:grpSpPr>
        <p:sp>
          <p:nvSpPr>
            <p:cNvPr id="34834" name="Line 63"/>
            <p:cNvSpPr>
              <a:spLocks noChangeShapeType="1"/>
            </p:cNvSpPr>
            <p:nvPr/>
          </p:nvSpPr>
          <p:spPr bwMode="auto">
            <a:xfrm>
              <a:off x="4176" y="3840"/>
              <a:ext cx="816"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34835" name="Group 69"/>
            <p:cNvGrpSpPr>
              <a:grpSpLocks/>
            </p:cNvGrpSpPr>
            <p:nvPr/>
          </p:nvGrpSpPr>
          <p:grpSpPr bwMode="auto">
            <a:xfrm>
              <a:off x="4176" y="3600"/>
              <a:ext cx="1385" cy="384"/>
              <a:chOff x="4183" y="3648"/>
              <a:chExt cx="1385" cy="384"/>
            </a:xfrm>
          </p:grpSpPr>
          <p:sp>
            <p:nvSpPr>
              <p:cNvPr id="34836" name="Rectangle 61"/>
              <p:cNvSpPr>
                <a:spLocks noChangeArrowheads="1"/>
              </p:cNvSpPr>
              <p:nvPr/>
            </p:nvSpPr>
            <p:spPr bwMode="auto">
              <a:xfrm>
                <a:off x="4992" y="3696"/>
                <a:ext cx="576" cy="336"/>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Excp</a:t>
                </a:r>
              </a:p>
            </p:txBody>
          </p:sp>
          <p:sp>
            <p:nvSpPr>
              <p:cNvPr id="34837" name="Text Box 64"/>
              <p:cNvSpPr txBox="1">
                <a:spLocks noChangeArrowheads="1"/>
              </p:cNvSpPr>
              <p:nvPr/>
            </p:nvSpPr>
            <p:spPr bwMode="auto">
              <a:xfrm>
                <a:off x="4183" y="3648"/>
                <a:ext cx="87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solidFill>
                      <a:srgbClr val="FC0128"/>
                    </a:solidFill>
                  </a:rPr>
                  <a:t>[num &gt;= 10]</a:t>
                </a:r>
              </a:p>
            </p:txBody>
          </p:sp>
        </p:grpSp>
      </p:grpSp>
      <p:grpSp>
        <p:nvGrpSpPr>
          <p:cNvPr id="17" name="Group 70"/>
          <p:cNvGrpSpPr>
            <a:grpSpLocks/>
          </p:cNvGrpSpPr>
          <p:nvPr/>
        </p:nvGrpSpPr>
        <p:grpSpPr bwMode="auto">
          <a:xfrm>
            <a:off x="4572000" y="6227763"/>
            <a:ext cx="1981200" cy="630237"/>
            <a:chOff x="2880" y="3923"/>
            <a:chExt cx="1248" cy="397"/>
          </a:xfrm>
        </p:grpSpPr>
        <p:sp>
          <p:nvSpPr>
            <p:cNvPr id="34831" name="Line 65"/>
            <p:cNvSpPr>
              <a:spLocks noChangeShapeType="1"/>
            </p:cNvSpPr>
            <p:nvPr/>
          </p:nvSpPr>
          <p:spPr bwMode="auto">
            <a:xfrm flipH="1">
              <a:off x="2880" y="4128"/>
              <a:ext cx="1152" cy="0"/>
            </a:xfrm>
            <a:prstGeom prst="line">
              <a:avLst/>
            </a:prstGeom>
            <a:noFill/>
            <a:ln w="3810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4832" name="Line 66"/>
            <p:cNvSpPr>
              <a:spLocks noChangeShapeType="1"/>
            </p:cNvSpPr>
            <p:nvPr/>
          </p:nvSpPr>
          <p:spPr bwMode="auto">
            <a:xfrm>
              <a:off x="4128" y="4128"/>
              <a:ext cx="0" cy="192"/>
            </a:xfrm>
            <a:prstGeom prst="line">
              <a:avLst/>
            </a:prstGeom>
            <a:noFill/>
            <a:ln w="38100">
              <a:solidFill>
                <a:schemeClr val="tx1"/>
              </a:solidFill>
              <a:prstDash val="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4833" name="Text Box 67"/>
            <p:cNvSpPr txBox="1">
              <a:spLocks noChangeArrowheads="1"/>
            </p:cNvSpPr>
            <p:nvPr/>
          </p:nvSpPr>
          <p:spPr bwMode="auto">
            <a:xfrm>
              <a:off x="2983" y="3923"/>
              <a:ext cx="56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a:t>return e</a:t>
              </a:r>
            </a:p>
          </p:txBody>
        </p:sp>
      </p:grpSp>
    </p:spTree>
    <p:extLst>
      <p:ext uri="{BB962C8B-B14F-4D97-AF65-F5344CB8AC3E}">
        <p14:creationId xmlns:p14="http://schemas.microsoft.com/office/powerpoint/2010/main" xmlns="" val="863403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6757"/>
                                        </p:tgtEl>
                                        <p:attrNameLst>
                                          <p:attrName>style.visibility</p:attrName>
                                        </p:attrNameLst>
                                      </p:cBhvr>
                                      <p:to>
                                        <p:strVal val="visible"/>
                                      </p:to>
                                    </p:set>
                                    <p:anim calcmode="lin" valueType="num">
                                      <p:cBhvr additive="base">
                                        <p:cTn id="37" dur="500" fill="hold"/>
                                        <p:tgtEl>
                                          <p:spTgt spid="456757"/>
                                        </p:tgtEl>
                                        <p:attrNameLst>
                                          <p:attrName>ppt_x</p:attrName>
                                        </p:attrNameLst>
                                      </p:cBhvr>
                                      <p:tavLst>
                                        <p:tav tm="0">
                                          <p:val>
                                            <p:strVal val="0-#ppt_w/2"/>
                                          </p:val>
                                        </p:tav>
                                        <p:tav tm="100000">
                                          <p:val>
                                            <p:strVal val="#ppt_x"/>
                                          </p:val>
                                        </p:tav>
                                      </p:tavLst>
                                    </p:anim>
                                    <p:anim calcmode="lin" valueType="num">
                                      <p:cBhvr additive="base">
                                        <p:cTn id="38" dur="500" fill="hold"/>
                                        <p:tgtEl>
                                          <p:spTgt spid="45675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0-#ppt_w/2"/>
                                          </p:val>
                                        </p:tav>
                                        <p:tav tm="100000">
                                          <p:val>
                                            <p:strVal val="#ppt_x"/>
                                          </p:val>
                                        </p:tav>
                                      </p:tavLst>
                                    </p:anim>
                                    <p:anim calcmode="lin" valueType="num">
                                      <p:cBhvr additive="base">
                                        <p:cTn id="6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0-#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4A36A40F-EFCB-AE41-9925-2550BAAAC96C}" type="slidenum">
              <a:rPr lang="zh-CN" altLang="en-GB" sz="1400"/>
              <a:pPr eaLnBrk="1" hangingPunct="1"/>
              <a:t>4</a:t>
            </a:fld>
            <a:endParaRPr lang="en-GB" altLang="zh-CN" sz="1400"/>
          </a:p>
        </p:txBody>
      </p:sp>
      <p:sp>
        <p:nvSpPr>
          <p:cNvPr id="6147" name="Rectangle 2"/>
          <p:cNvSpPr>
            <a:spLocks noGrp="1" noChangeArrowheads="1"/>
          </p:cNvSpPr>
          <p:nvPr>
            <p:ph type="title"/>
          </p:nvPr>
        </p:nvSpPr>
        <p:spPr/>
        <p:txBody>
          <a:bodyPr/>
          <a:lstStyle/>
          <a:p>
            <a:pPr eaLnBrk="1" hangingPunct="1"/>
            <a:r>
              <a:rPr lang="en-US" altLang="en-US"/>
              <a:t>Sequence Diagram</a:t>
            </a:r>
          </a:p>
        </p:txBody>
      </p:sp>
      <p:sp>
        <p:nvSpPr>
          <p:cNvPr id="6148" name="Rectangle 3"/>
          <p:cNvSpPr>
            <a:spLocks noGrp="1" noChangeArrowheads="1"/>
          </p:cNvSpPr>
          <p:nvPr>
            <p:ph type="body" idx="1"/>
          </p:nvPr>
        </p:nvSpPr>
        <p:spPr/>
        <p:txBody>
          <a:bodyPr/>
          <a:lstStyle/>
          <a:p>
            <a:pPr eaLnBrk="1" hangingPunct="1">
              <a:lnSpc>
                <a:spcPct val="80000"/>
              </a:lnSpc>
            </a:pPr>
            <a:r>
              <a:rPr lang="en-US" altLang="en-US" sz="2800"/>
              <a:t>Shows how objects communicate with each other over time.</a:t>
            </a:r>
          </a:p>
          <a:p>
            <a:pPr lvl="1" eaLnBrk="1" hangingPunct="1">
              <a:lnSpc>
                <a:spcPct val="80000"/>
              </a:lnSpc>
            </a:pPr>
            <a:r>
              <a:rPr lang="en-US" altLang="en-US" sz="2400"/>
              <a:t>That is, sequence diagrams are used to model object interactions arranged in time sequence and to distribute use case behavior to classes.</a:t>
            </a:r>
          </a:p>
          <a:p>
            <a:pPr lvl="1" eaLnBrk="1" hangingPunct="1">
              <a:lnSpc>
                <a:spcPct val="80000"/>
              </a:lnSpc>
            </a:pPr>
            <a:r>
              <a:rPr lang="en-US" altLang="en-US" sz="2400"/>
              <a:t>They can also be used to illustrate all the paths a particular use case can ultimately produce.</a:t>
            </a:r>
          </a:p>
          <a:p>
            <a:pPr eaLnBrk="1" hangingPunct="1">
              <a:lnSpc>
                <a:spcPct val="80000"/>
              </a:lnSpc>
              <a:buFont typeface="Wingdings" charset="2"/>
              <a:buNone/>
            </a:pPr>
            <a:endParaRPr lang="en-US" altLang="en-US" sz="2800"/>
          </a:p>
          <a:p>
            <a:pPr eaLnBrk="1" hangingPunct="1">
              <a:lnSpc>
                <a:spcPct val="80000"/>
              </a:lnSpc>
            </a:pPr>
            <a:r>
              <a:rPr lang="en-US" altLang="en-US" sz="2800"/>
              <a:t>The sequence diagram consists of</a:t>
            </a:r>
            <a:r>
              <a:rPr lang="en-US" altLang="en-US" sz="2800">
                <a:solidFill>
                  <a:srgbClr val="000080"/>
                </a:solidFill>
              </a:rPr>
              <a:t> </a:t>
            </a:r>
            <a:r>
              <a:rPr lang="en-US" altLang="en-US" sz="2800" i="1">
                <a:solidFill>
                  <a:srgbClr val="FF3300"/>
                </a:solidFill>
              </a:rPr>
              <a:t>Active Objects</a:t>
            </a:r>
            <a:r>
              <a:rPr lang="en-US" altLang="en-US" sz="2800">
                <a:solidFill>
                  <a:srgbClr val="FF3300"/>
                </a:solidFill>
              </a:rPr>
              <a:t>, </a:t>
            </a:r>
            <a:r>
              <a:rPr lang="en-US" altLang="en-US" sz="2800" i="1">
                <a:solidFill>
                  <a:srgbClr val="000080"/>
                </a:solidFill>
              </a:rPr>
              <a:t> </a:t>
            </a:r>
            <a:r>
              <a:rPr lang="en-US" altLang="en-US" sz="2800" i="1">
                <a:solidFill>
                  <a:srgbClr val="FF3300"/>
                </a:solidFill>
              </a:rPr>
              <a:t>Messages </a:t>
            </a:r>
            <a:r>
              <a:rPr lang="en-US" altLang="en-US" sz="2800"/>
              <a:t>represented</a:t>
            </a:r>
            <a:r>
              <a:rPr lang="en-US" altLang="en-US" sz="2800">
                <a:solidFill>
                  <a:srgbClr val="000080"/>
                </a:solidFill>
              </a:rPr>
              <a:t> </a:t>
            </a:r>
            <a:r>
              <a:rPr lang="en-US" altLang="en-US" sz="2800"/>
              <a:t>as solid-line arrows, and</a:t>
            </a:r>
            <a:r>
              <a:rPr lang="en-US" altLang="en-US" sz="2800">
                <a:solidFill>
                  <a:srgbClr val="000080"/>
                </a:solidFill>
              </a:rPr>
              <a:t> </a:t>
            </a:r>
            <a:r>
              <a:rPr lang="en-US" altLang="en-US" sz="2800" i="1">
                <a:solidFill>
                  <a:srgbClr val="FF3300"/>
                </a:solidFill>
              </a:rPr>
              <a:t>Time </a:t>
            </a:r>
            <a:r>
              <a:rPr lang="en-US" altLang="en-US" sz="2800"/>
              <a:t>represented as a vertical progression.</a:t>
            </a:r>
          </a:p>
        </p:txBody>
      </p:sp>
    </p:spTree>
    <p:extLst>
      <p:ext uri="{BB962C8B-B14F-4D97-AF65-F5344CB8AC3E}">
        <p14:creationId xmlns:p14="http://schemas.microsoft.com/office/powerpoint/2010/main" xmlns="" val="1422246533"/>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B6EFACB6-814A-1748-9522-002DA2E81C2C}" type="slidenum">
              <a:rPr lang="zh-CN" altLang="en-GB" sz="1400"/>
              <a:pPr eaLnBrk="1" hangingPunct="1"/>
              <a:t>5</a:t>
            </a:fld>
            <a:endParaRPr lang="en-GB" altLang="zh-CN" sz="1400"/>
          </a:p>
        </p:txBody>
      </p:sp>
      <p:sp>
        <p:nvSpPr>
          <p:cNvPr id="7171" name="Rectangle 2"/>
          <p:cNvSpPr>
            <a:spLocks noGrp="1" noChangeArrowheads="1"/>
          </p:cNvSpPr>
          <p:nvPr>
            <p:ph type="title"/>
          </p:nvPr>
        </p:nvSpPr>
        <p:spPr/>
        <p:txBody>
          <a:bodyPr/>
          <a:lstStyle/>
          <a:p>
            <a:pPr eaLnBrk="1" hangingPunct="1"/>
            <a:r>
              <a:rPr lang="en-US" altLang="en-US"/>
              <a:t>Sequence Diagram - Objects</a:t>
            </a:r>
          </a:p>
        </p:txBody>
      </p:sp>
      <p:sp>
        <p:nvSpPr>
          <p:cNvPr id="7172" name="Rectangle 14"/>
          <p:cNvSpPr>
            <a:spLocks noGrp="1" noChangeArrowheads="1"/>
          </p:cNvSpPr>
          <p:nvPr>
            <p:ph type="body" idx="1"/>
          </p:nvPr>
        </p:nvSpPr>
        <p:spPr/>
        <p:txBody>
          <a:bodyPr/>
          <a:lstStyle/>
          <a:p>
            <a:pPr eaLnBrk="1" hangingPunct="1"/>
            <a:r>
              <a:rPr lang="en-GB" altLang="en-US"/>
              <a:t>A life line illustrates what is happening to an object in a chronological fashion.</a:t>
            </a:r>
          </a:p>
        </p:txBody>
      </p:sp>
      <p:grpSp>
        <p:nvGrpSpPr>
          <p:cNvPr id="7173" name="Group 3"/>
          <p:cNvGrpSpPr>
            <a:grpSpLocks/>
          </p:cNvGrpSpPr>
          <p:nvPr/>
        </p:nvGrpSpPr>
        <p:grpSpPr bwMode="auto">
          <a:xfrm>
            <a:off x="2455863" y="2895600"/>
            <a:ext cx="2362200" cy="3733800"/>
            <a:chOff x="864" y="1200"/>
            <a:chExt cx="1488" cy="2352"/>
          </a:xfrm>
        </p:grpSpPr>
        <p:sp>
          <p:nvSpPr>
            <p:cNvPr id="7180" name="Rectangle 4"/>
            <p:cNvSpPr>
              <a:spLocks noChangeArrowheads="1"/>
            </p:cNvSpPr>
            <p:nvPr/>
          </p:nvSpPr>
          <p:spPr bwMode="auto">
            <a:xfrm>
              <a:off x="864" y="1200"/>
              <a:ext cx="1488" cy="48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:Name</a:t>
              </a:r>
            </a:p>
          </p:txBody>
        </p:sp>
        <p:sp>
          <p:nvSpPr>
            <p:cNvPr id="7181" name="Line 5"/>
            <p:cNvSpPr>
              <a:spLocks noChangeShapeType="1"/>
            </p:cNvSpPr>
            <p:nvPr/>
          </p:nvSpPr>
          <p:spPr bwMode="auto">
            <a:xfrm>
              <a:off x="1584" y="1680"/>
              <a:ext cx="0" cy="384"/>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182" name="Rectangle 6"/>
            <p:cNvSpPr>
              <a:spLocks noChangeArrowheads="1"/>
            </p:cNvSpPr>
            <p:nvPr/>
          </p:nvSpPr>
          <p:spPr bwMode="auto">
            <a:xfrm>
              <a:off x="1536" y="2064"/>
              <a:ext cx="96" cy="768"/>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7183" name="Line 7"/>
            <p:cNvSpPr>
              <a:spLocks noChangeShapeType="1"/>
            </p:cNvSpPr>
            <p:nvPr/>
          </p:nvSpPr>
          <p:spPr bwMode="auto">
            <a:xfrm>
              <a:off x="1584" y="2832"/>
              <a:ext cx="0" cy="72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7174" name="Text Box 8"/>
          <p:cNvSpPr txBox="1">
            <a:spLocks noChangeArrowheads="1"/>
          </p:cNvSpPr>
          <p:nvPr/>
        </p:nvSpPr>
        <p:spPr bwMode="auto">
          <a:xfrm>
            <a:off x="5411788" y="3849688"/>
            <a:ext cx="12366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400">
                <a:latin typeface="Arial" charset="0"/>
              </a:rPr>
              <a:t>Life line</a:t>
            </a:r>
          </a:p>
        </p:txBody>
      </p:sp>
      <p:sp>
        <p:nvSpPr>
          <p:cNvPr id="7175" name="Text Box 9"/>
          <p:cNvSpPr txBox="1">
            <a:spLocks noChangeArrowheads="1"/>
          </p:cNvSpPr>
          <p:nvPr/>
        </p:nvSpPr>
        <p:spPr bwMode="auto">
          <a:xfrm>
            <a:off x="4954588" y="5145088"/>
            <a:ext cx="15065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400">
                <a:latin typeface="Arial" charset="0"/>
              </a:rPr>
              <a:t>Activation</a:t>
            </a:r>
          </a:p>
        </p:txBody>
      </p:sp>
      <p:sp>
        <p:nvSpPr>
          <p:cNvPr id="7176" name="Line 10"/>
          <p:cNvSpPr>
            <a:spLocks noChangeShapeType="1"/>
          </p:cNvSpPr>
          <p:nvPr/>
        </p:nvSpPr>
        <p:spPr bwMode="auto">
          <a:xfrm flipH="1" flipV="1">
            <a:off x="3675063" y="5105400"/>
            <a:ext cx="129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177" name="Line 11"/>
          <p:cNvSpPr>
            <a:spLocks noChangeShapeType="1"/>
          </p:cNvSpPr>
          <p:nvPr/>
        </p:nvSpPr>
        <p:spPr bwMode="auto">
          <a:xfrm flipH="1" flipV="1">
            <a:off x="3598863" y="38862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7178" name="Text Box 12"/>
          <p:cNvSpPr txBox="1">
            <a:spLocks noChangeArrowheads="1"/>
          </p:cNvSpPr>
          <p:nvPr/>
        </p:nvSpPr>
        <p:spPr bwMode="auto">
          <a:xfrm>
            <a:off x="5868988" y="2935288"/>
            <a:ext cx="10652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400">
                <a:latin typeface="Arial" charset="0"/>
              </a:rPr>
              <a:t>Object</a:t>
            </a:r>
          </a:p>
        </p:txBody>
      </p:sp>
      <p:sp>
        <p:nvSpPr>
          <p:cNvPr id="7179" name="Line 13"/>
          <p:cNvSpPr>
            <a:spLocks noChangeShapeType="1"/>
          </p:cNvSpPr>
          <p:nvPr/>
        </p:nvSpPr>
        <p:spPr bwMode="auto">
          <a:xfrm flipH="1">
            <a:off x="4894263" y="3200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57005374"/>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5504D7FF-7925-6F46-BC11-1701A7EA1E03}" type="slidenum">
              <a:rPr lang="zh-CN" altLang="en-GB" sz="1400"/>
              <a:pPr eaLnBrk="1" hangingPunct="1"/>
              <a:t>6</a:t>
            </a:fld>
            <a:endParaRPr lang="en-GB" altLang="zh-CN" sz="1400"/>
          </a:p>
        </p:txBody>
      </p:sp>
      <p:sp>
        <p:nvSpPr>
          <p:cNvPr id="8195" name="Rectangle 2"/>
          <p:cNvSpPr>
            <a:spLocks noGrp="1" noChangeArrowheads="1"/>
          </p:cNvSpPr>
          <p:nvPr>
            <p:ph type="title"/>
          </p:nvPr>
        </p:nvSpPr>
        <p:spPr/>
        <p:txBody>
          <a:bodyPr>
            <a:normAutofit fontScale="90000"/>
          </a:bodyPr>
          <a:lstStyle/>
          <a:p>
            <a:pPr eaLnBrk="1" hangingPunct="1"/>
            <a:r>
              <a:rPr lang="en-US" altLang="en-US" sz="4000"/>
              <a:t>Sequence Diagram – Time &amp; Messages</a:t>
            </a:r>
          </a:p>
        </p:txBody>
      </p:sp>
      <p:sp>
        <p:nvSpPr>
          <p:cNvPr id="8196" name="Rectangle 28"/>
          <p:cNvSpPr>
            <a:spLocks noGrp="1" noChangeArrowheads="1"/>
          </p:cNvSpPr>
          <p:nvPr>
            <p:ph type="body" idx="1"/>
          </p:nvPr>
        </p:nvSpPr>
        <p:spPr/>
        <p:txBody>
          <a:bodyPr/>
          <a:lstStyle/>
          <a:p>
            <a:pPr eaLnBrk="1" hangingPunct="1"/>
            <a:r>
              <a:rPr lang="en-GB" altLang="en-US" sz="2400"/>
              <a:t>Messages are used to illustrate communication between different active objects of a sequence diagram.</a:t>
            </a:r>
          </a:p>
        </p:txBody>
      </p:sp>
      <p:sp>
        <p:nvSpPr>
          <p:cNvPr id="8197" name="Rectangle 3"/>
          <p:cNvSpPr>
            <a:spLocks noChangeArrowheads="1"/>
          </p:cNvSpPr>
          <p:nvPr/>
        </p:nvSpPr>
        <p:spPr bwMode="auto">
          <a:xfrm>
            <a:off x="2209800" y="2895600"/>
            <a:ext cx="2362200"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:Name1</a:t>
            </a:r>
          </a:p>
        </p:txBody>
      </p:sp>
      <p:sp>
        <p:nvSpPr>
          <p:cNvPr id="8198" name="Line 4"/>
          <p:cNvSpPr>
            <a:spLocks noChangeShapeType="1"/>
          </p:cNvSpPr>
          <p:nvPr/>
        </p:nvSpPr>
        <p:spPr bwMode="auto">
          <a:xfrm>
            <a:off x="3352800" y="3657600"/>
            <a:ext cx="0" cy="6096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99" name="Rectangle 5"/>
          <p:cNvSpPr>
            <a:spLocks noChangeArrowheads="1"/>
          </p:cNvSpPr>
          <p:nvPr/>
        </p:nvSpPr>
        <p:spPr bwMode="auto">
          <a:xfrm>
            <a:off x="3276600" y="4114800"/>
            <a:ext cx="152400" cy="9906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8200" name="Line 6"/>
          <p:cNvSpPr>
            <a:spLocks noChangeShapeType="1"/>
          </p:cNvSpPr>
          <p:nvPr/>
        </p:nvSpPr>
        <p:spPr bwMode="auto">
          <a:xfrm>
            <a:off x="3352800" y="51054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01" name="Rectangle 7"/>
          <p:cNvSpPr>
            <a:spLocks noChangeArrowheads="1"/>
          </p:cNvSpPr>
          <p:nvPr/>
        </p:nvSpPr>
        <p:spPr bwMode="auto">
          <a:xfrm>
            <a:off x="6096000" y="2895600"/>
            <a:ext cx="2362200"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:Name2</a:t>
            </a:r>
          </a:p>
        </p:txBody>
      </p:sp>
      <p:sp>
        <p:nvSpPr>
          <p:cNvPr id="8202" name="Line 8"/>
          <p:cNvSpPr>
            <a:spLocks noChangeShapeType="1"/>
          </p:cNvSpPr>
          <p:nvPr/>
        </p:nvSpPr>
        <p:spPr bwMode="auto">
          <a:xfrm>
            <a:off x="7239000" y="3657600"/>
            <a:ext cx="0" cy="14478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03" name="Rectangle 9"/>
          <p:cNvSpPr>
            <a:spLocks noChangeArrowheads="1"/>
          </p:cNvSpPr>
          <p:nvPr/>
        </p:nvSpPr>
        <p:spPr bwMode="auto">
          <a:xfrm>
            <a:off x="7162800" y="5105400"/>
            <a:ext cx="152400" cy="6858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8204" name="Line 10"/>
          <p:cNvSpPr>
            <a:spLocks noChangeShapeType="1"/>
          </p:cNvSpPr>
          <p:nvPr/>
        </p:nvSpPr>
        <p:spPr bwMode="auto">
          <a:xfrm>
            <a:off x="7239000" y="5791200"/>
            <a:ext cx="0" cy="9144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05" name="Line 11"/>
          <p:cNvSpPr>
            <a:spLocks noChangeShapeType="1"/>
          </p:cNvSpPr>
          <p:nvPr/>
        </p:nvSpPr>
        <p:spPr bwMode="auto">
          <a:xfrm>
            <a:off x="1447800" y="41148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06" name="Line 12"/>
          <p:cNvSpPr>
            <a:spLocks noChangeShapeType="1"/>
          </p:cNvSpPr>
          <p:nvPr/>
        </p:nvSpPr>
        <p:spPr bwMode="auto">
          <a:xfrm>
            <a:off x="3429000" y="5105400"/>
            <a:ext cx="373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07" name="Line 13"/>
          <p:cNvSpPr>
            <a:spLocks noChangeShapeType="1"/>
          </p:cNvSpPr>
          <p:nvPr/>
        </p:nvSpPr>
        <p:spPr bwMode="auto">
          <a:xfrm flipH="1">
            <a:off x="3352800" y="5791200"/>
            <a:ext cx="3810000"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08" name="Rectangle 14"/>
          <p:cNvSpPr>
            <a:spLocks noChangeArrowheads="1"/>
          </p:cNvSpPr>
          <p:nvPr/>
        </p:nvSpPr>
        <p:spPr bwMode="auto">
          <a:xfrm>
            <a:off x="3276600" y="5943600"/>
            <a:ext cx="152400" cy="6858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8209" name="Line 15"/>
          <p:cNvSpPr>
            <a:spLocks noChangeShapeType="1"/>
          </p:cNvSpPr>
          <p:nvPr/>
        </p:nvSpPr>
        <p:spPr bwMode="auto">
          <a:xfrm>
            <a:off x="3429000" y="5943600"/>
            <a:ext cx="4572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10" name="Line 16"/>
          <p:cNvSpPr>
            <a:spLocks noChangeShapeType="1"/>
          </p:cNvSpPr>
          <p:nvPr/>
        </p:nvSpPr>
        <p:spPr bwMode="auto">
          <a:xfrm>
            <a:off x="3886200" y="5943600"/>
            <a:ext cx="0" cy="685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11" name="Line 17"/>
          <p:cNvSpPr>
            <a:spLocks noChangeShapeType="1"/>
          </p:cNvSpPr>
          <p:nvPr/>
        </p:nvSpPr>
        <p:spPr bwMode="auto">
          <a:xfrm flipH="1">
            <a:off x="3429000" y="66294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212" name="Text Box 18"/>
          <p:cNvSpPr txBox="1">
            <a:spLocks noChangeArrowheads="1"/>
          </p:cNvSpPr>
          <p:nvPr/>
        </p:nvSpPr>
        <p:spPr bwMode="auto">
          <a:xfrm>
            <a:off x="4387850" y="4703763"/>
            <a:ext cx="1398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Message Two</a:t>
            </a:r>
          </a:p>
        </p:txBody>
      </p:sp>
      <p:grpSp>
        <p:nvGrpSpPr>
          <p:cNvPr id="2" name="Group 19"/>
          <p:cNvGrpSpPr>
            <a:grpSpLocks/>
          </p:cNvGrpSpPr>
          <p:nvPr/>
        </p:nvGrpSpPr>
        <p:grpSpPr bwMode="auto">
          <a:xfrm>
            <a:off x="1160463" y="2667000"/>
            <a:ext cx="363537" cy="731838"/>
            <a:chOff x="1488" y="1824"/>
            <a:chExt cx="192" cy="384"/>
          </a:xfrm>
        </p:grpSpPr>
        <p:sp>
          <p:nvSpPr>
            <p:cNvPr id="8217" name="Oval 20"/>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8218" name="Line 21"/>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19" name="Freeform 22"/>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8220" name="Line 23"/>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28376" name="Text Box 24"/>
          <p:cNvSpPr txBox="1">
            <a:spLocks noChangeArrowheads="1"/>
          </p:cNvSpPr>
          <p:nvPr/>
        </p:nvSpPr>
        <p:spPr bwMode="auto">
          <a:xfrm>
            <a:off x="839788" y="3427413"/>
            <a:ext cx="912812" cy="485775"/>
          </a:xfrm>
          <a:prstGeom prst="rect">
            <a:avLst/>
          </a:prstGeom>
          <a:noFill/>
          <a:ln w="28575">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400"/>
              <a:t>Actor</a:t>
            </a:r>
          </a:p>
        </p:txBody>
      </p:sp>
      <p:sp>
        <p:nvSpPr>
          <p:cNvPr id="8215" name="Line 25"/>
          <p:cNvSpPr>
            <a:spLocks noChangeShapeType="1"/>
          </p:cNvSpPr>
          <p:nvPr/>
        </p:nvSpPr>
        <p:spPr bwMode="auto">
          <a:xfrm>
            <a:off x="1371600" y="3810000"/>
            <a:ext cx="0" cy="27432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16" name="Text Box 27"/>
          <p:cNvSpPr txBox="1">
            <a:spLocks noChangeArrowheads="1"/>
          </p:cNvSpPr>
          <p:nvPr/>
        </p:nvSpPr>
        <p:spPr bwMode="auto">
          <a:xfrm>
            <a:off x="1685925" y="3810000"/>
            <a:ext cx="1381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Message One</a:t>
            </a:r>
          </a:p>
        </p:txBody>
      </p:sp>
    </p:spTree>
    <p:extLst>
      <p:ext uri="{BB962C8B-B14F-4D97-AF65-F5344CB8AC3E}">
        <p14:creationId xmlns:p14="http://schemas.microsoft.com/office/powerpoint/2010/main" xmlns="" val="311614256"/>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8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C6074AEF-12B1-2E4F-9AA4-6A0F39A47F8C}" type="slidenum">
              <a:rPr lang="zh-CN" altLang="en-GB" sz="1400"/>
              <a:pPr eaLnBrk="1" hangingPunct="1"/>
              <a:t>7</a:t>
            </a:fld>
            <a:endParaRPr lang="en-GB" altLang="zh-CN" sz="1400"/>
          </a:p>
        </p:txBody>
      </p:sp>
      <p:sp>
        <p:nvSpPr>
          <p:cNvPr id="9219" name="Rectangle 2"/>
          <p:cNvSpPr>
            <a:spLocks noGrp="1" noChangeArrowheads="1"/>
          </p:cNvSpPr>
          <p:nvPr>
            <p:ph type="title"/>
          </p:nvPr>
        </p:nvSpPr>
        <p:spPr/>
        <p:txBody>
          <a:bodyPr/>
          <a:lstStyle/>
          <a:p>
            <a:pPr eaLnBrk="1" hangingPunct="1"/>
            <a:r>
              <a:rPr lang="en-GB" altLang="en-US"/>
              <a:t>Types of Messages</a:t>
            </a:r>
          </a:p>
        </p:txBody>
      </p:sp>
      <p:sp>
        <p:nvSpPr>
          <p:cNvPr id="9220" name="Rectangle 4"/>
          <p:cNvSpPr>
            <a:spLocks noGrp="1" noChangeArrowheads="1"/>
          </p:cNvSpPr>
          <p:nvPr>
            <p:ph type="body" idx="1"/>
          </p:nvPr>
        </p:nvSpPr>
        <p:spPr/>
        <p:txBody>
          <a:bodyPr/>
          <a:lstStyle/>
          <a:p>
            <a:pPr eaLnBrk="1" hangingPunct="1"/>
            <a:r>
              <a:rPr lang="en-GB" altLang="en-US" sz="2800"/>
              <a:t>Synchronous (flow interrupt until the message has completed.</a:t>
            </a:r>
          </a:p>
          <a:p>
            <a:pPr eaLnBrk="1" hangingPunct="1"/>
            <a:endParaRPr lang="en-GB" altLang="en-US" sz="2800"/>
          </a:p>
          <a:p>
            <a:pPr eaLnBrk="1" hangingPunct="1"/>
            <a:r>
              <a:rPr lang="en-GB" altLang="en-US" sz="2800"/>
              <a:t>Asynchronous (don’t wait for response)</a:t>
            </a:r>
          </a:p>
          <a:p>
            <a:pPr eaLnBrk="1" hangingPunct="1"/>
            <a:endParaRPr lang="en-GB" altLang="en-US" sz="2800"/>
          </a:p>
          <a:p>
            <a:pPr eaLnBrk="1" hangingPunct="1"/>
            <a:r>
              <a:rPr lang="en-GB" altLang="en-US" sz="2800"/>
              <a:t>Flat – no distinction between sysn/async</a:t>
            </a:r>
          </a:p>
          <a:p>
            <a:pPr eaLnBrk="1" hangingPunct="1"/>
            <a:endParaRPr lang="en-GB" altLang="en-US" sz="2800"/>
          </a:p>
          <a:p>
            <a:pPr eaLnBrk="1" hangingPunct="1"/>
            <a:r>
              <a:rPr lang="en-GB" altLang="en-US" sz="2800"/>
              <a:t>Return – control flow has returned to the caller.</a:t>
            </a:r>
          </a:p>
        </p:txBody>
      </p:sp>
      <p:sp>
        <p:nvSpPr>
          <p:cNvPr id="9221" name="Line 5"/>
          <p:cNvSpPr>
            <a:spLocks noChangeShapeType="1"/>
          </p:cNvSpPr>
          <p:nvPr/>
        </p:nvSpPr>
        <p:spPr bwMode="auto">
          <a:xfrm>
            <a:off x="3276600" y="2819400"/>
            <a:ext cx="24384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222" name="Line 6"/>
          <p:cNvSpPr>
            <a:spLocks noChangeShapeType="1"/>
          </p:cNvSpPr>
          <p:nvPr/>
        </p:nvSpPr>
        <p:spPr bwMode="auto">
          <a:xfrm>
            <a:off x="3276600" y="3886200"/>
            <a:ext cx="2438400" cy="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23" name="Line 7"/>
          <p:cNvSpPr>
            <a:spLocks noChangeShapeType="1"/>
          </p:cNvSpPr>
          <p:nvPr/>
        </p:nvSpPr>
        <p:spPr bwMode="auto">
          <a:xfrm flipH="1" flipV="1">
            <a:off x="5486400" y="3733800"/>
            <a:ext cx="228600" cy="152400"/>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224" name="Line 8"/>
          <p:cNvSpPr>
            <a:spLocks noChangeShapeType="1"/>
          </p:cNvSpPr>
          <p:nvPr/>
        </p:nvSpPr>
        <p:spPr bwMode="auto">
          <a:xfrm>
            <a:off x="3200400" y="4953000"/>
            <a:ext cx="2438400" cy="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p>
        </p:txBody>
      </p:sp>
      <p:sp>
        <p:nvSpPr>
          <p:cNvPr id="9225" name="Line 9"/>
          <p:cNvSpPr>
            <a:spLocks noChangeShapeType="1"/>
          </p:cNvSpPr>
          <p:nvPr/>
        </p:nvSpPr>
        <p:spPr bwMode="auto">
          <a:xfrm>
            <a:off x="3200400" y="6019800"/>
            <a:ext cx="2438400" cy="0"/>
          </a:xfrm>
          <a:prstGeom prst="line">
            <a:avLst/>
          </a:prstGeom>
          <a:noFill/>
          <a:ln w="28575">
            <a:solidFill>
              <a:schemeClr val="tx1"/>
            </a:solidFill>
            <a:prstDash val="sysDot"/>
            <a:miter lim="800000"/>
            <a:headEnd type="arrow" w="med" len="med"/>
            <a:tailEnd/>
          </a:ln>
          <a:extLst>
            <a:ext uri="{909E8E84-426E-40DD-AFC4-6F175D3DCCD1}">
              <a14:hiddenFill xmlns:a14="http://schemas.microsoft.com/office/drawing/2010/main" xmlns="">
                <a:noFill/>
              </a14:hiddenFill>
            </a:ext>
          </a:extLst>
        </p:spPr>
        <p:txBody>
          <a:bodyPr wrap="none"/>
          <a:lstStyle/>
          <a:p>
            <a:endParaRPr lang="en-US"/>
          </a:p>
        </p:txBody>
      </p:sp>
    </p:spTree>
    <p:extLst>
      <p:ext uri="{BB962C8B-B14F-4D97-AF65-F5344CB8AC3E}">
        <p14:creationId xmlns:p14="http://schemas.microsoft.com/office/powerpoint/2010/main" xmlns="" val="1735669206"/>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DA84A486-173C-5F48-84F4-8A2FCB4E327A}" type="slidenum">
              <a:rPr lang="zh-CN" altLang="en-GB" sz="1400"/>
              <a:pPr eaLnBrk="1" hangingPunct="1"/>
              <a:t>8</a:t>
            </a:fld>
            <a:endParaRPr lang="en-GB" altLang="zh-CN" sz="1400"/>
          </a:p>
        </p:txBody>
      </p:sp>
      <p:sp>
        <p:nvSpPr>
          <p:cNvPr id="10243" name="Rectangle 29"/>
          <p:cNvSpPr>
            <a:spLocks noGrp="1" noChangeArrowheads="1"/>
          </p:cNvSpPr>
          <p:nvPr>
            <p:ph type="title"/>
          </p:nvPr>
        </p:nvSpPr>
        <p:spPr/>
        <p:txBody>
          <a:bodyPr/>
          <a:lstStyle/>
          <a:p>
            <a:pPr eaLnBrk="1" hangingPunct="1"/>
            <a:r>
              <a:rPr lang="en-US" altLang="en-US"/>
              <a:t>Sequence Diagram – Compilation</a:t>
            </a:r>
          </a:p>
        </p:txBody>
      </p:sp>
      <p:sp>
        <p:nvSpPr>
          <p:cNvPr id="10244" name="Rectangle 4"/>
          <p:cNvSpPr>
            <a:spLocks noChangeArrowheads="1"/>
          </p:cNvSpPr>
          <p:nvPr/>
        </p:nvSpPr>
        <p:spPr bwMode="auto">
          <a:xfrm>
            <a:off x="2208213" y="1447800"/>
            <a:ext cx="1754187"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:Compiler</a:t>
            </a:r>
          </a:p>
        </p:txBody>
      </p:sp>
      <p:sp>
        <p:nvSpPr>
          <p:cNvPr id="10245" name="Line 5"/>
          <p:cNvSpPr>
            <a:spLocks noChangeShapeType="1"/>
          </p:cNvSpPr>
          <p:nvPr/>
        </p:nvSpPr>
        <p:spPr bwMode="auto">
          <a:xfrm flipH="1">
            <a:off x="3048000" y="2209800"/>
            <a:ext cx="74613" cy="41910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 name="Rectangle 8"/>
          <p:cNvSpPr>
            <a:spLocks noChangeArrowheads="1"/>
          </p:cNvSpPr>
          <p:nvPr/>
        </p:nvSpPr>
        <p:spPr bwMode="auto">
          <a:xfrm>
            <a:off x="4876800" y="1447800"/>
            <a:ext cx="1144588"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Linker</a:t>
            </a:r>
          </a:p>
        </p:txBody>
      </p:sp>
      <p:sp>
        <p:nvSpPr>
          <p:cNvPr id="10247" name="Line 9"/>
          <p:cNvSpPr>
            <a:spLocks noChangeShapeType="1"/>
          </p:cNvSpPr>
          <p:nvPr/>
        </p:nvSpPr>
        <p:spPr bwMode="auto">
          <a:xfrm flipH="1">
            <a:off x="5486400" y="2209800"/>
            <a:ext cx="1588" cy="42672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 name="Line 12"/>
          <p:cNvSpPr>
            <a:spLocks noChangeShapeType="1"/>
          </p:cNvSpPr>
          <p:nvPr/>
        </p:nvSpPr>
        <p:spPr bwMode="auto">
          <a:xfrm>
            <a:off x="1217613" y="2667000"/>
            <a:ext cx="1828800"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20"/>
          <p:cNvGrpSpPr>
            <a:grpSpLocks/>
          </p:cNvGrpSpPr>
          <p:nvPr/>
        </p:nvGrpSpPr>
        <p:grpSpPr bwMode="auto">
          <a:xfrm>
            <a:off x="930275" y="1219200"/>
            <a:ext cx="363538" cy="731838"/>
            <a:chOff x="1488" y="1824"/>
            <a:chExt cx="192" cy="384"/>
          </a:xfrm>
        </p:grpSpPr>
        <p:sp>
          <p:nvSpPr>
            <p:cNvPr id="10269" name="Oval 21"/>
            <p:cNvSpPr>
              <a:spLocks noChangeArrowheads="1"/>
            </p:cNvSpPr>
            <p:nvPr/>
          </p:nvSpPr>
          <p:spPr bwMode="auto">
            <a:xfrm>
              <a:off x="1536" y="1824"/>
              <a:ext cx="96" cy="96"/>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0270" name="Line 22"/>
            <p:cNvSpPr>
              <a:spLocks noChangeShapeType="1"/>
            </p:cNvSpPr>
            <p:nvPr/>
          </p:nvSpPr>
          <p:spPr bwMode="auto">
            <a:xfrm>
              <a:off x="1584" y="1920"/>
              <a:ext cx="0"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71" name="Freeform 23"/>
            <p:cNvSpPr>
              <a:spLocks/>
            </p:cNvSpPr>
            <p:nvPr/>
          </p:nvSpPr>
          <p:spPr bwMode="auto">
            <a:xfrm>
              <a:off x="1536" y="2112"/>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0272" name="Line 24"/>
            <p:cNvSpPr>
              <a:spLocks noChangeShapeType="1"/>
            </p:cNvSpPr>
            <p:nvPr/>
          </p:nvSpPr>
          <p:spPr bwMode="auto">
            <a:xfrm>
              <a:off x="1488" y="1968"/>
              <a:ext cx="19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79257" name="Text Box 25"/>
          <p:cNvSpPr txBox="1">
            <a:spLocks noChangeArrowheads="1"/>
          </p:cNvSpPr>
          <p:nvPr/>
        </p:nvSpPr>
        <p:spPr bwMode="auto">
          <a:xfrm>
            <a:off x="609600" y="1979613"/>
            <a:ext cx="912813" cy="485775"/>
          </a:xfrm>
          <a:prstGeom prst="rect">
            <a:avLst/>
          </a:prstGeom>
          <a:noFill/>
          <a:ln w="28575">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algn="l" eaLnBrk="1" hangingPunct="1"/>
            <a:r>
              <a:rPr lang="en-US" altLang="en-US" sz="2400"/>
              <a:t>Actor</a:t>
            </a:r>
          </a:p>
        </p:txBody>
      </p:sp>
      <p:sp>
        <p:nvSpPr>
          <p:cNvPr id="10251" name="Line 26"/>
          <p:cNvSpPr>
            <a:spLocks noChangeShapeType="1"/>
          </p:cNvSpPr>
          <p:nvPr/>
        </p:nvSpPr>
        <p:spPr bwMode="auto">
          <a:xfrm flipH="1">
            <a:off x="1066800" y="2362200"/>
            <a:ext cx="74613" cy="38862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2" name="Text Box 27"/>
          <p:cNvSpPr txBox="1">
            <a:spLocks noChangeArrowheads="1"/>
          </p:cNvSpPr>
          <p:nvPr/>
        </p:nvSpPr>
        <p:spPr bwMode="auto">
          <a:xfrm>
            <a:off x="1698625" y="2362200"/>
            <a:ext cx="9001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Compile</a:t>
            </a:r>
          </a:p>
        </p:txBody>
      </p:sp>
      <p:sp>
        <p:nvSpPr>
          <p:cNvPr id="10253" name="Rectangle 30"/>
          <p:cNvSpPr>
            <a:spLocks noChangeArrowheads="1"/>
          </p:cNvSpPr>
          <p:nvPr/>
        </p:nvSpPr>
        <p:spPr bwMode="auto">
          <a:xfrm>
            <a:off x="7086600" y="1447800"/>
            <a:ext cx="1676400"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FileSystem</a:t>
            </a:r>
          </a:p>
        </p:txBody>
      </p:sp>
      <p:sp>
        <p:nvSpPr>
          <p:cNvPr id="10254" name="Line 31"/>
          <p:cNvSpPr>
            <a:spLocks noChangeShapeType="1"/>
          </p:cNvSpPr>
          <p:nvPr/>
        </p:nvSpPr>
        <p:spPr bwMode="auto">
          <a:xfrm>
            <a:off x="8001000" y="2209800"/>
            <a:ext cx="0" cy="41148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5" name="Line 32"/>
          <p:cNvSpPr>
            <a:spLocks noChangeShapeType="1"/>
          </p:cNvSpPr>
          <p:nvPr/>
        </p:nvSpPr>
        <p:spPr bwMode="auto">
          <a:xfrm flipV="1">
            <a:off x="3124200" y="2819400"/>
            <a:ext cx="4800600" cy="4445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sp>
        <p:nvSpPr>
          <p:cNvPr id="10256" name="Text Box 33"/>
          <p:cNvSpPr txBox="1">
            <a:spLocks noChangeArrowheads="1"/>
          </p:cNvSpPr>
          <p:nvPr/>
        </p:nvSpPr>
        <p:spPr bwMode="auto">
          <a:xfrm>
            <a:off x="5784850" y="2438400"/>
            <a:ext cx="10747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Load Files</a:t>
            </a:r>
          </a:p>
        </p:txBody>
      </p:sp>
      <p:sp>
        <p:nvSpPr>
          <p:cNvPr id="10257" name="Line 34"/>
          <p:cNvSpPr>
            <a:spLocks noChangeShapeType="1"/>
          </p:cNvSpPr>
          <p:nvPr/>
        </p:nvSpPr>
        <p:spPr bwMode="auto">
          <a:xfrm flipV="1">
            <a:off x="3124200" y="4114800"/>
            <a:ext cx="4800600" cy="4445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sp>
        <p:nvSpPr>
          <p:cNvPr id="10258" name="Text Box 35"/>
          <p:cNvSpPr txBox="1">
            <a:spLocks noChangeArrowheads="1"/>
          </p:cNvSpPr>
          <p:nvPr/>
        </p:nvSpPr>
        <p:spPr bwMode="auto">
          <a:xfrm>
            <a:off x="5584825" y="3810000"/>
            <a:ext cx="14811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Save OBJ Files</a:t>
            </a:r>
          </a:p>
        </p:txBody>
      </p:sp>
      <p:sp>
        <p:nvSpPr>
          <p:cNvPr id="10259" name="Text Box 39"/>
          <p:cNvSpPr txBox="1">
            <a:spLocks noChangeArrowheads="1"/>
          </p:cNvSpPr>
          <p:nvPr/>
        </p:nvSpPr>
        <p:spPr bwMode="auto">
          <a:xfrm>
            <a:off x="3429000" y="3200400"/>
            <a:ext cx="16017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Compile files</a:t>
            </a:r>
          </a:p>
        </p:txBody>
      </p:sp>
      <p:sp>
        <p:nvSpPr>
          <p:cNvPr id="10260" name="Freeform 40"/>
          <p:cNvSpPr>
            <a:spLocks/>
          </p:cNvSpPr>
          <p:nvPr/>
        </p:nvSpPr>
        <p:spPr bwMode="auto">
          <a:xfrm>
            <a:off x="3200400" y="3200400"/>
            <a:ext cx="317500" cy="457200"/>
          </a:xfrm>
          <a:custGeom>
            <a:avLst/>
            <a:gdLst>
              <a:gd name="T0" fmla="*/ 0 w 200"/>
              <a:gd name="T1" fmla="*/ 0 h 288"/>
              <a:gd name="T2" fmla="*/ 192 w 200"/>
              <a:gd name="T3" fmla="*/ 144 h 288"/>
              <a:gd name="T4" fmla="*/ 48 w 200"/>
              <a:gd name="T5" fmla="*/ 288 h 288"/>
              <a:gd name="T6" fmla="*/ 0 60000 65536"/>
              <a:gd name="T7" fmla="*/ 0 60000 65536"/>
              <a:gd name="T8" fmla="*/ 0 60000 65536"/>
              <a:gd name="T9" fmla="*/ 0 w 200"/>
              <a:gd name="T10" fmla="*/ 0 h 288"/>
              <a:gd name="T11" fmla="*/ 200 w 200"/>
              <a:gd name="T12" fmla="*/ 288 h 288"/>
            </a:gdLst>
            <a:ahLst/>
            <a:cxnLst>
              <a:cxn ang="T6">
                <a:pos x="T0" y="T1"/>
              </a:cxn>
              <a:cxn ang="T7">
                <a:pos x="T2" y="T3"/>
              </a:cxn>
              <a:cxn ang="T8">
                <a:pos x="T4" y="T5"/>
              </a:cxn>
            </a:cxnLst>
            <a:rect l="T9" t="T10" r="T11" b="T12"/>
            <a:pathLst>
              <a:path w="200" h="288">
                <a:moveTo>
                  <a:pt x="0" y="0"/>
                </a:moveTo>
                <a:cubicBezTo>
                  <a:pt x="92" y="48"/>
                  <a:pt x="184" y="96"/>
                  <a:pt x="192" y="144"/>
                </a:cubicBezTo>
                <a:cubicBezTo>
                  <a:pt x="200" y="192"/>
                  <a:pt x="64" y="264"/>
                  <a:pt x="48" y="288"/>
                </a:cubicBezTo>
              </a:path>
            </a:pathLst>
          </a:custGeom>
          <a:noFill/>
          <a:ln w="25400">
            <a:solidFill>
              <a:schemeClr val="tx1"/>
            </a:solidFill>
            <a:miter lim="800000"/>
            <a:headEnd/>
            <a:tailEnd type="arrow" w="med" len="med"/>
          </a:ln>
          <a:extLst>
            <a:ext uri="{909E8E84-426E-40DD-AFC4-6F175D3DCCD1}">
              <a14:hiddenFill xmlns:a14="http://schemas.microsoft.com/office/drawing/2010/main" xmlns="">
                <a:solidFill>
                  <a:srgbClr val="FFFFFF"/>
                </a:solidFill>
              </a14:hiddenFill>
            </a:ext>
          </a:extLst>
        </p:spPr>
        <p:txBody>
          <a:bodyPr wrap="none"/>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0261" name="Line 41"/>
          <p:cNvSpPr>
            <a:spLocks noChangeShapeType="1"/>
          </p:cNvSpPr>
          <p:nvPr/>
        </p:nvSpPr>
        <p:spPr bwMode="auto">
          <a:xfrm flipV="1">
            <a:off x="3124200" y="4572000"/>
            <a:ext cx="2362200"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sp>
        <p:nvSpPr>
          <p:cNvPr id="10262" name="Text Box 42"/>
          <p:cNvSpPr txBox="1">
            <a:spLocks noChangeArrowheads="1"/>
          </p:cNvSpPr>
          <p:nvPr/>
        </p:nvSpPr>
        <p:spPr bwMode="auto">
          <a:xfrm>
            <a:off x="3975100" y="4235450"/>
            <a:ext cx="5461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Link</a:t>
            </a:r>
          </a:p>
        </p:txBody>
      </p:sp>
      <p:sp>
        <p:nvSpPr>
          <p:cNvPr id="10263" name="Line 43"/>
          <p:cNvSpPr>
            <a:spLocks noChangeShapeType="1"/>
          </p:cNvSpPr>
          <p:nvPr/>
        </p:nvSpPr>
        <p:spPr bwMode="auto">
          <a:xfrm flipV="1">
            <a:off x="5486400" y="4953000"/>
            <a:ext cx="2362200"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sp>
        <p:nvSpPr>
          <p:cNvPr id="10264" name="Text Box 44"/>
          <p:cNvSpPr txBox="1">
            <a:spLocks noChangeArrowheads="1"/>
          </p:cNvSpPr>
          <p:nvPr/>
        </p:nvSpPr>
        <p:spPr bwMode="auto">
          <a:xfrm>
            <a:off x="5895975" y="4616450"/>
            <a:ext cx="14446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Load OBJ files</a:t>
            </a:r>
          </a:p>
        </p:txBody>
      </p:sp>
      <p:sp>
        <p:nvSpPr>
          <p:cNvPr id="10265" name="Text Box 45"/>
          <p:cNvSpPr txBox="1">
            <a:spLocks noChangeArrowheads="1"/>
          </p:cNvSpPr>
          <p:nvPr/>
        </p:nvSpPr>
        <p:spPr bwMode="auto">
          <a:xfrm>
            <a:off x="5715000" y="5257800"/>
            <a:ext cx="1676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a:t>Link OBJ files</a:t>
            </a:r>
          </a:p>
        </p:txBody>
      </p:sp>
      <p:sp>
        <p:nvSpPr>
          <p:cNvPr id="10266" name="Freeform 46"/>
          <p:cNvSpPr>
            <a:spLocks/>
          </p:cNvSpPr>
          <p:nvPr/>
        </p:nvSpPr>
        <p:spPr bwMode="auto">
          <a:xfrm>
            <a:off x="5484813" y="5257800"/>
            <a:ext cx="317500" cy="457200"/>
          </a:xfrm>
          <a:custGeom>
            <a:avLst/>
            <a:gdLst>
              <a:gd name="T0" fmla="*/ 0 w 200"/>
              <a:gd name="T1" fmla="*/ 0 h 288"/>
              <a:gd name="T2" fmla="*/ 192 w 200"/>
              <a:gd name="T3" fmla="*/ 144 h 288"/>
              <a:gd name="T4" fmla="*/ 48 w 200"/>
              <a:gd name="T5" fmla="*/ 288 h 288"/>
              <a:gd name="T6" fmla="*/ 0 60000 65536"/>
              <a:gd name="T7" fmla="*/ 0 60000 65536"/>
              <a:gd name="T8" fmla="*/ 0 60000 65536"/>
              <a:gd name="T9" fmla="*/ 0 w 200"/>
              <a:gd name="T10" fmla="*/ 0 h 288"/>
              <a:gd name="T11" fmla="*/ 200 w 200"/>
              <a:gd name="T12" fmla="*/ 288 h 288"/>
            </a:gdLst>
            <a:ahLst/>
            <a:cxnLst>
              <a:cxn ang="T6">
                <a:pos x="T0" y="T1"/>
              </a:cxn>
              <a:cxn ang="T7">
                <a:pos x="T2" y="T3"/>
              </a:cxn>
              <a:cxn ang="T8">
                <a:pos x="T4" y="T5"/>
              </a:cxn>
            </a:cxnLst>
            <a:rect l="T9" t="T10" r="T11" b="T12"/>
            <a:pathLst>
              <a:path w="200" h="288">
                <a:moveTo>
                  <a:pt x="0" y="0"/>
                </a:moveTo>
                <a:cubicBezTo>
                  <a:pt x="92" y="48"/>
                  <a:pt x="184" y="96"/>
                  <a:pt x="192" y="144"/>
                </a:cubicBezTo>
                <a:cubicBezTo>
                  <a:pt x="200" y="192"/>
                  <a:pt x="64" y="264"/>
                  <a:pt x="48" y="288"/>
                </a:cubicBezTo>
              </a:path>
            </a:pathLst>
          </a:custGeom>
          <a:noFill/>
          <a:ln w="25400">
            <a:solidFill>
              <a:schemeClr val="tx1"/>
            </a:solidFill>
            <a:miter lim="800000"/>
            <a:headEnd/>
            <a:tailEnd type="arrow" w="med" len="med"/>
          </a:ln>
          <a:extLst>
            <a:ext uri="{909E8E84-426E-40DD-AFC4-6F175D3DCCD1}">
              <a14:hiddenFill xmlns:a14="http://schemas.microsoft.com/office/drawing/2010/main" xmlns="">
                <a:solidFill>
                  <a:srgbClr val="FFFFFF"/>
                </a:solidFill>
              </a14:hiddenFill>
            </a:ext>
          </a:extLst>
        </p:spPr>
        <p:txBody>
          <a:bodyPr wrap="none"/>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endParaRPr lang="en-US" altLang="en-US"/>
          </a:p>
        </p:txBody>
      </p:sp>
      <p:sp>
        <p:nvSpPr>
          <p:cNvPr id="10267" name="Line 47"/>
          <p:cNvSpPr>
            <a:spLocks noChangeShapeType="1"/>
          </p:cNvSpPr>
          <p:nvPr/>
        </p:nvSpPr>
        <p:spPr bwMode="auto">
          <a:xfrm flipV="1">
            <a:off x="5486400" y="6019800"/>
            <a:ext cx="2362200" cy="0"/>
          </a:xfrm>
          <a:prstGeom prst="line">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sp>
        <p:nvSpPr>
          <p:cNvPr id="10268" name="Text Box 48"/>
          <p:cNvSpPr txBox="1">
            <a:spLocks noChangeArrowheads="1"/>
          </p:cNvSpPr>
          <p:nvPr/>
        </p:nvSpPr>
        <p:spPr bwMode="auto">
          <a:xfrm>
            <a:off x="5924550" y="5683250"/>
            <a:ext cx="1397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Write EXE file</a:t>
            </a:r>
          </a:p>
        </p:txBody>
      </p:sp>
    </p:spTree>
    <p:extLst>
      <p:ext uri="{BB962C8B-B14F-4D97-AF65-F5344CB8AC3E}">
        <p14:creationId xmlns:p14="http://schemas.microsoft.com/office/powerpoint/2010/main" xmlns="" val="2121968041"/>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fld id="{FCF710AA-8AEB-4842-8FDA-A5F9CB338FDC}" type="slidenum">
              <a:rPr lang="zh-CN" altLang="en-GB" sz="1400"/>
              <a:pPr eaLnBrk="1" hangingPunct="1"/>
              <a:t>9</a:t>
            </a:fld>
            <a:endParaRPr lang="en-GB" altLang="zh-CN" sz="1400"/>
          </a:p>
        </p:txBody>
      </p:sp>
      <p:sp>
        <p:nvSpPr>
          <p:cNvPr id="11267" name="Rectangle 2"/>
          <p:cNvSpPr>
            <a:spLocks noGrp="1" noChangeArrowheads="1"/>
          </p:cNvSpPr>
          <p:nvPr>
            <p:ph type="title"/>
          </p:nvPr>
        </p:nvSpPr>
        <p:spPr>
          <a:xfrm>
            <a:off x="301752" y="653824"/>
            <a:ext cx="8534400" cy="758952"/>
          </a:xfrm>
        </p:spPr>
        <p:txBody>
          <a:bodyPr>
            <a:noAutofit/>
          </a:bodyPr>
          <a:lstStyle/>
          <a:p>
            <a:pPr eaLnBrk="1" hangingPunct="1"/>
            <a:r>
              <a:rPr lang="en-GB" altLang="en-US" sz="3000" dirty="0"/>
              <a:t>Branching Flow: flow goes to different objects [if condition is met]</a:t>
            </a:r>
          </a:p>
        </p:txBody>
      </p:sp>
      <p:sp>
        <p:nvSpPr>
          <p:cNvPr id="11268" name="Rectangle 4"/>
          <p:cNvSpPr>
            <a:spLocks noChangeArrowheads="1"/>
          </p:cNvSpPr>
          <p:nvPr/>
        </p:nvSpPr>
        <p:spPr bwMode="auto">
          <a:xfrm>
            <a:off x="838200" y="1371600"/>
            <a:ext cx="1754188"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:Editor</a:t>
            </a:r>
          </a:p>
        </p:txBody>
      </p:sp>
      <p:sp>
        <p:nvSpPr>
          <p:cNvPr id="11269" name="Line 5"/>
          <p:cNvSpPr>
            <a:spLocks noChangeShapeType="1"/>
          </p:cNvSpPr>
          <p:nvPr/>
        </p:nvSpPr>
        <p:spPr bwMode="auto">
          <a:xfrm flipH="1">
            <a:off x="1677988" y="2133600"/>
            <a:ext cx="74612" cy="41910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0" name="Rectangle 6"/>
          <p:cNvSpPr>
            <a:spLocks noChangeArrowheads="1"/>
          </p:cNvSpPr>
          <p:nvPr/>
        </p:nvSpPr>
        <p:spPr bwMode="auto">
          <a:xfrm>
            <a:off x="6629400" y="1371600"/>
            <a:ext cx="1752600" cy="7620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400" u="sng">
                <a:latin typeface="Arial" charset="0"/>
              </a:rPr>
              <a:t>FileSystem</a:t>
            </a:r>
          </a:p>
        </p:txBody>
      </p:sp>
      <p:sp>
        <p:nvSpPr>
          <p:cNvPr id="11271" name="Line 7"/>
          <p:cNvSpPr>
            <a:spLocks noChangeShapeType="1"/>
          </p:cNvSpPr>
          <p:nvPr/>
        </p:nvSpPr>
        <p:spPr bwMode="auto">
          <a:xfrm flipH="1">
            <a:off x="7545388" y="2133600"/>
            <a:ext cx="1587" cy="42672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2" name="Line 10"/>
          <p:cNvSpPr>
            <a:spLocks noChangeShapeType="1"/>
          </p:cNvSpPr>
          <p:nvPr/>
        </p:nvSpPr>
        <p:spPr bwMode="auto">
          <a:xfrm flipV="1">
            <a:off x="1828800" y="3048000"/>
            <a:ext cx="563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273" name="Text Box 11"/>
          <p:cNvSpPr txBox="1">
            <a:spLocks noChangeArrowheads="1"/>
          </p:cNvSpPr>
          <p:nvPr/>
        </p:nvSpPr>
        <p:spPr bwMode="auto">
          <a:xfrm>
            <a:off x="4038600" y="2743200"/>
            <a:ext cx="984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Load File</a:t>
            </a:r>
          </a:p>
        </p:txBody>
      </p:sp>
      <p:sp>
        <p:nvSpPr>
          <p:cNvPr id="11274" name="Rectangle 13"/>
          <p:cNvSpPr>
            <a:spLocks noChangeArrowheads="1"/>
          </p:cNvSpPr>
          <p:nvPr/>
        </p:nvSpPr>
        <p:spPr bwMode="auto">
          <a:xfrm>
            <a:off x="3198813" y="3505200"/>
            <a:ext cx="1754187" cy="4572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:BinaryViewer</a:t>
            </a:r>
          </a:p>
        </p:txBody>
      </p:sp>
      <p:sp>
        <p:nvSpPr>
          <p:cNvPr id="11275" name="Line 14"/>
          <p:cNvSpPr>
            <a:spLocks noChangeShapeType="1"/>
          </p:cNvSpPr>
          <p:nvPr/>
        </p:nvSpPr>
        <p:spPr bwMode="auto">
          <a:xfrm flipH="1">
            <a:off x="4038600" y="3962400"/>
            <a:ext cx="74613" cy="23622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6" name="Rectangle 15"/>
          <p:cNvSpPr>
            <a:spLocks noChangeArrowheads="1"/>
          </p:cNvSpPr>
          <p:nvPr/>
        </p:nvSpPr>
        <p:spPr bwMode="auto">
          <a:xfrm>
            <a:off x="5257800" y="3505200"/>
            <a:ext cx="1754188" cy="457200"/>
          </a:xfrm>
          <a:prstGeom prst="rect">
            <a:avLst/>
          </a:prstGeom>
          <a:solidFill>
            <a:schemeClr val="bg1"/>
          </a:solidFill>
          <a:ln w="38100">
            <a:solidFill>
              <a:schemeClr val="tx1"/>
            </a:solidFill>
            <a:miter lim="800000"/>
            <a:headEnd/>
            <a:tailEnd/>
          </a:ln>
        </p:spPr>
        <p:txBody>
          <a:bodyPr wrap="none" anchor="ct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US" altLang="en-US" sz="2000" u="sng">
                <a:latin typeface="Arial" charset="0"/>
              </a:rPr>
              <a:t>:TextViewer</a:t>
            </a:r>
          </a:p>
        </p:txBody>
      </p:sp>
      <p:sp>
        <p:nvSpPr>
          <p:cNvPr id="11277" name="Line 16"/>
          <p:cNvSpPr>
            <a:spLocks noChangeShapeType="1"/>
          </p:cNvSpPr>
          <p:nvPr/>
        </p:nvSpPr>
        <p:spPr bwMode="auto">
          <a:xfrm flipH="1">
            <a:off x="6097588" y="3962400"/>
            <a:ext cx="74612" cy="23622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78" name="Line 17"/>
          <p:cNvSpPr>
            <a:spLocks noChangeShapeType="1"/>
          </p:cNvSpPr>
          <p:nvPr/>
        </p:nvSpPr>
        <p:spPr bwMode="auto">
          <a:xfrm>
            <a:off x="1752600" y="4267200"/>
            <a:ext cx="43434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1279" name="Line 18"/>
          <p:cNvSpPr>
            <a:spLocks noChangeShapeType="1"/>
          </p:cNvSpPr>
          <p:nvPr/>
        </p:nvSpPr>
        <p:spPr bwMode="auto">
          <a:xfrm>
            <a:off x="1752600" y="4267200"/>
            <a:ext cx="2286000" cy="1600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1280" name="Text Box 19"/>
          <p:cNvSpPr txBox="1">
            <a:spLocks noChangeArrowheads="1"/>
          </p:cNvSpPr>
          <p:nvPr/>
        </p:nvSpPr>
        <p:spPr bwMode="auto">
          <a:xfrm>
            <a:off x="4302125" y="4475163"/>
            <a:ext cx="10096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t>[text file]</a:t>
            </a:r>
          </a:p>
        </p:txBody>
      </p:sp>
      <p:sp>
        <p:nvSpPr>
          <p:cNvPr id="11281" name="Text Box 20"/>
          <p:cNvSpPr txBox="1">
            <a:spLocks noChangeArrowheads="1"/>
          </p:cNvSpPr>
          <p:nvPr/>
        </p:nvSpPr>
        <p:spPr bwMode="auto">
          <a:xfrm>
            <a:off x="2743200" y="4768850"/>
            <a:ext cx="1219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122"/>
              </a:defRPr>
            </a:lvl1pPr>
            <a:lvl2pPr marL="742950" indent="-285750" eaLnBrk="0" hangingPunct="0">
              <a:defRPr sz="1600">
                <a:solidFill>
                  <a:schemeClr val="tx1"/>
                </a:solidFill>
                <a:latin typeface="Tahoma" charset="0"/>
                <a:ea typeface="SimSun" charset="-122"/>
              </a:defRPr>
            </a:lvl2pPr>
            <a:lvl3pPr marL="1143000" indent="-228600" eaLnBrk="0" hangingPunct="0">
              <a:defRPr sz="1600">
                <a:solidFill>
                  <a:schemeClr val="tx1"/>
                </a:solidFill>
                <a:latin typeface="Tahoma" charset="0"/>
                <a:ea typeface="SimSun" charset="-122"/>
              </a:defRPr>
            </a:lvl3pPr>
            <a:lvl4pPr marL="1600200" indent="-228600" eaLnBrk="0" hangingPunct="0">
              <a:defRPr sz="1600">
                <a:solidFill>
                  <a:schemeClr val="tx1"/>
                </a:solidFill>
                <a:latin typeface="Tahoma" charset="0"/>
                <a:ea typeface="SimSun" charset="-122"/>
              </a:defRPr>
            </a:lvl4pPr>
            <a:lvl5pPr marL="2057400" indent="-228600" eaLnBrk="0" hangingPunct="0">
              <a:defRPr sz="1600">
                <a:solidFill>
                  <a:schemeClr val="tx1"/>
                </a:solidFill>
                <a:latin typeface="Tahoma" charset="0"/>
                <a:ea typeface="SimSun" charset="-122"/>
              </a:defRPr>
            </a:lvl5pPr>
            <a:lvl6pPr marL="2514600" indent="-228600" algn="ctr" eaLnBrk="0" fontAlgn="base" hangingPunct="0">
              <a:spcBef>
                <a:spcPct val="0"/>
              </a:spcBef>
              <a:spcAft>
                <a:spcPct val="0"/>
              </a:spcAft>
              <a:defRPr sz="1600">
                <a:solidFill>
                  <a:schemeClr val="tx1"/>
                </a:solidFill>
                <a:latin typeface="Tahoma" charset="0"/>
                <a:ea typeface="SimSun" charset="-122"/>
              </a:defRPr>
            </a:lvl6pPr>
            <a:lvl7pPr marL="2971800" indent="-228600" algn="ctr" eaLnBrk="0" fontAlgn="base" hangingPunct="0">
              <a:spcBef>
                <a:spcPct val="0"/>
              </a:spcBef>
              <a:spcAft>
                <a:spcPct val="0"/>
              </a:spcAft>
              <a:defRPr sz="1600">
                <a:solidFill>
                  <a:schemeClr val="tx1"/>
                </a:solidFill>
                <a:latin typeface="Tahoma" charset="0"/>
                <a:ea typeface="SimSun" charset="-122"/>
              </a:defRPr>
            </a:lvl7pPr>
            <a:lvl8pPr marL="3429000" indent="-228600" algn="ctr" eaLnBrk="0" fontAlgn="base" hangingPunct="0">
              <a:spcBef>
                <a:spcPct val="0"/>
              </a:spcBef>
              <a:spcAft>
                <a:spcPct val="0"/>
              </a:spcAft>
              <a:defRPr sz="1600">
                <a:solidFill>
                  <a:schemeClr val="tx1"/>
                </a:solidFill>
                <a:latin typeface="Tahoma" charset="0"/>
                <a:ea typeface="SimSun" charset="-122"/>
              </a:defRPr>
            </a:lvl8pPr>
            <a:lvl9pPr marL="3886200" indent="-228600" algn="ctr" eaLnBrk="0" fontAlgn="base" hangingPunct="0">
              <a:spcBef>
                <a:spcPct val="0"/>
              </a:spcBef>
              <a:spcAft>
                <a:spcPct val="0"/>
              </a:spcAft>
              <a:defRPr sz="1600">
                <a:solidFill>
                  <a:schemeClr val="tx1"/>
                </a:solidFill>
                <a:latin typeface="Tahoma" charset="0"/>
                <a:ea typeface="SimSun" charset="-122"/>
              </a:defRPr>
            </a:lvl9pPr>
          </a:lstStyle>
          <a:p>
            <a:pPr eaLnBrk="1" hangingPunct="1"/>
            <a:r>
              <a:rPr lang="en-GB" altLang="en-US">
                <a:solidFill>
                  <a:schemeClr val="hlink"/>
                </a:solidFill>
              </a:rPr>
              <a:t>[binary file]</a:t>
            </a:r>
          </a:p>
        </p:txBody>
      </p:sp>
    </p:spTree>
    <p:extLst>
      <p:ext uri="{BB962C8B-B14F-4D97-AF65-F5344CB8AC3E}">
        <p14:creationId xmlns:p14="http://schemas.microsoft.com/office/powerpoint/2010/main" xmlns="" val="655939358"/>
      </p:ext>
    </p:extLst>
  </p:cSld>
  <p:clrMapOvr>
    <a:masterClrMapping/>
  </p:clrMapOvr>
  <mc:AlternateContent xmlns:mc="http://schemas.openxmlformats.org/markup-compatibility/2006">
    <mc:Choice xmlns:p14="http://schemas.microsoft.com/office/powerpoint/2010/main" xmlns="" Requires="p14">
      <p:transition spd="slow" p14:dur="2000" advTm="1000"/>
    </mc:Choice>
    <mc:Fallback>
      <p:transition spd="slow" advTm="1000"/>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2315</TotalTime>
  <Words>1834</Words>
  <Application>Microsoft Macintosh PowerPoint</Application>
  <PresentationFormat>On-screen Show (4:3)</PresentationFormat>
  <Paragraphs>455</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Civic</vt:lpstr>
      <vt:lpstr>SOFTWARE ENGINEERING (15B11CI513 ) Credits :- 4   Contact Hours :- 3-1-0   Sequence Diagrams and Collaboration Diagrams   </vt:lpstr>
      <vt:lpstr>Introduction/Agenda</vt:lpstr>
      <vt:lpstr>Object Oriented Design</vt:lpstr>
      <vt:lpstr>Sequence Diagram</vt:lpstr>
      <vt:lpstr>Sequence Diagram - Objects</vt:lpstr>
      <vt:lpstr>Sequence Diagram – Time &amp; Messages</vt:lpstr>
      <vt:lpstr>Types of Messages</vt:lpstr>
      <vt:lpstr>Sequence Diagram – Compilation</vt:lpstr>
      <vt:lpstr>Branching Flow: flow goes to different objects [if condition is met]</vt:lpstr>
      <vt:lpstr>Alternative Flow: flow changes to alternative lifeline branch of the same object</vt:lpstr>
      <vt:lpstr>Sequence diagram -example</vt:lpstr>
      <vt:lpstr>System Design Principles</vt:lpstr>
      <vt:lpstr>Reading from a command file - example</vt:lpstr>
      <vt:lpstr>Sequence Diagram – URS Add Subject Scenario</vt:lpstr>
      <vt:lpstr>Creating and Deleting objects</vt:lpstr>
      <vt:lpstr>  </vt:lpstr>
      <vt:lpstr>  </vt:lpstr>
      <vt:lpstr>Slide 18</vt:lpstr>
      <vt:lpstr> </vt:lpstr>
      <vt:lpstr> </vt:lpstr>
      <vt:lpstr> Collaboration Diagrams  </vt:lpstr>
      <vt:lpstr>Collaboration Diagrams</vt:lpstr>
      <vt:lpstr>Collaboration Diagram – URS Add Subject Scenario</vt:lpstr>
      <vt:lpstr>Collaboration Diagram – URS Add Subject Scenario</vt:lpstr>
      <vt:lpstr>Collaboration Diagram – URS Add Subject Scenario</vt:lpstr>
      <vt:lpstr>Collaboration Diagram – URS Add Subject Scenario</vt:lpstr>
      <vt:lpstr>Collaboration Diagram – URS Add Subject Scenario</vt:lpstr>
      <vt:lpstr>Collaboration Diagram – URS Add Subject Scenario</vt:lpstr>
      <vt:lpstr>Collaboration Diagram – URS Add Subject Scenario</vt:lpstr>
      <vt:lpstr>Collaboration Diagram – URS Add Subject Scenario</vt:lpstr>
      <vt:lpstr>URS -High Level Class Diagram</vt:lpstr>
      <vt:lpstr>Collaboration Diagrams</vt:lpstr>
      <vt:lpstr>Use Case Vs Scenarios</vt:lpstr>
      <vt:lpstr>Sequence Diagram – Enroll Student for subject successfully</vt:lpstr>
      <vt:lpstr>Collaboration Diagram – Enroll Student in Subject Scenario</vt:lpstr>
      <vt:lpstr>Collaboration Diagram – Enroll Student in Subject subject - implementation</vt:lpstr>
      <vt:lpstr>Sequence Diagram – Enroll Student for subject - Failure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Raju Pal</dc:creator>
  <cp:lastModifiedBy>anubhuti.mohindra</cp:lastModifiedBy>
  <cp:revision>130</cp:revision>
  <dcterms:created xsi:type="dcterms:W3CDTF">2013-02-23T13:31:56Z</dcterms:created>
  <dcterms:modified xsi:type="dcterms:W3CDTF">2023-03-17T08:30:13Z</dcterms:modified>
</cp:coreProperties>
</file>