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0" r:id="rId1"/>
  </p:sldMasterIdLst>
  <p:notesMasterIdLst>
    <p:notesMasterId r:id="rId37"/>
  </p:notesMasterIdLst>
  <p:sldIdLst>
    <p:sldId id="258" r:id="rId2"/>
    <p:sldId id="981" r:id="rId3"/>
    <p:sldId id="982" r:id="rId4"/>
    <p:sldId id="983" r:id="rId5"/>
    <p:sldId id="996" r:id="rId6"/>
    <p:sldId id="984" r:id="rId7"/>
    <p:sldId id="985" r:id="rId8"/>
    <p:sldId id="986" r:id="rId9"/>
    <p:sldId id="987" r:id="rId10"/>
    <p:sldId id="999" r:id="rId11"/>
    <p:sldId id="1000" r:id="rId12"/>
    <p:sldId id="1008" r:id="rId13"/>
    <p:sldId id="1009" r:id="rId14"/>
    <p:sldId id="1010" r:id="rId15"/>
    <p:sldId id="1011" r:id="rId16"/>
    <p:sldId id="1012" r:id="rId17"/>
    <p:sldId id="1013" r:id="rId18"/>
    <p:sldId id="1014" r:id="rId19"/>
    <p:sldId id="1002" r:id="rId20"/>
    <p:sldId id="1003" r:id="rId21"/>
    <p:sldId id="1015" r:id="rId22"/>
    <p:sldId id="1016" r:id="rId23"/>
    <p:sldId id="1017" r:id="rId24"/>
    <p:sldId id="1018" r:id="rId25"/>
    <p:sldId id="1019" r:id="rId26"/>
    <p:sldId id="1020" r:id="rId27"/>
    <p:sldId id="1004" r:id="rId28"/>
    <p:sldId id="989" r:id="rId29"/>
    <p:sldId id="1006" r:id="rId30"/>
    <p:sldId id="1007" r:id="rId31"/>
    <p:sldId id="997" r:id="rId32"/>
    <p:sldId id="998" r:id="rId33"/>
    <p:sldId id="990" r:id="rId34"/>
    <p:sldId id="991" r:id="rId35"/>
    <p:sldId id="336" r:id="rId3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E09B7"/>
    <a:srgbClr val="FF00FF"/>
    <a:srgbClr val="E8561C"/>
    <a:srgbClr val="EF6D83"/>
    <a:srgbClr val="EFB67D"/>
    <a:srgbClr val="FFFFFF"/>
    <a:srgbClr val="EAEAE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574" autoAdjust="0"/>
    <p:restoredTop sz="94660"/>
  </p:normalViewPr>
  <p:slideViewPr>
    <p:cSldViewPr snapToGrid="0">
      <p:cViewPr varScale="1">
        <p:scale>
          <a:sx n="91" d="100"/>
          <a:sy n="91" d="100"/>
        </p:scale>
        <p:origin x="-654"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7DAF572-641C-4F53-82E0-0B542CC8AE12}" type="datetimeFigureOut">
              <a:rPr lang="en-US" smtClean="0"/>
              <a:pPr/>
              <a:t>5/27/2022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D35E298E-A329-47DE-A536-D17983D944AB}" type="slidenum">
              <a:rPr lang="en-US" smtClean="0"/>
              <a:pPr/>
              <a:t>‹#›</a:t>
            </a:fld>
            <a:endParaRPr lang="en-US"/>
          </a:p>
        </p:txBody>
      </p:sp>
    </p:spTree>
    <p:extLst>
      <p:ext uri="{BB962C8B-B14F-4D97-AF65-F5344CB8AC3E}">
        <p14:creationId xmlns="" xmlns:p14="http://schemas.microsoft.com/office/powerpoint/2010/main" val="241017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9"/>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defRPr>
            </a:lvl1pPr>
            <a:lvl2pPr marL="785372" indent="-302066" eaLnBrk="0" hangingPunct="0">
              <a:defRPr kumimoji="1" sz="3200">
                <a:solidFill>
                  <a:schemeClr val="tx1"/>
                </a:solidFill>
                <a:latin typeface="Arial" panose="020B0604020202020204" pitchFamily="34" charset="0"/>
              </a:defRPr>
            </a:lvl2pPr>
            <a:lvl3pPr marL="1208265" indent="-241653" eaLnBrk="0" hangingPunct="0">
              <a:defRPr kumimoji="1" sz="3200">
                <a:solidFill>
                  <a:schemeClr val="tx1"/>
                </a:solidFill>
                <a:latin typeface="Arial" panose="020B0604020202020204" pitchFamily="34" charset="0"/>
              </a:defRPr>
            </a:lvl3pPr>
            <a:lvl4pPr marL="1691571" indent="-241653" eaLnBrk="0" hangingPunct="0">
              <a:defRPr kumimoji="1" sz="3200">
                <a:solidFill>
                  <a:schemeClr val="tx1"/>
                </a:solidFill>
                <a:latin typeface="Arial" panose="020B0604020202020204" pitchFamily="34" charset="0"/>
              </a:defRPr>
            </a:lvl4pPr>
            <a:lvl5pPr marL="2174878" indent="-241653" eaLnBrk="0" hangingPunct="0">
              <a:defRPr kumimoji="1" sz="3200">
                <a:solidFill>
                  <a:schemeClr val="tx1"/>
                </a:solidFill>
                <a:latin typeface="Arial" panose="020B0604020202020204" pitchFamily="34" charset="0"/>
              </a:defRPr>
            </a:lvl5pPr>
            <a:lvl6pPr marL="2658184" indent="-241653" eaLnBrk="0" fontAlgn="base" hangingPunct="0">
              <a:spcBef>
                <a:spcPct val="20000"/>
              </a:spcBef>
              <a:spcAft>
                <a:spcPct val="0"/>
              </a:spcAft>
              <a:buChar char="•"/>
              <a:defRPr kumimoji="1" sz="3200">
                <a:solidFill>
                  <a:schemeClr val="tx1"/>
                </a:solidFill>
                <a:latin typeface="Arial" panose="020B0604020202020204" pitchFamily="34" charset="0"/>
              </a:defRPr>
            </a:lvl6pPr>
            <a:lvl7pPr marL="3141490" indent="-241653" eaLnBrk="0" fontAlgn="base" hangingPunct="0">
              <a:spcBef>
                <a:spcPct val="20000"/>
              </a:spcBef>
              <a:spcAft>
                <a:spcPct val="0"/>
              </a:spcAft>
              <a:buChar char="•"/>
              <a:defRPr kumimoji="1" sz="3200">
                <a:solidFill>
                  <a:schemeClr val="tx1"/>
                </a:solidFill>
                <a:latin typeface="Arial" panose="020B0604020202020204" pitchFamily="34" charset="0"/>
              </a:defRPr>
            </a:lvl7pPr>
            <a:lvl8pPr marL="3624796" indent="-241653" eaLnBrk="0" fontAlgn="base" hangingPunct="0">
              <a:spcBef>
                <a:spcPct val="20000"/>
              </a:spcBef>
              <a:spcAft>
                <a:spcPct val="0"/>
              </a:spcAft>
              <a:buChar char="•"/>
              <a:defRPr kumimoji="1" sz="3200">
                <a:solidFill>
                  <a:schemeClr val="tx1"/>
                </a:solidFill>
                <a:latin typeface="Arial" panose="020B0604020202020204" pitchFamily="34" charset="0"/>
              </a:defRPr>
            </a:lvl8pPr>
            <a:lvl9pPr marL="4108102" indent="-241653" eaLnBrk="0" fontAlgn="base" hangingPunct="0">
              <a:spcBef>
                <a:spcPct val="20000"/>
              </a:spcBef>
              <a:spcAft>
                <a:spcPct val="0"/>
              </a:spcAft>
              <a:buChar char="•"/>
              <a:defRPr kumimoji="1" sz="3200">
                <a:solidFill>
                  <a:schemeClr val="tx1"/>
                </a:solidFill>
                <a:latin typeface="Arial" panose="020B0604020202020204" pitchFamily="34" charset="0"/>
              </a:defRPr>
            </a:lvl9pPr>
          </a:lstStyle>
          <a:p>
            <a:fld id="{ED510EEC-89F3-4759-87F3-A81E04E1775D}" type="slidenum">
              <a:rPr kumimoji="0" lang="en-US" altLang="en-US" sz="1300">
                <a:latin typeface="Tahoma" panose="020B0604030504040204" pitchFamily="34" charset="0"/>
              </a:rPr>
              <a:pPr/>
              <a:t>1</a:t>
            </a:fld>
            <a:endParaRPr kumimoji="0" lang="en-US" altLang="en-US" sz="1300">
              <a:latin typeface="Tahoma" panose="020B060403050404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Frequently, presenters must deliver material of a technical nature to an audience unfamiliar with the topic or vocabulary.  The material may be complex or heavy with detail.  To present technical material effectively, use the following guidelines from Dale Carnegie Training®.</a:t>
            </a:r>
          </a:p>
          <a:p>
            <a:r>
              <a:rPr lang="en-US" altLang="en-US" dirty="0"/>
              <a:t> </a:t>
            </a:r>
          </a:p>
          <a:p>
            <a:r>
              <a:rPr lang="en-US" altLang="en-US" dirty="0"/>
              <a:t>Consider the amount of time available and prepare to organize your material.  Narrow your topic.  Divide your presentation into clear segments. Follow a logical progression. Maintain your focus throughout. Close the presentation with a summary, repetition of the key steps, or a logical conclusion.</a:t>
            </a:r>
          </a:p>
          <a:p>
            <a:r>
              <a:rPr lang="en-US" altLang="en-US" dirty="0"/>
              <a:t> </a:t>
            </a:r>
          </a:p>
          <a:p>
            <a:r>
              <a:rPr lang="en-US" altLang="en-US" dirty="0"/>
              <a:t>Keep your audience in mind at all times.  For example, be sure data is clear and information is relevant.  Keep the level of detail and vocabulary appropriate for the audience.  Use visuals to support key points or steps.  Keep alert to the needs of your listeners, and you will have a more receptive audience.</a:t>
            </a:r>
          </a:p>
        </p:txBody>
      </p:sp>
    </p:spTree>
    <p:extLst>
      <p:ext uri="{BB962C8B-B14F-4D97-AF65-F5344CB8AC3E}">
        <p14:creationId xmlns="" xmlns:p14="http://schemas.microsoft.com/office/powerpoint/2010/main" val="1712977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charset="0"/>
                <a:ea typeface="ＭＳ Ｐゴシック" charset="-128"/>
              </a:defRPr>
            </a:lvl1pPr>
            <a:lvl2pPr marL="39411062" indent="-38936031" defTabSz="966556">
              <a:defRPr sz="1700">
                <a:solidFill>
                  <a:schemeClr val="tx1"/>
                </a:solidFill>
                <a:latin typeface="Helvetica" charset="0"/>
                <a:ea typeface="ＭＳ Ｐゴシック" charset="-128"/>
              </a:defRPr>
            </a:lvl2pPr>
            <a:lvl3pPr>
              <a:defRPr sz="1700">
                <a:solidFill>
                  <a:schemeClr val="tx1"/>
                </a:solidFill>
                <a:latin typeface="Helvetica" charset="0"/>
                <a:ea typeface="ＭＳ Ｐゴシック" charset="-128"/>
              </a:defRPr>
            </a:lvl3pPr>
            <a:lvl4pPr>
              <a:defRPr sz="1700">
                <a:solidFill>
                  <a:schemeClr val="tx1"/>
                </a:solidFill>
                <a:latin typeface="Helvetica" charset="0"/>
                <a:ea typeface="ＭＳ Ｐゴシック" charset="-128"/>
              </a:defRPr>
            </a:lvl4pPr>
            <a:lvl5pPr>
              <a:defRPr sz="1700">
                <a:solidFill>
                  <a:schemeClr val="tx1"/>
                </a:solidFill>
                <a:latin typeface="Helvetica" charset="0"/>
                <a:ea typeface="ＭＳ Ｐゴシック" charset="-128"/>
              </a:defRPr>
            </a:lvl5pPr>
            <a:lvl6pPr marL="475031" eaLnBrk="0" fontAlgn="base" hangingPunct="0">
              <a:spcBef>
                <a:spcPct val="0"/>
              </a:spcBef>
              <a:spcAft>
                <a:spcPct val="0"/>
              </a:spcAft>
              <a:defRPr sz="1700">
                <a:solidFill>
                  <a:schemeClr val="tx1"/>
                </a:solidFill>
                <a:latin typeface="Helvetica" charset="0"/>
                <a:ea typeface="ＭＳ Ｐゴシック" charset="-128"/>
              </a:defRPr>
            </a:lvl6pPr>
            <a:lvl7pPr marL="950062" eaLnBrk="0" fontAlgn="base" hangingPunct="0">
              <a:spcBef>
                <a:spcPct val="0"/>
              </a:spcBef>
              <a:spcAft>
                <a:spcPct val="0"/>
              </a:spcAft>
              <a:defRPr sz="1700">
                <a:solidFill>
                  <a:schemeClr val="tx1"/>
                </a:solidFill>
                <a:latin typeface="Helvetica" charset="0"/>
                <a:ea typeface="ＭＳ Ｐゴシック" charset="-128"/>
              </a:defRPr>
            </a:lvl7pPr>
            <a:lvl8pPr marL="1425092" eaLnBrk="0" fontAlgn="base" hangingPunct="0">
              <a:spcBef>
                <a:spcPct val="0"/>
              </a:spcBef>
              <a:spcAft>
                <a:spcPct val="0"/>
              </a:spcAft>
              <a:defRPr sz="1700">
                <a:solidFill>
                  <a:schemeClr val="tx1"/>
                </a:solidFill>
                <a:latin typeface="Helvetica" charset="0"/>
                <a:ea typeface="ＭＳ Ｐゴシック" charset="-128"/>
              </a:defRPr>
            </a:lvl8pPr>
            <a:lvl9pPr marL="1900123" eaLnBrk="0" fontAlgn="base" hangingPunct="0">
              <a:spcBef>
                <a:spcPct val="0"/>
              </a:spcBef>
              <a:spcAft>
                <a:spcPct val="0"/>
              </a:spcAft>
              <a:defRPr sz="1700">
                <a:solidFill>
                  <a:schemeClr val="tx1"/>
                </a:solidFill>
                <a:latin typeface="Helvetica" charset="0"/>
                <a:ea typeface="ＭＳ Ｐゴシック" charset="-128"/>
              </a:defRPr>
            </a:lvl9pPr>
          </a:lstStyle>
          <a:p>
            <a:fld id="{D56919B5-657E-46AE-A06E-1AA17CAB3898}" type="slidenum">
              <a:rPr lang="en-US" altLang="en-US" sz="1400">
                <a:latin typeface="Times New Roman" pitchFamily="18" charset="0"/>
              </a:rPr>
              <a:pPr/>
              <a:t>33</a:t>
            </a:fld>
            <a:endParaRPr lang="en-US" altLang="en-US" sz="1400">
              <a:latin typeface="Times New Roman" pitchFamily="18" charset="0"/>
            </a:endParaRPr>
          </a:p>
        </p:txBody>
      </p:sp>
      <p:sp>
        <p:nvSpPr>
          <p:cNvPr id="36867" name="Rectangle 2"/>
          <p:cNvSpPr>
            <a:spLocks noGrp="1" noRot="1" noChangeAspect="1" noChangeArrowheads="1" noTextEdit="1"/>
          </p:cNvSpPr>
          <p:nvPr>
            <p:ph type="sldImg"/>
          </p:nvPr>
        </p:nvSpPr>
        <p:spPr>
          <a:xfrm>
            <a:off x="777875" y="1200150"/>
            <a:ext cx="5759450" cy="3240088"/>
          </a:xfrm>
          <a:ln/>
        </p:spPr>
      </p:sp>
      <p:sp>
        <p:nvSpPr>
          <p:cNvPr id="368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charset="0"/>
                <a:ea typeface="ＭＳ Ｐゴシック" charset="-128"/>
              </a:defRPr>
            </a:lvl1pPr>
            <a:lvl2pPr marL="39411062" indent="-38936031" defTabSz="966556">
              <a:defRPr sz="1700">
                <a:solidFill>
                  <a:schemeClr val="tx1"/>
                </a:solidFill>
                <a:latin typeface="Helvetica" charset="0"/>
                <a:ea typeface="ＭＳ Ｐゴシック" charset="-128"/>
              </a:defRPr>
            </a:lvl2pPr>
            <a:lvl3pPr>
              <a:defRPr sz="1700">
                <a:solidFill>
                  <a:schemeClr val="tx1"/>
                </a:solidFill>
                <a:latin typeface="Helvetica" charset="0"/>
                <a:ea typeface="ＭＳ Ｐゴシック" charset="-128"/>
              </a:defRPr>
            </a:lvl3pPr>
            <a:lvl4pPr>
              <a:defRPr sz="1700">
                <a:solidFill>
                  <a:schemeClr val="tx1"/>
                </a:solidFill>
                <a:latin typeface="Helvetica" charset="0"/>
                <a:ea typeface="ＭＳ Ｐゴシック" charset="-128"/>
              </a:defRPr>
            </a:lvl4pPr>
            <a:lvl5pPr>
              <a:defRPr sz="1700">
                <a:solidFill>
                  <a:schemeClr val="tx1"/>
                </a:solidFill>
                <a:latin typeface="Helvetica" charset="0"/>
                <a:ea typeface="ＭＳ Ｐゴシック" charset="-128"/>
              </a:defRPr>
            </a:lvl5pPr>
            <a:lvl6pPr marL="475031" eaLnBrk="0" fontAlgn="base" hangingPunct="0">
              <a:spcBef>
                <a:spcPct val="0"/>
              </a:spcBef>
              <a:spcAft>
                <a:spcPct val="0"/>
              </a:spcAft>
              <a:defRPr sz="1700">
                <a:solidFill>
                  <a:schemeClr val="tx1"/>
                </a:solidFill>
                <a:latin typeface="Helvetica" charset="0"/>
                <a:ea typeface="ＭＳ Ｐゴシック" charset="-128"/>
              </a:defRPr>
            </a:lvl6pPr>
            <a:lvl7pPr marL="950062" eaLnBrk="0" fontAlgn="base" hangingPunct="0">
              <a:spcBef>
                <a:spcPct val="0"/>
              </a:spcBef>
              <a:spcAft>
                <a:spcPct val="0"/>
              </a:spcAft>
              <a:defRPr sz="1700">
                <a:solidFill>
                  <a:schemeClr val="tx1"/>
                </a:solidFill>
                <a:latin typeface="Helvetica" charset="0"/>
                <a:ea typeface="ＭＳ Ｐゴシック" charset="-128"/>
              </a:defRPr>
            </a:lvl7pPr>
            <a:lvl8pPr marL="1425092" eaLnBrk="0" fontAlgn="base" hangingPunct="0">
              <a:spcBef>
                <a:spcPct val="0"/>
              </a:spcBef>
              <a:spcAft>
                <a:spcPct val="0"/>
              </a:spcAft>
              <a:defRPr sz="1700">
                <a:solidFill>
                  <a:schemeClr val="tx1"/>
                </a:solidFill>
                <a:latin typeface="Helvetica" charset="0"/>
                <a:ea typeface="ＭＳ Ｐゴシック" charset="-128"/>
              </a:defRPr>
            </a:lvl8pPr>
            <a:lvl9pPr marL="1900123" eaLnBrk="0" fontAlgn="base" hangingPunct="0">
              <a:spcBef>
                <a:spcPct val="0"/>
              </a:spcBef>
              <a:spcAft>
                <a:spcPct val="0"/>
              </a:spcAft>
              <a:defRPr sz="1700">
                <a:solidFill>
                  <a:schemeClr val="tx1"/>
                </a:solidFill>
                <a:latin typeface="Helvetica" charset="0"/>
                <a:ea typeface="ＭＳ Ｐゴシック" charset="-128"/>
              </a:defRPr>
            </a:lvl9pPr>
          </a:lstStyle>
          <a:p>
            <a:fld id="{9B15A8E6-258A-4593-987A-1B98706342CB}" type="slidenum">
              <a:rPr lang="en-US" altLang="en-US" sz="1400">
                <a:latin typeface="Times New Roman" pitchFamily="18" charset="0"/>
              </a:rPr>
              <a:pPr/>
              <a:t>34</a:t>
            </a:fld>
            <a:endParaRPr lang="en-US" altLang="en-US" sz="1400">
              <a:latin typeface="Times New Roman" pitchFamily="18" charset="0"/>
            </a:endParaRPr>
          </a:p>
        </p:txBody>
      </p:sp>
      <p:sp>
        <p:nvSpPr>
          <p:cNvPr id="38915" name="Rectangle 2"/>
          <p:cNvSpPr>
            <a:spLocks noGrp="1" noRot="1" noChangeAspect="1" noChangeArrowheads="1" noTextEdit="1"/>
          </p:cNvSpPr>
          <p:nvPr>
            <p:ph type="sldImg"/>
          </p:nvPr>
        </p:nvSpPr>
        <p:spPr>
          <a:xfrm>
            <a:off x="777875" y="1200150"/>
            <a:ext cx="5759450" cy="3240088"/>
          </a:xfrm>
          <a:ln/>
        </p:spPr>
      </p:sp>
      <p:sp>
        <p:nvSpPr>
          <p:cNvPr id="389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charset="0"/>
                <a:ea typeface="ＭＳ Ｐゴシック" charset="-128"/>
              </a:defRPr>
            </a:lvl1pPr>
            <a:lvl2pPr marL="39411062" indent="-38936031" defTabSz="966556">
              <a:defRPr sz="1700">
                <a:solidFill>
                  <a:schemeClr val="tx1"/>
                </a:solidFill>
                <a:latin typeface="Helvetica" charset="0"/>
                <a:ea typeface="ＭＳ Ｐゴシック" charset="-128"/>
              </a:defRPr>
            </a:lvl2pPr>
            <a:lvl3pPr>
              <a:defRPr sz="1700">
                <a:solidFill>
                  <a:schemeClr val="tx1"/>
                </a:solidFill>
                <a:latin typeface="Helvetica" charset="0"/>
                <a:ea typeface="ＭＳ Ｐゴシック" charset="-128"/>
              </a:defRPr>
            </a:lvl3pPr>
            <a:lvl4pPr>
              <a:defRPr sz="1700">
                <a:solidFill>
                  <a:schemeClr val="tx1"/>
                </a:solidFill>
                <a:latin typeface="Helvetica" charset="0"/>
                <a:ea typeface="ＭＳ Ｐゴシック" charset="-128"/>
              </a:defRPr>
            </a:lvl4pPr>
            <a:lvl5pPr>
              <a:defRPr sz="1700">
                <a:solidFill>
                  <a:schemeClr val="tx1"/>
                </a:solidFill>
                <a:latin typeface="Helvetica" charset="0"/>
                <a:ea typeface="ＭＳ Ｐゴシック" charset="-128"/>
              </a:defRPr>
            </a:lvl5pPr>
            <a:lvl6pPr marL="475031" eaLnBrk="0" fontAlgn="base" hangingPunct="0">
              <a:spcBef>
                <a:spcPct val="0"/>
              </a:spcBef>
              <a:spcAft>
                <a:spcPct val="0"/>
              </a:spcAft>
              <a:defRPr sz="1700">
                <a:solidFill>
                  <a:schemeClr val="tx1"/>
                </a:solidFill>
                <a:latin typeface="Helvetica" charset="0"/>
                <a:ea typeface="ＭＳ Ｐゴシック" charset="-128"/>
              </a:defRPr>
            </a:lvl6pPr>
            <a:lvl7pPr marL="950062" eaLnBrk="0" fontAlgn="base" hangingPunct="0">
              <a:spcBef>
                <a:spcPct val="0"/>
              </a:spcBef>
              <a:spcAft>
                <a:spcPct val="0"/>
              </a:spcAft>
              <a:defRPr sz="1700">
                <a:solidFill>
                  <a:schemeClr val="tx1"/>
                </a:solidFill>
                <a:latin typeface="Helvetica" charset="0"/>
                <a:ea typeface="ＭＳ Ｐゴシック" charset="-128"/>
              </a:defRPr>
            </a:lvl7pPr>
            <a:lvl8pPr marL="1425092" eaLnBrk="0" fontAlgn="base" hangingPunct="0">
              <a:spcBef>
                <a:spcPct val="0"/>
              </a:spcBef>
              <a:spcAft>
                <a:spcPct val="0"/>
              </a:spcAft>
              <a:defRPr sz="1700">
                <a:solidFill>
                  <a:schemeClr val="tx1"/>
                </a:solidFill>
                <a:latin typeface="Helvetica" charset="0"/>
                <a:ea typeface="ＭＳ Ｐゴシック" charset="-128"/>
              </a:defRPr>
            </a:lvl8pPr>
            <a:lvl9pPr marL="1900123" eaLnBrk="0" fontAlgn="base" hangingPunct="0">
              <a:spcBef>
                <a:spcPct val="0"/>
              </a:spcBef>
              <a:spcAft>
                <a:spcPct val="0"/>
              </a:spcAft>
              <a:defRPr sz="1700">
                <a:solidFill>
                  <a:schemeClr val="tx1"/>
                </a:solidFill>
                <a:latin typeface="Helvetica" charset="0"/>
                <a:ea typeface="ＭＳ Ｐゴシック" charset="-128"/>
              </a:defRPr>
            </a:lvl9pPr>
          </a:lstStyle>
          <a:p>
            <a:fld id="{DA496B88-3631-421A-AC8B-7965AEE64388}" type="slidenum">
              <a:rPr lang="en-US" altLang="en-US" sz="1400">
                <a:latin typeface="Times New Roman" pitchFamily="18" charset="0"/>
              </a:rPr>
              <a:pPr/>
              <a:t>2</a:t>
            </a:fld>
            <a:endParaRPr lang="en-US" altLang="en-US" sz="1400">
              <a:latin typeface="Times New Roman" pitchFamily="18" charset="0"/>
            </a:endParaRPr>
          </a:p>
        </p:txBody>
      </p:sp>
      <p:sp>
        <p:nvSpPr>
          <p:cNvPr id="18435" name="Rectangle 2"/>
          <p:cNvSpPr>
            <a:spLocks noGrp="1" noRot="1" noChangeAspect="1" noChangeArrowheads="1" noTextEdit="1"/>
          </p:cNvSpPr>
          <p:nvPr>
            <p:ph type="sldImg"/>
          </p:nvPr>
        </p:nvSpPr>
        <p:spPr>
          <a:xfrm>
            <a:off x="777875" y="1200150"/>
            <a:ext cx="5759450" cy="3240088"/>
          </a:xfrm>
          <a:ln/>
        </p:spPr>
      </p:sp>
      <p:sp>
        <p:nvSpPr>
          <p:cNvPr id="18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charset="0"/>
                <a:ea typeface="ＭＳ Ｐゴシック" charset="-128"/>
              </a:defRPr>
            </a:lvl1pPr>
            <a:lvl2pPr marL="39411062" indent="-38936031" defTabSz="966556">
              <a:defRPr sz="1700">
                <a:solidFill>
                  <a:schemeClr val="tx1"/>
                </a:solidFill>
                <a:latin typeface="Helvetica" charset="0"/>
                <a:ea typeface="ＭＳ Ｐゴシック" charset="-128"/>
              </a:defRPr>
            </a:lvl2pPr>
            <a:lvl3pPr>
              <a:defRPr sz="1700">
                <a:solidFill>
                  <a:schemeClr val="tx1"/>
                </a:solidFill>
                <a:latin typeface="Helvetica" charset="0"/>
                <a:ea typeface="ＭＳ Ｐゴシック" charset="-128"/>
              </a:defRPr>
            </a:lvl3pPr>
            <a:lvl4pPr>
              <a:defRPr sz="1700">
                <a:solidFill>
                  <a:schemeClr val="tx1"/>
                </a:solidFill>
                <a:latin typeface="Helvetica" charset="0"/>
                <a:ea typeface="ＭＳ Ｐゴシック" charset="-128"/>
              </a:defRPr>
            </a:lvl4pPr>
            <a:lvl5pPr>
              <a:defRPr sz="1700">
                <a:solidFill>
                  <a:schemeClr val="tx1"/>
                </a:solidFill>
                <a:latin typeface="Helvetica" charset="0"/>
                <a:ea typeface="ＭＳ Ｐゴシック" charset="-128"/>
              </a:defRPr>
            </a:lvl5pPr>
            <a:lvl6pPr marL="475031" eaLnBrk="0" fontAlgn="base" hangingPunct="0">
              <a:spcBef>
                <a:spcPct val="0"/>
              </a:spcBef>
              <a:spcAft>
                <a:spcPct val="0"/>
              </a:spcAft>
              <a:defRPr sz="1700">
                <a:solidFill>
                  <a:schemeClr val="tx1"/>
                </a:solidFill>
                <a:latin typeface="Helvetica" charset="0"/>
                <a:ea typeface="ＭＳ Ｐゴシック" charset="-128"/>
              </a:defRPr>
            </a:lvl6pPr>
            <a:lvl7pPr marL="950062" eaLnBrk="0" fontAlgn="base" hangingPunct="0">
              <a:spcBef>
                <a:spcPct val="0"/>
              </a:spcBef>
              <a:spcAft>
                <a:spcPct val="0"/>
              </a:spcAft>
              <a:defRPr sz="1700">
                <a:solidFill>
                  <a:schemeClr val="tx1"/>
                </a:solidFill>
                <a:latin typeface="Helvetica" charset="0"/>
                <a:ea typeface="ＭＳ Ｐゴシック" charset="-128"/>
              </a:defRPr>
            </a:lvl7pPr>
            <a:lvl8pPr marL="1425092" eaLnBrk="0" fontAlgn="base" hangingPunct="0">
              <a:spcBef>
                <a:spcPct val="0"/>
              </a:spcBef>
              <a:spcAft>
                <a:spcPct val="0"/>
              </a:spcAft>
              <a:defRPr sz="1700">
                <a:solidFill>
                  <a:schemeClr val="tx1"/>
                </a:solidFill>
                <a:latin typeface="Helvetica" charset="0"/>
                <a:ea typeface="ＭＳ Ｐゴシック" charset="-128"/>
              </a:defRPr>
            </a:lvl8pPr>
            <a:lvl9pPr marL="1900123" eaLnBrk="0" fontAlgn="base" hangingPunct="0">
              <a:spcBef>
                <a:spcPct val="0"/>
              </a:spcBef>
              <a:spcAft>
                <a:spcPct val="0"/>
              </a:spcAft>
              <a:defRPr sz="1700">
                <a:solidFill>
                  <a:schemeClr val="tx1"/>
                </a:solidFill>
                <a:latin typeface="Helvetica" charset="0"/>
                <a:ea typeface="ＭＳ Ｐゴシック" charset="-128"/>
              </a:defRPr>
            </a:lvl9pPr>
          </a:lstStyle>
          <a:p>
            <a:fld id="{66F78E6C-C303-4A96-9578-B56BE831F9BF}" type="slidenum">
              <a:rPr lang="en-US" altLang="en-US" sz="1400">
                <a:latin typeface="Times New Roman" pitchFamily="18" charset="0"/>
              </a:rPr>
              <a:pPr/>
              <a:t>3</a:t>
            </a:fld>
            <a:endParaRPr lang="en-US" altLang="en-US" sz="1400">
              <a:latin typeface="Times New Roman" pitchFamily="18" charset="0"/>
            </a:endParaRPr>
          </a:p>
        </p:txBody>
      </p:sp>
      <p:sp>
        <p:nvSpPr>
          <p:cNvPr id="20483" name="Rectangle 2"/>
          <p:cNvSpPr>
            <a:spLocks noGrp="1" noRot="1" noChangeAspect="1" noChangeArrowheads="1" noTextEdit="1"/>
          </p:cNvSpPr>
          <p:nvPr>
            <p:ph type="sldImg"/>
          </p:nvPr>
        </p:nvSpPr>
        <p:spPr>
          <a:xfrm>
            <a:off x="777875" y="1200150"/>
            <a:ext cx="5759450" cy="3240088"/>
          </a:xfrm>
          <a:ln/>
        </p:spPr>
      </p:sp>
      <p:sp>
        <p:nvSpPr>
          <p:cNvPr id="204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charset="0"/>
                <a:ea typeface="ＭＳ Ｐゴシック" charset="-128"/>
              </a:defRPr>
            </a:lvl1pPr>
            <a:lvl2pPr marL="39411062" indent="-38936031" defTabSz="966556">
              <a:defRPr sz="1700">
                <a:solidFill>
                  <a:schemeClr val="tx1"/>
                </a:solidFill>
                <a:latin typeface="Helvetica" charset="0"/>
                <a:ea typeface="ＭＳ Ｐゴシック" charset="-128"/>
              </a:defRPr>
            </a:lvl2pPr>
            <a:lvl3pPr>
              <a:defRPr sz="1700">
                <a:solidFill>
                  <a:schemeClr val="tx1"/>
                </a:solidFill>
                <a:latin typeface="Helvetica" charset="0"/>
                <a:ea typeface="ＭＳ Ｐゴシック" charset="-128"/>
              </a:defRPr>
            </a:lvl3pPr>
            <a:lvl4pPr>
              <a:defRPr sz="1700">
                <a:solidFill>
                  <a:schemeClr val="tx1"/>
                </a:solidFill>
                <a:latin typeface="Helvetica" charset="0"/>
                <a:ea typeface="ＭＳ Ｐゴシック" charset="-128"/>
              </a:defRPr>
            </a:lvl4pPr>
            <a:lvl5pPr>
              <a:defRPr sz="1700">
                <a:solidFill>
                  <a:schemeClr val="tx1"/>
                </a:solidFill>
                <a:latin typeface="Helvetica" charset="0"/>
                <a:ea typeface="ＭＳ Ｐゴシック" charset="-128"/>
              </a:defRPr>
            </a:lvl5pPr>
            <a:lvl6pPr marL="475031" eaLnBrk="0" fontAlgn="base" hangingPunct="0">
              <a:spcBef>
                <a:spcPct val="0"/>
              </a:spcBef>
              <a:spcAft>
                <a:spcPct val="0"/>
              </a:spcAft>
              <a:defRPr sz="1700">
                <a:solidFill>
                  <a:schemeClr val="tx1"/>
                </a:solidFill>
                <a:latin typeface="Helvetica" charset="0"/>
                <a:ea typeface="ＭＳ Ｐゴシック" charset="-128"/>
              </a:defRPr>
            </a:lvl6pPr>
            <a:lvl7pPr marL="950062" eaLnBrk="0" fontAlgn="base" hangingPunct="0">
              <a:spcBef>
                <a:spcPct val="0"/>
              </a:spcBef>
              <a:spcAft>
                <a:spcPct val="0"/>
              </a:spcAft>
              <a:defRPr sz="1700">
                <a:solidFill>
                  <a:schemeClr val="tx1"/>
                </a:solidFill>
                <a:latin typeface="Helvetica" charset="0"/>
                <a:ea typeface="ＭＳ Ｐゴシック" charset="-128"/>
              </a:defRPr>
            </a:lvl7pPr>
            <a:lvl8pPr marL="1425092" eaLnBrk="0" fontAlgn="base" hangingPunct="0">
              <a:spcBef>
                <a:spcPct val="0"/>
              </a:spcBef>
              <a:spcAft>
                <a:spcPct val="0"/>
              </a:spcAft>
              <a:defRPr sz="1700">
                <a:solidFill>
                  <a:schemeClr val="tx1"/>
                </a:solidFill>
                <a:latin typeface="Helvetica" charset="0"/>
                <a:ea typeface="ＭＳ Ｐゴシック" charset="-128"/>
              </a:defRPr>
            </a:lvl8pPr>
            <a:lvl9pPr marL="1900123" eaLnBrk="0" fontAlgn="base" hangingPunct="0">
              <a:spcBef>
                <a:spcPct val="0"/>
              </a:spcBef>
              <a:spcAft>
                <a:spcPct val="0"/>
              </a:spcAft>
              <a:defRPr sz="1700">
                <a:solidFill>
                  <a:schemeClr val="tx1"/>
                </a:solidFill>
                <a:latin typeface="Helvetica" charset="0"/>
                <a:ea typeface="ＭＳ Ｐゴシック" charset="-128"/>
              </a:defRPr>
            </a:lvl9pPr>
          </a:lstStyle>
          <a:p>
            <a:fld id="{96A35430-D186-4CE8-A8C1-95CA08C7A85F}" type="slidenum">
              <a:rPr lang="en-US" altLang="en-US" sz="1400">
                <a:latin typeface="Times New Roman" pitchFamily="18" charset="0"/>
              </a:rPr>
              <a:pPr/>
              <a:t>4</a:t>
            </a:fld>
            <a:endParaRPr lang="en-US" altLang="en-US" sz="1400">
              <a:latin typeface="Times New Roman" pitchFamily="18" charset="0"/>
            </a:endParaRPr>
          </a:p>
        </p:txBody>
      </p:sp>
      <p:sp>
        <p:nvSpPr>
          <p:cNvPr id="22531" name="Rectangle 2"/>
          <p:cNvSpPr>
            <a:spLocks noGrp="1" noRot="1" noChangeAspect="1" noChangeArrowheads="1" noTextEdit="1"/>
          </p:cNvSpPr>
          <p:nvPr>
            <p:ph type="sldImg"/>
          </p:nvPr>
        </p:nvSpPr>
        <p:spPr>
          <a:xfrm>
            <a:off x="777875" y="1200150"/>
            <a:ext cx="5759450" cy="3240088"/>
          </a:xfrm>
          <a:ln/>
        </p:spPr>
      </p:sp>
      <p:sp>
        <p:nvSpPr>
          <p:cNvPr id="225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charset="0"/>
                <a:ea typeface="ＭＳ Ｐゴシック" charset="-128"/>
              </a:defRPr>
            </a:lvl1pPr>
            <a:lvl2pPr marL="39411062" indent="-38936031" defTabSz="966556">
              <a:defRPr sz="1700">
                <a:solidFill>
                  <a:schemeClr val="tx1"/>
                </a:solidFill>
                <a:latin typeface="Helvetica" charset="0"/>
                <a:ea typeface="ＭＳ Ｐゴシック" charset="-128"/>
              </a:defRPr>
            </a:lvl2pPr>
            <a:lvl3pPr>
              <a:defRPr sz="1700">
                <a:solidFill>
                  <a:schemeClr val="tx1"/>
                </a:solidFill>
                <a:latin typeface="Helvetica" charset="0"/>
                <a:ea typeface="ＭＳ Ｐゴシック" charset="-128"/>
              </a:defRPr>
            </a:lvl3pPr>
            <a:lvl4pPr>
              <a:defRPr sz="1700">
                <a:solidFill>
                  <a:schemeClr val="tx1"/>
                </a:solidFill>
                <a:latin typeface="Helvetica" charset="0"/>
                <a:ea typeface="ＭＳ Ｐゴシック" charset="-128"/>
              </a:defRPr>
            </a:lvl4pPr>
            <a:lvl5pPr>
              <a:defRPr sz="1700">
                <a:solidFill>
                  <a:schemeClr val="tx1"/>
                </a:solidFill>
                <a:latin typeface="Helvetica" charset="0"/>
                <a:ea typeface="ＭＳ Ｐゴシック" charset="-128"/>
              </a:defRPr>
            </a:lvl5pPr>
            <a:lvl6pPr marL="475031" eaLnBrk="0" fontAlgn="base" hangingPunct="0">
              <a:spcBef>
                <a:spcPct val="0"/>
              </a:spcBef>
              <a:spcAft>
                <a:spcPct val="0"/>
              </a:spcAft>
              <a:defRPr sz="1700">
                <a:solidFill>
                  <a:schemeClr val="tx1"/>
                </a:solidFill>
                <a:latin typeface="Helvetica" charset="0"/>
                <a:ea typeface="ＭＳ Ｐゴシック" charset="-128"/>
              </a:defRPr>
            </a:lvl6pPr>
            <a:lvl7pPr marL="950062" eaLnBrk="0" fontAlgn="base" hangingPunct="0">
              <a:spcBef>
                <a:spcPct val="0"/>
              </a:spcBef>
              <a:spcAft>
                <a:spcPct val="0"/>
              </a:spcAft>
              <a:defRPr sz="1700">
                <a:solidFill>
                  <a:schemeClr val="tx1"/>
                </a:solidFill>
                <a:latin typeface="Helvetica" charset="0"/>
                <a:ea typeface="ＭＳ Ｐゴシック" charset="-128"/>
              </a:defRPr>
            </a:lvl7pPr>
            <a:lvl8pPr marL="1425092" eaLnBrk="0" fontAlgn="base" hangingPunct="0">
              <a:spcBef>
                <a:spcPct val="0"/>
              </a:spcBef>
              <a:spcAft>
                <a:spcPct val="0"/>
              </a:spcAft>
              <a:defRPr sz="1700">
                <a:solidFill>
                  <a:schemeClr val="tx1"/>
                </a:solidFill>
                <a:latin typeface="Helvetica" charset="0"/>
                <a:ea typeface="ＭＳ Ｐゴシック" charset="-128"/>
              </a:defRPr>
            </a:lvl8pPr>
            <a:lvl9pPr marL="1900123" eaLnBrk="0" fontAlgn="base" hangingPunct="0">
              <a:spcBef>
                <a:spcPct val="0"/>
              </a:spcBef>
              <a:spcAft>
                <a:spcPct val="0"/>
              </a:spcAft>
              <a:defRPr sz="1700">
                <a:solidFill>
                  <a:schemeClr val="tx1"/>
                </a:solidFill>
                <a:latin typeface="Helvetica" charset="0"/>
                <a:ea typeface="ＭＳ Ｐゴシック" charset="-128"/>
              </a:defRPr>
            </a:lvl9pPr>
          </a:lstStyle>
          <a:p>
            <a:fld id="{3620E3AB-B717-458B-B4AF-8C5A6DEFE1FA}" type="slidenum">
              <a:rPr lang="en-US" altLang="en-US" sz="1400">
                <a:latin typeface="Times New Roman" pitchFamily="18" charset="0"/>
              </a:rPr>
              <a:pPr/>
              <a:t>6</a:t>
            </a:fld>
            <a:endParaRPr lang="en-US" altLang="en-US" sz="1400">
              <a:latin typeface="Times New Roman" pitchFamily="18" charset="0"/>
            </a:endParaRPr>
          </a:p>
        </p:txBody>
      </p:sp>
      <p:sp>
        <p:nvSpPr>
          <p:cNvPr id="24579" name="Rectangle 2"/>
          <p:cNvSpPr>
            <a:spLocks noGrp="1" noRot="1" noChangeAspect="1" noChangeArrowheads="1" noTextEdit="1"/>
          </p:cNvSpPr>
          <p:nvPr>
            <p:ph type="sldImg"/>
          </p:nvPr>
        </p:nvSpPr>
        <p:spPr>
          <a:xfrm>
            <a:off x="777875" y="1200150"/>
            <a:ext cx="5759450" cy="3240088"/>
          </a:xfrm>
          <a:ln/>
        </p:spPr>
      </p:sp>
      <p:sp>
        <p:nvSpPr>
          <p:cNvPr id="245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charset="0"/>
                <a:ea typeface="ＭＳ Ｐゴシック" charset="-128"/>
              </a:defRPr>
            </a:lvl1pPr>
            <a:lvl2pPr marL="39411062" indent="-38936031" defTabSz="966556">
              <a:defRPr sz="1700">
                <a:solidFill>
                  <a:schemeClr val="tx1"/>
                </a:solidFill>
                <a:latin typeface="Helvetica" charset="0"/>
                <a:ea typeface="ＭＳ Ｐゴシック" charset="-128"/>
              </a:defRPr>
            </a:lvl2pPr>
            <a:lvl3pPr>
              <a:defRPr sz="1700">
                <a:solidFill>
                  <a:schemeClr val="tx1"/>
                </a:solidFill>
                <a:latin typeface="Helvetica" charset="0"/>
                <a:ea typeface="ＭＳ Ｐゴシック" charset="-128"/>
              </a:defRPr>
            </a:lvl3pPr>
            <a:lvl4pPr>
              <a:defRPr sz="1700">
                <a:solidFill>
                  <a:schemeClr val="tx1"/>
                </a:solidFill>
                <a:latin typeface="Helvetica" charset="0"/>
                <a:ea typeface="ＭＳ Ｐゴシック" charset="-128"/>
              </a:defRPr>
            </a:lvl4pPr>
            <a:lvl5pPr>
              <a:defRPr sz="1700">
                <a:solidFill>
                  <a:schemeClr val="tx1"/>
                </a:solidFill>
                <a:latin typeface="Helvetica" charset="0"/>
                <a:ea typeface="ＭＳ Ｐゴシック" charset="-128"/>
              </a:defRPr>
            </a:lvl5pPr>
            <a:lvl6pPr marL="475031" eaLnBrk="0" fontAlgn="base" hangingPunct="0">
              <a:spcBef>
                <a:spcPct val="0"/>
              </a:spcBef>
              <a:spcAft>
                <a:spcPct val="0"/>
              </a:spcAft>
              <a:defRPr sz="1700">
                <a:solidFill>
                  <a:schemeClr val="tx1"/>
                </a:solidFill>
                <a:latin typeface="Helvetica" charset="0"/>
                <a:ea typeface="ＭＳ Ｐゴシック" charset="-128"/>
              </a:defRPr>
            </a:lvl6pPr>
            <a:lvl7pPr marL="950062" eaLnBrk="0" fontAlgn="base" hangingPunct="0">
              <a:spcBef>
                <a:spcPct val="0"/>
              </a:spcBef>
              <a:spcAft>
                <a:spcPct val="0"/>
              </a:spcAft>
              <a:defRPr sz="1700">
                <a:solidFill>
                  <a:schemeClr val="tx1"/>
                </a:solidFill>
                <a:latin typeface="Helvetica" charset="0"/>
                <a:ea typeface="ＭＳ Ｐゴシック" charset="-128"/>
              </a:defRPr>
            </a:lvl7pPr>
            <a:lvl8pPr marL="1425092" eaLnBrk="0" fontAlgn="base" hangingPunct="0">
              <a:spcBef>
                <a:spcPct val="0"/>
              </a:spcBef>
              <a:spcAft>
                <a:spcPct val="0"/>
              </a:spcAft>
              <a:defRPr sz="1700">
                <a:solidFill>
                  <a:schemeClr val="tx1"/>
                </a:solidFill>
                <a:latin typeface="Helvetica" charset="0"/>
                <a:ea typeface="ＭＳ Ｐゴシック" charset="-128"/>
              </a:defRPr>
            </a:lvl8pPr>
            <a:lvl9pPr marL="1900123" eaLnBrk="0" fontAlgn="base" hangingPunct="0">
              <a:spcBef>
                <a:spcPct val="0"/>
              </a:spcBef>
              <a:spcAft>
                <a:spcPct val="0"/>
              </a:spcAft>
              <a:defRPr sz="1700">
                <a:solidFill>
                  <a:schemeClr val="tx1"/>
                </a:solidFill>
                <a:latin typeface="Helvetica" charset="0"/>
                <a:ea typeface="ＭＳ Ｐゴシック" charset="-128"/>
              </a:defRPr>
            </a:lvl9pPr>
          </a:lstStyle>
          <a:p>
            <a:fld id="{26B9A38E-2F7E-45BA-9BFB-4A98E933839A}" type="slidenum">
              <a:rPr lang="en-US" altLang="en-US" sz="1400">
                <a:latin typeface="Times New Roman" pitchFamily="18" charset="0"/>
              </a:rPr>
              <a:pPr/>
              <a:t>7</a:t>
            </a:fld>
            <a:endParaRPr lang="en-US" altLang="en-US" sz="1400">
              <a:latin typeface="Times New Roman" pitchFamily="18" charset="0"/>
            </a:endParaRPr>
          </a:p>
        </p:txBody>
      </p:sp>
      <p:sp>
        <p:nvSpPr>
          <p:cNvPr id="26627" name="Rectangle 2"/>
          <p:cNvSpPr>
            <a:spLocks noGrp="1" noRot="1" noChangeAspect="1" noChangeArrowheads="1" noTextEdit="1"/>
          </p:cNvSpPr>
          <p:nvPr>
            <p:ph type="sldImg"/>
          </p:nvPr>
        </p:nvSpPr>
        <p:spPr>
          <a:xfrm>
            <a:off x="777875" y="1200150"/>
            <a:ext cx="5759450" cy="3240088"/>
          </a:xfrm>
          <a:ln/>
        </p:spPr>
      </p:sp>
      <p:sp>
        <p:nvSpPr>
          <p:cNvPr id="266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charset="0"/>
                <a:ea typeface="ＭＳ Ｐゴシック" charset="-128"/>
              </a:defRPr>
            </a:lvl1pPr>
            <a:lvl2pPr marL="39411062" indent="-38936031" defTabSz="966556">
              <a:defRPr sz="1700">
                <a:solidFill>
                  <a:schemeClr val="tx1"/>
                </a:solidFill>
                <a:latin typeface="Helvetica" charset="0"/>
                <a:ea typeface="ＭＳ Ｐゴシック" charset="-128"/>
              </a:defRPr>
            </a:lvl2pPr>
            <a:lvl3pPr>
              <a:defRPr sz="1700">
                <a:solidFill>
                  <a:schemeClr val="tx1"/>
                </a:solidFill>
                <a:latin typeface="Helvetica" charset="0"/>
                <a:ea typeface="ＭＳ Ｐゴシック" charset="-128"/>
              </a:defRPr>
            </a:lvl3pPr>
            <a:lvl4pPr>
              <a:defRPr sz="1700">
                <a:solidFill>
                  <a:schemeClr val="tx1"/>
                </a:solidFill>
                <a:latin typeface="Helvetica" charset="0"/>
                <a:ea typeface="ＭＳ Ｐゴシック" charset="-128"/>
              </a:defRPr>
            </a:lvl4pPr>
            <a:lvl5pPr>
              <a:defRPr sz="1700">
                <a:solidFill>
                  <a:schemeClr val="tx1"/>
                </a:solidFill>
                <a:latin typeface="Helvetica" charset="0"/>
                <a:ea typeface="ＭＳ Ｐゴシック" charset="-128"/>
              </a:defRPr>
            </a:lvl5pPr>
            <a:lvl6pPr marL="475031" eaLnBrk="0" fontAlgn="base" hangingPunct="0">
              <a:spcBef>
                <a:spcPct val="0"/>
              </a:spcBef>
              <a:spcAft>
                <a:spcPct val="0"/>
              </a:spcAft>
              <a:defRPr sz="1700">
                <a:solidFill>
                  <a:schemeClr val="tx1"/>
                </a:solidFill>
                <a:latin typeface="Helvetica" charset="0"/>
                <a:ea typeface="ＭＳ Ｐゴシック" charset="-128"/>
              </a:defRPr>
            </a:lvl6pPr>
            <a:lvl7pPr marL="950062" eaLnBrk="0" fontAlgn="base" hangingPunct="0">
              <a:spcBef>
                <a:spcPct val="0"/>
              </a:spcBef>
              <a:spcAft>
                <a:spcPct val="0"/>
              </a:spcAft>
              <a:defRPr sz="1700">
                <a:solidFill>
                  <a:schemeClr val="tx1"/>
                </a:solidFill>
                <a:latin typeface="Helvetica" charset="0"/>
                <a:ea typeface="ＭＳ Ｐゴシック" charset="-128"/>
              </a:defRPr>
            </a:lvl7pPr>
            <a:lvl8pPr marL="1425092" eaLnBrk="0" fontAlgn="base" hangingPunct="0">
              <a:spcBef>
                <a:spcPct val="0"/>
              </a:spcBef>
              <a:spcAft>
                <a:spcPct val="0"/>
              </a:spcAft>
              <a:defRPr sz="1700">
                <a:solidFill>
                  <a:schemeClr val="tx1"/>
                </a:solidFill>
                <a:latin typeface="Helvetica" charset="0"/>
                <a:ea typeface="ＭＳ Ｐゴシック" charset="-128"/>
              </a:defRPr>
            </a:lvl8pPr>
            <a:lvl9pPr marL="1900123" eaLnBrk="0" fontAlgn="base" hangingPunct="0">
              <a:spcBef>
                <a:spcPct val="0"/>
              </a:spcBef>
              <a:spcAft>
                <a:spcPct val="0"/>
              </a:spcAft>
              <a:defRPr sz="1700">
                <a:solidFill>
                  <a:schemeClr val="tx1"/>
                </a:solidFill>
                <a:latin typeface="Helvetica" charset="0"/>
                <a:ea typeface="ＭＳ Ｐゴシック" charset="-128"/>
              </a:defRPr>
            </a:lvl9pPr>
          </a:lstStyle>
          <a:p>
            <a:fld id="{CC415015-8DB0-48DA-B1B8-D33E25E47552}" type="slidenum">
              <a:rPr lang="en-US" altLang="en-US" sz="1400">
                <a:latin typeface="Times New Roman" pitchFamily="18" charset="0"/>
              </a:rPr>
              <a:pPr/>
              <a:t>8</a:t>
            </a:fld>
            <a:endParaRPr lang="en-US" altLang="en-US" sz="1400">
              <a:latin typeface="Times New Roman" pitchFamily="18" charset="0"/>
            </a:endParaRPr>
          </a:p>
        </p:txBody>
      </p:sp>
      <p:sp>
        <p:nvSpPr>
          <p:cNvPr id="28675" name="Rectangle 2"/>
          <p:cNvSpPr>
            <a:spLocks noGrp="1" noRot="1" noChangeAspect="1" noChangeArrowheads="1" noTextEdit="1"/>
          </p:cNvSpPr>
          <p:nvPr>
            <p:ph type="sldImg"/>
          </p:nvPr>
        </p:nvSpPr>
        <p:spPr>
          <a:xfrm>
            <a:off x="777875" y="1200150"/>
            <a:ext cx="5759450" cy="3240088"/>
          </a:xfrm>
          <a:ln/>
        </p:spPr>
      </p:sp>
      <p:sp>
        <p:nvSpPr>
          <p:cNvPr id="286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charset="0"/>
                <a:ea typeface="ＭＳ Ｐゴシック" charset="-128"/>
              </a:defRPr>
            </a:lvl1pPr>
            <a:lvl2pPr marL="39411062" indent="-38936031" defTabSz="966556">
              <a:defRPr sz="1700">
                <a:solidFill>
                  <a:schemeClr val="tx1"/>
                </a:solidFill>
                <a:latin typeface="Helvetica" charset="0"/>
                <a:ea typeface="ＭＳ Ｐゴシック" charset="-128"/>
              </a:defRPr>
            </a:lvl2pPr>
            <a:lvl3pPr>
              <a:defRPr sz="1700">
                <a:solidFill>
                  <a:schemeClr val="tx1"/>
                </a:solidFill>
                <a:latin typeface="Helvetica" charset="0"/>
                <a:ea typeface="ＭＳ Ｐゴシック" charset="-128"/>
              </a:defRPr>
            </a:lvl3pPr>
            <a:lvl4pPr>
              <a:defRPr sz="1700">
                <a:solidFill>
                  <a:schemeClr val="tx1"/>
                </a:solidFill>
                <a:latin typeface="Helvetica" charset="0"/>
                <a:ea typeface="ＭＳ Ｐゴシック" charset="-128"/>
              </a:defRPr>
            </a:lvl4pPr>
            <a:lvl5pPr>
              <a:defRPr sz="1700">
                <a:solidFill>
                  <a:schemeClr val="tx1"/>
                </a:solidFill>
                <a:latin typeface="Helvetica" charset="0"/>
                <a:ea typeface="ＭＳ Ｐゴシック" charset="-128"/>
              </a:defRPr>
            </a:lvl5pPr>
            <a:lvl6pPr marL="475031" eaLnBrk="0" fontAlgn="base" hangingPunct="0">
              <a:spcBef>
                <a:spcPct val="0"/>
              </a:spcBef>
              <a:spcAft>
                <a:spcPct val="0"/>
              </a:spcAft>
              <a:defRPr sz="1700">
                <a:solidFill>
                  <a:schemeClr val="tx1"/>
                </a:solidFill>
                <a:latin typeface="Helvetica" charset="0"/>
                <a:ea typeface="ＭＳ Ｐゴシック" charset="-128"/>
              </a:defRPr>
            </a:lvl6pPr>
            <a:lvl7pPr marL="950062" eaLnBrk="0" fontAlgn="base" hangingPunct="0">
              <a:spcBef>
                <a:spcPct val="0"/>
              </a:spcBef>
              <a:spcAft>
                <a:spcPct val="0"/>
              </a:spcAft>
              <a:defRPr sz="1700">
                <a:solidFill>
                  <a:schemeClr val="tx1"/>
                </a:solidFill>
                <a:latin typeface="Helvetica" charset="0"/>
                <a:ea typeface="ＭＳ Ｐゴシック" charset="-128"/>
              </a:defRPr>
            </a:lvl7pPr>
            <a:lvl8pPr marL="1425092" eaLnBrk="0" fontAlgn="base" hangingPunct="0">
              <a:spcBef>
                <a:spcPct val="0"/>
              </a:spcBef>
              <a:spcAft>
                <a:spcPct val="0"/>
              </a:spcAft>
              <a:defRPr sz="1700">
                <a:solidFill>
                  <a:schemeClr val="tx1"/>
                </a:solidFill>
                <a:latin typeface="Helvetica" charset="0"/>
                <a:ea typeface="ＭＳ Ｐゴシック" charset="-128"/>
              </a:defRPr>
            </a:lvl8pPr>
            <a:lvl9pPr marL="1900123" eaLnBrk="0" fontAlgn="base" hangingPunct="0">
              <a:spcBef>
                <a:spcPct val="0"/>
              </a:spcBef>
              <a:spcAft>
                <a:spcPct val="0"/>
              </a:spcAft>
              <a:defRPr sz="1700">
                <a:solidFill>
                  <a:schemeClr val="tx1"/>
                </a:solidFill>
                <a:latin typeface="Helvetica" charset="0"/>
                <a:ea typeface="ＭＳ Ｐゴシック" charset="-128"/>
              </a:defRPr>
            </a:lvl9pPr>
          </a:lstStyle>
          <a:p>
            <a:fld id="{A0D1F49A-38B9-4600-B4D7-3DA3FBE05CA5}" type="slidenum">
              <a:rPr lang="en-US" altLang="en-US" sz="1400">
                <a:latin typeface="Times New Roman" pitchFamily="18" charset="0"/>
              </a:rPr>
              <a:pPr/>
              <a:t>9</a:t>
            </a:fld>
            <a:endParaRPr lang="en-US" altLang="en-US" sz="1400">
              <a:latin typeface="Times New Roman" pitchFamily="18" charset="0"/>
            </a:endParaRPr>
          </a:p>
        </p:txBody>
      </p:sp>
      <p:sp>
        <p:nvSpPr>
          <p:cNvPr id="30723" name="Rectangle 2"/>
          <p:cNvSpPr>
            <a:spLocks noGrp="1" noRot="1" noChangeAspect="1" noChangeArrowheads="1" noTextEdit="1"/>
          </p:cNvSpPr>
          <p:nvPr>
            <p:ph type="sldImg"/>
          </p:nvPr>
        </p:nvSpPr>
        <p:spPr>
          <a:xfrm>
            <a:off x="777875" y="1200150"/>
            <a:ext cx="5759450" cy="3240088"/>
          </a:xfrm>
          <a:ln/>
        </p:spPr>
      </p:sp>
      <p:sp>
        <p:nvSpPr>
          <p:cNvPr id="307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556">
              <a:defRPr sz="1700">
                <a:solidFill>
                  <a:schemeClr val="tx1"/>
                </a:solidFill>
                <a:latin typeface="Helvetica" charset="0"/>
                <a:ea typeface="ＭＳ Ｐゴシック" charset="-128"/>
              </a:defRPr>
            </a:lvl1pPr>
            <a:lvl2pPr marL="39411062" indent="-38936031" defTabSz="966556">
              <a:defRPr sz="1700">
                <a:solidFill>
                  <a:schemeClr val="tx1"/>
                </a:solidFill>
                <a:latin typeface="Helvetica" charset="0"/>
                <a:ea typeface="ＭＳ Ｐゴシック" charset="-128"/>
              </a:defRPr>
            </a:lvl2pPr>
            <a:lvl3pPr>
              <a:defRPr sz="1700">
                <a:solidFill>
                  <a:schemeClr val="tx1"/>
                </a:solidFill>
                <a:latin typeface="Helvetica" charset="0"/>
                <a:ea typeface="ＭＳ Ｐゴシック" charset="-128"/>
              </a:defRPr>
            </a:lvl3pPr>
            <a:lvl4pPr>
              <a:defRPr sz="1700">
                <a:solidFill>
                  <a:schemeClr val="tx1"/>
                </a:solidFill>
                <a:latin typeface="Helvetica" charset="0"/>
                <a:ea typeface="ＭＳ Ｐゴシック" charset="-128"/>
              </a:defRPr>
            </a:lvl4pPr>
            <a:lvl5pPr>
              <a:defRPr sz="1700">
                <a:solidFill>
                  <a:schemeClr val="tx1"/>
                </a:solidFill>
                <a:latin typeface="Helvetica" charset="0"/>
                <a:ea typeface="ＭＳ Ｐゴシック" charset="-128"/>
              </a:defRPr>
            </a:lvl5pPr>
            <a:lvl6pPr marL="475031" eaLnBrk="0" fontAlgn="base" hangingPunct="0">
              <a:spcBef>
                <a:spcPct val="0"/>
              </a:spcBef>
              <a:spcAft>
                <a:spcPct val="0"/>
              </a:spcAft>
              <a:defRPr sz="1700">
                <a:solidFill>
                  <a:schemeClr val="tx1"/>
                </a:solidFill>
                <a:latin typeface="Helvetica" charset="0"/>
                <a:ea typeface="ＭＳ Ｐゴシック" charset="-128"/>
              </a:defRPr>
            </a:lvl6pPr>
            <a:lvl7pPr marL="950062" eaLnBrk="0" fontAlgn="base" hangingPunct="0">
              <a:spcBef>
                <a:spcPct val="0"/>
              </a:spcBef>
              <a:spcAft>
                <a:spcPct val="0"/>
              </a:spcAft>
              <a:defRPr sz="1700">
                <a:solidFill>
                  <a:schemeClr val="tx1"/>
                </a:solidFill>
                <a:latin typeface="Helvetica" charset="0"/>
                <a:ea typeface="ＭＳ Ｐゴシック" charset="-128"/>
              </a:defRPr>
            </a:lvl7pPr>
            <a:lvl8pPr marL="1425092" eaLnBrk="0" fontAlgn="base" hangingPunct="0">
              <a:spcBef>
                <a:spcPct val="0"/>
              </a:spcBef>
              <a:spcAft>
                <a:spcPct val="0"/>
              </a:spcAft>
              <a:defRPr sz="1700">
                <a:solidFill>
                  <a:schemeClr val="tx1"/>
                </a:solidFill>
                <a:latin typeface="Helvetica" charset="0"/>
                <a:ea typeface="ＭＳ Ｐゴシック" charset="-128"/>
              </a:defRPr>
            </a:lvl8pPr>
            <a:lvl9pPr marL="1900123" eaLnBrk="0" fontAlgn="base" hangingPunct="0">
              <a:spcBef>
                <a:spcPct val="0"/>
              </a:spcBef>
              <a:spcAft>
                <a:spcPct val="0"/>
              </a:spcAft>
              <a:defRPr sz="1700">
                <a:solidFill>
                  <a:schemeClr val="tx1"/>
                </a:solidFill>
                <a:latin typeface="Helvetica" charset="0"/>
                <a:ea typeface="ＭＳ Ｐゴシック" charset="-128"/>
              </a:defRPr>
            </a:lvl9pPr>
          </a:lstStyle>
          <a:p>
            <a:fld id="{2FD56DBD-7D85-42B8-AA46-B4D471492936}" type="slidenum">
              <a:rPr lang="en-US" altLang="en-US" sz="1400">
                <a:latin typeface="Times New Roman" pitchFamily="18" charset="0"/>
              </a:rPr>
              <a:pPr/>
              <a:t>28</a:t>
            </a:fld>
            <a:endParaRPr lang="en-US" altLang="en-US" sz="1400">
              <a:latin typeface="Times New Roman" pitchFamily="18" charset="0"/>
            </a:endParaRPr>
          </a:p>
        </p:txBody>
      </p:sp>
      <p:sp>
        <p:nvSpPr>
          <p:cNvPr id="34819" name="Rectangle 2"/>
          <p:cNvSpPr>
            <a:spLocks noGrp="1" noRot="1" noChangeAspect="1" noChangeArrowheads="1" noTextEdit="1"/>
          </p:cNvSpPr>
          <p:nvPr>
            <p:ph type="sldImg"/>
          </p:nvPr>
        </p:nvSpPr>
        <p:spPr>
          <a:xfrm>
            <a:off x="1497013" y="1200150"/>
            <a:ext cx="4321175" cy="3240088"/>
          </a:xfrm>
          <a:ln/>
        </p:spPr>
      </p:sp>
      <p:sp>
        <p:nvSpPr>
          <p:cNvPr id="348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1C2BB5-6704-48DD-B8CF-C9D063007EF6}" type="datetime1">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9615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2E5A2D-6B87-4EC7-8798-24B2C7CCE8D4}" type="datetime1">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 xmlns:p14="http://schemas.microsoft.com/office/powerpoint/2010/main" val="32384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10905-1782-47B0-B3BF-5540B495456B}" type="datetime1">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 xmlns:p14="http://schemas.microsoft.com/office/powerpoint/2010/main" val="369680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7C11-07FD-4087-877C-327426297A95}" type="datetime1">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 xmlns:p14="http://schemas.microsoft.com/office/powerpoint/2010/main" val="273265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2418C5-4A67-493B-9F04-DEA011DB0BCD}" type="datetime1">
              <a:rPr lang="en-US" smtClean="0"/>
              <a:pPr/>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2700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F1AC5-0E60-4E6C-BE5C-D6AB7BE8C092}" type="datetime1">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 xmlns:p14="http://schemas.microsoft.com/office/powerpoint/2010/main" val="197513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279BFF-7F8F-492B-B92B-928DE3F48DD1}" type="datetime1">
              <a:rPr lang="en-US" smtClean="0"/>
              <a:pPr/>
              <a:t>5/27/2022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 xmlns:p14="http://schemas.microsoft.com/office/powerpoint/2010/main" val="236217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425D7B-8481-483F-817E-039E59D5E6FC}" type="datetime1">
              <a:rPr lang="en-US" smtClean="0"/>
              <a:pPr/>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 xmlns:p14="http://schemas.microsoft.com/office/powerpoint/2010/main" val="368773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021ACA-8457-401A-87F9-622786BC2C9E}" type="datetime1">
              <a:rPr lang="en-US" smtClean="0"/>
              <a:pPr/>
              <a:t>5/27/2022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 xmlns:p14="http://schemas.microsoft.com/office/powerpoint/2010/main" val="47121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1E584D-418C-485B-AC58-5B359696DC19}" type="datetime1">
              <a:rPr lang="en-US" smtClean="0"/>
              <a:pPr/>
              <a:t>5/27/2022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0E8914-3A3C-4712-9D59-CE111BB10161}" type="slidenum">
              <a:rPr lang="en-US" smtClean="0"/>
              <a:pPr/>
              <a:t>‹#›</a:t>
            </a:fld>
            <a:endParaRPr lang="en-US"/>
          </a:p>
        </p:txBody>
      </p:sp>
    </p:spTree>
    <p:extLst>
      <p:ext uri="{BB962C8B-B14F-4D97-AF65-F5344CB8AC3E}">
        <p14:creationId xmlns="" xmlns:p14="http://schemas.microsoft.com/office/powerpoint/2010/main" val="110911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718D2-462C-4965-B58F-3EF91191A331}" type="datetime1">
              <a:rPr lang="en-US" smtClean="0"/>
              <a:pPr/>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 xmlns:p14="http://schemas.microsoft.com/office/powerpoint/2010/main" val="207485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B2BDCA-C1CD-4DD3-A89F-D1ECF5DD3706}" type="datetime1">
              <a:rPr lang="en-US" smtClean="0"/>
              <a:pPr/>
              <a:t>5/27/2022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0E8914-3A3C-4712-9D59-CE111BB10161}"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12231569"/>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8" name="Rectangle 50"/>
          <p:cNvSpPr>
            <a:spLocks noGrp="1" noChangeArrowheads="1"/>
          </p:cNvSpPr>
          <p:nvPr>
            <p:ph type="ctrTitle"/>
          </p:nvPr>
        </p:nvSpPr>
        <p:spPr>
          <a:xfrm>
            <a:off x="862884" y="2343150"/>
            <a:ext cx="10418525" cy="1237183"/>
          </a:xfrm>
        </p:spPr>
        <p:txBody>
          <a:bodyPr>
            <a:noAutofit/>
          </a:bodyPr>
          <a:lstStyle/>
          <a:p>
            <a:r>
              <a:rPr lang="en-US" sz="4800" dirty="0" smtClean="0">
                <a:effectLst>
                  <a:outerShdw blurRad="38100" dist="38100" dir="2700000" algn="tl">
                    <a:srgbClr val="000000"/>
                  </a:outerShdw>
                </a:effectLst>
              </a:rPr>
              <a:t>Distributed Databases</a:t>
            </a:r>
            <a:endParaRPr lang="en-US" sz="4800" dirty="0">
              <a:effectLst>
                <a:outerShdw blurRad="38100" dist="38100" dir="2700000" algn="tl">
                  <a:srgbClr val="000000"/>
                </a:outerShdw>
              </a:effectLst>
            </a:endParaRPr>
          </a:p>
        </p:txBody>
      </p:sp>
      <p:pic>
        <p:nvPicPr>
          <p:cNvPr id="9221" name="Picture 7" descr="jiit logo.jp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10915919" y="115910"/>
            <a:ext cx="1143000" cy="11247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756458" y="4650726"/>
            <a:ext cx="9144000" cy="1077218"/>
          </a:xfrm>
          <a:prstGeom prst="rect">
            <a:avLst/>
          </a:prstGeom>
          <a:noFill/>
        </p:spPr>
        <p:txBody>
          <a:bodyPr wrap="square" rtlCol="0">
            <a:spAutoFit/>
          </a:bodyPr>
          <a:lstStyle/>
          <a:p>
            <a:r>
              <a:rPr lang="en-IN" sz="1600" dirty="0">
                <a:effectLst>
                  <a:outerShdw blurRad="38100" dist="38100" dir="2700000" algn="tl">
                    <a:srgbClr val="000000"/>
                  </a:outerShdw>
                </a:effectLst>
              </a:rPr>
              <a:t>By: </a:t>
            </a:r>
            <a:r>
              <a:rPr lang="en-IN" altLang="en-US" sz="1600" dirty="0">
                <a:effectLst>
                  <a:outerShdw blurRad="38100" dist="38100" dir="2700000" algn="tl">
                    <a:srgbClr val="000000"/>
                  </a:outerShdw>
                </a:effectLst>
              </a:rPr>
              <a:t/>
            </a:r>
            <a:br>
              <a:rPr lang="en-IN" altLang="en-US" sz="1600" dirty="0">
                <a:effectLst>
                  <a:outerShdw blurRad="38100" dist="38100" dir="2700000" algn="tl">
                    <a:srgbClr val="000000"/>
                  </a:outerShdw>
                </a:effectLst>
              </a:rPr>
            </a:br>
            <a:r>
              <a:rPr lang="en-US" altLang="en-US" sz="1600" dirty="0">
                <a:effectLst>
                  <a:outerShdw blurRad="38100" dist="38100" dir="2700000" algn="tl">
                    <a:srgbClr val="000000"/>
                  </a:outerShdw>
                </a:effectLst>
              </a:rPr>
              <a:t>Dr. Devpriya </a:t>
            </a:r>
            <a:r>
              <a:rPr lang="en-US" altLang="en-US" sz="1600" dirty="0" err="1">
                <a:effectLst>
                  <a:outerShdw blurRad="38100" dist="38100" dir="2700000" algn="tl">
                    <a:srgbClr val="000000"/>
                  </a:outerShdw>
                </a:effectLst>
              </a:rPr>
              <a:t>Soni</a:t>
            </a:r>
            <a:endParaRPr lang="en-US" altLang="en-US" sz="1600" dirty="0">
              <a:effectLst>
                <a:outerShdw blurRad="38100" dist="38100" dir="2700000" algn="tl">
                  <a:srgbClr val="000000"/>
                </a:outerShdw>
              </a:effectLst>
            </a:endParaRPr>
          </a:p>
          <a:p>
            <a:r>
              <a:rPr lang="en-US" altLang="en-US" sz="1600" dirty="0">
                <a:effectLst>
                  <a:outerShdw blurRad="38100" dist="38100" dir="2700000" algn="tl">
                    <a:srgbClr val="000000"/>
                  </a:outerShdw>
                </a:effectLst>
              </a:rPr>
              <a:t>Department of Computer Science and Engineering &amp; IT</a:t>
            </a:r>
            <a:r>
              <a:rPr lang="en-IN" sz="1600" dirty="0">
                <a:effectLst>
                  <a:outerShdw blurRad="38100" dist="38100" dir="2700000" algn="tl">
                    <a:srgbClr val="000000"/>
                  </a:outerShdw>
                </a:effectLst>
              </a:rPr>
              <a:t> </a:t>
            </a:r>
          </a:p>
          <a:p>
            <a:r>
              <a:rPr lang="en-IN" sz="1600" dirty="0" err="1">
                <a:effectLst>
                  <a:outerShdw blurRad="38100" dist="38100" dir="2700000" algn="tl">
                    <a:srgbClr val="000000"/>
                  </a:outerShdw>
                </a:effectLst>
              </a:rPr>
              <a:t>Jaypee</a:t>
            </a:r>
            <a:r>
              <a:rPr lang="en-IN" sz="1600" dirty="0">
                <a:effectLst>
                  <a:outerShdw blurRad="38100" dist="38100" dir="2700000" algn="tl">
                    <a:srgbClr val="000000"/>
                  </a:outerShdw>
                </a:effectLst>
              </a:rPr>
              <a:t> Institute of Information Technology, Noida</a:t>
            </a:r>
            <a:endParaRPr lang="en-IN" sz="1600" dirty="0"/>
          </a:p>
        </p:txBody>
      </p:sp>
    </p:spTree>
    <p:extLst>
      <p:ext uri="{BB962C8B-B14F-4D97-AF65-F5344CB8AC3E}">
        <p14:creationId xmlns="" xmlns:p14="http://schemas.microsoft.com/office/powerpoint/2010/main" val="4169930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nodeType="afterEffect">
                                  <p:stCondLst>
                                    <p:cond delay="0"/>
                                  </p:stCondLst>
                                  <p:childTnLst>
                                    <p:set>
                                      <p:cBhvr>
                                        <p:cTn id="6" dur="1" fill="hold">
                                          <p:stCondLst>
                                            <p:cond delay="0"/>
                                          </p:stCondLst>
                                        </p:cTn>
                                        <p:tgtEl>
                                          <p:spTgt spid="2098"/>
                                        </p:tgtEl>
                                        <p:attrNameLst>
                                          <p:attrName>style.visibility</p:attrName>
                                        </p:attrNameLst>
                                      </p:cBhvr>
                                      <p:to>
                                        <p:strVal val="visible"/>
                                      </p:to>
                                    </p:set>
                                    <p:anim calcmode="lin" valueType="num">
                                      <p:cBhvr>
                                        <p:cTn id="7" dur="5000" fill="hold"/>
                                        <p:tgtEl>
                                          <p:spTgt spid="2098"/>
                                        </p:tgtEl>
                                        <p:attrNameLst>
                                          <p:attrName>ppt_w</p:attrName>
                                        </p:attrNameLst>
                                      </p:cBhvr>
                                      <p:tavLst>
                                        <p:tav tm="0" fmla="#ppt_w*sin(2.5*pi*$)">
                                          <p:val>
                                            <p:fltVal val="0"/>
                                          </p:val>
                                        </p:tav>
                                        <p:tav tm="100000">
                                          <p:val>
                                            <p:fltVal val="1"/>
                                          </p:val>
                                        </p:tav>
                                      </p:tavLst>
                                    </p:anim>
                                    <p:anim calcmode="lin" valueType="num">
                                      <p:cBhvr>
                                        <p:cTn id="8" dur="5000" fill="hold"/>
                                        <p:tgtEl>
                                          <p:spTgt spid="20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outerShdw>
                </a:effectLst>
              </a:rPr>
              <a:t>Types of data Fragmentation</a:t>
            </a:r>
            <a:endParaRPr lang="en-US" sz="4400" dirty="0">
              <a:effectLst>
                <a:outerShdw blurRad="38100" dist="38100" dir="2700000" algn="tl">
                  <a:srgbClr val="000000"/>
                </a:outerShdw>
              </a:effectLst>
            </a:endParaRPr>
          </a:p>
        </p:txBody>
      </p:sp>
      <p:sp>
        <p:nvSpPr>
          <p:cNvPr id="3" name="Slide Number Placeholder 2"/>
          <p:cNvSpPr>
            <a:spLocks noGrp="1"/>
          </p:cNvSpPr>
          <p:nvPr>
            <p:ph type="sldNum" sz="quarter" idx="12"/>
          </p:nvPr>
        </p:nvSpPr>
        <p:spPr/>
        <p:txBody>
          <a:bodyPr/>
          <a:lstStyle/>
          <a:p>
            <a:fld id="{B50E8914-3A3C-4712-9D59-CE111BB10161}" type="slidenum">
              <a:rPr lang="en-US" smtClean="0"/>
              <a:pPr/>
              <a:t>10</a:t>
            </a:fld>
            <a:endParaRPr lang="en-US"/>
          </a:p>
        </p:txBody>
      </p:sp>
      <p:sp>
        <p:nvSpPr>
          <p:cNvPr id="4" name="Rectangle 3"/>
          <p:cNvSpPr/>
          <p:nvPr/>
        </p:nvSpPr>
        <p:spPr>
          <a:xfrm>
            <a:off x="1334814" y="1860332"/>
            <a:ext cx="9995338" cy="1200329"/>
          </a:xfrm>
          <a:prstGeom prst="rect">
            <a:avLst/>
          </a:prstGeom>
        </p:spPr>
        <p:txBody>
          <a:bodyPr wrap="square">
            <a:spAutoFit/>
          </a:bodyPr>
          <a:lstStyle/>
          <a:p>
            <a:r>
              <a:rPr lang="en-US" altLang="en-US" b="1" dirty="0" smtClean="0">
                <a:solidFill>
                  <a:srgbClr val="000099"/>
                </a:solidFill>
              </a:rPr>
              <a:t>Horizontal fragmentation</a:t>
            </a:r>
            <a:r>
              <a:rPr lang="en-US" altLang="en-US" dirty="0" smtClean="0"/>
              <a:t>: Each </a:t>
            </a:r>
            <a:r>
              <a:rPr lang="en-US" altLang="en-US" dirty="0" err="1" smtClean="0"/>
              <a:t>tuple</a:t>
            </a:r>
            <a:r>
              <a:rPr lang="en-US" altLang="en-US" dirty="0" smtClean="0"/>
              <a:t> of </a:t>
            </a:r>
            <a:r>
              <a:rPr lang="en-US" altLang="en-US" i="1" dirty="0" smtClean="0"/>
              <a:t>r</a:t>
            </a:r>
            <a:r>
              <a:rPr lang="en-US" altLang="en-US" dirty="0" smtClean="0"/>
              <a:t>  is assigned to one or more fragments</a:t>
            </a:r>
          </a:p>
          <a:p>
            <a:r>
              <a:rPr lang="en-US" altLang="en-US" b="1" dirty="0" smtClean="0">
                <a:solidFill>
                  <a:srgbClr val="000099"/>
                </a:solidFill>
              </a:rPr>
              <a:t>Vertical fragmentation</a:t>
            </a:r>
            <a:r>
              <a:rPr lang="en-US" altLang="en-US" dirty="0" smtClean="0"/>
              <a:t>: The schema for relation </a:t>
            </a:r>
            <a:r>
              <a:rPr lang="en-US" altLang="en-US" i="1" dirty="0" smtClean="0"/>
              <a:t>r</a:t>
            </a:r>
            <a:r>
              <a:rPr lang="en-US" altLang="en-US" dirty="0" smtClean="0"/>
              <a:t>  is split into several smaller schemas. All schemas must contain a common candidate key (or </a:t>
            </a:r>
            <a:r>
              <a:rPr lang="en-US" altLang="en-US" dirty="0" err="1" smtClean="0"/>
              <a:t>superkey</a:t>
            </a:r>
            <a:r>
              <a:rPr lang="en-US" altLang="en-US" dirty="0" smtClean="0"/>
              <a:t>) to ensure lossless join property. A special attribute, the </a:t>
            </a:r>
            <a:r>
              <a:rPr lang="en-US" altLang="en-US" dirty="0" err="1" smtClean="0"/>
              <a:t>tuple</a:t>
            </a:r>
            <a:r>
              <a:rPr lang="en-US" altLang="en-US" dirty="0" smtClean="0"/>
              <a:t>-id attribute may be added to each schema to serve as a candidate key.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outerShdw>
                </a:effectLst>
              </a:rPr>
              <a:t>Horizontal data fragmentation</a:t>
            </a:r>
          </a:p>
        </p:txBody>
      </p:sp>
      <p:sp>
        <p:nvSpPr>
          <p:cNvPr id="3" name="Slide Number Placeholder 2"/>
          <p:cNvSpPr>
            <a:spLocks noGrp="1"/>
          </p:cNvSpPr>
          <p:nvPr>
            <p:ph type="sldNum" sz="quarter" idx="12"/>
          </p:nvPr>
        </p:nvSpPr>
        <p:spPr/>
        <p:txBody>
          <a:bodyPr/>
          <a:lstStyle/>
          <a:p>
            <a:fld id="{B50E8914-3A3C-4712-9D59-CE111BB10161}" type="slidenum">
              <a:rPr lang="en-US" smtClean="0"/>
              <a:pPr/>
              <a:t>11</a:t>
            </a:fld>
            <a:endParaRPr lang="en-US"/>
          </a:p>
        </p:txBody>
      </p:sp>
      <p:sp>
        <p:nvSpPr>
          <p:cNvPr id="4" name="Rectangle 3"/>
          <p:cNvSpPr/>
          <p:nvPr/>
        </p:nvSpPr>
        <p:spPr>
          <a:xfrm>
            <a:off x="1313793" y="1859340"/>
            <a:ext cx="9154510" cy="2585323"/>
          </a:xfrm>
          <a:prstGeom prst="rect">
            <a:avLst/>
          </a:prstGeom>
        </p:spPr>
        <p:txBody>
          <a:bodyPr wrap="square">
            <a:spAutoFit/>
          </a:bodyPr>
          <a:lstStyle/>
          <a:p>
            <a:r>
              <a:rPr lang="en-US" dirty="0" smtClean="0"/>
              <a:t>Horizontal fragmentation divides a relation(table) horizontally into the group of rows to create subsets of tables.</a:t>
            </a:r>
            <a:br>
              <a:rPr lang="en-US" dirty="0" smtClean="0"/>
            </a:br>
            <a:r>
              <a:rPr lang="en-US" dirty="0" smtClean="0"/>
              <a:t/>
            </a:r>
            <a:br>
              <a:rPr lang="en-US" dirty="0" smtClean="0"/>
            </a:br>
            <a:r>
              <a:rPr lang="en-US" b="1" dirty="0" smtClean="0"/>
              <a:t>Example:</a:t>
            </a:r>
            <a:r>
              <a:rPr lang="en-US" dirty="0" smtClean="0"/>
              <a:t/>
            </a:r>
            <a:br>
              <a:rPr lang="en-US" dirty="0" smtClean="0"/>
            </a:br>
            <a:r>
              <a:rPr lang="en-US" dirty="0" smtClean="0"/>
              <a:t>Account (</a:t>
            </a:r>
            <a:r>
              <a:rPr lang="en-US" dirty="0" err="1" smtClean="0"/>
              <a:t>Acc_No</a:t>
            </a:r>
            <a:r>
              <a:rPr lang="en-US" dirty="0" smtClean="0"/>
              <a:t>, Balance, </a:t>
            </a:r>
            <a:r>
              <a:rPr lang="en-US" dirty="0" err="1" smtClean="0"/>
              <a:t>Branch_Name</a:t>
            </a:r>
            <a:r>
              <a:rPr lang="en-US" dirty="0" smtClean="0"/>
              <a:t>, Type).</a:t>
            </a:r>
            <a:br>
              <a:rPr lang="en-US" dirty="0" smtClean="0"/>
            </a:br>
            <a:r>
              <a:rPr lang="en-US" dirty="0" smtClean="0"/>
              <a:t>In this example if values are inserted in table </a:t>
            </a:r>
            <a:r>
              <a:rPr lang="en-US" dirty="0" err="1" smtClean="0"/>
              <a:t>Branch_Name</a:t>
            </a:r>
            <a:r>
              <a:rPr lang="en-US" dirty="0" smtClean="0"/>
              <a:t> as </a:t>
            </a:r>
            <a:r>
              <a:rPr lang="en-US" dirty="0" err="1" smtClean="0"/>
              <a:t>Pune</a:t>
            </a:r>
            <a:r>
              <a:rPr lang="en-US" dirty="0" smtClean="0"/>
              <a:t>, Baroda, Delhi.</a:t>
            </a:r>
            <a:br>
              <a:rPr lang="en-US" dirty="0" smtClean="0"/>
            </a:br>
            <a:r>
              <a:rPr lang="en-US" dirty="0" smtClean="0"/>
              <a:t/>
            </a:r>
            <a:br>
              <a:rPr lang="en-US" dirty="0" smtClean="0"/>
            </a:br>
            <a:r>
              <a:rPr lang="en-US" b="1" dirty="0" smtClean="0"/>
              <a:t>The query can be written as:</a:t>
            </a:r>
            <a:r>
              <a:rPr lang="en-US" dirty="0" smtClean="0"/>
              <a:t/>
            </a:r>
            <a:br>
              <a:rPr lang="en-US" dirty="0" smtClean="0"/>
            </a:br>
            <a:r>
              <a:rPr lang="en-US" dirty="0" smtClean="0"/>
              <a:t>SELECT*FROM ACCOUNT WHERE </a:t>
            </a:r>
            <a:r>
              <a:rPr lang="en-US" dirty="0" err="1" smtClean="0"/>
              <a:t>Branch_Name</a:t>
            </a:r>
            <a:r>
              <a:rPr lang="en-US" dirty="0" smtClean="0"/>
              <a:t>= “Baroda”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outerShdw>
                </a:effectLst>
              </a:rPr>
              <a:t>Types of horizontal data fragmentation are as follows:</a:t>
            </a:r>
            <a:endParaRPr lang="en-US" dirty="0"/>
          </a:p>
        </p:txBody>
      </p:sp>
      <p:sp>
        <p:nvSpPr>
          <p:cNvPr id="3" name="Slide Number Placeholder 2"/>
          <p:cNvSpPr>
            <a:spLocks noGrp="1"/>
          </p:cNvSpPr>
          <p:nvPr>
            <p:ph type="sldNum" sz="quarter" idx="12"/>
          </p:nvPr>
        </p:nvSpPr>
        <p:spPr/>
        <p:txBody>
          <a:bodyPr/>
          <a:lstStyle/>
          <a:p>
            <a:fld id="{B50E8914-3A3C-4712-9D59-CE111BB10161}" type="slidenum">
              <a:rPr lang="en-US" smtClean="0"/>
              <a:pPr/>
              <a:t>12</a:t>
            </a:fld>
            <a:endParaRPr lang="en-US"/>
          </a:p>
        </p:txBody>
      </p:sp>
      <p:sp>
        <p:nvSpPr>
          <p:cNvPr id="6" name="Rectangle 5"/>
          <p:cNvSpPr/>
          <p:nvPr/>
        </p:nvSpPr>
        <p:spPr>
          <a:xfrm>
            <a:off x="1313794" y="1807785"/>
            <a:ext cx="9595944" cy="4524315"/>
          </a:xfrm>
          <a:prstGeom prst="rect">
            <a:avLst/>
          </a:prstGeom>
        </p:spPr>
        <p:txBody>
          <a:bodyPr wrap="square">
            <a:spAutoFit/>
          </a:bodyPr>
          <a:lstStyle/>
          <a:p>
            <a:r>
              <a:rPr lang="en-US" dirty="0" smtClean="0"/>
              <a:t>Primary Horizontal Fragmentation is about fragmenting a single table horizontally (row wise) using a set of simple predicates (conditions).</a:t>
            </a:r>
          </a:p>
          <a:p>
            <a:r>
              <a:rPr lang="en-US" dirty="0" smtClean="0"/>
              <a:t/>
            </a:r>
            <a:br>
              <a:rPr lang="en-US" dirty="0" smtClean="0"/>
            </a:br>
            <a:r>
              <a:rPr lang="en-US" b="1" i="1" u="sng" dirty="0" smtClean="0"/>
              <a:t>What is simple predicate?</a:t>
            </a:r>
            <a:endParaRPr lang="en-US" dirty="0" smtClean="0"/>
          </a:p>
          <a:p>
            <a:r>
              <a:rPr lang="en-US" dirty="0" smtClean="0"/>
              <a:t>Given a table R with set of attributes [A</a:t>
            </a:r>
            <a:r>
              <a:rPr lang="en-US" baseline="-25000" dirty="0" smtClean="0"/>
              <a:t>1</a:t>
            </a:r>
            <a:r>
              <a:rPr lang="en-US" dirty="0" smtClean="0"/>
              <a:t>, A</a:t>
            </a:r>
            <a:r>
              <a:rPr lang="en-US" baseline="-25000" dirty="0" smtClean="0"/>
              <a:t>2</a:t>
            </a:r>
            <a:r>
              <a:rPr lang="en-US" dirty="0" smtClean="0"/>
              <a:t>, …, A</a:t>
            </a:r>
            <a:r>
              <a:rPr lang="en-US" baseline="-25000" dirty="0" smtClean="0"/>
              <a:t>n</a:t>
            </a:r>
            <a:r>
              <a:rPr lang="en-US" dirty="0" smtClean="0"/>
              <a:t>], a simple predicate P</a:t>
            </a:r>
            <a:r>
              <a:rPr lang="en-US" baseline="-25000" dirty="0" smtClean="0"/>
              <a:t>i</a:t>
            </a:r>
            <a:r>
              <a:rPr lang="en-US" dirty="0" smtClean="0"/>
              <a:t> can be expressed as follows;</a:t>
            </a:r>
          </a:p>
          <a:p>
            <a:r>
              <a:rPr lang="en-US" b="1" dirty="0" smtClean="0"/>
              <a:t>P</a:t>
            </a:r>
            <a:r>
              <a:rPr lang="en-US" b="1" baseline="-25000" dirty="0" smtClean="0"/>
              <a:t>i</a:t>
            </a:r>
            <a:r>
              <a:rPr lang="en-US" b="1" dirty="0" smtClean="0"/>
              <a:t> : </a:t>
            </a:r>
            <a:r>
              <a:rPr lang="en-US" b="1" dirty="0" err="1" smtClean="0"/>
              <a:t>A</a:t>
            </a:r>
            <a:r>
              <a:rPr lang="en-US" b="1" baseline="-25000" dirty="0" err="1" smtClean="0"/>
              <a:t>j</a:t>
            </a:r>
            <a:r>
              <a:rPr lang="en-US" b="1" dirty="0" smtClean="0"/>
              <a:t> θ Value</a:t>
            </a:r>
            <a:endParaRPr lang="en-US" dirty="0" smtClean="0"/>
          </a:p>
          <a:p>
            <a:r>
              <a:rPr lang="en-US" dirty="0" smtClean="0"/>
              <a:t>Where θ can be any of the symbols in the set {=, &lt;, &gt;, ≤, ≥, ≠}, value can be any value stored in the table for the attributed A</a:t>
            </a:r>
            <a:r>
              <a:rPr lang="en-US" baseline="-25000" dirty="0" smtClean="0"/>
              <a:t>i</a:t>
            </a:r>
            <a:r>
              <a:rPr lang="en-US" dirty="0" smtClean="0"/>
              <a:t>. For example, consider the following table </a:t>
            </a:r>
            <a:r>
              <a:rPr lang="en-US" i="1" dirty="0" smtClean="0"/>
              <a:t>Account</a:t>
            </a:r>
            <a:r>
              <a:rPr lang="en-US" dirty="0" smtClean="0"/>
              <a:t> given in Figure 1;</a:t>
            </a:r>
          </a:p>
          <a:p>
            <a:endParaRPr lang="en-US" dirty="0" smtClean="0"/>
          </a:p>
          <a:p>
            <a:r>
              <a:rPr lang="en-US" dirty="0" smtClean="0"/>
              <a:t/>
            </a:r>
            <a:br>
              <a:rPr lang="en-US" dirty="0" smtClean="0"/>
            </a:br>
            <a:endParaRPr lang="en-US" dirty="0" smtClean="0"/>
          </a:p>
          <a:p>
            <a:endParaRPr lang="en-US" dirty="0" smtClean="0"/>
          </a:p>
          <a:p>
            <a:endParaRPr lang="en-US" dirty="0" smtClean="0"/>
          </a:p>
          <a:p>
            <a:endParaRPr lang="en-US" dirty="0" smtClean="0"/>
          </a:p>
          <a:p>
            <a:r>
              <a:rPr lang="en-US" dirty="0" smtClean="0"/>
              <a:t>For the above table, we could define any simple predicates like, </a:t>
            </a:r>
            <a:r>
              <a:rPr lang="en-US" dirty="0" err="1" smtClean="0"/>
              <a:t>Branch_name</a:t>
            </a:r>
            <a:r>
              <a:rPr lang="en-US" dirty="0" smtClean="0"/>
              <a:t> = ‘Chennai’, </a:t>
            </a:r>
            <a:r>
              <a:rPr lang="en-US" dirty="0" err="1" smtClean="0"/>
              <a:t>Branch_name</a:t>
            </a:r>
            <a:r>
              <a:rPr lang="en-US" dirty="0" smtClean="0"/>
              <a:t>= ‘Mumbai’, Balance &lt; 10000 etc using the above expression “</a:t>
            </a:r>
            <a:r>
              <a:rPr lang="en-US" dirty="0" err="1" smtClean="0"/>
              <a:t>Aj</a:t>
            </a:r>
            <a:r>
              <a:rPr lang="en-US" dirty="0" smtClean="0"/>
              <a:t> θ Value”.</a:t>
            </a:r>
          </a:p>
        </p:txBody>
      </p:sp>
      <p:pic>
        <p:nvPicPr>
          <p:cNvPr id="1026" name="Picture 2" descr="C:\Users\devpriya.soni\Desktop\Capture.PNG"/>
          <p:cNvPicPr>
            <a:picLocks noChangeAspect="1" noChangeArrowheads="1"/>
          </p:cNvPicPr>
          <p:nvPr/>
        </p:nvPicPr>
        <p:blipFill>
          <a:blip r:embed="rId2"/>
          <a:srcRect/>
          <a:stretch>
            <a:fillRect/>
          </a:stretch>
        </p:blipFill>
        <p:spPr bwMode="auto">
          <a:xfrm>
            <a:off x="3726245" y="4159306"/>
            <a:ext cx="4171950" cy="141922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lstStyle/>
          <a:p>
            <a:fld id="{B50E8914-3A3C-4712-9D59-CE111BB10161}" type="slidenum">
              <a:rPr lang="en-US" smtClean="0"/>
              <a:pPr/>
              <a:t>13</a:t>
            </a:fld>
            <a:endParaRPr lang="en-US"/>
          </a:p>
        </p:txBody>
      </p:sp>
      <p:sp>
        <p:nvSpPr>
          <p:cNvPr id="4" name="Rectangle 3"/>
          <p:cNvSpPr/>
          <p:nvPr/>
        </p:nvSpPr>
        <p:spPr>
          <a:xfrm>
            <a:off x="1313794" y="1807785"/>
            <a:ext cx="9595944" cy="4247317"/>
          </a:xfrm>
          <a:prstGeom prst="rect">
            <a:avLst/>
          </a:prstGeom>
        </p:spPr>
        <p:txBody>
          <a:bodyPr wrap="square">
            <a:spAutoFit/>
          </a:bodyPr>
          <a:lstStyle/>
          <a:p>
            <a:r>
              <a:rPr lang="en-US" b="1" i="1" u="sng" dirty="0" smtClean="0"/>
              <a:t>What is set of simple predicates?</a:t>
            </a:r>
            <a:endParaRPr lang="en-US" dirty="0" smtClean="0"/>
          </a:p>
          <a:p>
            <a:r>
              <a:rPr lang="en-US" dirty="0" smtClean="0"/>
              <a:t/>
            </a:r>
            <a:br>
              <a:rPr lang="en-US" dirty="0" smtClean="0"/>
            </a:br>
            <a:r>
              <a:rPr lang="en-US" dirty="0" smtClean="0"/>
              <a:t>Set of simple predicates is set of all conditions collectively required to fragment a relation into subsets. For a table R, set of simple predicate can be defined as;</a:t>
            </a:r>
          </a:p>
          <a:p>
            <a:r>
              <a:rPr lang="en-US" b="1" dirty="0" smtClean="0"/>
              <a:t>P = { P</a:t>
            </a:r>
            <a:r>
              <a:rPr lang="en-US" b="1" baseline="-25000" dirty="0" smtClean="0"/>
              <a:t>1</a:t>
            </a:r>
            <a:r>
              <a:rPr lang="en-US" b="1" dirty="0" smtClean="0"/>
              <a:t>, P</a:t>
            </a:r>
            <a:r>
              <a:rPr lang="en-US" b="1" baseline="-25000" dirty="0" smtClean="0"/>
              <a:t>2</a:t>
            </a:r>
            <a:r>
              <a:rPr lang="en-US" b="1" dirty="0" smtClean="0"/>
              <a:t>, …, </a:t>
            </a:r>
            <a:r>
              <a:rPr lang="en-US" b="1" dirty="0" err="1" smtClean="0"/>
              <a:t>P</a:t>
            </a:r>
            <a:r>
              <a:rPr lang="en-US" b="1" baseline="-25000" dirty="0" err="1" smtClean="0"/>
              <a:t>n</a:t>
            </a:r>
            <a:r>
              <a:rPr lang="en-US" b="1" dirty="0" smtClean="0"/>
              <a:t>}</a:t>
            </a:r>
            <a:endParaRPr lang="en-US" dirty="0" smtClean="0"/>
          </a:p>
          <a:p>
            <a:r>
              <a:rPr lang="en-US" b="1" u="sng" dirty="0" smtClean="0"/>
              <a:t>Example 1</a:t>
            </a:r>
            <a:r>
              <a:rPr lang="en-US" dirty="0" smtClean="0"/>
              <a:t/>
            </a:r>
            <a:br>
              <a:rPr lang="en-US" dirty="0" smtClean="0"/>
            </a:br>
            <a:r>
              <a:rPr lang="en-US" dirty="0" smtClean="0"/>
              <a:t>As an example, for the above table </a:t>
            </a:r>
            <a:r>
              <a:rPr lang="en-US" i="1" dirty="0" smtClean="0"/>
              <a:t>Account</a:t>
            </a:r>
            <a:r>
              <a:rPr lang="en-US" dirty="0" smtClean="0"/>
              <a:t>, if simple conditions are, Balance &lt; 10000, Balance ≥ 10000, then,</a:t>
            </a:r>
          </a:p>
          <a:p>
            <a:r>
              <a:rPr lang="en-US" b="1" dirty="0" smtClean="0"/>
              <a:t>Set of simple predicates P1 = {Balance &lt; 10000, Balance ≥ 10000}</a:t>
            </a:r>
            <a:endParaRPr lang="en-US" dirty="0" smtClean="0"/>
          </a:p>
          <a:p>
            <a:r>
              <a:rPr lang="en-US" dirty="0" smtClean="0"/>
              <a:t/>
            </a:r>
            <a:br>
              <a:rPr lang="en-US" dirty="0" smtClean="0"/>
            </a:br>
            <a:r>
              <a:rPr lang="en-US" b="1" u="sng" dirty="0" smtClean="0"/>
              <a:t>Example 2</a:t>
            </a:r>
            <a:r>
              <a:rPr lang="en-US" dirty="0" smtClean="0"/>
              <a:t/>
            </a:r>
            <a:br>
              <a:rPr lang="en-US" dirty="0" smtClean="0"/>
            </a:br>
            <a:r>
              <a:rPr lang="en-US" dirty="0" smtClean="0"/>
              <a:t>As another example, if simple conditions are, </a:t>
            </a:r>
            <a:r>
              <a:rPr lang="en-US" dirty="0" err="1" smtClean="0"/>
              <a:t>Branch_name</a:t>
            </a:r>
            <a:r>
              <a:rPr lang="en-US" dirty="0" smtClean="0"/>
              <a:t> = ‘Chennai’, </a:t>
            </a:r>
            <a:r>
              <a:rPr lang="en-US" dirty="0" err="1" smtClean="0"/>
              <a:t>Branch_name</a:t>
            </a:r>
            <a:r>
              <a:rPr lang="en-US" dirty="0" smtClean="0"/>
              <a:t>= ‘Mumbai’, Balance &lt; 10000, Balance ≥ 10000, then,</a:t>
            </a:r>
          </a:p>
          <a:p>
            <a:r>
              <a:rPr lang="en-US" b="1" dirty="0" smtClean="0"/>
              <a:t>Set of simple predicates P2 = { </a:t>
            </a:r>
            <a:r>
              <a:rPr lang="en-US" b="1" dirty="0" err="1" smtClean="0"/>
              <a:t>Branch_name</a:t>
            </a:r>
            <a:r>
              <a:rPr lang="en-US" b="1" dirty="0" smtClean="0"/>
              <a:t> = ‘Chennai’, </a:t>
            </a:r>
            <a:r>
              <a:rPr lang="en-US" b="1" dirty="0" err="1" smtClean="0"/>
              <a:t>Branch_name</a:t>
            </a:r>
            <a:r>
              <a:rPr lang="en-US" b="1" dirty="0" smtClean="0"/>
              <a:t>= ‘Mumbai’, Balance &lt; 10000, Balance ≥ 10000}</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50E8914-3A3C-4712-9D59-CE111BB10161}" type="slidenum">
              <a:rPr lang="en-US" smtClean="0"/>
              <a:pPr/>
              <a:t>14</a:t>
            </a:fld>
            <a:endParaRPr lang="en-US"/>
          </a:p>
        </p:txBody>
      </p:sp>
      <p:sp>
        <p:nvSpPr>
          <p:cNvPr id="4" name="Rectangle 3"/>
          <p:cNvSpPr/>
          <p:nvPr/>
        </p:nvSpPr>
        <p:spPr>
          <a:xfrm>
            <a:off x="1156138" y="1765738"/>
            <a:ext cx="9753600" cy="4524315"/>
          </a:xfrm>
          <a:prstGeom prst="rect">
            <a:avLst/>
          </a:prstGeom>
        </p:spPr>
        <p:txBody>
          <a:bodyPr wrap="square">
            <a:spAutoFit/>
          </a:bodyPr>
          <a:lstStyle/>
          <a:p>
            <a:r>
              <a:rPr lang="en-US" b="1" i="1" u="sng" dirty="0" smtClean="0"/>
              <a:t>What is Min-term Predicate?</a:t>
            </a:r>
            <a:endParaRPr lang="en-US" dirty="0" smtClean="0"/>
          </a:p>
          <a:p>
            <a:r>
              <a:rPr lang="en-US" dirty="0" smtClean="0"/>
              <a:t/>
            </a:r>
            <a:br>
              <a:rPr lang="en-US" dirty="0" smtClean="0"/>
            </a:br>
            <a:r>
              <a:rPr lang="en-US" dirty="0" smtClean="0"/>
              <a:t>When we fragment any relation horizontally, we use single condition, or set of simple predicates to filter the </a:t>
            </a:r>
            <a:r>
              <a:rPr lang="en-US" dirty="0" err="1" smtClean="0"/>
              <a:t>data.Given</a:t>
            </a:r>
            <a:r>
              <a:rPr lang="en-US" dirty="0" smtClean="0"/>
              <a:t> a relation R and set of simple predicates, we can fragment a relation horizontally as follows (relational algebra expression);</a:t>
            </a:r>
          </a:p>
          <a:p>
            <a:r>
              <a:rPr lang="en-US" b="1" dirty="0" smtClean="0"/>
              <a:t>			Fragment, </a:t>
            </a:r>
            <a:r>
              <a:rPr lang="en-US" b="1" dirty="0" err="1" smtClean="0"/>
              <a:t>R</a:t>
            </a:r>
            <a:r>
              <a:rPr lang="en-US" b="1" baseline="-25000" dirty="0" err="1" smtClean="0"/>
              <a:t>i</a:t>
            </a:r>
            <a:r>
              <a:rPr lang="en-US" b="1" dirty="0" smtClean="0"/>
              <a:t> = </a:t>
            </a:r>
            <a:r>
              <a:rPr lang="en-US" b="1" dirty="0" err="1" smtClean="0"/>
              <a:t>σ</a:t>
            </a:r>
            <a:r>
              <a:rPr lang="en-US" b="1" baseline="-25000" dirty="0" err="1" smtClean="0"/>
              <a:t>Fi</a:t>
            </a:r>
            <a:r>
              <a:rPr lang="en-US" b="1" dirty="0" smtClean="0"/>
              <a:t>(R), 1 ≤ </a:t>
            </a:r>
            <a:r>
              <a:rPr lang="en-US" b="1" dirty="0" err="1" smtClean="0"/>
              <a:t>i</a:t>
            </a:r>
            <a:r>
              <a:rPr lang="en-US" b="1" dirty="0" smtClean="0"/>
              <a:t> ≤ n</a:t>
            </a:r>
            <a:endParaRPr lang="en-US" dirty="0" smtClean="0"/>
          </a:p>
          <a:p>
            <a:endParaRPr lang="en-US" dirty="0" smtClean="0"/>
          </a:p>
          <a:p>
            <a:r>
              <a:rPr lang="en-US" dirty="0" smtClean="0"/>
              <a:t>where </a:t>
            </a:r>
            <a:r>
              <a:rPr lang="en-US" dirty="0" err="1" smtClean="0"/>
              <a:t>F</a:t>
            </a:r>
            <a:r>
              <a:rPr lang="en-US" baseline="-25000" dirty="0" err="1" smtClean="0"/>
              <a:t>i</a:t>
            </a:r>
            <a:r>
              <a:rPr lang="en-US" dirty="0" smtClean="0"/>
              <a:t> is the set of simple predicates represented in conjunctive normal form, otherwise called as Min-term predicate which can be written as follows;</a:t>
            </a:r>
          </a:p>
          <a:p>
            <a:r>
              <a:rPr lang="en-US" b="1" dirty="0" smtClean="0"/>
              <a:t>		Min-term predicate, M</a:t>
            </a:r>
            <a:r>
              <a:rPr lang="en-US" b="1" baseline="-25000" dirty="0" smtClean="0"/>
              <a:t>i</a:t>
            </a:r>
            <a:r>
              <a:rPr lang="en-US" b="1" dirty="0" smtClean="0"/>
              <a:t>=P</a:t>
            </a:r>
            <a:r>
              <a:rPr lang="en-US" b="1" baseline="-25000" dirty="0" smtClean="0"/>
              <a:t>1</a:t>
            </a:r>
            <a:r>
              <a:rPr lang="en-US" b="1" dirty="0" smtClean="0"/>
              <a:t> Λ P</a:t>
            </a:r>
            <a:r>
              <a:rPr lang="en-US" b="1" baseline="-25000" dirty="0" smtClean="0"/>
              <a:t>2</a:t>
            </a:r>
            <a:r>
              <a:rPr lang="en-US" b="1" dirty="0" smtClean="0"/>
              <a:t> Λ P</a:t>
            </a:r>
            <a:r>
              <a:rPr lang="en-US" b="1" baseline="-25000" dirty="0" smtClean="0"/>
              <a:t>3</a:t>
            </a:r>
            <a:r>
              <a:rPr lang="en-US" b="1" dirty="0" smtClean="0"/>
              <a:t> Λ … Λ </a:t>
            </a:r>
            <a:r>
              <a:rPr lang="en-US" b="1" dirty="0" err="1" smtClean="0"/>
              <a:t>P</a:t>
            </a:r>
            <a:r>
              <a:rPr lang="en-US" b="1" baseline="-25000" dirty="0" err="1" smtClean="0"/>
              <a:t>n</a:t>
            </a:r>
            <a:endParaRPr lang="en-US" dirty="0" smtClean="0"/>
          </a:p>
          <a:p>
            <a:endParaRPr lang="en-US" dirty="0" smtClean="0"/>
          </a:p>
          <a:p>
            <a:endParaRPr lang="en-US" dirty="0" smtClean="0"/>
          </a:p>
          <a:p>
            <a:r>
              <a:rPr lang="en-US" dirty="0" smtClean="0"/>
              <a:t>Here, P</a:t>
            </a:r>
            <a:r>
              <a:rPr lang="en-US" baseline="-25000" dirty="0" smtClean="0"/>
              <a:t>1</a:t>
            </a:r>
            <a:r>
              <a:rPr lang="en-US" dirty="0" smtClean="0"/>
              <a:t> means both P</a:t>
            </a:r>
            <a:r>
              <a:rPr lang="en-US" baseline="-25000" dirty="0" smtClean="0"/>
              <a:t>1</a:t>
            </a:r>
            <a:r>
              <a:rPr lang="en-US" dirty="0" smtClean="0"/>
              <a:t> or ¬(P</a:t>
            </a:r>
            <a:r>
              <a:rPr lang="en-US" baseline="-25000" dirty="0" smtClean="0"/>
              <a:t>1</a:t>
            </a:r>
            <a:r>
              <a:rPr lang="en-US" dirty="0" smtClean="0"/>
              <a:t>), P</a:t>
            </a:r>
            <a:r>
              <a:rPr lang="en-US" baseline="-25000" dirty="0" smtClean="0"/>
              <a:t>2</a:t>
            </a:r>
            <a:r>
              <a:rPr lang="en-US" dirty="0" smtClean="0"/>
              <a:t> means both P</a:t>
            </a:r>
            <a:r>
              <a:rPr lang="en-US" baseline="-25000" dirty="0" smtClean="0"/>
              <a:t>2</a:t>
            </a:r>
            <a:r>
              <a:rPr lang="en-US" dirty="0" smtClean="0"/>
              <a:t> or ¬(P</a:t>
            </a:r>
            <a:r>
              <a:rPr lang="en-US" baseline="-25000" dirty="0" smtClean="0"/>
              <a:t>2</a:t>
            </a:r>
            <a:r>
              <a:rPr lang="en-US" dirty="0" smtClean="0"/>
              <a:t>), and so on. Using the conjunctive form of various simple predicates in different combination, we can derive many such min-term predicates.</a:t>
            </a:r>
          </a:p>
          <a:p>
            <a:r>
              <a:rPr lang="en-US" dirty="0" smtClean="0"/>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50E8914-3A3C-4712-9D59-CE111BB10161}" type="slidenum">
              <a:rPr lang="en-US" smtClean="0"/>
              <a:pPr/>
              <a:t>15</a:t>
            </a:fld>
            <a:endParaRPr lang="en-US"/>
          </a:p>
        </p:txBody>
      </p:sp>
      <p:sp>
        <p:nvSpPr>
          <p:cNvPr id="4" name="Rectangle 3"/>
          <p:cNvSpPr/>
          <p:nvPr/>
        </p:nvSpPr>
        <p:spPr>
          <a:xfrm>
            <a:off x="1156138" y="1765738"/>
            <a:ext cx="9753600" cy="3693319"/>
          </a:xfrm>
          <a:prstGeom prst="rect">
            <a:avLst/>
          </a:prstGeom>
        </p:spPr>
        <p:txBody>
          <a:bodyPr wrap="square">
            <a:spAutoFit/>
          </a:bodyPr>
          <a:lstStyle/>
          <a:p>
            <a:r>
              <a:rPr lang="en-US" dirty="0" smtClean="0"/>
              <a:t/>
            </a:r>
            <a:br>
              <a:rPr lang="en-US" dirty="0" smtClean="0"/>
            </a:br>
            <a:r>
              <a:rPr lang="en-US" dirty="0" smtClean="0"/>
              <a:t>For the example 1 stated previously, we can derive set of min-term predicates using the rules stated above as follows;</a:t>
            </a:r>
          </a:p>
          <a:p>
            <a:endParaRPr lang="en-US" dirty="0" smtClean="0"/>
          </a:p>
          <a:p>
            <a:r>
              <a:rPr lang="en-US" dirty="0" smtClean="0"/>
              <a:t>We will get 2</a:t>
            </a:r>
            <a:r>
              <a:rPr lang="en-US" baseline="30000" dirty="0" smtClean="0"/>
              <a:t>n</a:t>
            </a:r>
            <a:r>
              <a:rPr lang="en-US" dirty="0" smtClean="0"/>
              <a:t> min-term predicates, where </a:t>
            </a:r>
            <a:r>
              <a:rPr lang="en-US" b="1" dirty="0" smtClean="0"/>
              <a:t>n</a:t>
            </a:r>
            <a:r>
              <a:rPr lang="en-US" dirty="0" smtClean="0"/>
              <a:t> is the number of simple predicates in the given predicate set. For P1, we have 2 simple predicates. Hence, we will get 4 (2</a:t>
            </a:r>
            <a:r>
              <a:rPr lang="en-US" baseline="30000" dirty="0" smtClean="0"/>
              <a:t>2</a:t>
            </a:r>
            <a:r>
              <a:rPr lang="en-US" dirty="0" smtClean="0"/>
              <a:t>) possible combinations of min-term predicates as follows;</a:t>
            </a:r>
          </a:p>
          <a:p>
            <a:r>
              <a:rPr lang="en-US" dirty="0" smtClean="0"/>
              <a:t/>
            </a:r>
            <a:br>
              <a:rPr lang="en-US" dirty="0" smtClean="0"/>
            </a:br>
            <a:endParaRPr lang="en-US" dirty="0" smtClean="0"/>
          </a:p>
          <a:p>
            <a:pPr lvl="5"/>
            <a:r>
              <a:rPr lang="en-US" b="1" i="1" dirty="0" smtClean="0"/>
              <a:t>m</a:t>
            </a:r>
            <a:r>
              <a:rPr lang="en-US" b="1" i="1" baseline="-25000" dirty="0" smtClean="0"/>
              <a:t>1</a:t>
            </a:r>
            <a:r>
              <a:rPr lang="en-US" b="1" i="1" dirty="0" smtClean="0"/>
              <a:t> = {Balance &lt; 10000 Λ Balance ≥ 10000}</a:t>
            </a:r>
            <a:endParaRPr lang="en-US" dirty="0" smtClean="0"/>
          </a:p>
          <a:p>
            <a:pPr lvl="5"/>
            <a:r>
              <a:rPr lang="en-US" b="1" i="1" dirty="0" smtClean="0"/>
              <a:t>m</a:t>
            </a:r>
            <a:r>
              <a:rPr lang="en-US" b="1" i="1" baseline="-25000" dirty="0" smtClean="0"/>
              <a:t>2 </a:t>
            </a:r>
            <a:r>
              <a:rPr lang="en-US" b="1" i="1" dirty="0" smtClean="0"/>
              <a:t>= {Balance &lt; 10000 Λ ¬(Balance ≥ 10000)}</a:t>
            </a:r>
            <a:endParaRPr lang="en-US" dirty="0" smtClean="0"/>
          </a:p>
          <a:p>
            <a:pPr lvl="5"/>
            <a:r>
              <a:rPr lang="en-US" b="1" i="1" dirty="0" smtClean="0"/>
              <a:t>m</a:t>
            </a:r>
            <a:r>
              <a:rPr lang="en-US" b="1" i="1" baseline="-25000" dirty="0" smtClean="0"/>
              <a:t>3 </a:t>
            </a:r>
            <a:r>
              <a:rPr lang="en-US" b="1" i="1" dirty="0" smtClean="0"/>
              <a:t>= {¬(Balance &lt; 10000) Λ Balance ≥ 10000}</a:t>
            </a:r>
            <a:endParaRPr lang="en-US" dirty="0" smtClean="0"/>
          </a:p>
          <a:p>
            <a:pPr lvl="5"/>
            <a:r>
              <a:rPr lang="en-US" b="1" i="1" dirty="0" smtClean="0"/>
              <a:t>m</a:t>
            </a:r>
            <a:r>
              <a:rPr lang="en-US" b="1" i="1" baseline="-25000" dirty="0" smtClean="0"/>
              <a:t>4</a:t>
            </a:r>
            <a:r>
              <a:rPr lang="en-US" b="1" i="1" dirty="0" smtClean="0"/>
              <a:t> = {¬(Balance &lt; 10000) Λ ¬(Balance ≥ 10000)}</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50E8914-3A3C-4712-9D59-CE111BB10161}" type="slidenum">
              <a:rPr lang="en-US" smtClean="0"/>
              <a:pPr/>
              <a:t>16</a:t>
            </a:fld>
            <a:endParaRPr lang="en-US"/>
          </a:p>
        </p:txBody>
      </p:sp>
      <p:sp>
        <p:nvSpPr>
          <p:cNvPr id="4" name="Rectangle 3"/>
          <p:cNvSpPr/>
          <p:nvPr/>
        </p:nvSpPr>
        <p:spPr>
          <a:xfrm>
            <a:off x="1156138" y="1765738"/>
            <a:ext cx="9753600" cy="4524315"/>
          </a:xfrm>
          <a:prstGeom prst="rect">
            <a:avLst/>
          </a:prstGeom>
        </p:spPr>
        <p:txBody>
          <a:bodyPr wrap="square">
            <a:spAutoFit/>
          </a:bodyPr>
          <a:lstStyle/>
          <a:p>
            <a:r>
              <a:rPr lang="en-US" dirty="0" smtClean="0"/>
              <a:t>Our next step is to choose the min-term predicates which can satisfy certain conditions to fragment a table, and eliminate the others which are not useful. For example, the above set of min-term predicates can be applied each as a formula </a:t>
            </a:r>
            <a:r>
              <a:rPr lang="en-US" dirty="0" err="1" smtClean="0"/>
              <a:t>Fi</a:t>
            </a:r>
            <a:r>
              <a:rPr lang="en-US" dirty="0" smtClean="0"/>
              <a:t> stated in the above rule for fragment </a:t>
            </a:r>
            <a:r>
              <a:rPr lang="en-US" dirty="0" err="1" smtClean="0"/>
              <a:t>Ri</a:t>
            </a:r>
            <a:r>
              <a:rPr lang="en-US" dirty="0" smtClean="0"/>
              <a:t> as follows;</a:t>
            </a:r>
          </a:p>
          <a:p>
            <a:r>
              <a:rPr lang="en-US" b="1" dirty="0" smtClean="0"/>
              <a:t>		Account</a:t>
            </a:r>
            <a:r>
              <a:rPr lang="en-US" b="1" baseline="-25000" dirty="0" smtClean="0"/>
              <a:t>1</a:t>
            </a:r>
            <a:r>
              <a:rPr lang="en-US" b="1" dirty="0" smtClean="0"/>
              <a:t> = </a:t>
            </a:r>
            <a:r>
              <a:rPr lang="en-US" b="1" dirty="0" err="1" smtClean="0"/>
              <a:t>σ</a:t>
            </a:r>
            <a:r>
              <a:rPr lang="en-US" b="1" baseline="-25000" dirty="0" err="1" smtClean="0"/>
              <a:t>Balance</a:t>
            </a:r>
            <a:r>
              <a:rPr lang="en-US" b="1" i="1" baseline="-25000" dirty="0" smtClean="0"/>
              <a:t>&lt; 10000 Λ Balance ≥ 10000</a:t>
            </a:r>
            <a:r>
              <a:rPr lang="en-US" b="1" dirty="0" smtClean="0"/>
              <a:t>(Account)</a:t>
            </a:r>
            <a:endParaRPr lang="en-US" dirty="0" smtClean="0"/>
          </a:p>
          <a:p>
            <a:r>
              <a:rPr lang="en-US" dirty="0" smtClean="0"/>
              <a:t>which can be written in equivalent SQL query as,</a:t>
            </a:r>
          </a:p>
          <a:p>
            <a:r>
              <a:rPr lang="en-US" b="1" dirty="0" smtClean="0"/>
              <a:t>	Account</a:t>
            </a:r>
            <a:r>
              <a:rPr lang="en-US" b="1" baseline="-25000" dirty="0" smtClean="0"/>
              <a:t>1</a:t>
            </a:r>
            <a:r>
              <a:rPr lang="en-US" b="1" dirty="0" smtClean="0"/>
              <a:t> &lt;-- SELECT * FROM account WHERE balance &lt; 10000 AND balance</a:t>
            </a:r>
            <a:r>
              <a:rPr lang="en-US" b="1" i="1" dirty="0" smtClean="0"/>
              <a:t> </a:t>
            </a:r>
            <a:r>
              <a:rPr lang="en-US" b="1" dirty="0" smtClean="0"/>
              <a:t>≥ 10000;</a:t>
            </a:r>
            <a:endParaRPr lang="en-US" dirty="0" smtClean="0"/>
          </a:p>
          <a:p>
            <a:r>
              <a:rPr lang="en-US" dirty="0" smtClean="0"/>
              <a:t/>
            </a:r>
            <a:br>
              <a:rPr lang="en-US" dirty="0" smtClean="0"/>
            </a:br>
            <a:r>
              <a:rPr lang="en-US" dirty="0" smtClean="0"/>
              <a:t>	</a:t>
            </a:r>
            <a:r>
              <a:rPr lang="en-US" b="1" dirty="0" smtClean="0"/>
              <a:t>Account</a:t>
            </a:r>
            <a:r>
              <a:rPr lang="en-US" b="1" baseline="-25000" dirty="0" smtClean="0"/>
              <a:t>2</a:t>
            </a:r>
            <a:r>
              <a:rPr lang="en-US" b="1" dirty="0" smtClean="0"/>
              <a:t> = </a:t>
            </a:r>
            <a:r>
              <a:rPr lang="en-US" b="1" dirty="0" err="1" smtClean="0"/>
              <a:t>σ</a:t>
            </a:r>
            <a:r>
              <a:rPr lang="en-US" b="1" baseline="-25000" dirty="0" err="1" smtClean="0"/>
              <a:t>Balance</a:t>
            </a:r>
            <a:r>
              <a:rPr lang="en-US" b="1" i="1" baseline="-25000" dirty="0" smtClean="0"/>
              <a:t>&lt; 10000 Λ ¬(Balance ≥ 10000)</a:t>
            </a:r>
            <a:r>
              <a:rPr lang="en-US" b="1" dirty="0" smtClean="0"/>
              <a:t>(Account)</a:t>
            </a:r>
            <a:endParaRPr lang="en-US" dirty="0" smtClean="0"/>
          </a:p>
          <a:p>
            <a:r>
              <a:rPr lang="en-US" dirty="0" smtClean="0"/>
              <a:t>which can be written in equivalent SQL query as,</a:t>
            </a:r>
          </a:p>
          <a:p>
            <a:r>
              <a:rPr lang="en-US" b="1" dirty="0" smtClean="0"/>
              <a:t>	Account</a:t>
            </a:r>
            <a:r>
              <a:rPr lang="en-US" b="1" baseline="-25000" dirty="0" smtClean="0"/>
              <a:t>2</a:t>
            </a:r>
            <a:r>
              <a:rPr lang="en-US" b="1" dirty="0" smtClean="0"/>
              <a:t> &lt;-- SELECT * FROM account WHERE balance &lt; 10000 AND NOT balance</a:t>
            </a:r>
            <a:r>
              <a:rPr lang="en-US" b="1" i="1" dirty="0" smtClean="0"/>
              <a:t> </a:t>
            </a:r>
            <a:r>
              <a:rPr lang="en-US" b="1" dirty="0" smtClean="0"/>
              <a:t>≥ 10000;</a:t>
            </a:r>
            <a:endParaRPr lang="en-US" dirty="0" smtClean="0"/>
          </a:p>
          <a:p>
            <a:r>
              <a:rPr lang="en-US" dirty="0" smtClean="0"/>
              <a:t>where </a:t>
            </a:r>
            <a:r>
              <a:rPr lang="en-US" b="1" dirty="0" smtClean="0"/>
              <a:t>NOT balance</a:t>
            </a:r>
            <a:r>
              <a:rPr lang="en-US" b="1" i="1" dirty="0" smtClean="0"/>
              <a:t> </a:t>
            </a:r>
            <a:r>
              <a:rPr lang="en-US" b="1" dirty="0" smtClean="0"/>
              <a:t>≥ 10000 </a:t>
            </a:r>
            <a:r>
              <a:rPr lang="en-US" dirty="0" smtClean="0"/>
              <a:t>is equivalent to </a:t>
            </a:r>
            <a:r>
              <a:rPr lang="en-US" b="1" dirty="0" smtClean="0"/>
              <a:t>balance &lt; 10000.</a:t>
            </a:r>
            <a:endParaRPr lang="en-US" dirty="0" smtClean="0"/>
          </a:p>
          <a:p>
            <a:r>
              <a:rPr lang="en-US" dirty="0" smtClean="0"/>
              <a:t/>
            </a:r>
            <a:br>
              <a:rPr lang="en-US" dirty="0" smtClean="0"/>
            </a:br>
            <a:r>
              <a:rPr lang="en-US" dirty="0" smtClean="0"/>
              <a:t>	</a:t>
            </a:r>
            <a:r>
              <a:rPr lang="en-US" b="1" dirty="0" smtClean="0"/>
              <a:t>Account</a:t>
            </a:r>
            <a:r>
              <a:rPr lang="en-US" b="1" baseline="-25000" dirty="0" smtClean="0"/>
              <a:t>3</a:t>
            </a:r>
            <a:r>
              <a:rPr lang="en-US" b="1" dirty="0" smtClean="0"/>
              <a:t> = σ</a:t>
            </a:r>
            <a:r>
              <a:rPr lang="en-US" b="1" baseline="-25000" dirty="0" smtClean="0"/>
              <a:t>¬(Balance</a:t>
            </a:r>
            <a:r>
              <a:rPr lang="en-US" b="1" i="1" baseline="-25000" dirty="0" smtClean="0"/>
              <a:t>&lt; 10000) Λ Balance ≥ 10000</a:t>
            </a:r>
            <a:r>
              <a:rPr lang="en-US" b="1" dirty="0" smtClean="0"/>
              <a:t>(Account)</a:t>
            </a:r>
            <a:endParaRPr lang="en-US" dirty="0" smtClean="0"/>
          </a:p>
          <a:p>
            <a:r>
              <a:rPr lang="en-US" dirty="0" smtClean="0"/>
              <a:t>which can be written in equivalent SQL query as,</a:t>
            </a:r>
          </a:p>
          <a:p>
            <a:r>
              <a:rPr lang="en-US" b="1" dirty="0" smtClean="0"/>
              <a:t>	Account</a:t>
            </a:r>
            <a:r>
              <a:rPr lang="en-US" b="1" baseline="-25000" dirty="0" smtClean="0"/>
              <a:t>3</a:t>
            </a:r>
            <a:r>
              <a:rPr lang="en-US" b="1" dirty="0" smtClean="0"/>
              <a:t> &lt;-- SELECT * FROM account WHERE NOT balance &lt; 10000 AND balance</a:t>
            </a:r>
            <a:r>
              <a:rPr lang="en-US" b="1" i="1" dirty="0" smtClean="0"/>
              <a:t> </a:t>
            </a:r>
            <a:r>
              <a:rPr lang="en-US" b="1" dirty="0" smtClean="0"/>
              <a:t>≥ 10000;</a:t>
            </a:r>
            <a:endParaRPr lang="en-US" dirty="0" smtClean="0"/>
          </a:p>
          <a:p>
            <a:r>
              <a:rPr lang="en-US" dirty="0" smtClean="0"/>
              <a:t>where </a:t>
            </a:r>
            <a:r>
              <a:rPr lang="en-US" b="1" dirty="0" smtClean="0"/>
              <a:t>NOT balance</a:t>
            </a:r>
            <a:r>
              <a:rPr lang="en-US" b="1" i="1" dirty="0" smtClean="0"/>
              <a:t> &lt;</a:t>
            </a:r>
            <a:r>
              <a:rPr lang="en-US" b="1" dirty="0" smtClean="0"/>
              <a:t> 10000 </a:t>
            </a:r>
            <a:r>
              <a:rPr lang="en-US" dirty="0" smtClean="0"/>
              <a:t>is equivalent to </a:t>
            </a:r>
            <a:r>
              <a:rPr lang="en-US" b="1" dirty="0" smtClean="0"/>
              <a:t>balance ≥ 10000.</a:t>
            </a:r>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50E8914-3A3C-4712-9D59-CE111BB10161}" type="slidenum">
              <a:rPr lang="en-US" smtClean="0"/>
              <a:pPr/>
              <a:t>17</a:t>
            </a:fld>
            <a:endParaRPr lang="en-US"/>
          </a:p>
        </p:txBody>
      </p:sp>
      <p:sp>
        <p:nvSpPr>
          <p:cNvPr id="4" name="Rectangle 3"/>
          <p:cNvSpPr/>
          <p:nvPr/>
        </p:nvSpPr>
        <p:spPr>
          <a:xfrm>
            <a:off x="1156138" y="1681658"/>
            <a:ext cx="9753600" cy="4801314"/>
          </a:xfrm>
          <a:prstGeom prst="rect">
            <a:avLst/>
          </a:prstGeom>
        </p:spPr>
        <p:txBody>
          <a:bodyPr wrap="square">
            <a:spAutoFit/>
          </a:bodyPr>
          <a:lstStyle/>
          <a:p>
            <a:r>
              <a:rPr lang="en-US" dirty="0" smtClean="0"/>
              <a:t>	</a:t>
            </a:r>
            <a:r>
              <a:rPr lang="en-US" b="1" dirty="0" smtClean="0"/>
              <a:t>Account</a:t>
            </a:r>
            <a:r>
              <a:rPr lang="en-US" b="1" baseline="-25000" dirty="0" smtClean="0"/>
              <a:t>4</a:t>
            </a:r>
            <a:r>
              <a:rPr lang="en-US" b="1" dirty="0" smtClean="0"/>
              <a:t> = σ</a:t>
            </a:r>
            <a:r>
              <a:rPr lang="en-US" b="1" baseline="-25000" dirty="0" smtClean="0"/>
              <a:t>¬(Balance</a:t>
            </a:r>
            <a:r>
              <a:rPr lang="en-US" b="1" i="1" baseline="-25000" dirty="0" smtClean="0"/>
              <a:t>&lt; 10000) Λ ¬(Balance ≥ 10000)</a:t>
            </a:r>
            <a:r>
              <a:rPr lang="en-US" b="1" dirty="0" smtClean="0"/>
              <a:t>(Account)</a:t>
            </a:r>
            <a:endParaRPr lang="en-US" dirty="0" smtClean="0"/>
          </a:p>
          <a:p>
            <a:r>
              <a:rPr lang="en-US" dirty="0" smtClean="0"/>
              <a:t>which can be written in equivalent SQL query as,</a:t>
            </a:r>
          </a:p>
          <a:p>
            <a:r>
              <a:rPr lang="en-US" b="1" dirty="0" smtClean="0"/>
              <a:t>	Account</a:t>
            </a:r>
            <a:r>
              <a:rPr lang="en-US" b="1" baseline="-25000" dirty="0" smtClean="0"/>
              <a:t>4</a:t>
            </a:r>
            <a:r>
              <a:rPr lang="en-US" b="1" dirty="0" smtClean="0"/>
              <a:t> &lt;-- SELECT * FROM account WHERE NOT balance &lt; 10000 AND NOT balance</a:t>
            </a:r>
            <a:r>
              <a:rPr lang="en-US" b="1" i="1" dirty="0" smtClean="0"/>
              <a:t> </a:t>
            </a:r>
            <a:r>
              <a:rPr lang="en-US" b="1" dirty="0" smtClean="0"/>
              <a:t>≥ 10000;</a:t>
            </a:r>
            <a:endParaRPr lang="en-US" dirty="0" smtClean="0"/>
          </a:p>
          <a:p>
            <a:endParaRPr lang="en-US" dirty="0" smtClean="0"/>
          </a:p>
          <a:p>
            <a:r>
              <a:rPr lang="en-US" dirty="0" smtClean="0"/>
              <a:t>where </a:t>
            </a:r>
            <a:r>
              <a:rPr lang="en-US" b="1" dirty="0" smtClean="0"/>
              <a:t>NOT balance</a:t>
            </a:r>
            <a:r>
              <a:rPr lang="en-US" b="1" i="1" dirty="0" smtClean="0"/>
              <a:t> &lt;</a:t>
            </a:r>
            <a:r>
              <a:rPr lang="en-US" b="1" dirty="0" smtClean="0"/>
              <a:t> 10000 </a:t>
            </a:r>
            <a:r>
              <a:rPr lang="en-US" dirty="0" smtClean="0"/>
              <a:t>is equivalent to </a:t>
            </a:r>
            <a:r>
              <a:rPr lang="en-US" b="1" dirty="0" smtClean="0"/>
              <a:t>balance ≥ 10000 </a:t>
            </a:r>
            <a:r>
              <a:rPr lang="en-US" dirty="0" smtClean="0"/>
              <a:t>and </a:t>
            </a:r>
            <a:r>
              <a:rPr lang="en-US" b="1" dirty="0" smtClean="0"/>
              <a:t>NOT balance</a:t>
            </a:r>
            <a:r>
              <a:rPr lang="en-US" b="1" i="1" dirty="0" smtClean="0"/>
              <a:t> </a:t>
            </a:r>
            <a:r>
              <a:rPr lang="en-US" b="1" dirty="0" smtClean="0"/>
              <a:t>≥ 10000 </a:t>
            </a:r>
            <a:r>
              <a:rPr lang="en-US" dirty="0" smtClean="0"/>
              <a:t>is equivalent to </a:t>
            </a:r>
            <a:r>
              <a:rPr lang="en-US" b="1" dirty="0" smtClean="0"/>
              <a:t>balance &lt; 10000. </a:t>
            </a:r>
            <a:r>
              <a:rPr lang="en-US" dirty="0" smtClean="0"/>
              <a:t>This is exactly same as the query for fragment Account</a:t>
            </a:r>
            <a:r>
              <a:rPr lang="en-US" baseline="-25000" dirty="0" smtClean="0"/>
              <a:t>1</a:t>
            </a:r>
            <a:r>
              <a:rPr lang="en-US" dirty="0" smtClean="0"/>
              <a:t>.</a:t>
            </a:r>
          </a:p>
          <a:p>
            <a:endParaRPr lang="en-US" dirty="0" smtClean="0"/>
          </a:p>
          <a:p>
            <a:pPr algn="just">
              <a:buFont typeface="Wingdings" pitchFamily="2" charset="2"/>
              <a:buChar char="q"/>
            </a:pPr>
            <a:r>
              <a:rPr lang="en-US" dirty="0" smtClean="0"/>
              <a:t>  From these examples, it is very clear that the first query for fragment </a:t>
            </a:r>
            <a:r>
              <a:rPr lang="en-US" i="1" dirty="0" smtClean="0"/>
              <a:t>Account</a:t>
            </a:r>
            <a:r>
              <a:rPr lang="en-US" i="1" baseline="-25000" dirty="0" smtClean="0"/>
              <a:t>1</a:t>
            </a:r>
            <a:r>
              <a:rPr lang="en-US" dirty="0" smtClean="0"/>
              <a:t> (min-term predicate m</a:t>
            </a:r>
            <a:r>
              <a:rPr lang="en-US" baseline="-25000" dirty="0" smtClean="0"/>
              <a:t>1</a:t>
            </a:r>
            <a:r>
              <a:rPr lang="en-US" dirty="0" smtClean="0"/>
              <a:t>) is invalid as any record in a table cannot have two values for any attribute in one record. </a:t>
            </a:r>
          </a:p>
          <a:p>
            <a:pPr algn="just">
              <a:buFont typeface="Wingdings" pitchFamily="2" charset="2"/>
              <a:buChar char="q"/>
            </a:pPr>
            <a:r>
              <a:rPr lang="en-US" dirty="0" smtClean="0"/>
              <a:t> That is, the condition </a:t>
            </a:r>
            <a:r>
              <a:rPr lang="en-US" b="1" i="1" dirty="0" smtClean="0"/>
              <a:t>(Balance &lt; 10000 Λ Balance ≥ 10000) </a:t>
            </a:r>
            <a:r>
              <a:rPr lang="en-US" dirty="0" smtClean="0"/>
              <a:t>requires that the value for balance must both be less than 10000 and greater and equal to 10000, which is not possible. </a:t>
            </a:r>
          </a:p>
          <a:p>
            <a:pPr algn="just">
              <a:buFont typeface="Wingdings" pitchFamily="2" charset="2"/>
              <a:buChar char="q"/>
            </a:pPr>
            <a:r>
              <a:rPr lang="en-US" dirty="0" smtClean="0"/>
              <a:t> Hence the condition violates and can be eliminated. For fragment </a:t>
            </a:r>
            <a:r>
              <a:rPr lang="en-US" i="1" dirty="0" smtClean="0"/>
              <a:t>Account</a:t>
            </a:r>
            <a:r>
              <a:rPr lang="en-US" i="1" baseline="-25000" dirty="0" smtClean="0"/>
              <a:t>2</a:t>
            </a:r>
            <a:r>
              <a:rPr lang="en-US" dirty="0" smtClean="0"/>
              <a:t> (min-term predicate m</a:t>
            </a:r>
            <a:r>
              <a:rPr lang="en-US" baseline="-25000" dirty="0" smtClean="0"/>
              <a:t>2</a:t>
            </a:r>
            <a:r>
              <a:rPr lang="en-US" dirty="0" smtClean="0"/>
              <a:t>), the condition is </a:t>
            </a:r>
            <a:r>
              <a:rPr lang="en-US" b="1" i="1" dirty="0" smtClean="0"/>
              <a:t>(balance&lt;10000 and balance&lt;10000)</a:t>
            </a:r>
            <a:r>
              <a:rPr lang="en-US" dirty="0" smtClean="0"/>
              <a:t> which ultimately means </a:t>
            </a:r>
            <a:r>
              <a:rPr lang="en-US" b="1" i="1" dirty="0" smtClean="0"/>
              <a:t>balance&lt;10000</a:t>
            </a:r>
            <a:r>
              <a:rPr lang="en-US" dirty="0" smtClean="0"/>
              <a:t> which is correct. Likewise, fragment </a:t>
            </a:r>
            <a:r>
              <a:rPr lang="en-US" i="1" dirty="0" smtClean="0"/>
              <a:t>Account</a:t>
            </a:r>
            <a:r>
              <a:rPr lang="en-US" i="1" baseline="-25000" dirty="0" smtClean="0"/>
              <a:t>3</a:t>
            </a:r>
            <a:r>
              <a:rPr lang="en-US" dirty="0" smtClean="0"/>
              <a:t> is valid and </a:t>
            </a:r>
            <a:r>
              <a:rPr lang="en-US" i="1" dirty="0" smtClean="0"/>
              <a:t>Account</a:t>
            </a:r>
            <a:r>
              <a:rPr lang="en-US" i="1" baseline="-25000" dirty="0" smtClean="0"/>
              <a:t>4</a:t>
            </a:r>
            <a:r>
              <a:rPr lang="en-US" dirty="0" smtClean="0"/>
              <a:t> must be eliminated. </a:t>
            </a:r>
          </a:p>
          <a:p>
            <a:pPr algn="just">
              <a:buFont typeface="Wingdings" pitchFamily="2" charset="2"/>
              <a:buChar char="q"/>
            </a:pPr>
            <a:r>
              <a:rPr lang="en-US" dirty="0" smtClean="0"/>
              <a:t>Finally, we use the min-term predicates m2 and m3 to fragment the </a:t>
            </a:r>
            <a:r>
              <a:rPr lang="en-US" i="1" dirty="0" smtClean="0"/>
              <a:t>Account</a:t>
            </a:r>
            <a:r>
              <a:rPr lang="en-US" dirty="0" smtClean="0"/>
              <a:t> relation.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50E8914-3A3C-4712-9D59-CE111BB10161}" type="slidenum">
              <a:rPr lang="en-US" smtClean="0"/>
              <a:pPr/>
              <a:t>18</a:t>
            </a:fld>
            <a:endParaRPr lang="en-US"/>
          </a:p>
        </p:txBody>
      </p:sp>
      <p:sp>
        <p:nvSpPr>
          <p:cNvPr id="4" name="Rectangle 3"/>
          <p:cNvSpPr/>
          <p:nvPr/>
        </p:nvSpPr>
        <p:spPr>
          <a:xfrm>
            <a:off x="1156138" y="1681658"/>
            <a:ext cx="9753600" cy="3693319"/>
          </a:xfrm>
          <a:prstGeom prst="rect">
            <a:avLst/>
          </a:prstGeom>
        </p:spPr>
        <p:txBody>
          <a:bodyPr wrap="square">
            <a:spAutoFit/>
          </a:bodyPr>
          <a:lstStyle/>
          <a:p>
            <a:r>
              <a:rPr lang="en-US" dirty="0" smtClean="0"/>
              <a:t>	The fragments can be derived as follows for </a:t>
            </a:r>
            <a:r>
              <a:rPr lang="en-US" i="1" dirty="0" smtClean="0"/>
              <a:t>Account</a:t>
            </a:r>
            <a:r>
              <a:rPr lang="en-US" dirty="0" smtClean="0"/>
              <a:t>;</a:t>
            </a:r>
          </a:p>
          <a:p>
            <a:endParaRPr lang="en-US" dirty="0" smtClean="0"/>
          </a:p>
          <a:p>
            <a:r>
              <a:rPr lang="en-US" b="1" dirty="0" smtClean="0"/>
              <a:t>SELECT * FROM account WHERE balance &lt; 10000;</a:t>
            </a:r>
          </a:p>
          <a:p>
            <a:endParaRPr lang="en-US" b="1" dirty="0" smtClean="0"/>
          </a:p>
          <a:p>
            <a:endParaRPr lang="en-US" b="1" dirty="0" smtClean="0"/>
          </a:p>
          <a:p>
            <a:endParaRPr lang="en-US" b="1" dirty="0" smtClean="0"/>
          </a:p>
          <a:p>
            <a:endParaRPr lang="en-US" b="1" dirty="0" smtClean="0"/>
          </a:p>
          <a:p>
            <a:endParaRPr lang="en-US" b="1" dirty="0" smtClean="0"/>
          </a:p>
          <a:p>
            <a:r>
              <a:rPr lang="en-US" b="1" dirty="0" smtClean="0"/>
              <a:t>SELECT * FROM account WHERE balance</a:t>
            </a:r>
            <a:r>
              <a:rPr lang="en-US" b="1" i="1" dirty="0" smtClean="0"/>
              <a:t> </a:t>
            </a:r>
            <a:r>
              <a:rPr lang="en-US" b="1" dirty="0" smtClean="0"/>
              <a:t>≥ 10000;</a:t>
            </a:r>
          </a:p>
          <a:p>
            <a:endParaRPr lang="en-US" b="1" dirty="0" smtClean="0"/>
          </a:p>
          <a:p>
            <a:endParaRPr lang="en-US" b="1" dirty="0" smtClean="0"/>
          </a:p>
          <a:p>
            <a:endParaRPr lang="en-US" b="1" dirty="0" smtClean="0"/>
          </a:p>
          <a:p>
            <a:endParaRPr lang="en-US" dirty="0"/>
          </a:p>
        </p:txBody>
      </p:sp>
      <p:pic>
        <p:nvPicPr>
          <p:cNvPr id="50178" name="Picture 2" descr="C:\Users\devpriya.soni\Desktop\1Capture.PNG"/>
          <p:cNvPicPr>
            <a:picLocks noChangeAspect="1" noChangeArrowheads="1"/>
          </p:cNvPicPr>
          <p:nvPr/>
        </p:nvPicPr>
        <p:blipFill>
          <a:blip r:embed="rId2"/>
          <a:srcRect/>
          <a:stretch>
            <a:fillRect/>
          </a:stretch>
        </p:blipFill>
        <p:spPr bwMode="auto">
          <a:xfrm>
            <a:off x="3700463" y="2548923"/>
            <a:ext cx="4181475" cy="1171575"/>
          </a:xfrm>
          <a:prstGeom prst="rect">
            <a:avLst/>
          </a:prstGeom>
          <a:noFill/>
        </p:spPr>
      </p:pic>
      <p:pic>
        <p:nvPicPr>
          <p:cNvPr id="50179" name="Picture 3" descr="C:\Users\devpriya.soni\Desktop\2Capture.PNG"/>
          <p:cNvPicPr>
            <a:picLocks noChangeAspect="1" noChangeArrowheads="1"/>
          </p:cNvPicPr>
          <p:nvPr/>
        </p:nvPicPr>
        <p:blipFill>
          <a:blip r:embed="rId3"/>
          <a:srcRect/>
          <a:stretch>
            <a:fillRect/>
          </a:stretch>
        </p:blipFill>
        <p:spPr bwMode="auto">
          <a:xfrm>
            <a:off x="3720498" y="4143868"/>
            <a:ext cx="4162425" cy="71437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50E8914-3A3C-4712-9D59-CE111BB10161}" type="slidenum">
              <a:rPr lang="en-US" smtClean="0"/>
              <a:pPr/>
              <a:t>19</a:t>
            </a:fld>
            <a:endParaRPr lang="en-US"/>
          </a:p>
        </p:txBody>
      </p:sp>
      <p:sp>
        <p:nvSpPr>
          <p:cNvPr id="4" name="Rectangle 3"/>
          <p:cNvSpPr/>
          <p:nvPr/>
        </p:nvSpPr>
        <p:spPr>
          <a:xfrm>
            <a:off x="1334813" y="1953253"/>
            <a:ext cx="9785131" cy="3416320"/>
          </a:xfrm>
          <a:prstGeom prst="rect">
            <a:avLst/>
          </a:prstGeom>
        </p:spPr>
        <p:txBody>
          <a:bodyPr wrap="square">
            <a:spAutoFit/>
          </a:bodyPr>
          <a:lstStyle/>
          <a:p>
            <a:r>
              <a:rPr lang="en-US" b="1" dirty="0" smtClean="0"/>
              <a:t>2) Derived horizontal fragmentation</a:t>
            </a:r>
            <a:r>
              <a:rPr lang="en-US" dirty="0" smtClean="0"/>
              <a:t/>
            </a:r>
            <a:br>
              <a:rPr lang="en-US" dirty="0" smtClean="0"/>
            </a:br>
            <a:r>
              <a:rPr lang="en-US" dirty="0" smtClean="0"/>
              <a:t>Fragmentation derived from the primary relation is called as derived horizontal fragmentation.  </a:t>
            </a:r>
            <a:br>
              <a:rPr lang="en-US" dirty="0" smtClean="0"/>
            </a:br>
            <a:r>
              <a:rPr lang="en-US" dirty="0" smtClean="0"/>
              <a:t/>
            </a:r>
            <a:br>
              <a:rPr lang="en-US" dirty="0" smtClean="0"/>
            </a:br>
            <a:r>
              <a:rPr lang="en-US" b="1" dirty="0" smtClean="0"/>
              <a:t>Example:</a:t>
            </a:r>
            <a:r>
              <a:rPr lang="en-US" dirty="0" smtClean="0"/>
              <a:t> Refer the example of primary fragmentation given above.</a:t>
            </a:r>
            <a:br>
              <a:rPr lang="en-US" dirty="0" smtClean="0"/>
            </a:br>
            <a:r>
              <a:rPr lang="en-US" dirty="0" smtClean="0"/>
              <a:t/>
            </a:r>
            <a:br>
              <a:rPr lang="en-US" dirty="0" smtClean="0"/>
            </a:br>
            <a:r>
              <a:rPr lang="en-US" b="1" dirty="0" smtClean="0"/>
              <a:t>The following fragmentation are derived from primary fragmentation.</a:t>
            </a:r>
            <a:r>
              <a:rPr lang="en-US" dirty="0" smtClean="0"/>
              <a:t/>
            </a:r>
            <a:br>
              <a:rPr lang="en-US" dirty="0" smtClean="0"/>
            </a:br>
            <a:r>
              <a:rPr lang="en-US" dirty="0" smtClean="0"/>
              <a:t/>
            </a:r>
            <a:br>
              <a:rPr lang="en-US" dirty="0" smtClean="0"/>
            </a:br>
            <a:r>
              <a:rPr lang="en-US" b="1" dirty="0" smtClean="0"/>
              <a:t>Fragmentation1:</a:t>
            </a:r>
            <a:r>
              <a:rPr lang="en-US" dirty="0" smtClean="0"/>
              <a:t/>
            </a:r>
            <a:br>
              <a:rPr lang="en-US" dirty="0" smtClean="0"/>
            </a:br>
            <a:r>
              <a:rPr lang="en-US" dirty="0" smtClean="0"/>
              <a:t>SELECT * FROM Account WHERE </a:t>
            </a:r>
            <a:r>
              <a:rPr lang="en-US" dirty="0" err="1" smtClean="0"/>
              <a:t>Branch_Name</a:t>
            </a:r>
            <a:r>
              <a:rPr lang="en-US" dirty="0" smtClean="0"/>
              <a:t>= ‘Chennai' AND Balance &lt; 5000</a:t>
            </a:r>
            <a:br>
              <a:rPr lang="en-US" dirty="0" smtClean="0"/>
            </a:br>
            <a:r>
              <a:rPr lang="en-US" dirty="0" smtClean="0"/>
              <a:t/>
            </a:r>
            <a:br>
              <a:rPr lang="en-US" dirty="0" smtClean="0"/>
            </a:br>
            <a:r>
              <a:rPr lang="en-US" b="1" dirty="0" smtClean="0"/>
              <a:t>Fragmentation2:</a:t>
            </a:r>
            <a:r>
              <a:rPr lang="en-US" dirty="0" smtClean="0"/>
              <a:t/>
            </a:r>
            <a:br>
              <a:rPr lang="en-US" dirty="0" smtClean="0"/>
            </a:br>
            <a:r>
              <a:rPr lang="en-US" dirty="0" smtClean="0"/>
              <a:t>SELECT * FROM Account WHERE </a:t>
            </a:r>
            <a:r>
              <a:rPr lang="en-US" dirty="0" err="1" smtClean="0"/>
              <a:t>Branch_Name</a:t>
            </a:r>
            <a:r>
              <a:rPr lang="en-US" dirty="0" smtClean="0"/>
              <a:t>= ‘Mumbai' AND Balance &gt; 5000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647700" y="901700"/>
            <a:ext cx="11176000" cy="749300"/>
          </a:xfrm>
        </p:spPr>
        <p:txBody>
          <a:bodyPr>
            <a:noAutofit/>
          </a:bodyPr>
          <a:lstStyle/>
          <a:p>
            <a:pPr>
              <a:defRPr/>
            </a:pPr>
            <a:r>
              <a:rPr lang="en-US" dirty="0">
                <a:effectLst>
                  <a:outerShdw blurRad="38100" dist="38100" dir="2700000" algn="tl">
                    <a:srgbClr val="000000"/>
                  </a:outerShdw>
                </a:effectLst>
              </a:rPr>
              <a:t>Distributed Databases</a:t>
            </a:r>
          </a:p>
        </p:txBody>
      </p:sp>
      <p:sp>
        <p:nvSpPr>
          <p:cNvPr id="17411" name="Rectangle 3"/>
          <p:cNvSpPr>
            <a:spLocks noGrp="1" noChangeArrowheads="1"/>
          </p:cNvSpPr>
          <p:nvPr>
            <p:ph type="body" idx="4294967295"/>
          </p:nvPr>
        </p:nvSpPr>
        <p:spPr>
          <a:xfrm>
            <a:off x="1102784" y="2006600"/>
            <a:ext cx="10416116" cy="4343400"/>
          </a:xfrm>
        </p:spPr>
        <p:txBody>
          <a:bodyPr>
            <a:noAutofit/>
          </a:bodyPr>
          <a:lstStyle/>
          <a:p>
            <a:pPr>
              <a:buFont typeface="Wingdings" panose="05000000000000000000" pitchFamily="2" charset="2"/>
              <a:buChar char="q"/>
            </a:pPr>
            <a:r>
              <a:rPr lang="en-US" altLang="en-US" sz="2400" dirty="0"/>
              <a:t>Heterogeneous and Homogeneous Databases</a:t>
            </a:r>
          </a:p>
          <a:p>
            <a:pPr>
              <a:buFont typeface="Wingdings" panose="05000000000000000000" pitchFamily="2" charset="2"/>
              <a:buChar char="q"/>
            </a:pPr>
            <a:r>
              <a:rPr lang="en-US" altLang="en-US" sz="2400" dirty="0"/>
              <a:t>Distributed Data Storage</a:t>
            </a:r>
          </a:p>
          <a:p>
            <a:pPr>
              <a:buFont typeface="Wingdings" panose="05000000000000000000" pitchFamily="2" charset="2"/>
              <a:buChar char="q"/>
            </a:pPr>
            <a:r>
              <a:rPr lang="en-US" altLang="en-US" sz="2400" dirty="0"/>
              <a:t>Distributed </a:t>
            </a:r>
            <a:r>
              <a:rPr lang="en-US" altLang="en-US" sz="2400" dirty="0" smtClean="0"/>
              <a:t>Transactions</a:t>
            </a:r>
            <a:endParaRPr lang="en-US" altLang="en-US" sz="2400" dirty="0"/>
          </a:p>
        </p:txBody>
      </p:sp>
    </p:spTree>
    <p:extLst>
      <p:ext uri="{BB962C8B-B14F-4D97-AF65-F5344CB8AC3E}">
        <p14:creationId xmlns="" xmlns:p14="http://schemas.microsoft.com/office/powerpoint/2010/main" val="3170983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50E8914-3A3C-4712-9D59-CE111BB10161}" type="slidenum">
              <a:rPr lang="en-US" smtClean="0"/>
              <a:pPr/>
              <a:t>20</a:t>
            </a:fld>
            <a:endParaRPr lang="en-US"/>
          </a:p>
        </p:txBody>
      </p:sp>
      <p:sp>
        <p:nvSpPr>
          <p:cNvPr id="4" name="Rectangle 3"/>
          <p:cNvSpPr/>
          <p:nvPr/>
        </p:nvSpPr>
        <p:spPr>
          <a:xfrm>
            <a:off x="1303283" y="1912884"/>
            <a:ext cx="9869214" cy="4247317"/>
          </a:xfrm>
          <a:prstGeom prst="rect">
            <a:avLst/>
          </a:prstGeom>
        </p:spPr>
        <p:txBody>
          <a:bodyPr wrap="square">
            <a:spAutoFit/>
          </a:bodyPr>
          <a:lstStyle/>
          <a:p>
            <a:r>
              <a:rPr lang="en-US" dirty="0" smtClean="0"/>
              <a:t>We have chosen set of min-term predicates which would be used to horizontally fragment a relation (table) into pieces. Now, our next step is to validate the chosen fragments for their correctness. </a:t>
            </a:r>
          </a:p>
          <a:p>
            <a:endParaRPr lang="en-US" dirty="0" smtClean="0"/>
          </a:p>
          <a:p>
            <a:r>
              <a:rPr lang="en-US" dirty="0" smtClean="0"/>
              <a:t>We need to verify did we miss anything? We use the following rules to ensure that we have not changed semantic information about the table which we fragment.</a:t>
            </a:r>
          </a:p>
          <a:p>
            <a:endParaRPr lang="en-US" dirty="0" smtClean="0"/>
          </a:p>
          <a:p>
            <a:r>
              <a:rPr lang="en-US" dirty="0" smtClean="0"/>
              <a:t>1. </a:t>
            </a:r>
            <a:r>
              <a:rPr lang="en-US" b="1" i="1" dirty="0" smtClean="0"/>
              <a:t>Completeness</a:t>
            </a:r>
            <a:r>
              <a:rPr lang="en-US" dirty="0" smtClean="0"/>
              <a:t> – If a relation R is fragmented into set of fragments, then a </a:t>
            </a:r>
            <a:r>
              <a:rPr lang="en-US" dirty="0" err="1" smtClean="0"/>
              <a:t>tuple</a:t>
            </a:r>
            <a:r>
              <a:rPr lang="en-US" dirty="0" smtClean="0"/>
              <a:t> (record) of R must be found in any one or more of the fragments. This rule ensures that we have not lost any records during fragmentation.</a:t>
            </a:r>
          </a:p>
          <a:p>
            <a:r>
              <a:rPr lang="en-US" dirty="0" smtClean="0"/>
              <a:t>2. </a:t>
            </a:r>
            <a:r>
              <a:rPr lang="en-US" b="1" i="1" dirty="0" smtClean="0"/>
              <a:t>Reconstruction</a:t>
            </a:r>
            <a:r>
              <a:rPr lang="en-US" dirty="0" smtClean="0"/>
              <a:t> – After fragmenting a table, we must be able to reconstruct it back to its original form without any data loss through some relational operation. This rule ensures that we can construct a base table back from its fragments without losing any information. That is, we can write any queries involving the join of fragments to get the original relation back.</a:t>
            </a:r>
          </a:p>
          <a:p>
            <a:r>
              <a:rPr lang="en-US" dirty="0" smtClean="0"/>
              <a:t>3. </a:t>
            </a:r>
            <a:r>
              <a:rPr lang="en-US" b="1" i="1" dirty="0" err="1" smtClean="0"/>
              <a:t>Disjointness</a:t>
            </a:r>
            <a:r>
              <a:rPr lang="en-US" dirty="0" smtClean="0"/>
              <a:t> – If a relation R is fragmented into a set of sub-tables R</a:t>
            </a:r>
            <a:r>
              <a:rPr lang="en-US" baseline="-25000" dirty="0" smtClean="0"/>
              <a:t>1</a:t>
            </a:r>
            <a:r>
              <a:rPr lang="en-US" dirty="0" smtClean="0"/>
              <a:t>, R</a:t>
            </a:r>
            <a:r>
              <a:rPr lang="en-US" baseline="-25000" dirty="0" smtClean="0"/>
              <a:t>2</a:t>
            </a:r>
            <a:r>
              <a:rPr lang="en-US" dirty="0" smtClean="0"/>
              <a:t>, …, </a:t>
            </a:r>
            <a:r>
              <a:rPr lang="en-US" dirty="0" err="1" smtClean="0"/>
              <a:t>R</a:t>
            </a:r>
            <a:r>
              <a:rPr lang="en-US" baseline="-25000" dirty="0" err="1" smtClean="0"/>
              <a:t>n</a:t>
            </a:r>
            <a:r>
              <a:rPr lang="en-US" dirty="0" smtClean="0"/>
              <a:t>, a record belongs to R</a:t>
            </a:r>
            <a:r>
              <a:rPr lang="en-US" baseline="-25000" dirty="0" smtClean="0"/>
              <a:t>1</a:t>
            </a:r>
            <a:r>
              <a:rPr lang="en-US" dirty="0" smtClean="0"/>
              <a:t> is not found in any other sub-tables. This ensures that R</a:t>
            </a:r>
            <a:r>
              <a:rPr lang="en-US" baseline="-25000" dirty="0" smtClean="0"/>
              <a:t>1</a:t>
            </a:r>
            <a:r>
              <a:rPr lang="en-US" dirty="0" smtClean="0"/>
              <a:t> ≠ R</a:t>
            </a:r>
            <a:r>
              <a:rPr lang="en-US" baseline="-25000" dirty="0" smtClean="0"/>
              <a:t>2</a:t>
            </a:r>
            <a:r>
              <a:rPr lang="en-US" dirty="0" smtClean="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50E8914-3A3C-4712-9D59-CE111BB10161}" type="slidenum">
              <a:rPr lang="en-US" smtClean="0"/>
              <a:pPr/>
              <a:t>21</a:t>
            </a:fld>
            <a:endParaRPr lang="en-US"/>
          </a:p>
        </p:txBody>
      </p:sp>
      <p:sp>
        <p:nvSpPr>
          <p:cNvPr id="4" name="Rectangle 3"/>
          <p:cNvSpPr/>
          <p:nvPr/>
        </p:nvSpPr>
        <p:spPr>
          <a:xfrm>
            <a:off x="1219201" y="1671146"/>
            <a:ext cx="9869214" cy="5078313"/>
          </a:xfrm>
          <a:prstGeom prst="rect">
            <a:avLst/>
          </a:prstGeom>
        </p:spPr>
        <p:txBody>
          <a:bodyPr wrap="square">
            <a:spAutoFit/>
          </a:bodyPr>
          <a:lstStyle/>
          <a:p>
            <a:r>
              <a:rPr lang="en-US" dirty="0" smtClean="0"/>
              <a:t>For example, consider the </a:t>
            </a:r>
            <a:r>
              <a:rPr lang="en-US" i="1" dirty="0" smtClean="0"/>
              <a:t>Account</a:t>
            </a:r>
            <a:r>
              <a:rPr lang="en-US" dirty="0" smtClean="0"/>
              <a:t> table in Figure 1 and its fragments </a:t>
            </a:r>
            <a:r>
              <a:rPr lang="en-US" i="1" dirty="0" smtClean="0"/>
              <a:t>Account</a:t>
            </a:r>
            <a:r>
              <a:rPr lang="en-US" i="1" baseline="-25000" dirty="0" smtClean="0"/>
              <a:t>2</a:t>
            </a:r>
            <a:r>
              <a:rPr lang="en-US" dirty="0" smtClean="0"/>
              <a:t>, and </a:t>
            </a:r>
            <a:r>
              <a:rPr lang="en-US" i="1" dirty="0" smtClean="0"/>
              <a:t>Account</a:t>
            </a:r>
            <a:r>
              <a:rPr lang="en-US" i="1" baseline="-25000" dirty="0" smtClean="0"/>
              <a:t>3</a:t>
            </a:r>
            <a:r>
              <a:rPr lang="en-US" dirty="0" smtClean="0"/>
              <a:t> created using the min-term predicates we derived.</a:t>
            </a:r>
          </a:p>
          <a:p>
            <a:r>
              <a:rPr lang="en-US" dirty="0" smtClean="0"/>
              <a:t>From the tables </a:t>
            </a:r>
            <a:r>
              <a:rPr lang="en-US" i="1" dirty="0" smtClean="0"/>
              <a:t>Account</a:t>
            </a:r>
            <a:r>
              <a:rPr lang="en-US" i="1" baseline="-25000" dirty="0" smtClean="0"/>
              <a:t>2</a:t>
            </a:r>
            <a:r>
              <a:rPr lang="en-US" dirty="0" smtClean="0"/>
              <a:t>, and </a:t>
            </a:r>
            <a:r>
              <a:rPr lang="en-US" i="1" dirty="0" smtClean="0"/>
              <a:t>Account</a:t>
            </a:r>
            <a:r>
              <a:rPr lang="en-US" i="1" baseline="-25000" dirty="0" smtClean="0"/>
              <a:t>3</a:t>
            </a:r>
            <a:r>
              <a:rPr lang="en-US" dirty="0" smtClean="0"/>
              <a:t> it is clear that the fragmentation is Complete. That is, we have not missed any records. Just all are included into one of the sub-tables.</a:t>
            </a:r>
          </a:p>
          <a:p>
            <a:r>
              <a:rPr lang="en-US" dirty="0" smtClean="0"/>
              <a:t>When we use an operation, say </a:t>
            </a:r>
            <a:r>
              <a:rPr lang="en-US" b="1" i="1" dirty="0" smtClean="0"/>
              <a:t>Union</a:t>
            </a:r>
            <a:r>
              <a:rPr lang="en-US" dirty="0" smtClean="0"/>
              <a:t> between </a:t>
            </a:r>
            <a:r>
              <a:rPr lang="en-US" i="1" dirty="0" smtClean="0"/>
              <a:t>Account</a:t>
            </a:r>
            <a:r>
              <a:rPr lang="en-US" i="1" baseline="-25000" dirty="0" smtClean="0"/>
              <a:t>2</a:t>
            </a:r>
            <a:r>
              <a:rPr lang="en-US" dirty="0" smtClean="0"/>
              <a:t>, and </a:t>
            </a:r>
            <a:r>
              <a:rPr lang="en-US" i="1" dirty="0" smtClean="0"/>
              <a:t>Account</a:t>
            </a:r>
            <a:r>
              <a:rPr lang="en-US" i="1" baseline="-25000" dirty="0" smtClean="0"/>
              <a:t>3</a:t>
            </a:r>
            <a:r>
              <a:rPr lang="en-US" dirty="0" smtClean="0"/>
              <a:t> we will be able to get the original relation Account.</a:t>
            </a:r>
          </a:p>
          <a:p>
            <a:endParaRPr lang="en-US" dirty="0" smtClean="0"/>
          </a:p>
          <a:p>
            <a:r>
              <a:rPr lang="en-US" b="1" dirty="0" smtClean="0"/>
              <a:t>	(SELECT * FROM account2) Union (SELECT * FROM account3);</a:t>
            </a:r>
            <a:r>
              <a:rPr lang="en-US" dirty="0" smtClean="0"/>
              <a:t/>
            </a:r>
            <a:br>
              <a:rPr lang="en-US" dirty="0" smtClean="0"/>
            </a:br>
            <a:endParaRPr lang="en-US" dirty="0" smtClean="0"/>
          </a:p>
          <a:p>
            <a:r>
              <a:rPr lang="en-US" dirty="0" smtClean="0"/>
              <a:t>The above query will get us </a:t>
            </a:r>
            <a:r>
              <a:rPr lang="en-US" i="1" dirty="0" smtClean="0"/>
              <a:t>Account</a:t>
            </a:r>
            <a:r>
              <a:rPr lang="en-US" dirty="0" smtClean="0"/>
              <a:t> back without loss of any information. Hence, the fragments created can be reconstructed.</a:t>
            </a:r>
          </a:p>
          <a:p>
            <a:r>
              <a:rPr lang="en-US" dirty="0" smtClean="0"/>
              <a:t>Finally, if we write a query as follows, we will get a Null set as output. It ensures that the </a:t>
            </a:r>
            <a:r>
              <a:rPr lang="en-US" dirty="0" err="1" smtClean="0"/>
              <a:t>Disjointness</a:t>
            </a:r>
            <a:r>
              <a:rPr lang="en-US" dirty="0" smtClean="0"/>
              <a:t> property is satisfied.</a:t>
            </a:r>
            <a:br>
              <a:rPr lang="en-US" dirty="0" smtClean="0"/>
            </a:br>
            <a:endParaRPr lang="en-US" dirty="0" smtClean="0"/>
          </a:p>
          <a:p>
            <a:r>
              <a:rPr lang="en-US" b="1" dirty="0" smtClean="0"/>
              <a:t>	(SELECT * FROM account2) Intersect (SELECT * FROM account3);</a:t>
            </a:r>
            <a:r>
              <a:rPr lang="en-US" dirty="0" smtClean="0"/>
              <a:t/>
            </a:r>
            <a:br>
              <a:rPr lang="en-US" dirty="0" smtClean="0"/>
            </a:br>
            <a:r>
              <a:rPr lang="en-US" dirty="0" smtClean="0"/>
              <a:t>We get a null set as result for this query because, there is no record common in both relations Account</a:t>
            </a:r>
            <a:r>
              <a:rPr lang="en-US" baseline="-25000" dirty="0" smtClean="0"/>
              <a:t>2</a:t>
            </a:r>
            <a:r>
              <a:rPr lang="en-US" dirty="0" smtClean="0"/>
              <a:t> and Account</a:t>
            </a:r>
            <a:r>
              <a:rPr lang="en-US" baseline="-25000" dirty="0" smtClean="0"/>
              <a:t>3</a:t>
            </a:r>
            <a:r>
              <a:rPr lang="en-US" dirty="0" smtClean="0"/>
              <a:t>.</a:t>
            </a:r>
            <a:br>
              <a:rPr lang="en-US" dirty="0" smtClean="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50E8914-3A3C-4712-9D59-CE111BB10161}" type="slidenum">
              <a:rPr lang="en-US" smtClean="0"/>
              <a:pPr/>
              <a:t>22</a:t>
            </a:fld>
            <a:endParaRPr lang="en-US"/>
          </a:p>
        </p:txBody>
      </p:sp>
      <p:sp>
        <p:nvSpPr>
          <p:cNvPr id="4" name="Rectangle 3"/>
          <p:cNvSpPr/>
          <p:nvPr/>
        </p:nvSpPr>
        <p:spPr>
          <a:xfrm>
            <a:off x="1219201" y="1671146"/>
            <a:ext cx="9869214" cy="4247317"/>
          </a:xfrm>
          <a:prstGeom prst="rect">
            <a:avLst/>
          </a:prstGeom>
        </p:spPr>
        <p:txBody>
          <a:bodyPr wrap="square">
            <a:spAutoFit/>
          </a:bodyPr>
          <a:lstStyle/>
          <a:p>
            <a:r>
              <a:rPr lang="en-US" dirty="0" smtClean="0"/>
              <a:t>For the </a:t>
            </a:r>
            <a:r>
              <a:rPr lang="en-US" b="1" i="1" dirty="0" smtClean="0"/>
              <a:t>example 2</a:t>
            </a:r>
            <a:r>
              <a:rPr lang="en-US" dirty="0" smtClean="0"/>
              <a:t>, recall the set of simple predicates which was as follows;</a:t>
            </a:r>
          </a:p>
          <a:p>
            <a:endParaRPr lang="en-US" dirty="0" smtClean="0"/>
          </a:p>
          <a:p>
            <a:r>
              <a:rPr lang="en-US" b="1" dirty="0" smtClean="0"/>
              <a:t>Set of simple predicates P2 = { </a:t>
            </a:r>
            <a:r>
              <a:rPr lang="en-US" b="1" dirty="0" err="1" smtClean="0"/>
              <a:t>Branch_name</a:t>
            </a:r>
            <a:r>
              <a:rPr lang="en-US" b="1" dirty="0" smtClean="0"/>
              <a:t> = ‘Chennai’, </a:t>
            </a:r>
            <a:r>
              <a:rPr lang="en-US" b="1" dirty="0" err="1" smtClean="0"/>
              <a:t>Branch_name</a:t>
            </a:r>
            <a:r>
              <a:rPr lang="en-US" b="1" dirty="0" smtClean="0"/>
              <a:t>= ‘Mumbai’, Balance &lt; 10000, Balance ≥ 10000}</a:t>
            </a:r>
            <a:endParaRPr lang="en-US" dirty="0" smtClean="0"/>
          </a:p>
          <a:p>
            <a:endParaRPr lang="en-US" dirty="0" smtClean="0"/>
          </a:p>
          <a:p>
            <a:r>
              <a:rPr lang="en-US" dirty="0" smtClean="0"/>
              <a:t>We can derive the following min-term predicates;</a:t>
            </a:r>
          </a:p>
          <a:p>
            <a:r>
              <a:rPr lang="en-US" b="1" i="1" dirty="0" smtClean="0"/>
              <a:t>m</a:t>
            </a:r>
            <a:r>
              <a:rPr lang="en-US" b="1" i="1" baseline="-25000" dirty="0" smtClean="0"/>
              <a:t>1</a:t>
            </a:r>
            <a:r>
              <a:rPr lang="en-US" b="1" i="1" dirty="0" smtClean="0"/>
              <a:t> = {</a:t>
            </a:r>
            <a:r>
              <a:rPr lang="en-US" b="1" dirty="0" smtClean="0"/>
              <a:t> </a:t>
            </a:r>
            <a:r>
              <a:rPr lang="en-US" b="1" i="1" dirty="0" err="1" smtClean="0"/>
              <a:t>Branch_name</a:t>
            </a:r>
            <a:r>
              <a:rPr lang="en-US" b="1" i="1" dirty="0" smtClean="0"/>
              <a:t> = ‘Chennai’ </a:t>
            </a:r>
            <a:r>
              <a:rPr lang="el-GR" b="1" i="1" dirty="0" smtClean="0"/>
              <a:t>Λ </a:t>
            </a:r>
            <a:r>
              <a:rPr lang="en-US" b="1" dirty="0" err="1" smtClean="0"/>
              <a:t>Branch_name</a:t>
            </a:r>
            <a:r>
              <a:rPr lang="en-US" b="1" dirty="0" smtClean="0"/>
              <a:t>= ‘Mumbai’ </a:t>
            </a:r>
            <a:r>
              <a:rPr lang="el-GR" b="1" i="1" dirty="0" smtClean="0"/>
              <a:t>Λ </a:t>
            </a:r>
            <a:r>
              <a:rPr lang="en-US" b="1" i="1" dirty="0" smtClean="0"/>
              <a:t>Balance &lt; 10000 </a:t>
            </a:r>
            <a:r>
              <a:rPr lang="el-GR" b="1" i="1" dirty="0" smtClean="0"/>
              <a:t>Λ </a:t>
            </a:r>
            <a:r>
              <a:rPr lang="en-US" b="1" i="1" dirty="0" smtClean="0"/>
              <a:t>Balance ≥ 10000}</a:t>
            </a:r>
            <a:endParaRPr lang="en-US" dirty="0" smtClean="0"/>
          </a:p>
          <a:p>
            <a:r>
              <a:rPr lang="en-US" b="1" i="1" dirty="0" smtClean="0"/>
              <a:t>m</a:t>
            </a:r>
            <a:r>
              <a:rPr lang="en-US" b="1" i="1" baseline="-25000" dirty="0" smtClean="0"/>
              <a:t>2</a:t>
            </a:r>
            <a:r>
              <a:rPr lang="en-US" b="1" i="1" dirty="0" smtClean="0"/>
              <a:t> = {</a:t>
            </a:r>
            <a:r>
              <a:rPr lang="en-US" b="1" dirty="0" smtClean="0"/>
              <a:t> </a:t>
            </a:r>
            <a:r>
              <a:rPr lang="en-US" b="1" i="1" dirty="0" err="1" smtClean="0"/>
              <a:t>Branch_name</a:t>
            </a:r>
            <a:r>
              <a:rPr lang="en-US" b="1" i="1" dirty="0" smtClean="0"/>
              <a:t> = ‘Chennai’ </a:t>
            </a:r>
            <a:r>
              <a:rPr lang="el-GR" b="1" i="1" dirty="0" smtClean="0"/>
              <a:t>Λ </a:t>
            </a:r>
            <a:r>
              <a:rPr lang="en-US" b="1" dirty="0" err="1" smtClean="0"/>
              <a:t>Branch_name</a:t>
            </a:r>
            <a:r>
              <a:rPr lang="en-US" b="1" dirty="0" smtClean="0"/>
              <a:t>= ‘Mumbai’ </a:t>
            </a:r>
            <a:r>
              <a:rPr lang="el-GR" b="1" i="1" dirty="0" smtClean="0"/>
              <a:t>Λ </a:t>
            </a:r>
            <a:r>
              <a:rPr lang="en-US" b="1" i="1" dirty="0" smtClean="0"/>
              <a:t>Balance &lt; 10000 </a:t>
            </a:r>
            <a:r>
              <a:rPr lang="el-GR" b="1" i="1" dirty="0" smtClean="0"/>
              <a:t>Λ ¬(</a:t>
            </a:r>
            <a:r>
              <a:rPr lang="en-US" b="1" i="1" dirty="0" smtClean="0"/>
              <a:t>Balance ≥ 10000)}</a:t>
            </a:r>
            <a:endParaRPr lang="en-US" dirty="0" smtClean="0"/>
          </a:p>
          <a:p>
            <a:r>
              <a:rPr lang="en-US" b="1" i="1" dirty="0" smtClean="0"/>
              <a:t>m</a:t>
            </a:r>
            <a:r>
              <a:rPr lang="en-US" b="1" i="1" baseline="-25000" dirty="0" smtClean="0"/>
              <a:t>3</a:t>
            </a:r>
            <a:r>
              <a:rPr lang="en-US" b="1" i="1" dirty="0" smtClean="0"/>
              <a:t> = {</a:t>
            </a:r>
            <a:r>
              <a:rPr lang="en-US" b="1" dirty="0" smtClean="0"/>
              <a:t> </a:t>
            </a:r>
            <a:r>
              <a:rPr lang="en-US" b="1" i="1" dirty="0" err="1" smtClean="0"/>
              <a:t>Branch_name</a:t>
            </a:r>
            <a:r>
              <a:rPr lang="en-US" b="1" i="1" dirty="0" smtClean="0"/>
              <a:t> = ‘Chennai’ </a:t>
            </a:r>
            <a:r>
              <a:rPr lang="el-GR" b="1" i="1" dirty="0" smtClean="0"/>
              <a:t>Λ </a:t>
            </a:r>
            <a:r>
              <a:rPr lang="en-US" b="1" dirty="0" err="1" smtClean="0"/>
              <a:t>Branch_name</a:t>
            </a:r>
            <a:r>
              <a:rPr lang="en-US" b="1" dirty="0" smtClean="0"/>
              <a:t>= ‘Mumbai’ </a:t>
            </a:r>
            <a:r>
              <a:rPr lang="el-GR" b="1" i="1" dirty="0" smtClean="0"/>
              <a:t>Λ ¬(</a:t>
            </a:r>
            <a:r>
              <a:rPr lang="en-US" b="1" i="1" dirty="0" smtClean="0"/>
              <a:t>Balance &lt; 10000) </a:t>
            </a:r>
            <a:r>
              <a:rPr lang="el-GR" b="1" i="1" dirty="0" smtClean="0"/>
              <a:t>Λ </a:t>
            </a:r>
            <a:r>
              <a:rPr lang="en-US" b="1" i="1" dirty="0" smtClean="0"/>
              <a:t>Balance ≥ 10000}</a:t>
            </a:r>
            <a:endParaRPr lang="en-US" dirty="0" smtClean="0"/>
          </a:p>
          <a:p>
            <a:r>
              <a:rPr lang="en-US" b="1" i="1" dirty="0" smtClean="0"/>
              <a:t>m</a:t>
            </a:r>
            <a:r>
              <a:rPr lang="en-US" b="1" i="1" baseline="-25000" dirty="0" smtClean="0"/>
              <a:t>4</a:t>
            </a:r>
            <a:r>
              <a:rPr lang="en-US" b="1" i="1" dirty="0" smtClean="0"/>
              <a:t> = {</a:t>
            </a:r>
            <a:r>
              <a:rPr lang="en-US" b="1" dirty="0" smtClean="0"/>
              <a:t> </a:t>
            </a:r>
            <a:r>
              <a:rPr lang="en-US" b="1" i="1" dirty="0" err="1" smtClean="0"/>
              <a:t>Branch_name</a:t>
            </a:r>
            <a:r>
              <a:rPr lang="en-US" b="1" i="1" dirty="0" smtClean="0"/>
              <a:t> = ‘Chennai’ </a:t>
            </a:r>
            <a:r>
              <a:rPr lang="el-GR" b="1" i="1" dirty="0" smtClean="0"/>
              <a:t>Λ ¬(</a:t>
            </a:r>
            <a:r>
              <a:rPr lang="en-US" b="1" dirty="0" err="1" smtClean="0"/>
              <a:t>Branch_name</a:t>
            </a:r>
            <a:r>
              <a:rPr lang="en-US" b="1" dirty="0" smtClean="0"/>
              <a:t>= ‘Mumbai’) </a:t>
            </a:r>
            <a:r>
              <a:rPr lang="el-GR" b="1" i="1" dirty="0" smtClean="0"/>
              <a:t>Λ </a:t>
            </a:r>
            <a:r>
              <a:rPr lang="en-US" b="1" i="1" dirty="0" smtClean="0"/>
              <a:t>Balance &lt; 10000 </a:t>
            </a:r>
            <a:r>
              <a:rPr lang="el-GR" b="1" i="1" dirty="0" smtClean="0"/>
              <a:t>Λ </a:t>
            </a:r>
            <a:r>
              <a:rPr lang="en-US" b="1" i="1" dirty="0" smtClean="0"/>
              <a:t>Balance ≥ 10000}</a:t>
            </a:r>
            <a:endParaRPr lang="en-US" dirty="0" smtClean="0"/>
          </a:p>
          <a:p>
            <a:r>
              <a:rPr lang="en-US" dirty="0" smtClean="0"/>
              <a:t>…</a:t>
            </a:r>
          </a:p>
          <a:p>
            <a:r>
              <a:rPr lang="en-US" dirty="0" smtClean="0"/>
              <a:t>…</a:t>
            </a:r>
          </a:p>
          <a:p>
            <a:r>
              <a:rPr lang="en-US" dirty="0" smtClean="0"/>
              <a:t>…</a:t>
            </a:r>
          </a:p>
          <a:p>
            <a:r>
              <a:rPr lang="en-US" b="1" i="1" dirty="0" err="1" smtClean="0"/>
              <a:t>m</a:t>
            </a:r>
            <a:r>
              <a:rPr lang="en-US" b="1" i="1" baseline="-25000" dirty="0" err="1" smtClean="0"/>
              <a:t>n</a:t>
            </a:r>
            <a:r>
              <a:rPr lang="en-US" b="1" i="1" dirty="0" smtClean="0"/>
              <a:t> = {</a:t>
            </a:r>
            <a:r>
              <a:rPr lang="en-US" b="1" dirty="0" smtClean="0"/>
              <a:t> </a:t>
            </a:r>
            <a:r>
              <a:rPr lang="en-US" b="1" i="1" dirty="0" smtClean="0"/>
              <a:t>¬(</a:t>
            </a:r>
            <a:r>
              <a:rPr lang="en-US" b="1" i="1" dirty="0" err="1" smtClean="0"/>
              <a:t>Branch_name</a:t>
            </a:r>
            <a:r>
              <a:rPr lang="en-US" b="1" i="1" dirty="0" smtClean="0"/>
              <a:t> = ‘Chennai’) </a:t>
            </a:r>
            <a:r>
              <a:rPr lang="el-GR" b="1" i="1" dirty="0" smtClean="0"/>
              <a:t>Λ ¬(</a:t>
            </a:r>
            <a:r>
              <a:rPr lang="en-US" b="1" dirty="0" err="1" smtClean="0"/>
              <a:t>Branch_name</a:t>
            </a:r>
            <a:r>
              <a:rPr lang="en-US" b="1" dirty="0" smtClean="0"/>
              <a:t>= ‘Mumbai’) </a:t>
            </a:r>
            <a:r>
              <a:rPr lang="el-GR" b="1" i="1" dirty="0" smtClean="0"/>
              <a:t>Λ ¬(</a:t>
            </a:r>
            <a:r>
              <a:rPr lang="en-US" b="1" i="1" dirty="0" smtClean="0"/>
              <a:t>Balance &lt; 10000) </a:t>
            </a:r>
            <a:r>
              <a:rPr lang="el-GR" b="1" i="1" dirty="0" smtClean="0"/>
              <a:t>Λ ¬(</a:t>
            </a:r>
            <a:r>
              <a:rPr lang="en-US" b="1" i="1" dirty="0" smtClean="0"/>
              <a:t>Balance ≥ 10000</a:t>
            </a:r>
            <a:r>
              <a:rPr lang="en-US" b="1" i="1" dirty="0" smtClean="0"/>
              <a:t>)}</a:t>
            </a: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50E8914-3A3C-4712-9D59-CE111BB10161}" type="slidenum">
              <a:rPr lang="en-US" smtClean="0"/>
              <a:pPr/>
              <a:t>23</a:t>
            </a:fld>
            <a:endParaRPr lang="en-US"/>
          </a:p>
        </p:txBody>
      </p:sp>
      <p:sp>
        <p:nvSpPr>
          <p:cNvPr id="4" name="Rectangle 3"/>
          <p:cNvSpPr/>
          <p:nvPr/>
        </p:nvSpPr>
        <p:spPr>
          <a:xfrm>
            <a:off x="1040524" y="1671146"/>
            <a:ext cx="10331669" cy="3416320"/>
          </a:xfrm>
          <a:prstGeom prst="rect">
            <a:avLst/>
          </a:prstGeom>
        </p:spPr>
        <p:txBody>
          <a:bodyPr wrap="square">
            <a:spAutoFit/>
          </a:bodyPr>
          <a:lstStyle/>
          <a:p>
            <a:r>
              <a:rPr lang="en-US" dirty="0" smtClean="0"/>
              <a:t>As in the previous example, out of 16 (2</a:t>
            </a:r>
            <a:r>
              <a:rPr lang="en-US" baseline="30000" dirty="0" smtClean="0"/>
              <a:t>4</a:t>
            </a:r>
            <a:r>
              <a:rPr lang="en-US" dirty="0" smtClean="0"/>
              <a:t>) min-term predicates, the set of min-term predicates which are not valid should be eliminated. At last, we would have the following set of valid min-term predicates</a:t>
            </a:r>
            <a:r>
              <a:rPr lang="en-US" dirty="0" smtClean="0"/>
              <a:t>.</a:t>
            </a:r>
          </a:p>
          <a:p>
            <a:endParaRPr lang="en-US" dirty="0" smtClean="0"/>
          </a:p>
          <a:p>
            <a:r>
              <a:rPr lang="en-US" b="1" i="1" dirty="0" smtClean="0"/>
              <a:t>m</a:t>
            </a:r>
            <a:r>
              <a:rPr lang="en-US" b="1" i="1" baseline="-25000" dirty="0" smtClean="0"/>
              <a:t>1</a:t>
            </a:r>
            <a:r>
              <a:rPr lang="en-US" b="1" i="1" dirty="0" smtClean="0"/>
              <a:t> = {</a:t>
            </a:r>
            <a:r>
              <a:rPr lang="en-US" b="1" dirty="0" smtClean="0"/>
              <a:t> </a:t>
            </a:r>
            <a:r>
              <a:rPr lang="en-US" b="1" i="1" dirty="0" err="1" smtClean="0"/>
              <a:t>Branch_name</a:t>
            </a:r>
            <a:r>
              <a:rPr lang="en-US" b="1" i="1" dirty="0" smtClean="0"/>
              <a:t> = ‘Chennai’ </a:t>
            </a:r>
            <a:r>
              <a:rPr lang="el-GR" b="1" i="1" dirty="0" smtClean="0"/>
              <a:t>Λ ¬(</a:t>
            </a:r>
            <a:r>
              <a:rPr lang="en-US" b="1" dirty="0" err="1" smtClean="0"/>
              <a:t>Branch_name</a:t>
            </a:r>
            <a:r>
              <a:rPr lang="en-US" b="1" dirty="0" smtClean="0"/>
              <a:t>= ‘Mumbai’) </a:t>
            </a:r>
            <a:r>
              <a:rPr lang="el-GR" b="1" i="1" dirty="0" smtClean="0"/>
              <a:t>Λ ¬(</a:t>
            </a:r>
            <a:r>
              <a:rPr lang="en-US" b="1" i="1" dirty="0" smtClean="0"/>
              <a:t>Balance &lt; 10000) </a:t>
            </a:r>
            <a:r>
              <a:rPr lang="el-GR" b="1" i="1" dirty="0" smtClean="0"/>
              <a:t>Λ </a:t>
            </a:r>
            <a:r>
              <a:rPr lang="en-US" b="1" i="1" dirty="0" smtClean="0"/>
              <a:t>Balance ≥ 10000}</a:t>
            </a:r>
            <a:endParaRPr lang="en-US" dirty="0" smtClean="0"/>
          </a:p>
          <a:p>
            <a:r>
              <a:rPr lang="en-US" b="1" i="1" dirty="0" smtClean="0"/>
              <a:t>m</a:t>
            </a:r>
            <a:r>
              <a:rPr lang="en-US" b="1" i="1" baseline="-25000" dirty="0" smtClean="0"/>
              <a:t>2</a:t>
            </a:r>
            <a:r>
              <a:rPr lang="en-US" b="1" i="1" dirty="0" smtClean="0"/>
              <a:t> = {</a:t>
            </a:r>
            <a:r>
              <a:rPr lang="en-US" b="1" dirty="0" smtClean="0"/>
              <a:t> </a:t>
            </a:r>
            <a:r>
              <a:rPr lang="en-US" b="1" i="1" dirty="0" err="1" smtClean="0"/>
              <a:t>Branch_name</a:t>
            </a:r>
            <a:r>
              <a:rPr lang="en-US" b="1" i="1" dirty="0" smtClean="0"/>
              <a:t> = ‘Chennai’ </a:t>
            </a:r>
            <a:r>
              <a:rPr lang="el-GR" b="1" i="1" dirty="0" smtClean="0"/>
              <a:t>Λ ¬(</a:t>
            </a:r>
            <a:r>
              <a:rPr lang="en-US" b="1" dirty="0" err="1" smtClean="0"/>
              <a:t>Branch_name</a:t>
            </a:r>
            <a:r>
              <a:rPr lang="en-US" b="1" dirty="0" smtClean="0"/>
              <a:t>= ‘Mumbai’) </a:t>
            </a:r>
            <a:r>
              <a:rPr lang="el-GR" b="1" i="1" dirty="0" smtClean="0"/>
              <a:t>Λ </a:t>
            </a:r>
            <a:r>
              <a:rPr lang="en-US" b="1" i="1" dirty="0" smtClean="0"/>
              <a:t>Balance &lt; 10000 </a:t>
            </a:r>
            <a:r>
              <a:rPr lang="el-GR" b="1" i="1" dirty="0" smtClean="0"/>
              <a:t>Λ ¬(</a:t>
            </a:r>
            <a:r>
              <a:rPr lang="en-US" b="1" i="1" dirty="0" smtClean="0"/>
              <a:t>Balance ≥ 10000)}</a:t>
            </a:r>
            <a:endParaRPr lang="en-US" dirty="0" smtClean="0"/>
          </a:p>
          <a:p>
            <a:r>
              <a:rPr lang="en-US" b="1" i="1" dirty="0" smtClean="0"/>
              <a:t>m</a:t>
            </a:r>
            <a:r>
              <a:rPr lang="en-US" b="1" i="1" baseline="-25000" dirty="0" smtClean="0"/>
              <a:t>3</a:t>
            </a:r>
            <a:r>
              <a:rPr lang="en-US" b="1" i="1" dirty="0" smtClean="0"/>
              <a:t> = {</a:t>
            </a:r>
            <a:r>
              <a:rPr lang="en-US" b="1" dirty="0" smtClean="0"/>
              <a:t> </a:t>
            </a:r>
            <a:r>
              <a:rPr lang="en-US" b="1" i="1" dirty="0" smtClean="0"/>
              <a:t>¬(</a:t>
            </a:r>
            <a:r>
              <a:rPr lang="en-US" b="1" i="1" dirty="0" err="1" smtClean="0"/>
              <a:t>Branch_name</a:t>
            </a:r>
            <a:r>
              <a:rPr lang="en-US" b="1" i="1" dirty="0" smtClean="0"/>
              <a:t> = ‘Chennai’) </a:t>
            </a:r>
            <a:r>
              <a:rPr lang="el-GR" b="1" i="1" dirty="0" smtClean="0"/>
              <a:t>Λ </a:t>
            </a:r>
            <a:r>
              <a:rPr lang="en-US" b="1" dirty="0" err="1" smtClean="0"/>
              <a:t>Branch_name</a:t>
            </a:r>
            <a:r>
              <a:rPr lang="en-US" b="1" dirty="0" smtClean="0"/>
              <a:t>= ‘Mumbai’ </a:t>
            </a:r>
            <a:r>
              <a:rPr lang="el-GR" b="1" i="1" dirty="0" smtClean="0"/>
              <a:t>Λ ¬(</a:t>
            </a:r>
            <a:r>
              <a:rPr lang="en-US" b="1" i="1" dirty="0" smtClean="0"/>
              <a:t>Balance &lt; 10000) </a:t>
            </a:r>
            <a:r>
              <a:rPr lang="el-GR" b="1" i="1" dirty="0" smtClean="0"/>
              <a:t>Λ </a:t>
            </a:r>
            <a:r>
              <a:rPr lang="en-US" b="1" i="1" dirty="0" smtClean="0"/>
              <a:t>Balance ≥ 10000}</a:t>
            </a:r>
            <a:endParaRPr lang="en-US" dirty="0" smtClean="0"/>
          </a:p>
          <a:p>
            <a:r>
              <a:rPr lang="en-US" b="1" i="1" dirty="0" smtClean="0"/>
              <a:t>m</a:t>
            </a:r>
            <a:r>
              <a:rPr lang="en-US" b="1" i="1" baseline="-25000" dirty="0" smtClean="0"/>
              <a:t>4</a:t>
            </a:r>
            <a:r>
              <a:rPr lang="en-US" b="1" i="1" dirty="0" smtClean="0"/>
              <a:t> = {</a:t>
            </a:r>
            <a:r>
              <a:rPr lang="en-US" b="1" dirty="0" smtClean="0"/>
              <a:t> </a:t>
            </a:r>
            <a:r>
              <a:rPr lang="en-US" b="1" i="1" dirty="0" smtClean="0"/>
              <a:t>¬(</a:t>
            </a:r>
            <a:r>
              <a:rPr lang="en-US" b="1" i="1" dirty="0" err="1" smtClean="0"/>
              <a:t>Branch_name</a:t>
            </a:r>
            <a:r>
              <a:rPr lang="en-US" b="1" i="1" dirty="0" smtClean="0"/>
              <a:t> = ‘Chennai’) </a:t>
            </a:r>
            <a:r>
              <a:rPr lang="el-GR" b="1" i="1" dirty="0" smtClean="0"/>
              <a:t>Λ </a:t>
            </a:r>
            <a:r>
              <a:rPr lang="en-US" b="1" dirty="0" err="1" smtClean="0"/>
              <a:t>Branch_name</a:t>
            </a:r>
            <a:r>
              <a:rPr lang="en-US" b="1" dirty="0" smtClean="0"/>
              <a:t>= ‘Mumbai’ </a:t>
            </a:r>
            <a:r>
              <a:rPr lang="el-GR" b="1" i="1" dirty="0" smtClean="0"/>
              <a:t>Λ </a:t>
            </a:r>
            <a:r>
              <a:rPr lang="en-US" b="1" i="1" dirty="0" smtClean="0"/>
              <a:t>Balance &lt; 10000 </a:t>
            </a:r>
            <a:r>
              <a:rPr lang="el-GR" b="1" i="1" dirty="0" smtClean="0"/>
              <a:t>Λ ¬(</a:t>
            </a:r>
            <a:r>
              <a:rPr lang="en-US" b="1" i="1" dirty="0" smtClean="0"/>
              <a:t>Balance ≥ 10000)}</a:t>
            </a:r>
            <a:r>
              <a:rPr lang="en-US" dirty="0" smtClean="0"/>
              <a:t/>
            </a:r>
            <a:br>
              <a:rPr lang="en-US" dirty="0" smtClean="0"/>
            </a:br>
            <a:r>
              <a:rPr lang="en-US" dirty="0" smtClean="0"/>
              <a:t/>
            </a:r>
            <a:br>
              <a:rPr lang="en-US" dirty="0" smtClean="0"/>
            </a:br>
            <a:r>
              <a:rPr lang="en-US" dirty="0" smtClean="0"/>
              <a:t/>
            </a:r>
            <a:br>
              <a:rPr lang="en-US" dirty="0" smtClean="0"/>
            </a:br>
            <a:r>
              <a:rPr lang="en-US" b="1" i="1" dirty="0" smtClean="0"/>
              <a:t>m</a:t>
            </a:r>
            <a:r>
              <a:rPr lang="en-US" b="1" i="1" baseline="-25000" dirty="0" smtClean="0"/>
              <a:t>5</a:t>
            </a:r>
            <a:r>
              <a:rPr lang="en-US" b="1" i="1" dirty="0" smtClean="0"/>
              <a:t> = { ¬(</a:t>
            </a:r>
            <a:r>
              <a:rPr lang="en-US" b="1" i="1" dirty="0" err="1" smtClean="0"/>
              <a:t>Branch_name</a:t>
            </a:r>
            <a:r>
              <a:rPr lang="en-US" b="1" i="1" dirty="0" smtClean="0"/>
              <a:t> = ‘Chennai’) </a:t>
            </a:r>
            <a:r>
              <a:rPr lang="el-GR" b="1" i="1" dirty="0" smtClean="0"/>
              <a:t>Λ ¬(</a:t>
            </a:r>
            <a:r>
              <a:rPr lang="en-US" b="1" i="1" dirty="0" err="1" smtClean="0"/>
              <a:t>Branch_name</a:t>
            </a:r>
            <a:r>
              <a:rPr lang="en-US" b="1" i="1" dirty="0" smtClean="0"/>
              <a:t>= ‘Mumbai’) </a:t>
            </a:r>
            <a:r>
              <a:rPr lang="el-GR" b="1" i="1" dirty="0" smtClean="0"/>
              <a:t>Λ ¬(</a:t>
            </a:r>
            <a:r>
              <a:rPr lang="en-US" b="1" i="1" dirty="0" smtClean="0"/>
              <a:t>Balance &lt; 10000) </a:t>
            </a:r>
            <a:r>
              <a:rPr lang="el-GR" b="1" i="1" dirty="0" smtClean="0"/>
              <a:t>Λ </a:t>
            </a:r>
            <a:r>
              <a:rPr lang="en-US" b="1" i="1" dirty="0" smtClean="0"/>
              <a:t>Balance ≥ 10000}</a:t>
            </a:r>
            <a:endParaRPr lang="en-US" dirty="0" smtClean="0"/>
          </a:p>
          <a:p>
            <a:r>
              <a:rPr lang="en-US" dirty="0" smtClean="0"/>
              <a:t/>
            </a:r>
            <a:br>
              <a:rPr lang="en-US" dirty="0" smtClean="0"/>
            </a:br>
            <a:r>
              <a:rPr lang="en-US" b="1" i="1" dirty="0" smtClean="0"/>
              <a:t>m</a:t>
            </a:r>
            <a:r>
              <a:rPr lang="en-US" b="1" i="1" baseline="-25000" dirty="0" smtClean="0"/>
              <a:t>6</a:t>
            </a:r>
            <a:r>
              <a:rPr lang="en-US" b="1" i="1" dirty="0" smtClean="0"/>
              <a:t> = { ¬(</a:t>
            </a:r>
            <a:r>
              <a:rPr lang="en-US" b="1" i="1" dirty="0" err="1" smtClean="0"/>
              <a:t>Branch_name</a:t>
            </a:r>
            <a:r>
              <a:rPr lang="en-US" b="1" i="1" dirty="0" smtClean="0"/>
              <a:t> = ‘Chennai’) </a:t>
            </a:r>
            <a:r>
              <a:rPr lang="el-GR" b="1" i="1" dirty="0" smtClean="0"/>
              <a:t>Λ ¬(</a:t>
            </a:r>
            <a:r>
              <a:rPr lang="en-US" b="1" i="1" dirty="0" err="1" smtClean="0"/>
              <a:t>Branch_name</a:t>
            </a:r>
            <a:r>
              <a:rPr lang="en-US" b="1" i="1" dirty="0" smtClean="0"/>
              <a:t>= ‘Mumbai’) </a:t>
            </a:r>
            <a:r>
              <a:rPr lang="el-GR" b="1" i="1" dirty="0" smtClean="0"/>
              <a:t>Λ </a:t>
            </a:r>
            <a:r>
              <a:rPr lang="en-US" b="1" i="1" dirty="0" smtClean="0"/>
              <a:t>Balance &lt; 10000 </a:t>
            </a:r>
            <a:r>
              <a:rPr lang="el-GR" b="1" i="1" dirty="0" smtClean="0"/>
              <a:t>Λ ¬(</a:t>
            </a:r>
            <a:r>
              <a:rPr lang="en-US" b="1" i="1" dirty="0" smtClean="0"/>
              <a:t>Balance ≥ 10000)}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50E8914-3A3C-4712-9D59-CE111BB10161}" type="slidenum">
              <a:rPr lang="en-US" smtClean="0"/>
              <a:pPr/>
              <a:t>24</a:t>
            </a:fld>
            <a:endParaRPr lang="en-US"/>
          </a:p>
        </p:txBody>
      </p:sp>
      <p:sp>
        <p:nvSpPr>
          <p:cNvPr id="4" name="Rectangle 3"/>
          <p:cNvSpPr/>
          <p:nvPr/>
        </p:nvSpPr>
        <p:spPr>
          <a:xfrm>
            <a:off x="1040524" y="1671146"/>
            <a:ext cx="10331669" cy="4801314"/>
          </a:xfrm>
          <a:prstGeom prst="rect">
            <a:avLst/>
          </a:prstGeom>
        </p:spPr>
        <p:txBody>
          <a:bodyPr wrap="square">
            <a:spAutoFit/>
          </a:bodyPr>
          <a:lstStyle/>
          <a:p>
            <a:r>
              <a:rPr lang="en-US" dirty="0" smtClean="0"/>
              <a:t>T</a:t>
            </a:r>
            <a:r>
              <a:rPr lang="en-US" dirty="0" smtClean="0"/>
              <a:t>he </a:t>
            </a:r>
            <a:r>
              <a:rPr lang="en-US" dirty="0" smtClean="0"/>
              <a:t>horizontal fragments using the above set of min-term predicates can be generated as follows;</a:t>
            </a:r>
          </a:p>
          <a:p>
            <a:r>
              <a:rPr lang="en-US" dirty="0" smtClean="0"/>
              <a:t/>
            </a:r>
            <a:br>
              <a:rPr lang="en-US" dirty="0" smtClean="0"/>
            </a:br>
            <a:r>
              <a:rPr lang="en-US" b="1" dirty="0" smtClean="0"/>
              <a:t>Fragment </a:t>
            </a:r>
            <a:r>
              <a:rPr lang="en-US" b="1" dirty="0" smtClean="0"/>
              <a:t>1:</a:t>
            </a:r>
            <a:r>
              <a:rPr lang="en-US" dirty="0" smtClean="0"/>
              <a:t> SELECT * FROM account WHERE </a:t>
            </a:r>
            <a:r>
              <a:rPr lang="en-US" dirty="0" err="1" smtClean="0"/>
              <a:t>branch_name</a:t>
            </a:r>
            <a:r>
              <a:rPr lang="en-US" dirty="0" smtClean="0"/>
              <a:t> = ‘Chennai’ AND balance ≥ 10000;</a:t>
            </a:r>
          </a:p>
          <a:p>
            <a:r>
              <a:rPr lang="en-US" b="1" dirty="0" smtClean="0"/>
              <a:t>Fragment 2:</a:t>
            </a:r>
            <a:r>
              <a:rPr lang="en-US" dirty="0" smtClean="0"/>
              <a:t> SELECT * FROM account WHERE </a:t>
            </a:r>
            <a:r>
              <a:rPr lang="en-US" dirty="0" err="1" smtClean="0"/>
              <a:t>branch_name</a:t>
            </a:r>
            <a:r>
              <a:rPr lang="en-US" dirty="0" smtClean="0"/>
              <a:t> = ‘Chennai’ AND balance &lt; 10000;</a:t>
            </a:r>
          </a:p>
          <a:p>
            <a:r>
              <a:rPr lang="en-US" b="1" dirty="0" smtClean="0"/>
              <a:t>Fragment 3:</a:t>
            </a:r>
            <a:r>
              <a:rPr lang="en-US" dirty="0" smtClean="0"/>
              <a:t> SELECT * FROM account WHERE </a:t>
            </a:r>
            <a:r>
              <a:rPr lang="en-US" dirty="0" err="1" smtClean="0"/>
              <a:t>branch_name</a:t>
            </a:r>
            <a:r>
              <a:rPr lang="en-US" dirty="0" smtClean="0"/>
              <a:t> = ‘Mumbai’ AND balance ≥ 10000;</a:t>
            </a:r>
          </a:p>
          <a:p>
            <a:r>
              <a:rPr lang="en-US" b="1" dirty="0" smtClean="0"/>
              <a:t>Fragment 4:</a:t>
            </a:r>
            <a:r>
              <a:rPr lang="en-US" dirty="0" smtClean="0"/>
              <a:t> SELECT * FROM account WHERE </a:t>
            </a:r>
            <a:r>
              <a:rPr lang="en-US" dirty="0" err="1" smtClean="0"/>
              <a:t>branch_name</a:t>
            </a:r>
            <a:r>
              <a:rPr lang="en-US" dirty="0" smtClean="0"/>
              <a:t> = ‘Mumbai’ AND balance &lt; 10000;</a:t>
            </a:r>
          </a:p>
          <a:p>
            <a:endParaRPr lang="en-US" dirty="0" smtClean="0"/>
          </a:p>
          <a:p>
            <a:r>
              <a:rPr lang="en-US" dirty="0" smtClean="0"/>
              <a:t>The </a:t>
            </a:r>
            <a:r>
              <a:rPr lang="en-US" dirty="0" smtClean="0"/>
              <a:t>horizontal fragments using the above set of min-term predicates can be generated as follows;</a:t>
            </a:r>
          </a:p>
          <a:p>
            <a:r>
              <a:rPr lang="en-US" dirty="0" smtClean="0"/>
              <a:t/>
            </a:r>
            <a:br>
              <a:rPr lang="en-US" dirty="0" smtClean="0"/>
            </a:br>
            <a:r>
              <a:rPr lang="en-US" b="1" dirty="0" smtClean="0"/>
              <a:t>Fragment </a:t>
            </a:r>
            <a:r>
              <a:rPr lang="en-US" b="1" dirty="0" smtClean="0"/>
              <a:t>1:</a:t>
            </a:r>
            <a:r>
              <a:rPr lang="en-US" dirty="0" smtClean="0"/>
              <a:t> SELECT * FROM account WHERE </a:t>
            </a:r>
            <a:r>
              <a:rPr lang="en-US" dirty="0" err="1" smtClean="0"/>
              <a:t>branch_name</a:t>
            </a:r>
            <a:r>
              <a:rPr lang="en-US" dirty="0" smtClean="0"/>
              <a:t> = ‘Chennai’ AND balance ≥ 10000</a:t>
            </a:r>
            <a:r>
              <a:rPr lang="en-US" dirty="0" smtClean="0"/>
              <a:t>;</a:t>
            </a:r>
          </a:p>
          <a:p>
            <a:endParaRPr lang="en-US" dirty="0" smtClean="0"/>
          </a:p>
          <a:p>
            <a:endParaRPr lang="en-US" dirty="0" smtClean="0"/>
          </a:p>
          <a:p>
            <a:endParaRPr lang="en-US" b="1" dirty="0" smtClean="0"/>
          </a:p>
          <a:p>
            <a:r>
              <a:rPr lang="en-US" b="1" dirty="0" smtClean="0"/>
              <a:t>Fragment </a:t>
            </a:r>
            <a:r>
              <a:rPr lang="en-US" b="1" dirty="0" smtClean="0"/>
              <a:t>2:</a:t>
            </a:r>
            <a:r>
              <a:rPr lang="en-US" dirty="0" smtClean="0"/>
              <a:t> SELECT * FROM account WHERE </a:t>
            </a:r>
            <a:r>
              <a:rPr lang="en-US" dirty="0" err="1" smtClean="0"/>
              <a:t>branch_name</a:t>
            </a:r>
            <a:r>
              <a:rPr lang="en-US" dirty="0" smtClean="0"/>
              <a:t> = ‘Chennai’ AND balance &lt; 10000;</a:t>
            </a:r>
          </a:p>
          <a:p>
            <a:endParaRPr lang="en-US" dirty="0" smtClean="0"/>
          </a:p>
          <a:p>
            <a:endParaRPr lang="en-US" dirty="0" smtClean="0"/>
          </a:p>
          <a:p>
            <a:endParaRPr lang="en-US" dirty="0"/>
          </a:p>
        </p:txBody>
      </p:sp>
      <p:pic>
        <p:nvPicPr>
          <p:cNvPr id="1026" name="Picture 2" descr="C:\Users\devpriya.soni\Desktop\c2.PNG"/>
          <p:cNvPicPr>
            <a:picLocks noChangeAspect="1" noChangeArrowheads="1"/>
          </p:cNvPicPr>
          <p:nvPr/>
        </p:nvPicPr>
        <p:blipFill>
          <a:blip r:embed="rId2"/>
          <a:srcRect/>
          <a:stretch>
            <a:fillRect/>
          </a:stretch>
        </p:blipFill>
        <p:spPr bwMode="auto">
          <a:xfrm>
            <a:off x="3367909" y="4467554"/>
            <a:ext cx="4152900" cy="571500"/>
          </a:xfrm>
          <a:prstGeom prst="rect">
            <a:avLst/>
          </a:prstGeom>
          <a:noFill/>
        </p:spPr>
      </p:pic>
      <p:pic>
        <p:nvPicPr>
          <p:cNvPr id="1027" name="Picture 3" descr="C:\Users\devpriya.soni\Desktop\c2.PNG"/>
          <p:cNvPicPr>
            <a:picLocks noChangeAspect="1" noChangeArrowheads="1"/>
          </p:cNvPicPr>
          <p:nvPr/>
        </p:nvPicPr>
        <p:blipFill>
          <a:blip r:embed="rId3"/>
          <a:srcRect/>
          <a:stretch>
            <a:fillRect/>
          </a:stretch>
        </p:blipFill>
        <p:spPr bwMode="auto">
          <a:xfrm>
            <a:off x="3376613" y="5590189"/>
            <a:ext cx="4219575" cy="5334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50E8914-3A3C-4712-9D59-CE111BB10161}" type="slidenum">
              <a:rPr lang="en-US" smtClean="0"/>
              <a:pPr/>
              <a:t>25</a:t>
            </a:fld>
            <a:endParaRPr lang="en-US"/>
          </a:p>
        </p:txBody>
      </p:sp>
      <p:sp>
        <p:nvSpPr>
          <p:cNvPr id="4" name="Rectangle 3"/>
          <p:cNvSpPr/>
          <p:nvPr/>
        </p:nvSpPr>
        <p:spPr>
          <a:xfrm>
            <a:off x="1040524" y="1671146"/>
            <a:ext cx="10331669" cy="5078313"/>
          </a:xfrm>
          <a:prstGeom prst="rect">
            <a:avLst/>
          </a:prstGeom>
        </p:spPr>
        <p:txBody>
          <a:bodyPr wrap="square">
            <a:spAutoFit/>
          </a:bodyPr>
          <a:lstStyle/>
          <a:p>
            <a:r>
              <a:rPr lang="en-US" b="1" dirty="0" smtClean="0"/>
              <a:t>Fragment 3:</a:t>
            </a:r>
            <a:r>
              <a:rPr lang="en-US" dirty="0" smtClean="0"/>
              <a:t> SELECT * FROM account WHERE </a:t>
            </a:r>
            <a:r>
              <a:rPr lang="en-US" dirty="0" err="1" smtClean="0"/>
              <a:t>branch_name</a:t>
            </a:r>
            <a:r>
              <a:rPr lang="en-US" dirty="0" smtClean="0"/>
              <a:t> = ‘Mumbai’ AND balance ≥ 10000</a:t>
            </a:r>
            <a:r>
              <a:rPr lang="en-US" dirty="0" smtClean="0"/>
              <a:t>;</a:t>
            </a:r>
          </a:p>
          <a:p>
            <a:endParaRPr lang="en-US" dirty="0" smtClean="0"/>
          </a:p>
          <a:p>
            <a:endParaRPr lang="en-US" dirty="0" smtClean="0"/>
          </a:p>
          <a:p>
            <a:r>
              <a:rPr lang="en-US" b="1" dirty="0" smtClean="0"/>
              <a:t>Fragment </a:t>
            </a:r>
            <a:r>
              <a:rPr lang="en-US" b="1" dirty="0" smtClean="0"/>
              <a:t>4:</a:t>
            </a:r>
            <a:r>
              <a:rPr lang="en-US" dirty="0" smtClean="0"/>
              <a:t> SELECT * FROM account WHERE </a:t>
            </a:r>
            <a:r>
              <a:rPr lang="en-US" dirty="0" err="1" smtClean="0"/>
              <a:t>branch_name</a:t>
            </a:r>
            <a:r>
              <a:rPr lang="en-US" dirty="0" smtClean="0"/>
              <a:t> = ‘Mumbai’ AND balance &lt; 10000</a:t>
            </a:r>
            <a:r>
              <a:rPr lang="en-US" dirty="0" smtClean="0"/>
              <a:t>;</a:t>
            </a:r>
          </a:p>
          <a:p>
            <a:endParaRPr lang="en-US" dirty="0" smtClean="0"/>
          </a:p>
          <a:p>
            <a:endParaRPr lang="en-US" dirty="0" smtClean="0"/>
          </a:p>
          <a:p>
            <a:endParaRPr lang="en-US" dirty="0" smtClean="0"/>
          </a:p>
          <a:p>
            <a:r>
              <a:rPr lang="en-US" dirty="0" smtClean="0"/>
              <a:t>In </a:t>
            </a:r>
            <a:r>
              <a:rPr lang="en-US" dirty="0" smtClean="0"/>
              <a:t>the ACCOUNT table we have the third branch ‘New Delhi’, which was not specified in the set of simple predicates. Hence, in the fragmentation process we must not leave the </a:t>
            </a:r>
            <a:r>
              <a:rPr lang="en-US" dirty="0" err="1" smtClean="0"/>
              <a:t>tuple</a:t>
            </a:r>
            <a:r>
              <a:rPr lang="en-US" dirty="0" smtClean="0"/>
              <a:t> with the value ‘New Delhi’. That is the reason we have included the min-term predicates m</a:t>
            </a:r>
            <a:r>
              <a:rPr lang="en-US" baseline="-25000" dirty="0" smtClean="0"/>
              <a:t>5</a:t>
            </a:r>
            <a:r>
              <a:rPr lang="en-US" dirty="0" smtClean="0"/>
              <a:t> and m</a:t>
            </a:r>
            <a:r>
              <a:rPr lang="en-US" baseline="-25000" dirty="0" smtClean="0"/>
              <a:t>6</a:t>
            </a:r>
            <a:r>
              <a:rPr lang="en-US" dirty="0" smtClean="0"/>
              <a:t> which can be derived as follows;</a:t>
            </a:r>
          </a:p>
          <a:p>
            <a:r>
              <a:rPr lang="en-US" dirty="0" smtClean="0"/>
              <a:t/>
            </a:r>
            <a:br>
              <a:rPr lang="en-US" dirty="0" smtClean="0"/>
            </a:br>
            <a:r>
              <a:rPr lang="en-US" b="1" dirty="0" smtClean="0"/>
              <a:t>Fragment </a:t>
            </a:r>
            <a:r>
              <a:rPr lang="en-US" b="1" dirty="0" smtClean="0"/>
              <a:t>5:</a:t>
            </a:r>
            <a:r>
              <a:rPr lang="en-US" dirty="0" smtClean="0"/>
              <a:t> SELECT * FROM account WHERE </a:t>
            </a:r>
            <a:r>
              <a:rPr lang="en-US" dirty="0" err="1" smtClean="0"/>
              <a:t>branch_name</a:t>
            </a:r>
            <a:r>
              <a:rPr lang="en-US" dirty="0" smtClean="0"/>
              <a:t> &lt;&gt; ‘Mumbai’ AND </a:t>
            </a:r>
            <a:r>
              <a:rPr lang="en-US" dirty="0" err="1" smtClean="0"/>
              <a:t>branch_name</a:t>
            </a:r>
            <a:r>
              <a:rPr lang="en-US" dirty="0" smtClean="0"/>
              <a:t> &lt;&gt; ‘Chennai’ AND balance ≥ 10000</a:t>
            </a:r>
            <a:r>
              <a:rPr lang="en-US" dirty="0" smtClean="0"/>
              <a:t>;</a:t>
            </a:r>
          </a:p>
          <a:p>
            <a:endParaRPr lang="en-US" dirty="0" smtClean="0"/>
          </a:p>
          <a:p>
            <a:endParaRPr lang="en-US" dirty="0" smtClean="0"/>
          </a:p>
          <a:p>
            <a:endParaRPr lang="en-US" dirty="0" smtClean="0"/>
          </a:p>
          <a:p>
            <a:endParaRPr lang="en-US" dirty="0" smtClean="0"/>
          </a:p>
          <a:p>
            <a:endParaRPr lang="en-US" dirty="0"/>
          </a:p>
        </p:txBody>
      </p:sp>
      <p:pic>
        <p:nvPicPr>
          <p:cNvPr id="2050" name="Picture 2" descr="C:\Users\devpriya.soni\Desktop\c2.PNG"/>
          <p:cNvPicPr>
            <a:picLocks noChangeAspect="1" noChangeArrowheads="1"/>
          </p:cNvPicPr>
          <p:nvPr/>
        </p:nvPicPr>
        <p:blipFill>
          <a:blip r:embed="rId2"/>
          <a:srcRect/>
          <a:stretch>
            <a:fillRect/>
          </a:stretch>
        </p:blipFill>
        <p:spPr bwMode="auto">
          <a:xfrm>
            <a:off x="3889650" y="1940309"/>
            <a:ext cx="4181475" cy="581025"/>
          </a:xfrm>
          <a:prstGeom prst="rect">
            <a:avLst/>
          </a:prstGeom>
          <a:noFill/>
        </p:spPr>
      </p:pic>
      <p:pic>
        <p:nvPicPr>
          <p:cNvPr id="2051" name="Picture 3" descr="C:\Users\devpriya.soni\Desktop\c2.PNG"/>
          <p:cNvPicPr>
            <a:picLocks noChangeAspect="1" noChangeArrowheads="1"/>
          </p:cNvPicPr>
          <p:nvPr/>
        </p:nvPicPr>
        <p:blipFill>
          <a:blip r:embed="rId3"/>
          <a:srcRect/>
          <a:stretch>
            <a:fillRect/>
          </a:stretch>
        </p:blipFill>
        <p:spPr bwMode="auto">
          <a:xfrm>
            <a:off x="3787503" y="2787377"/>
            <a:ext cx="4238625" cy="904875"/>
          </a:xfrm>
          <a:prstGeom prst="rect">
            <a:avLst/>
          </a:prstGeom>
          <a:noFill/>
        </p:spPr>
      </p:pic>
      <p:pic>
        <p:nvPicPr>
          <p:cNvPr id="2052" name="Picture 4" descr="C:\Users\devpriya.soni\Desktop\c2.PNG"/>
          <p:cNvPicPr>
            <a:picLocks noChangeAspect="1" noChangeArrowheads="1"/>
          </p:cNvPicPr>
          <p:nvPr/>
        </p:nvPicPr>
        <p:blipFill>
          <a:blip r:embed="rId4"/>
          <a:srcRect/>
          <a:stretch>
            <a:fillRect/>
          </a:stretch>
        </p:blipFill>
        <p:spPr bwMode="auto">
          <a:xfrm>
            <a:off x="3432941" y="5250082"/>
            <a:ext cx="4191000" cy="561975"/>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50E8914-3A3C-4712-9D59-CE111BB10161}" type="slidenum">
              <a:rPr lang="en-US" smtClean="0"/>
              <a:pPr/>
              <a:t>26</a:t>
            </a:fld>
            <a:endParaRPr lang="en-US"/>
          </a:p>
        </p:txBody>
      </p:sp>
      <p:sp>
        <p:nvSpPr>
          <p:cNvPr id="4" name="Rectangle 3"/>
          <p:cNvSpPr/>
          <p:nvPr/>
        </p:nvSpPr>
        <p:spPr>
          <a:xfrm>
            <a:off x="1040524" y="1671146"/>
            <a:ext cx="10331669" cy="4801314"/>
          </a:xfrm>
          <a:prstGeom prst="rect">
            <a:avLst/>
          </a:prstGeom>
        </p:spPr>
        <p:txBody>
          <a:bodyPr wrap="square">
            <a:spAutoFit/>
          </a:bodyPr>
          <a:lstStyle/>
          <a:p>
            <a:r>
              <a:rPr lang="en-US" b="1" dirty="0" smtClean="0"/>
              <a:t>Fragment 6:</a:t>
            </a:r>
            <a:r>
              <a:rPr lang="en-US" dirty="0" smtClean="0"/>
              <a:t> SELECT * FROM account WHERE </a:t>
            </a:r>
            <a:r>
              <a:rPr lang="en-US" dirty="0" err="1" smtClean="0"/>
              <a:t>branch_name</a:t>
            </a:r>
            <a:r>
              <a:rPr lang="en-US" dirty="0" smtClean="0"/>
              <a:t> &lt;&gt; ‘Mumbai’ AND </a:t>
            </a:r>
            <a:r>
              <a:rPr lang="en-US" dirty="0" err="1" smtClean="0"/>
              <a:t>branch_name</a:t>
            </a:r>
            <a:r>
              <a:rPr lang="en-US" dirty="0" smtClean="0"/>
              <a:t> &lt;&gt; ‘Chennai’ AND balance &lt; 10000</a:t>
            </a:r>
            <a:r>
              <a:rPr lang="en-US" dirty="0" smtClean="0"/>
              <a:t>;</a:t>
            </a:r>
          </a:p>
          <a:p>
            <a:endParaRPr lang="en-US" dirty="0" smtClean="0"/>
          </a:p>
          <a:p>
            <a:endParaRPr lang="en-US" dirty="0" smtClean="0"/>
          </a:p>
          <a:p>
            <a:endParaRPr lang="en-US" b="1" smtClean="0"/>
          </a:p>
          <a:p>
            <a:r>
              <a:rPr lang="en-US" b="1" smtClean="0"/>
              <a:t>Correctness </a:t>
            </a:r>
            <a:r>
              <a:rPr lang="en-US" b="1" dirty="0" smtClean="0"/>
              <a:t>of fragmentation:</a:t>
            </a:r>
            <a:endParaRPr lang="en-US" dirty="0" smtClean="0"/>
          </a:p>
          <a:p>
            <a:r>
              <a:rPr lang="en-US" b="1" i="1" dirty="0" smtClean="0"/>
              <a:t>Completeness</a:t>
            </a:r>
            <a:r>
              <a:rPr lang="en-US" b="1" i="1" dirty="0" smtClean="0"/>
              <a:t>:</a:t>
            </a:r>
            <a:r>
              <a:rPr lang="en-US" dirty="0" smtClean="0"/>
              <a:t> The </a:t>
            </a:r>
            <a:r>
              <a:rPr lang="en-US" dirty="0" err="1" smtClean="0"/>
              <a:t>tuple</a:t>
            </a:r>
            <a:r>
              <a:rPr lang="en-US" dirty="0" smtClean="0"/>
              <a:t> of the table </a:t>
            </a:r>
            <a:r>
              <a:rPr lang="en-US" i="1" dirty="0" smtClean="0"/>
              <a:t>Account</a:t>
            </a:r>
            <a:r>
              <a:rPr lang="en-US" dirty="0" smtClean="0"/>
              <a:t> is distributed into different fragments. No records were omitted. Otherwise, by performing the union operation between all the </a:t>
            </a:r>
            <a:r>
              <a:rPr lang="en-US" i="1" dirty="0" smtClean="0"/>
              <a:t>Account</a:t>
            </a:r>
            <a:r>
              <a:rPr lang="en-US" dirty="0" smtClean="0"/>
              <a:t> table fragments </a:t>
            </a:r>
            <a:r>
              <a:rPr lang="en-US" i="1" dirty="0" smtClean="0"/>
              <a:t>Account</a:t>
            </a:r>
            <a:r>
              <a:rPr lang="en-US" i="1" baseline="-25000" dirty="0" smtClean="0"/>
              <a:t>1</a:t>
            </a:r>
            <a:r>
              <a:rPr lang="en-US" dirty="0" smtClean="0"/>
              <a:t>, </a:t>
            </a:r>
            <a:r>
              <a:rPr lang="en-US" i="1" dirty="0" smtClean="0"/>
              <a:t>Account</a:t>
            </a:r>
            <a:r>
              <a:rPr lang="en-US" i="1" baseline="-25000" dirty="0" smtClean="0"/>
              <a:t>2</a:t>
            </a:r>
            <a:r>
              <a:rPr lang="en-US" dirty="0" smtClean="0"/>
              <a:t>, </a:t>
            </a:r>
            <a:r>
              <a:rPr lang="en-US" i="1" dirty="0" smtClean="0"/>
              <a:t>Account</a:t>
            </a:r>
            <a:r>
              <a:rPr lang="en-US" i="1" baseline="-25000" dirty="0" smtClean="0"/>
              <a:t>3</a:t>
            </a:r>
            <a:r>
              <a:rPr lang="en-US" dirty="0" smtClean="0"/>
              <a:t>, and </a:t>
            </a:r>
            <a:r>
              <a:rPr lang="en-US" i="1" dirty="0" smtClean="0"/>
              <a:t>Account</a:t>
            </a:r>
            <a:r>
              <a:rPr lang="en-US" i="1" baseline="-25000" dirty="0" smtClean="0"/>
              <a:t>4</a:t>
            </a:r>
            <a:r>
              <a:rPr lang="en-US" dirty="0" smtClean="0"/>
              <a:t>, we will be able to get </a:t>
            </a:r>
            <a:r>
              <a:rPr lang="en-US" i="1" dirty="0" smtClean="0"/>
              <a:t>Account</a:t>
            </a:r>
            <a:r>
              <a:rPr lang="en-US" dirty="0" smtClean="0"/>
              <a:t> back without any information loss. Hence, the above fragmentation is Complete.</a:t>
            </a:r>
          </a:p>
          <a:p>
            <a:r>
              <a:rPr lang="en-US" dirty="0" smtClean="0"/>
              <a:t/>
            </a:r>
            <a:br>
              <a:rPr lang="en-US" dirty="0" smtClean="0"/>
            </a:br>
            <a:r>
              <a:rPr lang="en-US" b="1" i="1" dirty="0" smtClean="0"/>
              <a:t>Reconstruction</a:t>
            </a:r>
            <a:r>
              <a:rPr lang="en-US" b="1" i="1" dirty="0" smtClean="0"/>
              <a:t>:</a:t>
            </a:r>
            <a:r>
              <a:rPr lang="en-US" dirty="0" smtClean="0"/>
              <a:t> As said before, by performing Union operation between all the fragments, we will be able to get the original table back. Hence, the fragmentation is correct and the reconstruction property is satisfied.</a:t>
            </a:r>
          </a:p>
          <a:p>
            <a:endParaRPr lang="en-US" dirty="0" smtClean="0"/>
          </a:p>
          <a:p>
            <a:r>
              <a:rPr lang="en-US" b="1" i="1" dirty="0" err="1" smtClean="0"/>
              <a:t>Disjointness</a:t>
            </a:r>
            <a:r>
              <a:rPr lang="en-US" b="1" i="1" dirty="0" smtClean="0"/>
              <a:t>:</a:t>
            </a:r>
            <a:r>
              <a:rPr lang="en-US" dirty="0" smtClean="0"/>
              <a:t> When we perform Intersect operation between all the above fragments, we will get null set as result, as we do not have any records in common for all the fragments. Hence, </a:t>
            </a:r>
            <a:r>
              <a:rPr lang="en-US" dirty="0" err="1" smtClean="0"/>
              <a:t>disjointness</a:t>
            </a:r>
            <a:r>
              <a:rPr lang="en-US" dirty="0" smtClean="0"/>
              <a:t> property is satisfied</a:t>
            </a:r>
            <a:r>
              <a:rPr lang="en-US" dirty="0" smtClean="0"/>
              <a:t>.</a:t>
            </a:r>
            <a:endParaRPr lang="en-US" dirty="0"/>
          </a:p>
        </p:txBody>
      </p:sp>
      <p:pic>
        <p:nvPicPr>
          <p:cNvPr id="3074" name="Picture 2" descr="C:\Users\devpriya.soni\Desktop\c2.PNG"/>
          <p:cNvPicPr>
            <a:picLocks noChangeAspect="1" noChangeArrowheads="1"/>
          </p:cNvPicPr>
          <p:nvPr/>
        </p:nvPicPr>
        <p:blipFill>
          <a:blip r:embed="rId2"/>
          <a:srcRect/>
          <a:stretch>
            <a:fillRect/>
          </a:stretch>
        </p:blipFill>
        <p:spPr bwMode="auto">
          <a:xfrm>
            <a:off x="3637401" y="2192557"/>
            <a:ext cx="4181475" cy="58102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outerShdw>
                </a:effectLst>
              </a:rPr>
              <a:t>Vertical fragmentation</a:t>
            </a:r>
          </a:p>
        </p:txBody>
      </p:sp>
      <p:sp>
        <p:nvSpPr>
          <p:cNvPr id="3" name="Slide Number Placeholder 2"/>
          <p:cNvSpPr>
            <a:spLocks noGrp="1"/>
          </p:cNvSpPr>
          <p:nvPr>
            <p:ph type="sldNum" sz="quarter" idx="12"/>
          </p:nvPr>
        </p:nvSpPr>
        <p:spPr/>
        <p:txBody>
          <a:bodyPr/>
          <a:lstStyle/>
          <a:p>
            <a:fld id="{B50E8914-3A3C-4712-9D59-CE111BB10161}" type="slidenum">
              <a:rPr lang="en-US" smtClean="0"/>
              <a:pPr/>
              <a:t>27</a:t>
            </a:fld>
            <a:endParaRPr lang="en-US"/>
          </a:p>
        </p:txBody>
      </p:sp>
      <p:sp>
        <p:nvSpPr>
          <p:cNvPr id="6" name="Rectangle 5"/>
          <p:cNvSpPr/>
          <p:nvPr/>
        </p:nvSpPr>
        <p:spPr>
          <a:xfrm>
            <a:off x="1303283" y="1681664"/>
            <a:ext cx="9869214" cy="3139321"/>
          </a:xfrm>
          <a:prstGeom prst="rect">
            <a:avLst/>
          </a:prstGeom>
        </p:spPr>
        <p:txBody>
          <a:bodyPr wrap="square">
            <a:spAutoFit/>
          </a:bodyPr>
          <a:lstStyle/>
          <a:p>
            <a:r>
              <a:rPr lang="en-US" dirty="0" smtClean="0"/>
              <a:t>Vertical fragmentation divides a relation(table) vertically into groups of columns to create subsets of tables.</a:t>
            </a:r>
            <a:br>
              <a:rPr lang="en-US" dirty="0" smtClean="0"/>
            </a:br>
            <a:r>
              <a:rPr lang="en-US" b="1" dirty="0" smtClean="0"/>
              <a:t>Example:</a:t>
            </a:r>
            <a:r>
              <a:rPr lang="en-US" dirty="0" smtClean="0"/>
              <a:t/>
            </a:r>
            <a:br>
              <a:rPr lang="en-US" dirty="0" smtClean="0"/>
            </a:br>
            <a:r>
              <a:rPr lang="en-US" dirty="0" smtClean="0"/>
              <a:t/>
            </a:r>
            <a:br>
              <a:rPr lang="en-US" dirty="0" smtClean="0"/>
            </a:br>
            <a:endParaRPr lang="en-US" dirty="0" smtClean="0"/>
          </a:p>
          <a:p>
            <a:r>
              <a:rPr lang="en-US" dirty="0" smtClean="0"/>
              <a:t/>
            </a:r>
            <a:br>
              <a:rPr lang="en-US" dirty="0" smtClean="0"/>
            </a:br>
            <a:endParaRPr lang="en-US" dirty="0" smtClean="0"/>
          </a:p>
          <a:p>
            <a:endParaRPr lang="en-US" b="1" dirty="0" smtClean="0"/>
          </a:p>
          <a:p>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8"/>
          <p:cNvSpPr>
            <a:spLocks noChangeArrowheads="1"/>
          </p:cNvSpPr>
          <p:nvPr/>
        </p:nvSpPr>
        <p:spPr bwMode="auto">
          <a:xfrm>
            <a:off x="4432300" y="3740150"/>
            <a:ext cx="2819400" cy="4572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endParaRPr lang="en-US" altLang="en-US"/>
          </a:p>
        </p:txBody>
      </p:sp>
      <p:sp>
        <p:nvSpPr>
          <p:cNvPr id="33795" name="Rectangle 14"/>
          <p:cNvSpPr>
            <a:spLocks noChangeArrowheads="1"/>
          </p:cNvSpPr>
          <p:nvPr/>
        </p:nvSpPr>
        <p:spPr bwMode="auto">
          <a:xfrm>
            <a:off x="4521200" y="773113"/>
            <a:ext cx="2844800" cy="4572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endParaRPr lang="en-US" altLang="en-US"/>
          </a:p>
        </p:txBody>
      </p:sp>
      <p:sp>
        <p:nvSpPr>
          <p:cNvPr id="14338" name="Rectangle 2"/>
          <p:cNvSpPr>
            <a:spLocks noGrp="1" noChangeArrowheads="1"/>
          </p:cNvSpPr>
          <p:nvPr>
            <p:ph type="title"/>
          </p:nvPr>
        </p:nvSpPr>
        <p:spPr>
          <a:xfrm>
            <a:off x="1257301" y="0"/>
            <a:ext cx="10934700" cy="533400"/>
          </a:xfrm>
        </p:spPr>
        <p:txBody>
          <a:bodyPr/>
          <a:lstStyle/>
          <a:p>
            <a:pPr>
              <a:lnSpc>
                <a:spcPct val="90000"/>
              </a:lnSpc>
              <a:defRPr/>
            </a:pPr>
            <a:r>
              <a:rPr lang="en-US" sz="2400" dirty="0">
                <a:ea typeface="+mj-ea"/>
              </a:rPr>
              <a:t>Vertical Fragmentation of </a:t>
            </a:r>
            <a:r>
              <a:rPr lang="en-US" sz="2400" i="1" dirty="0" err="1">
                <a:ea typeface="+mj-ea"/>
              </a:rPr>
              <a:t>employee_info</a:t>
            </a:r>
            <a:r>
              <a:rPr lang="en-US" sz="2400" i="1" dirty="0">
                <a:ea typeface="+mj-ea"/>
              </a:rPr>
              <a:t> </a:t>
            </a:r>
            <a:r>
              <a:rPr lang="en-US" sz="2400" dirty="0">
                <a:ea typeface="+mj-ea"/>
              </a:rPr>
              <a:t>Relation</a:t>
            </a:r>
          </a:p>
        </p:txBody>
      </p:sp>
      <p:sp>
        <p:nvSpPr>
          <p:cNvPr id="33797" name="Rectangle 3"/>
          <p:cNvSpPr>
            <a:spLocks noChangeArrowheads="1"/>
          </p:cNvSpPr>
          <p:nvPr/>
        </p:nvSpPr>
        <p:spPr bwMode="auto">
          <a:xfrm>
            <a:off x="1663700" y="773113"/>
            <a:ext cx="2844800" cy="4572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endParaRPr lang="en-US" altLang="en-US"/>
          </a:p>
        </p:txBody>
      </p:sp>
      <p:sp>
        <p:nvSpPr>
          <p:cNvPr id="33798" name="Text Box 4"/>
          <p:cNvSpPr txBox="1">
            <a:spLocks noChangeArrowheads="1"/>
          </p:cNvSpPr>
          <p:nvPr/>
        </p:nvSpPr>
        <p:spPr bwMode="auto">
          <a:xfrm>
            <a:off x="1892301" y="760414"/>
            <a:ext cx="175240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r>
              <a:rPr lang="en-US" altLang="en-US" sz="2000" i="1" dirty="0" err="1"/>
              <a:t>branch_name</a:t>
            </a:r>
            <a:endParaRPr lang="en-US" altLang="en-US" sz="2000" dirty="0"/>
          </a:p>
        </p:txBody>
      </p:sp>
      <p:sp>
        <p:nvSpPr>
          <p:cNvPr id="33799" name="Text Box 5"/>
          <p:cNvSpPr txBox="1">
            <a:spLocks noChangeArrowheads="1"/>
          </p:cNvSpPr>
          <p:nvPr/>
        </p:nvSpPr>
        <p:spPr bwMode="auto">
          <a:xfrm>
            <a:off x="4550834" y="784226"/>
            <a:ext cx="20217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r>
              <a:rPr lang="en-US" altLang="en-US" sz="2000" i="1" dirty="0" err="1"/>
              <a:t>customer_name</a:t>
            </a:r>
            <a:endParaRPr lang="en-US" altLang="en-US" sz="2000" dirty="0"/>
          </a:p>
        </p:txBody>
      </p:sp>
      <p:sp>
        <p:nvSpPr>
          <p:cNvPr id="33800" name="Rectangle 6"/>
          <p:cNvSpPr>
            <a:spLocks noChangeArrowheads="1"/>
          </p:cNvSpPr>
          <p:nvPr/>
        </p:nvSpPr>
        <p:spPr bwMode="auto">
          <a:xfrm>
            <a:off x="7353300" y="773113"/>
            <a:ext cx="2844800" cy="4572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endParaRPr lang="en-US" altLang="en-US"/>
          </a:p>
        </p:txBody>
      </p:sp>
      <p:sp>
        <p:nvSpPr>
          <p:cNvPr id="33801" name="Text Box 7"/>
          <p:cNvSpPr txBox="1">
            <a:spLocks noChangeArrowheads="1"/>
          </p:cNvSpPr>
          <p:nvPr/>
        </p:nvSpPr>
        <p:spPr bwMode="auto">
          <a:xfrm>
            <a:off x="7969251" y="755650"/>
            <a:ext cx="108395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r>
              <a:rPr lang="en-US" altLang="en-US" sz="2000" i="1"/>
              <a:t>tuple_id</a:t>
            </a:r>
            <a:endParaRPr lang="en-US" altLang="en-US" sz="2000"/>
          </a:p>
        </p:txBody>
      </p:sp>
      <p:sp>
        <p:nvSpPr>
          <p:cNvPr id="33802" name="Rectangle 8"/>
          <p:cNvSpPr>
            <a:spLocks noChangeArrowheads="1"/>
          </p:cNvSpPr>
          <p:nvPr/>
        </p:nvSpPr>
        <p:spPr bwMode="auto">
          <a:xfrm>
            <a:off x="1663700" y="1252539"/>
            <a:ext cx="2844800" cy="198437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endParaRPr lang="en-US" altLang="en-US"/>
          </a:p>
        </p:txBody>
      </p:sp>
      <p:sp>
        <p:nvSpPr>
          <p:cNvPr id="33803" name="Text Box 9"/>
          <p:cNvSpPr txBox="1">
            <a:spLocks noChangeArrowheads="1"/>
          </p:cNvSpPr>
          <p:nvPr/>
        </p:nvSpPr>
        <p:spPr bwMode="auto">
          <a:xfrm>
            <a:off x="1701800" y="1273175"/>
            <a:ext cx="1380699"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r>
              <a:rPr lang="en-US" altLang="en-US" sz="2000" dirty="0"/>
              <a:t>Hillside</a:t>
            </a:r>
          </a:p>
          <a:p>
            <a:pPr>
              <a:lnSpc>
                <a:spcPct val="90000"/>
              </a:lnSpc>
            </a:pPr>
            <a:r>
              <a:rPr lang="en-US" altLang="en-US" sz="2000" dirty="0"/>
              <a:t>Hillside</a:t>
            </a:r>
          </a:p>
          <a:p>
            <a:pPr>
              <a:lnSpc>
                <a:spcPct val="90000"/>
              </a:lnSpc>
            </a:pPr>
            <a:r>
              <a:rPr lang="en-US" altLang="en-US" sz="2000" dirty="0" err="1"/>
              <a:t>Valleyview</a:t>
            </a:r>
            <a:endParaRPr lang="en-US" altLang="en-US" sz="2000" dirty="0"/>
          </a:p>
          <a:p>
            <a:pPr>
              <a:lnSpc>
                <a:spcPct val="90000"/>
              </a:lnSpc>
            </a:pPr>
            <a:r>
              <a:rPr lang="en-US" altLang="en-US" sz="2000" dirty="0" err="1"/>
              <a:t>Valleyview</a:t>
            </a:r>
            <a:endParaRPr lang="en-US" altLang="en-US" sz="2000" dirty="0"/>
          </a:p>
          <a:p>
            <a:pPr>
              <a:lnSpc>
                <a:spcPct val="90000"/>
              </a:lnSpc>
            </a:pPr>
            <a:r>
              <a:rPr lang="en-US" altLang="en-US" sz="2000" dirty="0"/>
              <a:t>Hillside</a:t>
            </a:r>
          </a:p>
          <a:p>
            <a:pPr>
              <a:lnSpc>
                <a:spcPct val="90000"/>
              </a:lnSpc>
            </a:pPr>
            <a:r>
              <a:rPr lang="en-US" altLang="en-US" sz="2000" dirty="0" err="1"/>
              <a:t>Valleyview</a:t>
            </a:r>
            <a:endParaRPr lang="en-US" altLang="en-US" sz="2000" dirty="0"/>
          </a:p>
          <a:p>
            <a:pPr>
              <a:lnSpc>
                <a:spcPct val="90000"/>
              </a:lnSpc>
            </a:pPr>
            <a:r>
              <a:rPr lang="en-US" altLang="en-US" sz="2000" dirty="0" err="1"/>
              <a:t>Valleyview</a:t>
            </a:r>
            <a:endParaRPr lang="en-US" altLang="en-US" sz="2000" dirty="0"/>
          </a:p>
        </p:txBody>
      </p:sp>
      <p:sp>
        <p:nvSpPr>
          <p:cNvPr id="33804" name="Rectangle 10"/>
          <p:cNvSpPr>
            <a:spLocks noChangeArrowheads="1"/>
          </p:cNvSpPr>
          <p:nvPr/>
        </p:nvSpPr>
        <p:spPr bwMode="auto">
          <a:xfrm>
            <a:off x="4508500" y="1255713"/>
            <a:ext cx="2844800" cy="19812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endParaRPr lang="en-US" altLang="en-US"/>
          </a:p>
        </p:txBody>
      </p:sp>
      <p:sp>
        <p:nvSpPr>
          <p:cNvPr id="33805" name="Text Box 11"/>
          <p:cNvSpPr txBox="1">
            <a:spLocks noChangeArrowheads="1"/>
          </p:cNvSpPr>
          <p:nvPr/>
        </p:nvSpPr>
        <p:spPr bwMode="auto">
          <a:xfrm>
            <a:off x="5067300" y="1249363"/>
            <a:ext cx="1154483"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r>
              <a:rPr lang="en-US" altLang="en-US" sz="2000" dirty="0"/>
              <a:t>Lowman</a:t>
            </a:r>
          </a:p>
          <a:p>
            <a:pPr>
              <a:lnSpc>
                <a:spcPct val="90000"/>
              </a:lnSpc>
            </a:pPr>
            <a:r>
              <a:rPr lang="en-US" altLang="en-US" sz="2000" dirty="0"/>
              <a:t>Camp</a:t>
            </a:r>
          </a:p>
          <a:p>
            <a:pPr>
              <a:lnSpc>
                <a:spcPct val="90000"/>
              </a:lnSpc>
            </a:pPr>
            <a:r>
              <a:rPr lang="en-US" altLang="en-US" sz="2000" dirty="0"/>
              <a:t>Camp</a:t>
            </a:r>
          </a:p>
          <a:p>
            <a:pPr>
              <a:lnSpc>
                <a:spcPct val="90000"/>
              </a:lnSpc>
            </a:pPr>
            <a:r>
              <a:rPr lang="en-US" altLang="en-US" sz="2000" dirty="0"/>
              <a:t>Kahn</a:t>
            </a:r>
          </a:p>
          <a:p>
            <a:pPr>
              <a:lnSpc>
                <a:spcPct val="90000"/>
              </a:lnSpc>
            </a:pPr>
            <a:r>
              <a:rPr lang="en-US" altLang="en-US" sz="2000" dirty="0"/>
              <a:t>Kahn</a:t>
            </a:r>
          </a:p>
          <a:p>
            <a:pPr>
              <a:lnSpc>
                <a:spcPct val="90000"/>
              </a:lnSpc>
            </a:pPr>
            <a:r>
              <a:rPr lang="en-US" altLang="en-US" sz="2000" dirty="0"/>
              <a:t>Kahn</a:t>
            </a:r>
          </a:p>
          <a:p>
            <a:pPr>
              <a:lnSpc>
                <a:spcPct val="90000"/>
              </a:lnSpc>
            </a:pPr>
            <a:r>
              <a:rPr lang="en-US" altLang="en-US" sz="2000" dirty="0"/>
              <a:t>Green</a:t>
            </a:r>
          </a:p>
        </p:txBody>
      </p:sp>
      <p:sp>
        <p:nvSpPr>
          <p:cNvPr id="33806" name="Rectangle 12"/>
          <p:cNvSpPr>
            <a:spLocks noChangeArrowheads="1"/>
          </p:cNvSpPr>
          <p:nvPr/>
        </p:nvSpPr>
        <p:spPr bwMode="auto">
          <a:xfrm>
            <a:off x="7353300" y="1252539"/>
            <a:ext cx="2844800" cy="1984375"/>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endParaRPr lang="en-US" altLang="en-US"/>
          </a:p>
        </p:txBody>
      </p:sp>
      <p:sp>
        <p:nvSpPr>
          <p:cNvPr id="33807" name="Text Box 13"/>
          <p:cNvSpPr txBox="1">
            <a:spLocks noChangeArrowheads="1"/>
          </p:cNvSpPr>
          <p:nvPr/>
        </p:nvSpPr>
        <p:spPr bwMode="auto">
          <a:xfrm>
            <a:off x="8326967" y="1765301"/>
            <a:ext cx="18473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endParaRPr lang="en-US" altLang="en-US" sz="2000"/>
          </a:p>
        </p:txBody>
      </p:sp>
      <p:sp>
        <p:nvSpPr>
          <p:cNvPr id="33808" name="Text Box 15"/>
          <p:cNvSpPr txBox="1">
            <a:spLocks noChangeArrowheads="1"/>
          </p:cNvSpPr>
          <p:nvPr/>
        </p:nvSpPr>
        <p:spPr bwMode="auto">
          <a:xfrm>
            <a:off x="1488018" y="3265489"/>
            <a:ext cx="9709149"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r>
              <a:rPr lang="en-US" altLang="en-US" sz="2000" i="1"/>
              <a:t>deposit</a:t>
            </a:r>
            <a:r>
              <a:rPr lang="en-US" altLang="en-US" sz="2000" i="1" baseline="-25000"/>
              <a:t>1 </a:t>
            </a:r>
            <a:r>
              <a:rPr lang="en-US" altLang="en-US" sz="2000"/>
              <a:t>=</a:t>
            </a:r>
            <a:r>
              <a:rPr lang="en-US" altLang="en-US" sz="2000" i="1"/>
              <a:t> </a:t>
            </a:r>
            <a:r>
              <a:rPr lang="en-US" altLang="en-US" sz="2000" i="1">
                <a:sym typeface="Symbol" pitchFamily="18" charset="2"/>
              </a:rPr>
              <a:t></a:t>
            </a:r>
            <a:r>
              <a:rPr lang="en-US" altLang="en-US" sz="2000" i="1" baseline="-25000">
                <a:sym typeface="Symbol" pitchFamily="18" charset="2"/>
              </a:rPr>
              <a:t>branch_name, customer_name, tuple_id </a:t>
            </a:r>
            <a:r>
              <a:rPr lang="en-US" altLang="en-US" sz="2000">
                <a:sym typeface="Symbol" pitchFamily="18" charset="2"/>
              </a:rPr>
              <a:t>(</a:t>
            </a:r>
            <a:r>
              <a:rPr lang="en-US" altLang="en-US" sz="2000" i="1">
                <a:sym typeface="Symbol" pitchFamily="18" charset="2"/>
              </a:rPr>
              <a:t>employee_info </a:t>
            </a:r>
            <a:r>
              <a:rPr lang="en-US" altLang="en-US" sz="2000">
                <a:sym typeface="Symbol" pitchFamily="18" charset="2"/>
              </a:rPr>
              <a:t>)</a:t>
            </a:r>
            <a:endParaRPr lang="en-US" altLang="en-US" sz="2000"/>
          </a:p>
        </p:txBody>
      </p:sp>
      <p:sp>
        <p:nvSpPr>
          <p:cNvPr id="33809" name="Text Box 17"/>
          <p:cNvSpPr txBox="1">
            <a:spLocks noChangeArrowheads="1"/>
          </p:cNvSpPr>
          <p:nvPr/>
        </p:nvSpPr>
        <p:spPr bwMode="auto">
          <a:xfrm>
            <a:off x="8703734" y="1255713"/>
            <a:ext cx="327334"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r>
              <a:rPr lang="en-US" altLang="en-US" sz="2000"/>
              <a:t>1</a:t>
            </a:r>
          </a:p>
          <a:p>
            <a:pPr>
              <a:lnSpc>
                <a:spcPct val="90000"/>
              </a:lnSpc>
            </a:pPr>
            <a:r>
              <a:rPr lang="en-US" altLang="en-US" sz="2000"/>
              <a:t>2</a:t>
            </a:r>
          </a:p>
          <a:p>
            <a:pPr>
              <a:lnSpc>
                <a:spcPct val="90000"/>
              </a:lnSpc>
            </a:pPr>
            <a:r>
              <a:rPr lang="en-US" altLang="en-US" sz="2000"/>
              <a:t>3</a:t>
            </a:r>
          </a:p>
          <a:p>
            <a:pPr>
              <a:lnSpc>
                <a:spcPct val="90000"/>
              </a:lnSpc>
            </a:pPr>
            <a:r>
              <a:rPr lang="en-US" altLang="en-US" sz="2000"/>
              <a:t>4</a:t>
            </a:r>
          </a:p>
          <a:p>
            <a:pPr>
              <a:lnSpc>
                <a:spcPct val="90000"/>
              </a:lnSpc>
            </a:pPr>
            <a:r>
              <a:rPr lang="en-US" altLang="en-US" sz="2000"/>
              <a:t>5</a:t>
            </a:r>
          </a:p>
          <a:p>
            <a:pPr>
              <a:lnSpc>
                <a:spcPct val="90000"/>
              </a:lnSpc>
            </a:pPr>
            <a:r>
              <a:rPr lang="en-US" altLang="en-US" sz="2000"/>
              <a:t>6</a:t>
            </a:r>
          </a:p>
          <a:p>
            <a:pPr>
              <a:lnSpc>
                <a:spcPct val="90000"/>
              </a:lnSpc>
            </a:pPr>
            <a:r>
              <a:rPr lang="en-US" altLang="en-US" sz="2000"/>
              <a:t>7</a:t>
            </a:r>
          </a:p>
        </p:txBody>
      </p:sp>
      <p:sp>
        <p:nvSpPr>
          <p:cNvPr id="33810" name="Rectangle 18"/>
          <p:cNvSpPr>
            <a:spLocks noChangeArrowheads="1"/>
          </p:cNvSpPr>
          <p:nvPr/>
        </p:nvSpPr>
        <p:spPr bwMode="auto">
          <a:xfrm>
            <a:off x="1587500" y="3740150"/>
            <a:ext cx="2844800" cy="4572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endParaRPr lang="en-US" altLang="en-US"/>
          </a:p>
        </p:txBody>
      </p:sp>
      <p:sp>
        <p:nvSpPr>
          <p:cNvPr id="33811" name="Text Box 19"/>
          <p:cNvSpPr txBox="1">
            <a:spLocks noChangeArrowheads="1"/>
          </p:cNvSpPr>
          <p:nvPr/>
        </p:nvSpPr>
        <p:spPr bwMode="auto">
          <a:xfrm>
            <a:off x="1642533" y="3751264"/>
            <a:ext cx="209384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r>
              <a:rPr lang="en-US" altLang="en-US" sz="2000" i="1"/>
              <a:t>account_number</a:t>
            </a:r>
            <a:endParaRPr lang="en-US" altLang="en-US" sz="2000"/>
          </a:p>
        </p:txBody>
      </p:sp>
      <p:sp>
        <p:nvSpPr>
          <p:cNvPr id="33812" name="Text Box 20"/>
          <p:cNvSpPr txBox="1">
            <a:spLocks noChangeArrowheads="1"/>
          </p:cNvSpPr>
          <p:nvPr/>
        </p:nvSpPr>
        <p:spPr bwMode="auto">
          <a:xfrm>
            <a:off x="5253458" y="3779839"/>
            <a:ext cx="108395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pPr algn="ctr"/>
            <a:r>
              <a:rPr lang="en-US" altLang="en-US" sz="2000" i="1"/>
              <a:t>balance</a:t>
            </a:r>
            <a:endParaRPr lang="en-US" altLang="en-US" sz="2000"/>
          </a:p>
        </p:txBody>
      </p:sp>
      <p:sp>
        <p:nvSpPr>
          <p:cNvPr id="33813" name="Rectangle 21"/>
          <p:cNvSpPr>
            <a:spLocks noChangeArrowheads="1"/>
          </p:cNvSpPr>
          <p:nvPr/>
        </p:nvSpPr>
        <p:spPr bwMode="auto">
          <a:xfrm>
            <a:off x="7277100" y="3740150"/>
            <a:ext cx="2844800" cy="457200"/>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endParaRPr lang="en-US" altLang="en-US"/>
          </a:p>
        </p:txBody>
      </p:sp>
      <p:sp>
        <p:nvSpPr>
          <p:cNvPr id="33814" name="Text Box 22"/>
          <p:cNvSpPr txBox="1">
            <a:spLocks noChangeArrowheads="1"/>
          </p:cNvSpPr>
          <p:nvPr/>
        </p:nvSpPr>
        <p:spPr bwMode="auto">
          <a:xfrm>
            <a:off x="7893051" y="3751264"/>
            <a:ext cx="108395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r>
              <a:rPr lang="en-US" altLang="en-US" sz="2000" i="1"/>
              <a:t>tuple_id</a:t>
            </a:r>
            <a:endParaRPr lang="en-US" altLang="en-US" sz="2000"/>
          </a:p>
        </p:txBody>
      </p:sp>
      <p:sp>
        <p:nvSpPr>
          <p:cNvPr id="33815" name="Rectangle 23"/>
          <p:cNvSpPr>
            <a:spLocks noChangeArrowheads="1"/>
          </p:cNvSpPr>
          <p:nvPr/>
        </p:nvSpPr>
        <p:spPr bwMode="auto">
          <a:xfrm>
            <a:off x="1587500" y="4241800"/>
            <a:ext cx="2844800" cy="205263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endParaRPr lang="en-US" altLang="en-US"/>
          </a:p>
        </p:txBody>
      </p:sp>
      <p:sp>
        <p:nvSpPr>
          <p:cNvPr id="33816" name="Rectangle 25"/>
          <p:cNvSpPr>
            <a:spLocks noChangeArrowheads="1"/>
          </p:cNvSpPr>
          <p:nvPr/>
        </p:nvSpPr>
        <p:spPr bwMode="auto">
          <a:xfrm>
            <a:off x="4432300" y="4235451"/>
            <a:ext cx="2844800" cy="2049463"/>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endParaRPr lang="en-US" altLang="en-US"/>
          </a:p>
        </p:txBody>
      </p:sp>
      <p:sp>
        <p:nvSpPr>
          <p:cNvPr id="33817" name="Text Box 26"/>
          <p:cNvSpPr txBox="1">
            <a:spLocks noChangeArrowheads="1"/>
          </p:cNvSpPr>
          <p:nvPr/>
        </p:nvSpPr>
        <p:spPr bwMode="auto">
          <a:xfrm>
            <a:off x="4991100" y="4241801"/>
            <a:ext cx="898003" cy="20928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pPr>
              <a:lnSpc>
                <a:spcPct val="110000"/>
              </a:lnSpc>
            </a:pPr>
            <a:r>
              <a:rPr lang="en-US" altLang="en-US" sz="2000"/>
              <a:t>500</a:t>
            </a:r>
          </a:p>
          <a:p>
            <a:pPr>
              <a:lnSpc>
                <a:spcPct val="80000"/>
              </a:lnSpc>
            </a:pPr>
            <a:r>
              <a:rPr lang="en-US" altLang="en-US" sz="2000"/>
              <a:t>336</a:t>
            </a:r>
          </a:p>
          <a:p>
            <a:pPr>
              <a:lnSpc>
                <a:spcPct val="90000"/>
              </a:lnSpc>
            </a:pPr>
            <a:r>
              <a:rPr lang="en-US" altLang="en-US" sz="2000"/>
              <a:t>205</a:t>
            </a:r>
          </a:p>
          <a:p>
            <a:pPr>
              <a:lnSpc>
                <a:spcPct val="90000"/>
              </a:lnSpc>
            </a:pPr>
            <a:r>
              <a:rPr lang="en-US" altLang="en-US" sz="2000"/>
              <a:t>10000</a:t>
            </a:r>
          </a:p>
          <a:p>
            <a:pPr>
              <a:lnSpc>
                <a:spcPct val="90000"/>
              </a:lnSpc>
            </a:pPr>
            <a:r>
              <a:rPr lang="en-US" altLang="en-US" sz="2000"/>
              <a:t>62</a:t>
            </a:r>
          </a:p>
          <a:p>
            <a:r>
              <a:rPr lang="en-US" altLang="en-US" sz="2000"/>
              <a:t>1123</a:t>
            </a:r>
          </a:p>
          <a:p>
            <a:pPr>
              <a:lnSpc>
                <a:spcPct val="90000"/>
              </a:lnSpc>
            </a:pPr>
            <a:r>
              <a:rPr lang="en-US" altLang="en-US" sz="2000"/>
              <a:t>750</a:t>
            </a:r>
          </a:p>
        </p:txBody>
      </p:sp>
      <p:sp>
        <p:nvSpPr>
          <p:cNvPr id="33818" name="Rectangle 27"/>
          <p:cNvSpPr>
            <a:spLocks noChangeArrowheads="1"/>
          </p:cNvSpPr>
          <p:nvPr/>
        </p:nvSpPr>
        <p:spPr bwMode="auto">
          <a:xfrm>
            <a:off x="7277100" y="4244975"/>
            <a:ext cx="2844800" cy="2046288"/>
          </a:xfrm>
          <a:prstGeom prst="rect">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endParaRPr lang="en-US" altLang="en-US"/>
          </a:p>
        </p:txBody>
      </p:sp>
      <p:sp>
        <p:nvSpPr>
          <p:cNvPr id="33819" name="Text Box 30"/>
          <p:cNvSpPr txBox="1">
            <a:spLocks noChangeArrowheads="1"/>
          </p:cNvSpPr>
          <p:nvPr/>
        </p:nvSpPr>
        <p:spPr bwMode="auto">
          <a:xfrm>
            <a:off x="8627534" y="4287838"/>
            <a:ext cx="327334"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r>
              <a:rPr lang="en-US" altLang="en-US" sz="2000"/>
              <a:t>1</a:t>
            </a:r>
          </a:p>
          <a:p>
            <a:pPr>
              <a:lnSpc>
                <a:spcPct val="90000"/>
              </a:lnSpc>
            </a:pPr>
            <a:r>
              <a:rPr lang="en-US" altLang="en-US" sz="2000"/>
              <a:t>2</a:t>
            </a:r>
          </a:p>
          <a:p>
            <a:pPr>
              <a:lnSpc>
                <a:spcPct val="90000"/>
              </a:lnSpc>
            </a:pPr>
            <a:r>
              <a:rPr lang="en-US" altLang="en-US" sz="2000"/>
              <a:t>3</a:t>
            </a:r>
          </a:p>
          <a:p>
            <a:pPr>
              <a:lnSpc>
                <a:spcPct val="90000"/>
              </a:lnSpc>
            </a:pPr>
            <a:r>
              <a:rPr lang="en-US" altLang="en-US" sz="2000"/>
              <a:t>4</a:t>
            </a:r>
          </a:p>
          <a:p>
            <a:pPr>
              <a:lnSpc>
                <a:spcPct val="90000"/>
              </a:lnSpc>
            </a:pPr>
            <a:r>
              <a:rPr lang="en-US" altLang="en-US" sz="2000"/>
              <a:t>5</a:t>
            </a:r>
          </a:p>
          <a:p>
            <a:pPr>
              <a:lnSpc>
                <a:spcPct val="90000"/>
              </a:lnSpc>
            </a:pPr>
            <a:r>
              <a:rPr lang="en-US" altLang="en-US" sz="2000"/>
              <a:t>6</a:t>
            </a:r>
          </a:p>
          <a:p>
            <a:pPr>
              <a:lnSpc>
                <a:spcPct val="90000"/>
              </a:lnSpc>
            </a:pPr>
            <a:r>
              <a:rPr lang="en-US" altLang="en-US" sz="2000"/>
              <a:t>7</a:t>
            </a:r>
          </a:p>
        </p:txBody>
      </p:sp>
      <p:sp>
        <p:nvSpPr>
          <p:cNvPr id="33820" name="Text Box 33"/>
          <p:cNvSpPr txBox="1">
            <a:spLocks noChangeArrowheads="1"/>
          </p:cNvSpPr>
          <p:nvPr/>
        </p:nvSpPr>
        <p:spPr bwMode="auto">
          <a:xfrm>
            <a:off x="2317751" y="4278313"/>
            <a:ext cx="869149"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r>
              <a:rPr lang="en-US" altLang="en-US" sz="2000"/>
              <a:t>A-305</a:t>
            </a:r>
          </a:p>
          <a:p>
            <a:pPr>
              <a:lnSpc>
                <a:spcPct val="90000"/>
              </a:lnSpc>
            </a:pPr>
            <a:r>
              <a:rPr lang="en-US" altLang="en-US" sz="2000"/>
              <a:t>A-226</a:t>
            </a:r>
          </a:p>
          <a:p>
            <a:pPr>
              <a:lnSpc>
                <a:spcPct val="90000"/>
              </a:lnSpc>
            </a:pPr>
            <a:r>
              <a:rPr lang="en-US" altLang="en-US" sz="2000"/>
              <a:t>A-177</a:t>
            </a:r>
          </a:p>
          <a:p>
            <a:pPr>
              <a:lnSpc>
                <a:spcPct val="90000"/>
              </a:lnSpc>
            </a:pPr>
            <a:r>
              <a:rPr lang="en-US" altLang="en-US" sz="2000"/>
              <a:t>A-402</a:t>
            </a:r>
          </a:p>
          <a:p>
            <a:pPr>
              <a:lnSpc>
                <a:spcPct val="90000"/>
              </a:lnSpc>
            </a:pPr>
            <a:r>
              <a:rPr lang="en-US" altLang="en-US" sz="2000"/>
              <a:t>A-155</a:t>
            </a:r>
          </a:p>
          <a:p>
            <a:pPr>
              <a:lnSpc>
                <a:spcPct val="90000"/>
              </a:lnSpc>
            </a:pPr>
            <a:r>
              <a:rPr lang="en-US" altLang="en-US" sz="2000"/>
              <a:t>A-408</a:t>
            </a:r>
          </a:p>
          <a:p>
            <a:pPr>
              <a:lnSpc>
                <a:spcPct val="90000"/>
              </a:lnSpc>
            </a:pPr>
            <a:r>
              <a:rPr lang="en-US" altLang="en-US" sz="2000"/>
              <a:t>A-639</a:t>
            </a:r>
          </a:p>
        </p:txBody>
      </p:sp>
      <p:sp>
        <p:nvSpPr>
          <p:cNvPr id="33821" name="Text Box 35"/>
          <p:cNvSpPr txBox="1">
            <a:spLocks noChangeArrowheads="1"/>
          </p:cNvSpPr>
          <p:nvPr/>
        </p:nvSpPr>
        <p:spPr bwMode="auto">
          <a:xfrm>
            <a:off x="965200" y="6246814"/>
            <a:ext cx="8959851"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a:defRPr sz="1600">
                <a:solidFill>
                  <a:schemeClr val="tx1"/>
                </a:solidFill>
                <a:latin typeface="Helvetica" charset="0"/>
                <a:ea typeface="ＭＳ Ｐゴシック" charset="-128"/>
              </a:defRPr>
            </a:lvl3pPr>
            <a:lvl4pPr>
              <a:defRPr sz="1600">
                <a:solidFill>
                  <a:schemeClr val="tx1"/>
                </a:solidFill>
                <a:latin typeface="Helvetica" charset="0"/>
                <a:ea typeface="ＭＳ Ｐゴシック" charset="-128"/>
              </a:defRPr>
            </a:lvl4pPr>
            <a:lvl5pPr>
              <a:defRPr sz="1600">
                <a:solidFill>
                  <a:schemeClr val="tx1"/>
                </a:solidFill>
                <a:latin typeface="Helvetica" charset="0"/>
                <a:ea typeface="ＭＳ Ｐゴシック" charset="-128"/>
              </a:defRPr>
            </a:lvl5pPr>
            <a:lvl6pPr marL="457200" eaLnBrk="0" fontAlgn="base" hangingPunct="0">
              <a:spcBef>
                <a:spcPct val="0"/>
              </a:spcBef>
              <a:spcAft>
                <a:spcPct val="0"/>
              </a:spcAft>
              <a:defRPr sz="1600">
                <a:solidFill>
                  <a:schemeClr val="tx1"/>
                </a:solidFill>
                <a:latin typeface="Helvetica" charset="0"/>
                <a:ea typeface="ＭＳ Ｐゴシック" charset="-128"/>
              </a:defRPr>
            </a:lvl6pPr>
            <a:lvl7pPr marL="914400" eaLnBrk="0" fontAlgn="base" hangingPunct="0">
              <a:spcBef>
                <a:spcPct val="0"/>
              </a:spcBef>
              <a:spcAft>
                <a:spcPct val="0"/>
              </a:spcAft>
              <a:defRPr sz="1600">
                <a:solidFill>
                  <a:schemeClr val="tx1"/>
                </a:solidFill>
                <a:latin typeface="Helvetica" charset="0"/>
                <a:ea typeface="ＭＳ Ｐゴシック" charset="-128"/>
              </a:defRPr>
            </a:lvl7pPr>
            <a:lvl8pPr marL="1371600" eaLnBrk="0" fontAlgn="base" hangingPunct="0">
              <a:spcBef>
                <a:spcPct val="0"/>
              </a:spcBef>
              <a:spcAft>
                <a:spcPct val="0"/>
              </a:spcAft>
              <a:defRPr sz="1600">
                <a:solidFill>
                  <a:schemeClr val="tx1"/>
                </a:solidFill>
                <a:latin typeface="Helvetica" charset="0"/>
                <a:ea typeface="ＭＳ Ｐゴシック" charset="-128"/>
              </a:defRPr>
            </a:lvl8pPr>
            <a:lvl9pPr marL="1828800" eaLnBrk="0" fontAlgn="base" hangingPunct="0">
              <a:spcBef>
                <a:spcPct val="0"/>
              </a:spcBef>
              <a:spcAft>
                <a:spcPct val="0"/>
              </a:spcAft>
              <a:defRPr sz="1600">
                <a:solidFill>
                  <a:schemeClr val="tx1"/>
                </a:solidFill>
                <a:latin typeface="Helvetica" charset="0"/>
                <a:ea typeface="ＭＳ Ｐゴシック" charset="-128"/>
              </a:defRPr>
            </a:lvl9pPr>
          </a:lstStyle>
          <a:p>
            <a:r>
              <a:rPr lang="en-US" altLang="en-US" sz="2000" i="1"/>
              <a:t>deposit</a:t>
            </a:r>
            <a:r>
              <a:rPr lang="en-US" altLang="en-US" sz="2000" i="1" baseline="-25000"/>
              <a:t>2 </a:t>
            </a:r>
            <a:r>
              <a:rPr lang="en-US" altLang="en-US" sz="2000"/>
              <a:t>=</a:t>
            </a:r>
            <a:r>
              <a:rPr lang="en-US" altLang="en-US" sz="2000" i="1"/>
              <a:t> </a:t>
            </a:r>
            <a:r>
              <a:rPr lang="en-US" altLang="en-US" sz="2000" i="1">
                <a:sym typeface="Symbol" pitchFamily="18" charset="2"/>
              </a:rPr>
              <a:t></a:t>
            </a:r>
            <a:r>
              <a:rPr lang="en-US" altLang="en-US" sz="2000" i="1" baseline="-25000">
                <a:sym typeface="Symbol" pitchFamily="18" charset="2"/>
              </a:rPr>
              <a:t>account_number, balance, tuple_id </a:t>
            </a:r>
            <a:r>
              <a:rPr lang="en-US" altLang="en-US" sz="2000">
                <a:sym typeface="Symbol" pitchFamily="18" charset="2"/>
              </a:rPr>
              <a:t>(</a:t>
            </a:r>
            <a:r>
              <a:rPr lang="en-US" altLang="en-US" sz="2000" i="1">
                <a:sym typeface="Symbol" pitchFamily="18" charset="2"/>
              </a:rPr>
              <a:t>employee_info </a:t>
            </a:r>
            <a:r>
              <a:rPr lang="en-US" altLang="en-US" sz="2000">
                <a:sym typeface="Symbol" pitchFamily="18" charset="2"/>
              </a:rPr>
              <a:t>)</a:t>
            </a:r>
            <a:endParaRPr lang="en-US" altLang="en-US" sz="2000"/>
          </a:p>
        </p:txBody>
      </p:sp>
    </p:spTree>
    <p:extLst>
      <p:ext uri="{BB962C8B-B14F-4D97-AF65-F5344CB8AC3E}">
        <p14:creationId xmlns="" xmlns:p14="http://schemas.microsoft.com/office/powerpoint/2010/main" val="15744417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50E8914-3A3C-4712-9D59-CE111BB10161}" type="slidenum">
              <a:rPr lang="en-US" smtClean="0"/>
              <a:pPr/>
              <a:t>29</a:t>
            </a:fld>
            <a:endParaRPr lang="en-US"/>
          </a:p>
        </p:txBody>
      </p:sp>
      <p:sp>
        <p:nvSpPr>
          <p:cNvPr id="4" name="Rectangle 3"/>
          <p:cNvSpPr/>
          <p:nvPr/>
        </p:nvSpPr>
        <p:spPr>
          <a:xfrm>
            <a:off x="1250731" y="2165132"/>
            <a:ext cx="9606455" cy="1200329"/>
          </a:xfrm>
          <a:prstGeom prst="rect">
            <a:avLst/>
          </a:prstGeom>
        </p:spPr>
        <p:txBody>
          <a:bodyPr wrap="square">
            <a:spAutoFit/>
          </a:bodyPr>
          <a:lstStyle/>
          <a:p>
            <a:r>
              <a:rPr lang="en-US" b="1" dirty="0" smtClean="0"/>
              <a:t>Complete vertical fragmentation </a:t>
            </a:r>
            <a:r>
              <a:rPr lang="en-US" dirty="0" smtClean="0"/>
              <a:t>The complete vertical fragmentation generates a set of vertical fragments, which can include all the attributes of original relation.</a:t>
            </a:r>
          </a:p>
          <a:p>
            <a:r>
              <a:rPr lang="en-US" dirty="0" smtClean="0"/>
              <a:t>Reconstruction of vertical fragmentation is performed by using </a:t>
            </a:r>
            <a:r>
              <a:rPr lang="en-US" b="1" dirty="0" smtClean="0"/>
              <a:t>Full Outer Join</a:t>
            </a:r>
            <a:r>
              <a:rPr lang="en-US" dirty="0" smtClean="0"/>
              <a:t> operation on fragments.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52500" y="990600"/>
            <a:ext cx="10363200" cy="685800"/>
          </a:xfrm>
        </p:spPr>
        <p:txBody>
          <a:bodyPr>
            <a:noAutofit/>
          </a:bodyPr>
          <a:lstStyle/>
          <a:p>
            <a:pPr>
              <a:defRPr/>
            </a:pPr>
            <a:r>
              <a:rPr lang="en-US" dirty="0">
                <a:effectLst>
                  <a:outerShdw blurRad="38100" dist="38100" dir="2700000" algn="tl">
                    <a:srgbClr val="000000"/>
                  </a:outerShdw>
                </a:effectLst>
              </a:rPr>
              <a:t>Distributed Database System</a:t>
            </a:r>
          </a:p>
        </p:txBody>
      </p:sp>
      <p:sp>
        <p:nvSpPr>
          <p:cNvPr id="19459" name="Rectangle 3"/>
          <p:cNvSpPr>
            <a:spLocks noGrp="1" noChangeArrowheads="1"/>
          </p:cNvSpPr>
          <p:nvPr>
            <p:ph type="body" idx="4294967295"/>
          </p:nvPr>
        </p:nvSpPr>
        <p:spPr>
          <a:xfrm>
            <a:off x="1051984" y="1854200"/>
            <a:ext cx="11023600" cy="4554538"/>
          </a:xfrm>
        </p:spPr>
        <p:txBody>
          <a:bodyPr/>
          <a:lstStyle/>
          <a:p>
            <a:pPr>
              <a:buFont typeface="Wingdings" panose="05000000000000000000" pitchFamily="2" charset="2"/>
              <a:buChar char="q"/>
            </a:pPr>
            <a:r>
              <a:rPr lang="en-US" altLang="en-US" dirty="0" smtClean="0"/>
              <a:t> A distributed database system consists of loosely coupled sites that share no physical component</a:t>
            </a:r>
          </a:p>
          <a:p>
            <a:pPr>
              <a:buFont typeface="Wingdings" panose="05000000000000000000" pitchFamily="2" charset="2"/>
              <a:buChar char="q"/>
            </a:pPr>
            <a:r>
              <a:rPr lang="en-US" altLang="en-US" dirty="0" smtClean="0"/>
              <a:t> Database systems that run on each site are independent of each other</a:t>
            </a:r>
          </a:p>
          <a:p>
            <a:pPr>
              <a:buFont typeface="Wingdings" panose="05000000000000000000" pitchFamily="2" charset="2"/>
              <a:buChar char="q"/>
            </a:pPr>
            <a:r>
              <a:rPr lang="en-US" altLang="en-US" dirty="0" smtClean="0"/>
              <a:t> Transactions may access data at one or more sites</a:t>
            </a:r>
          </a:p>
        </p:txBody>
      </p:sp>
    </p:spTree>
    <p:extLst>
      <p:ext uri="{BB962C8B-B14F-4D97-AF65-F5344CB8AC3E}">
        <p14:creationId xmlns="" xmlns:p14="http://schemas.microsoft.com/office/powerpoint/2010/main" val="13586282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50E8914-3A3C-4712-9D59-CE111BB10161}" type="slidenum">
              <a:rPr lang="en-US" smtClean="0"/>
              <a:pPr/>
              <a:t>30</a:t>
            </a:fld>
            <a:endParaRPr lang="en-US"/>
          </a:p>
        </p:txBody>
      </p:sp>
      <p:sp>
        <p:nvSpPr>
          <p:cNvPr id="4" name="Rectangle 3"/>
          <p:cNvSpPr/>
          <p:nvPr/>
        </p:nvSpPr>
        <p:spPr>
          <a:xfrm>
            <a:off x="1219199" y="1779687"/>
            <a:ext cx="9984829" cy="5078313"/>
          </a:xfrm>
          <a:prstGeom prst="rect">
            <a:avLst/>
          </a:prstGeom>
        </p:spPr>
        <p:txBody>
          <a:bodyPr wrap="square">
            <a:spAutoFit/>
          </a:bodyPr>
          <a:lstStyle/>
          <a:p>
            <a:r>
              <a:rPr lang="en-US" dirty="0" smtClean="0"/>
              <a:t>3) Hybrid Fragmentation</a:t>
            </a:r>
          </a:p>
          <a:p>
            <a:r>
              <a:rPr lang="en-US" dirty="0" smtClean="0"/>
              <a:t>Hybrid fragmentation can be achieved by performing horizontal and vertical partition together.</a:t>
            </a:r>
          </a:p>
          <a:p>
            <a:r>
              <a:rPr lang="en-US" dirty="0" smtClean="0"/>
              <a:t>Mixed fragmentation is group of rows and columns in relation.</a:t>
            </a:r>
          </a:p>
          <a:p>
            <a:r>
              <a:rPr lang="en-US" b="1" dirty="0" smtClean="0"/>
              <a:t>Example:</a:t>
            </a:r>
            <a:r>
              <a:rPr lang="en-US" dirty="0" smtClean="0"/>
              <a:t> Consider the following table which consists of employee information.</a:t>
            </a:r>
          </a:p>
          <a:p>
            <a:endParaRPr lang="en-US" dirty="0" smtClean="0"/>
          </a:p>
          <a:p>
            <a:endParaRPr lang="en-US" dirty="0" smtClean="0"/>
          </a:p>
          <a:p>
            <a:endParaRPr lang="en-US" dirty="0" smtClean="0"/>
          </a:p>
          <a:p>
            <a:endParaRPr lang="en-US" dirty="0" smtClean="0"/>
          </a:p>
          <a:p>
            <a:endParaRPr lang="en-US" dirty="0" smtClean="0"/>
          </a:p>
          <a:p>
            <a:r>
              <a:rPr lang="en-US" b="1" dirty="0" smtClean="0"/>
              <a:t>Fragmentation1:</a:t>
            </a:r>
            <a:r>
              <a:rPr lang="en-US" dirty="0" smtClean="0"/>
              <a:t/>
            </a:r>
            <a:br>
              <a:rPr lang="en-US" dirty="0" smtClean="0"/>
            </a:br>
            <a:r>
              <a:rPr lang="en-US" dirty="0" smtClean="0"/>
              <a:t>SELECT * FROM </a:t>
            </a:r>
            <a:r>
              <a:rPr lang="en-US" dirty="0" err="1" smtClean="0"/>
              <a:t>Emp_Name</a:t>
            </a:r>
            <a:r>
              <a:rPr lang="en-US" dirty="0" smtClean="0"/>
              <a:t> WHERE </a:t>
            </a:r>
            <a:r>
              <a:rPr lang="en-US" dirty="0" err="1" smtClean="0"/>
              <a:t>Emp_Age</a:t>
            </a:r>
            <a:r>
              <a:rPr lang="en-US" dirty="0" smtClean="0"/>
              <a:t> &lt; 40</a:t>
            </a:r>
            <a:br>
              <a:rPr lang="en-US" dirty="0" smtClean="0"/>
            </a:br>
            <a:r>
              <a:rPr lang="en-US" dirty="0" smtClean="0"/>
              <a:t/>
            </a:r>
            <a:br>
              <a:rPr lang="en-US" dirty="0" smtClean="0"/>
            </a:br>
            <a:r>
              <a:rPr lang="en-US" b="1" dirty="0" smtClean="0"/>
              <a:t>Fragmentation2:</a:t>
            </a:r>
            <a:r>
              <a:rPr lang="en-US" dirty="0" smtClean="0"/>
              <a:t/>
            </a:r>
            <a:br>
              <a:rPr lang="en-US" dirty="0" smtClean="0"/>
            </a:br>
            <a:r>
              <a:rPr lang="en-US" dirty="0" smtClean="0"/>
              <a:t>SELECT * FROM </a:t>
            </a:r>
            <a:r>
              <a:rPr lang="en-US" dirty="0" err="1" smtClean="0"/>
              <a:t>Emp_Id</a:t>
            </a:r>
            <a:r>
              <a:rPr lang="en-US" dirty="0" smtClean="0"/>
              <a:t>  WHERE </a:t>
            </a:r>
            <a:r>
              <a:rPr lang="en-US" dirty="0" err="1" smtClean="0"/>
              <a:t>Emp_Address</a:t>
            </a:r>
            <a:r>
              <a:rPr lang="en-US" dirty="0" smtClean="0"/>
              <a:t>=  '</a:t>
            </a:r>
            <a:r>
              <a:rPr lang="en-US" dirty="0" err="1" smtClean="0"/>
              <a:t>Pune</a:t>
            </a:r>
            <a:r>
              <a:rPr lang="en-US" dirty="0" smtClean="0"/>
              <a:t>' AND Salary &lt; 14000</a:t>
            </a:r>
            <a:br>
              <a:rPr lang="en-US" dirty="0" smtClean="0"/>
            </a:br>
            <a:r>
              <a:rPr lang="en-US" dirty="0" smtClean="0"/>
              <a:t/>
            </a:r>
            <a:br>
              <a:rPr lang="en-US" dirty="0" smtClean="0"/>
            </a:br>
            <a:r>
              <a:rPr lang="en-US" b="1" dirty="0" smtClean="0"/>
              <a:t>Reconstruction of Hybrid Fragmentation</a:t>
            </a:r>
            <a:r>
              <a:rPr lang="en-US" dirty="0" smtClean="0"/>
              <a:t/>
            </a:r>
            <a:br>
              <a:rPr lang="en-US" dirty="0" smtClean="0"/>
            </a:br>
            <a:r>
              <a:rPr lang="en-US" dirty="0" smtClean="0"/>
              <a:t>The original relation in hybrid fragmentation is reconstructed by performing </a:t>
            </a:r>
            <a:r>
              <a:rPr lang="en-US" b="1" dirty="0" smtClean="0"/>
              <a:t>UNION and FULL OUTER JOIN.</a:t>
            </a:r>
            <a:endParaRPr lang="en-US" dirty="0"/>
          </a:p>
        </p:txBody>
      </p:sp>
      <p:pic>
        <p:nvPicPr>
          <p:cNvPr id="49154" name="Picture 2" descr="C:\Users\devpriya.soni\Desktop\c6.PNG"/>
          <p:cNvPicPr>
            <a:picLocks noChangeAspect="1" noChangeArrowheads="1"/>
          </p:cNvPicPr>
          <p:nvPr/>
        </p:nvPicPr>
        <p:blipFill>
          <a:blip r:embed="rId2"/>
          <a:srcRect/>
          <a:stretch>
            <a:fillRect/>
          </a:stretch>
        </p:blipFill>
        <p:spPr bwMode="auto">
          <a:xfrm>
            <a:off x="1708150" y="2988550"/>
            <a:ext cx="7719831" cy="1089464"/>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effectLst>
                  <a:outerShdw blurRad="38100" dist="38100" dir="2700000" algn="tl">
                    <a:srgbClr val="000000"/>
                  </a:outerShdw>
                </a:effectLst>
              </a:rPr>
              <a:t>Correctness Rules </a:t>
            </a:r>
          </a:p>
        </p:txBody>
      </p:sp>
      <p:sp>
        <p:nvSpPr>
          <p:cNvPr id="3" name="Slide Number Placeholder 2"/>
          <p:cNvSpPr>
            <a:spLocks noGrp="1"/>
          </p:cNvSpPr>
          <p:nvPr>
            <p:ph type="sldNum" sz="quarter" idx="12"/>
          </p:nvPr>
        </p:nvSpPr>
        <p:spPr/>
        <p:txBody>
          <a:bodyPr/>
          <a:lstStyle/>
          <a:p>
            <a:fld id="{B50E8914-3A3C-4712-9D59-CE111BB10161}" type="slidenum">
              <a:rPr lang="en-US" smtClean="0"/>
              <a:pPr/>
              <a:t>31</a:t>
            </a:fld>
            <a:endParaRPr lang="en-US"/>
          </a:p>
        </p:txBody>
      </p:sp>
      <p:sp>
        <p:nvSpPr>
          <p:cNvPr id="4" name="Rectangle 3"/>
          <p:cNvSpPr txBox="1">
            <a:spLocks noChangeArrowheads="1"/>
          </p:cNvSpPr>
          <p:nvPr/>
        </p:nvSpPr>
        <p:spPr>
          <a:xfrm>
            <a:off x="1159934" y="1789430"/>
            <a:ext cx="9347200" cy="438277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altLang="en-US" b="1" dirty="0" smtClean="0">
                <a:solidFill>
                  <a:srgbClr val="000099"/>
                </a:solidFill>
              </a:rPr>
              <a:t> </a:t>
            </a:r>
            <a:r>
              <a:rPr lang="en-US" altLang="en-US" dirty="0" smtClean="0"/>
              <a:t>Completeness</a:t>
            </a:r>
          </a:p>
          <a:p>
            <a:pPr>
              <a:buFont typeface="Wingdings" panose="05000000000000000000" pitchFamily="2" charset="2"/>
              <a:buChar char="q"/>
            </a:pPr>
            <a:r>
              <a:rPr lang="en-US" altLang="en-US" sz="1600" dirty="0" smtClean="0"/>
              <a:t>  </a:t>
            </a:r>
            <a:r>
              <a:rPr lang="en-US" altLang="en-US" dirty="0"/>
              <a:t>Reconstruction</a:t>
            </a:r>
          </a:p>
          <a:p>
            <a:pPr>
              <a:buFont typeface="Wingdings" panose="05000000000000000000" pitchFamily="2" charset="2"/>
              <a:buChar char="q"/>
            </a:pPr>
            <a:r>
              <a:rPr lang="en-US" altLang="en-US" dirty="0"/>
              <a:t> </a:t>
            </a:r>
            <a:r>
              <a:rPr lang="en-US" altLang="en-US" dirty="0" err="1" smtClean="0"/>
              <a:t>Disjointness</a:t>
            </a:r>
            <a:r>
              <a:rPr lang="en-US" altLang="en-US" dirty="0" smtClean="0"/>
              <a:t> (one tuple should be in one fragment)</a:t>
            </a:r>
            <a:endParaRPr lang="en-US" altLang="en-US" dirty="0"/>
          </a:p>
          <a:p>
            <a:pPr>
              <a:buFont typeface="Wingdings" panose="05000000000000000000" pitchFamily="2" charset="2"/>
              <a:buChar char="q"/>
            </a:pPr>
            <a:r>
              <a:rPr lang="en-US" altLang="en-US" dirty="0"/>
              <a:t> Allocation Alternatives </a:t>
            </a:r>
          </a:p>
          <a:p>
            <a:pPr lvl="2">
              <a:buFont typeface="Wingdings" panose="05000000000000000000" pitchFamily="2" charset="2"/>
              <a:buChar char="q"/>
            </a:pPr>
            <a:r>
              <a:rPr lang="en-US" altLang="en-US" dirty="0" smtClean="0"/>
              <a:t>Replication</a:t>
            </a:r>
          </a:p>
          <a:p>
            <a:pPr lvl="2">
              <a:buFont typeface="Wingdings" panose="05000000000000000000" pitchFamily="2" charset="2"/>
              <a:buChar char="q"/>
            </a:pPr>
            <a:r>
              <a:rPr lang="en-US" altLang="en-US" dirty="0" smtClean="0"/>
              <a:t>Non-replication</a:t>
            </a:r>
            <a:endParaRPr lang="en-US" altLang="en-US" dirty="0"/>
          </a:p>
          <a:p>
            <a:pPr>
              <a:buFont typeface="Wingdings" panose="05000000000000000000" pitchFamily="2" charset="2"/>
              <a:buChar char="q"/>
            </a:pPr>
            <a:endParaRPr lang="en-US" altLang="en-US" sz="1600" dirty="0" smtClean="0"/>
          </a:p>
        </p:txBody>
      </p:sp>
    </p:spTree>
    <p:extLst>
      <p:ext uri="{BB962C8B-B14F-4D97-AF65-F5344CB8AC3E}">
        <p14:creationId xmlns="" xmlns:p14="http://schemas.microsoft.com/office/powerpoint/2010/main" val="38382542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outerShdw>
                </a:effectLst>
              </a:rPr>
              <a:t>Vertical Fragmentation</a:t>
            </a:r>
          </a:p>
        </p:txBody>
      </p:sp>
      <p:sp>
        <p:nvSpPr>
          <p:cNvPr id="3" name="Slide Number Placeholder 2"/>
          <p:cNvSpPr>
            <a:spLocks noGrp="1"/>
          </p:cNvSpPr>
          <p:nvPr>
            <p:ph type="sldNum" sz="quarter" idx="12"/>
          </p:nvPr>
        </p:nvSpPr>
        <p:spPr/>
        <p:txBody>
          <a:bodyPr/>
          <a:lstStyle/>
          <a:p>
            <a:fld id="{B50E8914-3A3C-4712-9D59-CE111BB10161}" type="slidenum">
              <a:rPr lang="en-US" smtClean="0"/>
              <a:pPr/>
              <a:t>32</a:t>
            </a:fld>
            <a:endParaRPr lang="en-US"/>
          </a:p>
        </p:txBody>
      </p:sp>
      <p:sp>
        <p:nvSpPr>
          <p:cNvPr id="5" name="Rectangle 3"/>
          <p:cNvSpPr txBox="1">
            <a:spLocks noChangeArrowheads="1"/>
          </p:cNvSpPr>
          <p:nvPr/>
        </p:nvSpPr>
        <p:spPr>
          <a:xfrm>
            <a:off x="1159934" y="1789430"/>
            <a:ext cx="9347200" cy="438277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altLang="en-US" b="1" dirty="0" smtClean="0">
                <a:solidFill>
                  <a:srgbClr val="000099"/>
                </a:solidFill>
              </a:rPr>
              <a:t> </a:t>
            </a:r>
            <a:r>
              <a:rPr lang="en-US" altLang="en-US" dirty="0"/>
              <a:t>In vertical fragmentation, the fragments are created by dividing the attributes </a:t>
            </a:r>
          </a:p>
          <a:p>
            <a:pPr>
              <a:buFont typeface="Wingdings" panose="05000000000000000000" pitchFamily="2" charset="2"/>
              <a:buChar char="q"/>
            </a:pPr>
            <a:r>
              <a:rPr lang="en-US" altLang="en-US" dirty="0"/>
              <a:t> Vertical fragmentation is more complex then horizontal fragmentation Completeness</a:t>
            </a:r>
          </a:p>
          <a:p>
            <a:pPr>
              <a:buFont typeface="Wingdings" panose="05000000000000000000" pitchFamily="2" charset="2"/>
              <a:buChar char="q"/>
            </a:pPr>
            <a:r>
              <a:rPr lang="en-US" altLang="en-US" dirty="0"/>
              <a:t>  There are two approaches :</a:t>
            </a:r>
          </a:p>
          <a:p>
            <a:pPr lvl="2">
              <a:buFont typeface="Wingdings" panose="05000000000000000000" pitchFamily="2" charset="2"/>
              <a:buChar char="q"/>
            </a:pPr>
            <a:r>
              <a:rPr lang="en-US" altLang="en-US" dirty="0" smtClean="0"/>
              <a:t>Grouping (bottom up approach)</a:t>
            </a:r>
          </a:p>
          <a:p>
            <a:pPr lvl="2">
              <a:buFont typeface="Wingdings" panose="05000000000000000000" pitchFamily="2" charset="2"/>
              <a:buChar char="q"/>
            </a:pPr>
            <a:r>
              <a:rPr lang="en-US" altLang="en-US" dirty="0" smtClean="0"/>
              <a:t>Top down approach</a:t>
            </a:r>
          </a:p>
        </p:txBody>
      </p:sp>
    </p:spTree>
    <p:extLst>
      <p:ext uri="{BB962C8B-B14F-4D97-AF65-F5344CB8AC3E}">
        <p14:creationId xmlns="" xmlns:p14="http://schemas.microsoft.com/office/powerpoint/2010/main" val="29524455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a:lnSpc>
                <a:spcPct val="90000"/>
              </a:lnSpc>
              <a:defRPr/>
            </a:pPr>
            <a:r>
              <a:rPr lang="en-US" sz="4400" dirty="0">
                <a:effectLst>
                  <a:outerShdw blurRad="38100" dist="38100" dir="2700000" algn="tl">
                    <a:srgbClr val="000000"/>
                  </a:outerShdw>
                </a:effectLst>
              </a:rPr>
              <a:t>Advantages of Fragmentation</a:t>
            </a:r>
          </a:p>
        </p:txBody>
      </p:sp>
      <p:sp>
        <p:nvSpPr>
          <p:cNvPr id="35843" name="Rectangle 3"/>
          <p:cNvSpPr>
            <a:spLocks noGrp="1" noChangeArrowheads="1"/>
          </p:cNvSpPr>
          <p:nvPr>
            <p:ph type="body" idx="4294967295"/>
          </p:nvPr>
        </p:nvSpPr>
        <p:spPr>
          <a:xfrm>
            <a:off x="1097280" y="1737360"/>
            <a:ext cx="9440333" cy="4578350"/>
          </a:xfrm>
        </p:spPr>
        <p:txBody>
          <a:bodyPr/>
          <a:lstStyle/>
          <a:p>
            <a:r>
              <a:rPr lang="en-US" altLang="en-US" dirty="0" smtClean="0"/>
              <a:t>Horizontal:</a:t>
            </a:r>
          </a:p>
          <a:p>
            <a:pPr lvl="1"/>
            <a:r>
              <a:rPr lang="en-US" altLang="en-US" dirty="0" smtClean="0"/>
              <a:t>allows parallel processing on fragments of a relation</a:t>
            </a:r>
          </a:p>
          <a:p>
            <a:pPr lvl="1"/>
            <a:r>
              <a:rPr lang="en-US" altLang="en-US" dirty="0" smtClean="0"/>
              <a:t>allows a relation to be split so that tuples are located where they are most frequently accessed</a:t>
            </a:r>
          </a:p>
          <a:p>
            <a:r>
              <a:rPr lang="en-US" altLang="en-US" dirty="0" smtClean="0"/>
              <a:t>Vertical: </a:t>
            </a:r>
          </a:p>
          <a:p>
            <a:pPr lvl="1">
              <a:lnSpc>
                <a:spcPct val="110000"/>
              </a:lnSpc>
            </a:pPr>
            <a:r>
              <a:rPr lang="en-US" altLang="en-US" dirty="0" smtClean="0"/>
              <a:t>allows tuples to be split so that each part of the tuple is stored where it is most frequently accessed</a:t>
            </a:r>
          </a:p>
          <a:p>
            <a:pPr lvl="1"/>
            <a:r>
              <a:rPr lang="en-US" altLang="en-US" dirty="0" smtClean="0"/>
              <a:t>tuple-id attribute allows efficient joining of vertical fragments</a:t>
            </a:r>
          </a:p>
          <a:p>
            <a:pPr lvl="1"/>
            <a:r>
              <a:rPr lang="en-US" altLang="en-US" dirty="0" smtClean="0"/>
              <a:t>allows parallel processing on a relation</a:t>
            </a:r>
          </a:p>
          <a:p>
            <a:r>
              <a:rPr lang="en-US" altLang="en-US" dirty="0" smtClean="0"/>
              <a:t>Vertical and horizontal fragmentation can be mixed.</a:t>
            </a:r>
          </a:p>
          <a:p>
            <a:pPr lvl="1"/>
            <a:r>
              <a:rPr lang="en-US" altLang="en-US" dirty="0" smtClean="0"/>
              <a:t>Fragments may be successively fragmented to an arbitrary depth.</a:t>
            </a:r>
          </a:p>
        </p:txBody>
      </p:sp>
    </p:spTree>
    <p:extLst>
      <p:ext uri="{BB962C8B-B14F-4D97-AF65-F5344CB8AC3E}">
        <p14:creationId xmlns="" xmlns:p14="http://schemas.microsoft.com/office/powerpoint/2010/main" val="3836092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defRPr/>
            </a:pPr>
            <a:r>
              <a:rPr lang="en-US" sz="4400" dirty="0">
                <a:effectLst>
                  <a:outerShdw blurRad="38100" dist="38100" dir="2700000" algn="tl">
                    <a:srgbClr val="000000"/>
                  </a:outerShdw>
                </a:effectLst>
              </a:rPr>
              <a:t>Data Transparency</a:t>
            </a:r>
          </a:p>
        </p:txBody>
      </p:sp>
      <p:sp>
        <p:nvSpPr>
          <p:cNvPr id="37891" name="Rectangle 3"/>
          <p:cNvSpPr>
            <a:spLocks noGrp="1" noChangeArrowheads="1"/>
          </p:cNvSpPr>
          <p:nvPr>
            <p:ph type="body" idx="4294967295"/>
          </p:nvPr>
        </p:nvSpPr>
        <p:spPr>
          <a:xfrm>
            <a:off x="1011344" y="1835151"/>
            <a:ext cx="10640483" cy="5457825"/>
          </a:xfrm>
        </p:spPr>
        <p:txBody>
          <a:bodyPr/>
          <a:lstStyle/>
          <a:p>
            <a:r>
              <a:rPr lang="en-US" altLang="en-US" b="1" dirty="0" smtClean="0">
                <a:solidFill>
                  <a:srgbClr val="000099"/>
                </a:solidFill>
              </a:rPr>
              <a:t>Data transparency</a:t>
            </a:r>
            <a:r>
              <a:rPr lang="en-US" altLang="en-US" dirty="0" smtClean="0"/>
              <a:t>: Degree to which system user may remain unaware of the details of how and where the data items are stored in a distributed system</a:t>
            </a:r>
          </a:p>
          <a:p>
            <a:r>
              <a:rPr lang="en-US" altLang="en-US" dirty="0" smtClean="0"/>
              <a:t>Consider transparency issues in relation to:</a:t>
            </a:r>
          </a:p>
          <a:p>
            <a:pPr lvl="1"/>
            <a:r>
              <a:rPr lang="en-US" altLang="en-US" dirty="0" smtClean="0">
                <a:solidFill>
                  <a:srgbClr val="000099"/>
                </a:solidFill>
              </a:rPr>
              <a:t>Fragmentation transparency</a:t>
            </a:r>
          </a:p>
          <a:p>
            <a:pPr lvl="1"/>
            <a:r>
              <a:rPr lang="en-US" altLang="en-US" dirty="0" smtClean="0">
                <a:solidFill>
                  <a:srgbClr val="000099"/>
                </a:solidFill>
              </a:rPr>
              <a:t>Replication transparency</a:t>
            </a:r>
          </a:p>
          <a:p>
            <a:pPr lvl="1"/>
            <a:r>
              <a:rPr lang="en-US" altLang="en-US" dirty="0" smtClean="0">
                <a:solidFill>
                  <a:srgbClr val="000099"/>
                </a:solidFill>
              </a:rPr>
              <a:t>Location transparency</a:t>
            </a:r>
          </a:p>
        </p:txBody>
      </p:sp>
    </p:spTree>
    <p:extLst>
      <p:ext uri="{BB962C8B-B14F-4D97-AF65-F5344CB8AC3E}">
        <p14:creationId xmlns="" xmlns:p14="http://schemas.microsoft.com/office/powerpoint/2010/main" val="34068218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136775" y="228600"/>
            <a:ext cx="8153400" cy="990600"/>
          </a:xfrm>
        </p:spPr>
        <p:txBody>
          <a:bodyPr/>
          <a:lstStyle/>
          <a:p>
            <a:pPr eaLnBrk="1" hangingPunct="1"/>
            <a:endParaRPr lang="en-US" altLang="en-US" dirty="0"/>
          </a:p>
        </p:txBody>
      </p:sp>
      <p:sp>
        <p:nvSpPr>
          <p:cNvPr id="90116" name="Rectangle 3"/>
          <p:cNvSpPr>
            <a:spLocks noGrp="1" noChangeArrowheads="1"/>
          </p:cNvSpPr>
          <p:nvPr>
            <p:ph idx="1"/>
          </p:nvPr>
        </p:nvSpPr>
        <p:spPr>
          <a:xfrm>
            <a:off x="1588598" y="3012850"/>
            <a:ext cx="8153400" cy="2241729"/>
          </a:xfrm>
        </p:spPr>
        <p:txBody>
          <a:bodyPr/>
          <a:lstStyle/>
          <a:p>
            <a:pPr algn="ctr">
              <a:buFont typeface="Wingdings" panose="05000000000000000000" pitchFamily="2" charset="2"/>
              <a:buNone/>
            </a:pPr>
            <a:r>
              <a:rPr lang="en-US" altLang="en-US" sz="6000" dirty="0"/>
              <a:t>Thankyou</a:t>
            </a:r>
          </a:p>
        </p:txBody>
      </p:sp>
      <p:sp>
        <p:nvSpPr>
          <p:cNvPr id="108547" name="Slide Number Placeholder 5"/>
          <p:cNvSpPr>
            <a:spLocks noGrp="1"/>
          </p:cNvSpPr>
          <p:nvPr>
            <p:ph type="sldNum" sz="quarter" idx="12"/>
          </p:nvPr>
        </p:nvSpPr>
        <p:spPr bwMode="auto">
          <a:ln>
            <a:miter lim="800000"/>
            <a:headEnd/>
            <a:tailEnd/>
          </a:ln>
        </p:spPr>
        <p:txBody>
          <a:bodyPr/>
          <a:lstStyle>
            <a:lvl1pPr eaLnBrk="0" hangingPunct="0">
              <a:defRPr kumimoji="1" sz="3000">
                <a:solidFill>
                  <a:schemeClr val="tx1"/>
                </a:solidFill>
                <a:latin typeface="Arial" panose="020B0604020202020204" pitchFamily="34" charset="0"/>
              </a:defRPr>
            </a:lvl1pPr>
            <a:lvl2pPr marL="742950" indent="-285750" eaLnBrk="0" hangingPunct="0">
              <a:defRPr kumimoji="1" sz="3000">
                <a:solidFill>
                  <a:schemeClr val="tx1"/>
                </a:solidFill>
                <a:latin typeface="Arial" panose="020B0604020202020204" pitchFamily="34" charset="0"/>
              </a:defRPr>
            </a:lvl2pPr>
            <a:lvl3pPr marL="1143000" indent="-228600" eaLnBrk="0" hangingPunct="0">
              <a:defRPr kumimoji="1" sz="3000">
                <a:solidFill>
                  <a:schemeClr val="tx1"/>
                </a:solidFill>
                <a:latin typeface="Arial" panose="020B0604020202020204" pitchFamily="34" charset="0"/>
              </a:defRPr>
            </a:lvl3pPr>
            <a:lvl4pPr marL="1600200" indent="-228600" eaLnBrk="0" hangingPunct="0">
              <a:defRPr kumimoji="1" sz="3000">
                <a:solidFill>
                  <a:schemeClr val="tx1"/>
                </a:solidFill>
                <a:latin typeface="Arial" panose="020B0604020202020204" pitchFamily="34" charset="0"/>
              </a:defRPr>
            </a:lvl4pPr>
            <a:lvl5pPr marL="2057400" indent="-228600" eaLnBrk="0" hangingPunct="0">
              <a:defRPr kumimoji="1" sz="3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3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3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3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3000">
                <a:solidFill>
                  <a:schemeClr val="tx1"/>
                </a:solidFill>
                <a:latin typeface="Arial" panose="020B0604020202020204" pitchFamily="34" charset="0"/>
              </a:defRPr>
            </a:lvl9pPr>
          </a:lstStyle>
          <a:p>
            <a:pPr eaLnBrk="1" hangingPunct="1">
              <a:lnSpc>
                <a:spcPct val="80000"/>
              </a:lnSpc>
            </a:pPr>
            <a:fld id="{FF5C47AA-490F-4B96-89A4-40CF7E13B7BD}" type="slidenum">
              <a:rPr kumimoji="0" lang="en-US" altLang="en-US" sz="1200">
                <a:solidFill>
                  <a:srgbClr val="FFFFFF"/>
                </a:solidFill>
              </a:rPr>
              <a:pPr eaLnBrk="1" hangingPunct="1">
                <a:lnSpc>
                  <a:spcPct val="80000"/>
                </a:lnSpc>
              </a:pPr>
              <a:t>35</a:t>
            </a:fld>
            <a:endParaRPr kumimoji="0" lang="en-US" altLang="en-US" sz="1200">
              <a:solidFill>
                <a:srgbClr val="FFFFFF"/>
              </a:solidFill>
            </a:endParaRPr>
          </a:p>
        </p:txBody>
      </p:sp>
    </p:spTree>
    <p:extLst>
      <p:ext uri="{BB962C8B-B14F-4D97-AF65-F5344CB8AC3E}">
        <p14:creationId xmlns="" xmlns:p14="http://schemas.microsoft.com/office/powerpoint/2010/main" val="53183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normAutofit/>
          </a:bodyPr>
          <a:lstStyle/>
          <a:p>
            <a:pPr>
              <a:defRPr/>
            </a:pPr>
            <a:r>
              <a:rPr lang="en-US" sz="4400" dirty="0">
                <a:effectLst>
                  <a:outerShdw blurRad="38100" dist="38100" dir="2700000" algn="tl">
                    <a:srgbClr val="000000"/>
                  </a:outerShdw>
                </a:effectLst>
              </a:rPr>
              <a:t>Homogeneous Distributed Databases</a:t>
            </a:r>
          </a:p>
        </p:txBody>
      </p:sp>
      <p:sp>
        <p:nvSpPr>
          <p:cNvPr id="21507" name="Rectangle 3"/>
          <p:cNvSpPr>
            <a:spLocks noGrp="1" noChangeArrowheads="1"/>
          </p:cNvSpPr>
          <p:nvPr>
            <p:ph type="body" idx="1"/>
          </p:nvPr>
        </p:nvSpPr>
        <p:spPr>
          <a:xfrm>
            <a:off x="1128184" y="1828800"/>
            <a:ext cx="10464800" cy="4876800"/>
          </a:xfrm>
        </p:spPr>
        <p:txBody>
          <a:bodyPr>
            <a:normAutofit/>
          </a:bodyPr>
          <a:lstStyle/>
          <a:p>
            <a:r>
              <a:rPr lang="en-US" altLang="en-US" sz="2400" dirty="0" smtClean="0"/>
              <a:t>In a homogeneous distributed database</a:t>
            </a:r>
          </a:p>
          <a:p>
            <a:pPr lvl="1">
              <a:buFont typeface="Wingdings" panose="05000000000000000000" pitchFamily="2" charset="2"/>
              <a:buChar char="q"/>
            </a:pPr>
            <a:r>
              <a:rPr lang="en-US" altLang="en-US" sz="2400" dirty="0" smtClean="0"/>
              <a:t> All sites have identical software </a:t>
            </a:r>
          </a:p>
          <a:p>
            <a:pPr lvl="1">
              <a:buFont typeface="Wingdings" panose="05000000000000000000" pitchFamily="2" charset="2"/>
              <a:buChar char="q"/>
            </a:pPr>
            <a:r>
              <a:rPr lang="en-US" altLang="en-US" sz="2400" dirty="0" smtClean="0"/>
              <a:t> Are aware of each other and agree to cooperate in processing user requests.</a:t>
            </a:r>
          </a:p>
          <a:p>
            <a:pPr lvl="1">
              <a:buFont typeface="Wingdings" panose="05000000000000000000" pitchFamily="2" charset="2"/>
              <a:buChar char="q"/>
            </a:pPr>
            <a:r>
              <a:rPr lang="en-US" altLang="en-US" sz="2400" dirty="0" smtClean="0"/>
              <a:t> Each site surrenders part of its autonomy in terms of right to change schemas or  </a:t>
            </a:r>
          </a:p>
          <a:p>
            <a:pPr marL="201168" lvl="1" indent="0">
              <a:buNone/>
            </a:pPr>
            <a:r>
              <a:rPr lang="en-US" altLang="en-US" sz="2400" smtClean="0"/>
              <a:t>     software</a:t>
            </a:r>
            <a:endParaRPr lang="en-US" altLang="en-US" sz="2400" dirty="0" smtClean="0"/>
          </a:p>
          <a:p>
            <a:pPr lvl="1">
              <a:buFont typeface="Wingdings" panose="05000000000000000000" pitchFamily="2" charset="2"/>
              <a:buChar char="q"/>
            </a:pPr>
            <a:r>
              <a:rPr lang="en-US" altLang="en-US" sz="2400" dirty="0" smtClean="0"/>
              <a:t> Appears to user as a single system</a:t>
            </a:r>
          </a:p>
        </p:txBody>
      </p:sp>
    </p:spTree>
    <p:extLst>
      <p:ext uri="{BB962C8B-B14F-4D97-AF65-F5344CB8AC3E}">
        <p14:creationId xmlns="" xmlns:p14="http://schemas.microsoft.com/office/powerpoint/2010/main" val="402823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effectLst>
                  <a:outerShdw blurRad="38100" dist="38100" dir="2700000" algn="tl">
                    <a:srgbClr val="000000"/>
                  </a:outerShdw>
                </a:effectLst>
              </a:rPr>
              <a:t>H</a:t>
            </a:r>
            <a:r>
              <a:rPr lang="en-US" altLang="en-US" sz="4400" dirty="0" smtClean="0">
                <a:effectLst>
                  <a:outerShdw blurRad="38100" dist="38100" dir="2700000" algn="tl">
                    <a:srgbClr val="000000"/>
                  </a:outerShdw>
                </a:effectLst>
              </a:rPr>
              <a:t>eterogeneous</a:t>
            </a:r>
            <a:r>
              <a:rPr lang="en-US" sz="4400" dirty="0" smtClean="0">
                <a:effectLst>
                  <a:outerShdw blurRad="38100" dist="38100" dir="2700000" algn="tl">
                    <a:srgbClr val="000000"/>
                  </a:outerShdw>
                </a:effectLst>
              </a:rPr>
              <a:t> </a:t>
            </a:r>
            <a:r>
              <a:rPr lang="en-US" sz="4400" dirty="0">
                <a:effectLst>
                  <a:outerShdw blurRad="38100" dist="38100" dir="2700000" algn="tl">
                    <a:srgbClr val="000000"/>
                  </a:outerShdw>
                </a:effectLst>
              </a:rPr>
              <a:t>Distributed Databases</a:t>
            </a:r>
            <a:endParaRPr lang="en-US" sz="4400" dirty="0"/>
          </a:p>
        </p:txBody>
      </p:sp>
      <p:sp>
        <p:nvSpPr>
          <p:cNvPr id="3" name="Content Placeholder 2"/>
          <p:cNvSpPr>
            <a:spLocks noGrp="1"/>
          </p:cNvSpPr>
          <p:nvPr>
            <p:ph idx="1"/>
          </p:nvPr>
        </p:nvSpPr>
        <p:spPr/>
        <p:txBody>
          <a:bodyPr/>
          <a:lstStyle/>
          <a:p>
            <a:r>
              <a:rPr lang="en-US" altLang="en-US" sz="2400" dirty="0"/>
              <a:t>In a heterogeneous distributed database</a:t>
            </a:r>
          </a:p>
          <a:p>
            <a:pPr lvl="1">
              <a:buFont typeface="Wingdings" panose="05000000000000000000" pitchFamily="2" charset="2"/>
              <a:buChar char="q"/>
            </a:pPr>
            <a:r>
              <a:rPr lang="en-US" altLang="en-US" sz="2400" dirty="0"/>
              <a:t> Different sites may use different schemas and software</a:t>
            </a:r>
          </a:p>
          <a:p>
            <a:pPr lvl="2">
              <a:buFont typeface="Wingdings" panose="05000000000000000000" pitchFamily="2" charset="2"/>
              <a:buChar char="§"/>
            </a:pPr>
            <a:r>
              <a:rPr lang="en-US" altLang="en-US" sz="2400" dirty="0"/>
              <a:t>Difference in schema is a major problem for query processing</a:t>
            </a:r>
          </a:p>
          <a:p>
            <a:pPr lvl="2">
              <a:buFont typeface="Wingdings" panose="05000000000000000000" pitchFamily="2" charset="2"/>
              <a:buChar char="§"/>
            </a:pPr>
            <a:r>
              <a:rPr lang="en-US" altLang="en-US" sz="2400" dirty="0"/>
              <a:t>Difference in software is a major problem for transaction processing</a:t>
            </a:r>
          </a:p>
          <a:p>
            <a:pPr lvl="1">
              <a:buFont typeface="Wingdings" panose="05000000000000000000" pitchFamily="2" charset="2"/>
              <a:buChar char="q"/>
            </a:pPr>
            <a:r>
              <a:rPr lang="en-US" altLang="en-US" sz="2400" dirty="0"/>
              <a:t> Sites may not be aware of each other and may provide only limited facilities for cooperation in transaction </a:t>
            </a:r>
            <a:r>
              <a:rPr lang="en-US" altLang="en-US" sz="2400" dirty="0" smtClean="0"/>
              <a:t>processing</a:t>
            </a:r>
            <a:endParaRPr lang="en-US" altLang="en-US" sz="2400" dirty="0"/>
          </a:p>
          <a:p>
            <a:endParaRPr lang="en-US" dirty="0"/>
          </a:p>
        </p:txBody>
      </p:sp>
      <p:sp>
        <p:nvSpPr>
          <p:cNvPr id="4" name="Slide Number Placeholder 3"/>
          <p:cNvSpPr>
            <a:spLocks noGrp="1"/>
          </p:cNvSpPr>
          <p:nvPr>
            <p:ph type="sldNum" sz="quarter" idx="12"/>
          </p:nvPr>
        </p:nvSpPr>
        <p:spPr/>
        <p:txBody>
          <a:bodyPr/>
          <a:lstStyle/>
          <a:p>
            <a:fld id="{B50E8914-3A3C-4712-9D59-CE111BB10161}" type="slidenum">
              <a:rPr lang="en-US" smtClean="0"/>
              <a:pPr/>
              <a:t>5</a:t>
            </a:fld>
            <a:endParaRPr lang="en-US"/>
          </a:p>
        </p:txBody>
      </p:sp>
    </p:spTree>
    <p:extLst>
      <p:ext uri="{BB962C8B-B14F-4D97-AF65-F5344CB8AC3E}">
        <p14:creationId xmlns="" xmlns:p14="http://schemas.microsoft.com/office/powerpoint/2010/main" val="2498959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8907" y="1031875"/>
            <a:ext cx="10363200" cy="609600"/>
          </a:xfrm>
        </p:spPr>
        <p:txBody>
          <a:bodyPr>
            <a:noAutofit/>
          </a:bodyPr>
          <a:lstStyle/>
          <a:p>
            <a:pPr>
              <a:defRPr/>
            </a:pPr>
            <a:r>
              <a:rPr lang="en-US" sz="4400" dirty="0">
                <a:effectLst>
                  <a:outerShdw blurRad="38100" dist="38100" dir="2700000" algn="tl">
                    <a:srgbClr val="000000"/>
                  </a:outerShdw>
                </a:effectLst>
              </a:rPr>
              <a:t>Distributed Data Storage</a:t>
            </a:r>
          </a:p>
        </p:txBody>
      </p:sp>
      <p:sp>
        <p:nvSpPr>
          <p:cNvPr id="23555" name="Rectangle 3"/>
          <p:cNvSpPr>
            <a:spLocks noGrp="1" noChangeArrowheads="1"/>
          </p:cNvSpPr>
          <p:nvPr>
            <p:ph type="body" idx="4294967295"/>
          </p:nvPr>
        </p:nvSpPr>
        <p:spPr>
          <a:xfrm>
            <a:off x="1102784" y="1905000"/>
            <a:ext cx="10363200" cy="4114800"/>
          </a:xfrm>
        </p:spPr>
        <p:txBody>
          <a:bodyPr/>
          <a:lstStyle/>
          <a:p>
            <a:r>
              <a:rPr lang="en-US" altLang="en-US" dirty="0" smtClean="0"/>
              <a:t>Assume relational data model</a:t>
            </a:r>
          </a:p>
          <a:p>
            <a:r>
              <a:rPr lang="en-US" altLang="en-US" dirty="0" smtClean="0"/>
              <a:t>Replication</a:t>
            </a:r>
          </a:p>
          <a:p>
            <a:pPr lvl="1"/>
            <a:r>
              <a:rPr lang="en-US" altLang="en-US" dirty="0" smtClean="0"/>
              <a:t>System maintains multiple copies of data, stored in different sites, for faster retrieval and fault tolerance.</a:t>
            </a:r>
          </a:p>
          <a:p>
            <a:r>
              <a:rPr lang="en-US" altLang="en-US" dirty="0" smtClean="0"/>
              <a:t>Fragmentation</a:t>
            </a:r>
          </a:p>
          <a:p>
            <a:pPr lvl="1"/>
            <a:r>
              <a:rPr lang="en-US" altLang="en-US" dirty="0" smtClean="0"/>
              <a:t>Relation is partitioned into several fragments stored in distinct sites</a:t>
            </a:r>
          </a:p>
          <a:p>
            <a:r>
              <a:rPr lang="en-US" altLang="en-US" dirty="0" smtClean="0"/>
              <a:t>Replication and fragmentation can be combined</a:t>
            </a:r>
          </a:p>
          <a:p>
            <a:pPr lvl="1"/>
            <a:r>
              <a:rPr lang="en-US" altLang="en-US" dirty="0" smtClean="0"/>
              <a:t>Relation is partitioned into several fragments: system maintains several identical replicas of each such fragment.</a:t>
            </a:r>
          </a:p>
        </p:txBody>
      </p:sp>
    </p:spTree>
    <p:extLst>
      <p:ext uri="{BB962C8B-B14F-4D97-AF65-F5344CB8AC3E}">
        <p14:creationId xmlns="" xmlns:p14="http://schemas.microsoft.com/office/powerpoint/2010/main" val="3662964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14400" y="891540"/>
            <a:ext cx="10363200" cy="762000"/>
          </a:xfrm>
        </p:spPr>
        <p:txBody>
          <a:bodyPr>
            <a:normAutofit/>
          </a:bodyPr>
          <a:lstStyle/>
          <a:p>
            <a:pPr>
              <a:defRPr/>
            </a:pPr>
            <a:r>
              <a:rPr lang="en-US" sz="4400" dirty="0">
                <a:effectLst>
                  <a:outerShdw blurRad="38100" dist="38100" dir="2700000" algn="tl">
                    <a:srgbClr val="000000"/>
                  </a:outerShdw>
                </a:effectLst>
              </a:rPr>
              <a:t>Data Replication</a:t>
            </a:r>
          </a:p>
        </p:txBody>
      </p:sp>
      <p:sp>
        <p:nvSpPr>
          <p:cNvPr id="25603" name="Rectangle 3"/>
          <p:cNvSpPr>
            <a:spLocks noGrp="1" noChangeArrowheads="1"/>
          </p:cNvSpPr>
          <p:nvPr>
            <p:ph type="body" idx="4294967295"/>
          </p:nvPr>
        </p:nvSpPr>
        <p:spPr>
          <a:xfrm>
            <a:off x="914400" y="1789430"/>
            <a:ext cx="10420349" cy="4710113"/>
          </a:xfrm>
        </p:spPr>
        <p:txBody>
          <a:bodyPr/>
          <a:lstStyle/>
          <a:p>
            <a:r>
              <a:rPr lang="en-US" altLang="en-US" dirty="0" smtClean="0"/>
              <a:t>A relation or fragment of a relation is </a:t>
            </a:r>
            <a:r>
              <a:rPr lang="en-US" altLang="en-US" b="1" dirty="0" smtClean="0">
                <a:solidFill>
                  <a:srgbClr val="000099"/>
                </a:solidFill>
              </a:rPr>
              <a:t>replicated</a:t>
            </a:r>
            <a:r>
              <a:rPr lang="en-US" altLang="en-US" dirty="0" smtClean="0"/>
              <a:t> if it is stored redundantly in two or more sites.</a:t>
            </a:r>
          </a:p>
          <a:p>
            <a:r>
              <a:rPr lang="en-US" altLang="en-US" dirty="0" smtClean="0">
                <a:solidFill>
                  <a:srgbClr val="000099"/>
                </a:solidFill>
              </a:rPr>
              <a:t>Full replication</a:t>
            </a:r>
            <a:r>
              <a:rPr lang="en-US" altLang="en-US" dirty="0" smtClean="0"/>
              <a:t> of a relation is the case where the relation is stored at all sites.</a:t>
            </a:r>
          </a:p>
          <a:p>
            <a:r>
              <a:rPr lang="en-US" altLang="en-US" dirty="0" smtClean="0"/>
              <a:t>Fully redundant databases are those in which every site contains a copy of the entire database.</a:t>
            </a:r>
          </a:p>
        </p:txBody>
      </p:sp>
    </p:spTree>
    <p:extLst>
      <p:ext uri="{BB962C8B-B14F-4D97-AF65-F5344CB8AC3E}">
        <p14:creationId xmlns="" xmlns:p14="http://schemas.microsoft.com/office/powerpoint/2010/main" val="2178917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9914" y="1158240"/>
            <a:ext cx="10363200" cy="533400"/>
          </a:xfrm>
        </p:spPr>
        <p:txBody>
          <a:bodyPr>
            <a:noAutofit/>
          </a:bodyPr>
          <a:lstStyle/>
          <a:p>
            <a:pPr>
              <a:lnSpc>
                <a:spcPct val="90000"/>
              </a:lnSpc>
              <a:defRPr/>
            </a:pPr>
            <a:r>
              <a:rPr lang="en-US" sz="4400" dirty="0">
                <a:effectLst>
                  <a:outerShdw blurRad="38100" dist="38100" dir="2700000" algn="tl">
                    <a:srgbClr val="000000"/>
                  </a:outerShdw>
                </a:effectLst>
              </a:rPr>
              <a:t>Data Replication (Cont.)</a:t>
            </a:r>
          </a:p>
        </p:txBody>
      </p:sp>
      <p:sp>
        <p:nvSpPr>
          <p:cNvPr id="27651" name="Rectangle 3"/>
          <p:cNvSpPr>
            <a:spLocks noGrp="1" noChangeArrowheads="1"/>
          </p:cNvSpPr>
          <p:nvPr>
            <p:ph type="body" idx="4294967295"/>
          </p:nvPr>
        </p:nvSpPr>
        <p:spPr>
          <a:xfrm>
            <a:off x="999914" y="1858011"/>
            <a:ext cx="11074400" cy="4899025"/>
          </a:xfrm>
        </p:spPr>
        <p:txBody>
          <a:bodyPr/>
          <a:lstStyle/>
          <a:p>
            <a:r>
              <a:rPr lang="en-US" altLang="en-US" dirty="0" smtClean="0"/>
              <a:t>Advantages of Replication</a:t>
            </a:r>
          </a:p>
          <a:p>
            <a:pPr lvl="1"/>
            <a:r>
              <a:rPr lang="en-US" altLang="en-US" b="1" dirty="0" smtClean="0"/>
              <a:t>Availability</a:t>
            </a:r>
            <a:r>
              <a:rPr lang="en-US" altLang="en-US" dirty="0" smtClean="0"/>
              <a:t>: failure of site containing relation </a:t>
            </a:r>
            <a:r>
              <a:rPr lang="en-US" altLang="en-US" i="1" dirty="0" smtClean="0"/>
              <a:t>r </a:t>
            </a:r>
            <a:r>
              <a:rPr lang="en-US" altLang="en-US" dirty="0" smtClean="0"/>
              <a:t>does not result in unavailability of </a:t>
            </a:r>
            <a:r>
              <a:rPr lang="en-US" altLang="en-US" i="1" dirty="0" smtClean="0"/>
              <a:t>r</a:t>
            </a:r>
            <a:r>
              <a:rPr lang="en-US" altLang="en-US" dirty="0" smtClean="0"/>
              <a:t> is replicas exist.</a:t>
            </a:r>
          </a:p>
          <a:p>
            <a:pPr lvl="1"/>
            <a:r>
              <a:rPr lang="en-US" altLang="en-US" b="1" dirty="0" smtClean="0"/>
              <a:t>Parallelism</a:t>
            </a:r>
            <a:r>
              <a:rPr lang="en-US" altLang="en-US" dirty="0" smtClean="0"/>
              <a:t>: queries on </a:t>
            </a:r>
            <a:r>
              <a:rPr lang="en-US" altLang="en-US" i="1" dirty="0" smtClean="0"/>
              <a:t>r </a:t>
            </a:r>
            <a:r>
              <a:rPr lang="en-US" altLang="en-US" dirty="0" smtClean="0"/>
              <a:t>may be processed by several nodes in parallel.</a:t>
            </a:r>
          </a:p>
          <a:p>
            <a:pPr lvl="1"/>
            <a:r>
              <a:rPr lang="en-US" altLang="en-US" b="1" dirty="0" smtClean="0"/>
              <a:t>Reduced data transfer</a:t>
            </a:r>
            <a:r>
              <a:rPr lang="en-US" altLang="en-US" dirty="0" smtClean="0"/>
              <a:t>: relation</a:t>
            </a:r>
            <a:r>
              <a:rPr lang="en-US" altLang="en-US" i="1" dirty="0" smtClean="0"/>
              <a:t> r </a:t>
            </a:r>
            <a:r>
              <a:rPr lang="en-US" altLang="en-US" dirty="0" smtClean="0"/>
              <a:t>is available locally at each site containing a replica of </a:t>
            </a:r>
            <a:r>
              <a:rPr lang="en-US" altLang="en-US" i="1" dirty="0" smtClean="0"/>
              <a:t>r</a:t>
            </a:r>
            <a:r>
              <a:rPr lang="en-US" altLang="en-US" dirty="0" smtClean="0"/>
              <a:t>.</a:t>
            </a:r>
          </a:p>
          <a:p>
            <a:pPr>
              <a:lnSpc>
                <a:spcPct val="80000"/>
              </a:lnSpc>
            </a:pPr>
            <a:r>
              <a:rPr lang="en-US" altLang="en-US" dirty="0" smtClean="0"/>
              <a:t>Disadvantages of Replication</a:t>
            </a:r>
          </a:p>
          <a:p>
            <a:pPr lvl="1">
              <a:lnSpc>
                <a:spcPct val="80000"/>
              </a:lnSpc>
            </a:pPr>
            <a:r>
              <a:rPr lang="en-US" altLang="en-US" dirty="0" smtClean="0"/>
              <a:t>Increased cost of updates: each replica of relation </a:t>
            </a:r>
            <a:r>
              <a:rPr lang="en-US" altLang="en-US" i="1" dirty="0" smtClean="0"/>
              <a:t>r</a:t>
            </a:r>
            <a:r>
              <a:rPr lang="en-US" altLang="en-US" dirty="0" smtClean="0"/>
              <a:t> must be updated.</a:t>
            </a:r>
          </a:p>
          <a:p>
            <a:pPr lvl="1">
              <a:lnSpc>
                <a:spcPct val="110000"/>
              </a:lnSpc>
            </a:pPr>
            <a:r>
              <a:rPr lang="en-US" altLang="en-US" dirty="0" smtClean="0"/>
              <a:t>Increased complexity of concurrency control: concurrent updates to distinct replicas may lead to inconsistent data unless special concurrency control mechanisms are implemented.</a:t>
            </a:r>
          </a:p>
          <a:p>
            <a:pPr lvl="2"/>
            <a:r>
              <a:rPr lang="en-US" altLang="en-US" dirty="0" smtClean="0"/>
              <a:t>One solution: choose one copy as </a:t>
            </a:r>
            <a:r>
              <a:rPr lang="en-US" altLang="en-US" b="1" dirty="0" smtClean="0">
                <a:solidFill>
                  <a:srgbClr val="000099"/>
                </a:solidFill>
              </a:rPr>
              <a:t>primary copy</a:t>
            </a:r>
            <a:r>
              <a:rPr lang="en-US" altLang="en-US" b="1" dirty="0" smtClean="0">
                <a:solidFill>
                  <a:schemeClr val="tx2"/>
                </a:solidFill>
              </a:rPr>
              <a:t> </a:t>
            </a:r>
            <a:r>
              <a:rPr lang="en-US" altLang="en-US" dirty="0" smtClean="0"/>
              <a:t>and apply concurrency control operations on primary copy</a:t>
            </a:r>
            <a:endParaRPr lang="en-US" altLang="en-US" b="1" dirty="0" smtClean="0">
              <a:solidFill>
                <a:schemeClr val="tx2"/>
              </a:solidFill>
            </a:endParaRPr>
          </a:p>
          <a:p>
            <a:pPr lvl="1">
              <a:lnSpc>
                <a:spcPct val="110000"/>
              </a:lnSpc>
            </a:pPr>
            <a:endParaRPr lang="en-US" altLang="en-US" dirty="0" smtClean="0"/>
          </a:p>
        </p:txBody>
      </p:sp>
    </p:spTree>
    <p:extLst>
      <p:ext uri="{BB962C8B-B14F-4D97-AF65-F5344CB8AC3E}">
        <p14:creationId xmlns="" xmlns:p14="http://schemas.microsoft.com/office/powerpoint/2010/main" val="2140608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85190" y="1036320"/>
            <a:ext cx="10769600" cy="609600"/>
          </a:xfrm>
        </p:spPr>
        <p:txBody>
          <a:bodyPr>
            <a:noAutofit/>
          </a:bodyPr>
          <a:lstStyle/>
          <a:p>
            <a:pPr>
              <a:lnSpc>
                <a:spcPct val="90000"/>
              </a:lnSpc>
              <a:defRPr/>
            </a:pPr>
            <a:r>
              <a:rPr lang="en-US" sz="4400" dirty="0">
                <a:effectLst>
                  <a:outerShdw blurRad="38100" dist="38100" dir="2700000" algn="tl">
                    <a:srgbClr val="000000"/>
                  </a:outerShdw>
                </a:effectLst>
              </a:rPr>
              <a:t>Data Fragmentation</a:t>
            </a:r>
          </a:p>
        </p:txBody>
      </p:sp>
      <p:sp>
        <p:nvSpPr>
          <p:cNvPr id="29699" name="Rectangle 3"/>
          <p:cNvSpPr>
            <a:spLocks noGrp="1" noChangeArrowheads="1"/>
          </p:cNvSpPr>
          <p:nvPr>
            <p:ph type="body" idx="4294967295"/>
          </p:nvPr>
        </p:nvSpPr>
        <p:spPr>
          <a:xfrm>
            <a:off x="1159934" y="1789430"/>
            <a:ext cx="9347200" cy="2603894"/>
          </a:xfrm>
        </p:spPr>
        <p:txBody>
          <a:bodyPr>
            <a:normAutofit/>
          </a:bodyPr>
          <a:lstStyle/>
          <a:p>
            <a:pPr>
              <a:buFont typeface="Wingdings" pitchFamily="2" charset="2"/>
              <a:buChar char="q"/>
            </a:pPr>
            <a:r>
              <a:rPr lang="en-US" dirty="0" smtClean="0"/>
              <a:t>  The process of dividing the database into a smaller multiple parts is called as </a:t>
            </a:r>
            <a:r>
              <a:rPr lang="en-US" b="1" dirty="0" smtClean="0"/>
              <a:t>fragmentation.</a:t>
            </a:r>
            <a:endParaRPr lang="en-US" dirty="0" smtClean="0"/>
          </a:p>
          <a:p>
            <a:pPr>
              <a:buFont typeface="Wingdings" pitchFamily="2" charset="2"/>
              <a:buChar char="q"/>
            </a:pPr>
            <a:r>
              <a:rPr lang="en-US" dirty="0" smtClean="0"/>
              <a:t>  These fragments may be stored at different locations.</a:t>
            </a:r>
          </a:p>
          <a:p>
            <a:pPr>
              <a:buFont typeface="Wingdings" pitchFamily="2" charset="2"/>
              <a:buChar char="q"/>
            </a:pPr>
            <a:r>
              <a:rPr lang="en-US" altLang="en-US" dirty="0" smtClean="0"/>
              <a:t>  Division of relation r into fragments </a:t>
            </a:r>
            <a:r>
              <a:rPr lang="en-US" altLang="en-US" i="1" dirty="0" smtClean="0"/>
              <a:t>r</a:t>
            </a:r>
            <a:r>
              <a:rPr lang="en-US" altLang="en-US" baseline="-25000" dirty="0" smtClean="0"/>
              <a:t>1</a:t>
            </a:r>
            <a:r>
              <a:rPr lang="en-US" altLang="en-US" dirty="0" smtClean="0"/>
              <a:t>, </a:t>
            </a:r>
            <a:r>
              <a:rPr lang="en-US" altLang="en-US" i="1" dirty="0" smtClean="0"/>
              <a:t>r</a:t>
            </a:r>
            <a:r>
              <a:rPr lang="en-US" altLang="en-US" baseline="-25000" dirty="0" smtClean="0"/>
              <a:t>2</a:t>
            </a:r>
            <a:r>
              <a:rPr lang="en-US" altLang="en-US" dirty="0" smtClean="0"/>
              <a:t>, …, </a:t>
            </a:r>
            <a:r>
              <a:rPr lang="en-US" altLang="en-US" i="1" dirty="0" err="1" smtClean="0"/>
              <a:t>r</a:t>
            </a:r>
            <a:r>
              <a:rPr lang="en-US" altLang="en-US" i="1" baseline="-25000" dirty="0" err="1" smtClean="0"/>
              <a:t>n</a:t>
            </a:r>
            <a:r>
              <a:rPr lang="en-US" altLang="en-US" i="1" dirty="0" smtClean="0"/>
              <a:t> </a:t>
            </a:r>
            <a:r>
              <a:rPr lang="en-US" altLang="en-US" dirty="0" smtClean="0"/>
              <a:t>which contain sufficient information to reconstruct relation r.</a:t>
            </a:r>
            <a:endParaRPr lang="en-US" dirty="0" smtClean="0"/>
          </a:p>
          <a:p>
            <a:endParaRPr lang="en-US" altLang="en-US" dirty="0" smtClean="0"/>
          </a:p>
          <a:p>
            <a:pPr>
              <a:buFont typeface="Monotype Sorts" charset="2"/>
              <a:buNone/>
            </a:pPr>
            <a:endParaRPr lang="en-US" altLang="en-US" sz="1600" dirty="0" smtClean="0"/>
          </a:p>
        </p:txBody>
      </p:sp>
    </p:spTree>
    <p:extLst>
      <p:ext uri="{BB962C8B-B14F-4D97-AF65-F5344CB8AC3E}">
        <p14:creationId xmlns="" xmlns:p14="http://schemas.microsoft.com/office/powerpoint/2010/main" val="1819393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12533</TotalTime>
  <Words>1182</Words>
  <Application>Microsoft Office PowerPoint</Application>
  <PresentationFormat>Custom</PresentationFormat>
  <Paragraphs>333</Paragraphs>
  <Slides>35</Slides>
  <Notes>11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Retrospect</vt:lpstr>
      <vt:lpstr>Distributed Databases</vt:lpstr>
      <vt:lpstr>Distributed Databases</vt:lpstr>
      <vt:lpstr>Distributed Database System</vt:lpstr>
      <vt:lpstr>Homogeneous Distributed Databases</vt:lpstr>
      <vt:lpstr>Heterogeneous Distributed Databases</vt:lpstr>
      <vt:lpstr>Distributed Data Storage</vt:lpstr>
      <vt:lpstr>Data Replication</vt:lpstr>
      <vt:lpstr>Data Replication (Cont.)</vt:lpstr>
      <vt:lpstr>Data Fragmentation</vt:lpstr>
      <vt:lpstr>Types of data Fragmentation</vt:lpstr>
      <vt:lpstr>Horizontal data fragmentation</vt:lpstr>
      <vt:lpstr>Types of horizontal data fragmentation are as follows:</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Vertical fragmentation</vt:lpstr>
      <vt:lpstr>Vertical Fragmentation of employee_info Relation</vt:lpstr>
      <vt:lpstr>Slide 29</vt:lpstr>
      <vt:lpstr>Slide 30</vt:lpstr>
      <vt:lpstr>Correctness Rules </vt:lpstr>
      <vt:lpstr>Vertical Fragmentation</vt:lpstr>
      <vt:lpstr>Advantages of Fragmentation</vt:lpstr>
      <vt:lpstr>Data Transparency</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Design and Implementation</dc:title>
  <dc:creator>dev</dc:creator>
  <cp:lastModifiedBy>devpriya.soni</cp:lastModifiedBy>
  <cp:revision>1280</cp:revision>
  <cp:lastPrinted>2020-09-28T14:48:54Z</cp:lastPrinted>
  <dcterms:created xsi:type="dcterms:W3CDTF">2020-08-16T16:51:33Z</dcterms:created>
  <dcterms:modified xsi:type="dcterms:W3CDTF">2022-05-27T06:25:50Z</dcterms:modified>
</cp:coreProperties>
</file>