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30" r:id="rId1"/>
  </p:sldMasterIdLst>
  <p:notesMasterIdLst>
    <p:notesMasterId r:id="rId21"/>
  </p:notesMasterIdLst>
  <p:sldIdLst>
    <p:sldId id="258" r:id="rId2"/>
    <p:sldId id="343" r:id="rId3"/>
    <p:sldId id="819" r:id="rId4"/>
    <p:sldId id="820" r:id="rId5"/>
    <p:sldId id="824" r:id="rId6"/>
    <p:sldId id="850" r:id="rId7"/>
    <p:sldId id="849" r:id="rId8"/>
    <p:sldId id="825" r:id="rId9"/>
    <p:sldId id="826" r:id="rId10"/>
    <p:sldId id="827" r:id="rId11"/>
    <p:sldId id="828" r:id="rId12"/>
    <p:sldId id="829" r:id="rId13"/>
    <p:sldId id="821" r:id="rId14"/>
    <p:sldId id="830" r:id="rId15"/>
    <p:sldId id="851" r:id="rId16"/>
    <p:sldId id="852" r:id="rId17"/>
    <p:sldId id="831" r:id="rId18"/>
    <p:sldId id="822" r:id="rId19"/>
    <p:sldId id="336" r:id="rId20"/>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561C"/>
    <a:srgbClr val="EFB67D"/>
    <a:srgbClr val="EF6D83"/>
    <a:srgbClr val="FFFFFF"/>
    <a:srgbClr val="FF00FF"/>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varScale="1">
        <p:scale>
          <a:sx n="90" d="100"/>
          <a:sy n="90" d="100"/>
        </p:scale>
        <p:origin x="69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77DAF572-641C-4F53-82E0-0B542CC8AE12}" type="datetimeFigureOut">
              <a:rPr lang="en-US" smtClean="0"/>
              <a:pPr/>
              <a:t>4/24/2024</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D35E298E-A329-47DE-A536-D17983D944AB}" type="slidenum">
              <a:rPr lang="en-US" smtClean="0"/>
              <a:pPr/>
              <a:t>‹#›</a:t>
            </a:fld>
            <a:endParaRPr lang="en-US"/>
          </a:p>
        </p:txBody>
      </p:sp>
    </p:spTree>
    <p:extLst>
      <p:ext uri="{BB962C8B-B14F-4D97-AF65-F5344CB8AC3E}">
        <p14:creationId xmlns:p14="http://schemas.microsoft.com/office/powerpoint/2010/main" val="2410176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9"/>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Arial" panose="020B0604020202020204" pitchFamily="34" charset="0"/>
              </a:defRPr>
            </a:lvl1pPr>
            <a:lvl2pPr marL="785372" indent="-302066" eaLnBrk="0" hangingPunct="0">
              <a:defRPr kumimoji="1" sz="3200">
                <a:solidFill>
                  <a:schemeClr val="tx1"/>
                </a:solidFill>
                <a:latin typeface="Arial" panose="020B0604020202020204" pitchFamily="34" charset="0"/>
              </a:defRPr>
            </a:lvl2pPr>
            <a:lvl3pPr marL="1208265" indent="-241653" eaLnBrk="0" hangingPunct="0">
              <a:defRPr kumimoji="1" sz="3200">
                <a:solidFill>
                  <a:schemeClr val="tx1"/>
                </a:solidFill>
                <a:latin typeface="Arial" panose="020B0604020202020204" pitchFamily="34" charset="0"/>
              </a:defRPr>
            </a:lvl3pPr>
            <a:lvl4pPr marL="1691571" indent="-241653" eaLnBrk="0" hangingPunct="0">
              <a:defRPr kumimoji="1" sz="3200">
                <a:solidFill>
                  <a:schemeClr val="tx1"/>
                </a:solidFill>
                <a:latin typeface="Arial" panose="020B0604020202020204" pitchFamily="34" charset="0"/>
              </a:defRPr>
            </a:lvl4pPr>
            <a:lvl5pPr marL="2174878" indent="-241653" eaLnBrk="0" hangingPunct="0">
              <a:defRPr kumimoji="1" sz="3200">
                <a:solidFill>
                  <a:schemeClr val="tx1"/>
                </a:solidFill>
                <a:latin typeface="Arial" panose="020B0604020202020204" pitchFamily="34" charset="0"/>
              </a:defRPr>
            </a:lvl5pPr>
            <a:lvl6pPr marL="2658184" indent="-241653" eaLnBrk="0" fontAlgn="base" hangingPunct="0">
              <a:spcBef>
                <a:spcPct val="20000"/>
              </a:spcBef>
              <a:spcAft>
                <a:spcPct val="0"/>
              </a:spcAft>
              <a:buChar char="•"/>
              <a:defRPr kumimoji="1" sz="3200">
                <a:solidFill>
                  <a:schemeClr val="tx1"/>
                </a:solidFill>
                <a:latin typeface="Arial" panose="020B0604020202020204" pitchFamily="34" charset="0"/>
              </a:defRPr>
            </a:lvl6pPr>
            <a:lvl7pPr marL="3141490" indent="-241653" eaLnBrk="0" fontAlgn="base" hangingPunct="0">
              <a:spcBef>
                <a:spcPct val="20000"/>
              </a:spcBef>
              <a:spcAft>
                <a:spcPct val="0"/>
              </a:spcAft>
              <a:buChar char="•"/>
              <a:defRPr kumimoji="1" sz="3200">
                <a:solidFill>
                  <a:schemeClr val="tx1"/>
                </a:solidFill>
                <a:latin typeface="Arial" panose="020B0604020202020204" pitchFamily="34" charset="0"/>
              </a:defRPr>
            </a:lvl7pPr>
            <a:lvl8pPr marL="3624796" indent="-241653" eaLnBrk="0" fontAlgn="base" hangingPunct="0">
              <a:spcBef>
                <a:spcPct val="20000"/>
              </a:spcBef>
              <a:spcAft>
                <a:spcPct val="0"/>
              </a:spcAft>
              <a:buChar char="•"/>
              <a:defRPr kumimoji="1" sz="3200">
                <a:solidFill>
                  <a:schemeClr val="tx1"/>
                </a:solidFill>
                <a:latin typeface="Arial" panose="020B0604020202020204" pitchFamily="34" charset="0"/>
              </a:defRPr>
            </a:lvl8pPr>
            <a:lvl9pPr marL="4108102" indent="-241653" eaLnBrk="0" fontAlgn="base" hangingPunct="0">
              <a:spcBef>
                <a:spcPct val="20000"/>
              </a:spcBef>
              <a:spcAft>
                <a:spcPct val="0"/>
              </a:spcAft>
              <a:buChar char="•"/>
              <a:defRPr kumimoji="1" sz="3200">
                <a:solidFill>
                  <a:schemeClr val="tx1"/>
                </a:solidFill>
                <a:latin typeface="Arial" panose="020B0604020202020204" pitchFamily="34" charset="0"/>
              </a:defRPr>
            </a:lvl9pPr>
          </a:lstStyle>
          <a:p>
            <a:fld id="{ED510EEC-89F3-4759-87F3-A81E04E1775D}" type="slidenum">
              <a:rPr kumimoji="0" lang="en-US" altLang="en-US" sz="1300">
                <a:latin typeface="Tahoma" panose="020B0604030504040204" pitchFamily="34" charset="0"/>
              </a:rPr>
              <a:pPr/>
              <a:t>1</a:t>
            </a:fld>
            <a:endParaRPr kumimoji="0" lang="en-US" altLang="en-US" sz="1300">
              <a:latin typeface="Tahoma" panose="020B0604030504040204" pitchFamily="34"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Frequently, presenters must deliver material of a technical nature to an audience unfamiliar with the topic or vocabulary.  The material may be complex or heavy with detail.  To present technical material effectively, use the following guidelines from Dale Carnegie Training®.</a:t>
            </a:r>
          </a:p>
          <a:p>
            <a:r>
              <a:rPr lang="en-US" altLang="en-US" dirty="0"/>
              <a:t> </a:t>
            </a:r>
          </a:p>
          <a:p>
            <a:r>
              <a:rPr lang="en-US" altLang="en-US" dirty="0"/>
              <a:t>Consider the amount of time available and prepare to organize your material.  Narrow your topic.  Divide your presentation into clear segments. Follow a logical progression. Maintain your focus throughout. Close the presentation with a summary, repetition of the key steps, or a logical conclusion.</a:t>
            </a:r>
          </a:p>
          <a:p>
            <a:r>
              <a:rPr lang="en-US" altLang="en-US" dirty="0"/>
              <a:t> </a:t>
            </a:r>
          </a:p>
          <a:p>
            <a:r>
              <a:rPr lang="en-US" altLang="en-US" dirty="0"/>
              <a:t>Keep your audience in mind at all times.  For example, be sure data is clear and information is relevant.  Keep the level of detail and vocabulary appropriate for the audience.  Use visuals to support key points or steps.  Keep alert to the needs of your listeners, and you will have a more receptive audience.</a:t>
            </a:r>
          </a:p>
        </p:txBody>
      </p:sp>
    </p:spTree>
    <p:extLst>
      <p:ext uri="{BB962C8B-B14F-4D97-AF65-F5344CB8AC3E}">
        <p14:creationId xmlns:p14="http://schemas.microsoft.com/office/powerpoint/2010/main" val="1712977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1C2BB5-6704-48DD-B8CF-C9D063007EF6}" type="datetime1">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E8914-3A3C-4712-9D59-CE111BB10161}"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6154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2E5A2D-6B87-4EC7-8798-24B2C7CCE8D4}" type="datetime1">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E8914-3A3C-4712-9D59-CE111BB10161}" type="slidenum">
              <a:rPr lang="en-US" smtClean="0"/>
              <a:pPr/>
              <a:t>‹#›</a:t>
            </a:fld>
            <a:endParaRPr lang="en-US"/>
          </a:p>
        </p:txBody>
      </p:sp>
    </p:spTree>
    <p:extLst>
      <p:ext uri="{BB962C8B-B14F-4D97-AF65-F5344CB8AC3E}">
        <p14:creationId xmlns:p14="http://schemas.microsoft.com/office/powerpoint/2010/main" val="323849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010905-1782-47B0-B3BF-5540B495456B}" type="datetime1">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E8914-3A3C-4712-9D59-CE111BB10161}" type="slidenum">
              <a:rPr lang="en-US" smtClean="0"/>
              <a:pPr/>
              <a:t>‹#›</a:t>
            </a:fld>
            <a:endParaRPr lang="en-US"/>
          </a:p>
        </p:txBody>
      </p:sp>
    </p:spTree>
    <p:extLst>
      <p:ext uri="{BB962C8B-B14F-4D97-AF65-F5344CB8AC3E}">
        <p14:creationId xmlns:p14="http://schemas.microsoft.com/office/powerpoint/2010/main" val="3696803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7C11-07FD-4087-877C-327426297A95}" type="datetime1">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E8914-3A3C-4712-9D59-CE111BB10161}" type="slidenum">
              <a:rPr lang="en-US" smtClean="0"/>
              <a:pPr/>
              <a:t>‹#›</a:t>
            </a:fld>
            <a:endParaRPr lang="en-US"/>
          </a:p>
        </p:txBody>
      </p:sp>
    </p:spTree>
    <p:extLst>
      <p:ext uri="{BB962C8B-B14F-4D97-AF65-F5344CB8AC3E}">
        <p14:creationId xmlns:p14="http://schemas.microsoft.com/office/powerpoint/2010/main" val="2732652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2418C5-4A67-493B-9F04-DEA011DB0BCD}" type="datetime1">
              <a:rPr lang="en-US" smtClean="0"/>
              <a:pPr/>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E8914-3A3C-4712-9D59-CE111BB10161}"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7006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1F1AC5-0E60-4E6C-BE5C-D6AB7BE8C092}" type="datetime1">
              <a:rPr lang="en-US" smtClean="0"/>
              <a:pPr/>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E8914-3A3C-4712-9D59-CE111BB10161}" type="slidenum">
              <a:rPr lang="en-US" smtClean="0"/>
              <a:pPr/>
              <a:t>‹#›</a:t>
            </a:fld>
            <a:endParaRPr lang="en-US"/>
          </a:p>
        </p:txBody>
      </p:sp>
    </p:spTree>
    <p:extLst>
      <p:ext uri="{BB962C8B-B14F-4D97-AF65-F5344CB8AC3E}">
        <p14:creationId xmlns:p14="http://schemas.microsoft.com/office/powerpoint/2010/main" val="1975132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279BFF-7F8F-492B-B92B-928DE3F48DD1}" type="datetime1">
              <a:rPr lang="en-US" smtClean="0"/>
              <a:pPr/>
              <a:t>4/24/2024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0E8914-3A3C-4712-9D59-CE111BB10161}" type="slidenum">
              <a:rPr lang="en-US" smtClean="0"/>
              <a:pPr/>
              <a:t>‹#›</a:t>
            </a:fld>
            <a:endParaRPr lang="en-US"/>
          </a:p>
        </p:txBody>
      </p:sp>
    </p:spTree>
    <p:extLst>
      <p:ext uri="{BB962C8B-B14F-4D97-AF65-F5344CB8AC3E}">
        <p14:creationId xmlns:p14="http://schemas.microsoft.com/office/powerpoint/2010/main" val="2362172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425D7B-8481-483F-817E-039E59D5E6FC}" type="datetime1">
              <a:rPr lang="en-US" smtClean="0"/>
              <a:pPr/>
              <a:t>4/24/2024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0E8914-3A3C-4712-9D59-CE111BB10161}" type="slidenum">
              <a:rPr lang="en-US" smtClean="0"/>
              <a:pPr/>
              <a:t>‹#›</a:t>
            </a:fld>
            <a:endParaRPr lang="en-US"/>
          </a:p>
        </p:txBody>
      </p:sp>
    </p:spTree>
    <p:extLst>
      <p:ext uri="{BB962C8B-B14F-4D97-AF65-F5344CB8AC3E}">
        <p14:creationId xmlns:p14="http://schemas.microsoft.com/office/powerpoint/2010/main" val="3687733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7021ACA-8457-401A-87F9-622786BC2C9E}" type="datetime1">
              <a:rPr lang="en-US" smtClean="0"/>
              <a:pPr/>
              <a:t>4/24/2024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50E8914-3A3C-4712-9D59-CE111BB10161}" type="slidenum">
              <a:rPr lang="en-US" smtClean="0"/>
              <a:pPr/>
              <a:t>‹#›</a:t>
            </a:fld>
            <a:endParaRPr lang="en-US"/>
          </a:p>
        </p:txBody>
      </p:sp>
    </p:spTree>
    <p:extLst>
      <p:ext uri="{BB962C8B-B14F-4D97-AF65-F5344CB8AC3E}">
        <p14:creationId xmlns:p14="http://schemas.microsoft.com/office/powerpoint/2010/main" val="471216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C1E584D-418C-485B-AC58-5B359696DC19}" type="datetime1">
              <a:rPr lang="en-US" smtClean="0"/>
              <a:pPr/>
              <a:t>4/24/2024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50E8914-3A3C-4712-9D59-CE111BB10161}" type="slidenum">
              <a:rPr lang="en-US" smtClean="0"/>
              <a:pPr/>
              <a:t>‹#›</a:t>
            </a:fld>
            <a:endParaRPr lang="en-US"/>
          </a:p>
        </p:txBody>
      </p:sp>
    </p:spTree>
    <p:extLst>
      <p:ext uri="{BB962C8B-B14F-4D97-AF65-F5344CB8AC3E}">
        <p14:creationId xmlns:p14="http://schemas.microsoft.com/office/powerpoint/2010/main" val="1109119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44718D2-462C-4965-B58F-3EF91191A331}" type="datetime1">
              <a:rPr lang="en-US" smtClean="0"/>
              <a:pPr/>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E8914-3A3C-4712-9D59-CE111BB10161}" type="slidenum">
              <a:rPr lang="en-US" smtClean="0"/>
              <a:pPr/>
              <a:t>‹#›</a:t>
            </a:fld>
            <a:endParaRPr lang="en-US"/>
          </a:p>
        </p:txBody>
      </p:sp>
    </p:spTree>
    <p:extLst>
      <p:ext uri="{BB962C8B-B14F-4D97-AF65-F5344CB8AC3E}">
        <p14:creationId xmlns:p14="http://schemas.microsoft.com/office/powerpoint/2010/main" val="2074857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AB2BDCA-C1CD-4DD3-A89F-D1ECF5DD3706}" type="datetime1">
              <a:rPr lang="en-US" smtClean="0"/>
              <a:pPr/>
              <a:t>4/24/2024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50E8914-3A3C-4712-9D59-CE111BB10161}"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231569"/>
      </p:ext>
    </p:extLst>
  </p:cSld>
  <p:clrMap bg1="lt1" tx1="dk1" bg2="lt2" tx2="dk2" accent1="accent1" accent2="accent2" accent3="accent3" accent4="accent4" accent5="accent5" accent6="accent6" hlink="hlink" folHlink="folHlink"/>
  <p:sldLayoutIdLst>
    <p:sldLayoutId id="2147484031" r:id="rId1"/>
    <p:sldLayoutId id="2147484032" r:id="rId2"/>
    <p:sldLayoutId id="2147484033" r:id="rId3"/>
    <p:sldLayoutId id="2147484034" r:id="rId4"/>
    <p:sldLayoutId id="2147484035" r:id="rId5"/>
    <p:sldLayoutId id="2147484036" r:id="rId6"/>
    <p:sldLayoutId id="2147484037" r:id="rId7"/>
    <p:sldLayoutId id="2147484038" r:id="rId8"/>
    <p:sldLayoutId id="2147484039" r:id="rId9"/>
    <p:sldLayoutId id="2147484040" r:id="rId10"/>
    <p:sldLayoutId id="214748404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98" name="Rectangle 50"/>
          <p:cNvSpPr>
            <a:spLocks noGrp="1" noChangeArrowheads="1"/>
          </p:cNvSpPr>
          <p:nvPr>
            <p:ph type="ctrTitle"/>
          </p:nvPr>
        </p:nvSpPr>
        <p:spPr>
          <a:xfrm>
            <a:off x="862884" y="2343150"/>
            <a:ext cx="10418525" cy="1237183"/>
          </a:xfrm>
        </p:spPr>
        <p:txBody>
          <a:bodyPr>
            <a:noAutofit/>
          </a:bodyPr>
          <a:lstStyle/>
          <a:p>
            <a:r>
              <a:rPr lang="en-US" sz="4800" dirty="0">
                <a:effectLst>
                  <a:outerShdw blurRad="38100" dist="38100" dir="2700000" algn="tl">
                    <a:srgbClr val="000000"/>
                  </a:outerShdw>
                </a:effectLst>
              </a:rPr>
              <a:t>PARALLEL &amp; DISTRIBUTED DATABASES</a:t>
            </a:r>
          </a:p>
        </p:txBody>
      </p:sp>
      <p:pic>
        <p:nvPicPr>
          <p:cNvPr id="9221" name="Picture 7" descr="jiit log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15919" y="115910"/>
            <a:ext cx="1143000"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756458" y="4650726"/>
            <a:ext cx="9144000" cy="1077218"/>
          </a:xfrm>
          <a:prstGeom prst="rect">
            <a:avLst/>
          </a:prstGeom>
          <a:noFill/>
        </p:spPr>
        <p:txBody>
          <a:bodyPr wrap="square" rtlCol="0">
            <a:spAutoFit/>
          </a:bodyPr>
          <a:lstStyle/>
          <a:p>
            <a:r>
              <a:rPr lang="en-IN" sz="1600" dirty="0">
                <a:effectLst>
                  <a:outerShdw blurRad="38100" dist="38100" dir="2700000" algn="tl">
                    <a:srgbClr val="000000"/>
                  </a:outerShdw>
                </a:effectLst>
              </a:rPr>
              <a:t>By: </a:t>
            </a:r>
            <a:br>
              <a:rPr lang="en-IN" altLang="en-US" sz="1600" dirty="0">
                <a:effectLst>
                  <a:outerShdw blurRad="38100" dist="38100" dir="2700000" algn="tl">
                    <a:srgbClr val="000000"/>
                  </a:outerShdw>
                </a:effectLst>
              </a:rPr>
            </a:br>
            <a:r>
              <a:rPr lang="en-US" altLang="en-US" sz="1600" dirty="0">
                <a:effectLst>
                  <a:outerShdw blurRad="38100" dist="38100" dir="2700000" algn="tl">
                    <a:srgbClr val="000000"/>
                  </a:outerShdw>
                </a:effectLst>
              </a:rPr>
              <a:t>Dr. Devpriya </a:t>
            </a:r>
            <a:r>
              <a:rPr lang="en-US" altLang="en-US" sz="1600" dirty="0" err="1">
                <a:effectLst>
                  <a:outerShdw blurRad="38100" dist="38100" dir="2700000" algn="tl">
                    <a:srgbClr val="000000"/>
                  </a:outerShdw>
                </a:effectLst>
              </a:rPr>
              <a:t>Soni</a:t>
            </a:r>
            <a:endParaRPr lang="en-US" altLang="en-US" sz="1600" dirty="0">
              <a:effectLst>
                <a:outerShdw blurRad="38100" dist="38100" dir="2700000" algn="tl">
                  <a:srgbClr val="000000"/>
                </a:outerShdw>
              </a:effectLst>
            </a:endParaRPr>
          </a:p>
          <a:p>
            <a:r>
              <a:rPr lang="en-US" altLang="en-US" sz="1600" dirty="0">
                <a:effectLst>
                  <a:outerShdw blurRad="38100" dist="38100" dir="2700000" algn="tl">
                    <a:srgbClr val="000000"/>
                  </a:outerShdw>
                </a:effectLst>
              </a:rPr>
              <a:t>Department of Computer Science and Engineering &amp; IT</a:t>
            </a:r>
            <a:r>
              <a:rPr lang="en-IN" sz="1600" dirty="0">
                <a:effectLst>
                  <a:outerShdw blurRad="38100" dist="38100" dir="2700000" algn="tl">
                    <a:srgbClr val="000000"/>
                  </a:outerShdw>
                </a:effectLst>
              </a:rPr>
              <a:t> </a:t>
            </a:r>
          </a:p>
          <a:p>
            <a:r>
              <a:rPr lang="en-IN" sz="1600" dirty="0" err="1">
                <a:effectLst>
                  <a:outerShdw blurRad="38100" dist="38100" dir="2700000" algn="tl">
                    <a:srgbClr val="000000"/>
                  </a:outerShdw>
                </a:effectLst>
              </a:rPr>
              <a:t>Jaypee</a:t>
            </a:r>
            <a:r>
              <a:rPr lang="en-IN" sz="1600" dirty="0">
                <a:effectLst>
                  <a:outerShdw blurRad="38100" dist="38100" dir="2700000" algn="tl">
                    <a:srgbClr val="000000"/>
                  </a:outerShdw>
                </a:effectLst>
              </a:rPr>
              <a:t> Institute of Information Technology, Noida</a:t>
            </a:r>
            <a:endParaRPr lang="en-IN" sz="1600" dirty="0"/>
          </a:p>
        </p:txBody>
      </p:sp>
    </p:spTree>
    <p:extLst>
      <p:ext uri="{BB962C8B-B14F-4D97-AF65-F5344CB8AC3E}">
        <p14:creationId xmlns:p14="http://schemas.microsoft.com/office/powerpoint/2010/main" val="4169930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ntr" presetSubtype="10" fill="hold" nodeType="afterEffect">
                                  <p:stCondLst>
                                    <p:cond delay="0"/>
                                  </p:stCondLst>
                                  <p:childTnLst>
                                    <p:set>
                                      <p:cBhvr>
                                        <p:cTn id="6" dur="1" fill="hold">
                                          <p:stCondLst>
                                            <p:cond delay="0"/>
                                          </p:stCondLst>
                                        </p:cTn>
                                        <p:tgtEl>
                                          <p:spTgt spid="2098"/>
                                        </p:tgtEl>
                                        <p:attrNameLst>
                                          <p:attrName>style.visibility</p:attrName>
                                        </p:attrNameLst>
                                      </p:cBhvr>
                                      <p:to>
                                        <p:strVal val="visible"/>
                                      </p:to>
                                    </p:set>
                                    <p:anim calcmode="lin" valueType="num">
                                      <p:cBhvr>
                                        <p:cTn id="7" dur="5000" fill="hold"/>
                                        <p:tgtEl>
                                          <p:spTgt spid="2098"/>
                                        </p:tgtEl>
                                        <p:attrNameLst>
                                          <p:attrName>ppt_w</p:attrName>
                                        </p:attrNameLst>
                                      </p:cBhvr>
                                      <p:tavLst>
                                        <p:tav tm="0" fmla="#ppt_w*sin(2.5*pi*$)">
                                          <p:val>
                                            <p:fltVal val="0"/>
                                          </p:val>
                                        </p:tav>
                                        <p:tav tm="100000">
                                          <p:val>
                                            <p:fltVal val="1"/>
                                          </p:val>
                                        </p:tav>
                                      </p:tavLst>
                                    </p:anim>
                                    <p:anim calcmode="lin" valueType="num">
                                      <p:cBhvr>
                                        <p:cTn id="8" dur="5000" fill="hold"/>
                                        <p:tgtEl>
                                          <p:spTgt spid="209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00" dirty="0">
                <a:effectLst>
                  <a:outerShdw blurRad="38100" dist="38100" dir="2700000" algn="tl">
                    <a:srgbClr val="000000"/>
                  </a:outerShdw>
                </a:effectLst>
              </a:rPr>
              <a:t>DIFFERENT ARCHITECTURE</a:t>
            </a:r>
          </a:p>
        </p:txBody>
      </p:sp>
      <p:sp>
        <p:nvSpPr>
          <p:cNvPr id="4" name="Slide Number Placeholder 3"/>
          <p:cNvSpPr>
            <a:spLocks noGrp="1"/>
          </p:cNvSpPr>
          <p:nvPr>
            <p:ph type="sldNum" sz="quarter" idx="12"/>
          </p:nvPr>
        </p:nvSpPr>
        <p:spPr/>
        <p:txBody>
          <a:bodyPr/>
          <a:lstStyle/>
          <a:p>
            <a:fld id="{B50E8914-3A3C-4712-9D59-CE111BB10161}" type="slidenum">
              <a:rPr lang="en-US" smtClean="0"/>
              <a:pPr/>
              <a:t>10</a:t>
            </a:fld>
            <a:endParaRPr lang="en-US"/>
          </a:p>
        </p:txBody>
      </p:sp>
      <p:pic>
        <p:nvPicPr>
          <p:cNvPr id="2050" name="Picture 2" descr="C:\Users\devpriya.soni\Desktop\Capture1.PNG"/>
          <p:cNvPicPr>
            <a:picLocks noGrp="1" noChangeAspect="1" noChangeArrowheads="1"/>
          </p:cNvPicPr>
          <p:nvPr>
            <p:ph idx="1"/>
          </p:nvPr>
        </p:nvPicPr>
        <p:blipFill>
          <a:blip r:embed="rId2"/>
          <a:srcRect/>
          <a:stretch>
            <a:fillRect/>
          </a:stretch>
        </p:blipFill>
        <p:spPr bwMode="auto">
          <a:xfrm>
            <a:off x="2033628" y="1846263"/>
            <a:ext cx="8988069" cy="4417377"/>
          </a:xfrm>
          <a:prstGeom prst="rect">
            <a:avLst/>
          </a:prstGeom>
          <a:noFill/>
        </p:spPr>
      </p:pic>
      <p:sp>
        <p:nvSpPr>
          <p:cNvPr id="5" name="Rectangle 4"/>
          <p:cNvSpPr/>
          <p:nvPr/>
        </p:nvSpPr>
        <p:spPr>
          <a:xfrm>
            <a:off x="2024063" y="6286078"/>
            <a:ext cx="8626765" cy="646331"/>
          </a:xfrm>
          <a:prstGeom prst="rect">
            <a:avLst/>
          </a:prstGeom>
        </p:spPr>
        <p:txBody>
          <a:bodyPr wrap="square">
            <a:spAutoFit/>
          </a:bodyPr>
          <a:lstStyle/>
          <a:p>
            <a:r>
              <a:rPr lang="en-IN" dirty="0">
                <a:solidFill>
                  <a:schemeClr val="bg1"/>
                </a:solidFill>
              </a:rPr>
              <a:t>Content </a:t>
            </a:r>
            <a:r>
              <a:rPr lang="en-IN" altLang="en-US" dirty="0">
                <a:solidFill>
                  <a:schemeClr val="bg1"/>
                </a:solidFill>
              </a:rPr>
              <a:t>Sources: -</a:t>
            </a:r>
            <a:r>
              <a:rPr lang="en-US" dirty="0" err="1">
                <a:solidFill>
                  <a:schemeClr val="bg1"/>
                </a:solidFill>
              </a:rPr>
              <a:t>Elamsari</a:t>
            </a:r>
            <a:r>
              <a:rPr lang="en-US" dirty="0">
                <a:solidFill>
                  <a:schemeClr val="bg1"/>
                </a:solidFill>
              </a:rPr>
              <a:t> and </a:t>
            </a:r>
            <a:r>
              <a:rPr lang="en-US" dirty="0" err="1">
                <a:solidFill>
                  <a:schemeClr val="bg1"/>
                </a:solidFill>
              </a:rPr>
              <a:t>Navathe</a:t>
            </a:r>
            <a:r>
              <a:rPr lang="en-US" dirty="0">
                <a:solidFill>
                  <a:schemeClr val="bg1"/>
                </a:solidFill>
              </a:rPr>
              <a:t>, Fundamentals of Database Management systems, -</a:t>
            </a:r>
            <a:r>
              <a:rPr lang="en-IN" dirty="0" err="1">
                <a:solidFill>
                  <a:schemeClr val="bg1"/>
                </a:solidFill>
              </a:rPr>
              <a:t>Silberschatz−Korth−Sudarshan</a:t>
            </a:r>
            <a:r>
              <a:rPr lang="en-IN" dirty="0">
                <a:solidFill>
                  <a:schemeClr val="bg1"/>
                </a:solidFill>
              </a:rPr>
              <a:t> • Database System Concepts, Fourth Edition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00" dirty="0">
                <a:effectLst>
                  <a:outerShdw blurRad="38100" dist="38100" dir="2700000" algn="tl">
                    <a:srgbClr val="000000"/>
                  </a:outerShdw>
                </a:effectLst>
              </a:rPr>
              <a:t> 1- SHARED-MEMORY ARCHITECTURE</a:t>
            </a:r>
          </a:p>
        </p:txBody>
      </p:sp>
      <p:sp>
        <p:nvSpPr>
          <p:cNvPr id="4" name="Slide Number Placeholder 3"/>
          <p:cNvSpPr>
            <a:spLocks noGrp="1"/>
          </p:cNvSpPr>
          <p:nvPr>
            <p:ph type="sldNum" sz="quarter" idx="12"/>
          </p:nvPr>
        </p:nvSpPr>
        <p:spPr/>
        <p:txBody>
          <a:bodyPr/>
          <a:lstStyle/>
          <a:p>
            <a:fld id="{B50E8914-3A3C-4712-9D59-CE111BB10161}" type="slidenum">
              <a:rPr lang="en-US" smtClean="0"/>
              <a:pPr/>
              <a:t>11</a:t>
            </a:fld>
            <a:endParaRPr lang="en-US"/>
          </a:p>
        </p:txBody>
      </p:sp>
      <p:sp>
        <p:nvSpPr>
          <p:cNvPr id="8" name="Content Placeholder 7"/>
          <p:cNvSpPr>
            <a:spLocks noGrp="1"/>
          </p:cNvSpPr>
          <p:nvPr>
            <p:ph idx="1"/>
          </p:nvPr>
        </p:nvSpPr>
        <p:spPr/>
        <p:txBody>
          <a:bodyPr/>
          <a:lstStyle/>
          <a:p>
            <a:pPr>
              <a:buFont typeface="Wingdings" pitchFamily="2" charset="2"/>
              <a:buChar char="q"/>
            </a:pPr>
            <a:r>
              <a:rPr lang="en-US" dirty="0"/>
              <a:t>Every processor has its own disk</a:t>
            </a:r>
          </a:p>
          <a:p>
            <a:pPr>
              <a:buFont typeface="Wingdings" pitchFamily="2" charset="2"/>
              <a:buChar char="q"/>
            </a:pPr>
            <a:r>
              <a:rPr lang="en-US" dirty="0"/>
              <a:t> Single memory address-space for all processors</a:t>
            </a:r>
          </a:p>
          <a:p>
            <a:pPr lvl="1"/>
            <a:r>
              <a:rPr lang="en-US" dirty="0"/>
              <a:t>•Reading or writing to far memory can be slightly more expensive</a:t>
            </a:r>
          </a:p>
          <a:p>
            <a:pPr>
              <a:buFont typeface="Wingdings" pitchFamily="2" charset="2"/>
              <a:buChar char="q"/>
            </a:pPr>
            <a:r>
              <a:rPr lang="en-US" dirty="0"/>
              <a:t> Every processor can have its own local memory and cache as well</a:t>
            </a:r>
          </a:p>
        </p:txBody>
      </p:sp>
      <p:pic>
        <p:nvPicPr>
          <p:cNvPr id="3074" name="Picture 2"/>
          <p:cNvPicPr>
            <a:picLocks noChangeAspect="1" noChangeArrowheads="1"/>
          </p:cNvPicPr>
          <p:nvPr/>
        </p:nvPicPr>
        <p:blipFill>
          <a:blip r:embed="rId2"/>
          <a:srcRect/>
          <a:stretch>
            <a:fillRect/>
          </a:stretch>
        </p:blipFill>
        <p:spPr bwMode="auto">
          <a:xfrm>
            <a:off x="4091940" y="3471864"/>
            <a:ext cx="3280410" cy="3013186"/>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63743"/>
            <a:ext cx="10058400" cy="1450757"/>
          </a:xfrm>
        </p:spPr>
        <p:txBody>
          <a:bodyPr>
            <a:normAutofit/>
          </a:bodyPr>
          <a:lstStyle/>
          <a:p>
            <a:r>
              <a:rPr lang="en-US" sz="4300" dirty="0">
                <a:effectLst>
                  <a:outerShdw blurRad="38100" dist="38100" dir="2700000" algn="tl">
                    <a:srgbClr val="000000"/>
                  </a:outerShdw>
                </a:effectLst>
              </a:rPr>
              <a:t>2- SHARED-DISK ARCHITECTURE</a:t>
            </a:r>
          </a:p>
        </p:txBody>
      </p:sp>
      <p:sp>
        <p:nvSpPr>
          <p:cNvPr id="4" name="Slide Number Placeholder 3"/>
          <p:cNvSpPr>
            <a:spLocks noGrp="1"/>
          </p:cNvSpPr>
          <p:nvPr>
            <p:ph type="sldNum" sz="quarter" idx="12"/>
          </p:nvPr>
        </p:nvSpPr>
        <p:spPr/>
        <p:txBody>
          <a:bodyPr/>
          <a:lstStyle/>
          <a:p>
            <a:fld id="{B50E8914-3A3C-4712-9D59-CE111BB10161}" type="slidenum">
              <a:rPr lang="en-US" smtClean="0"/>
              <a:pPr/>
              <a:t>12</a:t>
            </a:fld>
            <a:endParaRPr lang="en-US"/>
          </a:p>
        </p:txBody>
      </p:sp>
      <p:sp>
        <p:nvSpPr>
          <p:cNvPr id="8" name="Content Placeholder 7"/>
          <p:cNvSpPr>
            <a:spLocks noGrp="1"/>
          </p:cNvSpPr>
          <p:nvPr>
            <p:ph idx="1"/>
          </p:nvPr>
        </p:nvSpPr>
        <p:spPr/>
        <p:txBody>
          <a:bodyPr/>
          <a:lstStyle/>
          <a:p>
            <a:pPr>
              <a:buFont typeface="Wingdings" pitchFamily="2" charset="2"/>
              <a:buChar char="q"/>
            </a:pPr>
            <a:r>
              <a:rPr lang="en-US" dirty="0"/>
              <a:t> Every processor has its own memory (not accessible by others)</a:t>
            </a:r>
          </a:p>
          <a:p>
            <a:pPr>
              <a:buFont typeface="Wingdings" pitchFamily="2" charset="2"/>
              <a:buChar char="q"/>
            </a:pPr>
            <a:r>
              <a:rPr lang="en-US" dirty="0"/>
              <a:t> All machines can access all disks in the system</a:t>
            </a:r>
          </a:p>
          <a:p>
            <a:pPr>
              <a:buFont typeface="Wingdings" pitchFamily="2" charset="2"/>
              <a:buChar char="q"/>
            </a:pPr>
            <a:r>
              <a:rPr lang="en-US" dirty="0"/>
              <a:t> Number of disks does not necessarily match the number of</a:t>
            </a:r>
          </a:p>
          <a:p>
            <a:pPr>
              <a:buNone/>
            </a:pPr>
            <a:r>
              <a:rPr lang="en-US" dirty="0"/>
              <a:t>  processors</a:t>
            </a:r>
          </a:p>
        </p:txBody>
      </p:sp>
      <p:pic>
        <p:nvPicPr>
          <p:cNvPr id="4099" name="Picture 3"/>
          <p:cNvPicPr>
            <a:picLocks noChangeAspect="1" noChangeArrowheads="1"/>
          </p:cNvPicPr>
          <p:nvPr/>
        </p:nvPicPr>
        <p:blipFill>
          <a:blip r:embed="rId2"/>
          <a:srcRect/>
          <a:stretch>
            <a:fillRect/>
          </a:stretch>
        </p:blipFill>
        <p:spPr bwMode="auto">
          <a:xfrm>
            <a:off x="7719060" y="1931670"/>
            <a:ext cx="3200400" cy="30861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1199-8535-4FA2-8BEE-AE265CE778D3}"/>
              </a:ext>
            </a:extLst>
          </p:cNvPr>
          <p:cNvSpPr>
            <a:spLocks noGrp="1"/>
          </p:cNvSpPr>
          <p:nvPr>
            <p:ph type="title"/>
          </p:nvPr>
        </p:nvSpPr>
        <p:spPr>
          <a:ln>
            <a:solidFill>
              <a:schemeClr val="accent1"/>
            </a:solidFill>
          </a:ln>
        </p:spPr>
        <p:txBody>
          <a:bodyPr>
            <a:normAutofit/>
          </a:bodyPr>
          <a:lstStyle/>
          <a:p>
            <a:r>
              <a:rPr lang="en-US" sz="4300" dirty="0">
                <a:effectLst>
                  <a:outerShdw blurRad="38100" dist="38100" dir="2700000" algn="tl">
                    <a:srgbClr val="000000"/>
                  </a:outerShdw>
                </a:effectLst>
              </a:rPr>
              <a:t>3- SHARED-NOTHING ARCHITECTURE</a:t>
            </a:r>
          </a:p>
        </p:txBody>
      </p:sp>
      <p:sp>
        <p:nvSpPr>
          <p:cNvPr id="3" name="Content Placeholder 2">
            <a:extLst>
              <a:ext uri="{FF2B5EF4-FFF2-40B4-BE49-F238E27FC236}">
                <a16:creationId xmlns:a16="http://schemas.microsoft.com/office/drawing/2014/main" id="{CB3CE753-9649-4DA0-84EA-A6890158C6F7}"/>
              </a:ext>
            </a:extLst>
          </p:cNvPr>
          <p:cNvSpPr>
            <a:spLocks noGrp="1"/>
          </p:cNvSpPr>
          <p:nvPr>
            <p:ph idx="1"/>
          </p:nvPr>
        </p:nvSpPr>
        <p:spPr>
          <a:ln>
            <a:solidFill>
              <a:schemeClr val="accent1"/>
            </a:solidFill>
          </a:ln>
        </p:spPr>
        <p:txBody>
          <a:bodyPr>
            <a:normAutofit lnSpcReduction="10000"/>
          </a:bodyPr>
          <a:lstStyle/>
          <a:p>
            <a:r>
              <a:rPr lang="en-US" sz="2800" dirty="0"/>
              <a:t>• Most common architecture nowadays</a:t>
            </a:r>
          </a:p>
          <a:p>
            <a:r>
              <a:rPr lang="en-US" sz="2800" dirty="0"/>
              <a:t>• Every machine has its own memory and disk</a:t>
            </a:r>
          </a:p>
          <a:p>
            <a:pPr lvl="1"/>
            <a:r>
              <a:rPr lang="en-US" sz="2600" dirty="0"/>
              <a:t> Many cheap machines (commodity hardware)</a:t>
            </a:r>
          </a:p>
          <a:p>
            <a:r>
              <a:rPr lang="en-US" sz="2800" dirty="0"/>
              <a:t>• Communication is done through high speed</a:t>
            </a:r>
          </a:p>
          <a:p>
            <a:r>
              <a:rPr lang="en-US" sz="2800" dirty="0"/>
              <a:t>network and switches</a:t>
            </a:r>
          </a:p>
          <a:p>
            <a:r>
              <a:rPr lang="en-US" sz="2800" dirty="0"/>
              <a:t>• </a:t>
            </a:r>
            <a:r>
              <a:rPr lang="en-US" sz="2800" b="1" dirty="0"/>
              <a:t>Usually machines can have a hierarchy</a:t>
            </a:r>
          </a:p>
          <a:p>
            <a:pPr lvl="1"/>
            <a:r>
              <a:rPr lang="en-US" sz="2600" dirty="0"/>
              <a:t>Machines on same rack</a:t>
            </a:r>
          </a:p>
          <a:p>
            <a:pPr lvl="1"/>
            <a:r>
              <a:rPr lang="en-US" sz="2600" dirty="0"/>
              <a:t>Then racks are connected</a:t>
            </a:r>
            <a:endParaRPr lang="en-US" altLang="en-US" sz="2200" dirty="0">
              <a:ea typeface="ＭＳ Ｐゴシック" panose="020B0600070205080204" pitchFamily="34" charset="-128"/>
            </a:endParaRPr>
          </a:p>
          <a:p>
            <a:endParaRPr lang="en-US" dirty="0"/>
          </a:p>
        </p:txBody>
      </p:sp>
      <p:sp>
        <p:nvSpPr>
          <p:cNvPr id="4" name="Slide Number Placeholder 3">
            <a:extLst>
              <a:ext uri="{FF2B5EF4-FFF2-40B4-BE49-F238E27FC236}">
                <a16:creationId xmlns:a16="http://schemas.microsoft.com/office/drawing/2014/main" id="{FD7D6806-BC62-4206-871F-D633ED56BEB0}"/>
              </a:ext>
            </a:extLst>
          </p:cNvPr>
          <p:cNvSpPr>
            <a:spLocks noGrp="1"/>
          </p:cNvSpPr>
          <p:nvPr>
            <p:ph type="sldNum" sz="quarter" idx="12"/>
          </p:nvPr>
        </p:nvSpPr>
        <p:spPr/>
        <p:txBody>
          <a:bodyPr/>
          <a:lstStyle/>
          <a:p>
            <a:fld id="{9294BFC4-70D9-45C9-90C6-F2DFA0441CF2}" type="slidenum">
              <a:rPr lang="en-US" smtClean="0"/>
              <a:pPr/>
              <a:t>13</a:t>
            </a:fld>
            <a:endParaRPr lang="en-US"/>
          </a:p>
        </p:txBody>
      </p:sp>
      <p:pic>
        <p:nvPicPr>
          <p:cNvPr id="5122" name="Picture 2"/>
          <p:cNvPicPr>
            <a:picLocks noChangeAspect="1" noChangeArrowheads="1"/>
          </p:cNvPicPr>
          <p:nvPr/>
        </p:nvPicPr>
        <p:blipFill>
          <a:blip r:embed="rId2"/>
          <a:srcRect/>
          <a:stretch>
            <a:fillRect/>
          </a:stretch>
        </p:blipFill>
        <p:spPr bwMode="auto">
          <a:xfrm>
            <a:off x="7861935" y="2823210"/>
            <a:ext cx="4291013" cy="2019300"/>
          </a:xfrm>
          <a:prstGeom prst="rect">
            <a:avLst/>
          </a:prstGeom>
          <a:noFill/>
          <a:ln w="9525">
            <a:noFill/>
            <a:miter lim="800000"/>
            <a:headEnd/>
            <a:tailEnd/>
          </a:ln>
          <a:effectLst/>
        </p:spPr>
      </p:pic>
      <p:sp>
        <p:nvSpPr>
          <p:cNvPr id="6" name="Rectangle 5"/>
          <p:cNvSpPr/>
          <p:nvPr/>
        </p:nvSpPr>
        <p:spPr>
          <a:xfrm>
            <a:off x="8465820" y="4928830"/>
            <a:ext cx="2369820" cy="923330"/>
          </a:xfrm>
          <a:prstGeom prst="rect">
            <a:avLst/>
          </a:prstGeom>
        </p:spPr>
        <p:txBody>
          <a:bodyPr wrap="square">
            <a:spAutoFit/>
          </a:bodyPr>
          <a:lstStyle/>
          <a:p>
            <a:r>
              <a:rPr lang="en-US" dirty="0">
                <a:solidFill>
                  <a:srgbClr val="FF0000"/>
                </a:solidFill>
              </a:rPr>
              <a:t>• </a:t>
            </a:r>
            <a:r>
              <a:rPr lang="en-US" b="1" dirty="0">
                <a:solidFill>
                  <a:srgbClr val="FF0000"/>
                </a:solidFill>
              </a:rPr>
              <a:t>Scales better</a:t>
            </a:r>
          </a:p>
          <a:p>
            <a:r>
              <a:rPr lang="en-US" dirty="0">
                <a:solidFill>
                  <a:srgbClr val="FF0000"/>
                </a:solidFill>
              </a:rPr>
              <a:t>• </a:t>
            </a:r>
            <a:r>
              <a:rPr lang="en-US" b="1" dirty="0">
                <a:solidFill>
                  <a:srgbClr val="FF0000"/>
                </a:solidFill>
              </a:rPr>
              <a:t>Easier to build</a:t>
            </a:r>
          </a:p>
          <a:p>
            <a:r>
              <a:rPr lang="en-US" dirty="0">
                <a:solidFill>
                  <a:srgbClr val="FF0000"/>
                </a:solidFill>
              </a:rPr>
              <a:t>• </a:t>
            </a:r>
            <a:r>
              <a:rPr lang="en-US" b="1" dirty="0">
                <a:solidFill>
                  <a:srgbClr val="FF0000"/>
                </a:solidFill>
              </a:rPr>
              <a:t>Cheaper cost</a:t>
            </a:r>
            <a:endParaRPr lang="en-US" dirty="0">
              <a:solidFill>
                <a:srgbClr val="FF0000"/>
              </a:solidFill>
            </a:endParaRPr>
          </a:p>
        </p:txBody>
      </p:sp>
    </p:spTree>
    <p:extLst>
      <p:ext uri="{BB962C8B-B14F-4D97-AF65-F5344CB8AC3E}">
        <p14:creationId xmlns:p14="http://schemas.microsoft.com/office/powerpoint/2010/main" val="660602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00" dirty="0">
                <a:effectLst>
                  <a:outerShdw blurRad="38100" dist="38100" dir="2700000" algn="tl">
                    <a:srgbClr val="000000"/>
                  </a:outerShdw>
                </a:effectLst>
              </a:rPr>
              <a:t>Comparison Factor in Parallel and Distributed Database</a:t>
            </a:r>
          </a:p>
        </p:txBody>
      </p:sp>
      <p:sp>
        <p:nvSpPr>
          <p:cNvPr id="4" name="Slide Number Placeholder 3"/>
          <p:cNvSpPr>
            <a:spLocks noGrp="1"/>
          </p:cNvSpPr>
          <p:nvPr>
            <p:ph type="sldNum" sz="quarter" idx="12"/>
          </p:nvPr>
        </p:nvSpPr>
        <p:spPr/>
        <p:txBody>
          <a:bodyPr/>
          <a:lstStyle/>
          <a:p>
            <a:fld id="{B50E8914-3A3C-4712-9D59-CE111BB10161}" type="slidenum">
              <a:rPr lang="en-US" smtClean="0"/>
              <a:pPr/>
              <a:t>14</a:t>
            </a:fld>
            <a:endParaRPr 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141537565"/>
              </p:ext>
            </p:extLst>
          </p:nvPr>
        </p:nvGraphicFramePr>
        <p:xfrm>
          <a:off x="1096961" y="1846262"/>
          <a:ext cx="10104438" cy="4219922"/>
        </p:xfrm>
        <a:graphic>
          <a:graphicData uri="http://schemas.openxmlformats.org/drawingml/2006/table">
            <a:tbl>
              <a:tblPr firstRow="1" bandRow="1">
                <a:tableStyleId>{5C22544A-7EE6-4342-B048-85BDC9FD1C3A}</a:tableStyleId>
              </a:tblPr>
              <a:tblGrid>
                <a:gridCol w="3368146">
                  <a:extLst>
                    <a:ext uri="{9D8B030D-6E8A-4147-A177-3AD203B41FA5}">
                      <a16:colId xmlns:a16="http://schemas.microsoft.com/office/drawing/2014/main" val="20000"/>
                    </a:ext>
                  </a:extLst>
                </a:gridCol>
                <a:gridCol w="3368146">
                  <a:extLst>
                    <a:ext uri="{9D8B030D-6E8A-4147-A177-3AD203B41FA5}">
                      <a16:colId xmlns:a16="http://schemas.microsoft.com/office/drawing/2014/main" val="20001"/>
                    </a:ext>
                  </a:extLst>
                </a:gridCol>
                <a:gridCol w="3368146">
                  <a:extLst>
                    <a:ext uri="{9D8B030D-6E8A-4147-A177-3AD203B41FA5}">
                      <a16:colId xmlns:a16="http://schemas.microsoft.com/office/drawing/2014/main" val="20002"/>
                    </a:ext>
                  </a:extLst>
                </a:gridCol>
              </a:tblGrid>
              <a:tr h="525087">
                <a:tc>
                  <a:txBody>
                    <a:bodyPr/>
                    <a:lstStyle/>
                    <a:p>
                      <a:r>
                        <a:rPr lang="en-US" dirty="0"/>
                        <a:t>Comparison Factor</a:t>
                      </a:r>
                    </a:p>
                  </a:txBody>
                  <a:tcPr/>
                </a:tc>
                <a:tc>
                  <a:txBody>
                    <a:bodyPr/>
                    <a:lstStyle/>
                    <a:p>
                      <a:r>
                        <a:rPr lang="en-US" dirty="0"/>
                        <a:t>Parallel Database</a:t>
                      </a:r>
                    </a:p>
                  </a:txBody>
                  <a:tcPr/>
                </a:tc>
                <a:tc>
                  <a:txBody>
                    <a:bodyPr/>
                    <a:lstStyle/>
                    <a:p>
                      <a:r>
                        <a:rPr lang="en-US" dirty="0"/>
                        <a:t>Distributed Database </a:t>
                      </a:r>
                    </a:p>
                  </a:txBody>
                  <a:tcPr/>
                </a:tc>
                <a:extLst>
                  <a:ext uri="{0D108BD9-81ED-4DB2-BD59-A6C34878D82A}">
                    <a16:rowId xmlns:a16="http://schemas.microsoft.com/office/drawing/2014/main" val="10000"/>
                  </a:ext>
                </a:extLst>
              </a:tr>
              <a:tr h="1294735">
                <a:tc>
                  <a:txBody>
                    <a:bodyPr/>
                    <a:lstStyle/>
                    <a:p>
                      <a:r>
                        <a:rPr lang="en-US" dirty="0"/>
                        <a:t>System Components </a:t>
                      </a:r>
                    </a:p>
                  </a:txBody>
                  <a:tcPr/>
                </a:tc>
                <a:tc>
                  <a:txBody>
                    <a:bodyPr/>
                    <a:lstStyle/>
                    <a:p>
                      <a:r>
                        <a:rPr lang="en-US" sz="1800" kern="1200" dirty="0">
                          <a:solidFill>
                            <a:schemeClr val="dk1"/>
                          </a:solidFill>
                          <a:latin typeface="+mn-lt"/>
                          <a:ea typeface="+mn-ea"/>
                          <a:cs typeface="+mn-cs"/>
                        </a:rPr>
                        <a:t>In parallel databases, processes are tightly coupled and constitutes a single database system  i.e., the parallel database is a centralized database and data reside in a single location </a:t>
                      </a:r>
                    </a:p>
                  </a:txBody>
                  <a:tcPr/>
                </a:tc>
                <a:tc>
                  <a:txBody>
                    <a:bodyPr/>
                    <a:lstStyle/>
                    <a:p>
                      <a:pPr marL="0" algn="l" defTabSz="914400" rtl="0" eaLnBrk="1" latinLnBrk="0" hangingPunct="1"/>
                      <a:r>
                        <a:rPr lang="en-US" sz="1800" kern="1200" dirty="0">
                          <a:solidFill>
                            <a:schemeClr val="dk1"/>
                          </a:solidFill>
                          <a:latin typeface="+mn-lt"/>
                          <a:ea typeface="+mn-ea"/>
                          <a:cs typeface="+mn-cs"/>
                        </a:rPr>
                        <a:t>In distributed databases, the sites are loosely coupled and share no physical components i.e., distributed database is our geographically departed, and data are distributed at several locations</a:t>
                      </a:r>
                    </a:p>
                  </a:txBody>
                  <a:tcPr/>
                </a:tc>
                <a:extLst>
                  <a:ext uri="{0D108BD9-81ED-4DB2-BD59-A6C34878D82A}">
                    <a16:rowId xmlns:a16="http://schemas.microsoft.com/office/drawing/2014/main" val="10001"/>
                  </a:ext>
                </a:extLst>
              </a:tr>
              <a:tr h="1683155">
                <a:tc>
                  <a:txBody>
                    <a:bodyPr/>
                    <a:lstStyle/>
                    <a:p>
                      <a:r>
                        <a:rPr lang="en-US" dirty="0"/>
                        <a:t>Component</a:t>
                      </a:r>
                      <a:r>
                        <a:rPr lang="en-US" baseline="0" dirty="0"/>
                        <a:t> Role</a:t>
                      </a:r>
                      <a:endParaRPr lang="en-US" dirty="0"/>
                    </a:p>
                  </a:txBody>
                  <a:tcPr/>
                </a:tc>
                <a:tc>
                  <a:txBody>
                    <a:bodyPr/>
                    <a:lstStyle/>
                    <a:p>
                      <a:r>
                        <a:rPr lang="en-US" dirty="0"/>
                        <a:t>Work independently to handle local transactions or work together to handle global transactions </a:t>
                      </a:r>
                    </a:p>
                  </a:txBody>
                  <a:tcPr/>
                </a:tc>
                <a:tc>
                  <a:txBody>
                    <a:bodyPr/>
                    <a:lstStyle/>
                    <a:p>
                      <a:r>
                        <a:rPr lang="en-US" dirty="0"/>
                        <a:t>Work together to handle global transactions </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50E8914-3A3C-4712-9D59-CE111BB10161}" type="slidenum">
              <a:rPr lang="en-US" smtClean="0"/>
              <a:pPr/>
              <a:t>15</a:t>
            </a:fld>
            <a:endParaRPr lang="en-US"/>
          </a:p>
        </p:txBody>
      </p:sp>
      <p:sp>
        <p:nvSpPr>
          <p:cNvPr id="6" name="Content Placeholder 5"/>
          <p:cNvSpPr>
            <a:spLocks noGrp="1"/>
          </p:cNvSpPr>
          <p:nvPr>
            <p:ph idx="1"/>
          </p:nvPr>
        </p:nvSpPr>
        <p:spPr/>
        <p:txBody>
          <a:bodyPr/>
          <a:lstStyle/>
          <a:p>
            <a:endParaRPr lang="en-US" dirty="0"/>
          </a:p>
        </p:txBody>
      </p:sp>
      <p:graphicFrame>
        <p:nvGraphicFramePr>
          <p:cNvPr id="7" name="Content Placeholder 6"/>
          <p:cNvGraphicFramePr>
            <a:graphicFrameLocks/>
          </p:cNvGraphicFramePr>
          <p:nvPr/>
        </p:nvGraphicFramePr>
        <p:xfrm>
          <a:off x="1096961" y="1846262"/>
          <a:ext cx="10104438" cy="3502977"/>
        </p:xfrm>
        <a:graphic>
          <a:graphicData uri="http://schemas.openxmlformats.org/drawingml/2006/table">
            <a:tbl>
              <a:tblPr firstRow="1" bandRow="1">
                <a:tableStyleId>{5C22544A-7EE6-4342-B048-85BDC9FD1C3A}</a:tableStyleId>
              </a:tblPr>
              <a:tblGrid>
                <a:gridCol w="3368146">
                  <a:extLst>
                    <a:ext uri="{9D8B030D-6E8A-4147-A177-3AD203B41FA5}">
                      <a16:colId xmlns:a16="http://schemas.microsoft.com/office/drawing/2014/main" val="20000"/>
                    </a:ext>
                  </a:extLst>
                </a:gridCol>
                <a:gridCol w="3368146">
                  <a:extLst>
                    <a:ext uri="{9D8B030D-6E8A-4147-A177-3AD203B41FA5}">
                      <a16:colId xmlns:a16="http://schemas.microsoft.com/office/drawing/2014/main" val="20001"/>
                    </a:ext>
                  </a:extLst>
                </a:gridCol>
                <a:gridCol w="3368146">
                  <a:extLst>
                    <a:ext uri="{9D8B030D-6E8A-4147-A177-3AD203B41FA5}">
                      <a16:colId xmlns:a16="http://schemas.microsoft.com/office/drawing/2014/main" val="20002"/>
                    </a:ext>
                  </a:extLst>
                </a:gridCol>
              </a:tblGrid>
              <a:tr h="525087">
                <a:tc>
                  <a:txBody>
                    <a:bodyPr/>
                    <a:lstStyle/>
                    <a:p>
                      <a:r>
                        <a:rPr lang="en-US" dirty="0"/>
                        <a:t>Comparison Factor</a:t>
                      </a:r>
                    </a:p>
                  </a:txBody>
                  <a:tcPr/>
                </a:tc>
                <a:tc>
                  <a:txBody>
                    <a:bodyPr/>
                    <a:lstStyle/>
                    <a:p>
                      <a:r>
                        <a:rPr lang="en-US" dirty="0"/>
                        <a:t>Parallel Database</a:t>
                      </a:r>
                    </a:p>
                  </a:txBody>
                  <a:tcPr/>
                </a:tc>
                <a:tc>
                  <a:txBody>
                    <a:bodyPr/>
                    <a:lstStyle/>
                    <a:p>
                      <a:r>
                        <a:rPr lang="en-US" dirty="0"/>
                        <a:t>Distributed Database </a:t>
                      </a:r>
                    </a:p>
                  </a:txBody>
                  <a:tcPr/>
                </a:tc>
                <a:extLst>
                  <a:ext uri="{0D108BD9-81ED-4DB2-BD59-A6C34878D82A}">
                    <a16:rowId xmlns:a16="http://schemas.microsoft.com/office/drawing/2014/main" val="10000"/>
                  </a:ext>
                </a:extLst>
              </a:tr>
              <a:tr h="1294735">
                <a:tc>
                  <a:txBody>
                    <a:bodyPr/>
                    <a:lstStyle/>
                    <a:p>
                      <a:r>
                        <a:rPr lang="en-US" dirty="0"/>
                        <a:t>Designed for </a:t>
                      </a:r>
                    </a:p>
                  </a:txBody>
                  <a:tcPr/>
                </a:tc>
                <a:tc>
                  <a:txBody>
                    <a:bodyPr/>
                    <a:lstStyle/>
                    <a:p>
                      <a:pPr>
                        <a:buFont typeface="Wingdings" pitchFamily="2" charset="2"/>
                        <a:buChar char="§"/>
                      </a:pPr>
                      <a:r>
                        <a:rPr lang="en-US" dirty="0"/>
                        <a:t> Sharing Data </a:t>
                      </a:r>
                    </a:p>
                    <a:p>
                      <a:pPr>
                        <a:buFont typeface="Wingdings" pitchFamily="2" charset="2"/>
                        <a:buChar char="§"/>
                      </a:pPr>
                      <a:r>
                        <a:rPr lang="en-US" dirty="0"/>
                        <a:t> Local Autonomy </a:t>
                      </a:r>
                    </a:p>
                    <a:p>
                      <a:pPr>
                        <a:buFont typeface="Wingdings" pitchFamily="2" charset="2"/>
                        <a:buChar char="§"/>
                      </a:pPr>
                      <a:r>
                        <a:rPr lang="en-US" dirty="0"/>
                        <a:t> High Availability</a:t>
                      </a:r>
                      <a:r>
                        <a:rPr lang="en-US" baseline="0" dirty="0"/>
                        <a:t> </a:t>
                      </a:r>
                      <a:endParaRPr lang="en-US" dirty="0"/>
                    </a:p>
                  </a:txBody>
                  <a:tcPr/>
                </a:tc>
                <a:tc>
                  <a:txBody>
                    <a:bodyPr/>
                    <a:lstStyle/>
                    <a:p>
                      <a:pPr>
                        <a:buFont typeface="Wingdings" pitchFamily="2" charset="2"/>
                        <a:buChar char="§"/>
                      </a:pPr>
                      <a:r>
                        <a:rPr lang="en-US" dirty="0"/>
                        <a:t> High Performance </a:t>
                      </a:r>
                    </a:p>
                    <a:p>
                      <a:pPr>
                        <a:buFont typeface="Wingdings" pitchFamily="2" charset="2"/>
                        <a:buChar char="§"/>
                      </a:pPr>
                      <a:r>
                        <a:rPr lang="en-US" dirty="0"/>
                        <a:t> Increased Throughput </a:t>
                      </a:r>
                    </a:p>
                  </a:txBody>
                  <a:tcPr/>
                </a:tc>
                <a:extLst>
                  <a:ext uri="{0D108BD9-81ED-4DB2-BD59-A6C34878D82A}">
                    <a16:rowId xmlns:a16="http://schemas.microsoft.com/office/drawing/2014/main" val="10001"/>
                  </a:ext>
                </a:extLst>
              </a:tr>
              <a:tr h="1683155">
                <a:tc>
                  <a:txBody>
                    <a:bodyPr/>
                    <a:lstStyle/>
                    <a:p>
                      <a:r>
                        <a:rPr lang="en-US" dirty="0"/>
                        <a:t>Data Distribution</a:t>
                      </a:r>
                    </a:p>
                  </a:txBody>
                  <a:tcPr/>
                </a:tc>
                <a:tc>
                  <a:txBody>
                    <a:bodyPr/>
                    <a:lstStyle/>
                    <a:p>
                      <a:r>
                        <a:rPr lang="en-US" dirty="0"/>
                        <a:t>Uses Various data partitioning technique s</a:t>
                      </a:r>
                    </a:p>
                  </a:txBody>
                  <a:tcPr/>
                </a:tc>
                <a:tc>
                  <a:txBody>
                    <a:bodyPr/>
                    <a:lstStyle/>
                    <a:p>
                      <a:r>
                        <a:rPr lang="en-US" dirty="0"/>
                        <a:t>Uses Horizontal and Vertical Fragmentation </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50E8914-3A3C-4712-9D59-CE111BB10161}" type="slidenum">
              <a:rPr lang="en-US" smtClean="0"/>
              <a:pPr/>
              <a:t>16</a:t>
            </a:fld>
            <a:endParaRPr lang="en-US"/>
          </a:p>
        </p:txBody>
      </p:sp>
      <p:graphicFrame>
        <p:nvGraphicFramePr>
          <p:cNvPr id="6" name="Content Placeholder 6"/>
          <p:cNvGraphicFramePr>
            <a:graphicFrameLocks/>
          </p:cNvGraphicFramePr>
          <p:nvPr>
            <p:extLst>
              <p:ext uri="{D42A27DB-BD31-4B8C-83A1-F6EECF244321}">
                <p14:modId xmlns:p14="http://schemas.microsoft.com/office/powerpoint/2010/main" val="564114863"/>
              </p:ext>
            </p:extLst>
          </p:nvPr>
        </p:nvGraphicFramePr>
        <p:xfrm>
          <a:off x="1096961" y="1846263"/>
          <a:ext cx="10035858" cy="3582987"/>
        </p:xfrm>
        <a:graphic>
          <a:graphicData uri="http://schemas.openxmlformats.org/drawingml/2006/table">
            <a:tbl>
              <a:tblPr firstRow="1" bandRow="1">
                <a:tableStyleId>{5C22544A-7EE6-4342-B048-85BDC9FD1C3A}</a:tableStyleId>
              </a:tblPr>
              <a:tblGrid>
                <a:gridCol w="3345286">
                  <a:extLst>
                    <a:ext uri="{9D8B030D-6E8A-4147-A177-3AD203B41FA5}">
                      <a16:colId xmlns:a16="http://schemas.microsoft.com/office/drawing/2014/main" val="20000"/>
                    </a:ext>
                  </a:extLst>
                </a:gridCol>
                <a:gridCol w="3345286">
                  <a:extLst>
                    <a:ext uri="{9D8B030D-6E8A-4147-A177-3AD203B41FA5}">
                      <a16:colId xmlns:a16="http://schemas.microsoft.com/office/drawing/2014/main" val="20001"/>
                    </a:ext>
                  </a:extLst>
                </a:gridCol>
                <a:gridCol w="3345286">
                  <a:extLst>
                    <a:ext uri="{9D8B030D-6E8A-4147-A177-3AD203B41FA5}">
                      <a16:colId xmlns:a16="http://schemas.microsoft.com/office/drawing/2014/main" val="20002"/>
                    </a:ext>
                  </a:extLst>
                </a:gridCol>
              </a:tblGrid>
              <a:tr h="417625">
                <a:tc>
                  <a:txBody>
                    <a:bodyPr/>
                    <a:lstStyle/>
                    <a:p>
                      <a:r>
                        <a:rPr lang="en-US" dirty="0"/>
                        <a:t>Comparison Factor</a:t>
                      </a:r>
                    </a:p>
                  </a:txBody>
                  <a:tcPr/>
                </a:tc>
                <a:tc>
                  <a:txBody>
                    <a:bodyPr/>
                    <a:lstStyle/>
                    <a:p>
                      <a:r>
                        <a:rPr lang="en-US" dirty="0"/>
                        <a:t>Parallel Database</a:t>
                      </a:r>
                    </a:p>
                  </a:txBody>
                  <a:tcPr/>
                </a:tc>
                <a:tc>
                  <a:txBody>
                    <a:bodyPr/>
                    <a:lstStyle/>
                    <a:p>
                      <a:r>
                        <a:rPr lang="en-US" dirty="0"/>
                        <a:t>Distributed Database </a:t>
                      </a:r>
                    </a:p>
                  </a:txBody>
                  <a:tcPr/>
                </a:tc>
                <a:extLst>
                  <a:ext uri="{0D108BD9-81ED-4DB2-BD59-A6C34878D82A}">
                    <a16:rowId xmlns:a16="http://schemas.microsoft.com/office/drawing/2014/main" val="10000"/>
                  </a:ext>
                </a:extLst>
              </a:tr>
              <a:tr h="883814">
                <a:tc>
                  <a:txBody>
                    <a:bodyPr/>
                    <a:lstStyle/>
                    <a:p>
                      <a:r>
                        <a:rPr lang="en-US" dirty="0"/>
                        <a:t>Objective</a:t>
                      </a:r>
                      <a:r>
                        <a:rPr lang="en-US" baseline="0" dirty="0"/>
                        <a:t> </a:t>
                      </a:r>
                      <a:endParaRPr lang="en-US" dirty="0"/>
                    </a:p>
                  </a:txBody>
                  <a:tcPr/>
                </a:tc>
                <a:tc>
                  <a:txBody>
                    <a:bodyPr/>
                    <a:lstStyle/>
                    <a:p>
                      <a:pPr>
                        <a:buFont typeface="Wingdings" pitchFamily="2" charset="2"/>
                        <a:buNone/>
                      </a:pPr>
                      <a:r>
                        <a:rPr lang="en-US" dirty="0"/>
                        <a:t>Improving performance and throughput </a:t>
                      </a:r>
                    </a:p>
                  </a:txBody>
                  <a:tcPr/>
                </a:tc>
                <a:tc>
                  <a:txBody>
                    <a:bodyPr/>
                    <a:lstStyle/>
                    <a:p>
                      <a:pPr>
                        <a:buFont typeface="Wingdings" pitchFamily="2" charset="2"/>
                        <a:buNone/>
                      </a:pPr>
                      <a:r>
                        <a:rPr lang="en-US" dirty="0"/>
                        <a:t>Providing high availability of</a:t>
                      </a:r>
                      <a:r>
                        <a:rPr lang="en-US" baseline="0" dirty="0"/>
                        <a:t> data with reliability </a:t>
                      </a:r>
                      <a:endParaRPr lang="en-US" dirty="0"/>
                    </a:p>
                  </a:txBody>
                  <a:tcPr/>
                </a:tc>
                <a:extLst>
                  <a:ext uri="{0D108BD9-81ED-4DB2-BD59-A6C34878D82A}">
                    <a16:rowId xmlns:a16="http://schemas.microsoft.com/office/drawing/2014/main" val="10001"/>
                  </a:ext>
                </a:extLst>
              </a:tr>
              <a:tr h="942861">
                <a:tc>
                  <a:txBody>
                    <a:bodyPr/>
                    <a:lstStyle/>
                    <a:p>
                      <a:r>
                        <a:rPr lang="en-US" dirty="0"/>
                        <a:t>Speed of execution </a:t>
                      </a:r>
                    </a:p>
                  </a:txBody>
                  <a:tcPr/>
                </a:tc>
                <a:tc>
                  <a:txBody>
                    <a:bodyPr/>
                    <a:lstStyle/>
                    <a:p>
                      <a:r>
                        <a:rPr lang="en-US" dirty="0"/>
                        <a:t>High</a:t>
                      </a:r>
                    </a:p>
                  </a:txBody>
                  <a:tcPr/>
                </a:tc>
                <a:tc>
                  <a:txBody>
                    <a:bodyPr/>
                    <a:lstStyle/>
                    <a:p>
                      <a:r>
                        <a:rPr lang="en-US" dirty="0"/>
                        <a:t>Low</a:t>
                      </a:r>
                    </a:p>
                  </a:txBody>
                  <a:tcPr/>
                </a:tc>
                <a:extLst>
                  <a:ext uri="{0D108BD9-81ED-4DB2-BD59-A6C34878D82A}">
                    <a16:rowId xmlns:a16="http://schemas.microsoft.com/office/drawing/2014/main" val="10002"/>
                  </a:ext>
                </a:extLst>
              </a:tr>
              <a:tr h="1338687">
                <a:tc>
                  <a:txBody>
                    <a:bodyPr/>
                    <a:lstStyle/>
                    <a:p>
                      <a:r>
                        <a:rPr lang="en-US" dirty="0"/>
                        <a:t>Geographic Location</a:t>
                      </a:r>
                    </a:p>
                  </a:txBody>
                  <a:tcPr/>
                </a:tc>
                <a:tc>
                  <a:txBody>
                    <a:bodyPr/>
                    <a:lstStyle/>
                    <a:p>
                      <a:r>
                        <a:rPr lang="en-US" dirty="0"/>
                        <a:t>Located at same location</a:t>
                      </a:r>
                    </a:p>
                  </a:txBody>
                  <a:tcPr/>
                </a:tc>
                <a:tc>
                  <a:txBody>
                    <a:bodyPr/>
                    <a:lstStyle/>
                    <a:p>
                      <a:r>
                        <a:rPr lang="en-US" dirty="0"/>
                        <a:t>Located at different sites (remote)</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4300" dirty="0">
              <a:effectLst>
                <a:outerShdw blurRad="38100" dist="38100" dir="2700000" algn="tl">
                  <a:srgbClr val="000000"/>
                </a:outerShdw>
              </a:effectLst>
            </a:endParaRPr>
          </a:p>
        </p:txBody>
      </p:sp>
      <p:sp>
        <p:nvSpPr>
          <p:cNvPr id="4" name="Slide Number Placeholder 3"/>
          <p:cNvSpPr>
            <a:spLocks noGrp="1"/>
          </p:cNvSpPr>
          <p:nvPr>
            <p:ph type="sldNum" sz="quarter" idx="12"/>
          </p:nvPr>
        </p:nvSpPr>
        <p:spPr/>
        <p:txBody>
          <a:bodyPr/>
          <a:lstStyle/>
          <a:p>
            <a:fld id="{B50E8914-3A3C-4712-9D59-CE111BB10161}" type="slidenum">
              <a:rPr lang="en-US" smtClean="0"/>
              <a:pPr/>
              <a:t>17</a:t>
            </a:fld>
            <a:endParaRPr lang="en-US"/>
          </a:p>
        </p:txBody>
      </p:sp>
      <p:graphicFrame>
        <p:nvGraphicFramePr>
          <p:cNvPr id="9" name="Content Placeholder 6"/>
          <p:cNvGraphicFramePr>
            <a:graphicFrameLocks/>
          </p:cNvGraphicFramePr>
          <p:nvPr>
            <p:extLst>
              <p:ext uri="{D42A27DB-BD31-4B8C-83A1-F6EECF244321}">
                <p14:modId xmlns:p14="http://schemas.microsoft.com/office/powerpoint/2010/main" val="3872553119"/>
              </p:ext>
            </p:extLst>
          </p:nvPr>
        </p:nvGraphicFramePr>
        <p:xfrm>
          <a:off x="1096961" y="1846263"/>
          <a:ext cx="10035858" cy="3582987"/>
        </p:xfrm>
        <a:graphic>
          <a:graphicData uri="http://schemas.openxmlformats.org/drawingml/2006/table">
            <a:tbl>
              <a:tblPr firstRow="1" bandRow="1">
                <a:tableStyleId>{5C22544A-7EE6-4342-B048-85BDC9FD1C3A}</a:tableStyleId>
              </a:tblPr>
              <a:tblGrid>
                <a:gridCol w="3345286">
                  <a:extLst>
                    <a:ext uri="{9D8B030D-6E8A-4147-A177-3AD203B41FA5}">
                      <a16:colId xmlns:a16="http://schemas.microsoft.com/office/drawing/2014/main" val="20000"/>
                    </a:ext>
                  </a:extLst>
                </a:gridCol>
                <a:gridCol w="3345286">
                  <a:extLst>
                    <a:ext uri="{9D8B030D-6E8A-4147-A177-3AD203B41FA5}">
                      <a16:colId xmlns:a16="http://schemas.microsoft.com/office/drawing/2014/main" val="20001"/>
                    </a:ext>
                  </a:extLst>
                </a:gridCol>
                <a:gridCol w="3345286">
                  <a:extLst>
                    <a:ext uri="{9D8B030D-6E8A-4147-A177-3AD203B41FA5}">
                      <a16:colId xmlns:a16="http://schemas.microsoft.com/office/drawing/2014/main" val="20002"/>
                    </a:ext>
                  </a:extLst>
                </a:gridCol>
              </a:tblGrid>
              <a:tr h="417625">
                <a:tc>
                  <a:txBody>
                    <a:bodyPr/>
                    <a:lstStyle/>
                    <a:p>
                      <a:r>
                        <a:rPr lang="en-US" dirty="0"/>
                        <a:t>Comparison Factor</a:t>
                      </a:r>
                    </a:p>
                  </a:txBody>
                  <a:tcPr/>
                </a:tc>
                <a:tc>
                  <a:txBody>
                    <a:bodyPr/>
                    <a:lstStyle/>
                    <a:p>
                      <a:r>
                        <a:rPr lang="en-US" dirty="0"/>
                        <a:t>Parallel Database</a:t>
                      </a:r>
                    </a:p>
                  </a:txBody>
                  <a:tcPr/>
                </a:tc>
                <a:tc>
                  <a:txBody>
                    <a:bodyPr/>
                    <a:lstStyle/>
                    <a:p>
                      <a:r>
                        <a:rPr lang="en-US" dirty="0"/>
                        <a:t>Distributed Database </a:t>
                      </a:r>
                    </a:p>
                  </a:txBody>
                  <a:tcPr/>
                </a:tc>
                <a:extLst>
                  <a:ext uri="{0D108BD9-81ED-4DB2-BD59-A6C34878D82A}">
                    <a16:rowId xmlns:a16="http://schemas.microsoft.com/office/drawing/2014/main" val="10000"/>
                  </a:ext>
                </a:extLst>
              </a:tr>
              <a:tr h="883814">
                <a:tc>
                  <a:txBody>
                    <a:bodyPr/>
                    <a:lstStyle/>
                    <a:p>
                      <a:r>
                        <a:rPr lang="en-US" baseline="0" dirty="0"/>
                        <a:t>Node types </a:t>
                      </a:r>
                      <a:endParaRPr lang="en-US" dirty="0"/>
                    </a:p>
                  </a:txBody>
                  <a:tcPr/>
                </a:tc>
                <a:tc>
                  <a:txBody>
                    <a:bodyPr/>
                    <a:lstStyle/>
                    <a:p>
                      <a:pPr>
                        <a:buFont typeface="Wingdings" pitchFamily="2" charset="2"/>
                        <a:buNone/>
                      </a:pPr>
                      <a:r>
                        <a:rPr lang="en-US" dirty="0"/>
                        <a:t>Homogeneous</a:t>
                      </a:r>
                    </a:p>
                  </a:txBody>
                  <a:tcPr/>
                </a:tc>
                <a:tc>
                  <a:txBody>
                    <a:bodyPr/>
                    <a:lstStyle/>
                    <a:p>
                      <a:pPr>
                        <a:buFont typeface="Wingdings" pitchFamily="2" charset="2"/>
                        <a:buNone/>
                      </a:pPr>
                      <a:r>
                        <a:rPr lang="en-US" dirty="0"/>
                        <a:t>Heterogeneous and Homogeneous both</a:t>
                      </a:r>
                    </a:p>
                  </a:txBody>
                  <a:tcPr/>
                </a:tc>
                <a:extLst>
                  <a:ext uri="{0D108BD9-81ED-4DB2-BD59-A6C34878D82A}">
                    <a16:rowId xmlns:a16="http://schemas.microsoft.com/office/drawing/2014/main" val="10001"/>
                  </a:ext>
                </a:extLst>
              </a:tr>
              <a:tr h="942861">
                <a:tc>
                  <a:txBody>
                    <a:bodyPr/>
                    <a:lstStyle/>
                    <a:p>
                      <a:r>
                        <a:rPr lang="en-US" dirty="0"/>
                        <a:t>Expansion scope </a:t>
                      </a:r>
                    </a:p>
                  </a:txBody>
                  <a:tcPr/>
                </a:tc>
                <a:tc>
                  <a:txBody>
                    <a:bodyPr/>
                    <a:lstStyle/>
                    <a:p>
                      <a:r>
                        <a:rPr lang="en-US" dirty="0"/>
                        <a:t>Difficult to expand</a:t>
                      </a:r>
                    </a:p>
                  </a:txBody>
                  <a:tcPr/>
                </a:tc>
                <a:tc>
                  <a:txBody>
                    <a:bodyPr/>
                    <a:lstStyle/>
                    <a:p>
                      <a:r>
                        <a:rPr lang="en-US" dirty="0"/>
                        <a:t>Easy to expand</a:t>
                      </a:r>
                    </a:p>
                  </a:txBody>
                  <a:tcPr/>
                </a:tc>
                <a:extLst>
                  <a:ext uri="{0D108BD9-81ED-4DB2-BD59-A6C34878D82A}">
                    <a16:rowId xmlns:a16="http://schemas.microsoft.com/office/drawing/2014/main" val="10002"/>
                  </a:ext>
                </a:extLst>
              </a:tr>
              <a:tr h="1338687">
                <a:tc>
                  <a:txBody>
                    <a:bodyPr/>
                    <a:lstStyle/>
                    <a:p>
                      <a:r>
                        <a:rPr lang="en-US" dirty="0"/>
                        <a:t>Overhead</a:t>
                      </a:r>
                    </a:p>
                  </a:txBody>
                  <a:tcPr/>
                </a:tc>
                <a:tc>
                  <a:txBody>
                    <a:bodyPr/>
                    <a:lstStyle/>
                    <a:p>
                      <a:r>
                        <a:rPr lang="en-US" dirty="0"/>
                        <a:t>Low</a:t>
                      </a:r>
                    </a:p>
                  </a:txBody>
                  <a:tcPr/>
                </a:tc>
                <a:tc>
                  <a:txBody>
                    <a:bodyPr/>
                    <a:lstStyle/>
                    <a:p>
                      <a:r>
                        <a:rPr lang="en-US" dirty="0"/>
                        <a:t>High</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CE0B-A1A3-4A28-8CCA-C3F219CFEC90}"/>
              </a:ext>
            </a:extLst>
          </p:cNvPr>
          <p:cNvSpPr>
            <a:spLocks noGrp="1"/>
          </p:cNvSpPr>
          <p:nvPr>
            <p:ph type="title"/>
          </p:nvPr>
        </p:nvSpPr>
        <p:spPr>
          <a:ln>
            <a:solidFill>
              <a:schemeClr val="accent1"/>
            </a:solidFill>
          </a:ln>
        </p:spPr>
        <p:txBody>
          <a:bodyPr>
            <a:normAutofit/>
          </a:bodyPr>
          <a:lstStyle/>
          <a:p>
            <a:endParaRPr lang="en-US" sz="4300" dirty="0">
              <a:effectLst>
                <a:outerShdw blurRad="38100" dist="38100" dir="2700000" algn="tl">
                  <a:srgbClr val="000000"/>
                </a:outerShdw>
              </a:effectLst>
            </a:endParaRPr>
          </a:p>
        </p:txBody>
      </p:sp>
      <p:sp>
        <p:nvSpPr>
          <p:cNvPr id="4" name="Slide Number Placeholder 3">
            <a:extLst>
              <a:ext uri="{FF2B5EF4-FFF2-40B4-BE49-F238E27FC236}">
                <a16:creationId xmlns:a16="http://schemas.microsoft.com/office/drawing/2014/main" id="{03D67F67-36AB-44F4-B469-17C206919CF9}"/>
              </a:ext>
            </a:extLst>
          </p:cNvPr>
          <p:cNvSpPr>
            <a:spLocks noGrp="1"/>
          </p:cNvSpPr>
          <p:nvPr>
            <p:ph type="sldNum" sz="quarter" idx="12"/>
          </p:nvPr>
        </p:nvSpPr>
        <p:spPr/>
        <p:txBody>
          <a:bodyPr/>
          <a:lstStyle/>
          <a:p>
            <a:fld id="{9294BFC4-70D9-45C9-90C6-F2DFA0441CF2}" type="slidenum">
              <a:rPr lang="en-US" smtClean="0"/>
              <a:pPr/>
              <a:t>18</a:t>
            </a:fld>
            <a:endParaRPr lang="en-US"/>
          </a:p>
        </p:txBody>
      </p:sp>
      <p:graphicFrame>
        <p:nvGraphicFramePr>
          <p:cNvPr id="5" name="Content Placeholder 6"/>
          <p:cNvGraphicFramePr>
            <a:graphicFrameLocks/>
          </p:cNvGraphicFramePr>
          <p:nvPr>
            <p:extLst>
              <p:ext uri="{D42A27DB-BD31-4B8C-83A1-F6EECF244321}">
                <p14:modId xmlns:p14="http://schemas.microsoft.com/office/powerpoint/2010/main" val="1525417109"/>
              </p:ext>
            </p:extLst>
          </p:nvPr>
        </p:nvGraphicFramePr>
        <p:xfrm>
          <a:off x="1176971" y="1880553"/>
          <a:ext cx="10035858" cy="3582987"/>
        </p:xfrm>
        <a:graphic>
          <a:graphicData uri="http://schemas.openxmlformats.org/drawingml/2006/table">
            <a:tbl>
              <a:tblPr firstRow="1" bandRow="1">
                <a:tableStyleId>{5C22544A-7EE6-4342-B048-85BDC9FD1C3A}</a:tableStyleId>
              </a:tblPr>
              <a:tblGrid>
                <a:gridCol w="3345286">
                  <a:extLst>
                    <a:ext uri="{9D8B030D-6E8A-4147-A177-3AD203B41FA5}">
                      <a16:colId xmlns:a16="http://schemas.microsoft.com/office/drawing/2014/main" val="20000"/>
                    </a:ext>
                  </a:extLst>
                </a:gridCol>
                <a:gridCol w="3345286">
                  <a:extLst>
                    <a:ext uri="{9D8B030D-6E8A-4147-A177-3AD203B41FA5}">
                      <a16:colId xmlns:a16="http://schemas.microsoft.com/office/drawing/2014/main" val="20001"/>
                    </a:ext>
                  </a:extLst>
                </a:gridCol>
                <a:gridCol w="3345286">
                  <a:extLst>
                    <a:ext uri="{9D8B030D-6E8A-4147-A177-3AD203B41FA5}">
                      <a16:colId xmlns:a16="http://schemas.microsoft.com/office/drawing/2014/main" val="20002"/>
                    </a:ext>
                  </a:extLst>
                </a:gridCol>
              </a:tblGrid>
              <a:tr h="417625">
                <a:tc>
                  <a:txBody>
                    <a:bodyPr/>
                    <a:lstStyle/>
                    <a:p>
                      <a:r>
                        <a:rPr lang="en-US" dirty="0"/>
                        <a:t>Comparison Factor</a:t>
                      </a:r>
                    </a:p>
                  </a:txBody>
                  <a:tcPr/>
                </a:tc>
                <a:tc>
                  <a:txBody>
                    <a:bodyPr/>
                    <a:lstStyle/>
                    <a:p>
                      <a:r>
                        <a:rPr lang="en-US" dirty="0"/>
                        <a:t>Parallel Database</a:t>
                      </a:r>
                    </a:p>
                  </a:txBody>
                  <a:tcPr/>
                </a:tc>
                <a:tc>
                  <a:txBody>
                    <a:bodyPr/>
                    <a:lstStyle/>
                    <a:p>
                      <a:r>
                        <a:rPr lang="en-US" dirty="0"/>
                        <a:t>Distributed Database </a:t>
                      </a:r>
                    </a:p>
                  </a:txBody>
                  <a:tcPr/>
                </a:tc>
                <a:extLst>
                  <a:ext uri="{0D108BD9-81ED-4DB2-BD59-A6C34878D82A}">
                    <a16:rowId xmlns:a16="http://schemas.microsoft.com/office/drawing/2014/main" val="10000"/>
                  </a:ext>
                </a:extLst>
              </a:tr>
              <a:tr h="883814">
                <a:tc>
                  <a:txBody>
                    <a:bodyPr/>
                    <a:lstStyle/>
                    <a:p>
                      <a:r>
                        <a:rPr lang="en-US" baseline="0" dirty="0"/>
                        <a:t>Performance </a:t>
                      </a:r>
                      <a:endParaRPr lang="en-US" dirty="0"/>
                    </a:p>
                  </a:txBody>
                  <a:tcPr/>
                </a:tc>
                <a:tc>
                  <a:txBody>
                    <a:bodyPr/>
                    <a:lstStyle/>
                    <a:p>
                      <a:pPr>
                        <a:buFont typeface="Wingdings" pitchFamily="2" charset="2"/>
                        <a:buNone/>
                      </a:pPr>
                      <a:r>
                        <a:rPr lang="en-US" dirty="0"/>
                        <a:t>Lower</a:t>
                      </a:r>
                      <a:r>
                        <a:rPr lang="en-US" baseline="0" dirty="0"/>
                        <a:t> reliability &amp; availability</a:t>
                      </a:r>
                      <a:endParaRPr lang="en-US" dirty="0"/>
                    </a:p>
                  </a:txBody>
                  <a:tcPr/>
                </a:tc>
                <a:tc>
                  <a:txBody>
                    <a:bodyPr/>
                    <a:lstStyle/>
                    <a:p>
                      <a:pPr>
                        <a:buFont typeface="Wingdings" pitchFamily="2" charset="2"/>
                        <a:buNone/>
                      </a:pPr>
                      <a:r>
                        <a:rPr lang="en-US" dirty="0"/>
                        <a:t>Higher reliability &amp; availability </a:t>
                      </a:r>
                    </a:p>
                  </a:txBody>
                  <a:tcPr/>
                </a:tc>
                <a:extLst>
                  <a:ext uri="{0D108BD9-81ED-4DB2-BD59-A6C34878D82A}">
                    <a16:rowId xmlns:a16="http://schemas.microsoft.com/office/drawing/2014/main" val="10001"/>
                  </a:ext>
                </a:extLst>
              </a:tr>
              <a:tr h="942861">
                <a:tc>
                  <a:txBody>
                    <a:bodyPr/>
                    <a:lstStyle/>
                    <a:p>
                      <a:r>
                        <a:rPr lang="en-US" dirty="0"/>
                        <a:t>Backup</a:t>
                      </a:r>
                    </a:p>
                  </a:txBody>
                  <a:tcPr/>
                </a:tc>
                <a:tc>
                  <a:txBody>
                    <a:bodyPr/>
                    <a:lstStyle/>
                    <a:p>
                      <a:r>
                        <a:rPr lang="en-US" dirty="0"/>
                        <a:t>At one site only</a:t>
                      </a:r>
                    </a:p>
                  </a:txBody>
                  <a:tcPr/>
                </a:tc>
                <a:tc>
                  <a:txBody>
                    <a:bodyPr/>
                    <a:lstStyle/>
                    <a:p>
                      <a:r>
                        <a:rPr lang="en-US" dirty="0"/>
                        <a:t>At multiple sites</a:t>
                      </a:r>
                    </a:p>
                  </a:txBody>
                  <a:tcPr/>
                </a:tc>
                <a:extLst>
                  <a:ext uri="{0D108BD9-81ED-4DB2-BD59-A6C34878D82A}">
                    <a16:rowId xmlns:a16="http://schemas.microsoft.com/office/drawing/2014/main" val="10002"/>
                  </a:ext>
                </a:extLst>
              </a:tr>
              <a:tr h="1338687">
                <a:tc>
                  <a:txBody>
                    <a:bodyPr/>
                    <a:lstStyle/>
                    <a:p>
                      <a:r>
                        <a:rPr lang="en-US" dirty="0"/>
                        <a:t>Maintaining</a:t>
                      </a:r>
                      <a:r>
                        <a:rPr lang="en-US" baseline="0" dirty="0"/>
                        <a:t> consistency</a:t>
                      </a:r>
                      <a:endParaRPr lang="en-US" dirty="0"/>
                    </a:p>
                  </a:txBody>
                  <a:tcPr/>
                </a:tc>
                <a:tc>
                  <a:txBody>
                    <a:bodyPr/>
                    <a:lstStyle/>
                    <a:p>
                      <a:r>
                        <a:rPr lang="en-US" dirty="0"/>
                        <a:t>Easier </a:t>
                      </a:r>
                    </a:p>
                  </a:txBody>
                  <a:tcPr/>
                </a:tc>
                <a:tc>
                  <a:txBody>
                    <a:bodyPr/>
                    <a:lstStyle/>
                    <a:p>
                      <a:r>
                        <a:rPr lang="en-US" dirty="0"/>
                        <a:t>Difficult </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31621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2136775" y="228600"/>
            <a:ext cx="8153400" cy="990600"/>
          </a:xfrm>
        </p:spPr>
        <p:txBody>
          <a:bodyPr/>
          <a:lstStyle/>
          <a:p>
            <a:pPr eaLnBrk="1" hangingPunct="1"/>
            <a:endParaRPr lang="en-US" altLang="en-US" dirty="0"/>
          </a:p>
        </p:txBody>
      </p:sp>
      <p:sp>
        <p:nvSpPr>
          <p:cNvPr id="90116" name="Rectangle 3"/>
          <p:cNvSpPr>
            <a:spLocks noGrp="1" noChangeArrowheads="1"/>
          </p:cNvSpPr>
          <p:nvPr>
            <p:ph idx="1"/>
          </p:nvPr>
        </p:nvSpPr>
        <p:spPr>
          <a:xfrm>
            <a:off x="1588598" y="3012850"/>
            <a:ext cx="8153400" cy="2241729"/>
          </a:xfrm>
        </p:spPr>
        <p:txBody>
          <a:bodyPr/>
          <a:lstStyle/>
          <a:p>
            <a:pPr algn="ctr">
              <a:buFont typeface="Wingdings" panose="05000000000000000000" pitchFamily="2" charset="2"/>
              <a:buNone/>
            </a:pPr>
            <a:r>
              <a:rPr lang="en-US" altLang="en-US" sz="6000" dirty="0"/>
              <a:t>Thankyou</a:t>
            </a:r>
          </a:p>
        </p:txBody>
      </p:sp>
      <p:sp>
        <p:nvSpPr>
          <p:cNvPr id="108547" name="Slide Number Placeholder 5"/>
          <p:cNvSpPr>
            <a:spLocks noGrp="1"/>
          </p:cNvSpPr>
          <p:nvPr>
            <p:ph type="sldNum" sz="quarter" idx="12"/>
          </p:nvPr>
        </p:nvSpPr>
        <p:spPr bwMode="auto">
          <a:ln>
            <a:miter lim="800000"/>
            <a:headEnd/>
            <a:tailEnd/>
          </a:ln>
        </p:spPr>
        <p:txBody>
          <a:bodyPr/>
          <a:lstStyle>
            <a:lvl1pPr eaLnBrk="0" hangingPunct="0">
              <a:defRPr kumimoji="1" sz="3000">
                <a:solidFill>
                  <a:schemeClr val="tx1"/>
                </a:solidFill>
                <a:latin typeface="Arial" panose="020B0604020202020204" pitchFamily="34" charset="0"/>
              </a:defRPr>
            </a:lvl1pPr>
            <a:lvl2pPr marL="742950" indent="-285750" eaLnBrk="0" hangingPunct="0">
              <a:defRPr kumimoji="1" sz="3000">
                <a:solidFill>
                  <a:schemeClr val="tx1"/>
                </a:solidFill>
                <a:latin typeface="Arial" panose="020B0604020202020204" pitchFamily="34" charset="0"/>
              </a:defRPr>
            </a:lvl2pPr>
            <a:lvl3pPr marL="1143000" indent="-228600" eaLnBrk="0" hangingPunct="0">
              <a:defRPr kumimoji="1" sz="3000">
                <a:solidFill>
                  <a:schemeClr val="tx1"/>
                </a:solidFill>
                <a:latin typeface="Arial" panose="020B0604020202020204" pitchFamily="34" charset="0"/>
              </a:defRPr>
            </a:lvl3pPr>
            <a:lvl4pPr marL="1600200" indent="-228600" eaLnBrk="0" hangingPunct="0">
              <a:defRPr kumimoji="1" sz="3000">
                <a:solidFill>
                  <a:schemeClr val="tx1"/>
                </a:solidFill>
                <a:latin typeface="Arial" panose="020B0604020202020204" pitchFamily="34" charset="0"/>
              </a:defRPr>
            </a:lvl4pPr>
            <a:lvl5pPr marL="2057400" indent="-228600" eaLnBrk="0" hangingPunct="0">
              <a:defRPr kumimoji="1" sz="3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3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3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3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3000">
                <a:solidFill>
                  <a:schemeClr val="tx1"/>
                </a:solidFill>
                <a:latin typeface="Arial" panose="020B0604020202020204" pitchFamily="34" charset="0"/>
              </a:defRPr>
            </a:lvl9pPr>
          </a:lstStyle>
          <a:p>
            <a:pPr eaLnBrk="1" hangingPunct="1">
              <a:lnSpc>
                <a:spcPct val="80000"/>
              </a:lnSpc>
            </a:pPr>
            <a:fld id="{FF5C47AA-490F-4B96-89A4-40CF7E13B7BD}" type="slidenum">
              <a:rPr kumimoji="0" lang="en-US" altLang="en-US" sz="1200">
                <a:solidFill>
                  <a:srgbClr val="FFFFFF"/>
                </a:solidFill>
              </a:rPr>
              <a:pPr eaLnBrk="1" hangingPunct="1">
                <a:lnSpc>
                  <a:spcPct val="80000"/>
                </a:lnSpc>
              </a:pPr>
              <a:t>19</a:t>
            </a:fld>
            <a:endParaRPr kumimoji="0" lang="en-US" altLang="en-US" sz="1200">
              <a:solidFill>
                <a:srgbClr val="FFFFFF"/>
              </a:solidFill>
            </a:endParaRPr>
          </a:p>
        </p:txBody>
      </p:sp>
    </p:spTree>
    <p:extLst>
      <p:ext uri="{BB962C8B-B14F-4D97-AF65-F5344CB8AC3E}">
        <p14:creationId xmlns:p14="http://schemas.microsoft.com/office/powerpoint/2010/main" val="53183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34096"/>
            <a:ext cx="10058400" cy="1003264"/>
          </a:xfrm>
        </p:spPr>
        <p:txBody>
          <a:bodyPr>
            <a:normAutofit/>
          </a:bodyPr>
          <a:lstStyle/>
          <a:p>
            <a:r>
              <a:rPr lang="en-US" sz="4300" dirty="0">
                <a:effectLst>
                  <a:outerShdw blurRad="38100" dist="38100" dir="2700000" algn="tl">
                    <a:srgbClr val="000000"/>
                  </a:outerShdw>
                </a:effectLst>
              </a:rPr>
              <a:t>Lecture will cover following points</a:t>
            </a:r>
          </a:p>
        </p:txBody>
      </p:sp>
      <p:sp>
        <p:nvSpPr>
          <p:cNvPr id="5" name="Rectangle 35"/>
          <p:cNvSpPr txBox="1">
            <a:spLocks noChangeArrowheads="1"/>
          </p:cNvSpPr>
          <p:nvPr/>
        </p:nvSpPr>
        <p:spPr>
          <a:xfrm>
            <a:off x="1524000" y="1880315"/>
            <a:ext cx="8817735" cy="44174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itchFamily="2" charset="2"/>
              <a:buChar char="q"/>
            </a:pPr>
            <a:r>
              <a:rPr lang="en-US" sz="2400" dirty="0"/>
              <a:t> INTRODUCTION</a:t>
            </a:r>
          </a:p>
          <a:p>
            <a:pPr>
              <a:buFont typeface="Wingdings" pitchFamily="2" charset="2"/>
              <a:buChar char="q"/>
            </a:pPr>
            <a:r>
              <a:rPr lang="en-US" sz="2400" dirty="0"/>
              <a:t> WHY DISTRIBUTED DATABASES</a:t>
            </a:r>
          </a:p>
          <a:p>
            <a:pPr>
              <a:buFont typeface="Wingdings" pitchFamily="2" charset="2"/>
              <a:buChar char="q"/>
            </a:pPr>
            <a:r>
              <a:rPr lang="en-US" sz="2400" dirty="0"/>
              <a:t> PARALLEL VS. DISTRIBUTED DATABASES</a:t>
            </a:r>
          </a:p>
          <a:p>
            <a:pPr>
              <a:buFont typeface="Wingdings" pitchFamily="2" charset="2"/>
              <a:buChar char="q"/>
            </a:pPr>
            <a:r>
              <a:rPr lang="en-US" sz="2400" dirty="0"/>
              <a:t> WHY PARALLEL PROCESSING</a:t>
            </a:r>
          </a:p>
          <a:p>
            <a:pPr>
              <a:buFont typeface="Wingdings" pitchFamily="2" charset="2"/>
              <a:buChar char="q"/>
            </a:pPr>
            <a:r>
              <a:rPr lang="en-US" sz="2400" dirty="0"/>
              <a:t> DIFFERENT ARCHITECTURE</a:t>
            </a:r>
          </a:p>
          <a:p>
            <a:pPr lvl="0">
              <a:buFont typeface="Wingdings" panose="05000000000000000000" pitchFamily="2" charset="2"/>
              <a:buChar char="q"/>
            </a:pPr>
            <a:endParaRPr lang="en-IN" sz="2400" dirty="0">
              <a:ea typeface="ＭＳ Ｐゴシック" panose="020B0600070205080204" pitchFamily="34" charset="-128"/>
            </a:endParaRPr>
          </a:p>
          <a:p>
            <a:pPr marL="0" lvl="0" indent="0">
              <a:buNone/>
            </a:pPr>
            <a:endParaRPr lang="en-US" sz="2400" dirty="0">
              <a:solidFill>
                <a:schemeClr val="tx1"/>
              </a:solidFill>
            </a:endParaRPr>
          </a:p>
          <a:p>
            <a:pPr>
              <a:buFont typeface="Wingdings" panose="05000000000000000000" pitchFamily="2" charset="2"/>
              <a:buChar char="q"/>
            </a:pPr>
            <a:endParaRPr lang="en-US" sz="2400" dirty="0">
              <a:solidFill>
                <a:schemeClr val="tx1"/>
              </a:solidFill>
            </a:endParaRPr>
          </a:p>
          <a:p>
            <a:pPr lvl="0">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a:p>
          <a:p>
            <a:pPr marL="0" indent="0">
              <a:lnSpc>
                <a:spcPct val="100000"/>
              </a:lnSpc>
              <a:buSzPct val="85000"/>
              <a:buNone/>
              <a:defRPr/>
            </a:pPr>
            <a:endParaRPr lang="en-US" sz="2400" dirty="0"/>
          </a:p>
          <a:p>
            <a:pPr marL="320040" indent="-320040">
              <a:lnSpc>
                <a:spcPct val="100000"/>
              </a:lnSpc>
              <a:buSzPct val="85000"/>
              <a:buFont typeface="Wingdings"/>
              <a:buChar char=""/>
              <a:defRPr/>
            </a:pPr>
            <a:endParaRPr lang="en-US" sz="2400" dirty="0"/>
          </a:p>
          <a:p>
            <a:pPr marL="320040" indent="-320040">
              <a:lnSpc>
                <a:spcPct val="100000"/>
              </a:lnSpc>
              <a:buSzPct val="85000"/>
              <a:buFont typeface="Wingdings"/>
              <a:buChar char=""/>
              <a:defRPr/>
            </a:pPr>
            <a:endParaRPr lang="en-US" sz="2400" dirty="0"/>
          </a:p>
          <a:p>
            <a:pPr marL="320040" indent="-320040">
              <a:lnSpc>
                <a:spcPct val="100000"/>
              </a:lnSpc>
              <a:buSzPct val="85000"/>
              <a:buFont typeface="Wingdings"/>
              <a:buChar char=""/>
              <a:defRPr/>
            </a:pPr>
            <a:endParaRPr lang="en-US" sz="2400" dirty="0"/>
          </a:p>
          <a:p>
            <a:pPr marL="320040" indent="-320040">
              <a:lnSpc>
                <a:spcPct val="100000"/>
              </a:lnSpc>
              <a:buSzPct val="85000"/>
              <a:buFont typeface="Wingdings"/>
              <a:buChar char=""/>
              <a:defRPr/>
            </a:pPr>
            <a:endParaRPr lang="en-US" altLang="en-US" sz="2400" dirty="0"/>
          </a:p>
          <a:p>
            <a:pPr marL="0" indent="0">
              <a:lnSpc>
                <a:spcPct val="100000"/>
              </a:lnSpc>
              <a:buSzPct val="85000"/>
              <a:buNone/>
              <a:defRPr/>
            </a:pPr>
            <a:endParaRPr lang="en-US" altLang="en-US" sz="2400" dirty="0"/>
          </a:p>
          <a:p>
            <a:pPr marL="320040" indent="-320040">
              <a:lnSpc>
                <a:spcPct val="100000"/>
              </a:lnSpc>
              <a:buSzPct val="85000"/>
              <a:buFont typeface="Wingdings"/>
              <a:buChar char=""/>
              <a:defRPr/>
            </a:pPr>
            <a:endParaRPr lang="en-US" altLang="en-US" dirty="0"/>
          </a:p>
        </p:txBody>
      </p:sp>
      <p:sp>
        <p:nvSpPr>
          <p:cNvPr id="7" name="Slide Number Placeholder 6"/>
          <p:cNvSpPr>
            <a:spLocks noGrp="1"/>
          </p:cNvSpPr>
          <p:nvPr>
            <p:ph type="sldNum" sz="quarter" idx="12"/>
          </p:nvPr>
        </p:nvSpPr>
        <p:spPr/>
        <p:txBody>
          <a:bodyPr/>
          <a:lstStyle/>
          <a:p>
            <a:fld id="{B50E8914-3A3C-4712-9D59-CE111BB10161}" type="slidenum">
              <a:rPr lang="en-US" smtClean="0"/>
              <a:pPr/>
              <a:t>2</a:t>
            </a:fld>
            <a:endParaRPr lang="en-US"/>
          </a:p>
        </p:txBody>
      </p:sp>
    </p:spTree>
    <p:extLst>
      <p:ext uri="{BB962C8B-B14F-4D97-AF65-F5344CB8AC3E}">
        <p14:creationId xmlns:p14="http://schemas.microsoft.com/office/powerpoint/2010/main" val="881335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A3A24-C6CE-4F9B-9B5C-857A3BCEFE49}"/>
              </a:ext>
            </a:extLst>
          </p:cNvPr>
          <p:cNvSpPr>
            <a:spLocks noGrp="1"/>
          </p:cNvSpPr>
          <p:nvPr>
            <p:ph type="title"/>
          </p:nvPr>
        </p:nvSpPr>
        <p:spPr>
          <a:ln>
            <a:solidFill>
              <a:schemeClr val="accent1"/>
            </a:solidFill>
          </a:ln>
        </p:spPr>
        <p:txBody>
          <a:bodyPr>
            <a:normAutofit/>
          </a:bodyPr>
          <a:lstStyle/>
          <a:p>
            <a:r>
              <a:rPr lang="en-US" sz="4300" dirty="0">
                <a:effectLst>
                  <a:outerShdw blurRad="38100" dist="38100" dir="2700000" algn="tl">
                    <a:srgbClr val="000000"/>
                  </a:outerShdw>
                </a:effectLst>
              </a:rPr>
              <a:t>INTRODUCTION</a:t>
            </a:r>
          </a:p>
        </p:txBody>
      </p:sp>
      <p:sp>
        <p:nvSpPr>
          <p:cNvPr id="3" name="Content Placeholder 2">
            <a:extLst>
              <a:ext uri="{FF2B5EF4-FFF2-40B4-BE49-F238E27FC236}">
                <a16:creationId xmlns:a16="http://schemas.microsoft.com/office/drawing/2014/main" id="{DC6462E0-FA30-4941-89D4-9F58682F9E69}"/>
              </a:ext>
            </a:extLst>
          </p:cNvPr>
          <p:cNvSpPr>
            <a:spLocks noGrp="1"/>
          </p:cNvSpPr>
          <p:nvPr>
            <p:ph idx="1"/>
          </p:nvPr>
        </p:nvSpPr>
        <p:spPr>
          <a:ln>
            <a:solidFill>
              <a:schemeClr val="accent1"/>
            </a:solidFill>
          </a:ln>
        </p:spPr>
        <p:txBody>
          <a:bodyPr>
            <a:normAutofit/>
          </a:bodyPr>
          <a:lstStyle/>
          <a:p>
            <a:pPr>
              <a:buFont typeface="Wingdings" pitchFamily="2" charset="2"/>
              <a:buChar char="q"/>
            </a:pPr>
            <a:r>
              <a:rPr lang="en-US" b="1" dirty="0"/>
              <a:t>  In centralized database:</a:t>
            </a:r>
          </a:p>
          <a:p>
            <a:pPr lvl="1"/>
            <a:r>
              <a:rPr lang="en-US" dirty="0"/>
              <a:t>Data is located in one place (one server)</a:t>
            </a:r>
          </a:p>
          <a:p>
            <a:pPr lvl="1"/>
            <a:r>
              <a:rPr lang="en-US" dirty="0"/>
              <a:t>All DBMS functionalities are done by that server</a:t>
            </a:r>
          </a:p>
          <a:p>
            <a:pPr lvl="1"/>
            <a:r>
              <a:rPr lang="en-US" dirty="0"/>
              <a:t>Enforcing ACID properties of transactions</a:t>
            </a:r>
          </a:p>
          <a:p>
            <a:pPr lvl="1"/>
            <a:r>
              <a:rPr lang="en-US" dirty="0"/>
              <a:t>Concurrency control, recovery mechanisms</a:t>
            </a:r>
          </a:p>
          <a:p>
            <a:pPr lvl="1"/>
            <a:r>
              <a:rPr lang="en-US" dirty="0"/>
              <a:t>Answering queries</a:t>
            </a:r>
          </a:p>
          <a:p>
            <a:pPr>
              <a:buFont typeface="Wingdings" pitchFamily="2" charset="2"/>
              <a:buChar char="q"/>
            </a:pPr>
            <a:r>
              <a:rPr lang="en-US" b="1" dirty="0"/>
              <a:t>  In Distributed databases:</a:t>
            </a:r>
          </a:p>
          <a:p>
            <a:pPr lvl="1"/>
            <a:r>
              <a:rPr lang="en-US" dirty="0"/>
              <a:t>Data is stored in multiple places (each is running a DBMS)</a:t>
            </a:r>
          </a:p>
          <a:p>
            <a:pPr lvl="1"/>
            <a:r>
              <a:rPr lang="en-US" dirty="0"/>
              <a:t>New notion of distributed transactions</a:t>
            </a:r>
          </a:p>
          <a:p>
            <a:pPr lvl="1"/>
            <a:r>
              <a:rPr lang="en-US" dirty="0"/>
              <a:t>DBMS functionalities are now distributed over many machines</a:t>
            </a:r>
          </a:p>
          <a:p>
            <a:pPr lvl="1"/>
            <a:r>
              <a:rPr lang="en-US" dirty="0"/>
              <a:t>Revisit how these functionalities work in distributed environment</a:t>
            </a:r>
            <a:endParaRPr lang="en-US" dirty="0">
              <a:latin typeface="+mj-lt"/>
            </a:endParaRPr>
          </a:p>
        </p:txBody>
      </p:sp>
      <p:sp>
        <p:nvSpPr>
          <p:cNvPr id="4" name="Slide Number Placeholder 3">
            <a:extLst>
              <a:ext uri="{FF2B5EF4-FFF2-40B4-BE49-F238E27FC236}">
                <a16:creationId xmlns:a16="http://schemas.microsoft.com/office/drawing/2014/main" id="{A5E2444C-05A2-433C-8131-135DBD5654DA}"/>
              </a:ext>
            </a:extLst>
          </p:cNvPr>
          <p:cNvSpPr>
            <a:spLocks noGrp="1"/>
          </p:cNvSpPr>
          <p:nvPr>
            <p:ph type="sldNum" sz="quarter" idx="12"/>
          </p:nvPr>
        </p:nvSpPr>
        <p:spPr/>
        <p:txBody>
          <a:bodyPr/>
          <a:lstStyle/>
          <a:p>
            <a:fld id="{9294BFC4-70D9-45C9-90C6-F2DFA0441CF2}" type="slidenum">
              <a:rPr lang="en-US" smtClean="0"/>
              <a:pPr/>
              <a:t>3</a:t>
            </a:fld>
            <a:endParaRPr lang="en-US"/>
          </a:p>
        </p:txBody>
      </p:sp>
    </p:spTree>
    <p:extLst>
      <p:ext uri="{BB962C8B-B14F-4D97-AF65-F5344CB8AC3E}">
        <p14:creationId xmlns:p14="http://schemas.microsoft.com/office/powerpoint/2010/main" val="1281488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8D2C8-C034-4BBF-91A0-D455FEF426F0}"/>
              </a:ext>
            </a:extLst>
          </p:cNvPr>
          <p:cNvSpPr>
            <a:spLocks noGrp="1"/>
          </p:cNvSpPr>
          <p:nvPr>
            <p:ph type="title"/>
          </p:nvPr>
        </p:nvSpPr>
        <p:spPr>
          <a:xfrm>
            <a:off x="838200" y="512265"/>
            <a:ext cx="10515600" cy="1132371"/>
          </a:xfrm>
          <a:ln>
            <a:solidFill>
              <a:schemeClr val="accent1"/>
            </a:solidFill>
          </a:ln>
        </p:spPr>
        <p:txBody>
          <a:bodyPr>
            <a:normAutofit/>
          </a:bodyPr>
          <a:lstStyle/>
          <a:p>
            <a:r>
              <a:rPr lang="en-US" sz="4300" dirty="0">
                <a:effectLst>
                  <a:outerShdw blurRad="38100" dist="38100" dir="2700000" algn="tl">
                    <a:srgbClr val="000000"/>
                  </a:outerShdw>
                </a:effectLst>
              </a:rPr>
              <a:t>WHY DISTRIBUTED DATABASES</a:t>
            </a:r>
          </a:p>
        </p:txBody>
      </p:sp>
      <p:sp>
        <p:nvSpPr>
          <p:cNvPr id="3" name="Content Placeholder 2">
            <a:extLst>
              <a:ext uri="{FF2B5EF4-FFF2-40B4-BE49-F238E27FC236}">
                <a16:creationId xmlns:a16="http://schemas.microsoft.com/office/drawing/2014/main" id="{C1552636-E61D-4780-9196-D00DC5FA09B5}"/>
              </a:ext>
            </a:extLst>
          </p:cNvPr>
          <p:cNvSpPr>
            <a:spLocks noGrp="1"/>
          </p:cNvSpPr>
          <p:nvPr>
            <p:ph idx="1"/>
          </p:nvPr>
        </p:nvSpPr>
        <p:spPr>
          <a:ln>
            <a:solidFill>
              <a:schemeClr val="accent1"/>
            </a:solidFill>
          </a:ln>
        </p:spPr>
        <p:txBody>
          <a:bodyPr>
            <a:normAutofit/>
          </a:bodyPr>
          <a:lstStyle/>
          <a:p>
            <a:pPr>
              <a:buFont typeface="Wingdings" pitchFamily="2" charset="2"/>
              <a:buChar char="q"/>
            </a:pPr>
            <a:r>
              <a:rPr lang="en-US" dirty="0"/>
              <a:t>  Data is too large</a:t>
            </a:r>
          </a:p>
          <a:p>
            <a:pPr>
              <a:buFont typeface="Wingdings" pitchFamily="2" charset="2"/>
              <a:buChar char="q"/>
            </a:pPr>
            <a:r>
              <a:rPr lang="en-US" dirty="0"/>
              <a:t> Applications are by nature distributed</a:t>
            </a:r>
          </a:p>
          <a:p>
            <a:pPr lvl="1"/>
            <a:r>
              <a:rPr lang="en-US" dirty="0"/>
              <a:t>Bank with many branches</a:t>
            </a:r>
          </a:p>
          <a:p>
            <a:pPr lvl="1"/>
            <a:r>
              <a:rPr lang="en-US" dirty="0"/>
              <a:t>Chain of retail stores with many locations</a:t>
            </a:r>
          </a:p>
          <a:p>
            <a:pPr lvl="1"/>
            <a:r>
              <a:rPr lang="en-US" dirty="0"/>
              <a:t>Library with many branches</a:t>
            </a:r>
          </a:p>
          <a:p>
            <a:pPr>
              <a:buFont typeface="Wingdings" pitchFamily="2" charset="2"/>
              <a:buChar char="q"/>
            </a:pPr>
            <a:r>
              <a:rPr lang="en-US" dirty="0"/>
              <a:t> Get benefit of distributed and parallel processing</a:t>
            </a:r>
          </a:p>
          <a:p>
            <a:pPr lvl="1"/>
            <a:r>
              <a:rPr lang="en-US" dirty="0"/>
              <a:t>Faster response time for queries</a:t>
            </a:r>
            <a:endParaRPr lang="en-US" dirty="0">
              <a:latin typeface="+mj-lt"/>
            </a:endParaRPr>
          </a:p>
        </p:txBody>
      </p:sp>
      <p:sp>
        <p:nvSpPr>
          <p:cNvPr id="4" name="Slide Number Placeholder 3">
            <a:extLst>
              <a:ext uri="{FF2B5EF4-FFF2-40B4-BE49-F238E27FC236}">
                <a16:creationId xmlns:a16="http://schemas.microsoft.com/office/drawing/2014/main" id="{25BC6C77-0505-44F1-B3C0-B66F04C35E55}"/>
              </a:ext>
            </a:extLst>
          </p:cNvPr>
          <p:cNvSpPr>
            <a:spLocks noGrp="1"/>
          </p:cNvSpPr>
          <p:nvPr>
            <p:ph type="sldNum" sz="quarter" idx="12"/>
          </p:nvPr>
        </p:nvSpPr>
        <p:spPr/>
        <p:txBody>
          <a:bodyPr/>
          <a:lstStyle/>
          <a:p>
            <a:fld id="{9294BFC4-70D9-45C9-90C6-F2DFA0441CF2}" type="slidenum">
              <a:rPr lang="en-US" smtClean="0"/>
              <a:pPr/>
              <a:t>4</a:t>
            </a:fld>
            <a:endParaRPr lang="en-US"/>
          </a:p>
        </p:txBody>
      </p:sp>
    </p:spTree>
    <p:extLst>
      <p:ext uri="{BB962C8B-B14F-4D97-AF65-F5344CB8AC3E}">
        <p14:creationId xmlns:p14="http://schemas.microsoft.com/office/powerpoint/2010/main" val="4137891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00" dirty="0">
                <a:effectLst>
                  <a:outerShdw blurRad="38100" dist="38100" dir="2700000" algn="tl">
                    <a:srgbClr val="000000"/>
                  </a:outerShdw>
                </a:effectLst>
              </a:rPr>
              <a:t>PARALLEL VS. DISTRIBUTED DATABASES</a:t>
            </a:r>
          </a:p>
        </p:txBody>
      </p:sp>
      <p:sp>
        <p:nvSpPr>
          <p:cNvPr id="4" name="Slide Number Placeholder 3"/>
          <p:cNvSpPr>
            <a:spLocks noGrp="1"/>
          </p:cNvSpPr>
          <p:nvPr>
            <p:ph type="sldNum" sz="quarter" idx="12"/>
          </p:nvPr>
        </p:nvSpPr>
        <p:spPr/>
        <p:txBody>
          <a:bodyPr/>
          <a:lstStyle/>
          <a:p>
            <a:fld id="{B50E8914-3A3C-4712-9D59-CE111BB10161}" type="slidenum">
              <a:rPr lang="en-US" smtClean="0"/>
              <a:pPr/>
              <a:t>5</a:t>
            </a:fld>
            <a:endParaRPr lang="en-US"/>
          </a:p>
        </p:txBody>
      </p:sp>
      <p:sp>
        <p:nvSpPr>
          <p:cNvPr id="7" name="Content Placeholder 6"/>
          <p:cNvSpPr>
            <a:spLocks noGrp="1"/>
          </p:cNvSpPr>
          <p:nvPr>
            <p:ph idx="1"/>
          </p:nvPr>
        </p:nvSpPr>
        <p:spPr>
          <a:xfrm>
            <a:off x="1097280" y="1817370"/>
            <a:ext cx="10081260" cy="4514850"/>
          </a:xfrm>
        </p:spPr>
        <p:txBody>
          <a:bodyPr>
            <a:normAutofit lnSpcReduction="10000"/>
          </a:bodyPr>
          <a:lstStyle/>
          <a:p>
            <a:pPr>
              <a:buFont typeface="Wingdings" pitchFamily="2" charset="2"/>
              <a:buChar char="q"/>
            </a:pPr>
            <a:r>
              <a:rPr lang="en-US" dirty="0"/>
              <a:t> Distributed processing usually imply parallel processing (not vise versa)</a:t>
            </a:r>
          </a:p>
          <a:p>
            <a:pPr lvl="1"/>
            <a:r>
              <a:rPr lang="en-US" dirty="0"/>
              <a:t>Can have parallel processing on a single machine</a:t>
            </a:r>
          </a:p>
          <a:p>
            <a:pPr>
              <a:buFont typeface="Wingdings" pitchFamily="2" charset="2"/>
              <a:buChar char="q"/>
            </a:pPr>
            <a:r>
              <a:rPr lang="en-US" b="1" dirty="0"/>
              <a:t>  Assumptions about architecture</a:t>
            </a:r>
          </a:p>
          <a:p>
            <a:r>
              <a:rPr lang="en-US" dirty="0"/>
              <a:t>• </a:t>
            </a:r>
            <a:r>
              <a:rPr lang="en-US" b="1" dirty="0"/>
              <a:t>Parallel Databases</a:t>
            </a:r>
          </a:p>
          <a:p>
            <a:pPr lvl="1"/>
            <a:r>
              <a:rPr lang="en-US" dirty="0"/>
              <a:t> Machines are physically close to each other, e.g., same server room</a:t>
            </a:r>
          </a:p>
          <a:p>
            <a:pPr lvl="1"/>
            <a:r>
              <a:rPr lang="en-US" dirty="0"/>
              <a:t> Machines connects with dedicated high-speed LANs and switches</a:t>
            </a:r>
          </a:p>
          <a:p>
            <a:pPr lvl="1"/>
            <a:r>
              <a:rPr lang="en-US" dirty="0"/>
              <a:t> Communication cost is assumed to be small</a:t>
            </a:r>
          </a:p>
          <a:p>
            <a:pPr lvl="1"/>
            <a:r>
              <a:rPr lang="en-US" dirty="0"/>
              <a:t> Can shared-memory, shared-disk, or shared-nothing architecture</a:t>
            </a:r>
          </a:p>
          <a:p>
            <a:r>
              <a:rPr lang="en-US" dirty="0"/>
              <a:t>• </a:t>
            </a:r>
            <a:r>
              <a:rPr lang="en-US" b="1" dirty="0"/>
              <a:t>Distributed Databases</a:t>
            </a:r>
          </a:p>
          <a:p>
            <a:pPr lvl="1"/>
            <a:r>
              <a:rPr lang="en-US" dirty="0"/>
              <a:t>Machines can far from each other, e.g., in different continent</a:t>
            </a:r>
          </a:p>
          <a:p>
            <a:pPr lvl="1"/>
            <a:r>
              <a:rPr lang="en-US" dirty="0"/>
              <a:t>Can be connected using public-purpose network, e.g., Internet</a:t>
            </a:r>
          </a:p>
          <a:p>
            <a:pPr lvl="1"/>
            <a:r>
              <a:rPr lang="en-US" dirty="0"/>
              <a:t>Communication cost and problems cannot be ignored</a:t>
            </a:r>
          </a:p>
          <a:p>
            <a:pPr lvl="1"/>
            <a:r>
              <a:rPr lang="en-US" dirty="0"/>
              <a:t>Usually shared-nothing architecture</a:t>
            </a:r>
          </a:p>
        </p:txBody>
      </p:sp>
      <p:sp>
        <p:nvSpPr>
          <p:cNvPr id="5" name="Rectangle 4"/>
          <p:cNvSpPr/>
          <p:nvPr/>
        </p:nvSpPr>
        <p:spPr>
          <a:xfrm>
            <a:off x="2024063" y="6286078"/>
            <a:ext cx="8626765" cy="646331"/>
          </a:xfrm>
          <a:prstGeom prst="rect">
            <a:avLst/>
          </a:prstGeom>
        </p:spPr>
        <p:txBody>
          <a:bodyPr wrap="square">
            <a:spAutoFit/>
          </a:bodyPr>
          <a:lstStyle/>
          <a:p>
            <a:r>
              <a:rPr lang="en-IN" dirty="0">
                <a:solidFill>
                  <a:schemeClr val="bg1"/>
                </a:solidFill>
              </a:rPr>
              <a:t>Content </a:t>
            </a:r>
            <a:r>
              <a:rPr lang="en-IN" altLang="en-US" dirty="0">
                <a:solidFill>
                  <a:schemeClr val="bg1"/>
                </a:solidFill>
              </a:rPr>
              <a:t>Sources: -</a:t>
            </a:r>
            <a:r>
              <a:rPr lang="en-US" dirty="0" err="1">
                <a:solidFill>
                  <a:schemeClr val="bg1"/>
                </a:solidFill>
              </a:rPr>
              <a:t>Elamsari</a:t>
            </a:r>
            <a:r>
              <a:rPr lang="en-US" dirty="0">
                <a:solidFill>
                  <a:schemeClr val="bg1"/>
                </a:solidFill>
              </a:rPr>
              <a:t> and </a:t>
            </a:r>
            <a:r>
              <a:rPr lang="en-US" dirty="0" err="1">
                <a:solidFill>
                  <a:schemeClr val="bg1"/>
                </a:solidFill>
              </a:rPr>
              <a:t>Navathe</a:t>
            </a:r>
            <a:r>
              <a:rPr lang="en-US" dirty="0">
                <a:solidFill>
                  <a:schemeClr val="bg1"/>
                </a:solidFill>
              </a:rPr>
              <a:t>, Fundamentals of Database Management systems, -</a:t>
            </a:r>
            <a:r>
              <a:rPr lang="en-IN" dirty="0" err="1">
                <a:solidFill>
                  <a:schemeClr val="bg1"/>
                </a:solidFill>
              </a:rPr>
              <a:t>Silberschatz−Korth−Sudarshan</a:t>
            </a:r>
            <a:r>
              <a:rPr lang="en-IN" dirty="0">
                <a:solidFill>
                  <a:schemeClr val="bg1"/>
                </a:solidFill>
              </a:rPr>
              <a:t> • Database System Concepts, Fourth Edition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outerShdw>
                </a:effectLst>
              </a:rPr>
              <a:t>PARALLEL DATABASES</a:t>
            </a: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dirty="0"/>
              <a:t> Machines are physically close to each other (e.g. same server room). </a:t>
            </a:r>
          </a:p>
          <a:p>
            <a:pPr>
              <a:buFont typeface="Wingdings" pitchFamily="2" charset="2"/>
              <a:buChar char="q"/>
            </a:pPr>
            <a:r>
              <a:rPr lang="en-US" dirty="0"/>
              <a:t> Multiple Processor are handling database. </a:t>
            </a:r>
          </a:p>
          <a:p>
            <a:pPr>
              <a:buFont typeface="Wingdings" pitchFamily="2" charset="2"/>
              <a:buChar char="q"/>
            </a:pPr>
            <a:r>
              <a:rPr lang="en-US" dirty="0"/>
              <a:t> Database is shared and partitioned in disk. </a:t>
            </a:r>
          </a:p>
        </p:txBody>
      </p:sp>
      <p:sp>
        <p:nvSpPr>
          <p:cNvPr id="4" name="Slide Number Placeholder 3"/>
          <p:cNvSpPr>
            <a:spLocks noGrp="1"/>
          </p:cNvSpPr>
          <p:nvPr>
            <p:ph type="sldNum" sz="quarter" idx="12"/>
          </p:nvPr>
        </p:nvSpPr>
        <p:spPr/>
        <p:txBody>
          <a:bodyPr/>
          <a:lstStyle/>
          <a:p>
            <a:fld id="{B50E8914-3A3C-4712-9D59-CE111BB10161}" type="slidenum">
              <a:rPr lang="en-US" smtClean="0"/>
              <a:pPr/>
              <a:t>6</a:t>
            </a:fld>
            <a:endParaRPr lang="en-US"/>
          </a:p>
        </p:txBody>
      </p:sp>
      <p:pic>
        <p:nvPicPr>
          <p:cNvPr id="2050" name="Picture 2" descr="C:\Users\devpriya.soni\Desktop\Capture4.PNG"/>
          <p:cNvPicPr>
            <a:picLocks noChangeAspect="1" noChangeArrowheads="1"/>
          </p:cNvPicPr>
          <p:nvPr/>
        </p:nvPicPr>
        <p:blipFill>
          <a:blip r:embed="rId2"/>
          <a:srcRect/>
          <a:stretch>
            <a:fillRect/>
          </a:stretch>
        </p:blipFill>
        <p:spPr bwMode="auto">
          <a:xfrm>
            <a:off x="6218873" y="2237310"/>
            <a:ext cx="4593907" cy="420159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outerShdw>
                </a:effectLst>
              </a:rPr>
              <a:t>DISTRIBUTED DATABASES</a:t>
            </a:r>
            <a:endParaRPr lang="en-US" dirty="0"/>
          </a:p>
        </p:txBody>
      </p:sp>
      <p:sp>
        <p:nvSpPr>
          <p:cNvPr id="3" name="Content Placeholder 2"/>
          <p:cNvSpPr>
            <a:spLocks noGrp="1"/>
          </p:cNvSpPr>
          <p:nvPr>
            <p:ph idx="1"/>
          </p:nvPr>
        </p:nvSpPr>
        <p:spPr/>
        <p:txBody>
          <a:bodyPr/>
          <a:lstStyle/>
          <a:p>
            <a:pPr>
              <a:buFont typeface="Wingdings" pitchFamily="2" charset="2"/>
              <a:buChar char="q"/>
            </a:pPr>
            <a:r>
              <a:rPr lang="en-US" dirty="0"/>
              <a:t> Data is physically stored across several sites. </a:t>
            </a:r>
          </a:p>
          <a:p>
            <a:pPr>
              <a:buFont typeface="Wingdings" pitchFamily="2" charset="2"/>
              <a:buChar char="q"/>
            </a:pPr>
            <a:r>
              <a:rPr lang="en-US" dirty="0"/>
              <a:t> Each site is managed by an independent database. </a:t>
            </a:r>
          </a:p>
        </p:txBody>
      </p:sp>
      <p:sp>
        <p:nvSpPr>
          <p:cNvPr id="4" name="Slide Number Placeholder 3"/>
          <p:cNvSpPr>
            <a:spLocks noGrp="1"/>
          </p:cNvSpPr>
          <p:nvPr>
            <p:ph type="sldNum" sz="quarter" idx="12"/>
          </p:nvPr>
        </p:nvSpPr>
        <p:spPr/>
        <p:txBody>
          <a:bodyPr/>
          <a:lstStyle/>
          <a:p>
            <a:fld id="{B50E8914-3A3C-4712-9D59-CE111BB10161}" type="slidenum">
              <a:rPr lang="en-US" smtClean="0"/>
              <a:pPr/>
              <a:t>7</a:t>
            </a:fld>
            <a:endParaRPr lang="en-US"/>
          </a:p>
        </p:txBody>
      </p:sp>
      <p:pic>
        <p:nvPicPr>
          <p:cNvPr id="5" name="Picture 2" descr="C:\Users\devpriya.soni\Desktop\Capture3.PNG"/>
          <p:cNvPicPr>
            <a:picLocks noChangeAspect="1" noChangeArrowheads="1"/>
          </p:cNvPicPr>
          <p:nvPr/>
        </p:nvPicPr>
        <p:blipFill>
          <a:blip r:embed="rId2"/>
          <a:srcRect/>
          <a:stretch>
            <a:fillRect/>
          </a:stretch>
        </p:blipFill>
        <p:spPr bwMode="auto">
          <a:xfrm>
            <a:off x="3394710" y="2775239"/>
            <a:ext cx="5063490" cy="3603654"/>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4300" dirty="0">
              <a:effectLst>
                <a:outerShdw blurRad="38100" dist="38100" dir="2700000" algn="tl">
                  <a:srgbClr val="000000"/>
                </a:outerShdw>
              </a:effectLst>
            </a:endParaRPr>
          </a:p>
        </p:txBody>
      </p:sp>
      <p:sp>
        <p:nvSpPr>
          <p:cNvPr id="4" name="Slide Number Placeholder 3"/>
          <p:cNvSpPr>
            <a:spLocks noGrp="1"/>
          </p:cNvSpPr>
          <p:nvPr>
            <p:ph type="sldNum" sz="quarter" idx="12"/>
          </p:nvPr>
        </p:nvSpPr>
        <p:spPr/>
        <p:txBody>
          <a:bodyPr/>
          <a:lstStyle/>
          <a:p>
            <a:fld id="{B50E8914-3A3C-4712-9D59-CE111BB10161}" type="slidenum">
              <a:rPr lang="en-US" smtClean="0"/>
              <a:pPr/>
              <a:t>8</a:t>
            </a:fld>
            <a:endParaRPr lang="en-US"/>
          </a:p>
        </p:txBody>
      </p:sp>
      <p:sp>
        <p:nvSpPr>
          <p:cNvPr id="6" name="Content Placeholder 5"/>
          <p:cNvSpPr>
            <a:spLocks noGrp="1"/>
          </p:cNvSpPr>
          <p:nvPr>
            <p:ph idx="1"/>
          </p:nvPr>
        </p:nvSpPr>
        <p:spPr/>
        <p:txBody>
          <a:bodyPr>
            <a:normAutofit/>
          </a:bodyPr>
          <a:lstStyle/>
          <a:p>
            <a:pPr marL="91440" lvl="8" indent="-91440" algn="ctr">
              <a:spcBef>
                <a:spcPts val="1200"/>
              </a:spcBef>
              <a:spcAft>
                <a:spcPts val="200"/>
              </a:spcAft>
              <a:buSzPct val="100000"/>
              <a:buFont typeface="Calibri" panose="020F0502020204030204" pitchFamily="34" charset="0"/>
              <a:buChar char=" "/>
            </a:pPr>
            <a:r>
              <a:rPr lang="en-US" sz="4400" dirty="0">
                <a:effectLst>
                  <a:outerShdw blurRad="38100" dist="38100" dir="2700000" algn="tl">
                    <a:srgbClr val="000000"/>
                  </a:outerShdw>
                </a:effectLst>
              </a:rPr>
              <a:t>PARALLEL DATABASE </a:t>
            </a:r>
          </a:p>
          <a:p>
            <a:pPr marL="91440" lvl="8" indent="-91440" algn="ctr">
              <a:spcBef>
                <a:spcPts val="1200"/>
              </a:spcBef>
              <a:spcAft>
                <a:spcPts val="200"/>
              </a:spcAft>
              <a:buSzPct val="100000"/>
              <a:buFont typeface="Calibri" panose="020F0502020204030204" pitchFamily="34" charset="0"/>
              <a:buChar char=" "/>
            </a:pPr>
            <a:r>
              <a:rPr lang="en-US" sz="4400" dirty="0">
                <a:effectLst>
                  <a:outerShdw blurRad="38100" dist="38100" dir="2700000" algn="tl">
                    <a:srgbClr val="000000"/>
                  </a:outerShdw>
                </a:effectLst>
              </a:rPr>
              <a:t>&amp;</a:t>
            </a:r>
          </a:p>
          <a:p>
            <a:pPr algn="ctr"/>
            <a:r>
              <a:rPr lang="en-US" sz="4400" dirty="0">
                <a:effectLst>
                  <a:outerShdw blurRad="38100" dist="38100" dir="2700000" algn="tl">
                    <a:srgbClr val="000000"/>
                  </a:outerShdw>
                </a:effectLst>
              </a:rPr>
              <a:t>DISTRIBUTED DATABASES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00" dirty="0">
                <a:effectLst>
                  <a:outerShdw blurRad="38100" dist="38100" dir="2700000" algn="tl">
                    <a:srgbClr val="000000"/>
                  </a:outerShdw>
                </a:effectLst>
              </a:rPr>
              <a:t>WHY PARALLEL PROCESSING</a:t>
            </a:r>
          </a:p>
        </p:txBody>
      </p:sp>
      <p:sp>
        <p:nvSpPr>
          <p:cNvPr id="4" name="Slide Number Placeholder 3"/>
          <p:cNvSpPr>
            <a:spLocks noGrp="1"/>
          </p:cNvSpPr>
          <p:nvPr>
            <p:ph type="sldNum" sz="quarter" idx="12"/>
          </p:nvPr>
        </p:nvSpPr>
        <p:spPr/>
        <p:txBody>
          <a:bodyPr/>
          <a:lstStyle/>
          <a:p>
            <a:fld id="{B50E8914-3A3C-4712-9D59-CE111BB10161}" type="slidenum">
              <a:rPr lang="en-US" smtClean="0"/>
              <a:pPr/>
              <a:t>9</a:t>
            </a:fld>
            <a:endParaRPr lang="en-US"/>
          </a:p>
        </p:txBody>
      </p:sp>
      <p:pic>
        <p:nvPicPr>
          <p:cNvPr id="1026" name="Picture 2" descr="C:\Users\devpriya.soni\Desktop\Capture.PNG"/>
          <p:cNvPicPr>
            <a:picLocks noGrp="1" noChangeAspect="1" noChangeArrowheads="1"/>
          </p:cNvPicPr>
          <p:nvPr>
            <p:ph idx="1"/>
          </p:nvPr>
        </p:nvPicPr>
        <p:blipFill>
          <a:blip r:embed="rId2"/>
          <a:srcRect/>
          <a:stretch>
            <a:fillRect/>
          </a:stretch>
        </p:blipFill>
        <p:spPr bwMode="auto">
          <a:xfrm>
            <a:off x="2580119" y="1846263"/>
            <a:ext cx="7092088" cy="4022725"/>
          </a:xfrm>
          <a:prstGeom prst="rect">
            <a:avLst/>
          </a:prstGeom>
          <a:noFill/>
        </p:spPr>
      </p:pic>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11066</TotalTime>
  <Words>945</Words>
  <Application>Microsoft Office PowerPoint</Application>
  <PresentationFormat>Widescreen</PresentationFormat>
  <Paragraphs>174</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ＭＳ Ｐゴシック</vt:lpstr>
      <vt:lpstr>Arial</vt:lpstr>
      <vt:lpstr>Calibri</vt:lpstr>
      <vt:lpstr>Calibri Light</vt:lpstr>
      <vt:lpstr>Tahoma</vt:lpstr>
      <vt:lpstr>Wingdings</vt:lpstr>
      <vt:lpstr>Retrospect</vt:lpstr>
      <vt:lpstr>PARALLEL &amp; DISTRIBUTED DATABASES</vt:lpstr>
      <vt:lpstr>Lecture will cover following points</vt:lpstr>
      <vt:lpstr>INTRODUCTION</vt:lpstr>
      <vt:lpstr>WHY DISTRIBUTED DATABASES</vt:lpstr>
      <vt:lpstr>PARALLEL VS. DISTRIBUTED DATABASES</vt:lpstr>
      <vt:lpstr>PARALLEL DATABASES</vt:lpstr>
      <vt:lpstr>DISTRIBUTED DATABASES</vt:lpstr>
      <vt:lpstr>PowerPoint Presentation</vt:lpstr>
      <vt:lpstr>WHY PARALLEL PROCESSING</vt:lpstr>
      <vt:lpstr>DIFFERENT ARCHITECTURE</vt:lpstr>
      <vt:lpstr> 1- SHARED-MEMORY ARCHITECTURE</vt:lpstr>
      <vt:lpstr>2- SHARED-DISK ARCHITECTURE</vt:lpstr>
      <vt:lpstr>3- SHARED-NOTHING ARCHITECTURE</vt:lpstr>
      <vt:lpstr>Comparison Factor in Parallel and Distributed Database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Design and Implementation</dc:title>
  <dc:creator>dev</dc:creator>
  <cp:lastModifiedBy>Dr. Devpriya Soni</cp:lastModifiedBy>
  <cp:revision>1057</cp:revision>
  <cp:lastPrinted>2020-09-28T14:48:54Z</cp:lastPrinted>
  <dcterms:created xsi:type="dcterms:W3CDTF">2020-08-16T16:51:33Z</dcterms:created>
  <dcterms:modified xsi:type="dcterms:W3CDTF">2024-04-24T06:13:09Z</dcterms:modified>
</cp:coreProperties>
</file>