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30" r:id="rId1"/>
  </p:sldMasterIdLst>
  <p:notesMasterIdLst>
    <p:notesMasterId r:id="rId17"/>
  </p:notesMasterIdLst>
  <p:sldIdLst>
    <p:sldId id="258" r:id="rId2"/>
    <p:sldId id="343" r:id="rId3"/>
    <p:sldId id="810" r:id="rId4"/>
    <p:sldId id="811" r:id="rId5"/>
    <p:sldId id="812" r:id="rId6"/>
    <p:sldId id="813" r:id="rId7"/>
    <p:sldId id="814" r:id="rId8"/>
    <p:sldId id="815" r:id="rId9"/>
    <p:sldId id="817" r:id="rId10"/>
    <p:sldId id="816" r:id="rId11"/>
    <p:sldId id="818" r:id="rId12"/>
    <p:sldId id="819" r:id="rId13"/>
    <p:sldId id="820" r:id="rId14"/>
    <p:sldId id="821" r:id="rId15"/>
    <p:sldId id="336" r:id="rId16"/>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561C"/>
    <a:srgbClr val="EFB67D"/>
    <a:srgbClr val="EF6D83"/>
    <a:srgbClr val="FFFFFF"/>
    <a:srgbClr val="FF00FF"/>
    <a:srgbClr val="EAE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574" autoAdjust="0"/>
    <p:restoredTop sz="94660"/>
  </p:normalViewPr>
  <p:slideViewPr>
    <p:cSldViewPr snapToGrid="0">
      <p:cViewPr varScale="1">
        <p:scale>
          <a:sx n="90" d="100"/>
          <a:sy n="90" d="100"/>
        </p:scale>
        <p:origin x="690"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77DAF572-641C-4F53-82E0-0B542CC8AE12}" type="datetimeFigureOut">
              <a:rPr lang="en-US" smtClean="0"/>
              <a:pPr/>
              <a:t>4/19/2023</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D35E298E-A329-47DE-A536-D17983D944AB}" type="slidenum">
              <a:rPr lang="en-US" smtClean="0"/>
              <a:pPr/>
              <a:t>‹#›</a:t>
            </a:fld>
            <a:endParaRPr lang="en-US"/>
          </a:p>
        </p:txBody>
      </p:sp>
    </p:spTree>
    <p:extLst>
      <p:ext uri="{BB962C8B-B14F-4D97-AF65-F5344CB8AC3E}">
        <p14:creationId xmlns:p14="http://schemas.microsoft.com/office/powerpoint/2010/main" val="24101762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19"/>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3200">
                <a:solidFill>
                  <a:schemeClr val="tx1"/>
                </a:solidFill>
                <a:latin typeface="Arial" panose="020B0604020202020204" pitchFamily="34" charset="0"/>
              </a:defRPr>
            </a:lvl1pPr>
            <a:lvl2pPr marL="785372" indent="-302066" eaLnBrk="0" hangingPunct="0">
              <a:defRPr kumimoji="1" sz="3200">
                <a:solidFill>
                  <a:schemeClr val="tx1"/>
                </a:solidFill>
                <a:latin typeface="Arial" panose="020B0604020202020204" pitchFamily="34" charset="0"/>
              </a:defRPr>
            </a:lvl2pPr>
            <a:lvl3pPr marL="1208265" indent="-241653" eaLnBrk="0" hangingPunct="0">
              <a:defRPr kumimoji="1" sz="3200">
                <a:solidFill>
                  <a:schemeClr val="tx1"/>
                </a:solidFill>
                <a:latin typeface="Arial" panose="020B0604020202020204" pitchFamily="34" charset="0"/>
              </a:defRPr>
            </a:lvl3pPr>
            <a:lvl4pPr marL="1691571" indent="-241653" eaLnBrk="0" hangingPunct="0">
              <a:defRPr kumimoji="1" sz="3200">
                <a:solidFill>
                  <a:schemeClr val="tx1"/>
                </a:solidFill>
                <a:latin typeface="Arial" panose="020B0604020202020204" pitchFamily="34" charset="0"/>
              </a:defRPr>
            </a:lvl4pPr>
            <a:lvl5pPr marL="2174878" indent="-241653" eaLnBrk="0" hangingPunct="0">
              <a:defRPr kumimoji="1" sz="3200">
                <a:solidFill>
                  <a:schemeClr val="tx1"/>
                </a:solidFill>
                <a:latin typeface="Arial" panose="020B0604020202020204" pitchFamily="34" charset="0"/>
              </a:defRPr>
            </a:lvl5pPr>
            <a:lvl6pPr marL="2658184" indent="-241653" eaLnBrk="0" fontAlgn="base" hangingPunct="0">
              <a:spcBef>
                <a:spcPct val="20000"/>
              </a:spcBef>
              <a:spcAft>
                <a:spcPct val="0"/>
              </a:spcAft>
              <a:buChar char="•"/>
              <a:defRPr kumimoji="1" sz="3200">
                <a:solidFill>
                  <a:schemeClr val="tx1"/>
                </a:solidFill>
                <a:latin typeface="Arial" panose="020B0604020202020204" pitchFamily="34" charset="0"/>
              </a:defRPr>
            </a:lvl6pPr>
            <a:lvl7pPr marL="3141490" indent="-241653" eaLnBrk="0" fontAlgn="base" hangingPunct="0">
              <a:spcBef>
                <a:spcPct val="20000"/>
              </a:spcBef>
              <a:spcAft>
                <a:spcPct val="0"/>
              </a:spcAft>
              <a:buChar char="•"/>
              <a:defRPr kumimoji="1" sz="3200">
                <a:solidFill>
                  <a:schemeClr val="tx1"/>
                </a:solidFill>
                <a:latin typeface="Arial" panose="020B0604020202020204" pitchFamily="34" charset="0"/>
              </a:defRPr>
            </a:lvl7pPr>
            <a:lvl8pPr marL="3624796" indent="-241653" eaLnBrk="0" fontAlgn="base" hangingPunct="0">
              <a:spcBef>
                <a:spcPct val="20000"/>
              </a:spcBef>
              <a:spcAft>
                <a:spcPct val="0"/>
              </a:spcAft>
              <a:buChar char="•"/>
              <a:defRPr kumimoji="1" sz="3200">
                <a:solidFill>
                  <a:schemeClr val="tx1"/>
                </a:solidFill>
                <a:latin typeface="Arial" panose="020B0604020202020204" pitchFamily="34" charset="0"/>
              </a:defRPr>
            </a:lvl8pPr>
            <a:lvl9pPr marL="4108102" indent="-241653" eaLnBrk="0" fontAlgn="base" hangingPunct="0">
              <a:spcBef>
                <a:spcPct val="20000"/>
              </a:spcBef>
              <a:spcAft>
                <a:spcPct val="0"/>
              </a:spcAft>
              <a:buChar char="•"/>
              <a:defRPr kumimoji="1" sz="3200">
                <a:solidFill>
                  <a:schemeClr val="tx1"/>
                </a:solidFill>
                <a:latin typeface="Arial" panose="020B0604020202020204" pitchFamily="34" charset="0"/>
              </a:defRPr>
            </a:lvl9pPr>
          </a:lstStyle>
          <a:p>
            <a:fld id="{ED510EEC-89F3-4759-87F3-A81E04E1775D}" type="slidenum">
              <a:rPr kumimoji="0" lang="en-US" altLang="en-US" sz="1300">
                <a:latin typeface="Tahoma" panose="020B0604030504040204" pitchFamily="34" charset="0"/>
              </a:rPr>
              <a:pPr/>
              <a:t>1</a:t>
            </a:fld>
            <a:endParaRPr kumimoji="0" lang="en-US" altLang="en-US" sz="1300">
              <a:latin typeface="Tahoma" panose="020B0604030504040204" pitchFamily="34" charset="0"/>
            </a:endParaRPr>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dirty="0"/>
              <a:t>Frequently, presenters must deliver material of a technical nature to an audience unfamiliar with the topic or vocabulary.  The material may be complex or heavy with detail.  To present technical material effectively, use the following guidelines from Dale Carnegie Training®.</a:t>
            </a:r>
          </a:p>
          <a:p>
            <a:r>
              <a:rPr lang="en-US" altLang="en-US" dirty="0"/>
              <a:t> </a:t>
            </a:r>
          </a:p>
          <a:p>
            <a:r>
              <a:rPr lang="en-US" altLang="en-US" dirty="0"/>
              <a:t>Consider the amount of time available and prepare to organize your material.  Narrow your topic.  Divide your presentation into clear segments. Follow a logical progression. Maintain your focus throughout. Close the presentation with a summary, repetition of the key steps, or a logical conclusion.</a:t>
            </a:r>
          </a:p>
          <a:p>
            <a:r>
              <a:rPr lang="en-US" altLang="en-US" dirty="0"/>
              <a:t> </a:t>
            </a:r>
          </a:p>
          <a:p>
            <a:r>
              <a:rPr lang="en-US" altLang="en-US" dirty="0"/>
              <a:t>Keep your audience in mind at all times.  For example, be sure data is clear and information is relevant.  Keep the level of detail and vocabulary appropriate for the audience.  Use visuals to support key points or steps.  Keep alert to the needs of your listeners, and you will have a more receptive audience.</a:t>
            </a:r>
          </a:p>
        </p:txBody>
      </p:sp>
    </p:spTree>
    <p:extLst>
      <p:ext uri="{BB962C8B-B14F-4D97-AF65-F5344CB8AC3E}">
        <p14:creationId xmlns:p14="http://schemas.microsoft.com/office/powerpoint/2010/main" val="17129770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C2BB5-6704-48DD-B8CF-C9D063007EF6}" type="datetime1">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96154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22E5A2D-6B87-4EC7-8798-24B2C7CCE8D4}" type="datetime1">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323849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4010905-1782-47B0-B3BF-5540B495456B}" type="datetime1">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36968036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7697C11-07FD-4087-877C-327426297A95}" type="datetime1">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27326522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F2418C5-4A67-493B-9F04-DEA011DB0BCD}" type="datetime1">
              <a:rPr lang="en-US" smtClean="0"/>
              <a:pPr/>
              <a:t>4/19/2023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50E8914-3A3C-4712-9D59-CE111BB10161}" type="slidenum">
              <a:rPr lang="en-US" smtClean="0"/>
              <a:pPr/>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70067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41F1AC5-0E60-4E6C-BE5C-D6AB7BE8C092}" type="datetime1">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19751320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7279BFF-7F8F-492B-B92B-928DE3F48DD1}" type="datetime1">
              <a:rPr lang="en-US" smtClean="0"/>
              <a:pPr/>
              <a:t>4/19/2023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23621729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D425D7B-8481-483F-817E-039E59D5E6FC}" type="datetime1">
              <a:rPr lang="en-US" smtClean="0"/>
              <a:pPr/>
              <a:t>4/19/2023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368773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7021ACA-8457-401A-87F9-622786BC2C9E}" type="datetime1">
              <a:rPr lang="en-US" smtClean="0"/>
              <a:pPr/>
              <a:t>4/19/2023</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47121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C1E584D-418C-485B-AC58-5B359696DC19}" type="datetime1">
              <a:rPr lang="en-US" smtClean="0"/>
              <a:pPr/>
              <a:t>4/19/2023</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B50E8914-3A3C-4712-9D59-CE111BB10161}" type="slidenum">
              <a:rPr lang="en-US" smtClean="0"/>
              <a:pPr/>
              <a:t>‹#›</a:t>
            </a:fld>
            <a:endParaRPr lang="en-US"/>
          </a:p>
        </p:txBody>
      </p:sp>
    </p:spTree>
    <p:extLst>
      <p:ext uri="{BB962C8B-B14F-4D97-AF65-F5344CB8AC3E}">
        <p14:creationId xmlns:p14="http://schemas.microsoft.com/office/powerpoint/2010/main" val="1109119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44718D2-462C-4965-B58F-3EF91191A331}" type="datetime1">
              <a:rPr lang="en-US" smtClean="0"/>
              <a:pPr/>
              <a:t>4/19/2023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50E8914-3A3C-4712-9D59-CE111BB10161}" type="slidenum">
              <a:rPr lang="en-US" smtClean="0"/>
              <a:pPr/>
              <a:t>‹#›</a:t>
            </a:fld>
            <a:endParaRPr lang="en-US"/>
          </a:p>
        </p:txBody>
      </p:sp>
    </p:spTree>
    <p:extLst>
      <p:ext uri="{BB962C8B-B14F-4D97-AF65-F5344CB8AC3E}">
        <p14:creationId xmlns:p14="http://schemas.microsoft.com/office/powerpoint/2010/main" val="2074857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9AB2BDCA-C1CD-4DD3-A89F-D1ECF5DD3706}" type="datetime1">
              <a:rPr lang="en-US" smtClean="0"/>
              <a:pPr/>
              <a:t>4/19/2023</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B50E8914-3A3C-4712-9D59-CE111BB10161}" type="slidenum">
              <a:rPr lang="en-US" smtClean="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2231569"/>
      </p:ext>
    </p:extLst>
  </p:cSld>
  <p:clrMap bg1="lt1" tx1="dk1" bg2="lt2" tx2="dk2" accent1="accent1" accent2="accent2" accent3="accent3" accent4="accent4" accent5="accent5" accent6="accent6" hlink="hlink" folHlink="folHlink"/>
  <p:sldLayoutIdLst>
    <p:sldLayoutId id="2147484031" r:id="rId1"/>
    <p:sldLayoutId id="2147484032" r:id="rId2"/>
    <p:sldLayoutId id="2147484033" r:id="rId3"/>
    <p:sldLayoutId id="2147484034" r:id="rId4"/>
    <p:sldLayoutId id="2147484035" r:id="rId5"/>
    <p:sldLayoutId id="2147484036" r:id="rId6"/>
    <p:sldLayoutId id="2147484037" r:id="rId7"/>
    <p:sldLayoutId id="2147484038" r:id="rId8"/>
    <p:sldLayoutId id="2147484039" r:id="rId9"/>
    <p:sldLayoutId id="2147484040" r:id="rId10"/>
    <p:sldLayoutId id="2147484041"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98" name="Rectangle 50"/>
          <p:cNvSpPr>
            <a:spLocks noGrp="1" noChangeArrowheads="1"/>
          </p:cNvSpPr>
          <p:nvPr>
            <p:ph type="ctrTitle"/>
          </p:nvPr>
        </p:nvSpPr>
        <p:spPr>
          <a:xfrm>
            <a:off x="862885" y="2343955"/>
            <a:ext cx="10200068" cy="1236378"/>
          </a:xfrm>
        </p:spPr>
        <p:txBody>
          <a:bodyPr>
            <a:noAutofit/>
          </a:bodyPr>
          <a:lstStyle/>
          <a:p>
            <a:r>
              <a:rPr lang="en-US" sz="5400" dirty="0" err="1">
                <a:effectLst>
                  <a:outerShdw blurRad="38100" dist="38100" dir="2700000" algn="tl">
                    <a:srgbClr val="000000"/>
                  </a:outerShdw>
                </a:effectLst>
              </a:rPr>
              <a:t>Hadoop</a:t>
            </a:r>
            <a:endParaRPr lang="en-US" sz="5400" dirty="0">
              <a:effectLst>
                <a:outerShdw blurRad="38100" dist="38100" dir="2700000" algn="tl">
                  <a:srgbClr val="000000"/>
                </a:outerShdw>
              </a:effectLst>
            </a:endParaRPr>
          </a:p>
        </p:txBody>
      </p:sp>
      <p:pic>
        <p:nvPicPr>
          <p:cNvPr id="9221" name="Picture 7" descr="jiit logo.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915919" y="115910"/>
            <a:ext cx="1143000" cy="1124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56458" y="4650726"/>
            <a:ext cx="9144000" cy="1077218"/>
          </a:xfrm>
          <a:prstGeom prst="rect">
            <a:avLst/>
          </a:prstGeom>
          <a:noFill/>
        </p:spPr>
        <p:txBody>
          <a:bodyPr wrap="square" rtlCol="0">
            <a:spAutoFit/>
          </a:bodyPr>
          <a:lstStyle/>
          <a:p>
            <a:r>
              <a:rPr lang="en-IN" sz="1600" dirty="0">
                <a:effectLst>
                  <a:outerShdw blurRad="38100" dist="38100" dir="2700000" algn="tl">
                    <a:srgbClr val="000000"/>
                  </a:outerShdw>
                </a:effectLst>
              </a:rPr>
              <a:t>By: </a:t>
            </a:r>
            <a:br>
              <a:rPr lang="en-IN" altLang="en-US" sz="1600" dirty="0">
                <a:effectLst>
                  <a:outerShdw blurRad="38100" dist="38100" dir="2700000" algn="tl">
                    <a:srgbClr val="000000"/>
                  </a:outerShdw>
                </a:effectLst>
              </a:rPr>
            </a:br>
            <a:r>
              <a:rPr lang="en-US" altLang="en-US" sz="1600" dirty="0">
                <a:effectLst>
                  <a:outerShdw blurRad="38100" dist="38100" dir="2700000" algn="tl">
                    <a:srgbClr val="000000"/>
                  </a:outerShdw>
                </a:effectLst>
              </a:rPr>
              <a:t>Dr. Devpriya </a:t>
            </a:r>
            <a:r>
              <a:rPr lang="en-US" altLang="en-US" sz="1600" dirty="0" err="1">
                <a:effectLst>
                  <a:outerShdw blurRad="38100" dist="38100" dir="2700000" algn="tl">
                    <a:srgbClr val="000000"/>
                  </a:outerShdw>
                </a:effectLst>
              </a:rPr>
              <a:t>Soni</a:t>
            </a:r>
            <a:endParaRPr lang="en-US" altLang="en-US" sz="1600" dirty="0">
              <a:effectLst>
                <a:outerShdw blurRad="38100" dist="38100" dir="2700000" algn="tl">
                  <a:srgbClr val="000000"/>
                </a:outerShdw>
              </a:effectLst>
            </a:endParaRPr>
          </a:p>
          <a:p>
            <a:r>
              <a:rPr lang="en-US" altLang="en-US" sz="1600" dirty="0">
                <a:effectLst>
                  <a:outerShdw blurRad="38100" dist="38100" dir="2700000" algn="tl">
                    <a:srgbClr val="000000"/>
                  </a:outerShdw>
                </a:effectLst>
              </a:rPr>
              <a:t>Department of Computer Science and Engineering &amp; IT</a:t>
            </a:r>
            <a:r>
              <a:rPr lang="en-IN" sz="1600" dirty="0">
                <a:effectLst>
                  <a:outerShdw blurRad="38100" dist="38100" dir="2700000" algn="tl">
                    <a:srgbClr val="000000"/>
                  </a:outerShdw>
                </a:effectLst>
              </a:rPr>
              <a:t> </a:t>
            </a:r>
          </a:p>
          <a:p>
            <a:r>
              <a:rPr lang="en-IN" sz="1600" dirty="0" err="1">
                <a:effectLst>
                  <a:outerShdw blurRad="38100" dist="38100" dir="2700000" algn="tl">
                    <a:srgbClr val="000000"/>
                  </a:outerShdw>
                </a:effectLst>
              </a:rPr>
              <a:t>Jaypee</a:t>
            </a:r>
            <a:r>
              <a:rPr lang="en-IN" sz="1600" dirty="0">
                <a:effectLst>
                  <a:outerShdw blurRad="38100" dist="38100" dir="2700000" algn="tl">
                    <a:srgbClr val="000000"/>
                  </a:outerShdw>
                </a:effectLst>
              </a:rPr>
              <a:t> Institute of Information Technology, Noida</a:t>
            </a:r>
            <a:endParaRPr lang="en-IN" sz="1600" dirty="0"/>
          </a:p>
        </p:txBody>
      </p:sp>
    </p:spTree>
    <p:extLst>
      <p:ext uri="{BB962C8B-B14F-4D97-AF65-F5344CB8AC3E}">
        <p14:creationId xmlns:p14="http://schemas.microsoft.com/office/powerpoint/2010/main" val="416993015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9" presetClass="entr" presetSubtype="10" fill="hold" nodeType="afterEffect">
                                  <p:stCondLst>
                                    <p:cond delay="0"/>
                                  </p:stCondLst>
                                  <p:childTnLst>
                                    <p:set>
                                      <p:cBhvr>
                                        <p:cTn id="6" dur="1" fill="hold">
                                          <p:stCondLst>
                                            <p:cond delay="0"/>
                                          </p:stCondLst>
                                        </p:cTn>
                                        <p:tgtEl>
                                          <p:spTgt spid="2098"/>
                                        </p:tgtEl>
                                        <p:attrNameLst>
                                          <p:attrName>style.visibility</p:attrName>
                                        </p:attrNameLst>
                                      </p:cBhvr>
                                      <p:to>
                                        <p:strVal val="visible"/>
                                      </p:to>
                                    </p:set>
                                    <p:anim calcmode="lin" valueType="num">
                                      <p:cBhvr>
                                        <p:cTn id="7" dur="5000" fill="hold"/>
                                        <p:tgtEl>
                                          <p:spTgt spid="2098"/>
                                        </p:tgtEl>
                                        <p:attrNameLst>
                                          <p:attrName>ppt_w</p:attrName>
                                        </p:attrNameLst>
                                      </p:cBhvr>
                                      <p:tavLst>
                                        <p:tav tm="0" fmla="#ppt_w*sin(2.5*pi*$)">
                                          <p:val>
                                            <p:fltVal val="0"/>
                                          </p:val>
                                        </p:tav>
                                        <p:tav tm="100000">
                                          <p:val>
                                            <p:fltVal val="1"/>
                                          </p:val>
                                        </p:tav>
                                      </p:tavLst>
                                    </p:anim>
                                    <p:anim calcmode="lin" valueType="num">
                                      <p:cBhvr>
                                        <p:cTn id="8" dur="5000" fill="hold"/>
                                        <p:tgtEl>
                                          <p:spTgt spid="209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3847B-63A2-42B0-BE5C-29660B6ECFFC}"/>
              </a:ext>
            </a:extLst>
          </p:cNvPr>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Hadoop Ecosystem Projects</a:t>
            </a:r>
          </a:p>
        </p:txBody>
      </p:sp>
      <p:sp>
        <p:nvSpPr>
          <p:cNvPr id="3" name="Content Placeholder 2">
            <a:extLst>
              <a:ext uri="{FF2B5EF4-FFF2-40B4-BE49-F238E27FC236}">
                <a16:creationId xmlns:a16="http://schemas.microsoft.com/office/drawing/2014/main" id="{32CB10A0-ACA1-48A9-8EB4-DD87C161CC7B}"/>
              </a:ext>
            </a:extLst>
          </p:cNvPr>
          <p:cNvSpPr>
            <a:spLocks noGrp="1"/>
          </p:cNvSpPr>
          <p:nvPr>
            <p:ph idx="1"/>
          </p:nvPr>
        </p:nvSpPr>
        <p:spPr>
          <a:ln>
            <a:solidFill>
              <a:schemeClr val="accent1"/>
            </a:solidFill>
          </a:ln>
        </p:spPr>
        <p:txBody>
          <a:bodyPr>
            <a:normAutofit fontScale="92500" lnSpcReduction="10000"/>
          </a:bodyPr>
          <a:lstStyle/>
          <a:p>
            <a:pPr marL="0" indent="0">
              <a:buNone/>
            </a:pPr>
            <a:r>
              <a:rPr lang="en-US" dirty="0"/>
              <a:t>Hadoop Ecosystem Projects includes: </a:t>
            </a:r>
          </a:p>
          <a:p>
            <a:r>
              <a:rPr lang="en-US" dirty="0"/>
              <a:t> Hadoop Common utilities </a:t>
            </a:r>
          </a:p>
          <a:p>
            <a:r>
              <a:rPr lang="en-US" dirty="0"/>
              <a:t> Avro: A data serialization system with scripting languages. </a:t>
            </a:r>
          </a:p>
          <a:p>
            <a:r>
              <a:rPr lang="en-US" dirty="0"/>
              <a:t> </a:t>
            </a:r>
            <a:r>
              <a:rPr lang="en-US" dirty="0" err="1"/>
              <a:t>Chukwa</a:t>
            </a:r>
            <a:r>
              <a:rPr lang="en-US" dirty="0"/>
              <a:t>: managing large distributed systems. </a:t>
            </a:r>
          </a:p>
          <a:p>
            <a:r>
              <a:rPr lang="en-US" dirty="0"/>
              <a:t> HBase: A scalable, distributed database for large tables. </a:t>
            </a:r>
          </a:p>
          <a:p>
            <a:r>
              <a:rPr lang="en-US" dirty="0"/>
              <a:t> HDFS: A distributed file system. </a:t>
            </a:r>
          </a:p>
          <a:p>
            <a:r>
              <a:rPr lang="en-US" dirty="0"/>
              <a:t> Hive: data summarization and ad hoc querying. </a:t>
            </a:r>
          </a:p>
          <a:p>
            <a:r>
              <a:rPr lang="en-US" dirty="0"/>
              <a:t> MapReduce: distributed processing on compute clusters. </a:t>
            </a:r>
          </a:p>
          <a:p>
            <a:r>
              <a:rPr lang="en-US" dirty="0"/>
              <a:t> Pig: A high-level data-flow language for parallel computation. </a:t>
            </a:r>
          </a:p>
          <a:p>
            <a:r>
              <a:rPr lang="en-US" dirty="0"/>
              <a:t> </a:t>
            </a:r>
            <a:r>
              <a:rPr lang="en-US" dirty="0" err="1"/>
              <a:t>ZooKeeper</a:t>
            </a:r>
            <a:r>
              <a:rPr lang="en-US" dirty="0"/>
              <a:t>: coordination service for distributed applications.</a:t>
            </a:r>
          </a:p>
        </p:txBody>
      </p:sp>
      <p:sp>
        <p:nvSpPr>
          <p:cNvPr id="4" name="Slide Number Placeholder 3">
            <a:extLst>
              <a:ext uri="{FF2B5EF4-FFF2-40B4-BE49-F238E27FC236}">
                <a16:creationId xmlns:a16="http://schemas.microsoft.com/office/drawing/2014/main" id="{A29E84B2-2B60-44C6-ACDE-46461BEA05FC}"/>
              </a:ext>
            </a:extLst>
          </p:cNvPr>
          <p:cNvSpPr>
            <a:spLocks noGrp="1"/>
          </p:cNvSpPr>
          <p:nvPr>
            <p:ph type="sldNum" sz="quarter" idx="12"/>
          </p:nvPr>
        </p:nvSpPr>
        <p:spPr/>
        <p:txBody>
          <a:bodyPr/>
          <a:lstStyle/>
          <a:p>
            <a:fld id="{9294BFC4-70D9-45C9-90C6-F2DFA0441CF2}" type="slidenum">
              <a:rPr lang="en-US" smtClean="0"/>
              <a:pPr/>
              <a:t>10</a:t>
            </a:fld>
            <a:endParaRPr lang="en-US"/>
          </a:p>
        </p:txBody>
      </p:sp>
    </p:spTree>
    <p:extLst>
      <p:ext uri="{BB962C8B-B14F-4D97-AF65-F5344CB8AC3E}">
        <p14:creationId xmlns:p14="http://schemas.microsoft.com/office/powerpoint/2010/main" val="30433036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Apache Hadoop open source ecosystem | Cloudera">
            <a:extLst>
              <a:ext uri="{FF2B5EF4-FFF2-40B4-BE49-F238E27FC236}">
                <a16:creationId xmlns:a16="http://schemas.microsoft.com/office/drawing/2014/main" id="{1E7D8BF1-2199-41DB-BD23-0C642B409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6950" y="105273"/>
            <a:ext cx="7658100" cy="63531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a:extLst>
              <a:ext uri="{FF2B5EF4-FFF2-40B4-BE49-F238E27FC236}">
                <a16:creationId xmlns:a16="http://schemas.microsoft.com/office/drawing/2014/main" id="{A9612B58-9CB0-4BA4-AF79-E7FD51B96123}"/>
              </a:ext>
            </a:extLst>
          </p:cNvPr>
          <p:cNvSpPr>
            <a:spLocks noGrp="1"/>
          </p:cNvSpPr>
          <p:nvPr>
            <p:ph type="sldNum" sz="quarter" idx="12"/>
          </p:nvPr>
        </p:nvSpPr>
        <p:spPr/>
        <p:txBody>
          <a:bodyPr/>
          <a:lstStyle/>
          <a:p>
            <a:fld id="{9294BFC4-70D9-45C9-90C6-F2DFA0441CF2}" type="slidenum">
              <a:rPr lang="en-US" smtClean="0"/>
              <a:pPr/>
              <a:t>11</a:t>
            </a:fld>
            <a:endParaRPr lang="en-US"/>
          </a:p>
        </p:txBody>
      </p:sp>
      <p:sp>
        <p:nvSpPr>
          <p:cNvPr id="4" name="Content Placeholder 2"/>
          <p:cNvSpPr txBox="1">
            <a:spLocks/>
          </p:cNvSpPr>
          <p:nvPr/>
        </p:nvSpPr>
        <p:spPr>
          <a:xfrm>
            <a:off x="224921" y="1870842"/>
            <a:ext cx="1880325" cy="2477874"/>
          </a:xfrm>
          <a:prstGeom prst="rect">
            <a:avLst/>
          </a:prstGeom>
        </p:spPr>
        <p:txBody>
          <a:bodyPr>
            <a:noAutofit/>
          </a:bodyPr>
          <a:lstStyle/>
          <a:p>
            <a:pPr marL="91440" marR="0" lvl="0" indent="-91440" algn="just"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tabLst/>
              <a:defRPr/>
            </a:pPr>
            <a:r>
              <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Only Hadoop is not going to solve all the problems we have to use </a:t>
            </a:r>
            <a:r>
              <a:rPr kumimoji="0" lang="en-US" sz="1600" b="0" i="0" u="none" strike="noStrike" kern="1200" cap="none" spc="0" normalizeH="0" baseline="0" noProof="0" dirty="0" err="1">
                <a:ln>
                  <a:noFill/>
                </a:ln>
                <a:solidFill>
                  <a:schemeClr val="tx1">
                    <a:lumMod val="75000"/>
                    <a:lumOff val="25000"/>
                  </a:schemeClr>
                </a:solidFill>
                <a:effectLst/>
                <a:uLnTx/>
                <a:uFillTx/>
                <a:latin typeface="+mn-lt"/>
                <a:ea typeface="+mn-ea"/>
                <a:cs typeface="+mn-cs"/>
              </a:rPr>
              <a:t>sevral</a:t>
            </a:r>
            <a:r>
              <a:rPr kumimoji="0" lang="en-US" sz="1600" b="0" i="0" u="none" strike="noStrike" kern="1200" cap="none" spc="0" normalizeH="0" baseline="0" noProof="0" dirty="0">
                <a:ln>
                  <a:noFill/>
                </a:ln>
                <a:solidFill>
                  <a:schemeClr val="tx1">
                    <a:lumMod val="75000"/>
                    <a:lumOff val="25000"/>
                  </a:schemeClr>
                </a:solidFill>
                <a:effectLst/>
                <a:uLnTx/>
                <a:uFillTx/>
                <a:latin typeface="+mn-lt"/>
                <a:ea typeface="+mn-ea"/>
                <a:cs typeface="+mn-cs"/>
              </a:rPr>
              <a:t> other tools over Hadoop or along with Hadoop to get the solution of all the problems that you have. </a:t>
            </a:r>
          </a:p>
        </p:txBody>
      </p:sp>
    </p:spTree>
    <p:extLst>
      <p:ext uri="{BB962C8B-B14F-4D97-AF65-F5344CB8AC3E}">
        <p14:creationId xmlns:p14="http://schemas.microsoft.com/office/powerpoint/2010/main" val="2639243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0E8914-3A3C-4712-9D59-CE111BB10161}" type="slidenum">
              <a:rPr lang="en-US" smtClean="0"/>
              <a:pPr/>
              <a:t>12</a:t>
            </a:fld>
            <a:endParaRPr lang="en-US"/>
          </a:p>
        </p:txBody>
      </p:sp>
      <p:pic>
        <p:nvPicPr>
          <p:cNvPr id="1026" name="Picture 2" descr="C:\Users\devpriya.soni\Desktop\Capture.PNG"/>
          <p:cNvPicPr>
            <a:picLocks noChangeAspect="1" noChangeArrowheads="1"/>
          </p:cNvPicPr>
          <p:nvPr/>
        </p:nvPicPr>
        <p:blipFill>
          <a:blip r:embed="rId2"/>
          <a:srcRect/>
          <a:stretch>
            <a:fillRect/>
          </a:stretch>
        </p:blipFill>
        <p:spPr bwMode="auto">
          <a:xfrm>
            <a:off x="2459420" y="1610386"/>
            <a:ext cx="7231117" cy="4716593"/>
          </a:xfrm>
          <a:prstGeom prst="rect">
            <a:avLst/>
          </a:prstGeom>
          <a:noFill/>
        </p:spPr>
      </p:pic>
      <p:sp>
        <p:nvSpPr>
          <p:cNvPr id="4" name="Content Placeholder 2"/>
          <p:cNvSpPr txBox="1">
            <a:spLocks/>
          </p:cNvSpPr>
          <p:nvPr/>
        </p:nvSpPr>
        <p:spPr>
          <a:xfrm>
            <a:off x="1275947" y="336333"/>
            <a:ext cx="9339493" cy="756743"/>
          </a:xfrm>
          <a:prstGeom prst="rect">
            <a:avLst/>
          </a:prstGeom>
        </p:spPr>
        <p:txBody>
          <a:bodyPr>
            <a:noAutofit/>
          </a:bodyPr>
          <a:lstStyle/>
          <a:p>
            <a:pPr marL="91440" marR="0" lvl="0" indent="-91440" algn="just"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tabLst/>
              <a:defRPr/>
            </a:pPr>
            <a:r>
              <a:rPr kumimoji="0" lang="en-US" sz="3200" b="1" i="0" u="none" strike="noStrike" kern="1200" cap="none" spc="0" normalizeH="0" baseline="0" noProof="0" dirty="0">
                <a:ln>
                  <a:noFill/>
                </a:ln>
                <a:solidFill>
                  <a:schemeClr val="tx1">
                    <a:lumMod val="75000"/>
                    <a:lumOff val="25000"/>
                  </a:schemeClr>
                </a:solidFill>
                <a:effectLst/>
                <a:uLnTx/>
                <a:uFillTx/>
                <a:latin typeface="+mn-lt"/>
                <a:ea typeface="+mn-ea"/>
                <a:cs typeface="+mn-cs"/>
              </a:rPr>
              <a:t>HDFS</a:t>
            </a:r>
            <a:r>
              <a:rPr kumimoji="0" lang="en-US" sz="3200" b="1" i="0" u="none" strike="noStrike" kern="1200" cap="none" spc="0" normalizeH="0" noProof="0" dirty="0">
                <a:ln>
                  <a:noFill/>
                </a:ln>
                <a:solidFill>
                  <a:schemeClr val="tx1">
                    <a:lumMod val="75000"/>
                    <a:lumOff val="25000"/>
                  </a:schemeClr>
                </a:solidFill>
                <a:effectLst/>
                <a:uLnTx/>
                <a:uFillTx/>
                <a:latin typeface="+mn-lt"/>
                <a:ea typeface="+mn-ea"/>
                <a:cs typeface="+mn-cs"/>
              </a:rPr>
              <a:t> (</a:t>
            </a:r>
            <a:r>
              <a:rPr kumimoji="0" lang="en-US" sz="3200" b="1" i="0" u="none" strike="noStrike" kern="1200" cap="none" spc="0" normalizeH="0" noProof="0" dirty="0" err="1">
                <a:ln>
                  <a:noFill/>
                </a:ln>
                <a:solidFill>
                  <a:schemeClr val="tx1">
                    <a:lumMod val="75000"/>
                    <a:lumOff val="25000"/>
                  </a:schemeClr>
                </a:solidFill>
                <a:effectLst/>
                <a:uLnTx/>
                <a:uFillTx/>
                <a:latin typeface="+mn-lt"/>
                <a:ea typeface="+mn-ea"/>
                <a:cs typeface="+mn-cs"/>
              </a:rPr>
              <a:t>Hadoop</a:t>
            </a:r>
            <a:r>
              <a:rPr kumimoji="0" lang="en-US" sz="3200" b="1" i="0" u="none" strike="noStrike" kern="1200" cap="none" spc="0" normalizeH="0" noProof="0" dirty="0">
                <a:ln>
                  <a:noFill/>
                </a:ln>
                <a:solidFill>
                  <a:schemeClr val="tx1">
                    <a:lumMod val="75000"/>
                    <a:lumOff val="25000"/>
                  </a:schemeClr>
                </a:solidFill>
                <a:effectLst/>
                <a:uLnTx/>
                <a:uFillTx/>
                <a:latin typeface="+mn-lt"/>
                <a:ea typeface="+mn-ea"/>
                <a:cs typeface="+mn-cs"/>
              </a:rPr>
              <a:t> Distributed File System)- Storage</a:t>
            </a:r>
            <a:endParaRPr kumimoji="0" lang="en-US" sz="32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0E8914-3A3C-4712-9D59-CE111BB10161}" type="slidenum">
              <a:rPr lang="en-US" smtClean="0"/>
              <a:pPr/>
              <a:t>13</a:t>
            </a:fld>
            <a:endParaRPr lang="en-US"/>
          </a:p>
        </p:txBody>
      </p:sp>
      <p:pic>
        <p:nvPicPr>
          <p:cNvPr id="2050" name="Picture 2" descr="C:\Users\devpriya.soni\Desktop\Capture.PNG"/>
          <p:cNvPicPr>
            <a:picLocks noChangeAspect="1" noChangeArrowheads="1"/>
          </p:cNvPicPr>
          <p:nvPr/>
        </p:nvPicPr>
        <p:blipFill>
          <a:blip r:embed="rId2"/>
          <a:srcRect/>
          <a:stretch>
            <a:fillRect/>
          </a:stretch>
        </p:blipFill>
        <p:spPr bwMode="auto">
          <a:xfrm>
            <a:off x="2280744" y="1693700"/>
            <a:ext cx="6999889" cy="3814225"/>
          </a:xfrm>
          <a:prstGeom prst="rect">
            <a:avLst/>
          </a:prstGeom>
          <a:noFill/>
        </p:spPr>
      </p:pic>
      <p:sp>
        <p:nvSpPr>
          <p:cNvPr id="4" name="Content Placeholder 2"/>
          <p:cNvSpPr txBox="1">
            <a:spLocks/>
          </p:cNvSpPr>
          <p:nvPr/>
        </p:nvSpPr>
        <p:spPr>
          <a:xfrm>
            <a:off x="1275947" y="336333"/>
            <a:ext cx="9339493" cy="756743"/>
          </a:xfrm>
          <a:prstGeom prst="rect">
            <a:avLst/>
          </a:prstGeom>
        </p:spPr>
        <p:txBody>
          <a:bodyPr>
            <a:noAutofit/>
          </a:bodyPr>
          <a:lstStyle/>
          <a:p>
            <a:pPr marL="91440" marR="0" lvl="0" indent="-91440" algn="just"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tabLst/>
              <a:defRPr/>
            </a:pPr>
            <a:r>
              <a:rPr kumimoji="0" lang="en-US" sz="3200" b="1" i="0" u="none" strike="noStrike" kern="1200" cap="none" spc="0" normalizeH="0" baseline="0" noProof="0" dirty="0">
                <a:ln>
                  <a:noFill/>
                </a:ln>
                <a:solidFill>
                  <a:schemeClr val="tx1">
                    <a:lumMod val="75000"/>
                    <a:lumOff val="25000"/>
                  </a:schemeClr>
                </a:solidFill>
                <a:effectLst/>
                <a:uLnTx/>
                <a:uFillTx/>
                <a:latin typeface="+mn-lt"/>
                <a:ea typeface="+mn-ea"/>
                <a:cs typeface="+mn-cs"/>
              </a:rPr>
              <a:t>YARN ( Yet Another Resource Negotiator</a:t>
            </a:r>
            <a:r>
              <a:rPr kumimoji="0" lang="en-US" sz="3200" b="1" i="0" u="none" strike="noStrike" kern="1200" cap="none" spc="0" normalizeH="0" noProof="0" dirty="0">
                <a:ln>
                  <a:noFill/>
                </a:ln>
                <a:solidFill>
                  <a:schemeClr val="tx1">
                    <a:lumMod val="75000"/>
                    <a:lumOff val="25000"/>
                  </a:schemeClr>
                </a:solidFill>
                <a:effectLst/>
                <a:uLnTx/>
                <a:uFillTx/>
                <a:latin typeface="+mn-lt"/>
                <a:ea typeface="+mn-ea"/>
                <a:cs typeface="+mn-cs"/>
              </a:rPr>
              <a:t> )</a:t>
            </a:r>
            <a:r>
              <a:rPr kumimoji="0" lang="en-US" sz="32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50E8914-3A3C-4712-9D59-CE111BB10161}" type="slidenum">
              <a:rPr lang="en-US" smtClean="0"/>
              <a:pPr/>
              <a:t>14</a:t>
            </a:fld>
            <a:endParaRPr lang="en-US"/>
          </a:p>
        </p:txBody>
      </p:sp>
      <p:pic>
        <p:nvPicPr>
          <p:cNvPr id="3074" name="Picture 2" descr="C:\Users\devpriya.soni\Desktop\Capture.PNG"/>
          <p:cNvPicPr>
            <a:picLocks noChangeAspect="1" noChangeArrowheads="1"/>
          </p:cNvPicPr>
          <p:nvPr/>
        </p:nvPicPr>
        <p:blipFill>
          <a:blip r:embed="rId2"/>
          <a:srcRect/>
          <a:stretch>
            <a:fillRect/>
          </a:stretch>
        </p:blipFill>
        <p:spPr bwMode="auto">
          <a:xfrm>
            <a:off x="2690649" y="1332913"/>
            <a:ext cx="6537434" cy="4817775"/>
          </a:xfrm>
          <a:prstGeom prst="rect">
            <a:avLst/>
          </a:prstGeom>
          <a:noFill/>
        </p:spPr>
      </p:pic>
      <p:sp>
        <p:nvSpPr>
          <p:cNvPr id="4" name="Content Placeholder 2"/>
          <p:cNvSpPr txBox="1">
            <a:spLocks/>
          </p:cNvSpPr>
          <p:nvPr/>
        </p:nvSpPr>
        <p:spPr>
          <a:xfrm>
            <a:off x="1275947" y="336333"/>
            <a:ext cx="9339493" cy="756743"/>
          </a:xfrm>
          <a:prstGeom prst="rect">
            <a:avLst/>
          </a:prstGeom>
        </p:spPr>
        <p:txBody>
          <a:bodyPr>
            <a:noAutofit/>
          </a:bodyPr>
          <a:lstStyle/>
          <a:p>
            <a:pPr marL="91440" marR="0" lvl="0" indent="-91440" algn="just" defTabSz="914400" rtl="0" eaLnBrk="1" fontAlgn="auto" latinLnBrk="0" hangingPunct="1">
              <a:lnSpc>
                <a:spcPct val="90000"/>
              </a:lnSpc>
              <a:spcBef>
                <a:spcPts val="1200"/>
              </a:spcBef>
              <a:spcAft>
                <a:spcPts val="200"/>
              </a:spcAft>
              <a:buClr>
                <a:schemeClr val="accent1"/>
              </a:buClr>
              <a:buSzPct val="100000"/>
              <a:buFont typeface="Calibri" panose="020F0502020204030204" pitchFamily="34" charset="0"/>
              <a:buChar char=" "/>
              <a:tabLst/>
              <a:defRPr/>
            </a:pPr>
            <a:r>
              <a:rPr kumimoji="0" lang="en-US" sz="3200" b="1" i="0" u="none" strike="noStrike" kern="1200" cap="none" spc="0" normalizeH="0" baseline="0" noProof="0" dirty="0" err="1">
                <a:ln>
                  <a:noFill/>
                </a:ln>
                <a:solidFill>
                  <a:schemeClr val="tx1">
                    <a:lumMod val="75000"/>
                    <a:lumOff val="25000"/>
                  </a:schemeClr>
                </a:solidFill>
                <a:effectLst/>
                <a:uLnTx/>
                <a:uFillTx/>
                <a:latin typeface="+mn-lt"/>
                <a:ea typeface="+mn-ea"/>
                <a:cs typeface="+mn-cs"/>
              </a:rPr>
              <a:t>MapReduce</a:t>
            </a:r>
            <a:r>
              <a:rPr kumimoji="0" lang="en-US" sz="3200" b="1" i="0" u="none" strike="noStrike" kern="1200" cap="none" spc="0" normalizeH="0" baseline="0" noProof="0" dirty="0">
                <a:ln>
                  <a:noFill/>
                </a:ln>
                <a:solidFill>
                  <a:schemeClr val="tx1">
                    <a:lumMod val="75000"/>
                    <a:lumOff val="25000"/>
                  </a:schemeClr>
                </a:solidFill>
                <a:effectLst/>
                <a:uLnTx/>
                <a:uFillTx/>
                <a:latin typeface="+mn-lt"/>
                <a:ea typeface="+mn-ea"/>
                <a:cs typeface="+mn-cs"/>
              </a:rPr>
              <a:t> : Data Processing using</a:t>
            </a:r>
            <a:r>
              <a:rPr kumimoji="0" lang="en-US" sz="3200" b="1" i="0" u="none" strike="noStrike" kern="1200" cap="none" spc="0" normalizeH="0" noProof="0" dirty="0">
                <a:ln>
                  <a:noFill/>
                </a:ln>
                <a:solidFill>
                  <a:schemeClr val="tx1">
                    <a:lumMod val="75000"/>
                    <a:lumOff val="25000"/>
                  </a:schemeClr>
                </a:solidFill>
                <a:effectLst/>
                <a:uLnTx/>
                <a:uFillTx/>
                <a:latin typeface="+mn-lt"/>
                <a:ea typeface="+mn-ea"/>
                <a:cs typeface="+mn-cs"/>
              </a:rPr>
              <a:t> Programming </a:t>
            </a:r>
            <a:endParaRPr kumimoji="0" lang="en-US" sz="3200" b="1"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a:xfrm>
            <a:off x="2136775" y="228600"/>
            <a:ext cx="8153400" cy="990600"/>
          </a:xfrm>
        </p:spPr>
        <p:txBody>
          <a:bodyPr/>
          <a:lstStyle/>
          <a:p>
            <a:pPr eaLnBrk="1" hangingPunct="1"/>
            <a:endParaRPr lang="en-US" altLang="en-US" dirty="0"/>
          </a:p>
        </p:txBody>
      </p:sp>
      <p:sp>
        <p:nvSpPr>
          <p:cNvPr id="90116" name="Rectangle 3"/>
          <p:cNvSpPr>
            <a:spLocks noGrp="1" noChangeArrowheads="1"/>
          </p:cNvSpPr>
          <p:nvPr>
            <p:ph idx="1"/>
          </p:nvPr>
        </p:nvSpPr>
        <p:spPr>
          <a:xfrm>
            <a:off x="1588598" y="3012850"/>
            <a:ext cx="8153400" cy="2241729"/>
          </a:xfrm>
        </p:spPr>
        <p:txBody>
          <a:bodyPr/>
          <a:lstStyle/>
          <a:p>
            <a:pPr algn="ctr">
              <a:buFont typeface="Wingdings" panose="05000000000000000000" pitchFamily="2" charset="2"/>
              <a:buNone/>
            </a:pPr>
            <a:r>
              <a:rPr lang="en-US" altLang="en-US" sz="6000" dirty="0"/>
              <a:t>Thankyou</a:t>
            </a:r>
          </a:p>
        </p:txBody>
      </p:sp>
      <p:sp>
        <p:nvSpPr>
          <p:cNvPr id="108547" name="Slide Number Placeholder 5"/>
          <p:cNvSpPr>
            <a:spLocks noGrp="1"/>
          </p:cNvSpPr>
          <p:nvPr>
            <p:ph type="sldNum" sz="quarter" idx="12"/>
          </p:nvPr>
        </p:nvSpPr>
        <p:spPr bwMode="auto">
          <a:ln>
            <a:miter lim="800000"/>
            <a:headEnd/>
            <a:tailEnd/>
          </a:ln>
        </p:spPr>
        <p:txBody>
          <a:bodyPr/>
          <a:lstStyle>
            <a:lvl1pPr eaLnBrk="0" hangingPunct="0">
              <a:defRPr kumimoji="1" sz="3000">
                <a:solidFill>
                  <a:schemeClr val="tx1"/>
                </a:solidFill>
                <a:latin typeface="Arial" panose="020B0604020202020204" pitchFamily="34" charset="0"/>
              </a:defRPr>
            </a:lvl1pPr>
            <a:lvl2pPr marL="742950" indent="-285750" eaLnBrk="0" hangingPunct="0">
              <a:defRPr kumimoji="1" sz="3000">
                <a:solidFill>
                  <a:schemeClr val="tx1"/>
                </a:solidFill>
                <a:latin typeface="Arial" panose="020B0604020202020204" pitchFamily="34" charset="0"/>
              </a:defRPr>
            </a:lvl2pPr>
            <a:lvl3pPr marL="1143000" indent="-228600" eaLnBrk="0" hangingPunct="0">
              <a:defRPr kumimoji="1" sz="3000">
                <a:solidFill>
                  <a:schemeClr val="tx1"/>
                </a:solidFill>
                <a:latin typeface="Arial" panose="020B0604020202020204" pitchFamily="34" charset="0"/>
              </a:defRPr>
            </a:lvl3pPr>
            <a:lvl4pPr marL="1600200" indent="-228600" eaLnBrk="0" hangingPunct="0">
              <a:defRPr kumimoji="1" sz="3000">
                <a:solidFill>
                  <a:schemeClr val="tx1"/>
                </a:solidFill>
                <a:latin typeface="Arial" panose="020B0604020202020204" pitchFamily="34" charset="0"/>
              </a:defRPr>
            </a:lvl4pPr>
            <a:lvl5pPr marL="2057400" indent="-228600" eaLnBrk="0" hangingPunct="0">
              <a:defRPr kumimoji="1" sz="3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kumimoji="1" sz="3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kumimoji="1" sz="3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kumimoji="1" sz="3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kumimoji="1" sz="3000">
                <a:solidFill>
                  <a:schemeClr val="tx1"/>
                </a:solidFill>
                <a:latin typeface="Arial" panose="020B0604020202020204" pitchFamily="34" charset="0"/>
              </a:defRPr>
            </a:lvl9pPr>
          </a:lstStyle>
          <a:p>
            <a:pPr eaLnBrk="1" hangingPunct="1">
              <a:lnSpc>
                <a:spcPct val="80000"/>
              </a:lnSpc>
            </a:pPr>
            <a:fld id="{FF5C47AA-490F-4B96-89A4-40CF7E13B7BD}" type="slidenum">
              <a:rPr kumimoji="0" lang="en-US" altLang="en-US" sz="1200">
                <a:solidFill>
                  <a:srgbClr val="FFFFFF"/>
                </a:solidFill>
              </a:rPr>
              <a:pPr eaLnBrk="1" hangingPunct="1">
                <a:lnSpc>
                  <a:spcPct val="80000"/>
                </a:lnSpc>
              </a:pPr>
              <a:t>15</a:t>
            </a:fld>
            <a:endParaRPr kumimoji="0" lang="en-US" altLang="en-US" sz="1200">
              <a:solidFill>
                <a:srgbClr val="FFFFFF"/>
              </a:solidFill>
            </a:endParaRPr>
          </a:p>
        </p:txBody>
      </p:sp>
    </p:spTree>
    <p:extLst>
      <p:ext uri="{BB962C8B-B14F-4D97-AF65-F5344CB8AC3E}">
        <p14:creationId xmlns:p14="http://schemas.microsoft.com/office/powerpoint/2010/main" val="531839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734096"/>
            <a:ext cx="10058400" cy="1003264"/>
          </a:xfrm>
        </p:spPr>
        <p:txBody>
          <a:bodyPr>
            <a:normAutofit/>
          </a:bodyPr>
          <a:lstStyle/>
          <a:p>
            <a:r>
              <a:rPr lang="en-US" sz="4300" dirty="0">
                <a:effectLst>
                  <a:outerShdw blurRad="38100" dist="38100" dir="2700000" algn="tl">
                    <a:srgbClr val="000000"/>
                  </a:outerShdw>
                </a:effectLst>
              </a:rPr>
              <a:t>Lecture will cover following points</a:t>
            </a:r>
          </a:p>
        </p:txBody>
      </p:sp>
      <p:sp>
        <p:nvSpPr>
          <p:cNvPr id="5" name="Rectangle 35"/>
          <p:cNvSpPr txBox="1">
            <a:spLocks noChangeArrowheads="1"/>
          </p:cNvSpPr>
          <p:nvPr/>
        </p:nvSpPr>
        <p:spPr>
          <a:xfrm>
            <a:off x="1524000" y="1880315"/>
            <a:ext cx="8817735" cy="441745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buFont typeface="Wingdings" pitchFamily="2" charset="2"/>
              <a:buChar char="q"/>
            </a:pPr>
            <a:r>
              <a:rPr lang="en-US" sz="2400" dirty="0"/>
              <a:t> </a:t>
            </a:r>
            <a:r>
              <a:rPr lang="en-US" sz="2400" dirty="0" err="1"/>
              <a:t>Hadoop</a:t>
            </a:r>
            <a:r>
              <a:rPr lang="en-US" sz="2400" dirty="0"/>
              <a:t> Basics</a:t>
            </a:r>
          </a:p>
          <a:p>
            <a:pPr>
              <a:buFont typeface="Wingdings" pitchFamily="2" charset="2"/>
              <a:buChar char="q"/>
            </a:pPr>
            <a:r>
              <a:rPr lang="en-US" sz="2400" dirty="0"/>
              <a:t> </a:t>
            </a:r>
            <a:r>
              <a:rPr lang="en-US" sz="2400" dirty="0" err="1"/>
              <a:t>Hadoop</a:t>
            </a:r>
            <a:r>
              <a:rPr lang="en-US" sz="2400" dirty="0"/>
              <a:t> Creation History</a:t>
            </a:r>
          </a:p>
          <a:p>
            <a:pPr>
              <a:buFont typeface="Wingdings" pitchFamily="2" charset="2"/>
              <a:buChar char="q"/>
            </a:pPr>
            <a:r>
              <a:rPr lang="en-US" sz="2400" dirty="0"/>
              <a:t> Applications</a:t>
            </a:r>
          </a:p>
          <a:p>
            <a:pPr>
              <a:buFont typeface="Wingdings" pitchFamily="2" charset="2"/>
              <a:buChar char="q"/>
            </a:pPr>
            <a:r>
              <a:rPr lang="en-US" sz="2400" dirty="0"/>
              <a:t>Features</a:t>
            </a:r>
          </a:p>
          <a:p>
            <a:pPr lvl="0">
              <a:buFont typeface="Wingdings" panose="05000000000000000000" pitchFamily="2" charset="2"/>
              <a:buChar char="q"/>
            </a:pPr>
            <a:endParaRPr lang="en-IN" sz="2400" dirty="0">
              <a:ea typeface="ＭＳ Ｐゴシック" panose="020B0600070205080204" pitchFamily="34" charset="-128"/>
            </a:endParaRPr>
          </a:p>
          <a:p>
            <a:pPr marL="0" lvl="0" indent="0">
              <a:buNone/>
            </a:pPr>
            <a:endParaRPr lang="en-US" sz="2400" dirty="0">
              <a:solidFill>
                <a:schemeClr val="tx1"/>
              </a:solidFill>
            </a:endParaRPr>
          </a:p>
          <a:p>
            <a:pPr>
              <a:buFont typeface="Wingdings" panose="05000000000000000000" pitchFamily="2" charset="2"/>
              <a:buChar char="q"/>
            </a:pPr>
            <a:endParaRPr lang="en-US" sz="2400" dirty="0">
              <a:solidFill>
                <a:schemeClr val="tx1"/>
              </a:solidFill>
            </a:endParaRPr>
          </a:p>
          <a:p>
            <a:pPr lvl="0">
              <a:buFont typeface="Wingdings" panose="05000000000000000000" pitchFamily="2" charset="2"/>
              <a:buChar char="q"/>
            </a:pPr>
            <a:endParaRPr lang="en-US" sz="2400" dirty="0">
              <a:solidFill>
                <a:schemeClr val="tx1"/>
              </a:solidFill>
            </a:endParaRPr>
          </a:p>
          <a:p>
            <a:pPr>
              <a:buFont typeface="Wingdings" panose="05000000000000000000" pitchFamily="2" charset="2"/>
              <a:buChar char="q"/>
            </a:pPr>
            <a:endParaRPr lang="en-US" sz="2400" dirty="0"/>
          </a:p>
          <a:p>
            <a:pPr>
              <a:buFont typeface="Wingdings" panose="05000000000000000000" pitchFamily="2" charset="2"/>
              <a:buChar char="q"/>
            </a:pPr>
            <a:endParaRPr lang="en-US" sz="2400" dirty="0"/>
          </a:p>
          <a:p>
            <a:pPr marL="0" indent="0">
              <a:lnSpc>
                <a:spcPct val="100000"/>
              </a:lnSpc>
              <a:buSzPct val="85000"/>
              <a:buNone/>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sz="2400" dirty="0"/>
          </a:p>
          <a:p>
            <a:pPr marL="320040" indent="-320040">
              <a:lnSpc>
                <a:spcPct val="100000"/>
              </a:lnSpc>
              <a:buSzPct val="85000"/>
              <a:buFont typeface="Wingdings"/>
              <a:buChar char=""/>
              <a:defRPr/>
            </a:pPr>
            <a:endParaRPr lang="en-US" altLang="en-US" sz="2400" dirty="0"/>
          </a:p>
          <a:p>
            <a:pPr marL="0" indent="0">
              <a:lnSpc>
                <a:spcPct val="100000"/>
              </a:lnSpc>
              <a:buSzPct val="85000"/>
              <a:buNone/>
              <a:defRPr/>
            </a:pPr>
            <a:endParaRPr lang="en-US" altLang="en-US" sz="2400" dirty="0"/>
          </a:p>
          <a:p>
            <a:pPr marL="320040" indent="-320040">
              <a:lnSpc>
                <a:spcPct val="100000"/>
              </a:lnSpc>
              <a:buSzPct val="85000"/>
              <a:buFont typeface="Wingdings"/>
              <a:buChar char=""/>
              <a:defRPr/>
            </a:pPr>
            <a:endParaRPr lang="en-US" altLang="en-US" dirty="0"/>
          </a:p>
        </p:txBody>
      </p:sp>
      <p:sp>
        <p:nvSpPr>
          <p:cNvPr id="7" name="Slide Number Placeholder 6"/>
          <p:cNvSpPr>
            <a:spLocks noGrp="1"/>
          </p:cNvSpPr>
          <p:nvPr>
            <p:ph type="sldNum" sz="quarter" idx="12"/>
          </p:nvPr>
        </p:nvSpPr>
        <p:spPr/>
        <p:txBody>
          <a:bodyPr/>
          <a:lstStyle/>
          <a:p>
            <a:fld id="{B50E8914-3A3C-4712-9D59-CE111BB10161}" type="slidenum">
              <a:rPr lang="en-US" smtClean="0"/>
              <a:pPr/>
              <a:t>2</a:t>
            </a:fld>
            <a:endParaRPr lang="en-US"/>
          </a:p>
        </p:txBody>
      </p:sp>
    </p:spTree>
    <p:extLst>
      <p:ext uri="{BB962C8B-B14F-4D97-AF65-F5344CB8AC3E}">
        <p14:creationId xmlns:p14="http://schemas.microsoft.com/office/powerpoint/2010/main" val="881335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5A077-D7B9-44F7-8890-96318850448D}"/>
              </a:ext>
            </a:extLst>
          </p:cNvPr>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What is Hadoop</a:t>
            </a:r>
          </a:p>
        </p:txBody>
      </p:sp>
      <p:sp>
        <p:nvSpPr>
          <p:cNvPr id="3" name="Content Placeholder 2">
            <a:extLst>
              <a:ext uri="{FF2B5EF4-FFF2-40B4-BE49-F238E27FC236}">
                <a16:creationId xmlns:a16="http://schemas.microsoft.com/office/drawing/2014/main" id="{65545540-89FD-477B-8400-CBF3DB8D3B13}"/>
              </a:ext>
            </a:extLst>
          </p:cNvPr>
          <p:cNvSpPr>
            <a:spLocks noGrp="1"/>
          </p:cNvSpPr>
          <p:nvPr>
            <p:ph idx="1"/>
          </p:nvPr>
        </p:nvSpPr>
        <p:spPr>
          <a:xfrm>
            <a:off x="838200" y="1813408"/>
            <a:ext cx="10515600" cy="4679467"/>
          </a:xfrm>
          <a:ln>
            <a:solidFill>
              <a:schemeClr val="accent1"/>
            </a:solidFill>
          </a:ln>
        </p:spPr>
        <p:txBody>
          <a:bodyPr>
            <a:normAutofit fontScale="92500" lnSpcReduction="20000"/>
          </a:bodyPr>
          <a:lstStyle/>
          <a:p>
            <a:pPr algn="l"/>
            <a:r>
              <a:rPr lang="en-US" b="0" i="0" dirty="0">
                <a:solidFill>
                  <a:srgbClr val="254061"/>
                </a:solidFill>
                <a:effectLst/>
                <a:latin typeface="ff5"/>
              </a:rPr>
              <a:t>An </a:t>
            </a:r>
            <a:r>
              <a:rPr lang="en-US" b="1" i="0" dirty="0">
                <a:solidFill>
                  <a:srgbClr val="FF0000"/>
                </a:solidFill>
                <a:effectLst/>
                <a:latin typeface="ff5"/>
              </a:rPr>
              <a:t>Open Source </a:t>
            </a:r>
            <a:r>
              <a:rPr lang="en-US" b="0" i="0" dirty="0">
                <a:solidFill>
                  <a:srgbClr val="254061"/>
                </a:solidFill>
                <a:effectLst/>
                <a:latin typeface="ff5"/>
              </a:rPr>
              <a:t>framework that allows </a:t>
            </a:r>
            <a:r>
              <a:rPr lang="en-US" b="1" dirty="0">
                <a:solidFill>
                  <a:srgbClr val="FF0000"/>
                </a:solidFill>
                <a:latin typeface="ff5"/>
              </a:rPr>
              <a:t>distributed processing </a:t>
            </a:r>
            <a:r>
              <a:rPr lang="en-US" b="0" i="0" dirty="0">
                <a:solidFill>
                  <a:srgbClr val="254061"/>
                </a:solidFill>
                <a:effectLst/>
                <a:latin typeface="ff5"/>
              </a:rPr>
              <a:t>of large data-sets across the </a:t>
            </a:r>
            <a:r>
              <a:rPr lang="en-US" b="1" dirty="0">
                <a:solidFill>
                  <a:srgbClr val="FF0000"/>
                </a:solidFill>
                <a:latin typeface="ff5"/>
              </a:rPr>
              <a:t>cluster</a:t>
            </a:r>
            <a:r>
              <a:rPr lang="en-US" b="0" i="0" dirty="0">
                <a:solidFill>
                  <a:srgbClr val="254061"/>
                </a:solidFill>
                <a:effectLst/>
                <a:latin typeface="ff5"/>
              </a:rPr>
              <a:t> of </a:t>
            </a:r>
            <a:r>
              <a:rPr lang="en-US" b="1" dirty="0">
                <a:solidFill>
                  <a:srgbClr val="FF0000"/>
                </a:solidFill>
                <a:latin typeface="ff5"/>
              </a:rPr>
              <a:t>commodity hardware.</a:t>
            </a:r>
          </a:p>
          <a:p>
            <a:pPr marL="0" indent="0" algn="l">
              <a:buNone/>
            </a:pPr>
            <a:endParaRPr lang="en-US" b="1" dirty="0">
              <a:solidFill>
                <a:srgbClr val="FF0000"/>
              </a:solidFill>
              <a:latin typeface="ff5"/>
            </a:endParaRPr>
          </a:p>
          <a:p>
            <a:pPr marL="0" indent="0" algn="l">
              <a:buNone/>
            </a:pPr>
            <a:r>
              <a:rPr lang="en-US" sz="2200" b="1" dirty="0"/>
              <a:t>Distributed Processing:</a:t>
            </a:r>
          </a:p>
          <a:p>
            <a:r>
              <a:rPr lang="en-US" sz="2200" dirty="0">
                <a:latin typeface="ff5"/>
              </a:rPr>
              <a:t>Data is processed </a:t>
            </a:r>
            <a:r>
              <a:rPr lang="en-US" sz="2200" dirty="0" err="1">
                <a:latin typeface="ff5"/>
              </a:rPr>
              <a:t>distributedly</a:t>
            </a:r>
            <a:r>
              <a:rPr lang="en-US" sz="2200" dirty="0">
                <a:latin typeface="ff5"/>
              </a:rPr>
              <a:t> on multiple nodes / servers</a:t>
            </a:r>
          </a:p>
          <a:p>
            <a:r>
              <a:rPr lang="en-US" sz="2200" dirty="0">
                <a:latin typeface="ff5"/>
              </a:rPr>
              <a:t>Multiple machines processes the data independently</a:t>
            </a:r>
          </a:p>
          <a:p>
            <a:pPr marL="0" indent="0" algn="l">
              <a:buNone/>
            </a:pPr>
            <a:r>
              <a:rPr lang="en-US" sz="2200" b="1" dirty="0">
                <a:latin typeface="ff5"/>
              </a:rPr>
              <a:t>Cluster: </a:t>
            </a:r>
          </a:p>
          <a:p>
            <a:pPr algn="l"/>
            <a:r>
              <a:rPr lang="en-US" sz="2200" b="0" i="0" dirty="0">
                <a:effectLst/>
                <a:latin typeface="ff5"/>
              </a:rPr>
              <a:t>Multiple machines connected together</a:t>
            </a:r>
            <a:endParaRPr lang="en-US" sz="2200" b="0" i="0" dirty="0">
              <a:effectLst/>
              <a:latin typeface="Roboto"/>
            </a:endParaRPr>
          </a:p>
          <a:p>
            <a:pPr algn="l"/>
            <a:r>
              <a:rPr lang="en-US" sz="2200" b="0" i="0" dirty="0">
                <a:effectLst/>
                <a:latin typeface="ff5"/>
              </a:rPr>
              <a:t>Nodes are connected via LAN</a:t>
            </a:r>
          </a:p>
          <a:p>
            <a:pPr marL="0" indent="0" algn="l">
              <a:buNone/>
            </a:pPr>
            <a:r>
              <a:rPr lang="en-US" sz="2200" b="1" dirty="0">
                <a:latin typeface="ff5"/>
              </a:rPr>
              <a:t>Commodity hardware:</a:t>
            </a:r>
          </a:p>
          <a:p>
            <a:pPr algn="l"/>
            <a:r>
              <a:rPr lang="en-US" sz="2200" b="0" i="0" dirty="0">
                <a:effectLst/>
                <a:latin typeface="ff5"/>
              </a:rPr>
              <a:t>Economic / affordable machines</a:t>
            </a:r>
            <a:endParaRPr lang="en-US" sz="2200" b="0" i="0" dirty="0">
              <a:effectLst/>
              <a:latin typeface="Roboto"/>
            </a:endParaRPr>
          </a:p>
          <a:p>
            <a:pPr algn="l"/>
            <a:r>
              <a:rPr lang="en-US" sz="2200" b="0" i="0" dirty="0">
                <a:effectLst/>
                <a:latin typeface="ff5"/>
              </a:rPr>
              <a:t>Typically low performance hardware</a:t>
            </a:r>
            <a:endParaRPr lang="en-US" sz="2200" b="0" i="0" dirty="0">
              <a:effectLst/>
              <a:latin typeface="Roboto"/>
            </a:endParaRPr>
          </a:p>
          <a:p>
            <a:pPr algn="l"/>
            <a:endParaRPr lang="en-US" dirty="0">
              <a:solidFill>
                <a:srgbClr val="254061"/>
              </a:solidFill>
              <a:latin typeface="ff5"/>
            </a:endParaRPr>
          </a:p>
          <a:p>
            <a:pPr algn="l"/>
            <a:endParaRPr lang="en-US" b="0" i="0" dirty="0">
              <a:solidFill>
                <a:srgbClr val="000000"/>
              </a:solidFill>
              <a:effectLst/>
              <a:latin typeface="Roboto"/>
            </a:endParaRPr>
          </a:p>
          <a:p>
            <a:pPr algn="l"/>
            <a:endParaRPr lang="en-US" b="0" i="0" dirty="0">
              <a:solidFill>
                <a:srgbClr val="000000"/>
              </a:solidFill>
              <a:effectLst/>
              <a:latin typeface="Roboto"/>
            </a:endParaRPr>
          </a:p>
          <a:p>
            <a:endParaRPr lang="en-US" dirty="0"/>
          </a:p>
        </p:txBody>
      </p:sp>
      <p:sp>
        <p:nvSpPr>
          <p:cNvPr id="4" name="Slide Number Placeholder 3">
            <a:extLst>
              <a:ext uri="{FF2B5EF4-FFF2-40B4-BE49-F238E27FC236}">
                <a16:creationId xmlns:a16="http://schemas.microsoft.com/office/drawing/2014/main" id="{4D65A715-4930-425D-B98F-12B169DA6093}"/>
              </a:ext>
            </a:extLst>
          </p:cNvPr>
          <p:cNvSpPr>
            <a:spLocks noGrp="1"/>
          </p:cNvSpPr>
          <p:nvPr>
            <p:ph type="sldNum" sz="quarter" idx="12"/>
          </p:nvPr>
        </p:nvSpPr>
        <p:spPr/>
        <p:txBody>
          <a:bodyPr/>
          <a:lstStyle/>
          <a:p>
            <a:fld id="{9294BFC4-70D9-45C9-90C6-F2DFA0441CF2}" type="slidenum">
              <a:rPr lang="en-US" smtClean="0"/>
              <a:pPr/>
              <a:t>3</a:t>
            </a:fld>
            <a:endParaRPr lang="en-US"/>
          </a:p>
        </p:txBody>
      </p:sp>
    </p:spTree>
    <p:extLst>
      <p:ext uri="{BB962C8B-B14F-4D97-AF65-F5344CB8AC3E}">
        <p14:creationId xmlns:p14="http://schemas.microsoft.com/office/powerpoint/2010/main" val="1341958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3CDF-408E-4A6C-9B3E-160DC092B5A4}"/>
              </a:ext>
            </a:extLst>
          </p:cNvPr>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Hadoop Creation History</a:t>
            </a:r>
          </a:p>
        </p:txBody>
      </p:sp>
      <p:sp>
        <p:nvSpPr>
          <p:cNvPr id="3" name="Content Placeholder 2">
            <a:extLst>
              <a:ext uri="{FF2B5EF4-FFF2-40B4-BE49-F238E27FC236}">
                <a16:creationId xmlns:a16="http://schemas.microsoft.com/office/drawing/2014/main" id="{C1E4F096-9550-4678-8E20-A3DA4746D6AB}"/>
              </a:ext>
            </a:extLst>
          </p:cNvPr>
          <p:cNvSpPr>
            <a:spLocks noGrp="1"/>
          </p:cNvSpPr>
          <p:nvPr>
            <p:ph idx="1"/>
          </p:nvPr>
        </p:nvSpPr>
        <p:spPr>
          <a:ln>
            <a:solidFill>
              <a:schemeClr val="accent1"/>
            </a:solidFill>
          </a:ln>
        </p:spPr>
        <p:txBody>
          <a:bodyPr/>
          <a:lstStyle/>
          <a:p>
            <a:r>
              <a:rPr lang="en-US" dirty="0"/>
              <a:t>Open source Apache software framework designed for storage and processing of large scale data on clusters of commodity hardware</a:t>
            </a:r>
          </a:p>
          <a:p>
            <a:r>
              <a:rPr lang="en-US" dirty="0"/>
              <a:t>Created by Doug Cutting and Mike </a:t>
            </a:r>
            <a:r>
              <a:rPr lang="en-US" dirty="0" err="1"/>
              <a:t>Carafella</a:t>
            </a:r>
            <a:r>
              <a:rPr lang="en-US" dirty="0"/>
              <a:t> in 2005.</a:t>
            </a:r>
          </a:p>
          <a:p>
            <a:r>
              <a:rPr lang="en-US" dirty="0"/>
              <a:t>Cutting named the program after his son’s toy elephant.</a:t>
            </a:r>
            <a:endParaRPr lang="en-US" altLang="en-US" sz="2400" dirty="0">
              <a:ea typeface="ＭＳ Ｐゴシック" panose="020B0600070205080204" pitchFamily="34" charset="-128"/>
            </a:endParaRPr>
          </a:p>
          <a:p>
            <a:endParaRPr lang="en-US" dirty="0"/>
          </a:p>
        </p:txBody>
      </p:sp>
      <p:pic>
        <p:nvPicPr>
          <p:cNvPr id="3074" name="Picture 2" descr="What happened to Hadoop. Hadoop was the next big thing in… | by Derrick  Harris | ARCHITECHT">
            <a:extLst>
              <a:ext uri="{FF2B5EF4-FFF2-40B4-BE49-F238E27FC236}">
                <a16:creationId xmlns:a16="http://schemas.microsoft.com/office/drawing/2014/main" id="{735A89F1-7BB2-4798-B2AA-6AA605E6C5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423" y="4001294"/>
            <a:ext cx="3248025" cy="1409700"/>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F41F1320-1445-484E-99DF-14E19435DC2A}"/>
              </a:ext>
            </a:extLst>
          </p:cNvPr>
          <p:cNvSpPr>
            <a:spLocks noGrp="1"/>
          </p:cNvSpPr>
          <p:nvPr>
            <p:ph type="sldNum" sz="quarter" idx="12"/>
          </p:nvPr>
        </p:nvSpPr>
        <p:spPr/>
        <p:txBody>
          <a:bodyPr/>
          <a:lstStyle/>
          <a:p>
            <a:fld id="{9294BFC4-70D9-45C9-90C6-F2DFA0441CF2}" type="slidenum">
              <a:rPr lang="en-US" smtClean="0"/>
              <a:pPr/>
              <a:t>4</a:t>
            </a:fld>
            <a:endParaRPr lang="en-US"/>
          </a:p>
        </p:txBody>
      </p:sp>
    </p:spTree>
    <p:extLst>
      <p:ext uri="{BB962C8B-B14F-4D97-AF65-F5344CB8AC3E}">
        <p14:creationId xmlns:p14="http://schemas.microsoft.com/office/powerpoint/2010/main" val="850186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8909E-EED5-44A2-AEDB-7AA6B6945785}"/>
              </a:ext>
            </a:extLst>
          </p:cNvPr>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Hadoop</a:t>
            </a:r>
          </a:p>
        </p:txBody>
      </p:sp>
      <p:sp>
        <p:nvSpPr>
          <p:cNvPr id="3" name="Content Placeholder 2">
            <a:extLst>
              <a:ext uri="{FF2B5EF4-FFF2-40B4-BE49-F238E27FC236}">
                <a16:creationId xmlns:a16="http://schemas.microsoft.com/office/drawing/2014/main" id="{77546CEA-1B88-4497-97CE-8779BA1528C3}"/>
              </a:ext>
            </a:extLst>
          </p:cNvPr>
          <p:cNvSpPr>
            <a:spLocks noGrp="1"/>
          </p:cNvSpPr>
          <p:nvPr>
            <p:ph idx="1"/>
          </p:nvPr>
        </p:nvSpPr>
        <p:spPr>
          <a:ln>
            <a:solidFill>
              <a:schemeClr val="accent1"/>
            </a:solidFill>
          </a:ln>
        </p:spPr>
        <p:txBody>
          <a:bodyPr>
            <a:normAutofit/>
          </a:bodyPr>
          <a:lstStyle/>
          <a:p>
            <a:pPr eaLnBrk="1" hangingPunct="1"/>
            <a:r>
              <a:rPr lang="en-US" altLang="en-US" dirty="0"/>
              <a:t>Written in Java</a:t>
            </a:r>
          </a:p>
          <a:p>
            <a:pPr algn="l"/>
            <a:r>
              <a:rPr lang="en-US" dirty="0"/>
              <a:t>Inspired by Google's Map-Reduce programming model as well as its filesystem (GFS)</a:t>
            </a:r>
            <a:endParaRPr lang="en-US" altLang="en-US" sz="2800" dirty="0">
              <a:ea typeface="ＭＳ Ｐゴシック" panose="020B0600070205080204" pitchFamily="34" charset="-128"/>
            </a:endParaRPr>
          </a:p>
          <a:p>
            <a:pPr eaLnBrk="1" hangingPunct="1"/>
            <a:r>
              <a:rPr lang="en-US" altLang="en-US" sz="2800" dirty="0">
                <a:ea typeface="ＭＳ Ｐゴシック" panose="020B0600070205080204" pitchFamily="34" charset="-128"/>
              </a:rPr>
              <a:t>Runs on </a:t>
            </a:r>
          </a:p>
          <a:p>
            <a:pPr lvl="1" eaLnBrk="1" hangingPunct="1"/>
            <a:r>
              <a:rPr lang="en-US" altLang="en-US" sz="2400" dirty="0">
                <a:ea typeface="ＭＳ Ｐゴシック" panose="020B0600070205080204" pitchFamily="34" charset="-128"/>
              </a:rPr>
              <a:t>Linux, Mac OS/X, Windows, and Solaris</a:t>
            </a:r>
          </a:p>
          <a:p>
            <a:pPr lvl="1" eaLnBrk="1" hangingPunct="1"/>
            <a:r>
              <a:rPr lang="en-US" altLang="en-US" sz="2400" dirty="0">
                <a:ea typeface="ＭＳ Ｐゴシック" panose="020B0600070205080204" pitchFamily="34" charset="-128"/>
              </a:rPr>
              <a:t>Commodity hardware</a:t>
            </a:r>
          </a:p>
          <a:p>
            <a:pPr lvl="1" eaLnBrk="1" hangingPunct="1"/>
            <a:endParaRPr lang="en-US" altLang="en-US" sz="2400" dirty="0">
              <a:ea typeface="ＭＳ Ｐゴシック" panose="020B0600070205080204" pitchFamily="34" charset="-128"/>
            </a:endParaRPr>
          </a:p>
          <a:p>
            <a:endParaRPr lang="en-US" dirty="0"/>
          </a:p>
          <a:p>
            <a:endParaRPr lang="en-US" dirty="0"/>
          </a:p>
        </p:txBody>
      </p:sp>
      <p:sp>
        <p:nvSpPr>
          <p:cNvPr id="4" name="Slide Number Placeholder 3">
            <a:extLst>
              <a:ext uri="{FF2B5EF4-FFF2-40B4-BE49-F238E27FC236}">
                <a16:creationId xmlns:a16="http://schemas.microsoft.com/office/drawing/2014/main" id="{FCBC39C3-FABC-47B7-9B04-B86DED2215C8}"/>
              </a:ext>
            </a:extLst>
          </p:cNvPr>
          <p:cNvSpPr>
            <a:spLocks noGrp="1"/>
          </p:cNvSpPr>
          <p:nvPr>
            <p:ph type="sldNum" sz="quarter" idx="12"/>
          </p:nvPr>
        </p:nvSpPr>
        <p:spPr/>
        <p:txBody>
          <a:bodyPr/>
          <a:lstStyle/>
          <a:p>
            <a:fld id="{9294BFC4-70D9-45C9-90C6-F2DFA0441CF2}" type="slidenum">
              <a:rPr lang="en-US" smtClean="0"/>
              <a:pPr/>
              <a:t>5</a:t>
            </a:fld>
            <a:endParaRPr lang="en-US"/>
          </a:p>
        </p:txBody>
      </p:sp>
    </p:spTree>
    <p:extLst>
      <p:ext uri="{BB962C8B-B14F-4D97-AF65-F5344CB8AC3E}">
        <p14:creationId xmlns:p14="http://schemas.microsoft.com/office/powerpoint/2010/main" val="269090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76A2-5FA5-4D92-8FD1-FF5A0AC21304}"/>
              </a:ext>
            </a:extLst>
          </p:cNvPr>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Hadoop</a:t>
            </a:r>
          </a:p>
        </p:txBody>
      </p:sp>
      <p:sp>
        <p:nvSpPr>
          <p:cNvPr id="3" name="Content Placeholder 2">
            <a:extLst>
              <a:ext uri="{FF2B5EF4-FFF2-40B4-BE49-F238E27FC236}">
                <a16:creationId xmlns:a16="http://schemas.microsoft.com/office/drawing/2014/main" id="{3DDCD287-14F5-4FF7-9100-1AE9751EB1DA}"/>
              </a:ext>
            </a:extLst>
          </p:cNvPr>
          <p:cNvSpPr>
            <a:spLocks noGrp="1"/>
          </p:cNvSpPr>
          <p:nvPr>
            <p:ph idx="1"/>
          </p:nvPr>
        </p:nvSpPr>
        <p:spPr>
          <a:ln>
            <a:solidFill>
              <a:schemeClr val="accent1"/>
            </a:solidFill>
          </a:ln>
        </p:spPr>
        <p:txBody>
          <a:bodyPr/>
          <a:lstStyle/>
          <a:p>
            <a:r>
              <a:rPr lang="en-US" dirty="0"/>
              <a:t>Apache Hadoop software library is essentially a framework that allows for the distributed processing of large datasets across clusters of computers using a simple programming model.</a:t>
            </a:r>
          </a:p>
          <a:p>
            <a:r>
              <a:rPr lang="en-US" dirty="0"/>
              <a:t> Hadoop provides fast and reliable analysis of both structured data and unstructured data </a:t>
            </a:r>
          </a:p>
          <a:p>
            <a:r>
              <a:rPr lang="en-US" dirty="0"/>
              <a:t>Hadoop can scale up from single servers to thousands of machines, each offering local computation and storage.</a:t>
            </a:r>
          </a:p>
        </p:txBody>
      </p:sp>
      <p:sp>
        <p:nvSpPr>
          <p:cNvPr id="4" name="Slide Number Placeholder 3">
            <a:extLst>
              <a:ext uri="{FF2B5EF4-FFF2-40B4-BE49-F238E27FC236}">
                <a16:creationId xmlns:a16="http://schemas.microsoft.com/office/drawing/2014/main" id="{9461B28A-1A96-49CF-A60F-6E9B4DBE8330}"/>
              </a:ext>
            </a:extLst>
          </p:cNvPr>
          <p:cNvSpPr>
            <a:spLocks noGrp="1"/>
          </p:cNvSpPr>
          <p:nvPr>
            <p:ph type="sldNum" sz="quarter" idx="12"/>
          </p:nvPr>
        </p:nvSpPr>
        <p:spPr/>
        <p:txBody>
          <a:bodyPr/>
          <a:lstStyle/>
          <a:p>
            <a:fld id="{9294BFC4-70D9-45C9-90C6-F2DFA0441CF2}" type="slidenum">
              <a:rPr lang="en-US" smtClean="0"/>
              <a:pPr/>
              <a:t>6</a:t>
            </a:fld>
            <a:endParaRPr lang="en-US"/>
          </a:p>
        </p:txBody>
      </p:sp>
    </p:spTree>
    <p:extLst>
      <p:ext uri="{BB962C8B-B14F-4D97-AF65-F5344CB8AC3E}">
        <p14:creationId xmlns:p14="http://schemas.microsoft.com/office/powerpoint/2010/main" val="1290322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4811D-54BB-4FA9-A30A-B01B1F465684}"/>
              </a:ext>
            </a:extLst>
          </p:cNvPr>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Applications</a:t>
            </a:r>
          </a:p>
        </p:txBody>
      </p:sp>
      <p:sp>
        <p:nvSpPr>
          <p:cNvPr id="3" name="Content Placeholder 2">
            <a:extLst>
              <a:ext uri="{FF2B5EF4-FFF2-40B4-BE49-F238E27FC236}">
                <a16:creationId xmlns:a16="http://schemas.microsoft.com/office/drawing/2014/main" id="{B269E826-6276-4333-BE37-41CD1BF1FF8B}"/>
              </a:ext>
            </a:extLst>
          </p:cNvPr>
          <p:cNvSpPr>
            <a:spLocks noGrp="1"/>
          </p:cNvSpPr>
          <p:nvPr>
            <p:ph idx="1"/>
          </p:nvPr>
        </p:nvSpPr>
        <p:spPr>
          <a:ln>
            <a:solidFill>
              <a:schemeClr val="accent1"/>
            </a:solidFill>
          </a:ln>
        </p:spPr>
        <p:txBody>
          <a:bodyPr>
            <a:normAutofit fontScale="92500" lnSpcReduction="20000"/>
          </a:bodyPr>
          <a:lstStyle/>
          <a:p>
            <a:pPr>
              <a:lnSpc>
                <a:spcPct val="110000"/>
              </a:lnSpc>
            </a:pPr>
            <a:r>
              <a:rPr lang="en-US" dirty="0"/>
              <a:t>Data-intensive text processing</a:t>
            </a:r>
          </a:p>
          <a:p>
            <a:pPr>
              <a:lnSpc>
                <a:spcPct val="110000"/>
              </a:lnSpc>
            </a:pPr>
            <a:endParaRPr lang="en-US" dirty="0"/>
          </a:p>
          <a:p>
            <a:pPr>
              <a:lnSpc>
                <a:spcPct val="110000"/>
              </a:lnSpc>
            </a:pPr>
            <a:r>
              <a:rPr lang="en-US" dirty="0"/>
              <a:t>Assembly of large genomes</a:t>
            </a:r>
          </a:p>
          <a:p>
            <a:pPr>
              <a:lnSpc>
                <a:spcPct val="110000"/>
              </a:lnSpc>
            </a:pPr>
            <a:endParaRPr lang="en-US" dirty="0"/>
          </a:p>
          <a:p>
            <a:pPr>
              <a:lnSpc>
                <a:spcPct val="110000"/>
              </a:lnSpc>
            </a:pPr>
            <a:r>
              <a:rPr lang="en-US" dirty="0"/>
              <a:t>Graph mining</a:t>
            </a:r>
          </a:p>
          <a:p>
            <a:pPr>
              <a:lnSpc>
                <a:spcPct val="110000"/>
              </a:lnSpc>
            </a:pPr>
            <a:endParaRPr lang="en-US" dirty="0"/>
          </a:p>
          <a:p>
            <a:pPr>
              <a:lnSpc>
                <a:spcPct val="110000"/>
              </a:lnSpc>
            </a:pPr>
            <a:r>
              <a:rPr lang="en-US" dirty="0"/>
              <a:t>Machine learning and data mining</a:t>
            </a:r>
          </a:p>
          <a:p>
            <a:pPr>
              <a:lnSpc>
                <a:spcPct val="110000"/>
              </a:lnSpc>
            </a:pPr>
            <a:endParaRPr lang="en-US" dirty="0"/>
          </a:p>
          <a:p>
            <a:pPr>
              <a:lnSpc>
                <a:spcPct val="110000"/>
              </a:lnSpc>
            </a:pPr>
            <a:r>
              <a:rPr lang="en-US" dirty="0"/>
              <a:t>Large scale social network analysis</a:t>
            </a:r>
          </a:p>
          <a:p>
            <a:endParaRPr lang="en-US" dirty="0"/>
          </a:p>
        </p:txBody>
      </p:sp>
      <p:sp>
        <p:nvSpPr>
          <p:cNvPr id="4" name="Slide Number Placeholder 3">
            <a:extLst>
              <a:ext uri="{FF2B5EF4-FFF2-40B4-BE49-F238E27FC236}">
                <a16:creationId xmlns:a16="http://schemas.microsoft.com/office/drawing/2014/main" id="{5855640E-3560-4969-80C5-48C8F2BBB9EB}"/>
              </a:ext>
            </a:extLst>
          </p:cNvPr>
          <p:cNvSpPr>
            <a:spLocks noGrp="1"/>
          </p:cNvSpPr>
          <p:nvPr>
            <p:ph type="sldNum" sz="quarter" idx="12"/>
          </p:nvPr>
        </p:nvSpPr>
        <p:spPr/>
        <p:txBody>
          <a:bodyPr/>
          <a:lstStyle/>
          <a:p>
            <a:fld id="{9294BFC4-70D9-45C9-90C6-F2DFA0441CF2}" type="slidenum">
              <a:rPr lang="en-US" smtClean="0"/>
              <a:pPr/>
              <a:t>7</a:t>
            </a:fld>
            <a:endParaRPr lang="en-US"/>
          </a:p>
        </p:txBody>
      </p:sp>
    </p:spTree>
    <p:extLst>
      <p:ext uri="{BB962C8B-B14F-4D97-AF65-F5344CB8AC3E}">
        <p14:creationId xmlns:p14="http://schemas.microsoft.com/office/powerpoint/2010/main" val="30887404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80D5-1BED-412F-AC74-19DAFBB63F73}"/>
              </a:ext>
            </a:extLst>
          </p:cNvPr>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Who uses </a:t>
            </a:r>
            <a:r>
              <a:rPr lang="en-US" sz="4300" dirty="0" err="1">
                <a:effectLst>
                  <a:outerShdw blurRad="38100" dist="38100" dir="2700000" algn="tl">
                    <a:srgbClr val="000000"/>
                  </a:outerShdw>
                </a:effectLst>
              </a:rPr>
              <a:t>hadoop</a:t>
            </a:r>
            <a:endParaRPr lang="en-US" sz="4300" dirty="0">
              <a:effectLst>
                <a:outerShdw blurRad="38100" dist="38100" dir="2700000" algn="tl">
                  <a:srgbClr val="000000"/>
                </a:outerShdw>
              </a:effectLst>
            </a:endParaRPr>
          </a:p>
        </p:txBody>
      </p:sp>
      <p:sp>
        <p:nvSpPr>
          <p:cNvPr id="3" name="Content Placeholder 2">
            <a:extLst>
              <a:ext uri="{FF2B5EF4-FFF2-40B4-BE49-F238E27FC236}">
                <a16:creationId xmlns:a16="http://schemas.microsoft.com/office/drawing/2014/main" id="{90C88E00-5F5C-4F16-8689-4C36B84793E0}"/>
              </a:ext>
            </a:extLst>
          </p:cNvPr>
          <p:cNvSpPr>
            <a:spLocks noGrp="1"/>
          </p:cNvSpPr>
          <p:nvPr>
            <p:ph idx="1"/>
          </p:nvPr>
        </p:nvSpPr>
        <p:spPr>
          <a:ln>
            <a:solidFill>
              <a:schemeClr val="accent1"/>
            </a:solidFill>
          </a:ln>
        </p:spPr>
        <p:txBody>
          <a:bodyPr/>
          <a:lstStyle/>
          <a:p>
            <a:r>
              <a:rPr lang="en-US" dirty="0"/>
              <a:t>Facebook</a:t>
            </a:r>
          </a:p>
          <a:p>
            <a:pPr lvl="1"/>
            <a:r>
              <a:rPr lang="en-US" dirty="0"/>
              <a:t>500 TB per day</a:t>
            </a:r>
          </a:p>
          <a:p>
            <a:r>
              <a:rPr lang="en-US" dirty="0"/>
              <a:t>Yahoo</a:t>
            </a:r>
          </a:p>
          <a:p>
            <a:pPr lvl="1"/>
            <a:r>
              <a:rPr lang="en-US" dirty="0"/>
              <a:t>Over 170 PB</a:t>
            </a:r>
          </a:p>
          <a:p>
            <a:r>
              <a:rPr lang="en-US" dirty="0"/>
              <a:t>eBay</a:t>
            </a:r>
          </a:p>
          <a:p>
            <a:pPr lvl="1"/>
            <a:r>
              <a:rPr lang="en-US" dirty="0"/>
              <a:t>Over 6 PB</a:t>
            </a:r>
          </a:p>
          <a:p>
            <a:pPr marL="411480" lvl="2">
              <a:spcBef>
                <a:spcPts val="1000"/>
              </a:spcBef>
            </a:pPr>
            <a:r>
              <a:rPr lang="en-US" sz="1800" dirty="0"/>
              <a:t>Twitter</a:t>
            </a:r>
          </a:p>
          <a:p>
            <a:endParaRPr lang="en-US" dirty="0"/>
          </a:p>
          <a:p>
            <a:pPr marL="0" indent="0">
              <a:buNone/>
            </a:pPr>
            <a:endParaRPr lang="en-US" dirty="0"/>
          </a:p>
          <a:p>
            <a:endParaRPr lang="en-US" dirty="0"/>
          </a:p>
        </p:txBody>
      </p:sp>
      <p:sp>
        <p:nvSpPr>
          <p:cNvPr id="4" name="Slide Number Placeholder 3">
            <a:extLst>
              <a:ext uri="{FF2B5EF4-FFF2-40B4-BE49-F238E27FC236}">
                <a16:creationId xmlns:a16="http://schemas.microsoft.com/office/drawing/2014/main" id="{CC0D99CD-4399-4C8C-BDB4-FBAD5D6A5CB9}"/>
              </a:ext>
            </a:extLst>
          </p:cNvPr>
          <p:cNvSpPr>
            <a:spLocks noGrp="1"/>
          </p:cNvSpPr>
          <p:nvPr>
            <p:ph type="sldNum" sz="quarter" idx="12"/>
          </p:nvPr>
        </p:nvSpPr>
        <p:spPr/>
        <p:txBody>
          <a:bodyPr/>
          <a:lstStyle/>
          <a:p>
            <a:fld id="{9294BFC4-70D9-45C9-90C6-F2DFA0441CF2}" type="slidenum">
              <a:rPr lang="en-US" smtClean="0"/>
              <a:pPr/>
              <a:t>8</a:t>
            </a:fld>
            <a:endParaRPr lang="en-US"/>
          </a:p>
        </p:txBody>
      </p:sp>
    </p:spTree>
    <p:extLst>
      <p:ext uri="{BB962C8B-B14F-4D97-AF65-F5344CB8AC3E}">
        <p14:creationId xmlns:p14="http://schemas.microsoft.com/office/powerpoint/2010/main" val="6259563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D50B91-B70B-449F-AEDF-501233496F96}"/>
              </a:ext>
            </a:extLst>
          </p:cNvPr>
          <p:cNvSpPr>
            <a:spLocks noGrp="1"/>
          </p:cNvSpPr>
          <p:nvPr>
            <p:ph type="title"/>
          </p:nvPr>
        </p:nvSpPr>
        <p:spPr>
          <a:ln>
            <a:solidFill>
              <a:schemeClr val="accent1"/>
            </a:solidFill>
          </a:ln>
        </p:spPr>
        <p:txBody>
          <a:bodyPr>
            <a:normAutofit/>
          </a:bodyPr>
          <a:lstStyle/>
          <a:p>
            <a:r>
              <a:rPr lang="en-US" sz="4300" dirty="0">
                <a:effectLst>
                  <a:outerShdw blurRad="38100" dist="38100" dir="2700000" algn="tl">
                    <a:srgbClr val="000000"/>
                  </a:outerShdw>
                </a:effectLst>
              </a:rPr>
              <a:t>Assumptions and Goals of Hadoop</a:t>
            </a:r>
          </a:p>
        </p:txBody>
      </p:sp>
      <p:sp>
        <p:nvSpPr>
          <p:cNvPr id="3" name="Content Placeholder 2">
            <a:extLst>
              <a:ext uri="{FF2B5EF4-FFF2-40B4-BE49-F238E27FC236}">
                <a16:creationId xmlns:a16="http://schemas.microsoft.com/office/drawing/2014/main" id="{28503695-C025-480E-BBAF-919863789F2A}"/>
              </a:ext>
            </a:extLst>
          </p:cNvPr>
          <p:cNvSpPr>
            <a:spLocks noGrp="1"/>
          </p:cNvSpPr>
          <p:nvPr>
            <p:ph idx="1"/>
          </p:nvPr>
        </p:nvSpPr>
        <p:spPr>
          <a:ln>
            <a:solidFill>
              <a:schemeClr val="accent1"/>
            </a:solidFill>
          </a:ln>
        </p:spPr>
        <p:txBody>
          <a:bodyPr/>
          <a:lstStyle/>
          <a:p>
            <a:r>
              <a:rPr lang="en-US" dirty="0"/>
              <a:t>Hardware Failure </a:t>
            </a:r>
          </a:p>
          <a:p>
            <a:r>
              <a:rPr lang="en-US" dirty="0"/>
              <a:t>Large Data Sets</a:t>
            </a:r>
          </a:p>
          <a:p>
            <a:r>
              <a:rPr lang="en-US" dirty="0"/>
              <a:t> Streaming Data Access (Best for batch processing) </a:t>
            </a:r>
          </a:p>
          <a:p>
            <a:r>
              <a:rPr lang="en-US" dirty="0"/>
              <a:t>  Simple Coherency Model (write-once-read-many access model) </a:t>
            </a:r>
          </a:p>
          <a:p>
            <a:r>
              <a:rPr lang="en-US" dirty="0"/>
              <a:t> Portability Across Heterogeneous Hardware and Software Platforms</a:t>
            </a:r>
          </a:p>
        </p:txBody>
      </p:sp>
      <p:sp>
        <p:nvSpPr>
          <p:cNvPr id="4" name="Slide Number Placeholder 3">
            <a:extLst>
              <a:ext uri="{FF2B5EF4-FFF2-40B4-BE49-F238E27FC236}">
                <a16:creationId xmlns:a16="http://schemas.microsoft.com/office/drawing/2014/main" id="{1AAA11C2-2EAE-4BCE-9BDE-EF260F0A89BA}"/>
              </a:ext>
            </a:extLst>
          </p:cNvPr>
          <p:cNvSpPr>
            <a:spLocks noGrp="1"/>
          </p:cNvSpPr>
          <p:nvPr>
            <p:ph type="sldNum" sz="quarter" idx="12"/>
          </p:nvPr>
        </p:nvSpPr>
        <p:spPr/>
        <p:txBody>
          <a:bodyPr/>
          <a:lstStyle/>
          <a:p>
            <a:fld id="{9294BFC4-70D9-45C9-90C6-F2DFA0441CF2}" type="slidenum">
              <a:rPr lang="en-US" smtClean="0"/>
              <a:pPr/>
              <a:t>9</a:t>
            </a:fld>
            <a:endParaRPr lang="en-US"/>
          </a:p>
        </p:txBody>
      </p:sp>
    </p:spTree>
    <p:extLst>
      <p:ext uri="{BB962C8B-B14F-4D97-AF65-F5344CB8AC3E}">
        <p14:creationId xmlns:p14="http://schemas.microsoft.com/office/powerpoint/2010/main" val="2483886565"/>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10488</TotalTime>
  <Words>633</Words>
  <Application>Microsoft Office PowerPoint</Application>
  <PresentationFormat>Widescreen</PresentationFormat>
  <Paragraphs>110</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ＭＳ Ｐゴシック</vt:lpstr>
      <vt:lpstr>Arial</vt:lpstr>
      <vt:lpstr>Calibri</vt:lpstr>
      <vt:lpstr>Calibri Light</vt:lpstr>
      <vt:lpstr>ff5</vt:lpstr>
      <vt:lpstr>Roboto</vt:lpstr>
      <vt:lpstr>Tahoma</vt:lpstr>
      <vt:lpstr>Wingdings</vt:lpstr>
      <vt:lpstr>Retrospect</vt:lpstr>
      <vt:lpstr>Hadoop</vt:lpstr>
      <vt:lpstr>Lecture will cover following points</vt:lpstr>
      <vt:lpstr>What is Hadoop</vt:lpstr>
      <vt:lpstr>Hadoop Creation History</vt:lpstr>
      <vt:lpstr>Hadoop</vt:lpstr>
      <vt:lpstr>Hadoop</vt:lpstr>
      <vt:lpstr>Applications</vt:lpstr>
      <vt:lpstr>Who uses hadoop</vt:lpstr>
      <vt:lpstr>Assumptions and Goals of Hadoop</vt:lpstr>
      <vt:lpstr>Hadoop Ecosystem Projects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Design and Implementation</dc:title>
  <dc:creator>dev</dc:creator>
  <cp:lastModifiedBy>Dr. Devpriya Soni</cp:lastModifiedBy>
  <cp:revision>970</cp:revision>
  <cp:lastPrinted>2020-09-28T14:48:54Z</cp:lastPrinted>
  <dcterms:created xsi:type="dcterms:W3CDTF">2020-08-16T16:51:33Z</dcterms:created>
  <dcterms:modified xsi:type="dcterms:W3CDTF">2023-04-19T05:32:07Z</dcterms:modified>
</cp:coreProperties>
</file>