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6" r:id="rId43"/>
    <p:sldId id="297" r:id="rId44"/>
    <p:sldId id="298" r:id="rId45"/>
    <p:sldId id="299" r:id="rId46"/>
    <p:sldId id="300" r:id="rId47"/>
    <p:sldId id="301" r:id="rId48"/>
    <p:sldId id="302" r:id="rId49"/>
    <p:sldId id="303" r:id="rId50"/>
    <p:sldId id="304" r:id="rId51"/>
    <p:sldId id="333" r:id="rId52"/>
    <p:sldId id="334" r:id="rId53"/>
    <p:sldId id="335" r:id="rId54"/>
    <p:sldId id="332"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2A310ED-066B-402D-8342-6B561C6C7FDE}">
  <a:tblStyle styleId="{52A310ED-066B-402D-8342-6B561C6C7FD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1</a:t>
            </a:fld>
            <a:endParaRPr sz="1200" b="0" i="0" u="none" strike="noStrike" cap="none">
              <a:solidFill>
                <a:schemeClr val="dk1"/>
              </a:solidFill>
              <a:latin typeface="Arial"/>
              <a:ea typeface="Arial"/>
              <a:cs typeface="Arial"/>
              <a:sym typeface="Arial"/>
            </a:endParaRPr>
          </a:p>
        </p:txBody>
      </p:sp>
      <p:sp>
        <p:nvSpPr>
          <p:cNvPr id="95" name="Google Shape;95;p1:notes"/>
          <p:cNvSpPr>
            <a:spLocks noGrp="1" noRot="1" noChangeAspect="1"/>
          </p:cNvSpPr>
          <p:nvPr>
            <p:ph type="sldImg" idx="2"/>
          </p:nvPr>
        </p:nvSpPr>
        <p:spPr>
          <a:xfrm>
            <a:off x="1147763" y="688975"/>
            <a:ext cx="4565650"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1:notes"/>
          <p:cNvSpPr txBox="1">
            <a:spLocks noGrp="1"/>
          </p:cNvSpPr>
          <p:nvPr>
            <p:ph type="body" idx="1"/>
          </p:nvPr>
        </p:nvSpPr>
        <p:spPr>
          <a:xfrm>
            <a:off x="915541" y="4343869"/>
            <a:ext cx="5026920" cy="4111050"/>
          </a:xfrm>
          <a:prstGeom prst="rect">
            <a:avLst/>
          </a:prstGeom>
          <a:noFill/>
          <a:ln>
            <a:noFill/>
          </a:ln>
        </p:spPr>
        <p:txBody>
          <a:bodyPr spcFirstLastPara="1" wrap="square" lIns="89850" tIns="44900" rIns="89850" bIns="449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1" u="none" strike="noStrike" cap="none" dirty="0" smtClean="0">
                <a:solidFill>
                  <a:schemeClr val="dk1"/>
                </a:solidFill>
                <a:latin typeface="Calibri"/>
                <a:ea typeface="Calibri"/>
                <a:cs typeface="Calibri"/>
                <a:sym typeface="Calibri"/>
              </a:rPr>
              <a:t>Elasticity</a:t>
            </a:r>
            <a:r>
              <a:rPr lang="en-US" sz="1200" b="0" i="0" u="none" strike="noStrike" cap="none" dirty="0" smtClean="0">
                <a:solidFill>
                  <a:schemeClr val="dk1"/>
                </a:solidFill>
                <a:latin typeface="Calibri"/>
                <a:ea typeface="Calibri"/>
                <a:cs typeface="Calibri"/>
                <a:sym typeface="Calibri"/>
              </a:rPr>
              <a:t> is the degree to which a system can adapt to workload changes by provisioning and </a:t>
            </a:r>
            <a:r>
              <a:rPr lang="en-US" sz="1200" b="0" i="0" u="none" strike="noStrike" cap="none" dirty="0" err="1" smtClean="0">
                <a:solidFill>
                  <a:schemeClr val="dk1"/>
                </a:solidFill>
                <a:latin typeface="Calibri"/>
                <a:ea typeface="Calibri"/>
                <a:cs typeface="Calibri"/>
                <a:sym typeface="Calibri"/>
              </a:rPr>
              <a:t>deprovisioning</a:t>
            </a:r>
            <a:r>
              <a:rPr lang="en-US" sz="1200" b="0" i="0" u="none" strike="noStrike" cap="none" dirty="0" smtClean="0">
                <a:solidFill>
                  <a:schemeClr val="dk1"/>
                </a:solidFill>
                <a:latin typeface="Calibri"/>
                <a:ea typeface="Calibri"/>
                <a:cs typeface="Calibri"/>
                <a:sym typeface="Calibri"/>
              </a:rPr>
              <a:t> resources in an on-demand manner, such that at each point-in-time the available resources match the current demand as closely as possible.</a:t>
            </a:r>
            <a:endParaRPr/>
          </a:p>
        </p:txBody>
      </p:sp>
      <p:sp>
        <p:nvSpPr>
          <p:cNvPr id="224" name="Google Shape;22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
        <p:nvSpPr>
          <p:cNvPr id="364" name="Google Shape;36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pPr marL="0" marR="0" lvl="0" indent="0" algn="r" rtl="0">
                <a:spcBef>
                  <a:spcPts val="0"/>
                </a:spcBef>
                <a:spcAft>
                  <a:spcPts val="0"/>
                </a:spcAft>
                <a:buNone/>
              </a:pPr>
              <a:t>35</a:t>
            </a:fld>
            <a:endParaRPr sz="1200">
              <a:solidFill>
                <a:schemeClr val="dk1"/>
              </a:solidFill>
              <a:latin typeface="Arial"/>
              <a:ea typeface="Arial"/>
              <a:cs typeface="Arial"/>
              <a:sym typeface="Arial"/>
            </a:endParaRPr>
          </a:p>
        </p:txBody>
      </p:sp>
      <p:sp>
        <p:nvSpPr>
          <p:cNvPr id="395" name="Google Shape;395;p35:notes"/>
          <p:cNvSpPr>
            <a:spLocks noGrp="1" noRot="1" noChangeAspect="1"/>
          </p:cNvSpPr>
          <p:nvPr>
            <p:ph type="sldImg" idx="2"/>
          </p:nvPr>
        </p:nvSpPr>
        <p:spPr>
          <a:xfrm>
            <a:off x="1147763" y="687388"/>
            <a:ext cx="4567237" cy="34274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6" name="Google Shape;396;p35:notes"/>
          <p:cNvSpPr txBox="1">
            <a:spLocks noGrp="1"/>
          </p:cNvSpPr>
          <p:nvPr>
            <p:ph type="body" idx="1"/>
          </p:nvPr>
        </p:nvSpPr>
        <p:spPr>
          <a:xfrm>
            <a:off x="915541" y="4342307"/>
            <a:ext cx="5026920" cy="4114174"/>
          </a:xfrm>
          <a:prstGeom prst="rect">
            <a:avLst/>
          </a:prstGeom>
          <a:noFill/>
          <a:ln>
            <a:noFill/>
          </a:ln>
        </p:spPr>
        <p:txBody>
          <a:bodyPr spcFirstLastPara="1" wrap="square" lIns="89875" tIns="44925" rIns="89875" bIns="449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2" name="Google Shape;4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8" name="Google Shape;4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 name="Google Shape;54;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4" name="Google Shape;6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0" name="Google Shape;70;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a:spLocks noGrp="1"/>
          </p:cNvSpPr>
          <p:nvPr>
            <p:ph type="pic" idx="2"/>
          </p:nvPr>
        </p:nvSpPr>
        <p:spPr>
          <a:xfrm>
            <a:off x="1792288" y="612775"/>
            <a:ext cx="5486400" cy="4114800"/>
          </a:xfrm>
          <a:prstGeom prst="rect">
            <a:avLst/>
          </a:prstGeom>
          <a:noFill/>
          <a:ln>
            <a:noFill/>
          </a:ln>
        </p:spPr>
      </p:sp>
      <p:sp>
        <p:nvSpPr>
          <p:cNvPr id="77" name="Google Shape;77;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8" name="Google Shape;7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04800" y="2133600"/>
            <a:ext cx="8001000" cy="2286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Introduction to Large Scale Databases </a:t>
            </a:r>
            <a:br>
              <a:rPr lang="en-US" dirty="0"/>
            </a:br>
            <a:r>
              <a:rPr lang="en-US" dirty="0"/>
              <a:t/>
            </a:r>
            <a:br>
              <a:rPr lang="en-US" dirty="0"/>
            </a:br>
            <a:r>
              <a:rPr lang="en-US" sz="4000" i="1" dirty="0"/>
              <a:t/>
            </a:r>
            <a:br>
              <a:rPr lang="en-US" sz="4000" i="1" dirty="0"/>
            </a:br>
            <a:endParaRPr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5" name="Google Shape;155;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56" name="Google Shape;156;p24"/>
          <p:cNvPicPr preferRelativeResize="0"/>
          <p:nvPr/>
        </p:nvPicPr>
        <p:blipFill rotWithShape="1">
          <a:blip r:embed="rId3">
            <a:alphaModFix/>
          </a:blip>
          <a:srcRect/>
          <a:stretch/>
        </p:blipFill>
        <p:spPr>
          <a:xfrm>
            <a:off x="548640" y="1352774"/>
            <a:ext cx="8046720" cy="41524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62" name="Google Shape;162;p25"/>
          <p:cNvPicPr preferRelativeResize="0">
            <a:picLocks noGrp="1"/>
          </p:cNvPicPr>
          <p:nvPr>
            <p:ph type="body" idx="1"/>
          </p:nvPr>
        </p:nvPicPr>
        <p:blipFill rotWithShape="1">
          <a:blip r:embed="rId3">
            <a:alphaModFix/>
          </a:blip>
          <a:srcRect/>
          <a:stretch/>
        </p:blipFill>
        <p:spPr>
          <a:xfrm>
            <a:off x="570155" y="1711652"/>
            <a:ext cx="8003689" cy="4303059"/>
          </a:xfrm>
          <a:prstGeom prst="rect">
            <a:avLst/>
          </a:prstGeom>
          <a:noFill/>
          <a:ln>
            <a:noFill/>
          </a:ln>
        </p:spPr>
      </p:pic>
      <p:sp>
        <p:nvSpPr>
          <p:cNvPr id="4" name="Rectangle 3"/>
          <p:cNvSpPr/>
          <p:nvPr/>
        </p:nvSpPr>
        <p:spPr>
          <a:xfrm>
            <a:off x="1850303" y="6271700"/>
            <a:ext cx="6423364" cy="461665"/>
          </a:xfrm>
          <a:prstGeom prst="rect">
            <a:avLst/>
          </a:prstGeom>
        </p:spPr>
        <p:txBody>
          <a:bodyPr wrap="square">
            <a:spAutoFit/>
          </a:bodyPr>
          <a:lstStyle/>
          <a:p>
            <a:r>
              <a:rPr lang="en-US" sz="2400" dirty="0" smtClean="0"/>
              <a:t>Network Model has </a:t>
            </a:r>
            <a:r>
              <a:rPr lang="en-US" sz="2400" dirty="0" smtClean="0"/>
              <a:t>tree </a:t>
            </a:r>
            <a:r>
              <a:rPr lang="en-US" sz="2400" dirty="0" smtClean="0"/>
              <a:t>like structure</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
            </a:r>
            <a:br>
              <a:rPr lang="en-US"/>
            </a:br>
            <a:r>
              <a:rPr lang="en-US" b="1"/>
              <a:t>1970s RELATIONAL MODEL</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Ted Codd was a mathematician working at IBM  Research. </a:t>
            </a:r>
            <a:endParaRPr/>
          </a:p>
          <a:p>
            <a:pPr marL="342900" lvl="0" indent="-342900" algn="l" rtl="0">
              <a:spcBef>
                <a:spcPts val="560"/>
              </a:spcBef>
              <a:spcAft>
                <a:spcPts val="0"/>
              </a:spcAft>
              <a:buClr>
                <a:schemeClr val="dk1"/>
              </a:buClr>
              <a:buSzPts val="2800"/>
              <a:buChar char="•"/>
            </a:pPr>
            <a:r>
              <a:rPr lang="en-US" sz="2800"/>
              <a:t>He saw developers spending their time rewriting IMS and Codasyl programs every time the database’s schema or layout changed.</a:t>
            </a:r>
            <a:endParaRPr/>
          </a:p>
          <a:p>
            <a:pPr marL="342900" lvl="0" indent="-342900" algn="l" rtl="0">
              <a:spcBef>
                <a:spcPts val="560"/>
              </a:spcBef>
              <a:spcAft>
                <a:spcPts val="0"/>
              </a:spcAft>
              <a:buClr>
                <a:schemeClr val="dk1"/>
              </a:buClr>
              <a:buSzPts val="2800"/>
              <a:buChar char="•"/>
            </a:pPr>
            <a:r>
              <a:rPr lang="en-US" sz="2800"/>
              <a:t>Database abstraction to avoid this maintenance:</a:t>
            </a:r>
            <a:endParaRPr/>
          </a:p>
          <a:p>
            <a:pPr marL="0" lvl="0" indent="0" algn="l" rtl="0">
              <a:spcBef>
                <a:spcPts val="560"/>
              </a:spcBef>
              <a:spcAft>
                <a:spcPts val="0"/>
              </a:spcAft>
              <a:buClr>
                <a:schemeClr val="dk1"/>
              </a:buClr>
              <a:buSzPts val="2800"/>
              <a:buNone/>
            </a:pPr>
            <a:r>
              <a:rPr lang="en-US" sz="2800"/>
              <a:t>→Store database in simple data structures.</a:t>
            </a:r>
            <a:endParaRPr/>
          </a:p>
          <a:p>
            <a:pPr marL="0" lvl="0" indent="0" algn="l" rtl="0">
              <a:spcBef>
                <a:spcPts val="560"/>
              </a:spcBef>
              <a:spcAft>
                <a:spcPts val="0"/>
              </a:spcAft>
              <a:buClr>
                <a:schemeClr val="dk1"/>
              </a:buClr>
              <a:buSzPts val="2800"/>
              <a:buNone/>
            </a:pPr>
            <a:r>
              <a:rPr lang="en-US" sz="2800"/>
              <a:t>→Access data through high-level language.</a:t>
            </a:r>
            <a:endParaRPr/>
          </a:p>
          <a:p>
            <a:pPr marL="0" lvl="0" indent="0" algn="l" rtl="0">
              <a:spcBef>
                <a:spcPts val="560"/>
              </a:spcBef>
              <a:spcAft>
                <a:spcPts val="0"/>
              </a:spcAft>
              <a:buClr>
                <a:schemeClr val="dk1"/>
              </a:buClr>
              <a:buSzPts val="2800"/>
              <a:buNone/>
            </a:pPr>
            <a:r>
              <a:rPr lang="en-US" sz="2800"/>
              <a:t>→Physical storage left up to implementation.</a:t>
            </a:r>
            <a:endParaRPr/>
          </a:p>
          <a:p>
            <a:pPr marL="342900" lvl="0" indent="-165100" algn="l" rtl="0">
              <a:spcBef>
                <a:spcPts val="560"/>
              </a:spcBef>
              <a:spcAft>
                <a:spcPts val="0"/>
              </a:spcAft>
              <a:buClr>
                <a:schemeClr val="dk1"/>
              </a:buClr>
              <a:buSzPts val="2800"/>
              <a:buNone/>
            </a:pP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4" name="Google Shape;174;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5" name="Google Shape;175;p27"/>
          <p:cNvPicPr preferRelativeResize="0"/>
          <p:nvPr/>
        </p:nvPicPr>
        <p:blipFill rotWithShape="1">
          <a:blip r:embed="rId3">
            <a:alphaModFix/>
          </a:blip>
          <a:srcRect/>
          <a:stretch/>
        </p:blipFill>
        <p:spPr>
          <a:xfrm>
            <a:off x="806823" y="1132242"/>
            <a:ext cx="7530353" cy="45935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81" name="Google Shape;181;p28"/>
          <p:cNvPicPr preferRelativeResize="0">
            <a:picLocks noGrp="1"/>
          </p:cNvPicPr>
          <p:nvPr>
            <p:ph type="body" idx="1"/>
          </p:nvPr>
        </p:nvPicPr>
        <p:blipFill rotWithShape="1">
          <a:blip r:embed="rId3">
            <a:alphaModFix/>
          </a:blip>
          <a:srcRect/>
          <a:stretch/>
        </p:blipFill>
        <p:spPr>
          <a:xfrm>
            <a:off x="833618" y="1600200"/>
            <a:ext cx="7476764" cy="4525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1970s RELATIONAL MODEL</a:t>
            </a:r>
            <a:endParaRPr/>
          </a:p>
        </p:txBody>
      </p:sp>
      <p:sp>
        <p:nvSpPr>
          <p:cNvPr id="187" name="Google Shape;18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a:t>Early implementations of relational DBMS:</a:t>
            </a:r>
            <a:endParaRPr/>
          </a:p>
          <a:p>
            <a:pPr marL="0" lvl="0" indent="0" algn="l" rtl="0">
              <a:spcBef>
                <a:spcPts val="560"/>
              </a:spcBef>
              <a:spcAft>
                <a:spcPts val="0"/>
              </a:spcAft>
              <a:buClr>
                <a:schemeClr val="dk1"/>
              </a:buClr>
              <a:buSzPts val="2800"/>
              <a:buNone/>
            </a:pPr>
            <a:r>
              <a:rPr lang="en-US" sz="2800"/>
              <a:t>→</a:t>
            </a:r>
            <a:r>
              <a:rPr lang="en-US" sz="2800" b="1"/>
              <a:t>System R</a:t>
            </a:r>
            <a:r>
              <a:rPr lang="en-US" sz="2800"/>
              <a:t>–IBM Research</a:t>
            </a:r>
            <a:endParaRPr/>
          </a:p>
          <a:p>
            <a:pPr marL="0" lvl="0" indent="0" algn="l" rtl="0">
              <a:spcBef>
                <a:spcPts val="560"/>
              </a:spcBef>
              <a:spcAft>
                <a:spcPts val="0"/>
              </a:spcAft>
              <a:buClr>
                <a:schemeClr val="dk1"/>
              </a:buClr>
              <a:buSzPts val="2800"/>
              <a:buNone/>
            </a:pPr>
            <a:r>
              <a:rPr lang="en-US" sz="2800"/>
              <a:t>→</a:t>
            </a:r>
            <a:r>
              <a:rPr lang="en-US" sz="2800" b="1"/>
              <a:t>INGRES</a:t>
            </a:r>
            <a:r>
              <a:rPr lang="en-US" sz="2800"/>
              <a:t>–U.C. Berkeley</a:t>
            </a:r>
            <a:endParaRPr/>
          </a:p>
          <a:p>
            <a:pPr marL="0" lvl="0" indent="0" algn="l" rtl="0">
              <a:spcBef>
                <a:spcPts val="560"/>
              </a:spcBef>
              <a:spcAft>
                <a:spcPts val="0"/>
              </a:spcAft>
              <a:buClr>
                <a:schemeClr val="dk1"/>
              </a:buClr>
              <a:buSzPts val="2800"/>
              <a:buNone/>
            </a:pPr>
            <a:r>
              <a:rPr lang="en-US" sz="2800"/>
              <a:t>→</a:t>
            </a:r>
            <a:r>
              <a:rPr lang="en-US" sz="2800" b="1"/>
              <a:t>Oracle</a:t>
            </a:r>
            <a:r>
              <a:rPr lang="en-US" sz="2800"/>
              <a:t>–Larry Ellison</a:t>
            </a:r>
            <a:endParaRPr/>
          </a:p>
          <a:p>
            <a:pPr marL="0" lvl="0" indent="0" algn="l" rtl="0">
              <a:spcBef>
                <a:spcPts val="560"/>
              </a:spcBef>
              <a:spcAft>
                <a:spcPts val="0"/>
              </a:spcAft>
              <a:buClr>
                <a:schemeClr val="dk1"/>
              </a:buClr>
              <a:buSzPts val="2800"/>
              <a:buNone/>
            </a:pPr>
            <a:r>
              <a:rPr lang="en-US" sz="2800"/>
              <a:t>→IBM comes out with DB2 in 1983.</a:t>
            </a:r>
            <a:endParaRPr/>
          </a:p>
          <a:p>
            <a:pPr marL="0" lvl="0" indent="0" algn="l" rtl="0">
              <a:spcBef>
                <a:spcPts val="560"/>
              </a:spcBef>
              <a:spcAft>
                <a:spcPts val="0"/>
              </a:spcAft>
              <a:buClr>
                <a:schemeClr val="dk1"/>
              </a:buClr>
              <a:buSzPts val="2800"/>
              <a:buNone/>
            </a:pPr>
            <a:r>
              <a:rPr lang="en-US" sz="2800"/>
              <a:t>→“SEQUEL” becomes the standard (SQL).</a:t>
            </a:r>
            <a:endParaRPr/>
          </a:p>
          <a:p>
            <a:pPr marL="0" lvl="0" indent="0" algn="l" rtl="0">
              <a:spcBef>
                <a:spcPts val="560"/>
              </a:spcBef>
              <a:spcAft>
                <a:spcPts val="0"/>
              </a:spcAft>
              <a:buClr>
                <a:schemeClr val="dk1"/>
              </a:buClr>
              <a:buSzPts val="2800"/>
              <a:buNone/>
            </a:pPr>
            <a:r>
              <a:rPr lang="en-US" sz="2800"/>
              <a:t>Many new “enterprise” DBMSs but Oracle wins marketplace.</a:t>
            </a:r>
            <a:endParaRPr/>
          </a:p>
          <a:p>
            <a:pPr marL="0" lvl="0" indent="0" algn="l" rtl="0">
              <a:spcBef>
                <a:spcPts val="560"/>
              </a:spcBef>
              <a:spcAft>
                <a:spcPts val="0"/>
              </a:spcAft>
              <a:buClr>
                <a:schemeClr val="dk1"/>
              </a:buClr>
              <a:buSzPts val="2800"/>
              <a:buNone/>
            </a:pPr>
            <a:r>
              <a:rPr lang="en-US" sz="2800"/>
              <a:t>Stonebraker creates Postgres.</a:t>
            </a:r>
            <a:endParaRPr/>
          </a:p>
          <a:p>
            <a:pPr marL="342900" lvl="0" indent="-165100" algn="l" rtl="0">
              <a:spcBef>
                <a:spcPts val="560"/>
              </a:spcBef>
              <a:spcAft>
                <a:spcPts val="0"/>
              </a:spcAft>
              <a:buClr>
                <a:schemeClr val="dk1"/>
              </a:buClr>
              <a:buSzPts val="2800"/>
              <a:buNone/>
            </a:pP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1980s OBJECT-ORIENTED DATABASES</a:t>
            </a:r>
            <a:endParaRPr/>
          </a:p>
        </p:txBody>
      </p:sp>
      <p:sp>
        <p:nvSpPr>
          <p:cNvPr id="193" name="Google Shape;193;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Avoid “relational-object impedance mismatch” by tightly coupling objects and database.</a:t>
            </a:r>
            <a:endParaRPr/>
          </a:p>
          <a:p>
            <a:pPr marL="342900" lvl="0">
              <a:spcBef>
                <a:spcPts val="560"/>
              </a:spcBef>
              <a:buSzPts val="2800"/>
            </a:pPr>
            <a:r>
              <a:rPr lang="en-US" sz="2800" dirty="0"/>
              <a:t>Few of these original DBMSs from the 1980s still exist today but many of the technologies exist in other forms (</a:t>
            </a:r>
            <a:r>
              <a:rPr lang="en-US" sz="2800" dirty="0" smtClean="0"/>
              <a:t>JSON  (JavaScript Object Notation);, XML (Extensible Markup Language))</a:t>
            </a:r>
          </a:p>
          <a:p>
            <a:pPr marL="342900" lvl="0">
              <a:spcBef>
                <a:spcPts val="560"/>
              </a:spcBef>
              <a:buSzPts val="2800"/>
            </a:pPr>
            <a:r>
              <a:rPr lang="en-US" sz="2800" b="1" dirty="0" err="1" smtClean="0"/>
              <a:t>E.g</a:t>
            </a:r>
            <a:r>
              <a:rPr lang="en-US" sz="2800" b="1" dirty="0" smtClean="0"/>
              <a:t>, Versant</a:t>
            </a:r>
            <a:r>
              <a:rPr lang="en-US" sz="2800" dirty="0" smtClean="0"/>
              <a:t> Object </a:t>
            </a:r>
            <a:r>
              <a:rPr lang="en-US" sz="2800" b="1" dirty="0" smtClean="0"/>
              <a:t>Database</a:t>
            </a:r>
            <a:r>
              <a:rPr lang="en-US" sz="2800" dirty="0" smtClean="0"/>
              <a:t> or VOD</a:t>
            </a:r>
            <a:endParaRPr sz="2800"/>
          </a:p>
        </p:txBody>
      </p:sp>
      <p:pic>
        <p:nvPicPr>
          <p:cNvPr id="194" name="Google Shape;194;p30"/>
          <p:cNvPicPr preferRelativeResize="0"/>
          <p:nvPr/>
        </p:nvPicPr>
        <p:blipFill rotWithShape="1">
          <a:blip r:embed="rId3">
            <a:alphaModFix/>
          </a:blip>
          <a:srcRect/>
          <a:stretch/>
        </p:blipFill>
        <p:spPr>
          <a:xfrm>
            <a:off x="1219200" y="4816736"/>
            <a:ext cx="6153374" cy="8821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00" name="Google Shape;200;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1" name="Google Shape;201;p31"/>
          <p:cNvPicPr preferRelativeResize="0"/>
          <p:nvPr/>
        </p:nvPicPr>
        <p:blipFill rotWithShape="1">
          <a:blip r:embed="rId3">
            <a:alphaModFix/>
          </a:blip>
          <a:srcRect/>
          <a:stretch/>
        </p:blipFill>
        <p:spPr>
          <a:xfrm>
            <a:off x="699247" y="1169894"/>
            <a:ext cx="7745506" cy="45182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07" name="Google Shape;20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8" name="Google Shape;208;p32"/>
          <p:cNvPicPr preferRelativeResize="0"/>
          <p:nvPr/>
        </p:nvPicPr>
        <p:blipFill rotWithShape="1">
          <a:blip r:embed="rId3">
            <a:alphaModFix/>
          </a:blip>
          <a:srcRect/>
          <a:stretch/>
        </p:blipFill>
        <p:spPr>
          <a:xfrm>
            <a:off x="742277" y="1584063"/>
            <a:ext cx="7659445" cy="36898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1990s</a:t>
            </a:r>
            <a:endParaRPr/>
          </a:p>
        </p:txBody>
      </p:sp>
      <p:sp>
        <p:nvSpPr>
          <p:cNvPr id="214" name="Google Shape;214;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No major advancements in database systems or application workloads.</a:t>
            </a:r>
            <a:endParaRPr/>
          </a:p>
          <a:p>
            <a:pPr marL="0" lvl="0" indent="0" algn="l" rtl="0">
              <a:spcBef>
                <a:spcPts val="560"/>
              </a:spcBef>
              <a:spcAft>
                <a:spcPts val="0"/>
              </a:spcAft>
              <a:buClr>
                <a:schemeClr val="dk1"/>
              </a:buClr>
              <a:buSzPts val="2800"/>
              <a:buNone/>
            </a:pPr>
            <a:r>
              <a:rPr lang="en-US" sz="2800"/>
              <a:t>→Microsoft forks Sybase and creates SQL Server.</a:t>
            </a:r>
            <a:endParaRPr/>
          </a:p>
          <a:p>
            <a:pPr marL="0" lvl="0" indent="0" algn="l" rtl="0">
              <a:spcBef>
                <a:spcPts val="560"/>
              </a:spcBef>
              <a:spcAft>
                <a:spcPts val="0"/>
              </a:spcAft>
              <a:buClr>
                <a:schemeClr val="dk1"/>
              </a:buClr>
              <a:buSzPts val="2800"/>
              <a:buNone/>
            </a:pPr>
            <a:r>
              <a:rPr lang="en-US" sz="2800"/>
              <a:t>→MySQL is written as a replacement for mSQL.</a:t>
            </a:r>
            <a:endParaRPr/>
          </a:p>
          <a:p>
            <a:pPr marL="0" lvl="0" indent="0" algn="l" rtl="0">
              <a:spcBef>
                <a:spcPts val="560"/>
              </a:spcBef>
              <a:spcAft>
                <a:spcPts val="0"/>
              </a:spcAft>
              <a:buClr>
                <a:schemeClr val="dk1"/>
              </a:buClr>
              <a:buSzPts val="2800"/>
              <a:buNone/>
            </a:pPr>
            <a:r>
              <a:rPr lang="en-US" sz="2800"/>
              <a:t>→Postgres gets SQL support.</a:t>
            </a:r>
            <a:endParaRPr/>
          </a:p>
          <a:p>
            <a:pPr marL="0" lvl="0" indent="0" algn="l" rtl="0">
              <a:spcBef>
                <a:spcPts val="560"/>
              </a:spcBef>
              <a:spcAft>
                <a:spcPts val="0"/>
              </a:spcAft>
              <a:buClr>
                <a:schemeClr val="dk1"/>
              </a:buClr>
              <a:buSzPts val="2800"/>
              <a:buNone/>
            </a:pPr>
            <a:r>
              <a:rPr lang="en-US" sz="2800"/>
              <a:t>→SQLite started in early 2000.</a:t>
            </a:r>
            <a:endParaRPr/>
          </a:p>
          <a:p>
            <a:pPr marL="342900" lvl="0" indent="-165100" algn="l" rtl="0">
              <a:spcBef>
                <a:spcPts val="560"/>
              </a:spcBef>
              <a:spcAft>
                <a:spcPts val="0"/>
              </a:spcAft>
              <a:buClr>
                <a:schemeClr val="dk1"/>
              </a:buClr>
              <a:buSzPts val="2800"/>
              <a:buNone/>
            </a:pPr>
            <a:endParaRPr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16"/>
          <p:cNvGraphicFramePr/>
          <p:nvPr/>
        </p:nvGraphicFramePr>
        <p:xfrm>
          <a:off x="457200" y="1417638"/>
          <a:ext cx="7620000" cy="4862991"/>
        </p:xfrm>
        <a:graphic>
          <a:graphicData uri="http://schemas.openxmlformats.org/drawingml/2006/table">
            <a:tbl>
              <a:tblPr firstRow="1" firstCol="1" bandRow="1">
                <a:noFill/>
                <a:tableStyleId>{52A310ED-066B-402D-8342-6B561C6C7FDE}</a:tableStyleId>
              </a:tblPr>
              <a:tblGrid>
                <a:gridCol w="1100850"/>
                <a:gridCol w="6519150"/>
              </a:tblGrid>
              <a:tr h="589500">
                <a:tc gridSpan="2">
                  <a:txBody>
                    <a:bodyPr/>
                    <a:lstStyle/>
                    <a:p>
                      <a:pPr marL="0" marR="0" lvl="0" indent="0" algn="l" rtl="0">
                        <a:lnSpc>
                          <a:spcPct val="107000"/>
                        </a:lnSpc>
                        <a:spcBef>
                          <a:spcPts val="0"/>
                        </a:spcBef>
                        <a:spcAft>
                          <a:spcPts val="0"/>
                        </a:spcAft>
                        <a:buNone/>
                      </a:pPr>
                      <a:r>
                        <a:rPr lang="en-US" sz="1800" u="none" strike="noStrike" cap="none"/>
                        <a:t>COURSE OUTCOMES</a:t>
                      </a:r>
                      <a:endParaRPr sz="1800" u="none" strike="noStrike" cap="none">
                        <a:latin typeface="Times New Roman"/>
                        <a:ea typeface="Times New Roman"/>
                        <a:cs typeface="Times New Roman"/>
                        <a:sym typeface="Times New Roman"/>
                      </a:endParaRPr>
                    </a:p>
                  </a:txBody>
                  <a:tcPr marL="68575" marR="68575" marT="0" marB="0" anchor="ctr"/>
                </a:tc>
                <a:tc hMerge="1">
                  <a:txBody>
                    <a:bodyPr/>
                    <a:lstStyle/>
                    <a:p>
                      <a:endParaRPr lang="en-US"/>
                    </a:p>
                  </a:txBody>
                  <a:tcPr/>
                </a:tc>
              </a:tr>
              <a:tr h="848250">
                <a:tc>
                  <a:txBody>
                    <a:bodyPr/>
                    <a:lstStyle/>
                    <a:p>
                      <a:pPr marL="0" marR="0" lvl="0" indent="0" algn="l" rtl="0">
                        <a:lnSpc>
                          <a:spcPct val="107000"/>
                        </a:lnSpc>
                        <a:spcBef>
                          <a:spcPts val="0"/>
                        </a:spcBef>
                        <a:spcAft>
                          <a:spcPts val="0"/>
                        </a:spcAft>
                        <a:buNone/>
                      </a:pPr>
                      <a:r>
                        <a:rPr lang="en-US" sz="1800" u="none" strike="noStrike" cap="none"/>
                        <a:t>C331-3.1</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800" u="none" strike="noStrike" cap="none"/>
                        <a:t>Infer the background processes involved in queries and transactions, and explain how these impact on database operation and design</a:t>
                      </a:r>
                      <a:endParaRPr sz="1800" u="none" strike="noStrike" cap="none">
                        <a:latin typeface="Times New Roman"/>
                        <a:ea typeface="Times New Roman"/>
                        <a:cs typeface="Times New Roman"/>
                        <a:sym typeface="Times New Roman"/>
                      </a:endParaRPr>
                    </a:p>
                  </a:txBody>
                  <a:tcPr marL="68575" marR="68575" marT="0" marB="0"/>
                </a:tc>
              </a:tr>
              <a:tr h="848250">
                <a:tc>
                  <a:txBody>
                    <a:bodyPr/>
                    <a:lstStyle/>
                    <a:p>
                      <a:pPr marL="0" marR="0" lvl="0" indent="0" algn="l" rtl="0">
                        <a:lnSpc>
                          <a:spcPct val="107000"/>
                        </a:lnSpc>
                        <a:spcBef>
                          <a:spcPts val="0"/>
                        </a:spcBef>
                        <a:spcAft>
                          <a:spcPts val="0"/>
                        </a:spcAft>
                        <a:buNone/>
                      </a:pPr>
                      <a:r>
                        <a:rPr lang="en-US" sz="1800" u="none" strike="noStrike" cap="none"/>
                        <a:t>C331-3.2</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t>Choose appropriate ways of storing data and optimize queries.</a:t>
                      </a:r>
                      <a:endParaRPr sz="1800" u="none" strike="noStrike" cap="none">
                        <a:latin typeface="Times New Roman"/>
                        <a:ea typeface="Times New Roman"/>
                        <a:cs typeface="Times New Roman"/>
                        <a:sym typeface="Times New Roman"/>
                      </a:endParaRPr>
                    </a:p>
                  </a:txBody>
                  <a:tcPr marL="68575" marR="68575" marT="0" marB="0"/>
                </a:tc>
              </a:tr>
              <a:tr h="848250">
                <a:tc>
                  <a:txBody>
                    <a:bodyPr/>
                    <a:lstStyle/>
                    <a:p>
                      <a:pPr marL="0" marR="0" lvl="0" indent="0" algn="l" rtl="0">
                        <a:lnSpc>
                          <a:spcPct val="107000"/>
                        </a:lnSpc>
                        <a:spcBef>
                          <a:spcPts val="0"/>
                        </a:spcBef>
                        <a:spcAft>
                          <a:spcPts val="0"/>
                        </a:spcAft>
                        <a:buNone/>
                      </a:pPr>
                      <a:r>
                        <a:rPr lang="en-US" sz="1800" u="none" strike="noStrike" cap="none"/>
                        <a:t>C331-3.3</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800" u="none" strike="noStrike" cap="none"/>
                        <a:t>Explain the concept and challenge of big data and demonstrate the comparison of relational database systems with NoSQL databases</a:t>
                      </a:r>
                      <a:endParaRPr sz="1800" u="none" strike="noStrike" cap="none">
                        <a:latin typeface="Times New Roman"/>
                        <a:ea typeface="Times New Roman"/>
                        <a:cs typeface="Times New Roman"/>
                        <a:sym typeface="Times New Roman"/>
                      </a:endParaRPr>
                    </a:p>
                  </a:txBody>
                  <a:tcPr marL="68575" marR="68575" marT="0" marB="0"/>
                </a:tc>
              </a:tr>
              <a:tr h="848250">
                <a:tc>
                  <a:txBody>
                    <a:bodyPr/>
                    <a:lstStyle/>
                    <a:p>
                      <a:pPr marL="0" marR="0" lvl="0" indent="0" algn="l" rtl="0">
                        <a:lnSpc>
                          <a:spcPct val="107000"/>
                        </a:lnSpc>
                        <a:spcBef>
                          <a:spcPts val="0"/>
                        </a:spcBef>
                        <a:spcAft>
                          <a:spcPts val="0"/>
                        </a:spcAft>
                        <a:buNone/>
                      </a:pPr>
                      <a:r>
                        <a:rPr lang="en-US" sz="1800" u="none" strike="noStrike" cap="none"/>
                        <a:t>C331-3.4</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800" u="none" strike="noStrike" cap="none"/>
                        <a:t>Compare and discover the suitability of appropriate large databases to manage, store, query, and analyze various form of big data</a:t>
                      </a:r>
                      <a:endParaRPr sz="1800" u="none" strike="noStrike" cap="none">
                        <a:latin typeface="Times New Roman"/>
                        <a:ea typeface="Times New Roman"/>
                        <a:cs typeface="Times New Roman"/>
                        <a:sym typeface="Times New Roman"/>
                      </a:endParaRPr>
                    </a:p>
                  </a:txBody>
                  <a:tcPr marL="68575" marR="68575" marT="0" marB="0"/>
                </a:tc>
              </a:tr>
              <a:tr h="848250">
                <a:tc>
                  <a:txBody>
                    <a:bodyPr/>
                    <a:lstStyle/>
                    <a:p>
                      <a:pPr marL="0" marR="0" lvl="0" indent="0" algn="l" rtl="0">
                        <a:lnSpc>
                          <a:spcPct val="107000"/>
                        </a:lnSpc>
                        <a:spcBef>
                          <a:spcPts val="0"/>
                        </a:spcBef>
                        <a:spcAft>
                          <a:spcPts val="0"/>
                        </a:spcAft>
                        <a:buNone/>
                      </a:pPr>
                      <a:r>
                        <a:rPr lang="en-US" sz="1800" u="none" strike="noStrike" cap="none"/>
                        <a:t>C331-3.5</a:t>
                      </a:r>
                      <a:endParaRPr sz="18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800" u="none" strike="noStrike" cap="none"/>
                        <a:t>Apply techniques for data fragmentation, replication, and allocation to design a distributed or parallel database system</a:t>
                      </a:r>
                      <a:endParaRPr sz="1800" u="none" strike="noStrike" cap="none">
                        <a:latin typeface="Times New Roman"/>
                        <a:ea typeface="Times New Roman"/>
                        <a:cs typeface="Times New Roman"/>
                        <a:sym typeface="Times New Roman"/>
                      </a:endParaRPr>
                    </a:p>
                  </a:txBody>
                  <a:tcPr marL="68575" marR="68575" marT="0" marB="0"/>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2000s INTERNET BOOM</a:t>
            </a:r>
            <a:endParaRPr/>
          </a:p>
        </p:txBody>
      </p:sp>
      <p:sp>
        <p:nvSpPr>
          <p:cNvPr id="220" name="Google Shape;220;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Many companies wrote their own custom middleware to scale out database across single-node DBMS instances.</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p:nvPr/>
        </p:nvSpPr>
        <p:spPr>
          <a:xfrm>
            <a:off x="22098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sp>
        <p:nvSpPr>
          <p:cNvPr id="227" name="Google Shape;227;p35"/>
          <p:cNvSpPr/>
          <p:nvPr/>
        </p:nvSpPr>
        <p:spPr>
          <a:xfrm>
            <a:off x="50292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sp>
        <p:nvSpPr>
          <p:cNvPr id="228" name="Google Shape;228;p35"/>
          <p:cNvSpPr/>
          <p:nvPr/>
        </p:nvSpPr>
        <p:spPr>
          <a:xfrm>
            <a:off x="64008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sp>
        <p:nvSpPr>
          <p:cNvPr id="229" name="Google Shape;22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Scaling</a:t>
            </a:r>
            <a:endParaRPr/>
          </a:p>
        </p:txBody>
      </p:sp>
      <p:sp>
        <p:nvSpPr>
          <p:cNvPr id="230" name="Google Shape;230;p35"/>
          <p:cNvSpPr/>
          <p:nvPr/>
        </p:nvSpPr>
        <p:spPr>
          <a:xfrm>
            <a:off x="1716975" y="2394466"/>
            <a:ext cx="5105400" cy="457200"/>
          </a:xfrm>
          <a:prstGeom prst="roundRect">
            <a:avLst>
              <a:gd name="adj" fmla="val 16667"/>
            </a:avLst>
          </a:prstGeom>
          <a:solidFill>
            <a:srgbClr val="FDE9D8"/>
          </a:soli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Calibri"/>
              <a:buNone/>
            </a:pPr>
            <a:r>
              <a:rPr lang="en-US" sz="2200" b="1" i="0" u="none" strike="noStrike" cap="none">
                <a:solidFill>
                  <a:schemeClr val="dk1"/>
                </a:solidFill>
                <a:latin typeface="Calibri"/>
                <a:ea typeface="Calibri"/>
                <a:cs typeface="Calibri"/>
                <a:sym typeface="Calibri"/>
              </a:rPr>
              <a:t>Load Balancer (Proxy)</a:t>
            </a:r>
            <a:endParaRPr sz="2200" b="1" i="0" u="none" strike="noStrike" cap="none" baseline="-25000">
              <a:solidFill>
                <a:schemeClr val="dk1"/>
              </a:solidFill>
              <a:latin typeface="Calibri"/>
              <a:ea typeface="Calibri"/>
              <a:cs typeface="Calibri"/>
              <a:sym typeface="Calibri"/>
            </a:endParaRPr>
          </a:p>
        </p:txBody>
      </p:sp>
      <p:sp>
        <p:nvSpPr>
          <p:cNvPr id="231" name="Google Shape;231;p35"/>
          <p:cNvSpPr/>
          <p:nvPr/>
        </p:nvSpPr>
        <p:spPr>
          <a:xfrm>
            <a:off x="762000" y="3308866"/>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cxnSp>
        <p:nvCxnSpPr>
          <p:cNvPr id="232" name="Google Shape;232;p35"/>
          <p:cNvCxnSpPr>
            <a:stCxn id="230" idx="2"/>
            <a:endCxn id="231" idx="0"/>
          </p:cNvCxnSpPr>
          <p:nvPr/>
        </p:nvCxnSpPr>
        <p:spPr>
          <a:xfrm flipH="1">
            <a:off x="1371675" y="2851666"/>
            <a:ext cx="28980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33" name="Google Shape;233;p35"/>
          <p:cNvSpPr/>
          <p:nvPr/>
        </p:nvSpPr>
        <p:spPr>
          <a:xfrm>
            <a:off x="3545775" y="4876800"/>
            <a:ext cx="1447800" cy="1143000"/>
          </a:xfrm>
          <a:prstGeom prst="flowChartMagneticDisk">
            <a:avLst/>
          </a:prstGeom>
          <a:solidFill>
            <a:srgbClr val="00B0F0"/>
          </a:solidFill>
          <a:ln w="9525" cap="flat" cmpd="sng">
            <a:solidFill>
              <a:srgbClr val="00206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i="0" u="none" strike="noStrike" cap="none">
                <a:solidFill>
                  <a:schemeClr val="dk1"/>
                </a:solidFill>
                <a:latin typeface="Calibri"/>
                <a:ea typeface="Calibri"/>
                <a:cs typeface="Calibri"/>
                <a:sym typeface="Calibri"/>
              </a:rPr>
              <a:t>MySQL Master DB</a:t>
            </a:r>
            <a:endParaRPr sz="2200" b="1" i="0" u="none" strike="noStrike" cap="none">
              <a:solidFill>
                <a:schemeClr val="dk1"/>
              </a:solidFill>
              <a:latin typeface="Calibri"/>
              <a:ea typeface="Calibri"/>
              <a:cs typeface="Calibri"/>
              <a:sym typeface="Calibri"/>
            </a:endParaRPr>
          </a:p>
        </p:txBody>
      </p:sp>
      <p:sp>
        <p:nvSpPr>
          <p:cNvPr id="234" name="Google Shape;234;p35"/>
          <p:cNvSpPr/>
          <p:nvPr/>
        </p:nvSpPr>
        <p:spPr>
          <a:xfrm>
            <a:off x="7315200" y="4909066"/>
            <a:ext cx="1447800" cy="1143000"/>
          </a:xfrm>
          <a:prstGeom prst="flowChartMagneticDisk">
            <a:avLst/>
          </a:prstGeom>
          <a:solidFill>
            <a:srgbClr val="00B0F0"/>
          </a:solidFill>
          <a:ln w="9525" cap="flat" cmpd="sng">
            <a:solidFill>
              <a:srgbClr val="00206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i="0" u="none" strike="noStrike" cap="none">
                <a:solidFill>
                  <a:schemeClr val="dk1"/>
                </a:solidFill>
                <a:latin typeface="Calibri"/>
                <a:ea typeface="Calibri"/>
                <a:cs typeface="Calibri"/>
                <a:sym typeface="Calibri"/>
              </a:rPr>
              <a:t>MySQL Slave DB</a:t>
            </a:r>
            <a:endParaRPr sz="2200" b="1" i="0" u="none" strike="noStrike" cap="none">
              <a:solidFill>
                <a:schemeClr val="dk1"/>
              </a:solidFill>
              <a:latin typeface="Calibri"/>
              <a:ea typeface="Calibri"/>
              <a:cs typeface="Calibri"/>
              <a:sym typeface="Calibri"/>
            </a:endParaRPr>
          </a:p>
        </p:txBody>
      </p:sp>
      <p:cxnSp>
        <p:nvCxnSpPr>
          <p:cNvPr id="235" name="Google Shape;235;p35"/>
          <p:cNvCxnSpPr>
            <a:stCxn id="233" idx="4"/>
            <a:endCxn id="234" idx="2"/>
          </p:cNvCxnSpPr>
          <p:nvPr/>
        </p:nvCxnSpPr>
        <p:spPr>
          <a:xfrm>
            <a:off x="4993575" y="5448300"/>
            <a:ext cx="2321700" cy="324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36" name="Google Shape;236;p35"/>
          <p:cNvCxnSpPr>
            <a:stCxn id="231" idx="2"/>
            <a:endCxn id="233" idx="1"/>
          </p:cNvCxnSpPr>
          <p:nvPr/>
        </p:nvCxnSpPr>
        <p:spPr>
          <a:xfrm>
            <a:off x="1371600" y="4451866"/>
            <a:ext cx="28980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37" name="Google Shape;237;p35"/>
          <p:cNvCxnSpPr>
            <a:stCxn id="226" idx="2"/>
            <a:endCxn id="233" idx="1"/>
          </p:cNvCxnSpPr>
          <p:nvPr/>
        </p:nvCxnSpPr>
        <p:spPr>
          <a:xfrm>
            <a:off x="2819400" y="4419600"/>
            <a:ext cx="14502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38" name="Google Shape;238;p35"/>
          <p:cNvCxnSpPr>
            <a:stCxn id="227" idx="2"/>
            <a:endCxn id="233" idx="1"/>
          </p:cNvCxnSpPr>
          <p:nvPr/>
        </p:nvCxnSpPr>
        <p:spPr>
          <a:xfrm flipH="1">
            <a:off x="4269600" y="4419600"/>
            <a:ext cx="13692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39" name="Google Shape;239;p35"/>
          <p:cNvCxnSpPr>
            <a:stCxn id="228" idx="2"/>
            <a:endCxn id="233" idx="1"/>
          </p:cNvCxnSpPr>
          <p:nvPr/>
        </p:nvCxnSpPr>
        <p:spPr>
          <a:xfrm flipH="1">
            <a:off x="4269600" y="4419600"/>
            <a:ext cx="27408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40" name="Google Shape;240;p35"/>
          <p:cNvSpPr txBox="1"/>
          <p:nvPr/>
        </p:nvSpPr>
        <p:spPr>
          <a:xfrm>
            <a:off x="5334000" y="4953000"/>
            <a:ext cx="1600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Replication</a:t>
            </a:r>
            <a:endParaRPr/>
          </a:p>
        </p:txBody>
      </p:sp>
      <p:sp>
        <p:nvSpPr>
          <p:cNvPr id="241" name="Google Shape;241;p35"/>
          <p:cNvSpPr/>
          <p:nvPr/>
        </p:nvSpPr>
        <p:spPr>
          <a:xfrm>
            <a:off x="3388425" y="1555472"/>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242" name="Google Shape;242;p35"/>
          <p:cNvCxnSpPr>
            <a:stCxn id="241" idx="2"/>
            <a:endCxn id="230" idx="0"/>
          </p:cNvCxnSpPr>
          <p:nvPr/>
        </p:nvCxnSpPr>
        <p:spPr>
          <a:xfrm>
            <a:off x="4264725" y="2012672"/>
            <a:ext cx="5100" cy="3819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43" name="Google Shape;243;p35"/>
          <p:cNvCxnSpPr>
            <a:stCxn id="230" idx="2"/>
            <a:endCxn id="228" idx="0"/>
          </p:cNvCxnSpPr>
          <p:nvPr/>
        </p:nvCxnSpPr>
        <p:spPr>
          <a:xfrm>
            <a:off x="4269675" y="2851666"/>
            <a:ext cx="27408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44" name="Google Shape;244;p35"/>
          <p:cNvCxnSpPr>
            <a:stCxn id="230" idx="2"/>
            <a:endCxn id="227" idx="0"/>
          </p:cNvCxnSpPr>
          <p:nvPr/>
        </p:nvCxnSpPr>
        <p:spPr>
          <a:xfrm>
            <a:off x="4269675" y="2851666"/>
            <a:ext cx="13692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45" name="Google Shape;245;p35"/>
          <p:cNvCxnSpPr>
            <a:stCxn id="230" idx="2"/>
            <a:endCxn id="226" idx="0"/>
          </p:cNvCxnSpPr>
          <p:nvPr/>
        </p:nvCxnSpPr>
        <p:spPr>
          <a:xfrm flipH="1">
            <a:off x="2819475" y="2851666"/>
            <a:ext cx="14502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46" name="Google Shape;246;p35"/>
          <p:cNvSpPr txBox="1"/>
          <p:nvPr/>
        </p:nvSpPr>
        <p:spPr>
          <a:xfrm>
            <a:off x="2362200" y="4953000"/>
            <a:ext cx="6477000" cy="1384995"/>
          </a:xfrm>
          <a:prstGeom prst="rect">
            <a:avLst/>
          </a:prstGeom>
          <a:solidFill>
            <a:srgbClr val="953734"/>
          </a:solidFill>
          <a:ln w="9525" cap="flat" cmpd="sng">
            <a:solidFill>
              <a:srgbClr val="BD4B48"/>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Database becomes the Scalability Bottleneck</a:t>
            </a:r>
            <a:endParaRPr/>
          </a:p>
          <a:p>
            <a:pPr marL="0" marR="0" lvl="0" indent="0" algn="ctr" rtl="0">
              <a:spcBef>
                <a:spcPts val="0"/>
              </a:spcBef>
              <a:spcAft>
                <a:spcPts val="0"/>
              </a:spcAft>
              <a:buNone/>
            </a:pPr>
            <a:r>
              <a:rPr lang="en-US" sz="2800" b="1">
                <a:solidFill>
                  <a:schemeClr val="lt1"/>
                </a:solidFill>
                <a:latin typeface="Calibri"/>
                <a:ea typeface="Calibri"/>
                <a:cs typeface="Calibri"/>
                <a:sym typeface="Calibri"/>
              </a:rPr>
              <a:t>Cannot leverage elasticity</a:t>
            </a:r>
            <a:endParaRPr/>
          </a:p>
        </p:txBody>
      </p:sp>
      <p:sp>
        <p:nvSpPr>
          <p:cNvPr id="247" name="Google Shape;247;p35"/>
          <p:cNvSpPr/>
          <p:nvPr/>
        </p:nvSpPr>
        <p:spPr>
          <a:xfrm>
            <a:off x="36576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cxnSp>
        <p:nvCxnSpPr>
          <p:cNvPr id="248" name="Google Shape;248;p35"/>
          <p:cNvCxnSpPr>
            <a:stCxn id="230" idx="2"/>
            <a:endCxn id="247" idx="0"/>
          </p:cNvCxnSpPr>
          <p:nvPr/>
        </p:nvCxnSpPr>
        <p:spPr>
          <a:xfrm flipH="1">
            <a:off x="4267275" y="2851666"/>
            <a:ext cx="24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49" name="Google Shape;249;p35"/>
          <p:cNvCxnSpPr>
            <a:stCxn id="247" idx="2"/>
            <a:endCxn id="233" idx="1"/>
          </p:cNvCxnSpPr>
          <p:nvPr/>
        </p:nvCxnSpPr>
        <p:spPr>
          <a:xfrm>
            <a:off x="4267200" y="4419600"/>
            <a:ext cx="24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50" name="Google Shape;250;p35"/>
          <p:cNvSpPr/>
          <p:nvPr/>
        </p:nvSpPr>
        <p:spPr>
          <a:xfrm>
            <a:off x="1447800" y="1559625"/>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251" name="Google Shape;251;p35"/>
          <p:cNvCxnSpPr>
            <a:stCxn id="250" idx="2"/>
            <a:endCxn id="230" idx="0"/>
          </p:cNvCxnSpPr>
          <p:nvPr/>
        </p:nvCxnSpPr>
        <p:spPr>
          <a:xfrm>
            <a:off x="2324100" y="2016825"/>
            <a:ext cx="1945500" cy="3777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52" name="Google Shape;252;p35"/>
          <p:cNvSpPr/>
          <p:nvPr/>
        </p:nvSpPr>
        <p:spPr>
          <a:xfrm>
            <a:off x="5322125" y="1559625"/>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253" name="Google Shape;253;p35"/>
          <p:cNvCxnSpPr>
            <a:stCxn id="252" idx="2"/>
          </p:cNvCxnSpPr>
          <p:nvPr/>
        </p:nvCxnSpPr>
        <p:spPr>
          <a:xfrm flipH="1">
            <a:off x="4255325" y="2016825"/>
            <a:ext cx="1943100" cy="3810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226"/>
                                        </p:tgtEl>
                                        <p:attrNameLst>
                                          <p:attrName>style.visibility</p:attrName>
                                        </p:attrNameLst>
                                      </p:cBhvr>
                                      <p:to>
                                        <p:strVal val="visible"/>
                                      </p:to>
                                    </p:set>
                                  </p:childTnLst>
                                </p:cTn>
                              </p:par>
                            </p:childTnLst>
                          </p:cTn>
                        </p:par>
                        <p:par>
                          <p:cTn id="23" fill="hold">
                            <p:stCondLst>
                              <p:cond delay="1"/>
                            </p:stCondLst>
                            <p:childTnLst>
                              <p:par>
                                <p:cTn id="24" presetID="1" presetClass="entr" presetSubtype="0" fill="hold" nodeType="afterEffect">
                                  <p:stCondLst>
                                    <p:cond delay="0"/>
                                  </p:stCondLst>
                                  <p:childTnLst>
                                    <p:set>
                                      <p:cBhvr>
                                        <p:cTn id="25" dur="1" fill="hold">
                                          <p:stCondLst>
                                            <p:cond delay="0"/>
                                          </p:stCondLst>
                                        </p:cTn>
                                        <p:tgtEl>
                                          <p:spTgt spid="245"/>
                                        </p:tgtEl>
                                        <p:attrNameLst>
                                          <p:attrName>style.visibility</p:attrName>
                                        </p:attrNameLst>
                                      </p:cBhvr>
                                      <p:to>
                                        <p:strVal val="visible"/>
                                      </p:to>
                                    </p:set>
                                  </p:childTnLst>
                                </p:cTn>
                              </p:par>
                            </p:childTnLst>
                          </p:cTn>
                        </p:par>
                        <p:par>
                          <p:cTn id="26" fill="hold">
                            <p:stCondLst>
                              <p:cond delay="2"/>
                            </p:stCondLst>
                            <p:childTnLst>
                              <p:par>
                                <p:cTn id="27" presetID="1" presetClass="entr" presetSubtype="0" fill="hold" nodeType="afterEffect">
                                  <p:stCondLst>
                                    <p:cond delay="0"/>
                                  </p:stCondLst>
                                  <p:childTnLst>
                                    <p:set>
                                      <p:cBhvr>
                                        <p:cTn id="28" dur="1" fill="hold">
                                          <p:stCondLst>
                                            <p:cond delay="0"/>
                                          </p:stCondLst>
                                        </p:cTn>
                                        <p:tgtEl>
                                          <p:spTgt spid="237"/>
                                        </p:tgtEl>
                                        <p:attrNameLst>
                                          <p:attrName>style.visibility</p:attrName>
                                        </p:attrNameLst>
                                      </p:cBhvr>
                                      <p:to>
                                        <p:strVal val="visible"/>
                                      </p:to>
                                    </p:set>
                                  </p:childTnLst>
                                </p:cTn>
                              </p:par>
                            </p:childTnLst>
                          </p:cTn>
                        </p:par>
                        <p:par>
                          <p:cTn id="29" fill="hold">
                            <p:stCondLst>
                              <p:cond delay="3"/>
                            </p:stCondLst>
                            <p:childTnLst>
                              <p:par>
                                <p:cTn id="30" presetID="1" presetClass="entr" presetSubtype="0" fill="hold" nodeType="afterEffect">
                                  <p:stCondLst>
                                    <p:cond delay="1000"/>
                                  </p:stCondLst>
                                  <p:childTnLst>
                                    <p:set>
                                      <p:cBhvr>
                                        <p:cTn id="31" dur="1" fill="hold">
                                          <p:stCondLst>
                                            <p:cond delay="0"/>
                                          </p:stCondLst>
                                        </p:cTn>
                                        <p:tgtEl>
                                          <p:spTgt spid="227"/>
                                        </p:tgtEl>
                                        <p:attrNameLst>
                                          <p:attrName>style.visibility</p:attrName>
                                        </p:attrNameLst>
                                      </p:cBhvr>
                                      <p:to>
                                        <p:strVal val="visible"/>
                                      </p:to>
                                    </p:set>
                                  </p:childTnLst>
                                </p:cTn>
                              </p:par>
                            </p:childTnLst>
                          </p:cTn>
                        </p:par>
                        <p:par>
                          <p:cTn id="32" fill="hold">
                            <p:stCondLst>
                              <p:cond delay="4"/>
                            </p:stCondLst>
                            <p:childTnLst>
                              <p:par>
                                <p:cTn id="33" presetID="1" presetClass="entr" presetSubtype="0" fill="hold" nodeType="afterEffect">
                                  <p:stCondLst>
                                    <p:cond delay="0"/>
                                  </p:stCondLst>
                                  <p:childTnLst>
                                    <p:set>
                                      <p:cBhvr>
                                        <p:cTn id="34" dur="1" fill="hold">
                                          <p:stCondLst>
                                            <p:cond delay="0"/>
                                          </p:stCondLst>
                                        </p:cTn>
                                        <p:tgtEl>
                                          <p:spTgt spid="244"/>
                                        </p:tgtEl>
                                        <p:attrNameLst>
                                          <p:attrName>style.visibility</p:attrName>
                                        </p:attrNameLst>
                                      </p:cBhvr>
                                      <p:to>
                                        <p:strVal val="visible"/>
                                      </p:to>
                                    </p:set>
                                  </p:childTnLst>
                                </p:cTn>
                              </p:par>
                            </p:childTnLst>
                          </p:cTn>
                        </p:par>
                        <p:par>
                          <p:cTn id="35" fill="hold">
                            <p:stCondLst>
                              <p:cond delay="5"/>
                            </p:stCondLst>
                            <p:childTnLst>
                              <p:par>
                                <p:cTn id="36" presetID="1" presetClass="entr" presetSubtype="0" fill="hold" nodeType="afterEffect">
                                  <p:stCondLst>
                                    <p:cond delay="0"/>
                                  </p:stCondLst>
                                  <p:childTnLst>
                                    <p:set>
                                      <p:cBhvr>
                                        <p:cTn id="37" dur="1" fill="hold">
                                          <p:stCondLst>
                                            <p:cond delay="0"/>
                                          </p:stCondLst>
                                        </p:cTn>
                                        <p:tgtEl>
                                          <p:spTgt spid="238"/>
                                        </p:tgtEl>
                                        <p:attrNameLst>
                                          <p:attrName>style.visibility</p:attrName>
                                        </p:attrNameLst>
                                      </p:cBhvr>
                                      <p:to>
                                        <p:strVal val="visible"/>
                                      </p:to>
                                    </p:set>
                                  </p:childTnLst>
                                </p:cTn>
                              </p:par>
                            </p:childTnLst>
                          </p:cTn>
                        </p:par>
                        <p:par>
                          <p:cTn id="38" fill="hold">
                            <p:stCondLst>
                              <p:cond delay="6"/>
                            </p:stCondLst>
                            <p:childTnLst>
                              <p:par>
                                <p:cTn id="39" presetID="1" presetClass="entr" presetSubtype="0" fill="hold" nodeType="afterEffect">
                                  <p:stCondLst>
                                    <p:cond delay="1000"/>
                                  </p:stCondLst>
                                  <p:childTnLst>
                                    <p:set>
                                      <p:cBhvr>
                                        <p:cTn id="40" dur="1" fill="hold">
                                          <p:stCondLst>
                                            <p:cond delay="0"/>
                                          </p:stCondLst>
                                        </p:cTn>
                                        <p:tgtEl>
                                          <p:spTgt spid="228"/>
                                        </p:tgtEl>
                                        <p:attrNameLst>
                                          <p:attrName>style.visibility</p:attrName>
                                        </p:attrNameLst>
                                      </p:cBhvr>
                                      <p:to>
                                        <p:strVal val="visible"/>
                                      </p:to>
                                    </p:set>
                                  </p:childTnLst>
                                </p:cTn>
                              </p:par>
                            </p:childTnLst>
                          </p:cTn>
                        </p:par>
                        <p:par>
                          <p:cTn id="41" fill="hold">
                            <p:stCondLst>
                              <p:cond delay="7"/>
                            </p:stCondLst>
                            <p:childTnLst>
                              <p:par>
                                <p:cTn id="42" presetID="1" presetClass="entr" presetSubtype="0" fill="hold" nodeType="afterEffect">
                                  <p:stCondLst>
                                    <p:cond delay="0"/>
                                  </p:stCondLst>
                                  <p:childTnLst>
                                    <p:set>
                                      <p:cBhvr>
                                        <p:cTn id="43" dur="1" fill="hold">
                                          <p:stCondLst>
                                            <p:cond delay="0"/>
                                          </p:stCondLst>
                                        </p:cTn>
                                        <p:tgtEl>
                                          <p:spTgt spid="243"/>
                                        </p:tgtEl>
                                        <p:attrNameLst>
                                          <p:attrName>style.visibility</p:attrName>
                                        </p:attrNameLst>
                                      </p:cBhvr>
                                      <p:to>
                                        <p:strVal val="visible"/>
                                      </p:to>
                                    </p:set>
                                  </p:childTnLst>
                                </p:cTn>
                              </p:par>
                            </p:childTnLst>
                          </p:cTn>
                        </p:par>
                        <p:par>
                          <p:cTn id="44" fill="hold">
                            <p:stCondLst>
                              <p:cond delay="8"/>
                            </p:stCondLst>
                            <p:childTnLst>
                              <p:par>
                                <p:cTn id="45" presetID="1" presetClass="entr" presetSubtype="0" fill="hold" nodeType="afterEffect">
                                  <p:stCondLst>
                                    <p:cond delay="0"/>
                                  </p:stCondLst>
                                  <p:childTnLst>
                                    <p:set>
                                      <p:cBhvr>
                                        <p:cTn id="46" dur="1" fill="hold">
                                          <p:stCondLst>
                                            <p:cond delay="0"/>
                                          </p:stCondLst>
                                        </p:cTn>
                                        <p:tgtEl>
                                          <p:spTgt spid="2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p:nvPr/>
        </p:nvSpPr>
        <p:spPr>
          <a:xfrm>
            <a:off x="22098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sp>
        <p:nvSpPr>
          <p:cNvPr id="260" name="Google Shape;260;p36"/>
          <p:cNvSpPr/>
          <p:nvPr/>
        </p:nvSpPr>
        <p:spPr>
          <a:xfrm>
            <a:off x="50292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sp>
        <p:nvSpPr>
          <p:cNvPr id="261" name="Google Shape;261;p36"/>
          <p:cNvSpPr/>
          <p:nvPr/>
        </p:nvSpPr>
        <p:spPr>
          <a:xfrm>
            <a:off x="64008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sp>
        <p:nvSpPr>
          <p:cNvPr id="262" name="Google Shape;26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Scaling</a:t>
            </a:r>
            <a:endParaRPr/>
          </a:p>
        </p:txBody>
      </p:sp>
      <p:sp>
        <p:nvSpPr>
          <p:cNvPr id="263" name="Google Shape;263;p36"/>
          <p:cNvSpPr/>
          <p:nvPr/>
        </p:nvSpPr>
        <p:spPr>
          <a:xfrm>
            <a:off x="1716975" y="2394466"/>
            <a:ext cx="5105400" cy="45720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Calibri"/>
              <a:buNone/>
            </a:pPr>
            <a:r>
              <a:rPr lang="en-US" sz="2200" b="1">
                <a:solidFill>
                  <a:schemeClr val="dk1"/>
                </a:solidFill>
                <a:latin typeface="Calibri"/>
                <a:ea typeface="Calibri"/>
                <a:cs typeface="Calibri"/>
                <a:sym typeface="Calibri"/>
              </a:rPr>
              <a:t>Load Balancer (Proxy)</a:t>
            </a:r>
            <a:endParaRPr sz="2200" b="1" i="0" u="none" strike="noStrike" cap="none" baseline="-25000">
              <a:solidFill>
                <a:schemeClr val="dk1"/>
              </a:solidFill>
              <a:latin typeface="Calibri"/>
              <a:ea typeface="Calibri"/>
              <a:cs typeface="Calibri"/>
              <a:sym typeface="Calibri"/>
            </a:endParaRPr>
          </a:p>
        </p:txBody>
      </p:sp>
      <p:sp>
        <p:nvSpPr>
          <p:cNvPr id="264" name="Google Shape;264;p36"/>
          <p:cNvSpPr/>
          <p:nvPr/>
        </p:nvSpPr>
        <p:spPr>
          <a:xfrm>
            <a:off x="762000" y="3308866"/>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cxnSp>
        <p:nvCxnSpPr>
          <p:cNvPr id="265" name="Google Shape;265;p36"/>
          <p:cNvCxnSpPr>
            <a:stCxn id="263" idx="2"/>
            <a:endCxn id="264" idx="0"/>
          </p:cNvCxnSpPr>
          <p:nvPr/>
        </p:nvCxnSpPr>
        <p:spPr>
          <a:xfrm flipH="1">
            <a:off x="1371675" y="2851666"/>
            <a:ext cx="28980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66" name="Google Shape;266;p36"/>
          <p:cNvSpPr/>
          <p:nvPr/>
        </p:nvSpPr>
        <p:spPr>
          <a:xfrm>
            <a:off x="3545775" y="4876800"/>
            <a:ext cx="1447800" cy="1143000"/>
          </a:xfrm>
          <a:prstGeom prst="flowChartMagneticDisk">
            <a:avLst/>
          </a:prstGeom>
          <a:solidFill>
            <a:srgbClr val="00B0F0"/>
          </a:solidFill>
          <a:ln w="9525" cap="flat" cmpd="sng">
            <a:solidFill>
              <a:srgbClr val="00206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a:solidFill>
                  <a:schemeClr val="dk1"/>
                </a:solidFill>
                <a:latin typeface="Calibri"/>
                <a:ea typeface="Calibri"/>
                <a:cs typeface="Calibri"/>
                <a:sym typeface="Calibri"/>
              </a:rPr>
              <a:t>MySQL Master DB</a:t>
            </a:r>
            <a:endParaRPr sz="2200" b="1">
              <a:solidFill>
                <a:schemeClr val="dk1"/>
              </a:solidFill>
              <a:latin typeface="Calibri"/>
              <a:ea typeface="Calibri"/>
              <a:cs typeface="Calibri"/>
              <a:sym typeface="Calibri"/>
            </a:endParaRPr>
          </a:p>
        </p:txBody>
      </p:sp>
      <p:sp>
        <p:nvSpPr>
          <p:cNvPr id="267" name="Google Shape;267;p36"/>
          <p:cNvSpPr/>
          <p:nvPr/>
        </p:nvSpPr>
        <p:spPr>
          <a:xfrm>
            <a:off x="7315200" y="4909066"/>
            <a:ext cx="1447800" cy="1143000"/>
          </a:xfrm>
          <a:prstGeom prst="flowChartMagneticDisk">
            <a:avLst/>
          </a:prstGeom>
          <a:solidFill>
            <a:srgbClr val="00B0F0"/>
          </a:solidFill>
          <a:ln w="9525" cap="flat" cmpd="sng">
            <a:solidFill>
              <a:srgbClr val="00206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a:solidFill>
                  <a:schemeClr val="dk1"/>
                </a:solidFill>
                <a:latin typeface="Calibri"/>
                <a:ea typeface="Calibri"/>
                <a:cs typeface="Calibri"/>
                <a:sym typeface="Calibri"/>
              </a:rPr>
              <a:t>MySQL Slave DB</a:t>
            </a:r>
            <a:endParaRPr sz="2200" b="1">
              <a:solidFill>
                <a:schemeClr val="dk1"/>
              </a:solidFill>
              <a:latin typeface="Calibri"/>
              <a:ea typeface="Calibri"/>
              <a:cs typeface="Calibri"/>
              <a:sym typeface="Calibri"/>
            </a:endParaRPr>
          </a:p>
        </p:txBody>
      </p:sp>
      <p:cxnSp>
        <p:nvCxnSpPr>
          <p:cNvPr id="268" name="Google Shape;268;p36"/>
          <p:cNvCxnSpPr>
            <a:stCxn id="266" idx="4"/>
            <a:endCxn id="267" idx="2"/>
          </p:cNvCxnSpPr>
          <p:nvPr/>
        </p:nvCxnSpPr>
        <p:spPr>
          <a:xfrm>
            <a:off x="4993575" y="5448300"/>
            <a:ext cx="2321700" cy="324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69" name="Google Shape;269;p36"/>
          <p:cNvCxnSpPr>
            <a:stCxn id="264" idx="2"/>
            <a:endCxn id="266" idx="1"/>
          </p:cNvCxnSpPr>
          <p:nvPr/>
        </p:nvCxnSpPr>
        <p:spPr>
          <a:xfrm>
            <a:off x="1371600" y="4451866"/>
            <a:ext cx="28980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70" name="Google Shape;270;p36"/>
          <p:cNvCxnSpPr>
            <a:stCxn id="259" idx="2"/>
            <a:endCxn id="266" idx="1"/>
          </p:cNvCxnSpPr>
          <p:nvPr/>
        </p:nvCxnSpPr>
        <p:spPr>
          <a:xfrm>
            <a:off x="2819400" y="4419600"/>
            <a:ext cx="14502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71" name="Google Shape;271;p36"/>
          <p:cNvCxnSpPr>
            <a:stCxn id="260" idx="2"/>
            <a:endCxn id="266" idx="1"/>
          </p:cNvCxnSpPr>
          <p:nvPr/>
        </p:nvCxnSpPr>
        <p:spPr>
          <a:xfrm flipH="1">
            <a:off x="4269600" y="4419600"/>
            <a:ext cx="13692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72" name="Google Shape;272;p36"/>
          <p:cNvCxnSpPr>
            <a:stCxn id="261" idx="2"/>
            <a:endCxn id="266" idx="1"/>
          </p:cNvCxnSpPr>
          <p:nvPr/>
        </p:nvCxnSpPr>
        <p:spPr>
          <a:xfrm flipH="1">
            <a:off x="4269600" y="4419600"/>
            <a:ext cx="27408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73" name="Google Shape;273;p36"/>
          <p:cNvSpPr txBox="1"/>
          <p:nvPr/>
        </p:nvSpPr>
        <p:spPr>
          <a:xfrm>
            <a:off x="5334000" y="4953000"/>
            <a:ext cx="1600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Replication</a:t>
            </a:r>
            <a:endParaRPr/>
          </a:p>
        </p:txBody>
      </p:sp>
      <p:sp>
        <p:nvSpPr>
          <p:cNvPr id="274" name="Google Shape;274;p36"/>
          <p:cNvSpPr/>
          <p:nvPr/>
        </p:nvSpPr>
        <p:spPr>
          <a:xfrm>
            <a:off x="3388425" y="1555472"/>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275" name="Google Shape;275;p36"/>
          <p:cNvCxnSpPr>
            <a:stCxn id="274" idx="2"/>
            <a:endCxn id="263" idx="0"/>
          </p:cNvCxnSpPr>
          <p:nvPr/>
        </p:nvCxnSpPr>
        <p:spPr>
          <a:xfrm>
            <a:off x="4264725" y="2012672"/>
            <a:ext cx="5100" cy="3819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76" name="Google Shape;276;p36"/>
          <p:cNvCxnSpPr>
            <a:stCxn id="263" idx="2"/>
            <a:endCxn id="261" idx="0"/>
          </p:cNvCxnSpPr>
          <p:nvPr/>
        </p:nvCxnSpPr>
        <p:spPr>
          <a:xfrm>
            <a:off x="4269675" y="2851666"/>
            <a:ext cx="27408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77" name="Google Shape;277;p36"/>
          <p:cNvCxnSpPr>
            <a:stCxn id="263" idx="2"/>
            <a:endCxn id="260" idx="0"/>
          </p:cNvCxnSpPr>
          <p:nvPr/>
        </p:nvCxnSpPr>
        <p:spPr>
          <a:xfrm>
            <a:off x="4269675" y="2851666"/>
            <a:ext cx="13692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78" name="Google Shape;278;p36"/>
          <p:cNvCxnSpPr>
            <a:stCxn id="263" idx="2"/>
            <a:endCxn id="259" idx="0"/>
          </p:cNvCxnSpPr>
          <p:nvPr/>
        </p:nvCxnSpPr>
        <p:spPr>
          <a:xfrm flipH="1">
            <a:off x="2819475" y="2851666"/>
            <a:ext cx="14502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79" name="Google Shape;279;p36"/>
          <p:cNvSpPr/>
          <p:nvPr/>
        </p:nvSpPr>
        <p:spPr>
          <a:xfrm>
            <a:off x="36576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App Server</a:t>
            </a:r>
            <a:endParaRPr sz="2200" b="1" i="0" u="none" strike="noStrike" cap="none" baseline="-25000">
              <a:solidFill>
                <a:schemeClr val="lt1"/>
              </a:solidFill>
              <a:latin typeface="Calibri"/>
              <a:ea typeface="Calibri"/>
              <a:cs typeface="Calibri"/>
              <a:sym typeface="Calibri"/>
            </a:endParaRPr>
          </a:p>
        </p:txBody>
      </p:sp>
      <p:cxnSp>
        <p:nvCxnSpPr>
          <p:cNvPr id="280" name="Google Shape;280;p36"/>
          <p:cNvCxnSpPr>
            <a:stCxn id="263" idx="2"/>
            <a:endCxn id="279" idx="0"/>
          </p:cNvCxnSpPr>
          <p:nvPr/>
        </p:nvCxnSpPr>
        <p:spPr>
          <a:xfrm flipH="1">
            <a:off x="4267275" y="2851666"/>
            <a:ext cx="24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81" name="Google Shape;281;p36"/>
          <p:cNvCxnSpPr>
            <a:stCxn id="279" idx="2"/>
            <a:endCxn id="266" idx="1"/>
          </p:cNvCxnSpPr>
          <p:nvPr/>
        </p:nvCxnSpPr>
        <p:spPr>
          <a:xfrm>
            <a:off x="4267200" y="4419600"/>
            <a:ext cx="24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82" name="Google Shape;282;p36"/>
          <p:cNvSpPr/>
          <p:nvPr/>
        </p:nvSpPr>
        <p:spPr>
          <a:xfrm>
            <a:off x="1447800" y="1559625"/>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283" name="Google Shape;283;p36"/>
          <p:cNvCxnSpPr>
            <a:stCxn id="282" idx="2"/>
            <a:endCxn id="263" idx="0"/>
          </p:cNvCxnSpPr>
          <p:nvPr/>
        </p:nvCxnSpPr>
        <p:spPr>
          <a:xfrm>
            <a:off x="2324100" y="2016825"/>
            <a:ext cx="1945500" cy="3777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284" name="Google Shape;284;p36"/>
          <p:cNvSpPr/>
          <p:nvPr/>
        </p:nvSpPr>
        <p:spPr>
          <a:xfrm>
            <a:off x="5322125" y="1559625"/>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285" name="Google Shape;285;p36"/>
          <p:cNvCxnSpPr>
            <a:stCxn id="284" idx="2"/>
          </p:cNvCxnSpPr>
          <p:nvPr/>
        </p:nvCxnSpPr>
        <p:spPr>
          <a:xfrm flipH="1">
            <a:off x="4255325" y="2016825"/>
            <a:ext cx="1943100" cy="3810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266"/>
                                        </p:tgtEl>
                                        <p:attrNameLst>
                                          <p:attrName>ppt_x</p:attrName>
                                        </p:attrNameLst>
                                      </p:cBhvr>
                                      <p:tavLst>
                                        <p:tav tm="0">
                                          <p:val>
                                            <p:strVal val="#ppt_x"/>
                                          </p:val>
                                        </p:tav>
                                        <p:tav tm="100000">
                                          <p:val>
                                            <p:strVal val="#ppt_x-1"/>
                                          </p:val>
                                        </p:tav>
                                      </p:tavLst>
                                    </p:anim>
                                    <p:set>
                                      <p:cBhvr>
                                        <p:cTn id="7" dur="1" fill="hold">
                                          <p:stCondLst>
                                            <p:cond delay="500"/>
                                          </p:stCondLst>
                                        </p:cTn>
                                        <p:tgtEl>
                                          <p:spTgt spid="266"/>
                                        </p:tgtEl>
                                        <p:attrNameLst>
                                          <p:attrName>style.visibility</p:attrName>
                                        </p:attrNameLst>
                                      </p:cBhvr>
                                      <p:to>
                                        <p:strVal val="hidden"/>
                                      </p:to>
                                    </p:set>
                                  </p:childTnLst>
                                </p:cTn>
                              </p:par>
                              <p:par>
                                <p:cTn id="8" presetID="2" presetClass="exit" presetSubtype="8" fill="hold" nodeType="withEffect">
                                  <p:stCondLst>
                                    <p:cond delay="0"/>
                                  </p:stCondLst>
                                  <p:childTnLst>
                                    <p:anim calcmode="lin" valueType="num">
                                      <p:cBhvr additive="base">
                                        <p:cTn id="9" dur="500"/>
                                        <p:tgtEl>
                                          <p:spTgt spid="273"/>
                                        </p:tgtEl>
                                        <p:attrNameLst>
                                          <p:attrName>ppt_x</p:attrName>
                                        </p:attrNameLst>
                                      </p:cBhvr>
                                      <p:tavLst>
                                        <p:tav tm="0">
                                          <p:val>
                                            <p:strVal val="#ppt_x"/>
                                          </p:val>
                                        </p:tav>
                                        <p:tav tm="100000">
                                          <p:val>
                                            <p:strVal val="#ppt_x-1"/>
                                          </p:val>
                                        </p:tav>
                                      </p:tavLst>
                                    </p:anim>
                                    <p:set>
                                      <p:cBhvr>
                                        <p:cTn id="10" dur="1" fill="hold">
                                          <p:stCondLst>
                                            <p:cond delay="500"/>
                                          </p:stCondLst>
                                        </p:cTn>
                                        <p:tgtEl>
                                          <p:spTgt spid="273"/>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500"/>
                                        <p:tgtEl>
                                          <p:spTgt spid="268"/>
                                        </p:tgtEl>
                                        <p:attrNameLst>
                                          <p:attrName>ppt_x</p:attrName>
                                        </p:attrNameLst>
                                      </p:cBhvr>
                                      <p:tavLst>
                                        <p:tav tm="0">
                                          <p:val>
                                            <p:strVal val="#ppt_x"/>
                                          </p:val>
                                        </p:tav>
                                        <p:tav tm="100000">
                                          <p:val>
                                            <p:strVal val="#ppt_x-1"/>
                                          </p:val>
                                        </p:tav>
                                      </p:tavLst>
                                    </p:anim>
                                    <p:set>
                                      <p:cBhvr>
                                        <p:cTn id="13" dur="1" fill="hold">
                                          <p:stCondLst>
                                            <p:cond delay="500"/>
                                          </p:stCondLst>
                                        </p:cTn>
                                        <p:tgtEl>
                                          <p:spTgt spid="268"/>
                                        </p:tgtEl>
                                        <p:attrNameLst>
                                          <p:attrName>style.visibility</p:attrName>
                                        </p:attrNameLst>
                                      </p:cBhvr>
                                      <p:to>
                                        <p:strVal val="hidden"/>
                                      </p:to>
                                    </p:set>
                                  </p:childTnLst>
                                </p:cTn>
                              </p:par>
                              <p:par>
                                <p:cTn id="14" presetID="2" presetClass="exit" presetSubtype="8" fill="hold" nodeType="withEffect">
                                  <p:stCondLst>
                                    <p:cond delay="0"/>
                                  </p:stCondLst>
                                  <p:childTnLst>
                                    <p:anim calcmode="lin" valueType="num">
                                      <p:cBhvr additive="base">
                                        <p:cTn id="15" dur="500"/>
                                        <p:tgtEl>
                                          <p:spTgt spid="267"/>
                                        </p:tgtEl>
                                        <p:attrNameLst>
                                          <p:attrName>ppt_x</p:attrName>
                                        </p:attrNameLst>
                                      </p:cBhvr>
                                      <p:tavLst>
                                        <p:tav tm="0">
                                          <p:val>
                                            <p:strVal val="#ppt_x"/>
                                          </p:val>
                                        </p:tav>
                                        <p:tav tm="100000">
                                          <p:val>
                                            <p:strVal val="#ppt_x-1"/>
                                          </p:val>
                                        </p:tav>
                                      </p:tavLst>
                                    </p:anim>
                                    <p:set>
                                      <p:cBhvr>
                                        <p:cTn id="16" dur="1" fill="hold">
                                          <p:stCondLst>
                                            <p:cond delay="500"/>
                                          </p:stCondLst>
                                        </p:cTn>
                                        <p:tgtEl>
                                          <p:spTgt spid="2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p:nvPr/>
        </p:nvSpPr>
        <p:spPr>
          <a:xfrm>
            <a:off x="2402775" y="4876800"/>
            <a:ext cx="3733800" cy="1066800"/>
          </a:xfrm>
          <a:prstGeom prst="rect">
            <a:avLst/>
          </a:prstGeom>
          <a:gradFill>
            <a:gsLst>
              <a:gs pos="0">
                <a:srgbClr val="29859E"/>
              </a:gs>
              <a:gs pos="80000">
                <a:srgbClr val="36B0D0"/>
              </a:gs>
              <a:gs pos="100000">
                <a:srgbClr val="33B3D5"/>
              </a:gs>
            </a:gsLst>
            <a:lin ang="16200000" scaled="0"/>
          </a:gradFill>
          <a:ln w="9525" cap="flat" cmpd="sng">
            <a:solidFill>
              <a:srgbClr val="45A9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Key Value Stores</a:t>
            </a:r>
            <a:endParaRPr/>
          </a:p>
        </p:txBody>
      </p:sp>
      <p:sp>
        <p:nvSpPr>
          <p:cNvPr id="292" name="Google Shape;292;p37"/>
          <p:cNvSpPr/>
          <p:nvPr/>
        </p:nvSpPr>
        <p:spPr>
          <a:xfrm>
            <a:off x="22098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Apache</a:t>
            </a:r>
            <a:endParaRPr/>
          </a:p>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 App Server</a:t>
            </a:r>
            <a:endParaRPr sz="2200" b="1" i="0" u="none" strike="noStrike" cap="none" baseline="-25000">
              <a:solidFill>
                <a:schemeClr val="lt1"/>
              </a:solidFill>
              <a:latin typeface="Calibri"/>
              <a:ea typeface="Calibri"/>
              <a:cs typeface="Calibri"/>
              <a:sym typeface="Calibri"/>
            </a:endParaRPr>
          </a:p>
        </p:txBody>
      </p:sp>
      <p:sp>
        <p:nvSpPr>
          <p:cNvPr id="293" name="Google Shape;293;p37"/>
          <p:cNvSpPr/>
          <p:nvPr/>
        </p:nvSpPr>
        <p:spPr>
          <a:xfrm>
            <a:off x="50292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Apache</a:t>
            </a:r>
            <a:endParaRPr/>
          </a:p>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 App Server</a:t>
            </a:r>
            <a:endParaRPr sz="2200" b="1" i="0" u="none" strike="noStrike" cap="none" baseline="-25000">
              <a:solidFill>
                <a:schemeClr val="lt1"/>
              </a:solidFill>
              <a:latin typeface="Calibri"/>
              <a:ea typeface="Calibri"/>
              <a:cs typeface="Calibri"/>
              <a:sym typeface="Calibri"/>
            </a:endParaRPr>
          </a:p>
        </p:txBody>
      </p:sp>
      <p:sp>
        <p:nvSpPr>
          <p:cNvPr id="294" name="Google Shape;294;p37"/>
          <p:cNvSpPr/>
          <p:nvPr/>
        </p:nvSpPr>
        <p:spPr>
          <a:xfrm>
            <a:off x="64008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Apache</a:t>
            </a:r>
            <a:endParaRPr/>
          </a:p>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 App Server</a:t>
            </a:r>
            <a:endParaRPr sz="2200" b="1" i="0" u="none" strike="noStrike" cap="none" baseline="-25000">
              <a:solidFill>
                <a:schemeClr val="lt1"/>
              </a:solidFill>
              <a:latin typeface="Calibri"/>
              <a:ea typeface="Calibri"/>
              <a:cs typeface="Calibri"/>
              <a:sym typeface="Calibri"/>
            </a:endParaRPr>
          </a:p>
        </p:txBody>
      </p:sp>
      <p:sp>
        <p:nvSpPr>
          <p:cNvPr id="295" name="Google Shape;295;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Scaling</a:t>
            </a:r>
            <a:endParaRPr/>
          </a:p>
        </p:txBody>
      </p:sp>
      <p:sp>
        <p:nvSpPr>
          <p:cNvPr id="296" name="Google Shape;296;p37"/>
          <p:cNvSpPr/>
          <p:nvPr/>
        </p:nvSpPr>
        <p:spPr>
          <a:xfrm>
            <a:off x="1716975" y="2394466"/>
            <a:ext cx="5105400" cy="457200"/>
          </a:xfrm>
          <a:prstGeom prst="roundRect">
            <a:avLst>
              <a:gd name="adj" fmla="val 16667"/>
            </a:avLst>
          </a:prstGeom>
          <a:gradFill>
            <a:gsLst>
              <a:gs pos="0">
                <a:srgbClr val="5D427D"/>
              </a:gs>
              <a:gs pos="80000">
                <a:srgbClr val="7A57A5"/>
              </a:gs>
              <a:gs pos="100000">
                <a:srgbClr val="7A56A7"/>
              </a:gs>
            </a:gsLst>
            <a:lin ang="16200000" scaled="0"/>
          </a:gradFill>
          <a:ln w="9525" cap="flat" cmpd="sng">
            <a:solidFill>
              <a:srgbClr val="7C5F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Calibri"/>
              <a:buNone/>
            </a:pPr>
            <a:r>
              <a:rPr lang="en-US" sz="2200" b="1">
                <a:solidFill>
                  <a:schemeClr val="dk1"/>
                </a:solidFill>
                <a:latin typeface="Calibri"/>
                <a:ea typeface="Calibri"/>
                <a:cs typeface="Calibri"/>
                <a:sym typeface="Calibri"/>
              </a:rPr>
              <a:t>Load Balancer (Proxy)</a:t>
            </a:r>
            <a:endParaRPr sz="2200" b="1" i="0" u="none" strike="noStrike" cap="none" baseline="-25000">
              <a:solidFill>
                <a:schemeClr val="dk1"/>
              </a:solidFill>
              <a:latin typeface="Calibri"/>
              <a:ea typeface="Calibri"/>
              <a:cs typeface="Calibri"/>
              <a:sym typeface="Calibri"/>
            </a:endParaRPr>
          </a:p>
        </p:txBody>
      </p:sp>
      <p:sp>
        <p:nvSpPr>
          <p:cNvPr id="297" name="Google Shape;297;p37"/>
          <p:cNvSpPr/>
          <p:nvPr/>
        </p:nvSpPr>
        <p:spPr>
          <a:xfrm>
            <a:off x="762000" y="3308866"/>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Apache</a:t>
            </a:r>
            <a:endParaRPr/>
          </a:p>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 App Server</a:t>
            </a:r>
            <a:endParaRPr sz="2200" b="1" i="0" u="none" strike="noStrike" cap="none" baseline="-25000">
              <a:solidFill>
                <a:schemeClr val="lt1"/>
              </a:solidFill>
              <a:latin typeface="Calibri"/>
              <a:ea typeface="Calibri"/>
              <a:cs typeface="Calibri"/>
              <a:sym typeface="Calibri"/>
            </a:endParaRPr>
          </a:p>
        </p:txBody>
      </p:sp>
      <p:cxnSp>
        <p:nvCxnSpPr>
          <p:cNvPr id="298" name="Google Shape;298;p37"/>
          <p:cNvCxnSpPr>
            <a:stCxn id="296" idx="2"/>
            <a:endCxn id="297" idx="0"/>
          </p:cNvCxnSpPr>
          <p:nvPr/>
        </p:nvCxnSpPr>
        <p:spPr>
          <a:xfrm flipH="1">
            <a:off x="1371675" y="2851666"/>
            <a:ext cx="28980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299" name="Google Shape;299;p37"/>
          <p:cNvCxnSpPr>
            <a:stCxn id="297" idx="2"/>
            <a:endCxn id="291" idx="0"/>
          </p:cNvCxnSpPr>
          <p:nvPr/>
        </p:nvCxnSpPr>
        <p:spPr>
          <a:xfrm>
            <a:off x="1371600" y="4451866"/>
            <a:ext cx="28980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00" name="Google Shape;300;p37"/>
          <p:cNvCxnSpPr>
            <a:stCxn id="292" idx="2"/>
            <a:endCxn id="291" idx="0"/>
          </p:cNvCxnSpPr>
          <p:nvPr/>
        </p:nvCxnSpPr>
        <p:spPr>
          <a:xfrm>
            <a:off x="2819400" y="4419600"/>
            <a:ext cx="14502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01" name="Google Shape;301;p37"/>
          <p:cNvCxnSpPr>
            <a:stCxn id="293" idx="2"/>
            <a:endCxn id="291" idx="0"/>
          </p:cNvCxnSpPr>
          <p:nvPr/>
        </p:nvCxnSpPr>
        <p:spPr>
          <a:xfrm flipH="1">
            <a:off x="4269600" y="4419600"/>
            <a:ext cx="13692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02" name="Google Shape;302;p37"/>
          <p:cNvCxnSpPr>
            <a:stCxn id="294" idx="2"/>
            <a:endCxn id="291" idx="0"/>
          </p:cNvCxnSpPr>
          <p:nvPr/>
        </p:nvCxnSpPr>
        <p:spPr>
          <a:xfrm flipH="1">
            <a:off x="4269600" y="4419600"/>
            <a:ext cx="27408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303" name="Google Shape;303;p37"/>
          <p:cNvSpPr/>
          <p:nvPr/>
        </p:nvSpPr>
        <p:spPr>
          <a:xfrm>
            <a:off x="3388425" y="1555472"/>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304" name="Google Shape;304;p37"/>
          <p:cNvCxnSpPr>
            <a:stCxn id="303" idx="2"/>
            <a:endCxn id="296" idx="0"/>
          </p:cNvCxnSpPr>
          <p:nvPr/>
        </p:nvCxnSpPr>
        <p:spPr>
          <a:xfrm>
            <a:off x="4264725" y="2012672"/>
            <a:ext cx="5100" cy="3819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05" name="Google Shape;305;p37"/>
          <p:cNvCxnSpPr>
            <a:stCxn id="296" idx="2"/>
            <a:endCxn id="294" idx="0"/>
          </p:cNvCxnSpPr>
          <p:nvPr/>
        </p:nvCxnSpPr>
        <p:spPr>
          <a:xfrm>
            <a:off x="4269675" y="2851666"/>
            <a:ext cx="27408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06" name="Google Shape;306;p37"/>
          <p:cNvCxnSpPr>
            <a:stCxn id="296" idx="2"/>
            <a:endCxn id="293" idx="0"/>
          </p:cNvCxnSpPr>
          <p:nvPr/>
        </p:nvCxnSpPr>
        <p:spPr>
          <a:xfrm>
            <a:off x="4269675" y="2851666"/>
            <a:ext cx="13692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07" name="Google Shape;307;p37"/>
          <p:cNvCxnSpPr>
            <a:stCxn id="296" idx="2"/>
            <a:endCxn id="292" idx="0"/>
          </p:cNvCxnSpPr>
          <p:nvPr/>
        </p:nvCxnSpPr>
        <p:spPr>
          <a:xfrm flipH="1">
            <a:off x="2819475" y="2851666"/>
            <a:ext cx="14502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308" name="Google Shape;308;p37"/>
          <p:cNvSpPr/>
          <p:nvPr/>
        </p:nvSpPr>
        <p:spPr>
          <a:xfrm>
            <a:off x="3657600" y="3276600"/>
            <a:ext cx="1219200" cy="11430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0" tIns="45700" rIns="0" bIns="45700" anchor="t" anchorCtr="0">
            <a:noAutofit/>
          </a:bodyPr>
          <a:lstStyle/>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Apache</a:t>
            </a:r>
            <a:endParaRPr/>
          </a:p>
          <a:p>
            <a:pPr marL="0" marR="0" lvl="0" indent="0" algn="ctr" rtl="0">
              <a:lnSpc>
                <a:spcPct val="100000"/>
              </a:lnSpc>
              <a:spcBef>
                <a:spcPts val="0"/>
              </a:spcBef>
              <a:spcAft>
                <a:spcPts val="0"/>
              </a:spcAft>
              <a:buClr>
                <a:schemeClr val="lt1"/>
              </a:buClr>
              <a:buSzPts val="2200"/>
              <a:buFont typeface="Calibri"/>
              <a:buNone/>
            </a:pPr>
            <a:r>
              <a:rPr lang="en-US" sz="2200" b="1">
                <a:solidFill>
                  <a:schemeClr val="lt1"/>
                </a:solidFill>
                <a:latin typeface="Calibri"/>
                <a:ea typeface="Calibri"/>
                <a:cs typeface="Calibri"/>
                <a:sym typeface="Calibri"/>
              </a:rPr>
              <a:t>+ App Server</a:t>
            </a:r>
            <a:endParaRPr sz="2200" b="1" i="0" u="none" strike="noStrike" cap="none" baseline="-25000">
              <a:solidFill>
                <a:schemeClr val="lt1"/>
              </a:solidFill>
              <a:latin typeface="Calibri"/>
              <a:ea typeface="Calibri"/>
              <a:cs typeface="Calibri"/>
              <a:sym typeface="Calibri"/>
            </a:endParaRPr>
          </a:p>
        </p:txBody>
      </p:sp>
      <p:cxnSp>
        <p:nvCxnSpPr>
          <p:cNvPr id="309" name="Google Shape;309;p37"/>
          <p:cNvCxnSpPr>
            <a:stCxn id="296" idx="2"/>
            <a:endCxn id="308" idx="0"/>
          </p:cNvCxnSpPr>
          <p:nvPr/>
        </p:nvCxnSpPr>
        <p:spPr>
          <a:xfrm flipH="1">
            <a:off x="4267275" y="2851666"/>
            <a:ext cx="2400" cy="4248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cxnSp>
        <p:nvCxnSpPr>
          <p:cNvPr id="310" name="Google Shape;310;p37"/>
          <p:cNvCxnSpPr>
            <a:stCxn id="308" idx="2"/>
            <a:endCxn id="291" idx="0"/>
          </p:cNvCxnSpPr>
          <p:nvPr/>
        </p:nvCxnSpPr>
        <p:spPr>
          <a:xfrm>
            <a:off x="4267200" y="4419600"/>
            <a:ext cx="2400" cy="4572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311" name="Google Shape;311;p37"/>
          <p:cNvSpPr/>
          <p:nvPr/>
        </p:nvSpPr>
        <p:spPr>
          <a:xfrm>
            <a:off x="1447800" y="1559625"/>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312" name="Google Shape;312;p37"/>
          <p:cNvCxnSpPr>
            <a:stCxn id="311" idx="2"/>
            <a:endCxn id="296" idx="0"/>
          </p:cNvCxnSpPr>
          <p:nvPr/>
        </p:nvCxnSpPr>
        <p:spPr>
          <a:xfrm>
            <a:off x="2324100" y="2016825"/>
            <a:ext cx="1945500" cy="3777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sp>
        <p:nvSpPr>
          <p:cNvPr id="313" name="Google Shape;313;p37"/>
          <p:cNvSpPr/>
          <p:nvPr/>
        </p:nvSpPr>
        <p:spPr>
          <a:xfrm>
            <a:off x="5322125" y="1559625"/>
            <a:ext cx="1752600" cy="457200"/>
          </a:xfrm>
          <a:prstGeom prst="roundRect">
            <a:avLst>
              <a:gd name="adj" fmla="val 16667"/>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b="1">
                <a:solidFill>
                  <a:schemeClr val="lt1"/>
                </a:solidFill>
                <a:latin typeface="Calibri"/>
                <a:ea typeface="Calibri"/>
                <a:cs typeface="Calibri"/>
                <a:sym typeface="Calibri"/>
              </a:rPr>
              <a:t>Client Site</a:t>
            </a:r>
            <a:endParaRPr sz="2400" b="1" i="0" u="none" strike="noStrike" cap="none" baseline="-25000">
              <a:solidFill>
                <a:schemeClr val="dk1"/>
              </a:solidFill>
              <a:latin typeface="Calibri"/>
              <a:ea typeface="Calibri"/>
              <a:cs typeface="Calibri"/>
              <a:sym typeface="Calibri"/>
            </a:endParaRPr>
          </a:p>
        </p:txBody>
      </p:sp>
      <p:cxnSp>
        <p:nvCxnSpPr>
          <p:cNvPr id="314" name="Google Shape;314;p37"/>
          <p:cNvCxnSpPr>
            <a:stCxn id="313" idx="2"/>
          </p:cNvCxnSpPr>
          <p:nvPr/>
        </p:nvCxnSpPr>
        <p:spPr>
          <a:xfrm flipH="1">
            <a:off x="4255325" y="2016825"/>
            <a:ext cx="1943100" cy="381000"/>
          </a:xfrm>
          <a:prstGeom prst="straightConnector1">
            <a:avLst/>
          </a:prstGeom>
          <a:noFill/>
          <a:ln w="38100" cap="flat" cmpd="sng">
            <a:solidFill>
              <a:schemeClr val="accent2"/>
            </a:solidFill>
            <a:prstDash val="solid"/>
            <a:round/>
            <a:headEnd type="none" w="sm" len="sm"/>
            <a:tailEnd type="stealth" w="med" len="med"/>
          </a:ln>
          <a:effectLst>
            <a:outerShdw blurRad="40000" dist="23000" dir="5400000" rotWithShape="0">
              <a:srgbClr val="000000">
                <a:alpha val="34901"/>
              </a:srgbClr>
            </a:outerShdw>
          </a:effectLst>
        </p:spPr>
      </p:cxnSp>
      <p:pic>
        <p:nvPicPr>
          <p:cNvPr id="315" name="Google Shape;315;p37"/>
          <p:cNvPicPr preferRelativeResize="0"/>
          <p:nvPr/>
        </p:nvPicPr>
        <p:blipFill rotWithShape="1">
          <a:blip r:embed="rId3">
            <a:alphaModFix/>
          </a:blip>
          <a:srcRect/>
          <a:stretch/>
        </p:blipFill>
        <p:spPr>
          <a:xfrm>
            <a:off x="1219200" y="5127175"/>
            <a:ext cx="990755" cy="671512"/>
          </a:xfrm>
          <a:prstGeom prst="rect">
            <a:avLst/>
          </a:prstGeom>
          <a:noFill/>
          <a:ln>
            <a:noFill/>
          </a:ln>
        </p:spPr>
      </p:pic>
      <p:sp>
        <p:nvSpPr>
          <p:cNvPr id="316" name="Google Shape;31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EDBT 2011 Tutorial</a:t>
            </a:r>
            <a:endParaRPr/>
          </a:p>
        </p:txBody>
      </p:sp>
      <p:pic>
        <p:nvPicPr>
          <p:cNvPr id="317" name="Google Shape;317;p37"/>
          <p:cNvPicPr preferRelativeResize="0"/>
          <p:nvPr/>
        </p:nvPicPr>
        <p:blipFill rotWithShape="1">
          <a:blip r:embed="rId4">
            <a:alphaModFix/>
          </a:blip>
          <a:srcRect/>
          <a:stretch/>
        </p:blipFill>
        <p:spPr>
          <a:xfrm>
            <a:off x="6324600" y="5181600"/>
            <a:ext cx="2228850" cy="615704"/>
          </a:xfrm>
          <a:prstGeom prst="rect">
            <a:avLst/>
          </a:prstGeom>
          <a:noFill/>
          <a:ln>
            <a:noFill/>
          </a:ln>
        </p:spPr>
      </p:pic>
      <p:pic>
        <p:nvPicPr>
          <p:cNvPr id="318" name="Google Shape;318;p37"/>
          <p:cNvPicPr preferRelativeResize="0"/>
          <p:nvPr/>
        </p:nvPicPr>
        <p:blipFill rotWithShape="1">
          <a:blip r:embed="rId5">
            <a:alphaModFix/>
          </a:blip>
          <a:srcRect/>
          <a:stretch/>
        </p:blipFill>
        <p:spPr>
          <a:xfrm>
            <a:off x="3429000" y="6019800"/>
            <a:ext cx="1643062" cy="681454"/>
          </a:xfrm>
          <a:prstGeom prst="rect">
            <a:avLst/>
          </a:prstGeom>
          <a:noFill/>
          <a:ln>
            <a:noFill/>
          </a:ln>
        </p:spPr>
      </p:pic>
      <p:sp>
        <p:nvSpPr>
          <p:cNvPr id="319" name="Google Shape;319;p37"/>
          <p:cNvSpPr txBox="1"/>
          <p:nvPr/>
        </p:nvSpPr>
        <p:spPr>
          <a:xfrm>
            <a:off x="1447800" y="4800600"/>
            <a:ext cx="6477000" cy="1754326"/>
          </a:xfrm>
          <a:prstGeom prst="rect">
            <a:avLst/>
          </a:prstGeom>
          <a:solidFill>
            <a:srgbClr val="953734"/>
          </a:solidFill>
          <a:ln w="9525" cap="flat" cmpd="sng">
            <a:solidFill>
              <a:srgbClr val="BD4B48"/>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a:solidFill>
                  <a:schemeClr val="lt1"/>
                </a:solidFill>
                <a:latin typeface="Calibri"/>
                <a:ea typeface="Calibri"/>
                <a:cs typeface="Calibri"/>
                <a:sym typeface="Calibri"/>
              </a:rPr>
              <a:t>Scalable and Elastic,</a:t>
            </a:r>
            <a:endParaRPr/>
          </a:p>
          <a:p>
            <a:pPr marL="0" marR="0" lvl="0" indent="0" algn="ctr" rtl="0">
              <a:spcBef>
                <a:spcPts val="0"/>
              </a:spcBef>
              <a:spcAft>
                <a:spcPts val="0"/>
              </a:spcAft>
              <a:buNone/>
            </a:pPr>
            <a:r>
              <a:rPr lang="en-US" sz="3600" b="1">
                <a:solidFill>
                  <a:schemeClr val="lt1"/>
                </a:solidFill>
                <a:latin typeface="Calibri"/>
                <a:ea typeface="Calibri"/>
                <a:cs typeface="Calibri"/>
                <a:sym typeface="Calibri"/>
              </a:rPr>
              <a:t>but limited consistency and operational flexibility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 calcmode="lin" valueType="num">
                                      <p:cBhvr additive="base">
                                        <p:cTn id="10" dur="500"/>
                                        <p:tgtEl>
                                          <p:spTgt spid="31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18"/>
                                        </p:tgtEl>
                                        <p:attrNameLst>
                                          <p:attrName>style.visibility</p:attrName>
                                        </p:attrNameLst>
                                      </p:cBhvr>
                                      <p:to>
                                        <p:strVal val="visible"/>
                                      </p:to>
                                    </p:set>
                                    <p:anim calcmode="lin" valueType="num">
                                      <p:cBhvr additive="base">
                                        <p:cTn id="13" dur="500"/>
                                        <p:tgtEl>
                                          <p:spTgt spid="31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15"/>
                                        </p:tgtEl>
                                        <p:attrNameLst>
                                          <p:attrName>style.visibility</p:attrName>
                                        </p:attrNameLst>
                                      </p:cBhvr>
                                      <p:to>
                                        <p:strVal val="visible"/>
                                      </p:to>
                                    </p:set>
                                    <p:anim calcmode="lin" valueType="num">
                                      <p:cBhvr additive="base">
                                        <p:cTn id="16" dur="500"/>
                                        <p:tgtEl>
                                          <p:spTgt spid="315"/>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2000s DATA WAREHOUSES</a:t>
            </a:r>
            <a:endParaRPr/>
          </a:p>
        </p:txBody>
      </p:sp>
      <p:sp>
        <p:nvSpPr>
          <p:cNvPr id="325" name="Google Shape;325;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Rise of the special purpose OLAP DBMSs.</a:t>
            </a:r>
            <a:endParaRPr/>
          </a:p>
          <a:p>
            <a:pPr marL="0" lvl="0" indent="0" algn="l" rtl="0">
              <a:spcBef>
                <a:spcPts val="560"/>
              </a:spcBef>
              <a:spcAft>
                <a:spcPts val="0"/>
              </a:spcAft>
              <a:buClr>
                <a:schemeClr val="dk1"/>
              </a:buClr>
              <a:buSzPts val="2800"/>
              <a:buNone/>
            </a:pPr>
            <a:r>
              <a:rPr lang="en-US" sz="2800" dirty="0"/>
              <a:t>→Distributed / Shared-Nothing</a:t>
            </a:r>
            <a:endParaRPr/>
          </a:p>
          <a:p>
            <a:pPr marL="0" lvl="0" indent="0" algn="l" rtl="0">
              <a:spcBef>
                <a:spcPts val="560"/>
              </a:spcBef>
              <a:spcAft>
                <a:spcPts val="0"/>
              </a:spcAft>
              <a:buClr>
                <a:schemeClr val="dk1"/>
              </a:buClr>
              <a:buSzPts val="2800"/>
              <a:buNone/>
            </a:pPr>
            <a:r>
              <a:rPr lang="en-US" sz="2800" dirty="0"/>
              <a:t>→Relational / SQL</a:t>
            </a:r>
            <a:endParaRPr/>
          </a:p>
          <a:p>
            <a:pPr marL="0" lvl="0" indent="0" algn="l" rtl="0">
              <a:spcBef>
                <a:spcPts val="560"/>
              </a:spcBef>
              <a:spcAft>
                <a:spcPts val="0"/>
              </a:spcAft>
              <a:buClr>
                <a:schemeClr val="dk1"/>
              </a:buClr>
              <a:buSzPts val="2800"/>
              <a:buNone/>
            </a:pPr>
            <a:r>
              <a:rPr lang="en-US" sz="2800" dirty="0"/>
              <a:t>→Usually closed-source.</a:t>
            </a:r>
            <a:endParaRPr/>
          </a:p>
          <a:p>
            <a:pPr marL="342900" lvl="0" indent="-165100" algn="l" rtl="0">
              <a:spcBef>
                <a:spcPts val="560"/>
              </a:spcBef>
              <a:spcAft>
                <a:spcPts val="0"/>
              </a:spcAft>
              <a:buClr>
                <a:schemeClr val="dk1"/>
              </a:buClr>
              <a:buSzPts val="2800"/>
              <a:buNone/>
            </a:pPr>
            <a:endParaRPr sz="2800"/>
          </a:p>
        </p:txBody>
      </p:sp>
      <p:pic>
        <p:nvPicPr>
          <p:cNvPr id="326" name="Google Shape;326;p38"/>
          <p:cNvPicPr preferRelativeResize="0"/>
          <p:nvPr/>
        </p:nvPicPr>
        <p:blipFill rotWithShape="1">
          <a:blip r:embed="rId3">
            <a:alphaModFix/>
          </a:blip>
          <a:srcRect/>
          <a:stretch/>
        </p:blipFill>
        <p:spPr>
          <a:xfrm>
            <a:off x="1066800" y="4569310"/>
            <a:ext cx="6110344" cy="137697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2000s NoSQL SYSTEMS</a:t>
            </a:r>
            <a:endParaRPr/>
          </a:p>
        </p:txBody>
      </p:sp>
      <p:sp>
        <p:nvSpPr>
          <p:cNvPr id="332" name="Google Shape;332;p39"/>
          <p:cNvSpPr txBox="1">
            <a:spLocks noGrp="1"/>
          </p:cNvSpPr>
          <p:nvPr>
            <p:ph type="body" idx="1"/>
          </p:nvPr>
        </p:nvSpPr>
        <p:spPr>
          <a:xfrm>
            <a:off x="290905" y="141763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Focus on high-availability &amp; high-scalability:</a:t>
            </a:r>
            <a:endParaRPr/>
          </a:p>
          <a:p>
            <a:pPr marL="0" lvl="0" indent="0" algn="l" rtl="0">
              <a:spcBef>
                <a:spcPts val="560"/>
              </a:spcBef>
              <a:spcAft>
                <a:spcPts val="0"/>
              </a:spcAft>
              <a:buClr>
                <a:schemeClr val="dk1"/>
              </a:buClr>
              <a:buSzPts val="2800"/>
              <a:buNone/>
            </a:pPr>
            <a:r>
              <a:rPr lang="en-US" sz="2800" dirty="0"/>
              <a:t>→ </a:t>
            </a:r>
            <a:r>
              <a:rPr lang="en-US" sz="2800" dirty="0" err="1"/>
              <a:t>Schemaless</a:t>
            </a:r>
            <a:r>
              <a:rPr lang="en-US" sz="2800" dirty="0"/>
              <a:t> (i.e., “Schema Last”)</a:t>
            </a:r>
            <a:endParaRPr/>
          </a:p>
          <a:p>
            <a:pPr marL="0" lvl="0" indent="0" algn="l" rtl="0">
              <a:spcBef>
                <a:spcPts val="560"/>
              </a:spcBef>
              <a:spcAft>
                <a:spcPts val="0"/>
              </a:spcAft>
              <a:buClr>
                <a:schemeClr val="dk1"/>
              </a:buClr>
              <a:buSzPts val="2800"/>
              <a:buNone/>
            </a:pPr>
            <a:r>
              <a:rPr lang="en-US" sz="2800" dirty="0"/>
              <a:t>→ Non-relational data models (document, key/value, etc)</a:t>
            </a:r>
            <a:endParaRPr/>
          </a:p>
          <a:p>
            <a:pPr marL="0" lvl="0" indent="0" algn="l" rtl="0">
              <a:spcBef>
                <a:spcPts val="560"/>
              </a:spcBef>
              <a:spcAft>
                <a:spcPts val="0"/>
              </a:spcAft>
              <a:buClr>
                <a:schemeClr val="dk1"/>
              </a:buClr>
              <a:buSzPts val="2800"/>
              <a:buNone/>
            </a:pPr>
            <a:r>
              <a:rPr lang="en-US" sz="2800" dirty="0"/>
              <a:t>→ No ACID transactions</a:t>
            </a:r>
            <a:endParaRPr/>
          </a:p>
          <a:p>
            <a:pPr marL="0" lvl="0" indent="0" algn="l" rtl="0">
              <a:spcBef>
                <a:spcPts val="560"/>
              </a:spcBef>
              <a:spcAft>
                <a:spcPts val="0"/>
              </a:spcAft>
              <a:buClr>
                <a:schemeClr val="dk1"/>
              </a:buClr>
              <a:buSzPts val="2800"/>
              <a:buNone/>
            </a:pPr>
            <a:r>
              <a:rPr lang="en-US" sz="2800" dirty="0"/>
              <a:t>→ Custom APIs instead of SQL</a:t>
            </a:r>
            <a:endParaRPr/>
          </a:p>
          <a:p>
            <a:pPr marL="0" lvl="0" indent="0" algn="l" rtl="0">
              <a:spcBef>
                <a:spcPts val="560"/>
              </a:spcBef>
              <a:spcAft>
                <a:spcPts val="0"/>
              </a:spcAft>
              <a:buClr>
                <a:schemeClr val="dk1"/>
              </a:buClr>
              <a:buSzPts val="2800"/>
              <a:buNone/>
            </a:pPr>
            <a:r>
              <a:rPr lang="en-US" sz="2800" dirty="0"/>
              <a:t>→ Usually open-source</a:t>
            </a:r>
            <a:endParaRPr/>
          </a:p>
        </p:txBody>
      </p:sp>
      <p:pic>
        <p:nvPicPr>
          <p:cNvPr id="333" name="Google Shape;333;p39"/>
          <p:cNvPicPr preferRelativeResize="0"/>
          <p:nvPr/>
        </p:nvPicPr>
        <p:blipFill rotWithShape="1">
          <a:blip r:embed="rId3">
            <a:alphaModFix/>
          </a:blip>
          <a:srcRect t="60143" r="1918"/>
          <a:stretch/>
        </p:blipFill>
        <p:spPr>
          <a:xfrm>
            <a:off x="1143000" y="5045337"/>
            <a:ext cx="6373010" cy="1796527"/>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2010s NewSQL</a:t>
            </a:r>
            <a:endParaRPr/>
          </a:p>
        </p:txBody>
      </p:sp>
      <p:sp>
        <p:nvSpPr>
          <p:cNvPr id="339" name="Google Shape;339;p40"/>
          <p:cNvSpPr txBox="1">
            <a:spLocks noGrp="1"/>
          </p:cNvSpPr>
          <p:nvPr>
            <p:ph type="body" idx="1"/>
          </p:nvPr>
        </p:nvSpPr>
        <p:spPr>
          <a:xfrm>
            <a:off x="457200" y="1524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Provide same performance for OLTP workloads as NoSQL DBMSs without giving up ACID:</a:t>
            </a:r>
            <a:endParaRPr/>
          </a:p>
          <a:p>
            <a:pPr marL="0" lvl="0" indent="0" algn="l" rtl="0">
              <a:spcBef>
                <a:spcPts val="560"/>
              </a:spcBef>
              <a:spcAft>
                <a:spcPts val="0"/>
              </a:spcAft>
              <a:buClr>
                <a:schemeClr val="dk1"/>
              </a:buClr>
              <a:buSzPts val="2800"/>
              <a:buNone/>
            </a:pPr>
            <a:r>
              <a:rPr lang="en-US" sz="2800"/>
              <a:t>→Relational / SQL</a:t>
            </a:r>
            <a:endParaRPr/>
          </a:p>
          <a:p>
            <a:pPr marL="0" lvl="0" indent="0" algn="l" rtl="0">
              <a:spcBef>
                <a:spcPts val="560"/>
              </a:spcBef>
              <a:spcAft>
                <a:spcPts val="0"/>
              </a:spcAft>
              <a:buClr>
                <a:schemeClr val="dk1"/>
              </a:buClr>
              <a:buSzPts val="2800"/>
              <a:buNone/>
            </a:pPr>
            <a:r>
              <a:rPr lang="en-US" sz="2800"/>
              <a:t>→Distributed</a:t>
            </a:r>
            <a:endParaRPr/>
          </a:p>
          <a:p>
            <a:pPr marL="0" lvl="0" indent="0" algn="l" rtl="0">
              <a:spcBef>
                <a:spcPts val="560"/>
              </a:spcBef>
              <a:spcAft>
                <a:spcPts val="0"/>
              </a:spcAft>
              <a:buClr>
                <a:schemeClr val="dk1"/>
              </a:buClr>
              <a:buSzPts val="2800"/>
              <a:buNone/>
            </a:pPr>
            <a:r>
              <a:rPr lang="en-US" sz="2800"/>
              <a:t>→Usually closed-source</a:t>
            </a:r>
            <a:endParaRPr/>
          </a:p>
          <a:p>
            <a:pPr marL="342900" lvl="0" indent="-165100" algn="l" rtl="0">
              <a:spcBef>
                <a:spcPts val="560"/>
              </a:spcBef>
              <a:spcAft>
                <a:spcPts val="0"/>
              </a:spcAft>
              <a:buClr>
                <a:schemeClr val="dk1"/>
              </a:buClr>
              <a:buSzPts val="2800"/>
              <a:buNone/>
            </a:pPr>
            <a:endParaRPr sz="2800"/>
          </a:p>
        </p:txBody>
      </p:sp>
      <p:pic>
        <p:nvPicPr>
          <p:cNvPr id="340" name="Google Shape;340;p40"/>
          <p:cNvPicPr preferRelativeResize="0"/>
          <p:nvPr/>
        </p:nvPicPr>
        <p:blipFill rotWithShape="1">
          <a:blip r:embed="rId3">
            <a:alphaModFix/>
          </a:blip>
          <a:srcRect/>
          <a:stretch/>
        </p:blipFill>
        <p:spPr>
          <a:xfrm>
            <a:off x="914400" y="4413397"/>
            <a:ext cx="6669741" cy="1775012"/>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2010s CLOUD SYSTEMS</a:t>
            </a:r>
            <a:endParaRPr/>
          </a:p>
        </p:txBody>
      </p:sp>
      <p:sp>
        <p:nvSpPr>
          <p:cNvPr id="346" name="Google Shape;346;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First database-as-a-service (DBaaS) offerings were "containerized" versions of existing DBMSs.</a:t>
            </a:r>
            <a:endParaRPr/>
          </a:p>
          <a:p>
            <a:pPr marL="342900" lvl="0" indent="-342900" algn="l" rtl="0">
              <a:spcBef>
                <a:spcPts val="560"/>
              </a:spcBef>
              <a:spcAft>
                <a:spcPts val="0"/>
              </a:spcAft>
              <a:buClr>
                <a:schemeClr val="dk1"/>
              </a:buClr>
              <a:buSzPts val="2800"/>
              <a:buChar char="•"/>
            </a:pPr>
            <a:r>
              <a:rPr lang="en-US" sz="2800"/>
              <a:t>There are new DBMSs that are designed from scratch explicitly for running in a cloud environment.</a:t>
            </a:r>
            <a:endParaRPr sz="2800"/>
          </a:p>
        </p:txBody>
      </p:sp>
      <p:pic>
        <p:nvPicPr>
          <p:cNvPr id="347" name="Google Shape;347;p41"/>
          <p:cNvPicPr preferRelativeResize="0"/>
          <p:nvPr/>
        </p:nvPicPr>
        <p:blipFill rotWithShape="1">
          <a:blip r:embed="rId3">
            <a:alphaModFix/>
          </a:blip>
          <a:srcRect/>
          <a:stretch/>
        </p:blipFill>
        <p:spPr>
          <a:xfrm>
            <a:off x="685800" y="4038600"/>
            <a:ext cx="7401261" cy="133394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2010s SHARED-DISK ENGINES</a:t>
            </a:r>
            <a:endParaRPr/>
          </a:p>
        </p:txBody>
      </p:sp>
      <p:sp>
        <p:nvSpPr>
          <p:cNvPr id="353" name="Google Shape;353;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a:t>Instead of writing a custom storage manager, the DBMS leverages distributed storage.</a:t>
            </a:r>
            <a:endParaRPr/>
          </a:p>
          <a:p>
            <a:pPr marL="0" lvl="0" indent="0" algn="l" rtl="0">
              <a:spcBef>
                <a:spcPts val="560"/>
              </a:spcBef>
              <a:spcAft>
                <a:spcPts val="0"/>
              </a:spcAft>
              <a:buClr>
                <a:schemeClr val="dk1"/>
              </a:buClr>
              <a:buSzPts val="2800"/>
              <a:buNone/>
            </a:pPr>
            <a:r>
              <a:rPr lang="en-US" sz="2800"/>
              <a:t>→Scale execution layer independently of storage.</a:t>
            </a:r>
            <a:endParaRPr/>
          </a:p>
          <a:p>
            <a:pPr marL="0" lvl="0" indent="0" algn="l" rtl="0">
              <a:spcBef>
                <a:spcPts val="560"/>
              </a:spcBef>
              <a:spcAft>
                <a:spcPts val="0"/>
              </a:spcAft>
              <a:buClr>
                <a:schemeClr val="dk1"/>
              </a:buClr>
              <a:buSzPts val="2800"/>
              <a:buNone/>
            </a:pPr>
            <a:r>
              <a:rPr lang="en-US" sz="2800"/>
              <a:t>This is what is referred to as a </a:t>
            </a:r>
            <a:r>
              <a:rPr lang="en-US" sz="2800" b="1"/>
              <a:t>data lake</a:t>
            </a:r>
            <a:r>
              <a:rPr lang="en-US" sz="2800"/>
              <a:t>.</a:t>
            </a:r>
            <a:endParaRPr sz="2800"/>
          </a:p>
        </p:txBody>
      </p:sp>
      <p:pic>
        <p:nvPicPr>
          <p:cNvPr id="354" name="Google Shape;354;p42"/>
          <p:cNvPicPr preferRelativeResize="0"/>
          <p:nvPr/>
        </p:nvPicPr>
        <p:blipFill rotWithShape="1">
          <a:blip r:embed="rId3">
            <a:alphaModFix/>
          </a:blip>
          <a:srcRect/>
          <a:stretch/>
        </p:blipFill>
        <p:spPr>
          <a:xfrm>
            <a:off x="978946" y="4267200"/>
            <a:ext cx="7186108" cy="1333948"/>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2010s TIMESERIES SYSTEMS</a:t>
            </a:r>
            <a:endParaRPr/>
          </a:p>
        </p:txBody>
      </p:sp>
      <p:sp>
        <p:nvSpPr>
          <p:cNvPr id="360" name="Google Shape;360;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Specialized systems that are designed to store timeseries / event data.</a:t>
            </a:r>
            <a:endParaRPr/>
          </a:p>
          <a:p>
            <a:pPr marL="342900" lvl="0" indent="-342900" algn="l" rtl="0">
              <a:spcBef>
                <a:spcPts val="560"/>
              </a:spcBef>
              <a:spcAft>
                <a:spcPts val="0"/>
              </a:spcAft>
              <a:buClr>
                <a:schemeClr val="dk1"/>
              </a:buClr>
              <a:buSzPts val="2800"/>
              <a:buChar char="•"/>
            </a:pPr>
            <a:r>
              <a:rPr lang="en-US" sz="2800"/>
              <a:t>The design of these systems make deep assumptions about the distribution of data and workload query patterns.</a:t>
            </a:r>
            <a:endParaRPr/>
          </a:p>
        </p:txBody>
      </p:sp>
      <p:pic>
        <p:nvPicPr>
          <p:cNvPr id="361" name="Google Shape;361;p43"/>
          <p:cNvPicPr preferRelativeResize="0"/>
          <p:nvPr/>
        </p:nvPicPr>
        <p:blipFill rotWithShape="1">
          <a:blip r:embed="rId3">
            <a:alphaModFix/>
          </a:blip>
          <a:srcRect/>
          <a:stretch/>
        </p:blipFill>
        <p:spPr>
          <a:xfrm>
            <a:off x="1066800" y="4114800"/>
            <a:ext cx="7272169" cy="1430767"/>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graphicFrame>
        <p:nvGraphicFramePr>
          <p:cNvPr id="109" name="Google Shape;109;p17"/>
          <p:cNvGraphicFramePr/>
          <p:nvPr/>
        </p:nvGraphicFramePr>
        <p:xfrm>
          <a:off x="445168" y="274638"/>
          <a:ext cx="8229600" cy="4684163"/>
        </p:xfrm>
        <a:graphic>
          <a:graphicData uri="http://schemas.openxmlformats.org/drawingml/2006/table">
            <a:tbl>
              <a:tblPr firstRow="1" firstCol="1" bandRow="1">
                <a:noFill/>
                <a:tableStyleId>{52A310ED-066B-402D-8342-6B561C6C7FDE}</a:tableStyleId>
              </a:tblPr>
              <a:tblGrid>
                <a:gridCol w="1052000"/>
                <a:gridCol w="1895675"/>
                <a:gridCol w="5281925"/>
              </a:tblGrid>
              <a:tr h="317400">
                <a:tc>
                  <a:txBody>
                    <a:bodyPr/>
                    <a:lstStyle/>
                    <a:p>
                      <a:pPr marL="0" marR="0" lvl="0" indent="0" algn="l" rtl="0">
                        <a:lnSpc>
                          <a:spcPct val="107000"/>
                        </a:lnSpc>
                        <a:spcBef>
                          <a:spcPts val="0"/>
                        </a:spcBef>
                        <a:spcAft>
                          <a:spcPts val="0"/>
                        </a:spcAft>
                        <a:buNone/>
                      </a:pPr>
                      <a:r>
                        <a:rPr lang="en-US" sz="1600" u="none" strike="noStrike" cap="none"/>
                        <a:t>Module No.</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Title of the Module</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Topics in the Module</a:t>
                      </a:r>
                      <a:endParaRPr sz="1600" u="none" strike="noStrike" cap="none">
                        <a:latin typeface="Times New Roman"/>
                        <a:ea typeface="Times New Roman"/>
                        <a:cs typeface="Times New Roman"/>
                        <a:sym typeface="Times New Roman"/>
                      </a:endParaRPr>
                    </a:p>
                  </a:txBody>
                  <a:tcPr marL="68575" marR="68575" marT="0" marB="0"/>
                </a:tc>
              </a:tr>
              <a:tr h="664200">
                <a:tc>
                  <a:txBody>
                    <a:bodyPr/>
                    <a:lstStyle/>
                    <a:p>
                      <a:pPr marL="0" marR="0" lvl="0" indent="0" algn="l" rtl="0">
                        <a:lnSpc>
                          <a:spcPct val="107000"/>
                        </a:lnSpc>
                        <a:spcBef>
                          <a:spcPts val="0"/>
                        </a:spcBef>
                        <a:spcAft>
                          <a:spcPts val="0"/>
                        </a:spcAft>
                        <a:buNone/>
                      </a:pPr>
                      <a:r>
                        <a:rPr lang="en-US" sz="1600" u="none" strike="noStrike" cap="none"/>
                        <a:t>1.</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Introduction to large scale Databases</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 Review of database systems, Data sources and join processing, modelling and query languages</a:t>
                      </a:r>
                      <a:endParaRPr/>
                    </a:p>
                    <a:p>
                      <a:pPr marL="457200" marR="0" lvl="0" indent="-228600" algn="l" rtl="0">
                        <a:lnSpc>
                          <a:spcPct val="107000"/>
                        </a:lnSpc>
                        <a:spcBef>
                          <a:spcPts val="720"/>
                        </a:spcBef>
                        <a:spcAft>
                          <a:spcPts val="0"/>
                        </a:spcAft>
                        <a:buNone/>
                      </a:pPr>
                      <a:r>
                        <a:rPr lang="en-US" sz="1600" u="none" strike="noStrike" cap="none"/>
                        <a:t> </a:t>
                      </a:r>
                      <a:endParaRPr sz="1600" u="none" strike="noStrike" cap="none">
                        <a:latin typeface="Times New Roman"/>
                        <a:ea typeface="Times New Roman"/>
                        <a:cs typeface="Times New Roman"/>
                        <a:sym typeface="Times New Roman"/>
                      </a:endParaRPr>
                    </a:p>
                  </a:txBody>
                  <a:tcPr marL="68575" marR="68575" marT="0" marB="0"/>
                </a:tc>
              </a:tr>
              <a:tr h="651200">
                <a:tc>
                  <a:txBody>
                    <a:bodyPr/>
                    <a:lstStyle/>
                    <a:p>
                      <a:pPr marL="0" marR="0" lvl="0" indent="0" algn="l" rtl="0">
                        <a:lnSpc>
                          <a:spcPct val="107000"/>
                        </a:lnSpc>
                        <a:spcBef>
                          <a:spcPts val="0"/>
                        </a:spcBef>
                        <a:spcAft>
                          <a:spcPts val="0"/>
                        </a:spcAft>
                        <a:buNone/>
                      </a:pPr>
                      <a:r>
                        <a:rPr lang="en-US" sz="1600" u="none" strike="noStrike" cap="none"/>
                        <a:t>2.</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Transaction management</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Transaction processing concepts, Concurrency control techniques and protocols</a:t>
                      </a:r>
                      <a:endParaRPr sz="1600" u="none" strike="noStrike" cap="none">
                        <a:latin typeface="Times New Roman"/>
                        <a:ea typeface="Times New Roman"/>
                        <a:cs typeface="Times New Roman"/>
                        <a:sym typeface="Times New Roman"/>
                      </a:endParaRPr>
                    </a:p>
                  </a:txBody>
                  <a:tcPr marL="68575" marR="68575" marT="0" marB="0"/>
                </a:tc>
              </a:tr>
              <a:tr h="651200">
                <a:tc>
                  <a:txBody>
                    <a:bodyPr/>
                    <a:lstStyle/>
                    <a:p>
                      <a:pPr marL="0" marR="0" lvl="0" indent="0" algn="l" rtl="0">
                        <a:lnSpc>
                          <a:spcPct val="107000"/>
                        </a:lnSpc>
                        <a:spcBef>
                          <a:spcPts val="0"/>
                        </a:spcBef>
                        <a:spcAft>
                          <a:spcPts val="0"/>
                        </a:spcAft>
                        <a:buNone/>
                      </a:pPr>
                      <a:r>
                        <a:rPr lang="en-US" sz="1600" u="none" strike="noStrike" cap="none"/>
                        <a:t>3.</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Data Storage and Indexing</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Data storage and indexing of massive databases in databases and data warehouses. Introduction to technologies for handling big data</a:t>
                      </a:r>
                      <a:endParaRPr sz="1600" u="none" strike="noStrike" cap="none">
                        <a:latin typeface="Times New Roman"/>
                        <a:ea typeface="Times New Roman"/>
                        <a:cs typeface="Times New Roman"/>
                        <a:sym typeface="Times New Roman"/>
                      </a:endParaRPr>
                    </a:p>
                  </a:txBody>
                  <a:tcPr marL="68575" marR="68575" marT="0" marB="0"/>
                </a:tc>
              </a:tr>
              <a:tr h="736050">
                <a:tc>
                  <a:txBody>
                    <a:bodyPr/>
                    <a:lstStyle/>
                    <a:p>
                      <a:pPr marL="0" marR="0" lvl="0" indent="0" algn="l" rtl="0">
                        <a:lnSpc>
                          <a:spcPct val="107000"/>
                        </a:lnSpc>
                        <a:spcBef>
                          <a:spcPts val="0"/>
                        </a:spcBef>
                        <a:spcAft>
                          <a:spcPts val="0"/>
                        </a:spcAft>
                        <a:buNone/>
                      </a:pPr>
                      <a:r>
                        <a:rPr lang="en-US" sz="1600" u="none" strike="noStrike" cap="none"/>
                        <a:t>4.</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Query processing and Optimization</a:t>
                      </a:r>
                      <a:endParaRPr/>
                    </a:p>
                    <a:p>
                      <a:pPr marL="0" marR="0" lvl="0" indent="0" algn="l" rtl="0">
                        <a:lnSpc>
                          <a:spcPct val="107000"/>
                        </a:lnSpc>
                        <a:spcBef>
                          <a:spcPts val="720"/>
                        </a:spcBef>
                        <a:spcAft>
                          <a:spcPts val="0"/>
                        </a:spcAft>
                        <a:buNone/>
                      </a:pPr>
                      <a:r>
                        <a:rPr lang="en-US" sz="1600" u="none" strike="noStrike" cap="none"/>
                        <a:t> </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Measures of query cost, Evaluation of expressions, Query planning, evaluation and optimization</a:t>
                      </a:r>
                      <a:endParaRPr sz="1600" u="none" strike="noStrike" cap="none">
                        <a:latin typeface="Times New Roman"/>
                        <a:ea typeface="Times New Roman"/>
                        <a:cs typeface="Times New Roman"/>
                        <a:sym typeface="Times New Roman"/>
                      </a:endParaRPr>
                    </a:p>
                  </a:txBody>
                  <a:tcPr marL="68575" marR="68575" marT="0" marB="0"/>
                </a:tc>
              </a:tr>
              <a:tr h="985025">
                <a:tc>
                  <a:txBody>
                    <a:bodyPr/>
                    <a:lstStyle/>
                    <a:p>
                      <a:pPr marL="0" marR="0" lvl="0" indent="0" algn="l" rtl="0">
                        <a:lnSpc>
                          <a:spcPct val="107000"/>
                        </a:lnSpc>
                        <a:spcBef>
                          <a:spcPts val="0"/>
                        </a:spcBef>
                        <a:spcAft>
                          <a:spcPts val="0"/>
                        </a:spcAft>
                        <a:buNone/>
                      </a:pPr>
                      <a:r>
                        <a:rPr lang="en-US" sz="1600" u="none" strike="noStrike" cap="none"/>
                        <a:t>5.</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Big data Tools and Technologies</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600" u="none" strike="noStrike" cap="none"/>
                        <a:t>Review of Big data, CAP Theorem (consistency, availability, partition tolerance), Using big data in businesses, Data visualization for data analysis, NoSQL databases</a:t>
                      </a:r>
                      <a:endParaRPr sz="1600" u="none" strike="noStrike" cap="none">
                        <a:latin typeface="Times New Roman"/>
                        <a:ea typeface="Times New Roman"/>
                        <a:cs typeface="Times New Roman"/>
                        <a:sym typeface="Times New Roman"/>
                      </a:endParaRPr>
                    </a:p>
                  </a:txBody>
                  <a:tcPr marL="68575" marR="68575" marT="0" marB="0"/>
                </a:tc>
              </a:tr>
            </a:tbl>
          </a:graphicData>
        </a:graphic>
      </p:graphicFrame>
      <p:graphicFrame>
        <p:nvGraphicFramePr>
          <p:cNvPr id="110" name="Google Shape;110;p17"/>
          <p:cNvGraphicFramePr/>
          <p:nvPr/>
        </p:nvGraphicFramePr>
        <p:xfrm>
          <a:off x="457200" y="4920610"/>
          <a:ext cx="8217550" cy="1826451"/>
        </p:xfrm>
        <a:graphic>
          <a:graphicData uri="http://schemas.openxmlformats.org/drawingml/2006/table">
            <a:tbl>
              <a:tblPr firstRow="1" firstCol="1" bandRow="1">
                <a:noFill/>
                <a:tableStyleId>{52A310ED-066B-402D-8342-6B561C6C7FDE}</a:tableStyleId>
              </a:tblPr>
              <a:tblGrid>
                <a:gridCol w="1050450"/>
                <a:gridCol w="1892900"/>
                <a:gridCol w="5274200"/>
              </a:tblGrid>
              <a:tr h="125725">
                <a:tc>
                  <a:txBody>
                    <a:bodyPr/>
                    <a:lstStyle/>
                    <a:p>
                      <a:pPr marL="0" marR="0" lvl="0" indent="0" algn="l" rtl="0">
                        <a:lnSpc>
                          <a:spcPct val="107000"/>
                        </a:lnSpc>
                        <a:spcBef>
                          <a:spcPts val="0"/>
                        </a:spcBef>
                        <a:spcAft>
                          <a:spcPts val="0"/>
                        </a:spcAft>
                        <a:buNone/>
                      </a:pPr>
                      <a:r>
                        <a:rPr lang="en-US" sz="1600" u="none" strike="noStrike" cap="none"/>
                        <a:t>6.</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Hadoop and its Ecosystem</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600" u="none" strike="noStrike" cap="none"/>
                        <a:t>Hadoop core components, Hadoop Ecosystem components, Data storage and processing in Hadoop framework</a:t>
                      </a:r>
                      <a:endParaRPr sz="1600" u="none" strike="noStrike" cap="none">
                        <a:latin typeface="Times New Roman"/>
                        <a:ea typeface="Times New Roman"/>
                        <a:cs typeface="Times New Roman"/>
                        <a:sym typeface="Times New Roman"/>
                      </a:endParaRPr>
                    </a:p>
                  </a:txBody>
                  <a:tcPr marL="68575" marR="68575" marT="0" marB="0"/>
                </a:tc>
              </a:tr>
              <a:tr h="125725">
                <a:tc>
                  <a:txBody>
                    <a:bodyPr/>
                    <a:lstStyle/>
                    <a:p>
                      <a:pPr marL="0" marR="0" lvl="0" indent="0" algn="l" rtl="0">
                        <a:lnSpc>
                          <a:spcPct val="107000"/>
                        </a:lnSpc>
                        <a:spcBef>
                          <a:spcPts val="0"/>
                        </a:spcBef>
                        <a:spcAft>
                          <a:spcPts val="0"/>
                        </a:spcAft>
                        <a:buNone/>
                      </a:pPr>
                      <a:r>
                        <a:rPr lang="en-US" sz="1600" u="none" strike="noStrike" cap="none"/>
                        <a:t>7.</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Application-driven databases </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600" u="none" strike="noStrike" cap="none"/>
                        <a:t>Parallel and Distributed databases, Distributed Database Design, Architecture of Distributed DBMS</a:t>
                      </a:r>
                      <a:endParaRPr sz="1600" u="none" strike="noStrike" cap="none">
                        <a:latin typeface="Times New Roman"/>
                        <a:ea typeface="Times New Roman"/>
                        <a:cs typeface="Times New Roman"/>
                        <a:sym typeface="Times New Roman"/>
                      </a:endParaRPr>
                    </a:p>
                  </a:txBody>
                  <a:tcPr marL="68575" marR="68575" marT="0" marB="0"/>
                </a:tc>
              </a:tr>
              <a:tr h="125725">
                <a:tc>
                  <a:txBody>
                    <a:bodyPr/>
                    <a:lstStyle/>
                    <a:p>
                      <a:pPr marL="0" marR="0" lvl="0" indent="0" algn="l" rtl="0">
                        <a:lnSpc>
                          <a:spcPct val="107000"/>
                        </a:lnSpc>
                        <a:spcBef>
                          <a:spcPts val="0"/>
                        </a:spcBef>
                        <a:spcAft>
                          <a:spcPts val="0"/>
                        </a:spcAft>
                        <a:buNone/>
                      </a:pPr>
                      <a:r>
                        <a:rPr lang="en-US" sz="1600" u="none" strike="noStrike" cap="none"/>
                        <a:t>8.</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600" u="none" strike="noStrike" cap="none"/>
                        <a:t>Advanced databases</a:t>
                      </a:r>
                      <a:endParaRPr sz="16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07000"/>
                        </a:lnSpc>
                        <a:spcBef>
                          <a:spcPts val="0"/>
                        </a:spcBef>
                        <a:spcAft>
                          <a:spcPts val="0"/>
                        </a:spcAft>
                        <a:buNone/>
                      </a:pPr>
                      <a:r>
                        <a:rPr lang="en-US" sz="1600" u="none" strike="noStrike" cap="none"/>
                        <a:t> </a:t>
                      </a:r>
                      <a:endParaRPr/>
                    </a:p>
                    <a:p>
                      <a:pPr marL="0" marR="0" lvl="0" indent="0" algn="just" rtl="0">
                        <a:lnSpc>
                          <a:spcPct val="107000"/>
                        </a:lnSpc>
                        <a:spcBef>
                          <a:spcPts val="0"/>
                        </a:spcBef>
                        <a:spcAft>
                          <a:spcPts val="0"/>
                        </a:spcAft>
                        <a:buNone/>
                      </a:pPr>
                      <a:r>
                        <a:rPr lang="en-US" sz="1600" u="none" strike="noStrike" cap="none"/>
                        <a:t>Graph databases, spatial and temporal databases</a:t>
                      </a:r>
                      <a:endParaRPr/>
                    </a:p>
                    <a:p>
                      <a:pPr marL="0" marR="0" lvl="0" indent="0" algn="just" rtl="0">
                        <a:lnSpc>
                          <a:spcPct val="107000"/>
                        </a:lnSpc>
                        <a:spcBef>
                          <a:spcPts val="0"/>
                        </a:spcBef>
                        <a:spcAft>
                          <a:spcPts val="0"/>
                        </a:spcAft>
                        <a:buNone/>
                      </a:pPr>
                      <a:r>
                        <a:rPr lang="en-US" sz="1600" u="none" strike="noStrike" cap="none"/>
                        <a:t> </a:t>
                      </a:r>
                      <a:endParaRPr sz="1600" u="none" strike="noStrike" cap="none">
                        <a:latin typeface="Times New Roman"/>
                        <a:ea typeface="Times New Roman"/>
                        <a:cs typeface="Times New Roman"/>
                        <a:sym typeface="Times New Roman"/>
                      </a:endParaRPr>
                    </a:p>
                  </a:txBody>
                  <a:tcPr marL="68575" marR="68575" marT="0" marB="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2010s SPECIALIZED SYSTEMS</a:t>
            </a:r>
            <a:endParaRPr/>
          </a:p>
        </p:txBody>
      </p:sp>
      <p:sp>
        <p:nvSpPr>
          <p:cNvPr id="368" name="Google Shape;368;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Embedded DBMSs</a:t>
            </a:r>
            <a:endParaRPr/>
          </a:p>
          <a:p>
            <a:pPr marL="342900" lvl="0" indent="-342900" algn="l" rtl="0">
              <a:spcBef>
                <a:spcPts val="640"/>
              </a:spcBef>
              <a:spcAft>
                <a:spcPts val="0"/>
              </a:spcAft>
              <a:buClr>
                <a:schemeClr val="dk1"/>
              </a:buClr>
              <a:buSzPts val="3200"/>
              <a:buChar char="•"/>
            </a:pPr>
            <a:r>
              <a:rPr lang="en-US"/>
              <a:t>Multi-Model DBMSs</a:t>
            </a:r>
            <a:endParaRPr/>
          </a:p>
          <a:p>
            <a:pPr marL="342900" lvl="0" indent="-342900" algn="l" rtl="0">
              <a:spcBef>
                <a:spcPts val="640"/>
              </a:spcBef>
              <a:spcAft>
                <a:spcPts val="0"/>
              </a:spcAft>
              <a:buClr>
                <a:schemeClr val="dk1"/>
              </a:buClr>
              <a:buSzPts val="3200"/>
              <a:buChar char="•"/>
            </a:pPr>
            <a:r>
              <a:rPr lang="en-US"/>
              <a:t>Blockchain DBMSs</a:t>
            </a:r>
            <a:endParaRPr/>
          </a:p>
          <a:p>
            <a:pPr marL="342900" lvl="0" indent="-342900" algn="l" rtl="0">
              <a:spcBef>
                <a:spcPts val="640"/>
              </a:spcBef>
              <a:spcAft>
                <a:spcPts val="0"/>
              </a:spcAft>
              <a:buClr>
                <a:schemeClr val="dk1"/>
              </a:buClr>
              <a:buSzPts val="3200"/>
              <a:buChar char="•"/>
            </a:pPr>
            <a:r>
              <a:rPr lang="en-US"/>
              <a:t>Hardware Acceleration</a:t>
            </a:r>
            <a:endParaRPr sz="2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Another way of Classification</a:t>
            </a:r>
            <a:endParaRPr/>
          </a:p>
        </p:txBody>
      </p:sp>
      <p:sp>
        <p:nvSpPr>
          <p:cNvPr id="374" name="Google Shape;374;p45"/>
          <p:cNvSpPr txBox="1">
            <a:spLocks noGrp="1"/>
          </p:cNvSpPr>
          <p:nvPr>
            <p:ph type="body" idx="1"/>
          </p:nvPr>
        </p:nvSpPr>
        <p:spPr>
          <a:xfrm>
            <a:off x="457200" y="1600201"/>
            <a:ext cx="83058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b="1" dirty="0"/>
              <a:t>In-memory database or on-disk database</a:t>
            </a:r>
            <a:endParaRPr/>
          </a:p>
          <a:p>
            <a:pPr marL="342900" lvl="0" indent="-342900" algn="l" rtl="0">
              <a:spcBef>
                <a:spcPts val="480"/>
              </a:spcBef>
              <a:spcAft>
                <a:spcPts val="0"/>
              </a:spcAft>
              <a:buClr>
                <a:schemeClr val="dk1"/>
              </a:buClr>
              <a:buSzPts val="2400"/>
              <a:buChar char="•"/>
            </a:pPr>
            <a:r>
              <a:rPr lang="en-US" sz="2400" dirty="0"/>
              <a:t>In-memory is a data storage software that holds all of its data in the memory of the host. </a:t>
            </a:r>
            <a:endParaRPr/>
          </a:p>
          <a:p>
            <a:pPr marL="342900" lvl="0" indent="-342900" algn="l" rtl="0">
              <a:spcBef>
                <a:spcPts val="480"/>
              </a:spcBef>
              <a:spcAft>
                <a:spcPts val="0"/>
              </a:spcAft>
              <a:buClr>
                <a:schemeClr val="dk1"/>
              </a:buClr>
              <a:buSzPts val="2400"/>
              <a:buChar char="•"/>
            </a:pPr>
            <a:r>
              <a:rPr lang="en-US" sz="2400" dirty="0"/>
              <a:t>The main difference between a traditional database and an in-memory database relies upon where the data is stored. </a:t>
            </a:r>
            <a:endParaRPr/>
          </a:p>
          <a:p>
            <a:pPr marL="342900" lvl="0" indent="-342900" algn="l" rtl="0">
              <a:spcBef>
                <a:spcPts val="480"/>
              </a:spcBef>
              <a:spcAft>
                <a:spcPts val="0"/>
              </a:spcAft>
              <a:buClr>
                <a:schemeClr val="dk1"/>
              </a:buClr>
              <a:buSzPts val="2400"/>
              <a:buChar char="•"/>
            </a:pPr>
            <a:r>
              <a:rPr lang="en-US" sz="2400" dirty="0"/>
              <a:t>Even when compared with solid-state drives (SSD), random access memory (RAM) is orders of magnitude faster than disk access. </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Another way of Classification</a:t>
            </a:r>
            <a:endParaRPr/>
          </a:p>
        </p:txBody>
      </p:sp>
      <p:sp>
        <p:nvSpPr>
          <p:cNvPr id="380" name="Google Shape;380;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Because an in-memory database uses the RAM for storage, </a:t>
            </a:r>
            <a:endParaRPr/>
          </a:p>
          <a:p>
            <a:pPr marL="0" lvl="0" indent="0" algn="l" rtl="0">
              <a:spcBef>
                <a:spcPts val="480"/>
              </a:spcBef>
              <a:spcAft>
                <a:spcPts val="0"/>
              </a:spcAft>
              <a:buClr>
                <a:schemeClr val="dk1"/>
              </a:buClr>
              <a:buSzPts val="2400"/>
              <a:buNone/>
            </a:pPr>
            <a:r>
              <a:rPr lang="en-US" sz="2400"/>
              <a:t>     -&gt; </a:t>
            </a:r>
            <a:r>
              <a:rPr lang="en-US" sz="2400" b="1"/>
              <a:t>faster access </a:t>
            </a:r>
            <a:r>
              <a:rPr lang="en-US" sz="2400"/>
              <a:t>to the data than with a traditional database   using disk operations.</a:t>
            </a:r>
            <a:endParaRPr/>
          </a:p>
          <a:p>
            <a:pPr marL="342900" lvl="0" indent="-342900" algn="l" rtl="0">
              <a:spcBef>
                <a:spcPts val="480"/>
              </a:spcBef>
              <a:spcAft>
                <a:spcPts val="0"/>
              </a:spcAft>
              <a:buClr>
                <a:schemeClr val="dk1"/>
              </a:buClr>
              <a:buSzPts val="2400"/>
              <a:buChar char="•"/>
            </a:pPr>
            <a:r>
              <a:rPr lang="en-US" sz="2400"/>
              <a:t>On the downside, they are at high </a:t>
            </a:r>
            <a:r>
              <a:rPr lang="en-US" sz="2400" b="1"/>
              <a:t>risk of losing data </a:t>
            </a:r>
            <a:r>
              <a:rPr lang="en-US" sz="2400"/>
              <a:t>in case of a server failure, since the data is not persisted anywhere. </a:t>
            </a:r>
            <a:endParaRPr/>
          </a:p>
          <a:p>
            <a:pPr marL="742950" lvl="1" indent="-285750" algn="l" rtl="0">
              <a:spcBef>
                <a:spcPts val="400"/>
              </a:spcBef>
              <a:spcAft>
                <a:spcPts val="0"/>
              </a:spcAft>
              <a:buClr>
                <a:schemeClr val="dk1"/>
              </a:buClr>
              <a:buSzPts val="2000"/>
              <a:buChar char="–"/>
            </a:pPr>
            <a:r>
              <a:rPr lang="en-US" sz="2000"/>
              <a:t>If a server failure or shutdown should occur, everything currently in the memory of that computer would be lost due to the volatile nature of RAM. </a:t>
            </a:r>
            <a:endParaRPr/>
          </a:p>
          <a:p>
            <a:pPr marL="342900" lvl="0" indent="-342900" algn="l" rtl="0">
              <a:spcBef>
                <a:spcPts val="480"/>
              </a:spcBef>
              <a:spcAft>
                <a:spcPts val="0"/>
              </a:spcAft>
              <a:buClr>
                <a:schemeClr val="dk1"/>
              </a:buClr>
              <a:buSzPts val="2400"/>
              <a:buChar char="•"/>
            </a:pPr>
            <a:r>
              <a:rPr lang="en-US" sz="2400"/>
              <a:t>The </a:t>
            </a:r>
            <a:r>
              <a:rPr lang="en-US" sz="2400" b="1"/>
              <a:t>cost of memory is much higher </a:t>
            </a:r>
            <a:r>
              <a:rPr lang="en-US" sz="2400"/>
              <a:t>than the cost of hard disks. This makes in-memory databases much more expensive. </a:t>
            </a:r>
            <a:endParaRPr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Too many choices !</a:t>
            </a:r>
            <a:endParaRPr/>
          </a:p>
        </p:txBody>
      </p:sp>
      <p:sp>
        <p:nvSpPr>
          <p:cNvPr id="386" name="Google Shape;386;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sz="2800" dirty="0"/>
              <a:t>Think of a large e-commerce website. </a:t>
            </a:r>
            <a:endParaRPr/>
          </a:p>
          <a:p>
            <a:pPr marL="342900" lvl="0" indent="-342900" algn="just" rtl="0">
              <a:spcBef>
                <a:spcPts val="560"/>
              </a:spcBef>
              <a:spcAft>
                <a:spcPts val="0"/>
              </a:spcAft>
              <a:buClr>
                <a:schemeClr val="dk1"/>
              </a:buClr>
              <a:buSzPts val="2800"/>
              <a:buChar char="•"/>
            </a:pPr>
            <a:r>
              <a:rPr lang="en-US" sz="2800" dirty="0"/>
              <a:t>The information about the products is crucial and should be kept on a persisted storage, but the information in the shopping cart could potentially be kept in an in-memory database for quicker access</a:t>
            </a:r>
            <a:r>
              <a:rPr lang="en-US" sz="28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Large Scale or “Big Data”</a:t>
            </a:r>
            <a:endParaRPr/>
          </a:p>
        </p:txBody>
      </p:sp>
      <p:sp>
        <p:nvSpPr>
          <p:cNvPr id="392" name="Google Shape;392;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r>
              <a:rPr lang="en-US"/>
              <a:t>‘Big-data’ is similar to ‘Small-data’, but  bigger</a:t>
            </a: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r>
              <a:rPr lang="en-US"/>
              <a:t>Having data bigger consequently requires different approaches: </a:t>
            </a:r>
            <a:endParaRPr/>
          </a:p>
          <a:p>
            <a:pPr marL="342900" lvl="0" indent="-342900" algn="l" rtl="0">
              <a:spcBef>
                <a:spcPts val="448"/>
              </a:spcBef>
              <a:spcAft>
                <a:spcPts val="0"/>
              </a:spcAft>
              <a:buClr>
                <a:schemeClr val="dk1"/>
              </a:buClr>
              <a:buSzPct val="100000"/>
              <a:buNone/>
            </a:pPr>
            <a:endParaRPr/>
          </a:p>
          <a:p>
            <a:pPr marL="742950" lvl="1" indent="-285750" algn="l" rtl="0">
              <a:spcBef>
                <a:spcPts val="392"/>
              </a:spcBef>
              <a:spcAft>
                <a:spcPts val="0"/>
              </a:spcAft>
              <a:buClr>
                <a:schemeClr val="dk1"/>
              </a:buClr>
              <a:buSzPct val="100000"/>
              <a:buNone/>
            </a:pPr>
            <a:r>
              <a:rPr lang="en-US" b="1"/>
              <a:t>techniques, tools &amp; architectures </a:t>
            </a: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r>
              <a:rPr lang="en-US"/>
              <a:t>...to solve: </a:t>
            </a: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r>
              <a:rPr lang="en-US"/>
              <a:t>New problems...</a:t>
            </a: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r>
              <a:rPr lang="en-US"/>
              <a:t>...and old problems in a better way</a:t>
            </a:r>
            <a:endParaRPr/>
          </a:p>
          <a:p>
            <a:pPr marL="342900" lvl="0" indent="-200660" algn="l" rtl="0">
              <a:spcBef>
                <a:spcPts val="448"/>
              </a:spcBef>
              <a:spcAft>
                <a:spcPts val="0"/>
              </a:spcAft>
              <a:buClr>
                <a:schemeClr val="dk1"/>
              </a:buClr>
              <a:buSzPct val="1000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title"/>
          </p:nvPr>
        </p:nvSpPr>
        <p:spPr>
          <a:xfrm>
            <a:off x="228600" y="838200"/>
            <a:ext cx="8763000" cy="609600"/>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Big Data  Sources</a:t>
            </a:r>
            <a:endParaRPr/>
          </a:p>
        </p:txBody>
      </p:sp>
      <p:sp>
        <p:nvSpPr>
          <p:cNvPr id="399" name="Google Shape;399;p49"/>
          <p:cNvSpPr txBox="1">
            <a:spLocks noGrp="1"/>
          </p:cNvSpPr>
          <p:nvPr>
            <p:ph type="body" idx="1"/>
          </p:nvPr>
        </p:nvSpPr>
        <p:spPr>
          <a:xfrm>
            <a:off x="152400" y="1752600"/>
            <a:ext cx="8686800" cy="4191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a:t>Big Data EveryWhere! </a:t>
            </a:r>
            <a:endParaRPr/>
          </a:p>
          <a:p>
            <a:pPr marL="342900" lvl="0" indent="-342900" algn="l" rtl="0">
              <a:spcBef>
                <a:spcPts val="560"/>
              </a:spcBef>
              <a:spcAft>
                <a:spcPts val="0"/>
              </a:spcAft>
              <a:buClr>
                <a:schemeClr val="dk1"/>
              </a:buClr>
              <a:buSzPts val="2800"/>
              <a:buChar char="•"/>
            </a:pPr>
            <a:r>
              <a:rPr lang="en-US" sz="2800"/>
              <a:t>Lots of data is being collected and warehoused </a:t>
            </a:r>
            <a:endParaRPr/>
          </a:p>
          <a:p>
            <a:pPr marL="742950" lvl="1" indent="-285750" algn="l" rtl="0">
              <a:spcBef>
                <a:spcPts val="480"/>
              </a:spcBef>
              <a:spcAft>
                <a:spcPts val="0"/>
              </a:spcAft>
              <a:buClr>
                <a:schemeClr val="dk1"/>
              </a:buClr>
              <a:buSzPts val="2400"/>
              <a:buChar char="–"/>
            </a:pPr>
            <a:r>
              <a:rPr lang="en-US" sz="2400"/>
              <a:t>Web data, e-commerce</a:t>
            </a:r>
            <a:endParaRPr/>
          </a:p>
          <a:p>
            <a:pPr marL="742950" lvl="1" indent="-285750" algn="l" rtl="0">
              <a:spcBef>
                <a:spcPts val="480"/>
              </a:spcBef>
              <a:spcAft>
                <a:spcPts val="0"/>
              </a:spcAft>
              <a:buClr>
                <a:schemeClr val="dk1"/>
              </a:buClr>
              <a:buSzPts val="2400"/>
              <a:buChar char="–"/>
            </a:pPr>
            <a:r>
              <a:rPr lang="en-US" sz="2400"/>
              <a:t>purchases at department/grocery stores</a:t>
            </a:r>
            <a:endParaRPr/>
          </a:p>
          <a:p>
            <a:pPr marL="742950" lvl="1" indent="-285750" algn="l" rtl="0">
              <a:spcBef>
                <a:spcPts val="480"/>
              </a:spcBef>
              <a:spcAft>
                <a:spcPts val="0"/>
              </a:spcAft>
              <a:buClr>
                <a:schemeClr val="dk1"/>
              </a:buClr>
              <a:buSzPts val="2400"/>
              <a:buChar char="–"/>
            </a:pPr>
            <a:r>
              <a:rPr lang="en-US" sz="2400"/>
              <a:t>Bank/Credit Card transactions</a:t>
            </a:r>
            <a:endParaRPr/>
          </a:p>
          <a:p>
            <a:pPr marL="742950" lvl="1" indent="-285750" algn="l" rtl="0">
              <a:spcBef>
                <a:spcPts val="480"/>
              </a:spcBef>
              <a:spcAft>
                <a:spcPts val="0"/>
              </a:spcAft>
              <a:buClr>
                <a:schemeClr val="dk1"/>
              </a:buClr>
              <a:buSzPts val="2400"/>
              <a:buChar char="–"/>
            </a:pPr>
            <a:r>
              <a:rPr lang="en-US" sz="2400"/>
              <a:t>Social Network</a:t>
            </a:r>
            <a:endParaRPr/>
          </a:p>
          <a:p>
            <a:pPr marL="742950" lvl="1" indent="-285750" algn="l" rtl="0">
              <a:spcBef>
                <a:spcPts val="480"/>
              </a:spcBef>
              <a:spcAft>
                <a:spcPts val="0"/>
              </a:spcAft>
              <a:buClr>
                <a:schemeClr val="dk1"/>
              </a:buClr>
              <a:buSzPts val="2400"/>
              <a:buChar char="–"/>
            </a:pPr>
            <a:r>
              <a:rPr lang="en-US" sz="2400"/>
              <a:t>Tweets stored in a flat file</a:t>
            </a:r>
            <a:endParaRPr/>
          </a:p>
          <a:p>
            <a:pPr marL="742950" lvl="1" indent="-285750" algn="l" rtl="0">
              <a:spcBef>
                <a:spcPts val="480"/>
              </a:spcBef>
              <a:spcAft>
                <a:spcPts val="0"/>
              </a:spcAft>
              <a:buClr>
                <a:schemeClr val="dk1"/>
              </a:buClr>
              <a:buSzPts val="2400"/>
              <a:buChar char="–"/>
            </a:pPr>
            <a:r>
              <a:rPr lang="en-US" sz="2400"/>
              <a:t>A collection of image file in a directory</a:t>
            </a:r>
            <a:endParaRPr/>
          </a:p>
          <a:p>
            <a:pPr marL="742950" lvl="1" indent="-285750" algn="l" rtl="0">
              <a:spcBef>
                <a:spcPts val="480"/>
              </a:spcBef>
              <a:spcAft>
                <a:spcPts val="0"/>
              </a:spcAft>
              <a:buClr>
                <a:schemeClr val="dk1"/>
              </a:buClr>
              <a:buSzPts val="2400"/>
              <a:buChar char="–"/>
            </a:pPr>
            <a:r>
              <a:rPr lang="en-US" sz="2400"/>
              <a:t>Historical weather observations that are stored as XML files.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0"/>
          <p:cNvSpPr txBox="1">
            <a:spLocks noGrp="1"/>
          </p:cNvSpPr>
          <p:nvPr>
            <p:ph type="title"/>
          </p:nvPr>
        </p:nvSpPr>
        <p:spPr>
          <a:xfrm>
            <a:off x="5334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Why is “big data” a “big deal”?</a:t>
            </a:r>
            <a:endParaRPr/>
          </a:p>
        </p:txBody>
      </p:sp>
      <p:sp>
        <p:nvSpPr>
          <p:cNvPr id="406" name="Google Shape;406;p50"/>
          <p:cNvSpPr txBox="1">
            <a:spLocks noGrp="1"/>
          </p:cNvSpPr>
          <p:nvPr>
            <p:ph type="body" idx="1"/>
          </p:nvPr>
        </p:nvSpPr>
        <p:spPr>
          <a:xfrm>
            <a:off x="228600" y="1447800"/>
            <a:ext cx="8763000" cy="54102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Private Sector</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Walmart handles more than 1 million customer transactions every hour, which is imported into databases estimated to contain more than 2.5 petabytes of data</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Facebook handles 40 billion photos from its user base.</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Falcon Credit Card Fraud Detection System protects 2.1 billion active accounts world-wide</a:t>
            </a:r>
            <a:endParaRPr/>
          </a:p>
          <a:p>
            <a:pPr marL="342900" lvl="0" indent="-342900" algn="l" rtl="0">
              <a:spcBef>
                <a:spcPts val="544"/>
              </a:spcBef>
              <a:spcAft>
                <a:spcPts val="0"/>
              </a:spcAft>
              <a:buClr>
                <a:schemeClr val="dk1"/>
              </a:buClr>
              <a:buSzPct val="100000"/>
              <a:buChar char="•"/>
            </a:pPr>
            <a:r>
              <a:rPr lang="en-US"/>
              <a:t>Science</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 Large Synoptic Survey Telescope will generate  140 Terabyte of data every 5 days.</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Biomedical computation like decoding human Genome &amp; personalized medicine</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Social science revolution</a:t>
            </a:r>
            <a:endParaRPr/>
          </a:p>
          <a:p>
            <a:pPr marL="742950" lvl="1" indent="-285750" algn="l" rtl="0">
              <a:spcBef>
                <a:spcPts val="476"/>
              </a:spcBef>
              <a:spcAft>
                <a:spcPts val="0"/>
              </a:spcAft>
              <a:buClr>
                <a:schemeClr val="dk1"/>
              </a:buClr>
              <a:buSzPct val="100000"/>
              <a:buChar char="–"/>
            </a:pPr>
            <a:r>
              <a:rPr lang="en-US">
                <a:latin typeface="Arial"/>
                <a:ea typeface="Arial"/>
                <a:cs typeface="Arial"/>
                <a:sym typeface="Arial"/>
              </a:rPr>
              <a:t>-…</a:t>
            </a:r>
            <a:endParaRPr/>
          </a:p>
          <a:p>
            <a:pPr marL="342900" lvl="0" indent="-170180" algn="l" rtl="0">
              <a:spcBef>
                <a:spcPts val="544"/>
              </a:spcBef>
              <a:spcAft>
                <a:spcPts val="0"/>
              </a:spcAft>
              <a:buClr>
                <a:schemeClr val="dk1"/>
              </a:buClr>
              <a:buSzPct val="100000"/>
              <a:buNone/>
            </a:pPr>
            <a:endParaRPr/>
          </a:p>
          <a:p>
            <a:pPr marL="342900" lvl="0" indent="-170180" algn="l" rtl="0">
              <a:spcBef>
                <a:spcPts val="544"/>
              </a:spcBef>
              <a:spcAft>
                <a:spcPts val="0"/>
              </a:spcAft>
              <a:buClr>
                <a:schemeClr val="dk1"/>
              </a:buClr>
              <a:buSzPct val="100000"/>
              <a:buNone/>
            </a:pPr>
            <a:endParaRPr/>
          </a:p>
          <a:p>
            <a:pPr marL="742950" lvl="1" indent="-134619" algn="l" rtl="0">
              <a:spcBef>
                <a:spcPts val="476"/>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Volume of data</a:t>
            </a:r>
            <a:endParaRPr/>
          </a:p>
        </p:txBody>
      </p:sp>
      <p:sp>
        <p:nvSpPr>
          <p:cNvPr id="412" name="Google Shape;412;p51"/>
          <p:cNvSpPr/>
          <p:nvPr/>
        </p:nvSpPr>
        <p:spPr>
          <a:xfrm>
            <a:off x="457200" y="1505391"/>
            <a:ext cx="8858312"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2"/>
                </a:solidFill>
                <a:latin typeface="Calibri"/>
                <a:ea typeface="Calibri"/>
                <a:cs typeface="Calibri"/>
                <a:sym typeface="Calibri"/>
              </a:rPr>
              <a:t>Bytes</a:t>
            </a:r>
            <a:endParaRPr sz="1800">
              <a:solidFill>
                <a:schemeClr val="dk2"/>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KiloBytes 2</a:t>
            </a:r>
            <a:r>
              <a:rPr lang="en-US" sz="2400" baseline="30000">
                <a:solidFill>
                  <a:schemeClr val="dk1"/>
                </a:solidFill>
                <a:latin typeface="Calibri"/>
                <a:ea typeface="Calibri"/>
                <a:cs typeface="Calibri"/>
                <a:sym typeface="Calibri"/>
              </a:rPr>
              <a:t>10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MegaBytes 2</a:t>
            </a:r>
            <a:r>
              <a:rPr lang="en-US" sz="2800" baseline="30000">
                <a:solidFill>
                  <a:schemeClr val="dk1"/>
                </a:solidFill>
                <a:latin typeface="Calibri"/>
                <a:ea typeface="Calibri"/>
                <a:cs typeface="Calibri"/>
                <a:sym typeface="Calibri"/>
              </a:rPr>
              <a:t>20</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GigaBytes 2</a:t>
            </a:r>
            <a:r>
              <a:rPr lang="en-US" sz="3200" baseline="30000">
                <a:solidFill>
                  <a:schemeClr val="dk1"/>
                </a:solidFill>
                <a:latin typeface="Calibri"/>
                <a:ea typeface="Calibri"/>
                <a:cs typeface="Calibri"/>
                <a:sym typeface="Calibri"/>
              </a:rPr>
              <a:t>30</a:t>
            </a:r>
            <a:endParaRPr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TeraBytes 2</a:t>
            </a:r>
            <a:r>
              <a:rPr lang="en-US" sz="3600" baseline="30000">
                <a:solidFill>
                  <a:schemeClr val="dk1"/>
                </a:solidFill>
                <a:latin typeface="Calibri"/>
                <a:ea typeface="Calibri"/>
                <a:cs typeface="Calibri"/>
                <a:sym typeface="Calibri"/>
              </a:rPr>
              <a:t>40</a:t>
            </a:r>
            <a:endParaRPr sz="3600">
              <a:solidFill>
                <a:schemeClr val="dk1"/>
              </a:solidFill>
              <a:latin typeface="Calibri"/>
              <a:ea typeface="Calibri"/>
              <a:cs typeface="Calibri"/>
              <a:sym typeface="Calibri"/>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PetaBytes 2</a:t>
            </a:r>
            <a:r>
              <a:rPr lang="en-US" sz="4000" baseline="30000">
                <a:solidFill>
                  <a:schemeClr val="dk1"/>
                </a:solidFill>
                <a:latin typeface="Calibri"/>
                <a:ea typeface="Calibri"/>
                <a:cs typeface="Calibri"/>
                <a:sym typeface="Calibri"/>
              </a:rPr>
              <a:t>50</a:t>
            </a:r>
            <a:endParaRPr sz="4000">
              <a:solidFill>
                <a:schemeClr val="dk1"/>
              </a:solidFill>
              <a:latin typeface="Calibri"/>
              <a:ea typeface="Calibri"/>
              <a:cs typeface="Calibri"/>
              <a:sym typeface="Calibri"/>
            </a:endParaRPr>
          </a:p>
          <a:p>
            <a:pPr marL="0" marR="0" lvl="0" indent="0" algn="l" rtl="0">
              <a:spcBef>
                <a:spcPts val="0"/>
              </a:spcBef>
              <a:spcAft>
                <a:spcPts val="0"/>
              </a:spcAft>
              <a:buNone/>
            </a:pPr>
            <a:r>
              <a:rPr lang="en-US" sz="3800">
                <a:solidFill>
                  <a:schemeClr val="dk2"/>
                </a:solidFill>
                <a:latin typeface="Calibri"/>
                <a:ea typeface="Calibri"/>
                <a:cs typeface="Calibri"/>
                <a:sym typeface="Calibri"/>
              </a:rPr>
              <a:t>ExaBytes… ZettaBytes…YottaBytes!!	</a:t>
            </a:r>
            <a:r>
              <a:rPr lang="en-US" sz="40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marL="0" marR="0" lvl="0" indent="0" algn="l" rtl="0">
              <a:spcBef>
                <a:spcPts val="0"/>
              </a:spcBef>
              <a:spcAft>
                <a:spcPts val="0"/>
              </a:spcAft>
              <a:buNone/>
            </a:pPr>
            <a:endParaRPr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 1</a:t>
            </a:r>
            <a:r>
              <a:rPr lang="en-US" baseline="30000"/>
              <a:t>st</a:t>
            </a:r>
            <a:r>
              <a:rPr lang="en-US"/>
              <a:t> Character of Big data</a:t>
            </a:r>
            <a:br>
              <a:rPr lang="en-US"/>
            </a:br>
            <a:r>
              <a:rPr lang="en-US"/>
              <a:t>Volume</a:t>
            </a:r>
            <a:endParaRPr/>
          </a:p>
        </p:txBody>
      </p:sp>
      <p:sp>
        <p:nvSpPr>
          <p:cNvPr id="418" name="Google Shape;418;p52"/>
          <p:cNvSpPr txBox="1">
            <a:spLocks noGrp="1"/>
          </p:cNvSpPr>
          <p:nvPr>
            <p:ph type="body" idx="1"/>
          </p:nvPr>
        </p:nvSpPr>
        <p:spPr>
          <a:xfrm>
            <a:off x="152400" y="2286000"/>
            <a:ext cx="8534400" cy="3459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Scientific and research experiments, such as the Large Hadron Collider (LHC) generates 15 PB a year </a:t>
            </a:r>
            <a:endParaRPr/>
          </a:p>
          <a:p>
            <a:pPr marL="342900" lvl="0" indent="-342900" algn="l" rtl="0">
              <a:spcBef>
                <a:spcPts val="560"/>
              </a:spcBef>
              <a:spcAft>
                <a:spcPts val="0"/>
              </a:spcAft>
              <a:buClr>
                <a:schemeClr val="dk1"/>
              </a:buClr>
              <a:buSzPts val="2800"/>
              <a:buChar char="•"/>
            </a:pPr>
            <a:r>
              <a:rPr lang="en-US" sz="2800"/>
              <a:t>Sensors such as GPS sensors, RFIDs, smart meters </a:t>
            </a:r>
            <a:endParaRPr/>
          </a:p>
          <a:p>
            <a:pPr marL="342900" lvl="0" indent="-342900" algn="l" rtl="0">
              <a:spcBef>
                <a:spcPts val="560"/>
              </a:spcBef>
              <a:spcAft>
                <a:spcPts val="0"/>
              </a:spcAft>
              <a:buClr>
                <a:schemeClr val="dk1"/>
              </a:buClr>
              <a:buSzPts val="2800"/>
              <a:buChar char="•"/>
            </a:pPr>
            <a:r>
              <a:rPr lang="en-US" sz="2800"/>
              <a:t>Social media such as Facebook and Twitter</a:t>
            </a:r>
            <a:endParaRPr/>
          </a:p>
          <a:p>
            <a:pPr marL="342900" lvl="0" indent="-342900" algn="l" rtl="0">
              <a:spcBef>
                <a:spcPts val="560"/>
              </a:spcBef>
              <a:spcAft>
                <a:spcPts val="0"/>
              </a:spcAft>
              <a:buClr>
                <a:schemeClr val="dk1"/>
              </a:buClr>
              <a:buSzPts val="2800"/>
              <a:buChar char="•"/>
            </a:pPr>
            <a:r>
              <a:rPr lang="en-US" sz="2800"/>
              <a:t>Facebook has 2.5 PB of user data + 15 TB/day  </a:t>
            </a:r>
            <a:endParaRPr/>
          </a:p>
          <a:p>
            <a:pPr marL="342900" lvl="0" indent="-342900" algn="l" rtl="0">
              <a:spcBef>
                <a:spcPts val="560"/>
              </a:spcBef>
              <a:spcAft>
                <a:spcPts val="0"/>
              </a:spcAft>
              <a:buClr>
                <a:schemeClr val="dk1"/>
              </a:buClr>
              <a:buSzPts val="2800"/>
              <a:buChar char="•"/>
            </a:pPr>
            <a:r>
              <a:rPr lang="en-US" sz="2800"/>
              <a:t>Google processes 20 PB a day </a:t>
            </a:r>
            <a:endParaRPr/>
          </a:p>
          <a:p>
            <a:pPr marL="342900" lvl="0" indent="-3429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Velocity of data</a:t>
            </a:r>
            <a:endParaRPr/>
          </a:p>
        </p:txBody>
      </p:sp>
      <p:sp>
        <p:nvSpPr>
          <p:cNvPr id="424" name="Google Shape;424;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Velocity refers to the speed at which data is processed</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 Batch</a:t>
            </a:r>
            <a:endParaRPr/>
          </a:p>
          <a:p>
            <a:pPr marL="342900" lvl="0" indent="-342900" algn="l" rtl="0">
              <a:spcBef>
                <a:spcPts val="640"/>
              </a:spcBef>
              <a:spcAft>
                <a:spcPts val="0"/>
              </a:spcAft>
              <a:buClr>
                <a:schemeClr val="dk1"/>
              </a:buClr>
              <a:buSzPts val="3200"/>
              <a:buChar char="•"/>
            </a:pPr>
            <a:r>
              <a:rPr lang="en-US"/>
              <a:t> Real Time</a:t>
            </a:r>
            <a:endParaRPr/>
          </a:p>
          <a:p>
            <a:pPr marL="342900" lvl="0" indent="-342900" algn="l" rtl="0">
              <a:spcBef>
                <a:spcPts val="640"/>
              </a:spcBef>
              <a:spcAft>
                <a:spcPts val="0"/>
              </a:spcAft>
              <a:buClr>
                <a:schemeClr val="dk1"/>
              </a:buClr>
              <a:buSzPts val="3200"/>
              <a:buChar char="•"/>
            </a:pPr>
            <a:r>
              <a:rPr lang="en-US"/>
              <a:t> Streams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8229600" cy="69484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endParaRPr/>
          </a:p>
        </p:txBody>
      </p:sp>
      <p:sp>
        <p:nvSpPr>
          <p:cNvPr id="116" name="Google Shape;116;p18"/>
          <p:cNvSpPr txBox="1">
            <a:spLocks noGrp="1"/>
          </p:cNvSpPr>
          <p:nvPr>
            <p:ph type="body" idx="1"/>
          </p:nvPr>
        </p:nvSpPr>
        <p:spPr>
          <a:xfrm>
            <a:off x="457200" y="1145754"/>
            <a:ext cx="8229600" cy="4980409"/>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ts val="3200"/>
              <a:buChar char="•"/>
            </a:pPr>
            <a:r>
              <a:rPr lang="en-US" dirty="0">
                <a:solidFill>
                  <a:srgbClr val="FF0000"/>
                </a:solidFill>
              </a:rPr>
              <a:t>Name some database management </a:t>
            </a:r>
            <a:r>
              <a:rPr lang="en-US" dirty="0" smtClean="0">
                <a:solidFill>
                  <a:srgbClr val="FF0000"/>
                </a:solidFill>
              </a:rPr>
              <a:t>systems</a:t>
            </a:r>
          </a:p>
          <a:p>
            <a:pPr marL="342900" lvl="0">
              <a:spcBef>
                <a:spcPts val="0"/>
              </a:spcBef>
              <a:buSzPts val="3200"/>
              <a:buNone/>
            </a:pPr>
            <a:r>
              <a:rPr lang="en-US" dirty="0" err="1" smtClean="0"/>
              <a:t>MySQ</a:t>
            </a:r>
            <a:r>
              <a:rPr lang="en-US" dirty="0" smtClean="0"/>
              <a:t>, IBM DB2, </a:t>
            </a:r>
            <a:r>
              <a:rPr lang="en-US" dirty="0" err="1" smtClean="0"/>
              <a:t>MongoDB</a:t>
            </a:r>
            <a:r>
              <a:rPr lang="en-US" dirty="0" smtClean="0"/>
              <a:t>, </a:t>
            </a:r>
            <a:r>
              <a:rPr lang="en-US" dirty="0" err="1" smtClean="0"/>
              <a:t>SQLite</a:t>
            </a:r>
            <a:r>
              <a:rPr lang="en-US" dirty="0" smtClean="0"/>
              <a:t>, </a:t>
            </a:r>
            <a:r>
              <a:rPr lang="en-US" dirty="0" err="1" smtClean="0"/>
              <a:t>PostgreSQL</a:t>
            </a:r>
            <a:r>
              <a:rPr lang="en-US" dirty="0" smtClean="0"/>
              <a:t>, Oracle, </a:t>
            </a:r>
            <a:r>
              <a:rPr lang="en-US" dirty="0" err="1" smtClean="0"/>
              <a:t>MariaDB</a:t>
            </a:r>
            <a:endParaRPr lang="en-US" dirty="0" smtClean="0"/>
          </a:p>
          <a:p>
            <a:pPr marL="342900" lvl="0" indent="-342900" algn="l" rtl="0">
              <a:spcBef>
                <a:spcPts val="640"/>
              </a:spcBef>
              <a:spcAft>
                <a:spcPts val="0"/>
              </a:spcAft>
              <a:buClr>
                <a:schemeClr val="dk1"/>
              </a:buClr>
              <a:buSzPts val="3200"/>
              <a:buChar char="•"/>
            </a:pPr>
            <a:r>
              <a:rPr lang="en-US" dirty="0" smtClean="0">
                <a:solidFill>
                  <a:srgbClr val="FF0000"/>
                </a:solidFill>
              </a:rPr>
              <a:t>Name </a:t>
            </a:r>
            <a:r>
              <a:rPr lang="en-US" dirty="0">
                <a:solidFill>
                  <a:srgbClr val="FF0000"/>
                </a:solidFill>
              </a:rPr>
              <a:t>some database </a:t>
            </a:r>
            <a:r>
              <a:rPr lang="en-US" dirty="0" smtClean="0">
                <a:solidFill>
                  <a:srgbClr val="FF0000"/>
                </a:solidFill>
              </a:rPr>
              <a:t>models</a:t>
            </a:r>
          </a:p>
          <a:p>
            <a:pPr marL="342900" lvl="0" algn="just">
              <a:spcBef>
                <a:spcPts val="640"/>
              </a:spcBef>
              <a:buSzPts val="3200"/>
              <a:buNone/>
            </a:pPr>
            <a:r>
              <a:rPr lang="en-US" dirty="0" smtClean="0"/>
              <a:t>A database model shows the logical structure of a database, including the relationships and constraints that determine how data can be stored and accessed. </a:t>
            </a:r>
          </a:p>
          <a:p>
            <a:pPr marL="342900" lvl="0">
              <a:spcBef>
                <a:spcPts val="640"/>
              </a:spcBef>
              <a:buSzPts val="3200"/>
            </a:pPr>
            <a:r>
              <a:rPr lang="en-US" dirty="0" smtClean="0">
                <a:solidFill>
                  <a:srgbClr val="FF0000"/>
                </a:solidFill>
              </a:rPr>
              <a:t>Hierarchical database model, Relational model, Network model</a:t>
            </a:r>
            <a:r>
              <a:rPr lang="en-US" dirty="0" smtClean="0"/>
              <a:t>, </a:t>
            </a:r>
            <a:r>
              <a:rPr lang="en-US" dirty="0" smtClean="0">
                <a:solidFill>
                  <a:srgbClr val="FF0000"/>
                </a:solidFill>
              </a:rPr>
              <a:t>Object-oriented database model </a:t>
            </a:r>
            <a:r>
              <a:rPr lang="en-US" dirty="0" smtClean="0"/>
              <a:t>Entity-relationship model. Document </a:t>
            </a:r>
            <a:r>
              <a:rPr lang="en-US" dirty="0" err="1" smtClean="0"/>
              <a:t>model,Star</a:t>
            </a:r>
            <a:r>
              <a:rPr lang="en-US" dirty="0" smtClean="0"/>
              <a:t> schema.</a:t>
            </a:r>
            <a:endParaRPr/>
          </a:p>
          <a:p>
            <a:pPr marL="0" lvl="0" indent="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 calcmode="lin" valueType="num">
                                      <p:cBhvr additive="base">
                                        <p:cTn id="7" dur="500" fill="hold"/>
                                        <p:tgtEl>
                                          <p:spTgt spid="1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
                                            <p:txEl>
                                              <p:pRg st="1" end="1"/>
                                            </p:txEl>
                                          </p:spTgt>
                                        </p:tgtEl>
                                        <p:attrNameLst>
                                          <p:attrName>style.visibility</p:attrName>
                                        </p:attrNameLst>
                                      </p:cBhvr>
                                      <p:to>
                                        <p:strVal val="visible"/>
                                      </p:to>
                                    </p:set>
                                    <p:anim calcmode="lin" valueType="num">
                                      <p:cBhvr additive="base">
                                        <p:cTn id="13" dur="500" fill="hold"/>
                                        <p:tgtEl>
                                          <p:spTgt spid="1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anim calcmode="lin" valueType="num">
                                      <p:cBhvr additive="base">
                                        <p:cTn id="19" dur="500" fill="hold"/>
                                        <p:tgtEl>
                                          <p:spTgt spid="1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6">
                                            <p:txEl>
                                              <p:pRg st="3" end="3"/>
                                            </p:txEl>
                                          </p:spTgt>
                                        </p:tgtEl>
                                        <p:attrNameLst>
                                          <p:attrName>style.visibility</p:attrName>
                                        </p:attrNameLst>
                                      </p:cBhvr>
                                      <p:to>
                                        <p:strVal val="visible"/>
                                      </p:to>
                                    </p:set>
                                    <p:anim calcmode="lin" valueType="num">
                                      <p:cBhvr additive="base">
                                        <p:cTn id="25" dur="500" fill="hold"/>
                                        <p:tgtEl>
                                          <p:spTgt spid="1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6">
                                            <p:txEl>
                                              <p:pRg st="4" end="4"/>
                                            </p:txEl>
                                          </p:spTgt>
                                        </p:tgtEl>
                                        <p:attrNameLst>
                                          <p:attrName>style.visibility</p:attrName>
                                        </p:attrNameLst>
                                      </p:cBhvr>
                                      <p:to>
                                        <p:strVal val="visible"/>
                                      </p:to>
                                    </p:set>
                                    <p:anim calcmode="lin" valueType="num">
                                      <p:cBhvr additive="base">
                                        <p:cTn id="31" dur="500" fill="hold"/>
                                        <p:tgtEl>
                                          <p:spTgt spid="1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54" descr="2nd Character of Big Data&#10;Velocity&#10;• Clickstreams and ad impressions capture user behavior at&#10;millions of events per secon..."/>
          <p:cNvPicPr preferRelativeResize="0"/>
          <p:nvPr/>
        </p:nvPicPr>
        <p:blipFill rotWithShape="1">
          <a:blip r:embed="rId3">
            <a:alphaModFix/>
          </a:blip>
          <a:srcRect/>
          <a:stretch/>
        </p:blipFill>
        <p:spPr>
          <a:xfrm>
            <a:off x="550025" y="609600"/>
            <a:ext cx="8043950" cy="5638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Variety</a:t>
            </a:r>
            <a:endParaRPr/>
          </a:p>
        </p:txBody>
      </p:sp>
      <p:sp>
        <p:nvSpPr>
          <p:cNvPr id="435" name="Google Shape;435;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t>Variety includes different types of data</a:t>
            </a:r>
            <a:endParaRPr/>
          </a:p>
          <a:p>
            <a:pPr marL="342900" lvl="0" indent="-342900" algn="l" rtl="0">
              <a:spcBef>
                <a:spcPts val="640"/>
              </a:spcBef>
              <a:spcAft>
                <a:spcPts val="0"/>
              </a:spcAft>
              <a:buClr>
                <a:schemeClr val="dk1"/>
              </a:buClr>
              <a:buSzPts val="3200"/>
              <a:buChar char="•"/>
            </a:pPr>
            <a:r>
              <a:rPr lang="en-US"/>
              <a:t>Structured</a:t>
            </a:r>
            <a:endParaRPr/>
          </a:p>
          <a:p>
            <a:pPr marL="342900" lvl="0" indent="-342900" algn="l" rtl="0">
              <a:spcBef>
                <a:spcPts val="640"/>
              </a:spcBef>
              <a:spcAft>
                <a:spcPts val="0"/>
              </a:spcAft>
              <a:buClr>
                <a:schemeClr val="dk1"/>
              </a:buClr>
              <a:buSzPts val="3200"/>
              <a:buChar char="•"/>
            </a:pPr>
            <a:r>
              <a:rPr lang="en-US"/>
              <a:t>Unstructured</a:t>
            </a:r>
            <a:endParaRPr/>
          </a:p>
          <a:p>
            <a:pPr marL="342900" lvl="0" indent="-342900" algn="l" rtl="0">
              <a:spcBef>
                <a:spcPts val="640"/>
              </a:spcBef>
              <a:spcAft>
                <a:spcPts val="0"/>
              </a:spcAft>
              <a:buClr>
                <a:schemeClr val="dk1"/>
              </a:buClr>
              <a:buSzPts val="3200"/>
              <a:buChar char="•"/>
            </a:pPr>
            <a:r>
              <a:rPr lang="en-US"/>
              <a:t>Semi structured</a:t>
            </a:r>
            <a:endParaRPr/>
          </a:p>
          <a:p>
            <a:pPr marL="342900" lvl="0" indent="-342900" algn="l" rtl="0">
              <a:spcBef>
                <a:spcPts val="640"/>
              </a:spcBef>
              <a:spcAft>
                <a:spcPts val="0"/>
              </a:spcAft>
              <a:buClr>
                <a:schemeClr val="dk1"/>
              </a:buClr>
              <a:buSzPts val="3200"/>
              <a:buChar char="•"/>
            </a:pPr>
            <a:r>
              <a:rPr lang="en-US"/>
              <a:t>All of the above</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a:t>
            </a:r>
            <a:endParaRPr lang="en-US" dirty="0"/>
          </a:p>
        </p:txBody>
      </p:sp>
      <p:sp>
        <p:nvSpPr>
          <p:cNvPr id="3" name="Rectangle 2"/>
          <p:cNvSpPr/>
          <p:nvPr/>
        </p:nvSpPr>
        <p:spPr>
          <a:xfrm>
            <a:off x="1090670" y="2090172"/>
            <a:ext cx="6929610" cy="3477875"/>
          </a:xfrm>
          <a:prstGeom prst="rect">
            <a:avLst/>
          </a:prstGeom>
        </p:spPr>
        <p:txBody>
          <a:bodyPr wrap="square">
            <a:spAutoFit/>
          </a:bodyPr>
          <a:lstStyle/>
          <a:p>
            <a:pPr>
              <a:buNone/>
            </a:pPr>
            <a:r>
              <a:rPr lang="en-US" sz="2000" b="1" dirty="0" smtClean="0"/>
              <a:t>Structured</a:t>
            </a:r>
            <a:r>
              <a:rPr lang="en-US" sz="2000" dirty="0" smtClean="0"/>
              <a:t> : It own a dedicated Data model, well defined structure, consistent ordered and easily accessible to person and computer. </a:t>
            </a:r>
            <a:r>
              <a:rPr lang="en-US" sz="2000" dirty="0" err="1" smtClean="0"/>
              <a:t>e.g</a:t>
            </a:r>
            <a:r>
              <a:rPr lang="en-US" sz="2000" dirty="0" smtClean="0"/>
              <a:t>, RDBMS (Relational Database Management Systems)</a:t>
            </a:r>
          </a:p>
          <a:p>
            <a:pPr>
              <a:buNone/>
            </a:pPr>
            <a:r>
              <a:rPr lang="en-US" sz="2000" b="1" dirty="0" smtClean="0"/>
              <a:t>Semi-Structured</a:t>
            </a:r>
            <a:r>
              <a:rPr lang="en-US" sz="2000" dirty="0" smtClean="0"/>
              <a:t>: It inherits a few properties of Structured Data, but the major part of this kind of data fails to have a definite structure and also, it does not have the formal structure of data models such as an RDBMS. </a:t>
            </a:r>
            <a:r>
              <a:rPr lang="en-US" sz="2000" dirty="0" err="1" smtClean="0"/>
              <a:t>e.g</a:t>
            </a:r>
            <a:r>
              <a:rPr lang="en-US" sz="2000" dirty="0" smtClean="0"/>
              <a:t>, XML  file.</a:t>
            </a:r>
          </a:p>
          <a:p>
            <a:pPr>
              <a:buNone/>
            </a:pPr>
            <a:r>
              <a:rPr lang="en-US" sz="2000" b="1" dirty="0" smtClean="0"/>
              <a:t>Unstructured</a:t>
            </a:r>
            <a:r>
              <a:rPr lang="en-US" sz="2000" dirty="0" smtClean="0"/>
              <a:t> : Does not have any consistent  format, formal structure  and data  is found to varying all the time . </a:t>
            </a:r>
            <a:r>
              <a:rPr lang="en-US" sz="2000" dirty="0" err="1" smtClean="0"/>
              <a:t>e.g</a:t>
            </a:r>
            <a:r>
              <a:rPr lang="en-US" sz="2000" dirty="0" smtClean="0"/>
              <a:t> images and audio files etc. </a:t>
            </a:r>
            <a:endParaRPr lang="en-US" sz="20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56" descr="3rd Character of Big Data&#10;Variety&#10;• Big Data isn't just numbers, dates, and strings. Big&#10;Data is also geospatial data, 3D ..."/>
          <p:cNvPicPr preferRelativeResize="0"/>
          <p:nvPr/>
        </p:nvPicPr>
        <p:blipFill rotWithShape="1">
          <a:blip r:embed="rId3">
            <a:alphaModFix/>
          </a:blip>
          <a:srcRect/>
          <a:stretch/>
        </p:blipFill>
        <p:spPr>
          <a:xfrm>
            <a:off x="609600" y="838200"/>
            <a:ext cx="8069562" cy="5486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7"/>
          <p:cNvSpPr txBox="1">
            <a:spLocks noGrp="1"/>
          </p:cNvSpPr>
          <p:nvPr>
            <p:ph type="title"/>
          </p:nvPr>
        </p:nvSpPr>
        <p:spPr>
          <a:xfrm>
            <a:off x="457200" y="4572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Veracity</a:t>
            </a:r>
            <a:r>
              <a:rPr lang="en-US"/>
              <a:t/>
            </a:r>
            <a:br>
              <a:rPr lang="en-US"/>
            </a:br>
            <a:endParaRPr/>
          </a:p>
        </p:txBody>
      </p:sp>
      <p:sp>
        <p:nvSpPr>
          <p:cNvPr id="446" name="Google Shape;446;p57"/>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400" dirty="0">
                <a:solidFill>
                  <a:srgbClr val="FF0000"/>
                </a:solidFill>
              </a:rPr>
              <a:t>Veracity is the quality or trustworthiness of the data.  Just how accurate is all this data?   </a:t>
            </a:r>
            <a:r>
              <a:rPr lang="en-US" sz="2400" dirty="0"/>
              <a:t> </a:t>
            </a:r>
            <a:endParaRPr/>
          </a:p>
          <a:p>
            <a:pPr marL="342900" lvl="0" indent="-342900" algn="just" rtl="0">
              <a:spcBef>
                <a:spcPts val="480"/>
              </a:spcBef>
              <a:spcAft>
                <a:spcPts val="0"/>
              </a:spcAft>
              <a:buClr>
                <a:schemeClr val="dk1"/>
              </a:buClr>
              <a:buSzPts val="2400"/>
              <a:buChar char="•"/>
            </a:pPr>
            <a:r>
              <a:rPr lang="en-US" sz="2400" dirty="0"/>
              <a:t>Data that is acquired in a controlled environment, for example via online customer registration, usually contain less noise than data acquired via uncontrolled sources such as blog postings.</a:t>
            </a:r>
            <a:endParaRPr/>
          </a:p>
          <a:p>
            <a:pPr marL="342900" lvl="0" indent="-342900" algn="just" rtl="0">
              <a:spcBef>
                <a:spcPts val="480"/>
              </a:spcBef>
              <a:spcAft>
                <a:spcPts val="0"/>
              </a:spcAft>
              <a:buClr>
                <a:schemeClr val="dk1"/>
              </a:buClr>
              <a:buSzPts val="2400"/>
              <a:buChar char="•"/>
            </a:pPr>
            <a:r>
              <a:rPr lang="en-US" sz="2400" dirty="0"/>
              <a:t>Data that enters Big data environments needs to be assessed for quality, which can lead to data processing activities to resolve invalid data and remove noise.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is “big data”? </a:t>
            </a:r>
            <a:endParaRPr/>
          </a:p>
        </p:txBody>
      </p:sp>
      <p:sp>
        <p:nvSpPr>
          <p:cNvPr id="452" name="Google Shape;452;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"Big Data are </a:t>
            </a:r>
            <a:r>
              <a:rPr lang="en-US" sz="2800" dirty="0">
                <a:solidFill>
                  <a:srgbClr val="C00000"/>
                </a:solidFill>
              </a:rPr>
              <a:t>high-volume</a:t>
            </a:r>
            <a:r>
              <a:rPr lang="en-US" sz="2800" dirty="0"/>
              <a:t>, </a:t>
            </a:r>
            <a:r>
              <a:rPr lang="en-US" sz="2800" dirty="0">
                <a:solidFill>
                  <a:srgbClr val="C00000"/>
                </a:solidFill>
              </a:rPr>
              <a:t>high-velocity</a:t>
            </a:r>
            <a:r>
              <a:rPr lang="en-US" sz="2800" dirty="0"/>
              <a:t>, and/or </a:t>
            </a:r>
            <a:r>
              <a:rPr lang="en-US" sz="2800" dirty="0">
                <a:solidFill>
                  <a:srgbClr val="C00000"/>
                </a:solidFill>
              </a:rPr>
              <a:t>high-variety</a:t>
            </a:r>
            <a:r>
              <a:rPr lang="en-US" sz="2800" dirty="0"/>
              <a:t> information assets that require new forms of processing to enable enhanced decision making, insight discovery and process optimization”  (Gartner 2012)</a:t>
            </a:r>
            <a:endParaRPr/>
          </a:p>
          <a:p>
            <a:pPr marL="342900" lvl="0" indent="-342900" algn="l" rtl="0">
              <a:spcBef>
                <a:spcPts val="560"/>
              </a:spcBef>
              <a:spcAft>
                <a:spcPts val="0"/>
              </a:spcAft>
              <a:buClr>
                <a:schemeClr val="dk1"/>
              </a:buClr>
              <a:buSzPts val="2800"/>
              <a:buChar char="•"/>
            </a:pPr>
            <a:r>
              <a:rPr lang="en-US" sz="2800" dirty="0"/>
              <a:t>Complicated (intelligent) analysis of data may make a small data “appear” to be “big”</a:t>
            </a:r>
            <a:endParaRPr/>
          </a:p>
          <a:p>
            <a:pPr marL="342900" lvl="0" indent="-342900" algn="l" rtl="0">
              <a:spcBef>
                <a:spcPts val="560"/>
              </a:spcBef>
              <a:spcAft>
                <a:spcPts val="0"/>
              </a:spcAft>
              <a:buClr>
                <a:schemeClr val="dk1"/>
              </a:buClr>
              <a:buSzPts val="2800"/>
              <a:buChar char="•"/>
            </a:pPr>
            <a:r>
              <a:rPr lang="en-US" sz="2800" dirty="0"/>
              <a:t>Bottom line: </a:t>
            </a:r>
            <a:r>
              <a:rPr lang="en-US" sz="2800" dirty="0">
                <a:solidFill>
                  <a:srgbClr val="FF0000"/>
                </a:solidFill>
              </a:rPr>
              <a:t>Any data that exceeds our current capability of processing can be regarded as “big</a:t>
            </a:r>
            <a:r>
              <a:rPr lang="en-US" sz="2800" dirty="0"/>
              <a:t>”</a:t>
            </a:r>
            <a:endParaRPr/>
          </a:p>
          <a:p>
            <a:pPr marL="342900" lvl="0" indent="-165100" algn="l" rtl="0">
              <a:spcBef>
                <a:spcPts val="560"/>
              </a:spcBef>
              <a:spcAft>
                <a:spcPts val="0"/>
              </a:spcAft>
              <a:buClr>
                <a:schemeClr val="dk1"/>
              </a:buClr>
              <a:buSzPts val="2800"/>
              <a:buNone/>
            </a:pPr>
            <a:endParaRPr sz="2800"/>
          </a:p>
          <a:p>
            <a:pPr marL="342900" lvl="0" indent="-165100" algn="l" rtl="0">
              <a:spcBef>
                <a:spcPts val="560"/>
              </a:spcBef>
              <a:spcAft>
                <a:spcPts val="0"/>
              </a:spcAft>
              <a:buClr>
                <a:schemeClr val="dk1"/>
              </a:buClr>
              <a:buSzPts val="2800"/>
              <a:buNone/>
            </a:pP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9"/>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The Power of Big data</a:t>
            </a:r>
            <a:endParaRPr/>
          </a:p>
        </p:txBody>
      </p:sp>
      <p:sp>
        <p:nvSpPr>
          <p:cNvPr id="458" name="Google Shape;458;p59"/>
          <p:cNvSpPr txBox="1">
            <a:spLocks noGrp="1"/>
          </p:cNvSpPr>
          <p:nvPr>
            <p:ph type="body" idx="1"/>
          </p:nvPr>
        </p:nvSpPr>
        <p:spPr>
          <a:xfrm>
            <a:off x="381000" y="1295400"/>
            <a:ext cx="8229600" cy="51054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None/>
            </a:pPr>
            <a:r>
              <a:rPr lang="en-US" sz="2000">
                <a:latin typeface="Times New Roman"/>
                <a:ea typeface="Times New Roman"/>
                <a:cs typeface="Times New Roman"/>
                <a:sym typeface="Times New Roman"/>
              </a:rPr>
              <a:t>Big Data can bring “big values ” to our life in almost every aspects. </a:t>
            </a:r>
            <a:endParaRPr/>
          </a:p>
          <a:p>
            <a:pPr marL="342900" lvl="0" indent="-342900" algn="just" rtl="0">
              <a:spcBef>
                <a:spcPts val="400"/>
              </a:spcBef>
              <a:spcAft>
                <a:spcPts val="0"/>
              </a:spcAft>
              <a:buClr>
                <a:schemeClr val="dk1"/>
              </a:buClr>
              <a:buSzPts val="2000"/>
              <a:buNone/>
            </a:pPr>
            <a:r>
              <a:rPr lang="en-US" sz="2000">
                <a:latin typeface="Times New Roman"/>
                <a:ea typeface="Times New Roman"/>
                <a:cs typeface="Times New Roman"/>
                <a:sym typeface="Times New Roman"/>
              </a:rPr>
              <a:t>Technologically, Big Data is bringing about changes in our lives because it  allows diverse and heterogeneous data to be fully integrated and analyzed to help us make decisions</a:t>
            </a:r>
            <a:endParaRPr/>
          </a:p>
          <a:p>
            <a:pPr marL="342900" lvl="0" indent="-342900" algn="just" rtl="0">
              <a:spcBef>
                <a:spcPts val="400"/>
              </a:spcBef>
              <a:spcAft>
                <a:spcPts val="0"/>
              </a:spcAft>
              <a:buClr>
                <a:schemeClr val="dk1"/>
              </a:buClr>
              <a:buSzPts val="2000"/>
              <a:buNone/>
            </a:pPr>
            <a:r>
              <a:rPr lang="en-US" sz="2000">
                <a:latin typeface="Times New Roman"/>
                <a:ea typeface="Times New Roman"/>
                <a:cs typeface="Times New Roman"/>
                <a:sym typeface="Times New Roman"/>
              </a:rPr>
              <a:t>Today, with the Big Data technology, thousands of data from seemingly </a:t>
            </a:r>
            <a:endParaRPr/>
          </a:p>
          <a:p>
            <a:pPr marL="342900" lvl="0" indent="-342900" algn="just" rtl="0">
              <a:spcBef>
                <a:spcPts val="400"/>
              </a:spcBef>
              <a:spcAft>
                <a:spcPts val="0"/>
              </a:spcAft>
              <a:buClr>
                <a:schemeClr val="dk1"/>
              </a:buClr>
              <a:buSzPts val="2000"/>
              <a:buNone/>
            </a:pPr>
            <a:r>
              <a:rPr lang="en-US" sz="2000">
                <a:latin typeface="Times New Roman"/>
                <a:ea typeface="Times New Roman"/>
                <a:cs typeface="Times New Roman"/>
                <a:sym typeface="Times New Roman"/>
              </a:rPr>
              <a:t>unrelated areas can help support important decisions</a:t>
            </a:r>
            <a:endParaRPr/>
          </a:p>
          <a:p>
            <a:pPr marL="342900" lvl="0" indent="-342900" algn="just" rtl="0">
              <a:spcBef>
                <a:spcPts val="400"/>
              </a:spcBef>
              <a:spcAft>
                <a:spcPts val="0"/>
              </a:spcAft>
              <a:buClr>
                <a:schemeClr val="dk1"/>
              </a:buClr>
              <a:buSzPts val="2000"/>
              <a:buNone/>
            </a:pPr>
            <a:r>
              <a:rPr lang="en-US" sz="2000">
                <a:latin typeface="Times New Roman"/>
                <a:ea typeface="Times New Roman"/>
                <a:cs typeface="Times New Roman"/>
                <a:sym typeface="Times New Roman"/>
              </a:rPr>
              <a:t>This is the power of Big Data. </a:t>
            </a:r>
            <a:endParaRPr/>
          </a:p>
          <a:p>
            <a:pPr marL="342900" lvl="0" indent="-342900" algn="l" rtl="0">
              <a:spcBef>
                <a:spcPts val="400"/>
              </a:spcBef>
              <a:spcAft>
                <a:spcPts val="0"/>
              </a:spcAft>
              <a:buClr>
                <a:schemeClr val="dk1"/>
              </a:buClr>
              <a:buSzPts val="2000"/>
              <a:buNone/>
            </a:pPr>
            <a:r>
              <a:rPr lang="en-US" sz="2000" b="1">
                <a:latin typeface="Times New Roman"/>
                <a:ea typeface="Times New Roman"/>
                <a:cs typeface="Times New Roman"/>
                <a:sym typeface="Times New Roman"/>
              </a:rPr>
              <a:t>Areas of Applications </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Health and Well being </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Policy making and public opinions </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Smart cities and more efficient society </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New online educational models: MOOC and Student-Teacher modeling </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Robotics and human-robot interaction </a:t>
            </a:r>
            <a:endParaRPr/>
          </a:p>
          <a:p>
            <a:pPr marL="342900" lvl="0" indent="-342900" algn="l" rtl="0">
              <a:spcBef>
                <a:spcPts val="400"/>
              </a:spcBef>
              <a:spcAft>
                <a:spcPts val="0"/>
              </a:spcAft>
              <a:buClr>
                <a:schemeClr val="dk1"/>
              </a:buClr>
              <a:buSzPts val="2000"/>
              <a:buNone/>
            </a:pPr>
            <a:r>
              <a:rPr lang="en-US" sz="2000">
                <a:latin typeface="Times New Roman"/>
                <a:ea typeface="Times New Roman"/>
                <a:cs typeface="Times New Roman"/>
                <a:sym typeface="Times New Roman"/>
              </a:rPr>
              <a:t>Much of this power hinges on Research on Analytics </a:t>
            </a:r>
            <a:endParaRPr/>
          </a:p>
          <a:p>
            <a:pPr marL="342900" lvl="0" indent="-292100" algn="l" rtl="0">
              <a:spcBef>
                <a:spcPts val="160"/>
              </a:spcBef>
              <a:spcAft>
                <a:spcPts val="0"/>
              </a:spcAft>
              <a:buClr>
                <a:schemeClr val="dk1"/>
              </a:buClr>
              <a:buSzPts val="800"/>
              <a:buNone/>
            </a:pPr>
            <a:endParaRPr sz="8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Analysis of Large Scale data</a:t>
            </a:r>
            <a:endParaRPr/>
          </a:p>
        </p:txBody>
      </p:sp>
      <p:sp>
        <p:nvSpPr>
          <p:cNvPr id="464" name="Google Shape;464;p6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Interdisciplinary endeavour that blends mathematics, statistics, computer science and subject matter expertise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Harnessing Big Data: Analytics</a:t>
            </a:r>
            <a:endParaRPr/>
          </a:p>
        </p:txBody>
      </p:sp>
      <p:sp>
        <p:nvSpPr>
          <p:cNvPr id="470" name="Google Shape;470;p61"/>
          <p:cNvSpPr txBox="1">
            <a:spLocks noGrp="1"/>
          </p:cNvSpPr>
          <p:nvPr>
            <p:ph type="body" idx="1"/>
          </p:nvPr>
        </p:nvSpPr>
        <p:spPr>
          <a:xfrm>
            <a:off x="1143000" y="4419600"/>
            <a:ext cx="7162800" cy="21336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b="1"/>
              <a:t>OLTP: Online Transaction Processing (DBMSs)</a:t>
            </a:r>
            <a:endParaRPr/>
          </a:p>
          <a:p>
            <a:pPr marL="342900" lvl="0" indent="-342900" algn="l" rtl="0">
              <a:spcBef>
                <a:spcPts val="544"/>
              </a:spcBef>
              <a:spcAft>
                <a:spcPts val="0"/>
              </a:spcAft>
              <a:buClr>
                <a:schemeClr val="dk1"/>
              </a:buClr>
              <a:buSzPct val="100000"/>
              <a:buChar char="•"/>
            </a:pPr>
            <a:r>
              <a:rPr lang="en-US" b="1"/>
              <a:t>OLAP: Online Analytical Processing (Data Warehousing)</a:t>
            </a:r>
            <a:endParaRPr/>
          </a:p>
          <a:p>
            <a:pPr marL="342900" lvl="0" indent="-342900" algn="l" rtl="0">
              <a:spcBef>
                <a:spcPts val="544"/>
              </a:spcBef>
              <a:spcAft>
                <a:spcPts val="0"/>
              </a:spcAft>
              <a:buClr>
                <a:schemeClr val="dk1"/>
              </a:buClr>
              <a:buSzPct val="100000"/>
              <a:buChar char="•"/>
            </a:pPr>
            <a:r>
              <a:rPr lang="en-US" b="1"/>
              <a:t>RTAP: Real-Time Analytics Processing (Big Data Architecture &amp; technology</a:t>
            </a:r>
            <a:endParaRPr/>
          </a:p>
          <a:p>
            <a:pPr marL="342900" lvl="0" indent="-170180" algn="l" rtl="0">
              <a:spcBef>
                <a:spcPts val="544"/>
              </a:spcBef>
              <a:spcAft>
                <a:spcPts val="0"/>
              </a:spcAft>
              <a:buClr>
                <a:schemeClr val="dk1"/>
              </a:buClr>
              <a:buSzPct val="100000"/>
              <a:buNone/>
            </a:pPr>
            <a:endParaRPr/>
          </a:p>
        </p:txBody>
      </p:sp>
      <p:pic>
        <p:nvPicPr>
          <p:cNvPr id="471" name="Google Shape;471;p61"/>
          <p:cNvPicPr preferRelativeResize="0"/>
          <p:nvPr/>
        </p:nvPicPr>
        <p:blipFill rotWithShape="1">
          <a:blip r:embed="rId3">
            <a:alphaModFix/>
          </a:blip>
          <a:srcRect/>
          <a:stretch/>
        </p:blipFill>
        <p:spPr>
          <a:xfrm>
            <a:off x="1828800" y="1219200"/>
            <a:ext cx="4819650" cy="2935458"/>
          </a:xfrm>
          <a:prstGeom prst="rect">
            <a:avLst/>
          </a:prstGeom>
          <a:noFill/>
          <a:ln>
            <a:noFill/>
          </a:ln>
        </p:spPr>
      </p:pic>
      <p:sp>
        <p:nvSpPr>
          <p:cNvPr id="472" name="Google Shape;472;p61"/>
          <p:cNvSpPr/>
          <p:nvPr/>
        </p:nvSpPr>
        <p:spPr>
          <a:xfrm>
            <a:off x="1828800" y="1219200"/>
            <a:ext cx="4572000" cy="30480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Lifecycle of Data: 4 “A”s</a:t>
            </a:r>
            <a:endParaRPr/>
          </a:p>
        </p:txBody>
      </p:sp>
      <p:sp>
        <p:nvSpPr>
          <p:cNvPr id="478" name="Google Shape;478;p62"/>
          <p:cNvSpPr/>
          <p:nvPr/>
        </p:nvSpPr>
        <p:spPr>
          <a:xfrm>
            <a:off x="838201" y="2981980"/>
            <a:ext cx="2133600" cy="52322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62"/>
          <p:cNvSpPr txBox="1"/>
          <p:nvPr/>
        </p:nvSpPr>
        <p:spPr>
          <a:xfrm>
            <a:off x="838201" y="2981980"/>
            <a:ext cx="18085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Acquisition</a:t>
            </a:r>
            <a:endParaRPr/>
          </a:p>
        </p:txBody>
      </p:sp>
      <p:sp>
        <p:nvSpPr>
          <p:cNvPr id="480" name="Google Shape;480;p62"/>
          <p:cNvSpPr/>
          <p:nvPr/>
        </p:nvSpPr>
        <p:spPr>
          <a:xfrm>
            <a:off x="3452751" y="1524000"/>
            <a:ext cx="1914436" cy="52322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62"/>
          <p:cNvSpPr txBox="1"/>
          <p:nvPr/>
        </p:nvSpPr>
        <p:spPr>
          <a:xfrm>
            <a:off x="3452751" y="1447800"/>
            <a:ext cx="21462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Aggregation</a:t>
            </a:r>
            <a:endParaRPr/>
          </a:p>
        </p:txBody>
      </p:sp>
      <p:sp>
        <p:nvSpPr>
          <p:cNvPr id="482" name="Google Shape;482;p62"/>
          <p:cNvSpPr/>
          <p:nvPr/>
        </p:nvSpPr>
        <p:spPr>
          <a:xfrm>
            <a:off x="6043551" y="2971800"/>
            <a:ext cx="1728849" cy="52322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3" name="Google Shape;483;p62"/>
          <p:cNvSpPr txBox="1"/>
          <p:nvPr/>
        </p:nvSpPr>
        <p:spPr>
          <a:xfrm>
            <a:off x="6043552" y="2971800"/>
            <a:ext cx="135793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Analysis</a:t>
            </a:r>
            <a:endParaRPr/>
          </a:p>
        </p:txBody>
      </p:sp>
      <p:sp>
        <p:nvSpPr>
          <p:cNvPr id="484" name="Google Shape;484;p62"/>
          <p:cNvSpPr/>
          <p:nvPr/>
        </p:nvSpPr>
        <p:spPr>
          <a:xfrm>
            <a:off x="3452750" y="4572000"/>
            <a:ext cx="2567049" cy="52322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62"/>
          <p:cNvSpPr txBox="1"/>
          <p:nvPr/>
        </p:nvSpPr>
        <p:spPr>
          <a:xfrm>
            <a:off x="3452751" y="4572000"/>
            <a:ext cx="19144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 Application</a:t>
            </a:r>
            <a:endParaRPr/>
          </a:p>
        </p:txBody>
      </p:sp>
      <p:cxnSp>
        <p:nvCxnSpPr>
          <p:cNvPr id="486" name="Google Shape;486;p62"/>
          <p:cNvCxnSpPr/>
          <p:nvPr/>
        </p:nvCxnSpPr>
        <p:spPr>
          <a:xfrm rot="10800000" flipH="1">
            <a:off x="1905001" y="2047220"/>
            <a:ext cx="1547749" cy="695980"/>
          </a:xfrm>
          <a:prstGeom prst="straightConnector1">
            <a:avLst/>
          </a:prstGeom>
          <a:noFill/>
          <a:ln w="9525" cap="flat" cmpd="sng">
            <a:solidFill>
              <a:srgbClr val="4A7DBA"/>
            </a:solidFill>
            <a:prstDash val="solid"/>
            <a:round/>
            <a:headEnd type="none" w="sm" len="sm"/>
            <a:tailEnd type="stealth" w="med" len="med"/>
          </a:ln>
        </p:spPr>
      </p:cxnSp>
      <p:cxnSp>
        <p:nvCxnSpPr>
          <p:cNvPr id="487" name="Google Shape;487;p62"/>
          <p:cNvCxnSpPr/>
          <p:nvPr/>
        </p:nvCxnSpPr>
        <p:spPr>
          <a:xfrm>
            <a:off x="5638800" y="2047220"/>
            <a:ext cx="762000" cy="695980"/>
          </a:xfrm>
          <a:prstGeom prst="straightConnector1">
            <a:avLst/>
          </a:prstGeom>
          <a:noFill/>
          <a:ln w="9525" cap="flat" cmpd="sng">
            <a:solidFill>
              <a:srgbClr val="4A7DBA"/>
            </a:solidFill>
            <a:prstDash val="solid"/>
            <a:round/>
            <a:headEnd type="none" w="sm" len="sm"/>
            <a:tailEnd type="stealth" w="med" len="med"/>
          </a:ln>
        </p:spPr>
      </p:cxnSp>
      <p:cxnSp>
        <p:nvCxnSpPr>
          <p:cNvPr id="488" name="Google Shape;488;p62"/>
          <p:cNvCxnSpPr/>
          <p:nvPr/>
        </p:nvCxnSpPr>
        <p:spPr>
          <a:xfrm flipH="1">
            <a:off x="5638800" y="3505200"/>
            <a:ext cx="1083720" cy="1066800"/>
          </a:xfrm>
          <a:prstGeom prst="straightConnector1">
            <a:avLst/>
          </a:prstGeom>
          <a:noFill/>
          <a:ln w="9525" cap="flat" cmpd="sng">
            <a:solidFill>
              <a:srgbClr val="4A7DBA"/>
            </a:solidFill>
            <a:prstDash val="solid"/>
            <a:round/>
            <a:headEnd type="none" w="sm" len="sm"/>
            <a:tailEnd type="stealth" w="med" len="med"/>
          </a:ln>
        </p:spPr>
      </p:cxnSp>
      <p:cxnSp>
        <p:nvCxnSpPr>
          <p:cNvPr id="489" name="Google Shape;489;p62"/>
          <p:cNvCxnSpPr/>
          <p:nvPr/>
        </p:nvCxnSpPr>
        <p:spPr>
          <a:xfrm rot="10800000">
            <a:off x="2286000" y="3733800"/>
            <a:ext cx="1371601" cy="685800"/>
          </a:xfrm>
          <a:prstGeom prst="straightConnector1">
            <a:avLst/>
          </a:prstGeom>
          <a:noFill/>
          <a:ln w="9525" cap="flat" cmpd="sng">
            <a:solidFill>
              <a:srgbClr val="4A7DBA"/>
            </a:solidFill>
            <a:prstDash val="solid"/>
            <a:round/>
            <a:headEnd type="none" w="sm" len="sm"/>
            <a:tailEnd type="stealth" w="med" len="med"/>
          </a:ln>
        </p:spPr>
      </p:cxnSp>
      <p:sp>
        <p:nvSpPr>
          <p:cNvPr id="490" name="Google Shape;490;p62"/>
          <p:cNvSpPr txBox="1"/>
          <p:nvPr/>
        </p:nvSpPr>
        <p:spPr>
          <a:xfrm rot="-1581153">
            <a:off x="1339902" y="1570165"/>
            <a:ext cx="16459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Scattered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Data</a:t>
            </a:r>
            <a:endParaRPr/>
          </a:p>
        </p:txBody>
      </p:sp>
      <p:sp>
        <p:nvSpPr>
          <p:cNvPr id="491" name="Google Shape;491;p62"/>
          <p:cNvSpPr txBox="1"/>
          <p:nvPr/>
        </p:nvSpPr>
        <p:spPr>
          <a:xfrm rot="2383170">
            <a:off x="5684794" y="1660589"/>
            <a:ext cx="1773947"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Integrated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Data</a:t>
            </a:r>
            <a:endParaRPr/>
          </a:p>
        </p:txBody>
      </p:sp>
      <p:sp>
        <p:nvSpPr>
          <p:cNvPr id="492" name="Google Shape;492;p62"/>
          <p:cNvSpPr txBox="1"/>
          <p:nvPr/>
        </p:nvSpPr>
        <p:spPr>
          <a:xfrm rot="-2553692">
            <a:off x="5827275" y="3934046"/>
            <a:ext cx="179049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Knowledge</a:t>
            </a:r>
            <a:endParaRPr/>
          </a:p>
        </p:txBody>
      </p:sp>
      <p:sp>
        <p:nvSpPr>
          <p:cNvPr id="493" name="Google Shape;493;p62"/>
          <p:cNvSpPr txBox="1"/>
          <p:nvPr/>
        </p:nvSpPr>
        <p:spPr>
          <a:xfrm rot="1490212">
            <a:off x="1796849" y="4007682"/>
            <a:ext cx="141929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Log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HISTORY REPEATS ITSELF</a:t>
            </a:r>
            <a:endParaRPr/>
          </a:p>
        </p:txBody>
      </p:sp>
      <p:sp>
        <p:nvSpPr>
          <p:cNvPr id="122" name="Google Shape;122;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Old database issues are still relevant today. </a:t>
            </a:r>
            <a:endParaRPr/>
          </a:p>
          <a:p>
            <a:pPr marL="342900" lvl="0">
              <a:spcBef>
                <a:spcPts val="560"/>
              </a:spcBef>
              <a:buSzPts val="2800"/>
            </a:pPr>
            <a:r>
              <a:rPr lang="en-US" sz="2800" dirty="0"/>
              <a:t>The SQL vs. </a:t>
            </a:r>
            <a:r>
              <a:rPr lang="en-US" sz="2800" dirty="0" err="1"/>
              <a:t>NoSQL</a:t>
            </a:r>
            <a:r>
              <a:rPr lang="en-US" sz="2800" dirty="0"/>
              <a:t> debate is reminiscent of Relational vs. </a:t>
            </a:r>
            <a:r>
              <a:rPr lang="en-US" sz="2800" dirty="0" smtClean="0"/>
              <a:t>CODASYL (</a:t>
            </a:r>
            <a:r>
              <a:rPr lang="en-US" sz="2800" b="1" dirty="0" smtClean="0"/>
              <a:t>CODASYL,</a:t>
            </a:r>
            <a:r>
              <a:rPr lang="en-US" sz="2800" dirty="0" smtClean="0"/>
              <a:t> the Conference/Committee on Data Systems Languages,) </a:t>
            </a:r>
            <a:r>
              <a:rPr lang="en-US" sz="2800" dirty="0"/>
              <a:t>debate from the 1970s. </a:t>
            </a:r>
            <a:endParaRPr/>
          </a:p>
          <a:p>
            <a:pPr marL="342900" lvl="0" indent="-342900" algn="l" rtl="0">
              <a:spcBef>
                <a:spcPts val="560"/>
              </a:spcBef>
              <a:spcAft>
                <a:spcPts val="0"/>
              </a:spcAft>
              <a:buClr>
                <a:schemeClr val="dk1"/>
              </a:buClr>
              <a:buSzPts val="2800"/>
              <a:buChar char="•"/>
            </a:pPr>
            <a:r>
              <a:rPr lang="en-US" sz="2800" dirty="0"/>
              <a:t>Many of the ideas in today’s database systems are not new</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99" name="Google Shape;499;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t>What Technologies Do We Have To Tackle Big Data Challenges??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TOP 10 Open Source Big Data Databases</a:t>
            </a:r>
            <a:endParaRPr lang="en-US" sz="3600" b="1" dirty="0"/>
          </a:p>
        </p:txBody>
      </p:sp>
      <p:sp>
        <p:nvSpPr>
          <p:cNvPr id="4" name="TextBox 3"/>
          <p:cNvSpPr txBox="1"/>
          <p:nvPr/>
        </p:nvSpPr>
        <p:spPr>
          <a:xfrm>
            <a:off x="165253" y="1233889"/>
            <a:ext cx="8758410" cy="5570756"/>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1. Cassandra</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Originally developed by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this </a:t>
            </a:r>
            <a:r>
              <a:rPr lang="en-US" sz="1800" dirty="0" err="1" smtClean="0">
                <a:latin typeface="Times New Roman" pitchFamily="18" charset="0"/>
                <a:cs typeface="Times New Roman" pitchFamily="18" charset="0"/>
              </a:rPr>
              <a:t>NoSQL</a:t>
            </a:r>
            <a:r>
              <a:rPr lang="en-US" sz="1800" dirty="0" smtClean="0">
                <a:latin typeface="Times New Roman" pitchFamily="18" charset="0"/>
                <a:cs typeface="Times New Roman" pitchFamily="18" charset="0"/>
              </a:rPr>
              <a:t> database is now managed by the Apache Foundation. It’s used by many organizations with large, active datasets, including Netflix, Twitter, Urban Airship, Constant Contact, </a:t>
            </a:r>
            <a:r>
              <a:rPr lang="en-US" sz="1800" dirty="0" err="1" smtClean="0">
                <a:latin typeface="Times New Roman" pitchFamily="18" charset="0"/>
                <a:cs typeface="Times New Roman" pitchFamily="18" charset="0"/>
              </a:rPr>
              <a:t>Reddit</a:t>
            </a:r>
            <a:r>
              <a:rPr lang="en-US" sz="1800" dirty="0" smtClean="0">
                <a:latin typeface="Times New Roman" pitchFamily="18" charset="0"/>
                <a:cs typeface="Times New Roman" pitchFamily="18" charset="0"/>
              </a:rPr>
              <a:t>, Cisco and </a:t>
            </a:r>
            <a:r>
              <a:rPr lang="en-US" sz="1800" dirty="0" err="1" smtClean="0">
                <a:latin typeface="Times New Roman" pitchFamily="18" charset="0"/>
                <a:cs typeface="Times New Roman" pitchFamily="18" charset="0"/>
              </a:rPr>
              <a:t>Digg</a:t>
            </a:r>
            <a:r>
              <a:rPr lang="en-US" sz="1800" dirty="0" smtClean="0">
                <a:latin typeface="Times New Roman" pitchFamily="18" charset="0"/>
                <a:cs typeface="Times New Roman" pitchFamily="18" charset="0"/>
              </a:rPr>
              <a:t>. Commercial support and services are available through third-party vendors. Operating System: OS Independent.</a:t>
            </a:r>
          </a:p>
          <a:p>
            <a:r>
              <a:rPr lang="en-US" sz="1800" dirty="0" smtClean="0">
                <a:latin typeface="Times New Roman" pitchFamily="18" charset="0"/>
                <a:cs typeface="Times New Roman" pitchFamily="18" charset="0"/>
              </a:rPr>
              <a:t> </a:t>
            </a:r>
          </a:p>
          <a:p>
            <a:r>
              <a:rPr lang="en-US" sz="1800" b="1" dirty="0" smtClean="0">
                <a:latin typeface="Times New Roman" pitchFamily="18" charset="0"/>
                <a:cs typeface="Times New Roman" pitchFamily="18" charset="0"/>
              </a:rPr>
              <a:t>2. </a:t>
            </a:r>
            <a:r>
              <a:rPr lang="en-US" sz="1800" b="1" dirty="0" err="1" smtClean="0">
                <a:latin typeface="Times New Roman" pitchFamily="18" charset="0"/>
                <a:cs typeface="Times New Roman" pitchFamily="18" charset="0"/>
              </a:rPr>
              <a:t>HBase</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Another Apache project, </a:t>
            </a:r>
            <a:r>
              <a:rPr lang="en-US" sz="1800" dirty="0" err="1" smtClean="0">
                <a:latin typeface="Times New Roman" pitchFamily="18" charset="0"/>
                <a:cs typeface="Times New Roman" pitchFamily="18" charset="0"/>
              </a:rPr>
              <a:t>HBase</a:t>
            </a:r>
            <a:r>
              <a:rPr lang="en-US" sz="1800" dirty="0" smtClean="0">
                <a:latin typeface="Times New Roman" pitchFamily="18" charset="0"/>
                <a:cs typeface="Times New Roman" pitchFamily="18" charset="0"/>
              </a:rPr>
              <a:t> is the non-relational data store for </a:t>
            </a:r>
            <a:r>
              <a:rPr lang="en-US" sz="1800" dirty="0" err="1" smtClean="0">
                <a:latin typeface="Times New Roman" pitchFamily="18" charset="0"/>
                <a:cs typeface="Times New Roman" pitchFamily="18" charset="0"/>
              </a:rPr>
              <a:t>Hadoop</a:t>
            </a:r>
            <a:r>
              <a:rPr lang="en-US" sz="1800" dirty="0" smtClean="0">
                <a:latin typeface="Times New Roman" pitchFamily="18" charset="0"/>
                <a:cs typeface="Times New Roman" pitchFamily="18" charset="0"/>
              </a:rPr>
              <a:t>. Features include linear and modular scalability, strictly consistent reads and writes, automatic failover support and much more. Operating System: OS Independent</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r>
              <a:rPr lang="en-US" sz="1800" b="1" dirty="0" smtClean="0">
                <a:latin typeface="Times New Roman" pitchFamily="18" charset="0"/>
                <a:cs typeface="Times New Roman" pitchFamily="18" charset="0"/>
              </a:rPr>
              <a:t>3. </a:t>
            </a:r>
            <a:r>
              <a:rPr lang="en-US" sz="1800" b="1" dirty="0" err="1" smtClean="0">
                <a:latin typeface="Times New Roman" pitchFamily="18" charset="0"/>
                <a:cs typeface="Times New Roman" pitchFamily="18" charset="0"/>
              </a:rPr>
              <a:t>MongoDB</a:t>
            </a:r>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MongoDB</a:t>
            </a:r>
            <a:r>
              <a:rPr lang="en-US" sz="1800" dirty="0" smtClean="0">
                <a:latin typeface="Times New Roman" pitchFamily="18" charset="0"/>
                <a:cs typeface="Times New Roman" pitchFamily="18" charset="0"/>
              </a:rPr>
              <a:t> was designed to support humongous databases. It’s a </a:t>
            </a:r>
            <a:r>
              <a:rPr lang="en-US" sz="1800" dirty="0" err="1" smtClean="0">
                <a:latin typeface="Times New Roman" pitchFamily="18" charset="0"/>
                <a:cs typeface="Times New Roman" pitchFamily="18" charset="0"/>
              </a:rPr>
              <a:t>NoSQL</a:t>
            </a:r>
            <a:r>
              <a:rPr lang="en-US" sz="1800" dirty="0" smtClean="0">
                <a:latin typeface="Times New Roman" pitchFamily="18" charset="0"/>
                <a:cs typeface="Times New Roman" pitchFamily="18" charset="0"/>
              </a:rPr>
              <a:t> database with document-oriented storage, full index support, replication and high availability, and more. Commercial support is available through 10gen. Operating system: Windows, Linux, OS X, Solaris</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r>
              <a:rPr lang="en-US" sz="1800" b="1" dirty="0" smtClean="0">
                <a:latin typeface="Times New Roman" pitchFamily="18" charset="0"/>
                <a:cs typeface="Times New Roman" pitchFamily="18" charset="0"/>
              </a:rPr>
              <a:t>4. Neo4j</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“world’s leading graph database,” Neo4j boasts performance improvements up to 1000x or more versus relational databases. Interested organizations can purchase advanced or enterprise versions from Neo Technology. Operating System: Windows, Linux.</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66" y="0"/>
            <a:ext cx="8229600" cy="838066"/>
          </a:xfrm>
        </p:spPr>
        <p:txBody>
          <a:bodyPr>
            <a:normAutofit/>
          </a:bodyPr>
          <a:lstStyle/>
          <a:p>
            <a:r>
              <a:rPr lang="en-US" sz="3600" b="1" dirty="0" smtClean="0"/>
              <a:t>TOP 10 Open Source Big Data Databases</a:t>
            </a:r>
            <a:endParaRPr lang="en-US" sz="3600" dirty="0"/>
          </a:p>
        </p:txBody>
      </p:sp>
      <p:sp>
        <p:nvSpPr>
          <p:cNvPr id="3" name="TextBox 2"/>
          <p:cNvSpPr txBox="1"/>
          <p:nvPr/>
        </p:nvSpPr>
        <p:spPr>
          <a:xfrm>
            <a:off x="132202" y="1079653"/>
            <a:ext cx="8549090" cy="606319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5. </a:t>
            </a:r>
            <a:r>
              <a:rPr lang="en-US" sz="2000" b="1" dirty="0" err="1" smtClean="0">
                <a:latin typeface="Times New Roman" pitchFamily="18" charset="0"/>
                <a:cs typeface="Times New Roman" pitchFamily="18" charset="0"/>
              </a:rPr>
              <a:t>CouchDB</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Designed for the Web, </a:t>
            </a:r>
            <a:r>
              <a:rPr lang="en-US" sz="2000" dirty="0" err="1" smtClean="0">
                <a:latin typeface="Times New Roman" pitchFamily="18" charset="0"/>
                <a:cs typeface="Times New Roman" pitchFamily="18" charset="0"/>
              </a:rPr>
              <a:t>CouchDB</a:t>
            </a:r>
            <a:r>
              <a:rPr lang="en-US" sz="2000" dirty="0" smtClean="0">
                <a:latin typeface="Times New Roman" pitchFamily="18" charset="0"/>
                <a:cs typeface="Times New Roman" pitchFamily="18" charset="0"/>
              </a:rPr>
              <a:t> stores data in JSON documents that you can access via the Web or query using JavaScript. It offers distributed scaling with fault-tolerant storage. Operating system: Windows, Linux, OS X, Android</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6. </a:t>
            </a:r>
            <a:r>
              <a:rPr lang="en-US" sz="2000" b="1" dirty="0" err="1" smtClean="0">
                <a:latin typeface="Times New Roman" pitchFamily="18" charset="0"/>
                <a:cs typeface="Times New Roman" pitchFamily="18" charset="0"/>
              </a:rPr>
              <a:t>OrientDB</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a:t>
            </a:r>
            <a:r>
              <a:rPr lang="en-US" sz="2000" dirty="0" err="1" smtClean="0">
                <a:latin typeface="Times New Roman" pitchFamily="18" charset="0"/>
                <a:cs typeface="Times New Roman" pitchFamily="18" charset="0"/>
              </a:rPr>
              <a:t>NoSQL</a:t>
            </a:r>
            <a:r>
              <a:rPr lang="en-US" sz="2000" dirty="0" smtClean="0">
                <a:latin typeface="Times New Roman" pitchFamily="18" charset="0"/>
                <a:cs typeface="Times New Roman" pitchFamily="18" charset="0"/>
              </a:rPr>
              <a:t> database can store up to 150,000 documents per second and can load graphs in just milliseconds. It combines the flexibility of document databases with the power of graph databases, while supporting features such as ACID transactions, fast </a:t>
            </a:r>
            <a:r>
              <a:rPr lang="en-US" sz="2000" dirty="0" smtClean="0">
                <a:latin typeface="Times New Roman" pitchFamily="18" charset="0"/>
                <a:cs typeface="Times New Roman" pitchFamily="18" charset="0"/>
              </a:rPr>
              <a:t>indexes</a:t>
            </a:r>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7. </a:t>
            </a:r>
            <a:r>
              <a:rPr lang="en-US" sz="2000" b="1" dirty="0" err="1" smtClean="0">
                <a:latin typeface="Times New Roman" pitchFamily="18" charset="0"/>
                <a:cs typeface="Times New Roman" pitchFamily="18" charset="0"/>
              </a:rPr>
              <a:t>Terrstore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Based on Terracotta, </a:t>
            </a:r>
            <a:r>
              <a:rPr lang="en-US" sz="2000" dirty="0" err="1" smtClean="0">
                <a:latin typeface="Times New Roman" pitchFamily="18" charset="0"/>
                <a:cs typeface="Times New Roman" pitchFamily="18" charset="0"/>
              </a:rPr>
              <a:t>Terrastore</a:t>
            </a:r>
            <a:r>
              <a:rPr lang="en-US" sz="2000" dirty="0" smtClean="0">
                <a:latin typeface="Times New Roman" pitchFamily="18" charset="0"/>
                <a:cs typeface="Times New Roman" pitchFamily="18" charset="0"/>
              </a:rPr>
              <a:t> boasts “advanced scalability and elasticity features without sacrificing consistency.” It supports custom data partitioning, event processing, push-down predicates, range queries, map/reduce querying and processing and server-side update functions. Operating System: OS Independent</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8. </a:t>
            </a:r>
            <a:r>
              <a:rPr lang="en-US" sz="2000" b="1" dirty="0" err="1" smtClean="0">
                <a:latin typeface="Times New Roman" pitchFamily="18" charset="0"/>
                <a:cs typeface="Times New Roman" pitchFamily="18" charset="0"/>
              </a:rPr>
              <a:t>FlockDB</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Best known as Twitter’s database, </a:t>
            </a:r>
            <a:r>
              <a:rPr lang="en-US" sz="2000" dirty="0" err="1" smtClean="0">
                <a:latin typeface="Times New Roman" pitchFamily="18" charset="0"/>
                <a:cs typeface="Times New Roman" pitchFamily="18" charset="0"/>
              </a:rPr>
              <a:t>FlockDB</a:t>
            </a:r>
            <a:r>
              <a:rPr lang="en-US" sz="2000" dirty="0" smtClean="0">
                <a:latin typeface="Times New Roman" pitchFamily="18" charset="0"/>
                <a:cs typeface="Times New Roman" pitchFamily="18" charset="0"/>
              </a:rPr>
              <a:t> was designed to store social graphs (i.e., who is following whom and who is blocking whom). It offers horizontal scaling and very fast reads and writes. Operating System: OS Independent.</a:t>
            </a:r>
          </a:p>
          <a:p>
            <a:r>
              <a:rPr lang="en-US" dirty="0" smtClean="0"/>
              <a:t>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TOP 10 Open Source Big Data Databases</a:t>
            </a:r>
            <a:endParaRPr lang="en-US" sz="3600" dirty="0"/>
          </a:p>
        </p:txBody>
      </p:sp>
      <p:sp>
        <p:nvSpPr>
          <p:cNvPr id="3" name="TextBox 2"/>
          <p:cNvSpPr txBox="1"/>
          <p:nvPr/>
        </p:nvSpPr>
        <p:spPr>
          <a:xfrm>
            <a:off x="561859" y="1828800"/>
            <a:ext cx="8427905" cy="3385542"/>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9. </a:t>
            </a:r>
            <a:r>
              <a:rPr lang="en-US" sz="2000" b="1" dirty="0" err="1" smtClean="0">
                <a:latin typeface="Times New Roman" pitchFamily="18" charset="0"/>
                <a:cs typeface="Times New Roman" pitchFamily="18" charset="0"/>
              </a:rPr>
              <a:t>Hibari</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Used by many telecom companies, </a:t>
            </a:r>
            <a:r>
              <a:rPr lang="en-US" sz="2000" dirty="0" err="1" smtClean="0">
                <a:latin typeface="Times New Roman" pitchFamily="18" charset="0"/>
                <a:cs typeface="Times New Roman" pitchFamily="18" charset="0"/>
              </a:rPr>
              <a:t>Hibari</a:t>
            </a:r>
            <a:r>
              <a:rPr lang="en-US" sz="2000" dirty="0" smtClean="0">
                <a:latin typeface="Times New Roman" pitchFamily="18" charset="0"/>
                <a:cs typeface="Times New Roman" pitchFamily="18" charset="0"/>
              </a:rPr>
              <a:t> is a key-value, big data store with strong consistency, high availability and fast performance. Support is available through Gemini Mobile. Operating System: OS Independent.</a:t>
            </a:r>
          </a:p>
          <a:p>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10. </a:t>
            </a:r>
            <a:r>
              <a:rPr lang="en-US" sz="2000" b="1" dirty="0" err="1" smtClean="0">
                <a:latin typeface="Times New Roman" pitchFamily="18" charset="0"/>
                <a:cs typeface="Times New Roman" pitchFamily="18" charset="0"/>
              </a:rPr>
              <a:t>Riak</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Riak</a:t>
            </a:r>
            <a:r>
              <a:rPr lang="en-US" sz="2000" dirty="0" smtClean="0">
                <a:latin typeface="Times New Roman" pitchFamily="18" charset="0"/>
                <a:cs typeface="Times New Roman" pitchFamily="18" charset="0"/>
              </a:rPr>
              <a:t> humbly claims to be “the most powerful open-source, distributed database you’ll ever put into production.” Users include Comcast, Yammer, </a:t>
            </a:r>
            <a:r>
              <a:rPr lang="en-US" sz="2000" dirty="0" err="1" smtClean="0">
                <a:latin typeface="Times New Roman" pitchFamily="18" charset="0"/>
                <a:cs typeface="Times New Roman" pitchFamily="18" charset="0"/>
              </a:rPr>
              <a:t>Voxer</a:t>
            </a:r>
            <a:r>
              <a:rPr lang="en-US" sz="2000" dirty="0" smtClean="0">
                <a:latin typeface="Times New Roman" pitchFamily="18" charset="0"/>
                <a:cs typeface="Times New Roman" pitchFamily="18" charset="0"/>
              </a:rPr>
              <a:t>, Boeing, </a:t>
            </a:r>
            <a:r>
              <a:rPr lang="en-US" sz="2000" dirty="0" err="1" smtClean="0">
                <a:latin typeface="Times New Roman" pitchFamily="18" charset="0"/>
                <a:cs typeface="Times New Roman" pitchFamily="18" charset="0"/>
              </a:rPr>
              <a:t>SEOMoz</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Joyent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Kiip.me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DotCloud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Formspring</a:t>
            </a:r>
            <a:r>
              <a:rPr lang="en-US" sz="2000" dirty="0" smtClean="0">
                <a:latin typeface="Times New Roman" pitchFamily="18" charset="0"/>
                <a:cs typeface="Times New Roman" pitchFamily="18" charset="0"/>
              </a:rPr>
              <a:t>, the Danish Government and many others. Operating System: Linux, OS X.</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1960s CODASYL</a:t>
            </a:r>
            <a:endParaRPr/>
          </a:p>
        </p:txBody>
      </p:sp>
      <p:sp>
        <p:nvSpPr>
          <p:cNvPr id="128" name="Google Shape;12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COBOL people got together and proposed a standard for how programs will access a database. </a:t>
            </a:r>
            <a:endParaRPr/>
          </a:p>
          <a:p>
            <a:pPr marL="342900" lvl="0" indent="-342900" algn="l" rtl="0">
              <a:spcBef>
                <a:spcPts val="560"/>
              </a:spcBef>
              <a:spcAft>
                <a:spcPts val="0"/>
              </a:spcAft>
              <a:buClr>
                <a:schemeClr val="dk1"/>
              </a:buClr>
              <a:buSzPts val="2800"/>
              <a:buChar char="•"/>
            </a:pPr>
            <a:r>
              <a:rPr lang="en-US" sz="2800" dirty="0"/>
              <a:t>Lead by Charles Bachman. </a:t>
            </a:r>
            <a:endParaRPr/>
          </a:p>
          <a:p>
            <a:pPr marL="0" lvl="0" indent="0" algn="l" rtl="0">
              <a:spcBef>
                <a:spcPts val="560"/>
              </a:spcBef>
              <a:spcAft>
                <a:spcPts val="0"/>
              </a:spcAft>
              <a:buClr>
                <a:schemeClr val="dk1"/>
              </a:buClr>
              <a:buSzPts val="2800"/>
              <a:buNone/>
            </a:pPr>
            <a:r>
              <a:rPr lang="en-US" sz="2800" dirty="0"/>
              <a:t>	→ Network data model. </a:t>
            </a:r>
            <a:endParaRPr/>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dirty="0"/>
              <a:t>Charles </a:t>
            </a:r>
            <a:r>
              <a:rPr lang="en-US" sz="2800" dirty="0" err="1"/>
              <a:t>Bachmen’s</a:t>
            </a:r>
            <a:r>
              <a:rPr lang="en-US" sz="2800" dirty="0"/>
              <a:t> Integrated Data Store (IDS) is said to be the first DBMS in history</a:t>
            </a:r>
            <a:endParaRPr sz="2400"/>
          </a:p>
          <a:p>
            <a:pPr marL="0" lvl="0" indent="0" algn="l" rtl="0">
              <a:spcBef>
                <a:spcPts val="560"/>
              </a:spcBef>
              <a:spcAft>
                <a:spcPts val="0"/>
              </a:spcAft>
              <a:buClr>
                <a:schemeClr val="dk1"/>
              </a:buClr>
              <a:buSzPts val="2800"/>
              <a:buNone/>
            </a:pPr>
            <a:r>
              <a:rPr lang="en-US" sz="2800" dirty="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34" name="Google Shape;134;p21"/>
          <p:cNvPicPr preferRelativeResize="0"/>
          <p:nvPr/>
        </p:nvPicPr>
        <p:blipFill rotWithShape="1">
          <a:blip r:embed="rId3">
            <a:alphaModFix/>
          </a:blip>
          <a:srcRect/>
          <a:stretch/>
        </p:blipFill>
        <p:spPr>
          <a:xfrm>
            <a:off x="656216" y="1099969"/>
            <a:ext cx="7831567" cy="4658061"/>
          </a:xfrm>
          <a:prstGeom prst="rect">
            <a:avLst/>
          </a:prstGeom>
          <a:noFill/>
          <a:ln>
            <a:noFill/>
          </a:ln>
        </p:spPr>
      </p:pic>
      <p:pic>
        <p:nvPicPr>
          <p:cNvPr id="135" name="Google Shape;135;p21"/>
          <p:cNvPicPr preferRelativeResize="0"/>
          <p:nvPr/>
        </p:nvPicPr>
        <p:blipFill rotWithShape="1">
          <a:blip r:embed="rId4">
            <a:alphaModFix/>
          </a:blip>
          <a:srcRect/>
          <a:stretch/>
        </p:blipFill>
        <p:spPr>
          <a:xfrm>
            <a:off x="591670" y="1040802"/>
            <a:ext cx="7960659" cy="4776395"/>
          </a:xfrm>
          <a:prstGeom prst="rect">
            <a:avLst/>
          </a:prstGeom>
          <a:noFill/>
          <a:ln>
            <a:noFill/>
          </a:ln>
        </p:spPr>
      </p:pic>
      <p:sp>
        <p:nvSpPr>
          <p:cNvPr id="5" name="TextBox 4"/>
          <p:cNvSpPr txBox="1"/>
          <p:nvPr/>
        </p:nvSpPr>
        <p:spPr>
          <a:xfrm>
            <a:off x="1333040" y="6334699"/>
            <a:ext cx="6841475" cy="461665"/>
          </a:xfrm>
          <a:prstGeom prst="rect">
            <a:avLst/>
          </a:prstGeom>
          <a:noFill/>
        </p:spPr>
        <p:txBody>
          <a:bodyPr wrap="square" rtlCol="0">
            <a:spAutoFit/>
          </a:bodyPr>
          <a:lstStyle/>
          <a:p>
            <a:r>
              <a:rPr lang="en-US" sz="2400" dirty="0" smtClean="0"/>
              <a:t>Network Model has Graph like structure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1" name="Google Shape;141;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42" name="Google Shape;142;p22"/>
          <p:cNvPicPr preferRelativeResize="0"/>
          <p:nvPr/>
        </p:nvPicPr>
        <p:blipFill rotWithShape="1">
          <a:blip r:embed="rId3">
            <a:alphaModFix/>
          </a:blip>
          <a:srcRect/>
          <a:stretch/>
        </p:blipFill>
        <p:spPr>
          <a:xfrm>
            <a:off x="776246" y="1108852"/>
            <a:ext cx="7591507" cy="46984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48" name="Google Shape;14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49" name="Google Shape;149;p23"/>
          <p:cNvPicPr preferRelativeResize="0"/>
          <p:nvPr/>
        </p:nvPicPr>
        <p:blipFill rotWithShape="1">
          <a:blip r:embed="rId3">
            <a:alphaModFix/>
          </a:blip>
          <a:srcRect/>
          <a:stretch/>
        </p:blipFill>
        <p:spPr>
          <a:xfrm>
            <a:off x="548640" y="1051560"/>
            <a:ext cx="8046720" cy="47548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2028</Words>
  <PresentationFormat>On-screen Show (4:3)</PresentationFormat>
  <Paragraphs>322</Paragraphs>
  <Slides>54</Slides>
  <Notes>50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Introduction to Large Scale Databases    </vt:lpstr>
      <vt:lpstr>Slide 2</vt:lpstr>
      <vt:lpstr>Slide 3</vt:lpstr>
      <vt:lpstr>Slide 4</vt:lpstr>
      <vt:lpstr>HISTORY REPEATS ITSELF</vt:lpstr>
      <vt:lpstr>1960s CODASYL</vt:lpstr>
      <vt:lpstr>Slide 7</vt:lpstr>
      <vt:lpstr>Slide 8</vt:lpstr>
      <vt:lpstr>Slide 9</vt:lpstr>
      <vt:lpstr>Slide 10</vt:lpstr>
      <vt:lpstr>Slide 11</vt:lpstr>
      <vt:lpstr> 1970s RELATIONAL MODEL</vt:lpstr>
      <vt:lpstr>Slide 13</vt:lpstr>
      <vt:lpstr>Slide 14</vt:lpstr>
      <vt:lpstr>1970s RELATIONAL MODEL</vt:lpstr>
      <vt:lpstr>1980s OBJECT-ORIENTED DATABASES</vt:lpstr>
      <vt:lpstr>Slide 17</vt:lpstr>
      <vt:lpstr>Slide 18</vt:lpstr>
      <vt:lpstr>1990s</vt:lpstr>
      <vt:lpstr>2000s INTERNET BOOM</vt:lpstr>
      <vt:lpstr>Scaling</vt:lpstr>
      <vt:lpstr>Scaling</vt:lpstr>
      <vt:lpstr>Scaling</vt:lpstr>
      <vt:lpstr>2000s DATA WAREHOUSES</vt:lpstr>
      <vt:lpstr>2000s NoSQL SYSTEMS</vt:lpstr>
      <vt:lpstr>2010s NewSQL</vt:lpstr>
      <vt:lpstr>2010s CLOUD SYSTEMS</vt:lpstr>
      <vt:lpstr>2010s SHARED-DISK ENGINES</vt:lpstr>
      <vt:lpstr>2010s TIMESERIES SYSTEMS</vt:lpstr>
      <vt:lpstr>2010s SPECIALIZED SYSTEMS</vt:lpstr>
      <vt:lpstr>Another way of Classification</vt:lpstr>
      <vt:lpstr>Another way of Classification</vt:lpstr>
      <vt:lpstr>Too many choices !</vt:lpstr>
      <vt:lpstr>Large Scale or “Big Data”</vt:lpstr>
      <vt:lpstr>Big Data  Sources</vt:lpstr>
      <vt:lpstr>Why is “big data” a “big deal”?</vt:lpstr>
      <vt:lpstr>Volume of data</vt:lpstr>
      <vt:lpstr> 1st Character of Big data Volume</vt:lpstr>
      <vt:lpstr>Velocity of data</vt:lpstr>
      <vt:lpstr>Slide 40</vt:lpstr>
      <vt:lpstr>Variety</vt:lpstr>
      <vt:lpstr>Variety</vt:lpstr>
      <vt:lpstr>Slide 43</vt:lpstr>
      <vt:lpstr>Veracity </vt:lpstr>
      <vt:lpstr>What is “big data”? </vt:lpstr>
      <vt:lpstr>The Power of Big data</vt:lpstr>
      <vt:lpstr>Analysis of Large Scale data</vt:lpstr>
      <vt:lpstr>Harnessing Big Data: Analytics</vt:lpstr>
      <vt:lpstr>Lifecycle of Data: 4 “A”s</vt:lpstr>
      <vt:lpstr>Slide 50</vt:lpstr>
      <vt:lpstr>TOP 10 Open Source Big Data Databases</vt:lpstr>
      <vt:lpstr>TOP 10 Open Source Big Data Databases</vt:lpstr>
      <vt:lpstr>TOP 10 Open Source Big Data Databases</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Large Scale Databases</dc:title>
  <dc:creator>Payal Khurana</dc:creator>
  <cp:lastModifiedBy>payal.khurana</cp:lastModifiedBy>
  <cp:revision>45</cp:revision>
  <dcterms:modified xsi:type="dcterms:W3CDTF">2024-01-08T08:21:04Z</dcterms:modified>
</cp:coreProperties>
</file>