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notesMasterIdLst>
    <p:notesMasterId r:id="rId32"/>
  </p:notesMasterIdLst>
  <p:sldIdLst>
    <p:sldId id="257" r:id="rId5"/>
    <p:sldId id="349" r:id="rId6"/>
    <p:sldId id="315" r:id="rId7"/>
    <p:sldId id="313" r:id="rId8"/>
    <p:sldId id="356" r:id="rId9"/>
    <p:sldId id="314" r:id="rId10"/>
    <p:sldId id="258" r:id="rId11"/>
    <p:sldId id="334" r:id="rId12"/>
    <p:sldId id="335" r:id="rId13"/>
    <p:sldId id="351" r:id="rId14"/>
    <p:sldId id="339" r:id="rId15"/>
    <p:sldId id="350" r:id="rId16"/>
    <p:sldId id="336" r:id="rId17"/>
    <p:sldId id="341" r:id="rId18"/>
    <p:sldId id="337" r:id="rId19"/>
    <p:sldId id="338" r:id="rId20"/>
    <p:sldId id="329" r:id="rId21"/>
    <p:sldId id="333" r:id="rId22"/>
    <p:sldId id="330" r:id="rId23"/>
    <p:sldId id="323" r:id="rId24"/>
    <p:sldId id="340" r:id="rId25"/>
    <p:sldId id="290" r:id="rId26"/>
    <p:sldId id="303" r:id="rId27"/>
    <p:sldId id="305" r:id="rId28"/>
    <p:sldId id="352" r:id="rId29"/>
    <p:sldId id="306" r:id="rId30"/>
    <p:sldId id="3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A25ADED-BEB4-416B-934F-289B9F13860E}">
          <p14:sldIdLst>
            <p14:sldId id="257"/>
            <p14:sldId id="349"/>
            <p14:sldId id="315"/>
            <p14:sldId id="313"/>
            <p14:sldId id="314"/>
            <p14:sldId id="258"/>
            <p14:sldId id="334"/>
            <p14:sldId id="335"/>
            <p14:sldId id="351"/>
            <p14:sldId id="339"/>
            <p14:sldId id="350"/>
            <p14:sldId id="336"/>
            <p14:sldId id="341"/>
            <p14:sldId id="337"/>
            <p14:sldId id="338"/>
            <p14:sldId id="329"/>
            <p14:sldId id="333"/>
            <p14:sldId id="330"/>
            <p14:sldId id="323"/>
            <p14:sldId id="340"/>
            <p14:sldId id="290"/>
            <p14:sldId id="303"/>
            <p14:sldId id="305"/>
            <p14:sldId id="352"/>
            <p14:sldId id="306"/>
            <p14:sldId id="34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19" autoAdjust="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5BE03-F74C-447C-83C6-0560473D193D}" type="datetimeFigureOut">
              <a:rPr lang="en-US" smtClean="0"/>
              <a:pPr/>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164D1-A994-4EF4-8553-E427834CEF9D}" type="slidenum">
              <a:rPr lang="en-US" smtClean="0"/>
              <a:pPr/>
              <a:t>‹#›</a:t>
            </a:fld>
            <a:endParaRPr lang="en-US"/>
          </a:p>
        </p:txBody>
      </p:sp>
    </p:spTree>
    <p:extLst>
      <p:ext uri="{BB962C8B-B14F-4D97-AF65-F5344CB8AC3E}">
        <p14:creationId xmlns:p14="http://schemas.microsoft.com/office/powerpoint/2010/main" xmlns="" val="139163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miter lim="800000"/>
            <a:headEnd/>
            <a:tailEnd/>
          </a:ln>
        </p:spPr>
        <p:txBody>
          <a:bodyPr/>
          <a:lstStyle/>
          <a:p>
            <a:fld id="{B810D7A0-967B-4B61-AC04-20A8B71038AC}" type="slidenum">
              <a:rPr lang="en-US" smtClean="0"/>
              <a:pPr/>
              <a:t>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Rectangle 4"/>
          <p:cNvSpPr>
            <a:spLocks noGrp="1" noRot="1" noChangeAspect="1" noChangeArrowheads="1" noTextEdit="1"/>
          </p:cNvSpPr>
          <p:nvPr>
            <p:ph type="sldImg"/>
          </p:nvPr>
        </p:nvSpPr>
        <p:spPr>
          <a:ln/>
        </p:spPr>
      </p:sp>
      <p:sp>
        <p:nvSpPr>
          <p:cNvPr id="429061" name="Rectangle 5"/>
          <p:cNvSpPr>
            <a:spLocks noGrp="1" noChangeArrowheads="1"/>
          </p:cNvSpPr>
          <p:nvPr>
            <p:ph type="body" idx="1"/>
          </p:nvPr>
        </p:nvSpPr>
        <p:spPr/>
        <p:txBody>
          <a:bodyPr/>
          <a:lstStyle/>
          <a:p>
            <a:endParaRPr lang="en-US" dirty="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miter lim="800000"/>
            <a:headEnd/>
            <a:tailEnd/>
          </a:ln>
        </p:spPr>
        <p:txBody>
          <a:bodyPr/>
          <a:lstStyle/>
          <a:p>
            <a:fld id="{B8558F32-9E19-44B0-AC74-EAD31BD725F9}" type="slidenum">
              <a:rPr lang="en-US" smtClean="0"/>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dirty="0"/>
              <a:t>If a join is performed without a Join Condition then the Cartesian product of the specified tables is returned.</a:t>
            </a:r>
          </a:p>
          <a:p>
            <a:pPr eaLnBrk="1" hangingPunct="1"/>
            <a:r>
              <a:rPr lang="en-GB" dirty="0"/>
              <a:t>Cartesian products can generate many rows of (meaningless?) data, for this reason they are often used for creating test data. Apart from this, they have few practical uses.</a:t>
            </a:r>
          </a:p>
          <a:p>
            <a:pPr eaLnBrk="1" hangingPunct="1"/>
            <a:r>
              <a:rPr lang="en-GB" dirty="0"/>
              <a:t>Cartesian products form the base of all the other types of join.</a:t>
            </a:r>
          </a:p>
          <a:p>
            <a:pPr eaLnBrk="1" hangingPunct="1"/>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2052"/>
          <p:cNvSpPr>
            <a:spLocks noGrp="1" noRot="1" noChangeAspect="1" noChangeArrowheads="1" noTextEdit="1"/>
          </p:cNvSpPr>
          <p:nvPr>
            <p:ph type="sldImg"/>
          </p:nvPr>
        </p:nvSpPr>
        <p:spPr>
          <a:ln/>
        </p:spPr>
      </p:sp>
      <p:sp>
        <p:nvSpPr>
          <p:cNvPr id="418821" name="Rectangle 2053"/>
          <p:cNvSpPr>
            <a:spLocks noGrp="1" noChangeArrowheads="1"/>
          </p:cNvSpPr>
          <p:nvPr>
            <p:ph type="body" idx="1"/>
          </p:nvPr>
        </p:nvSpPr>
        <p:spPr/>
        <p:txBody>
          <a:bodyPr/>
          <a:lstStyle/>
          <a:p>
            <a:r>
              <a:rPr lang="en-US">
                <a:latin typeface="Courier New" pitchFamily="49" charset="0"/>
              </a:rPr>
              <a:t>ON</a:t>
            </a:r>
            <a:r>
              <a:rPr lang="en-US"/>
              <a:t> Clause </a:t>
            </a:r>
          </a:p>
          <a:p>
            <a:pPr lvl="1"/>
            <a:r>
              <a:rPr lang="en-US"/>
              <a:t>Use the </a:t>
            </a:r>
            <a:r>
              <a:rPr lang="en-US">
                <a:solidFill>
                  <a:schemeClr val="tx1"/>
                </a:solidFill>
                <a:latin typeface="Courier New" pitchFamily="49" charset="0"/>
              </a:rPr>
              <a:t>ON</a:t>
            </a:r>
            <a:r>
              <a:rPr lang="en-US">
                <a:solidFill>
                  <a:schemeClr val="tx1"/>
                </a:solidFill>
              </a:rPr>
              <a:t> clause</a:t>
            </a:r>
            <a:r>
              <a:rPr lang="en-US"/>
              <a:t> to specify a join condition. This lets you specify join conditions separate from any search or filter conditions in the </a:t>
            </a:r>
            <a:r>
              <a:rPr lang="en-US">
                <a:latin typeface="Courier New" pitchFamily="49" charset="0"/>
              </a:rPr>
              <a:t>WHERE</a:t>
            </a:r>
            <a:r>
              <a:rPr lang="en-US"/>
              <a:t> clause.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miter lim="800000"/>
            <a:headEnd/>
            <a:tailEnd/>
          </a:ln>
        </p:spPr>
        <p:txBody>
          <a:bodyPr/>
          <a:lstStyle/>
          <a:p>
            <a:fld id="{97B7CE2E-1C53-4488-8776-D11A059CC388}" type="slidenum">
              <a:rPr lang="en-US" smtClean="0"/>
              <a:pPr/>
              <a:t>17</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miter lim="800000"/>
            <a:headEnd/>
            <a:tailEnd/>
          </a:ln>
        </p:spPr>
        <p:txBody>
          <a:bodyPr/>
          <a:lstStyle/>
          <a:p>
            <a:fld id="{42B2152B-51A3-4E8C-9947-64F6BA10B8FC}" type="slidenum">
              <a:rPr lang="en-US" smtClean="0"/>
              <a:pPr/>
              <a:t>20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miter lim="800000"/>
            <a:headEnd/>
            <a:tailEnd/>
          </a:ln>
        </p:spPr>
        <p:txBody>
          <a:bodyPr/>
          <a:lstStyle/>
          <a:p>
            <a:fld id="{72AFB0CF-D803-488F-B6AE-5C939D113A80}" type="slidenum">
              <a:rPr lang="en-US" smtClean="0"/>
              <a:pPr/>
              <a:t>22</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7" name="Rectangle 7"/>
          <p:cNvSpPr>
            <a:spLocks noGrp="1" noRot="1" noChangeAspect="1" noChangeArrowheads="1" noTextEdit="1"/>
          </p:cNvSpPr>
          <p:nvPr>
            <p:ph type="sldImg"/>
          </p:nvPr>
        </p:nvSpPr>
        <p:spPr>
          <a:ln/>
        </p:spPr>
      </p:sp>
      <p:sp>
        <p:nvSpPr>
          <p:cNvPr id="394248" name="Rectangle 8"/>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Rot="1" noChangeAspect="1" noChangeArrowheads="1" noTextEdit="1"/>
          </p:cNvSpPr>
          <p:nvPr>
            <p:ph type="sldImg"/>
          </p:nvPr>
        </p:nvSpPr>
        <p:spPr>
          <a:ln/>
        </p:spPr>
      </p:sp>
      <p:sp>
        <p:nvSpPr>
          <p:cNvPr id="427013" name="Rectangle 5"/>
          <p:cNvSpPr>
            <a:spLocks noGrp="1" noChangeArrowheads="1"/>
          </p:cNvSpPr>
          <p:nvPr>
            <p:ph type="body" idx="1"/>
          </p:nvPr>
        </p:nvSpPr>
        <p:spPr/>
        <p:txBody>
          <a:bodyPr/>
          <a:lstStyle/>
          <a:p>
            <a:endParaRPr lang="en-US"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noRot="1" noChangeAspect="1" noChangeArrowheads="1" noTextEdit="1"/>
          </p:cNvSpPr>
          <p:nvPr>
            <p:ph type="sldImg"/>
          </p:nvPr>
        </p:nvSpPr>
        <p:spPr>
          <a:ln/>
        </p:spPr>
      </p:sp>
      <p:sp>
        <p:nvSpPr>
          <p:cNvPr id="427013" name="Rectangle 5"/>
          <p:cNvSpPr>
            <a:spLocks noGrp="1" noChangeArrowheads="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xmlns="" val="3511470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1/9/2024</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1/9/2024</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1/9/2024</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1/9/2024</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1/9/2024</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1/9/2024</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1/9/2024</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1/9/2024</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1/9/2024</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fontScale="90000"/>
          </a:bodyPr>
          <a:lstStyle/>
          <a:p>
            <a:pPr algn="ctr"/>
            <a:r>
              <a:rPr lang="en-US" sz="7200" dirty="0"/>
              <a:t>Database Systems and Web</a:t>
            </a:r>
            <a:br>
              <a:rPr lang="en-US" sz="7200" dirty="0"/>
            </a:br>
            <a:r>
              <a:rPr lang="en-US" sz="7200" dirty="0"/>
              <a:t>(15B11CI312)</a:t>
            </a:r>
            <a:endParaRPr lang="en-US" sz="6000" dirty="0"/>
          </a:p>
        </p:txBody>
      </p:sp>
      <p:pic>
        <p:nvPicPr>
          <p:cNvPr id="5" name="Picture 4" descr="stairs, hand rail, and abstract object along the wall">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a:extLst>
              <a:ext uri="{28A0092B-C50C-407E-A947-70E740481C1C}">
                <a14:useLocalDpi xmlns:a14="http://schemas.microsoft.com/office/drawing/2010/main" xmlns="" val="0"/>
              </a:ext>
            </a:extLst>
          </a:blip>
          <a:srcRect/>
          <a:stretch/>
        </p:blipFill>
        <p:spPr>
          <a:xfrm>
            <a:off x="-1" y="2032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B5ACDC9-00BF-4329-9BD1-A7926D5AD651}"/>
              </a:ext>
            </a:extLst>
          </p:cNvPr>
          <p:cNvPicPr>
            <a:picLocks noChangeAspect="1"/>
          </p:cNvPicPr>
          <p:nvPr/>
        </p:nvPicPr>
        <p:blipFill>
          <a:blip r:embed="rId2"/>
          <a:stretch>
            <a:fillRect/>
          </a:stretch>
        </p:blipFill>
        <p:spPr>
          <a:xfrm>
            <a:off x="2084101" y="958623"/>
            <a:ext cx="7830789" cy="2299156"/>
          </a:xfrm>
          <a:prstGeom prst="rect">
            <a:avLst/>
          </a:prstGeom>
        </p:spPr>
      </p:pic>
      <p:pic>
        <p:nvPicPr>
          <p:cNvPr id="5" name="Picture 4">
            <a:extLst>
              <a:ext uri="{FF2B5EF4-FFF2-40B4-BE49-F238E27FC236}">
                <a16:creationId xmlns:a16="http://schemas.microsoft.com/office/drawing/2014/main" xmlns="" id="{836A6C2C-0AE9-4B72-8165-AA41B7347869}"/>
              </a:ext>
            </a:extLst>
          </p:cNvPr>
          <p:cNvPicPr>
            <a:picLocks noChangeAspect="1"/>
          </p:cNvPicPr>
          <p:nvPr/>
        </p:nvPicPr>
        <p:blipFill>
          <a:blip r:embed="rId3"/>
          <a:stretch>
            <a:fillRect/>
          </a:stretch>
        </p:blipFill>
        <p:spPr>
          <a:xfrm>
            <a:off x="2126520" y="3713227"/>
            <a:ext cx="7788370" cy="1924050"/>
          </a:xfrm>
          <a:prstGeom prst="rect">
            <a:avLst/>
          </a:prstGeom>
        </p:spPr>
      </p:pic>
      <p:sp>
        <p:nvSpPr>
          <p:cNvPr id="7" name="TextBox 6">
            <a:extLst>
              <a:ext uri="{FF2B5EF4-FFF2-40B4-BE49-F238E27FC236}">
                <a16:creationId xmlns:a16="http://schemas.microsoft.com/office/drawing/2014/main" xmlns="" id="{B628DE77-C5DD-424B-A269-B9B713A590A9}"/>
              </a:ext>
            </a:extLst>
          </p:cNvPr>
          <p:cNvSpPr txBox="1"/>
          <p:nvPr/>
        </p:nvSpPr>
        <p:spPr>
          <a:xfrm>
            <a:off x="2907030" y="5977202"/>
            <a:ext cx="7801624" cy="338554"/>
          </a:xfrm>
          <a:prstGeom prst="rect">
            <a:avLst/>
          </a:prstGeom>
          <a:noFill/>
        </p:spPr>
        <p:txBody>
          <a:bodyPr wrap="square">
            <a:spAutoFit/>
          </a:bodyPr>
          <a:lstStyle/>
          <a:p>
            <a:pPr eaLnBrk="1" hangingPunct="1"/>
            <a:r>
              <a:rPr lang="en-US" altLang="en-US" sz="1600" i="1" dirty="0">
                <a:latin typeface="Franklin Gothic Book" panose="020B0503020102020204" pitchFamily="34" charset="0"/>
              </a:rPr>
              <a:t>Source: </a:t>
            </a:r>
            <a:r>
              <a:rPr lang="en-US" sz="1600" dirty="0"/>
              <a:t>Database System Concepts</a:t>
            </a:r>
            <a:r>
              <a:rPr lang="en-US" altLang="en-US" sz="1600" i="1" dirty="0">
                <a:latin typeface="Franklin Gothic Book" panose="020B0503020102020204" pitchFamily="34" charset="0"/>
              </a:rPr>
              <a:t> / </a:t>
            </a:r>
            <a:r>
              <a:rPr lang="en-US" sz="1600" dirty="0" err="1"/>
              <a:t>Silberschatz</a:t>
            </a:r>
            <a:r>
              <a:rPr lang="en-US" sz="1600" dirty="0"/>
              <a:t>−</a:t>
            </a:r>
            <a:r>
              <a:rPr lang="en-US" sz="1600" dirty="0" err="1"/>
              <a:t>Korth</a:t>
            </a:r>
            <a:r>
              <a:rPr lang="en-US" sz="1600" dirty="0"/>
              <a:t>−Sudarshan</a:t>
            </a:r>
            <a:endParaRPr lang="en-US" altLang="en-US" sz="1600" i="1" dirty="0">
              <a:latin typeface="Franklin Gothic Book" panose="020B0503020102020204" pitchFamily="34" charset="0"/>
            </a:endParaRPr>
          </a:p>
        </p:txBody>
      </p:sp>
    </p:spTree>
    <p:extLst>
      <p:ext uri="{BB962C8B-B14F-4D97-AF65-F5344CB8AC3E}">
        <p14:creationId xmlns:p14="http://schemas.microsoft.com/office/powerpoint/2010/main" xmlns="" val="43782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38" y="1948068"/>
            <a:ext cx="11489635" cy="3939209"/>
          </a:xfrm>
        </p:spPr>
        <p:txBody>
          <a:bodyPr>
            <a:noAutofit/>
          </a:bodyPr>
          <a:lstStyle/>
          <a:p>
            <a:pPr>
              <a:lnSpc>
                <a:spcPct val="170000"/>
              </a:lnSpc>
            </a:pPr>
            <a:r>
              <a:rPr lang="en-US" sz="2000" dirty="0"/>
              <a:t>1. The </a:t>
            </a:r>
            <a:r>
              <a:rPr lang="en-US" sz="2000" i="1" dirty="0">
                <a:solidFill>
                  <a:srgbClr val="FF0000"/>
                </a:solidFill>
              </a:rPr>
              <a:t>"explicit join notation" </a:t>
            </a:r>
            <a:r>
              <a:rPr lang="en-US" sz="2000" dirty="0"/>
              <a:t>uses the </a:t>
            </a:r>
            <a:r>
              <a:rPr lang="en-US" sz="2000" b="1" dirty="0"/>
              <a:t>JOIN</a:t>
            </a:r>
            <a:r>
              <a:rPr lang="en-US" sz="2000" dirty="0"/>
              <a:t> keyword, optionally preceded by the </a:t>
            </a:r>
            <a:r>
              <a:rPr lang="en-US" sz="2000" b="1" dirty="0"/>
              <a:t>INNER</a:t>
            </a:r>
            <a:r>
              <a:rPr lang="en-US" sz="2000" dirty="0"/>
              <a:t> keyword, to specify the table to join, and the </a:t>
            </a:r>
            <a:r>
              <a:rPr lang="en-US" sz="2000" b="1" dirty="0"/>
              <a:t>ON</a:t>
            </a:r>
            <a:r>
              <a:rPr lang="en-US" sz="2000" dirty="0"/>
              <a:t> keyword to specify the predicates for the join:</a:t>
            </a:r>
          </a:p>
          <a:p>
            <a:pPr>
              <a:lnSpc>
                <a:spcPct val="100000"/>
              </a:lnSpc>
              <a:buNone/>
            </a:pPr>
            <a:r>
              <a:rPr lang="en-US" sz="2000" b="1" dirty="0"/>
              <a:t>		</a:t>
            </a:r>
            <a:r>
              <a:rPr lang="en-US" sz="2000" i="1" dirty="0"/>
              <a:t>SELECT * FROM </a:t>
            </a:r>
            <a:r>
              <a:rPr lang="en-US" sz="2000" b="1" i="1" dirty="0"/>
              <a:t>employee INNER JOIN department </a:t>
            </a:r>
            <a:r>
              <a:rPr lang="en-US" sz="2000" i="1" dirty="0"/>
              <a:t>ON </a:t>
            </a:r>
          </a:p>
          <a:p>
            <a:pPr>
              <a:lnSpc>
                <a:spcPct val="100000"/>
              </a:lnSpc>
              <a:buNone/>
            </a:pPr>
            <a:r>
              <a:rPr lang="en-US" sz="2000" i="1" dirty="0"/>
              <a:t>				</a:t>
            </a:r>
            <a:r>
              <a:rPr lang="en-US" sz="2000" i="1" dirty="0" err="1"/>
              <a:t>employee.DepartmentID</a:t>
            </a:r>
            <a:r>
              <a:rPr lang="en-US" sz="2000" i="1" dirty="0"/>
              <a:t> = </a:t>
            </a:r>
            <a:r>
              <a:rPr lang="en-US" sz="2000" i="1" dirty="0" err="1"/>
              <a:t>department.DepartmentID</a:t>
            </a:r>
            <a:r>
              <a:rPr lang="en-US" sz="2000" i="1" dirty="0"/>
              <a:t>; </a:t>
            </a:r>
          </a:p>
          <a:p>
            <a:pPr>
              <a:lnSpc>
                <a:spcPct val="170000"/>
              </a:lnSpc>
            </a:pPr>
            <a:r>
              <a:rPr lang="en-US" sz="2000" dirty="0"/>
              <a:t>2. The </a:t>
            </a:r>
            <a:r>
              <a:rPr lang="en-US" sz="2000" dirty="0">
                <a:solidFill>
                  <a:srgbClr val="FF0000"/>
                </a:solidFill>
              </a:rPr>
              <a:t>"implicit join notation" </a:t>
            </a:r>
            <a:r>
              <a:rPr lang="en-US" sz="2000" dirty="0"/>
              <a:t>simply lists the tables for joining without using JOIN keyword.</a:t>
            </a:r>
            <a:r>
              <a:rPr lang="en-US" sz="2000" b="1" dirty="0"/>
              <a:t>	</a:t>
            </a:r>
          </a:p>
          <a:p>
            <a:pPr>
              <a:lnSpc>
                <a:spcPct val="100000"/>
              </a:lnSpc>
              <a:buNone/>
            </a:pPr>
            <a:r>
              <a:rPr lang="en-US" sz="2000" b="1" i="1" dirty="0"/>
              <a:t>		</a:t>
            </a:r>
            <a:r>
              <a:rPr lang="en-US" sz="2000" i="1" dirty="0"/>
              <a:t>SELECT * FROM </a:t>
            </a:r>
            <a:r>
              <a:rPr lang="en-US" sz="2000" b="1" i="1" dirty="0"/>
              <a:t>employee, department </a:t>
            </a:r>
            <a:r>
              <a:rPr lang="en-US" sz="2000" i="1" dirty="0"/>
              <a:t>WHERE </a:t>
            </a:r>
          </a:p>
          <a:p>
            <a:pPr>
              <a:lnSpc>
                <a:spcPct val="100000"/>
              </a:lnSpc>
              <a:buNone/>
            </a:pPr>
            <a:r>
              <a:rPr lang="en-US" sz="2000" i="1" dirty="0"/>
              <a:t>			</a:t>
            </a:r>
            <a:r>
              <a:rPr lang="en-US" sz="2000" i="1" dirty="0" err="1"/>
              <a:t>employee.DepartmentID</a:t>
            </a:r>
            <a:r>
              <a:rPr lang="en-US" sz="2000" i="1" dirty="0"/>
              <a:t> = </a:t>
            </a:r>
            <a:r>
              <a:rPr lang="en-US" sz="2000" i="1" dirty="0" err="1"/>
              <a:t>department.DepartmentID</a:t>
            </a:r>
            <a:r>
              <a:rPr lang="en-US" sz="2000" i="1" dirty="0"/>
              <a:t>;</a:t>
            </a:r>
          </a:p>
          <a:p>
            <a:pPr>
              <a:lnSpc>
                <a:spcPct val="170000"/>
              </a:lnSpc>
            </a:pPr>
            <a:endParaRPr lang="en-US" sz="2000" dirty="0"/>
          </a:p>
        </p:txBody>
      </p:sp>
      <p:sp>
        <p:nvSpPr>
          <p:cNvPr id="4" name="Rectangle 2">
            <a:extLst>
              <a:ext uri="{FF2B5EF4-FFF2-40B4-BE49-F238E27FC236}">
                <a16:creationId xmlns:a16="http://schemas.microsoft.com/office/drawing/2014/main" xmlns="" id="{13BC4B73-4ED6-4324-A2E9-F7D233374182}"/>
              </a:ext>
            </a:extLst>
          </p:cNvPr>
          <p:cNvSpPr>
            <a:spLocks noGrp="1" noChangeArrowheads="1"/>
          </p:cNvSpPr>
          <p:nvPr>
            <p:ph type="title"/>
          </p:nvPr>
        </p:nvSpPr>
        <p:spPr>
          <a:xfrm>
            <a:off x="1828800" y="685800"/>
            <a:ext cx="8229600" cy="685800"/>
          </a:xfrm>
        </p:spPr>
        <p:txBody>
          <a:bodyPr>
            <a:normAutofit fontScale="90000"/>
          </a:bodyPr>
          <a:lstStyle/>
          <a:p>
            <a:r>
              <a:rPr lang="en-GB" dirty="0"/>
              <a:t>Notations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F23C1-7687-4BF6-AF34-AB9F1B5D63B8}"/>
              </a:ext>
            </a:extLst>
          </p:cNvPr>
          <p:cNvSpPr>
            <a:spLocks noGrp="1"/>
          </p:cNvSpPr>
          <p:nvPr>
            <p:ph type="title"/>
          </p:nvPr>
        </p:nvSpPr>
        <p:spPr/>
        <p:txBody>
          <a:bodyPr/>
          <a:lstStyle/>
          <a:p>
            <a:r>
              <a:rPr lang="en-IN" dirty="0"/>
              <a:t>Join Clauses</a:t>
            </a:r>
            <a:endParaRPr lang="en-US" dirty="0"/>
          </a:p>
        </p:txBody>
      </p:sp>
      <p:sp>
        <p:nvSpPr>
          <p:cNvPr id="3" name="Content Placeholder 2">
            <a:extLst>
              <a:ext uri="{FF2B5EF4-FFF2-40B4-BE49-F238E27FC236}">
                <a16:creationId xmlns:a16="http://schemas.microsoft.com/office/drawing/2014/main" xmlns="" id="{CC5C9D6C-A016-4A34-BB23-394BD2B7FFCA}"/>
              </a:ext>
            </a:extLst>
          </p:cNvPr>
          <p:cNvSpPr>
            <a:spLocks noGrp="1"/>
          </p:cNvSpPr>
          <p:nvPr>
            <p:ph idx="1"/>
          </p:nvPr>
        </p:nvSpPr>
        <p:spPr/>
        <p:txBody>
          <a:bodyPr/>
          <a:lstStyle/>
          <a:p>
            <a:pPr marL="457200" indent="-457200">
              <a:buFont typeface="+mj-lt"/>
              <a:buAutoNum type="arabicPeriod"/>
            </a:pPr>
            <a:r>
              <a:rPr lang="en-IN" dirty="0"/>
              <a:t>Using (A1,A2,A3…An) where A1,A2,….An are attributes</a:t>
            </a:r>
          </a:p>
          <a:p>
            <a:pPr marL="457200" indent="-457200">
              <a:buFont typeface="+mj-lt"/>
              <a:buAutoNum type="arabicPeriod"/>
            </a:pPr>
            <a:r>
              <a:rPr lang="en-IN" dirty="0"/>
              <a:t>ON(Predicate)</a:t>
            </a:r>
            <a:endParaRPr lang="en-US" dirty="0"/>
          </a:p>
        </p:txBody>
      </p:sp>
    </p:spTree>
    <p:extLst>
      <p:ext uri="{BB962C8B-B14F-4D97-AF65-F5344CB8AC3E}">
        <p14:creationId xmlns:p14="http://schemas.microsoft.com/office/powerpoint/2010/main" xmlns="" val="6323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sz="half" idx="1"/>
          </p:nvPr>
        </p:nvSpPr>
        <p:spPr>
          <a:xfrm>
            <a:off x="5943600" y="1981200"/>
            <a:ext cx="4267200" cy="4191000"/>
          </a:xfrm>
        </p:spPr>
        <p:txBody>
          <a:bodyPr/>
          <a:lstStyle/>
          <a:p>
            <a:pPr>
              <a:buFontTx/>
              <a:buNone/>
            </a:pPr>
            <a:r>
              <a:rPr lang="en-GB" sz="2000" b="1">
                <a:latin typeface="Courier New" pitchFamily="49" charset="0"/>
              </a:rPr>
              <a:t>SELECT * FROM</a:t>
            </a:r>
          </a:p>
          <a:p>
            <a:pPr>
              <a:buFontTx/>
              <a:buNone/>
            </a:pPr>
            <a:r>
              <a:rPr lang="en-GB" sz="2000" b="1">
                <a:latin typeface="Courier New" pitchFamily="49" charset="0"/>
              </a:rPr>
              <a:t>  Student INNER JOIN Enrolment USING (ID)</a:t>
            </a:r>
          </a:p>
        </p:txBody>
      </p:sp>
      <p:grpSp>
        <p:nvGrpSpPr>
          <p:cNvPr id="2" name="Group 4"/>
          <p:cNvGrpSpPr>
            <a:grpSpLocks/>
          </p:cNvGrpSpPr>
          <p:nvPr/>
        </p:nvGrpSpPr>
        <p:grpSpPr bwMode="auto">
          <a:xfrm>
            <a:off x="2743200" y="4038601"/>
            <a:ext cx="1676400" cy="1984375"/>
            <a:chOff x="768" y="2592"/>
            <a:chExt cx="1056" cy="1250"/>
          </a:xfrm>
        </p:grpSpPr>
        <p:sp>
          <p:nvSpPr>
            <p:cNvPr id="35845" name="Text Box 5"/>
            <p:cNvSpPr txBox="1">
              <a:spLocks noChangeArrowheads="1"/>
            </p:cNvSpPr>
            <p:nvPr/>
          </p:nvSpPr>
          <p:spPr bwMode="auto">
            <a:xfrm>
              <a:off x="768" y="2592"/>
              <a:ext cx="1036" cy="1250"/>
            </a:xfrm>
            <a:prstGeom prst="rect">
              <a:avLst/>
            </a:prstGeom>
            <a:noFill/>
            <a:ln w="9525">
              <a:noFill/>
              <a:miter lim="800000"/>
              <a:headEnd/>
              <a:tailEnd/>
            </a:ln>
            <a:effectLst/>
          </p:spPr>
          <p:txBody>
            <a:bodyPr wrap="none">
              <a:spAutoFit/>
            </a:bodyPr>
            <a:lstStyle/>
            <a:p>
              <a:r>
                <a:rPr lang="en-GB">
                  <a:latin typeface="Arial" charset="0"/>
                </a:rPr>
                <a:t>Enrolment</a:t>
              </a:r>
            </a:p>
            <a:p>
              <a:endParaRPr lang="en-GB" sz="800">
                <a:latin typeface="Arial" charset="0"/>
              </a:endParaRPr>
            </a:p>
            <a:p>
              <a:r>
                <a:rPr lang="en-GB">
                  <a:latin typeface="Arial" charset="0"/>
                </a:rPr>
                <a:t>ID	Code</a:t>
              </a:r>
            </a:p>
            <a:p>
              <a:endParaRPr lang="en-GB" sz="800">
                <a:latin typeface="Arial" charset="0"/>
              </a:endParaRPr>
            </a:p>
            <a:p>
              <a:r>
                <a:rPr lang="en-GB">
                  <a:latin typeface="Arial" charset="0"/>
                </a:rPr>
                <a:t>123	DBS</a:t>
              </a:r>
            </a:p>
            <a:p>
              <a:r>
                <a:rPr lang="en-GB">
                  <a:latin typeface="Arial" charset="0"/>
                </a:rPr>
                <a:t>124	PRG</a:t>
              </a:r>
            </a:p>
            <a:p>
              <a:r>
                <a:rPr lang="en-GB">
                  <a:latin typeface="Arial" charset="0"/>
                </a:rPr>
                <a:t>124	DBS</a:t>
              </a:r>
            </a:p>
            <a:p>
              <a:r>
                <a:rPr lang="en-GB">
                  <a:latin typeface="Arial" charset="0"/>
                </a:rPr>
                <a:t>126	PRG</a:t>
              </a:r>
            </a:p>
          </p:txBody>
        </p:sp>
        <p:sp>
          <p:nvSpPr>
            <p:cNvPr id="35846"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5847" name="Line 7"/>
            <p:cNvSpPr>
              <a:spLocks noChangeShapeType="1"/>
            </p:cNvSpPr>
            <p:nvPr/>
          </p:nvSpPr>
          <p:spPr bwMode="auto">
            <a:xfrm>
              <a:off x="768" y="3072"/>
              <a:ext cx="1056" cy="0"/>
            </a:xfrm>
            <a:prstGeom prst="line">
              <a:avLst/>
            </a:prstGeom>
            <a:noFill/>
            <a:ln w="19050">
              <a:solidFill>
                <a:schemeClr val="tx1"/>
              </a:solidFill>
              <a:round/>
              <a:headEnd/>
              <a:tailEnd/>
            </a:ln>
            <a:effectLst/>
          </p:spPr>
          <p:txBody>
            <a:bodyPr wrap="none" anchor="ctr"/>
            <a:lstStyle/>
            <a:p>
              <a:endParaRPr lang="en-US"/>
            </a:p>
          </p:txBody>
        </p:sp>
        <p:sp>
          <p:nvSpPr>
            <p:cNvPr id="35848"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743200" y="1981201"/>
            <a:ext cx="1708150" cy="1984375"/>
            <a:chOff x="768" y="1152"/>
            <a:chExt cx="1076" cy="1250"/>
          </a:xfrm>
        </p:grpSpPr>
        <p:sp>
          <p:nvSpPr>
            <p:cNvPr id="35850" name="Text Box 1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r>
                <a:rPr lang="en-GB" dirty="0">
                  <a:latin typeface="Arial" charset="0"/>
                </a:rPr>
                <a:t>Student</a:t>
              </a:r>
            </a:p>
            <a:p>
              <a:endParaRPr lang="en-GB" sz="800" dirty="0">
                <a:latin typeface="Arial" charset="0"/>
              </a:endParaRPr>
            </a:p>
            <a:p>
              <a:r>
                <a:rPr lang="en-GB" dirty="0">
                  <a:latin typeface="Arial" charset="0"/>
                </a:rPr>
                <a:t>ID	Name</a:t>
              </a:r>
            </a:p>
            <a:p>
              <a:endParaRPr lang="en-GB" sz="800" dirty="0">
                <a:latin typeface="Arial" charset="0"/>
              </a:endParaRPr>
            </a:p>
            <a:p>
              <a:r>
                <a:rPr lang="en-GB" dirty="0">
                  <a:latin typeface="Arial" charset="0"/>
                </a:rPr>
                <a:t>123	John</a:t>
              </a:r>
            </a:p>
            <a:p>
              <a:r>
                <a:rPr lang="en-GB" dirty="0">
                  <a:latin typeface="Arial" charset="0"/>
                </a:rPr>
                <a:t>124	Mary</a:t>
              </a:r>
            </a:p>
            <a:p>
              <a:r>
                <a:rPr lang="en-GB" dirty="0">
                  <a:latin typeface="Arial" charset="0"/>
                </a:rPr>
                <a:t>125	Mark</a:t>
              </a:r>
            </a:p>
            <a:p>
              <a:r>
                <a:rPr lang="en-GB" dirty="0">
                  <a:latin typeface="Arial" charset="0"/>
                </a:rPr>
                <a:t>126	Jane</a:t>
              </a:r>
            </a:p>
          </p:txBody>
        </p:sp>
        <p:sp>
          <p:nvSpPr>
            <p:cNvPr id="35851"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5852" name="Line 1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5853"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35854" name="Text Box 14"/>
          <p:cNvSpPr txBox="1">
            <a:spLocks noChangeArrowheads="1"/>
          </p:cNvSpPr>
          <p:nvPr/>
        </p:nvSpPr>
        <p:spPr bwMode="auto">
          <a:xfrm>
            <a:off x="6324600" y="3276600"/>
            <a:ext cx="3505200" cy="1606550"/>
          </a:xfrm>
          <a:prstGeom prst="rect">
            <a:avLst/>
          </a:prstGeom>
          <a:noFill/>
          <a:ln w="19050">
            <a:solidFill>
              <a:schemeClr val="tx1"/>
            </a:solidFill>
            <a:miter lim="800000"/>
            <a:headEnd/>
            <a:tailEnd/>
          </a:ln>
          <a:effectLst/>
        </p:spPr>
        <p:txBody>
          <a:bodyPr>
            <a:spAutoFit/>
          </a:bodyPr>
          <a:lstStyle/>
          <a:p>
            <a:r>
              <a:rPr lang="en-GB">
                <a:latin typeface="Arial" charset="0"/>
              </a:rPr>
              <a:t>ID	Name	ID	Code</a:t>
            </a:r>
          </a:p>
          <a:p>
            <a:endParaRPr lang="en-GB" sz="800">
              <a:latin typeface="Arial" charset="0"/>
            </a:endParaRPr>
          </a:p>
          <a:p>
            <a:r>
              <a:rPr lang="en-GB">
                <a:latin typeface="Arial" charset="0"/>
              </a:rPr>
              <a:t>123	John	123	DBS</a:t>
            </a:r>
          </a:p>
          <a:p>
            <a:r>
              <a:rPr lang="en-GB">
                <a:latin typeface="Arial" charset="0"/>
              </a:rPr>
              <a:t>124	Mary	124	PRG</a:t>
            </a:r>
          </a:p>
          <a:p>
            <a:r>
              <a:rPr lang="en-GB">
                <a:latin typeface="Arial" charset="0"/>
              </a:rPr>
              <a:t>124	Mary	124	DBS</a:t>
            </a:r>
          </a:p>
          <a:p>
            <a:r>
              <a:rPr lang="en-GB">
                <a:latin typeface="Arial" charset="0"/>
              </a:rPr>
              <a:t>126	Jane	126	PRG</a:t>
            </a:r>
          </a:p>
        </p:txBody>
      </p:sp>
      <p:sp>
        <p:nvSpPr>
          <p:cNvPr id="35855" name="Line 15"/>
          <p:cNvSpPr>
            <a:spLocks noChangeShapeType="1"/>
          </p:cNvSpPr>
          <p:nvPr/>
        </p:nvSpPr>
        <p:spPr bwMode="auto">
          <a:xfrm>
            <a:off x="6324600" y="3657600"/>
            <a:ext cx="3505200" cy="0"/>
          </a:xfrm>
          <a:prstGeom prst="line">
            <a:avLst/>
          </a:prstGeom>
          <a:noFill/>
          <a:ln w="19050">
            <a:solidFill>
              <a:schemeClr val="tx1"/>
            </a:solidFill>
            <a:round/>
            <a:headEnd/>
            <a:tailEnd/>
          </a:ln>
          <a:effectLst/>
        </p:spPr>
        <p:txBody>
          <a:bodyPr wrap="none" anchor="ctr"/>
          <a:lstStyle/>
          <a:p>
            <a:endParaRPr lang="en-US"/>
          </a:p>
        </p:txBody>
      </p:sp>
      <p:sp>
        <p:nvSpPr>
          <p:cNvPr id="35856" name="Line 16"/>
          <p:cNvSpPr>
            <a:spLocks noChangeShapeType="1"/>
          </p:cNvSpPr>
          <p:nvPr/>
        </p:nvSpPr>
        <p:spPr bwMode="auto">
          <a:xfrm>
            <a:off x="7086600" y="3276600"/>
            <a:ext cx="0" cy="1600200"/>
          </a:xfrm>
          <a:prstGeom prst="line">
            <a:avLst/>
          </a:prstGeom>
          <a:noFill/>
          <a:ln w="19050">
            <a:solidFill>
              <a:schemeClr val="tx1"/>
            </a:solidFill>
            <a:round/>
            <a:headEnd/>
            <a:tailEnd/>
          </a:ln>
          <a:effectLst/>
        </p:spPr>
        <p:txBody>
          <a:bodyPr wrap="none" anchor="ctr"/>
          <a:lstStyle/>
          <a:p>
            <a:endParaRPr lang="en-US"/>
          </a:p>
        </p:txBody>
      </p:sp>
      <p:sp>
        <p:nvSpPr>
          <p:cNvPr id="35857" name="Line 17"/>
          <p:cNvSpPr>
            <a:spLocks noChangeShapeType="1"/>
          </p:cNvSpPr>
          <p:nvPr/>
        </p:nvSpPr>
        <p:spPr bwMode="auto">
          <a:xfrm>
            <a:off x="8077200" y="3276600"/>
            <a:ext cx="0" cy="1600200"/>
          </a:xfrm>
          <a:prstGeom prst="line">
            <a:avLst/>
          </a:prstGeom>
          <a:noFill/>
          <a:ln w="19050">
            <a:solidFill>
              <a:schemeClr val="tx1"/>
            </a:solidFill>
            <a:round/>
            <a:headEnd/>
            <a:tailEnd/>
          </a:ln>
          <a:effectLst/>
        </p:spPr>
        <p:txBody>
          <a:bodyPr wrap="none" anchor="ctr"/>
          <a:lstStyle/>
          <a:p>
            <a:endParaRPr lang="en-US"/>
          </a:p>
        </p:txBody>
      </p:sp>
      <p:sp>
        <p:nvSpPr>
          <p:cNvPr id="35858" name="Line 18"/>
          <p:cNvSpPr>
            <a:spLocks noChangeShapeType="1"/>
          </p:cNvSpPr>
          <p:nvPr/>
        </p:nvSpPr>
        <p:spPr bwMode="auto">
          <a:xfrm>
            <a:off x="8915400" y="3276600"/>
            <a:ext cx="0" cy="1600200"/>
          </a:xfrm>
          <a:prstGeom prst="line">
            <a:avLst/>
          </a:prstGeom>
          <a:noFill/>
          <a:ln w="19050">
            <a:solidFill>
              <a:schemeClr val="tx1"/>
            </a:solidFill>
            <a:round/>
            <a:headEnd/>
            <a:tailEnd/>
          </a:ln>
          <a:effectLst/>
        </p:spPr>
        <p:txBody>
          <a:bodyPr wrap="none" anchor="ctr"/>
          <a:lstStyle/>
          <a:p>
            <a:endParaRPr lang="en-US"/>
          </a:p>
        </p:txBody>
      </p:sp>
      <p:sp>
        <p:nvSpPr>
          <p:cNvPr id="19" name="Rectangle 6">
            <a:extLst>
              <a:ext uri="{FF2B5EF4-FFF2-40B4-BE49-F238E27FC236}">
                <a16:creationId xmlns:a16="http://schemas.microsoft.com/office/drawing/2014/main" xmlns="" id="{1AF137C9-E01D-47A8-A0CE-96E00CDADC80}"/>
              </a:ext>
            </a:extLst>
          </p:cNvPr>
          <p:cNvSpPr txBox="1">
            <a:spLocks noChangeArrowheads="1"/>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latin typeface="+mn-lt"/>
              </a:rPr>
              <a:t>Creating Joins with the Using Clause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8" name="Rectangle 6"/>
          <p:cNvSpPr>
            <a:spLocks noGrp="1" noChangeArrowheads="1"/>
          </p:cNvSpPr>
          <p:nvPr>
            <p:ph type="title"/>
          </p:nvPr>
        </p:nvSpPr>
        <p:spPr/>
        <p:txBody>
          <a:bodyPr>
            <a:normAutofit/>
          </a:bodyPr>
          <a:lstStyle/>
          <a:p>
            <a:r>
              <a:rPr lang="en-US"/>
              <a:t>Creating Joins with the </a:t>
            </a:r>
            <a:r>
              <a:rPr lang="en-US">
                <a:latin typeface="Courier New" pitchFamily="49" charset="0"/>
              </a:rPr>
              <a:t>ON</a:t>
            </a:r>
            <a:r>
              <a:rPr lang="en-US"/>
              <a:t> Clause</a:t>
            </a:r>
          </a:p>
        </p:txBody>
      </p:sp>
      <p:sp>
        <p:nvSpPr>
          <p:cNvPr id="417799" name="Rectangle 7"/>
          <p:cNvSpPr>
            <a:spLocks noGrp="1" noChangeArrowheads="1"/>
          </p:cNvSpPr>
          <p:nvPr>
            <p:ph type="body" idx="1"/>
          </p:nvPr>
        </p:nvSpPr>
        <p:spPr>
          <a:xfrm>
            <a:off x="1097280" y="2550478"/>
            <a:ext cx="9702800" cy="2570163"/>
          </a:xfrm>
        </p:spPr>
        <p:txBody>
          <a:bodyPr>
            <a:normAutofit/>
          </a:bodyPr>
          <a:lstStyle/>
          <a:p>
            <a:pPr marL="625475" lvl="1" indent="-357188">
              <a:buFont typeface="Wingdings" panose="05000000000000000000" pitchFamily="2" charset="2"/>
              <a:buChar char="Ø"/>
            </a:pPr>
            <a:r>
              <a:rPr lang="en-US" sz="2400" dirty="0"/>
              <a:t>Use the ON clause to specify arbitrary conditions or specify columns to join.</a:t>
            </a:r>
          </a:p>
          <a:p>
            <a:pPr marL="625475" lvl="1" indent="-357188">
              <a:buFont typeface="Wingdings" panose="05000000000000000000" pitchFamily="2" charset="2"/>
              <a:buChar char="Ø"/>
            </a:pPr>
            <a:r>
              <a:rPr lang="en-US" sz="2400" dirty="0"/>
              <a:t>The join condition is separated from other search conditions.</a:t>
            </a:r>
          </a:p>
          <a:p>
            <a:pPr marL="625475" lvl="1" indent="-357188">
              <a:buFont typeface="Wingdings" panose="05000000000000000000" pitchFamily="2" charset="2"/>
              <a:buChar char="Ø"/>
            </a:pPr>
            <a:r>
              <a:rPr lang="en-US" sz="2400" dirty="0"/>
              <a:t>The ON clause makes code easy to understand.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0"/>
            <a:ext cx="8229600" cy="1143000"/>
          </a:xfrm>
        </p:spPr>
        <p:txBody>
          <a:bodyPr/>
          <a:lstStyle/>
          <a:p>
            <a:r>
              <a:rPr lang="en-GB" dirty="0"/>
              <a:t>Example with on clause:</a:t>
            </a:r>
          </a:p>
        </p:txBody>
      </p:sp>
      <p:sp>
        <p:nvSpPr>
          <p:cNvPr id="36867" name="Rectangle 3"/>
          <p:cNvSpPr>
            <a:spLocks noGrp="1" noChangeArrowheads="1"/>
          </p:cNvSpPr>
          <p:nvPr>
            <p:ph sz="half" idx="1"/>
          </p:nvPr>
        </p:nvSpPr>
        <p:spPr>
          <a:xfrm>
            <a:off x="5562600" y="1960880"/>
            <a:ext cx="4876800" cy="4683760"/>
          </a:xfrm>
        </p:spPr>
        <p:txBody>
          <a:bodyPr/>
          <a:lstStyle/>
          <a:p>
            <a:pPr>
              <a:lnSpc>
                <a:spcPct val="100000"/>
              </a:lnSpc>
              <a:buFontTx/>
              <a:buNone/>
            </a:pPr>
            <a:r>
              <a:rPr lang="en-GB" sz="2000" b="1" dirty="0">
                <a:latin typeface="Courier New" pitchFamily="49" charset="0"/>
              </a:rPr>
              <a:t>SELECT * FROM Buyer as B INNER JOIN Property as P </a:t>
            </a:r>
          </a:p>
          <a:p>
            <a:pPr>
              <a:lnSpc>
                <a:spcPct val="100000"/>
              </a:lnSpc>
              <a:buFontTx/>
              <a:buNone/>
            </a:pPr>
            <a:r>
              <a:rPr lang="en-GB" sz="2000" b="1" dirty="0">
                <a:latin typeface="Courier New" pitchFamily="49" charset="0"/>
              </a:rPr>
              <a:t> ON </a:t>
            </a:r>
            <a:r>
              <a:rPr lang="en-GB" sz="2000" b="1" dirty="0" err="1">
                <a:latin typeface="Courier New" pitchFamily="49" charset="0"/>
              </a:rPr>
              <a:t>P.Price</a:t>
            </a:r>
            <a:r>
              <a:rPr lang="en-GB" sz="2000" b="1" dirty="0">
                <a:latin typeface="Courier New" pitchFamily="49" charset="0"/>
              </a:rPr>
              <a:t> &lt;= </a:t>
            </a:r>
            <a:r>
              <a:rPr lang="en-GB" sz="2000" b="1" dirty="0" err="1">
                <a:latin typeface="Courier New" pitchFamily="49" charset="0"/>
              </a:rPr>
              <a:t>B.Budget</a:t>
            </a:r>
            <a:endParaRPr lang="en-GB" sz="2000" b="1" dirty="0">
              <a:latin typeface="Courier New" pitchFamily="49" charset="0"/>
            </a:endParaRPr>
          </a:p>
        </p:txBody>
      </p:sp>
      <p:grpSp>
        <p:nvGrpSpPr>
          <p:cNvPr id="2" name="Group 4"/>
          <p:cNvGrpSpPr>
            <a:grpSpLocks/>
          </p:cNvGrpSpPr>
          <p:nvPr/>
        </p:nvGrpSpPr>
        <p:grpSpPr bwMode="auto">
          <a:xfrm>
            <a:off x="2362200" y="3429000"/>
            <a:ext cx="2895600" cy="1752600"/>
            <a:chOff x="432" y="2496"/>
            <a:chExt cx="1824" cy="1104"/>
          </a:xfrm>
        </p:grpSpPr>
        <p:sp>
          <p:nvSpPr>
            <p:cNvPr id="36869" name="Text Box 5"/>
            <p:cNvSpPr txBox="1">
              <a:spLocks noChangeArrowheads="1"/>
            </p:cNvSpPr>
            <p:nvPr/>
          </p:nvSpPr>
          <p:spPr bwMode="auto">
            <a:xfrm>
              <a:off x="432" y="2496"/>
              <a:ext cx="1788" cy="1077"/>
            </a:xfrm>
            <a:prstGeom prst="rect">
              <a:avLst/>
            </a:prstGeom>
            <a:noFill/>
            <a:ln w="9525">
              <a:noFill/>
              <a:miter lim="800000"/>
              <a:headEnd/>
              <a:tailEnd/>
            </a:ln>
            <a:effectLst/>
          </p:spPr>
          <p:txBody>
            <a:bodyPr wrap="none">
              <a:spAutoFit/>
            </a:bodyPr>
            <a:lstStyle/>
            <a:p>
              <a:r>
                <a:rPr lang="en-GB" dirty="0">
                  <a:latin typeface="Arial" charset="0"/>
                </a:rPr>
                <a:t>Property</a:t>
              </a:r>
            </a:p>
            <a:p>
              <a:endParaRPr lang="en-GB" sz="800" dirty="0">
                <a:latin typeface="Arial" charset="0"/>
              </a:endParaRPr>
            </a:p>
            <a:p>
              <a:r>
                <a:rPr lang="en-GB" dirty="0">
                  <a:latin typeface="Arial" charset="0"/>
                </a:rPr>
                <a:t>Address		Price</a:t>
              </a:r>
            </a:p>
            <a:p>
              <a:endParaRPr lang="en-GB" sz="800" dirty="0">
                <a:latin typeface="Arial" charset="0"/>
              </a:endParaRPr>
            </a:p>
            <a:p>
              <a:r>
                <a:rPr lang="en-GB" dirty="0">
                  <a:latin typeface="Arial" charset="0"/>
                </a:rPr>
                <a:t>15 High St	  85,000</a:t>
              </a:r>
            </a:p>
            <a:p>
              <a:r>
                <a:rPr lang="en-GB" dirty="0">
                  <a:latin typeface="Arial" charset="0"/>
                </a:rPr>
                <a:t>12 Queen St	125,000</a:t>
              </a:r>
            </a:p>
            <a:p>
              <a:r>
                <a:rPr lang="en-GB" dirty="0">
                  <a:latin typeface="Arial" charset="0"/>
                </a:rPr>
                <a:t>87 Oak Row	175,000</a:t>
              </a:r>
            </a:p>
          </p:txBody>
        </p:sp>
        <p:sp>
          <p:nvSpPr>
            <p:cNvPr id="36870" name="Rectangle 6"/>
            <p:cNvSpPr>
              <a:spLocks noChangeArrowheads="1"/>
            </p:cNvSpPr>
            <p:nvPr/>
          </p:nvSpPr>
          <p:spPr bwMode="auto">
            <a:xfrm>
              <a:off x="432" y="2736"/>
              <a:ext cx="1824" cy="864"/>
            </a:xfrm>
            <a:prstGeom prst="rect">
              <a:avLst/>
            </a:prstGeom>
            <a:noFill/>
            <a:ln w="19050">
              <a:solidFill>
                <a:schemeClr val="tx1"/>
              </a:solidFill>
              <a:miter lim="800000"/>
              <a:headEnd/>
              <a:tailEnd/>
            </a:ln>
            <a:effectLst/>
          </p:spPr>
          <p:txBody>
            <a:bodyPr wrap="none" anchor="ctr"/>
            <a:lstStyle/>
            <a:p>
              <a:endParaRPr lang="en-US"/>
            </a:p>
          </p:txBody>
        </p:sp>
        <p:sp>
          <p:nvSpPr>
            <p:cNvPr id="36871" name="Line 7"/>
            <p:cNvSpPr>
              <a:spLocks noChangeShapeType="1"/>
            </p:cNvSpPr>
            <p:nvPr/>
          </p:nvSpPr>
          <p:spPr bwMode="auto">
            <a:xfrm>
              <a:off x="1536" y="2736"/>
              <a:ext cx="0" cy="864"/>
            </a:xfrm>
            <a:prstGeom prst="line">
              <a:avLst/>
            </a:prstGeom>
            <a:noFill/>
            <a:ln w="19050">
              <a:solidFill>
                <a:schemeClr val="tx1"/>
              </a:solidFill>
              <a:round/>
              <a:headEnd/>
              <a:tailEnd/>
            </a:ln>
            <a:effectLst/>
          </p:spPr>
          <p:txBody>
            <a:bodyPr wrap="none" anchor="ctr"/>
            <a:lstStyle/>
            <a:p>
              <a:endParaRPr lang="en-US"/>
            </a:p>
          </p:txBody>
        </p:sp>
        <p:sp>
          <p:nvSpPr>
            <p:cNvPr id="36872" name="Line 8"/>
            <p:cNvSpPr>
              <a:spLocks noChangeShapeType="1"/>
            </p:cNvSpPr>
            <p:nvPr/>
          </p:nvSpPr>
          <p:spPr bwMode="auto">
            <a:xfrm>
              <a:off x="432" y="2976"/>
              <a:ext cx="1824" cy="0"/>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2362200" y="1447800"/>
            <a:ext cx="1924050" cy="1716088"/>
            <a:chOff x="374" y="1223"/>
            <a:chExt cx="1212" cy="1081"/>
          </a:xfrm>
        </p:grpSpPr>
        <p:sp>
          <p:nvSpPr>
            <p:cNvPr id="36874" name="Text Box 10"/>
            <p:cNvSpPr txBox="1">
              <a:spLocks noChangeArrowheads="1"/>
            </p:cNvSpPr>
            <p:nvPr/>
          </p:nvSpPr>
          <p:spPr bwMode="auto">
            <a:xfrm>
              <a:off x="374" y="1223"/>
              <a:ext cx="1212" cy="1077"/>
            </a:xfrm>
            <a:prstGeom prst="rect">
              <a:avLst/>
            </a:prstGeom>
            <a:noFill/>
            <a:ln w="9525">
              <a:noFill/>
              <a:miter lim="800000"/>
              <a:headEnd/>
              <a:tailEnd/>
            </a:ln>
            <a:effectLst/>
          </p:spPr>
          <p:txBody>
            <a:bodyPr wrap="none">
              <a:spAutoFit/>
            </a:bodyPr>
            <a:lstStyle/>
            <a:p>
              <a:r>
                <a:rPr lang="en-GB" dirty="0">
                  <a:latin typeface="Arial" charset="0"/>
                </a:rPr>
                <a:t>Buyer</a:t>
              </a:r>
            </a:p>
            <a:p>
              <a:endParaRPr lang="en-GB" sz="800" dirty="0">
                <a:latin typeface="Arial" charset="0"/>
              </a:endParaRPr>
            </a:p>
            <a:p>
              <a:r>
                <a:rPr lang="en-GB" dirty="0">
                  <a:latin typeface="Arial" charset="0"/>
                </a:rPr>
                <a:t>Name	Budget</a:t>
              </a:r>
            </a:p>
            <a:p>
              <a:endParaRPr lang="en-GB" sz="800" dirty="0">
                <a:latin typeface="Arial" charset="0"/>
              </a:endParaRPr>
            </a:p>
            <a:p>
              <a:r>
                <a:rPr lang="en-GB" dirty="0">
                  <a:latin typeface="Arial" charset="0"/>
                </a:rPr>
                <a:t>Smith	100,000</a:t>
              </a:r>
            </a:p>
            <a:p>
              <a:r>
                <a:rPr lang="en-GB" dirty="0">
                  <a:latin typeface="Arial" charset="0"/>
                </a:rPr>
                <a:t>Jones	150,000</a:t>
              </a:r>
            </a:p>
            <a:p>
              <a:r>
                <a:rPr lang="en-GB" dirty="0">
                  <a:latin typeface="Arial" charset="0"/>
                </a:rPr>
                <a:t>Green	  80,000</a:t>
              </a:r>
            </a:p>
          </p:txBody>
        </p:sp>
        <p:sp>
          <p:nvSpPr>
            <p:cNvPr id="36875" name="Rectangle 11"/>
            <p:cNvSpPr>
              <a:spLocks noChangeArrowheads="1"/>
            </p:cNvSpPr>
            <p:nvPr/>
          </p:nvSpPr>
          <p:spPr bwMode="auto">
            <a:xfrm>
              <a:off x="384" y="1488"/>
              <a:ext cx="1200" cy="816"/>
            </a:xfrm>
            <a:prstGeom prst="rect">
              <a:avLst/>
            </a:prstGeom>
            <a:noFill/>
            <a:ln w="19050">
              <a:solidFill>
                <a:schemeClr val="tx1"/>
              </a:solidFill>
              <a:miter lim="800000"/>
              <a:headEnd/>
              <a:tailEnd/>
            </a:ln>
            <a:effectLst/>
          </p:spPr>
          <p:txBody>
            <a:bodyPr wrap="none" anchor="ctr"/>
            <a:lstStyle/>
            <a:p>
              <a:endParaRPr lang="en-US"/>
            </a:p>
          </p:txBody>
        </p:sp>
        <p:sp>
          <p:nvSpPr>
            <p:cNvPr id="36876" name="Line 12"/>
            <p:cNvSpPr>
              <a:spLocks noChangeShapeType="1"/>
            </p:cNvSpPr>
            <p:nvPr/>
          </p:nvSpPr>
          <p:spPr bwMode="auto">
            <a:xfrm>
              <a:off x="912" y="1488"/>
              <a:ext cx="0" cy="816"/>
            </a:xfrm>
            <a:prstGeom prst="line">
              <a:avLst/>
            </a:prstGeom>
            <a:noFill/>
            <a:ln w="19050">
              <a:solidFill>
                <a:schemeClr val="tx1"/>
              </a:solidFill>
              <a:round/>
              <a:headEnd/>
              <a:tailEnd/>
            </a:ln>
            <a:effectLst/>
          </p:spPr>
          <p:txBody>
            <a:bodyPr wrap="none" anchor="ctr"/>
            <a:lstStyle/>
            <a:p>
              <a:endParaRPr lang="en-US"/>
            </a:p>
          </p:txBody>
        </p:sp>
        <p:sp>
          <p:nvSpPr>
            <p:cNvPr id="36877" name="Line 13"/>
            <p:cNvSpPr>
              <a:spLocks noChangeShapeType="1"/>
            </p:cNvSpPr>
            <p:nvPr/>
          </p:nvSpPr>
          <p:spPr bwMode="auto">
            <a:xfrm>
              <a:off x="384" y="1728"/>
              <a:ext cx="1200" cy="0"/>
            </a:xfrm>
            <a:prstGeom prst="line">
              <a:avLst/>
            </a:prstGeom>
            <a:noFill/>
            <a:ln w="19050">
              <a:solidFill>
                <a:schemeClr val="tx1"/>
              </a:solidFill>
              <a:round/>
              <a:headEnd/>
              <a:tailEnd/>
            </a:ln>
            <a:effectLst/>
          </p:spPr>
          <p:txBody>
            <a:bodyPr wrap="none" anchor="ctr"/>
            <a:lstStyle/>
            <a:p>
              <a:endParaRPr lang="en-US"/>
            </a:p>
          </p:txBody>
        </p:sp>
      </p:grpSp>
      <p:sp>
        <p:nvSpPr>
          <p:cNvPr id="36878" name="Text Box 14"/>
          <p:cNvSpPr txBox="1">
            <a:spLocks noChangeArrowheads="1"/>
          </p:cNvSpPr>
          <p:nvPr/>
        </p:nvSpPr>
        <p:spPr bwMode="auto">
          <a:xfrm>
            <a:off x="5715000" y="3799840"/>
            <a:ext cx="4724400" cy="1331913"/>
          </a:xfrm>
          <a:prstGeom prst="rect">
            <a:avLst/>
          </a:prstGeom>
          <a:noFill/>
          <a:ln w="19050">
            <a:solidFill>
              <a:schemeClr val="tx1"/>
            </a:solidFill>
            <a:miter lim="800000"/>
            <a:headEnd/>
            <a:tailEnd/>
          </a:ln>
          <a:effectLst/>
        </p:spPr>
        <p:txBody>
          <a:bodyPr>
            <a:spAutoFit/>
          </a:bodyPr>
          <a:lstStyle/>
          <a:p>
            <a:r>
              <a:rPr lang="en-GB">
                <a:latin typeface="Arial" charset="0"/>
              </a:rPr>
              <a:t>Name	Budget	  Address	Price</a:t>
            </a:r>
          </a:p>
          <a:p>
            <a:endParaRPr lang="en-GB" sz="800">
              <a:latin typeface="Arial" charset="0"/>
            </a:endParaRPr>
          </a:p>
          <a:p>
            <a:r>
              <a:rPr lang="en-GB">
                <a:latin typeface="Arial" charset="0"/>
              </a:rPr>
              <a:t>Smith	100,000	  15 High St 	  85,000</a:t>
            </a:r>
          </a:p>
          <a:p>
            <a:r>
              <a:rPr lang="en-GB">
                <a:latin typeface="Arial" charset="0"/>
              </a:rPr>
              <a:t>Jones	150,000	  15 High St	  85,000</a:t>
            </a:r>
          </a:p>
          <a:p>
            <a:r>
              <a:rPr lang="en-GB">
                <a:latin typeface="Arial" charset="0"/>
              </a:rPr>
              <a:t>Jones	150,000	  12 Queen St	125,000</a:t>
            </a:r>
          </a:p>
        </p:txBody>
      </p:sp>
      <p:sp>
        <p:nvSpPr>
          <p:cNvPr id="36879" name="Line 15"/>
          <p:cNvSpPr>
            <a:spLocks noChangeShapeType="1"/>
          </p:cNvSpPr>
          <p:nvPr/>
        </p:nvSpPr>
        <p:spPr bwMode="auto">
          <a:xfrm>
            <a:off x="5715000" y="4191000"/>
            <a:ext cx="4724400" cy="0"/>
          </a:xfrm>
          <a:prstGeom prst="line">
            <a:avLst/>
          </a:prstGeom>
          <a:noFill/>
          <a:ln w="19050">
            <a:solidFill>
              <a:schemeClr val="tx1"/>
            </a:solidFill>
            <a:round/>
            <a:headEnd/>
            <a:tailEnd/>
          </a:ln>
          <a:effectLst/>
        </p:spPr>
        <p:txBody>
          <a:bodyPr wrap="none" anchor="ctr"/>
          <a:lstStyle/>
          <a:p>
            <a:endParaRPr lang="en-US"/>
          </a:p>
        </p:txBody>
      </p:sp>
      <p:sp>
        <p:nvSpPr>
          <p:cNvPr id="36880" name="Line 16"/>
          <p:cNvSpPr>
            <a:spLocks noChangeShapeType="1"/>
          </p:cNvSpPr>
          <p:nvPr/>
        </p:nvSpPr>
        <p:spPr bwMode="auto">
          <a:xfrm>
            <a:off x="66294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36881" name="Line 17"/>
          <p:cNvSpPr>
            <a:spLocks noChangeShapeType="1"/>
          </p:cNvSpPr>
          <p:nvPr/>
        </p:nvSpPr>
        <p:spPr bwMode="auto">
          <a:xfrm>
            <a:off x="76962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36882" name="Line 18"/>
          <p:cNvSpPr>
            <a:spLocks noChangeShapeType="1"/>
          </p:cNvSpPr>
          <p:nvPr/>
        </p:nvSpPr>
        <p:spPr bwMode="auto">
          <a:xfrm>
            <a:off x="9372600" y="3810000"/>
            <a:ext cx="0" cy="1295400"/>
          </a:xfrm>
          <a:prstGeom prst="line">
            <a:avLst/>
          </a:prstGeom>
          <a:noFill/>
          <a:ln w="19050">
            <a:solidFill>
              <a:schemeClr val="tx1"/>
            </a:solidFill>
            <a:round/>
            <a:headEnd/>
            <a:tailEnd/>
          </a:ln>
          <a:effectLst/>
        </p:spPr>
        <p:txBody>
          <a:bodyPr wrap="none" anchor="ctr"/>
          <a:lstStyle/>
          <a:p>
            <a:endParaRPr lang="en-US"/>
          </a:p>
        </p:txBody>
      </p:sp>
      <p:sp>
        <p:nvSpPr>
          <p:cNvPr id="19" name="Down Arrow 18"/>
          <p:cNvSpPr/>
          <p:nvPr/>
        </p:nvSpPr>
        <p:spPr>
          <a:xfrm>
            <a:off x="6858000" y="3352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6746AAF5-DCF5-40C0-9129-E95913AD872E}"/>
              </a:ext>
            </a:extLst>
          </p:cNvPr>
          <p:cNvGraphicFramePr>
            <a:graphicFrameLocks noGrp="1"/>
          </p:cNvGraphicFramePr>
          <p:nvPr>
            <p:extLst>
              <p:ext uri="{D42A27DB-BD31-4B8C-83A1-F6EECF244321}">
                <p14:modId xmlns:p14="http://schemas.microsoft.com/office/powerpoint/2010/main" xmlns="" val="3067070790"/>
              </p:ext>
            </p:extLst>
          </p:nvPr>
        </p:nvGraphicFramePr>
        <p:xfrm>
          <a:off x="1315720" y="821266"/>
          <a:ext cx="9560560" cy="4462154"/>
        </p:xfrm>
        <a:graphic>
          <a:graphicData uri="http://schemas.openxmlformats.org/drawingml/2006/table">
            <a:tbl>
              <a:tblPr firstRow="1" bandRow="1">
                <a:tableStyleId>{5C22544A-7EE6-4342-B048-85BDC9FD1C3A}</a:tableStyleId>
              </a:tblPr>
              <a:tblGrid>
                <a:gridCol w="4780280">
                  <a:extLst>
                    <a:ext uri="{9D8B030D-6E8A-4147-A177-3AD203B41FA5}">
                      <a16:colId xmlns:a16="http://schemas.microsoft.com/office/drawing/2014/main" xmlns="" val="2164690302"/>
                    </a:ext>
                  </a:extLst>
                </a:gridCol>
                <a:gridCol w="4780280">
                  <a:extLst>
                    <a:ext uri="{9D8B030D-6E8A-4147-A177-3AD203B41FA5}">
                      <a16:colId xmlns:a16="http://schemas.microsoft.com/office/drawing/2014/main" xmlns="" val="1821581531"/>
                    </a:ext>
                  </a:extLst>
                </a:gridCol>
              </a:tblGrid>
              <a:tr h="507780">
                <a:tc>
                  <a:txBody>
                    <a:bodyPr/>
                    <a:lstStyle/>
                    <a:p>
                      <a:pPr algn="ctr"/>
                      <a:r>
                        <a:rPr lang="en-IN" sz="2800" dirty="0"/>
                        <a:t>USING </a:t>
                      </a:r>
                      <a:endParaRPr lang="en-US" sz="2800" dirty="0"/>
                    </a:p>
                  </a:txBody>
                  <a:tcPr/>
                </a:tc>
                <a:tc>
                  <a:txBody>
                    <a:bodyPr/>
                    <a:lstStyle/>
                    <a:p>
                      <a:pPr algn="ctr"/>
                      <a:r>
                        <a:rPr lang="en-IN" sz="2800" dirty="0"/>
                        <a:t>ON</a:t>
                      </a:r>
                      <a:endParaRPr lang="en-US" sz="2800" dirty="0"/>
                    </a:p>
                  </a:txBody>
                  <a:tcPr/>
                </a:tc>
                <a:extLst>
                  <a:ext uri="{0D108BD9-81ED-4DB2-BD59-A6C34878D82A}">
                    <a16:rowId xmlns:a16="http://schemas.microsoft.com/office/drawing/2014/main" xmlns="" val="3361777098"/>
                  </a:ext>
                </a:extLst>
              </a:tr>
              <a:tr h="3943994">
                <a:tc>
                  <a:txBody>
                    <a:bodyPr/>
                    <a:lstStyle/>
                    <a:p>
                      <a:pPr marL="0" indent="0" algn="ctr">
                        <a:buNone/>
                      </a:pPr>
                      <a:endParaRPr lang="en-GB" sz="1800" b="1" dirty="0">
                        <a:latin typeface="Courier New" pitchFamily="49" charset="0"/>
                      </a:endParaRPr>
                    </a:p>
                    <a:p>
                      <a:pPr marL="0" indent="0" algn="ctr">
                        <a:buNone/>
                      </a:pPr>
                      <a:r>
                        <a:rPr lang="en-GB" sz="1800" b="1" dirty="0">
                          <a:latin typeface="Courier New" pitchFamily="49" charset="0"/>
                        </a:rPr>
                        <a:t>SELECT * FROM </a:t>
                      </a:r>
                    </a:p>
                    <a:p>
                      <a:pPr marL="0" indent="0" algn="ctr">
                        <a:buNone/>
                      </a:pPr>
                      <a:r>
                        <a:rPr lang="en-GB" sz="1800" b="1" dirty="0">
                          <a:latin typeface="Courier New" pitchFamily="49" charset="0"/>
                        </a:rPr>
                        <a:t>  A INNER JOIN B</a:t>
                      </a:r>
                    </a:p>
                    <a:p>
                      <a:pPr marL="0" indent="0" algn="ctr">
                        <a:buNone/>
                      </a:pPr>
                      <a:r>
                        <a:rPr lang="en-GB" sz="1800" b="1" dirty="0">
                          <a:latin typeface="Courier New" pitchFamily="49" charset="0"/>
                        </a:rPr>
                        <a:t> USING(col1, col2,...)</a:t>
                      </a:r>
                    </a:p>
                    <a:p>
                      <a:pPr marL="0" indent="0" algn="ctr"/>
                      <a:endParaRPr lang="en-GB" sz="1050" dirty="0"/>
                    </a:p>
                    <a:p>
                      <a:pPr marL="0" indent="0" algn="ctr"/>
                      <a:r>
                        <a:rPr lang="en-GB" sz="1800" dirty="0"/>
                        <a:t>is the same as </a:t>
                      </a:r>
                      <a:endParaRPr lang="en-GB" sz="1800" b="1" dirty="0">
                        <a:latin typeface="Courier New" pitchFamily="49" charset="0"/>
                      </a:endParaRPr>
                    </a:p>
                    <a:p>
                      <a:pPr marL="0" indent="0" algn="ctr"/>
                      <a:endParaRPr lang="en-GB" sz="1050" b="1" dirty="0">
                        <a:latin typeface="Courier New" pitchFamily="49" charset="0"/>
                      </a:endParaRPr>
                    </a:p>
                    <a:p>
                      <a:pPr marL="0" indent="0" algn="ctr">
                        <a:buNone/>
                      </a:pPr>
                      <a:r>
                        <a:rPr lang="en-GB" sz="1800" b="1" dirty="0">
                          <a:latin typeface="Courier New" pitchFamily="49" charset="0"/>
                        </a:rPr>
                        <a:t>SELECT * FROM A, B </a:t>
                      </a:r>
                    </a:p>
                    <a:p>
                      <a:pPr marL="0" indent="0" algn="ctr">
                        <a:buNone/>
                      </a:pPr>
                      <a:r>
                        <a:rPr lang="en-GB" sz="1800" b="1" dirty="0">
                          <a:latin typeface="Courier New" pitchFamily="49" charset="0"/>
                        </a:rPr>
                        <a:t> WHERE A.col1 = B.col1</a:t>
                      </a:r>
                    </a:p>
                    <a:p>
                      <a:pPr marL="0" indent="0" algn="ctr">
                        <a:buNone/>
                      </a:pPr>
                      <a:r>
                        <a:rPr lang="en-GB" sz="1800" b="1" dirty="0">
                          <a:latin typeface="Courier New" pitchFamily="49" charset="0"/>
                        </a:rPr>
                        <a:t>   AND A.col2 = B.col2</a:t>
                      </a:r>
                    </a:p>
                    <a:p>
                      <a:pPr marL="0" indent="0" algn="ctr">
                        <a:buNone/>
                      </a:pPr>
                      <a:r>
                        <a:rPr lang="en-GB" sz="1800" b="1" dirty="0">
                          <a:latin typeface="Courier New" pitchFamily="49" charset="0"/>
                        </a:rPr>
                        <a:t>   AND ...</a:t>
                      </a:r>
                      <a:endParaRPr lang="en-GB" sz="1800" dirty="0"/>
                    </a:p>
                    <a:p>
                      <a:pPr algn="ctr"/>
                      <a:endParaRPr lang="en-US" dirty="0"/>
                    </a:p>
                  </a:txBody>
                  <a:tcPr/>
                </a:tc>
                <a:tc>
                  <a:txBody>
                    <a:bodyPr/>
                    <a:lstStyle/>
                    <a:p>
                      <a:pPr algn="ctr">
                        <a:buFontTx/>
                        <a:buNone/>
                      </a:pPr>
                      <a:endParaRPr lang="en-GB" sz="1800" b="1" dirty="0">
                        <a:latin typeface="Courier New" pitchFamily="49" charset="0"/>
                      </a:endParaRPr>
                    </a:p>
                    <a:p>
                      <a:pPr algn="ctr">
                        <a:buFontTx/>
                        <a:buNone/>
                      </a:pPr>
                      <a:r>
                        <a:rPr lang="en-GB" sz="1800" b="1" dirty="0">
                          <a:latin typeface="Courier New" pitchFamily="49" charset="0"/>
                        </a:rPr>
                        <a:t>SELECT * FROM </a:t>
                      </a:r>
                    </a:p>
                    <a:p>
                      <a:pPr algn="ctr">
                        <a:buFontTx/>
                        <a:buNone/>
                      </a:pPr>
                      <a:r>
                        <a:rPr lang="en-GB" sz="1800" b="1" dirty="0">
                          <a:latin typeface="Courier New" pitchFamily="49" charset="0"/>
                        </a:rPr>
                        <a:t>  A INNER JOIN B</a:t>
                      </a:r>
                    </a:p>
                    <a:p>
                      <a:pPr algn="ctr">
                        <a:buFontTx/>
                        <a:buNone/>
                      </a:pPr>
                      <a:r>
                        <a:rPr lang="en-GB" sz="1800" b="1" dirty="0">
                          <a:latin typeface="Courier New" pitchFamily="49" charset="0"/>
                        </a:rPr>
                        <a:t>  ON &lt;condition&gt;</a:t>
                      </a:r>
                      <a:endParaRPr lang="en-GB" b="1" dirty="0">
                        <a:latin typeface="Courier New" pitchFamily="49" charset="0"/>
                      </a:endParaRPr>
                    </a:p>
                    <a:p>
                      <a:pPr algn="ctr"/>
                      <a:endParaRPr lang="en-GB" sz="1050" b="1" dirty="0">
                        <a:latin typeface="Courier New" pitchFamily="49" charset="0"/>
                      </a:endParaRPr>
                    </a:p>
                    <a:p>
                      <a:pPr algn="ctr"/>
                      <a:r>
                        <a:rPr lang="en-GB" sz="1800" dirty="0"/>
                        <a:t>is the same as </a:t>
                      </a:r>
                      <a:endParaRPr lang="en-GB" sz="1800" b="1" dirty="0">
                        <a:latin typeface="Courier New" pitchFamily="49" charset="0"/>
                      </a:endParaRPr>
                    </a:p>
                    <a:p>
                      <a:pPr algn="ctr"/>
                      <a:endParaRPr lang="en-GB" sz="1050" b="1" dirty="0">
                        <a:latin typeface="Courier New" pitchFamily="49" charset="0"/>
                      </a:endParaRPr>
                    </a:p>
                    <a:p>
                      <a:pPr algn="ctr">
                        <a:buFontTx/>
                        <a:buNone/>
                      </a:pPr>
                      <a:r>
                        <a:rPr lang="en-GB" sz="1800" b="1" dirty="0">
                          <a:latin typeface="Courier New" pitchFamily="49" charset="0"/>
                        </a:rPr>
                        <a:t>SELECT * FROM A, B</a:t>
                      </a:r>
                    </a:p>
                    <a:p>
                      <a:pPr algn="ctr">
                        <a:buFontTx/>
                        <a:buNone/>
                      </a:pPr>
                      <a:r>
                        <a:rPr lang="en-GB" sz="1800" b="1" dirty="0">
                          <a:latin typeface="Courier New" pitchFamily="49" charset="0"/>
                        </a:rPr>
                        <a:t>  WHERE &lt;condition&gt;</a:t>
                      </a:r>
                      <a:endParaRPr lang="en-GB" dirty="0"/>
                    </a:p>
                    <a:p>
                      <a:pPr algn="ctr"/>
                      <a:endParaRPr lang="en-US" dirty="0"/>
                    </a:p>
                  </a:txBody>
                  <a:tcPr/>
                </a:tc>
                <a:extLst>
                  <a:ext uri="{0D108BD9-81ED-4DB2-BD59-A6C34878D82A}">
                    <a16:rowId xmlns:a16="http://schemas.microsoft.com/office/drawing/2014/main" xmlns="" val="36295617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097280" y="185003"/>
            <a:ext cx="10058400" cy="1450757"/>
          </a:xfrm>
        </p:spPr>
        <p:txBody>
          <a:bodyPr/>
          <a:lstStyle/>
          <a:p>
            <a:r>
              <a:rPr lang="en-GB" b="0" dirty="0"/>
              <a:t>Equijoins</a:t>
            </a:r>
          </a:p>
        </p:txBody>
      </p:sp>
      <p:sp>
        <p:nvSpPr>
          <p:cNvPr id="25605" name="Rectangle 3"/>
          <p:cNvSpPr>
            <a:spLocks noGrp="1" noChangeArrowheads="1"/>
          </p:cNvSpPr>
          <p:nvPr>
            <p:ph type="body" idx="1"/>
          </p:nvPr>
        </p:nvSpPr>
        <p:spPr>
          <a:xfrm>
            <a:off x="853440" y="2062480"/>
            <a:ext cx="10850880" cy="2722880"/>
          </a:xfrm>
        </p:spPr>
        <p:txBody>
          <a:bodyPr>
            <a:normAutofit/>
          </a:bodyPr>
          <a:lstStyle/>
          <a:p>
            <a:pPr marL="447675" indent="-355600">
              <a:buFont typeface="Wingdings" panose="05000000000000000000" pitchFamily="2" charset="2"/>
              <a:buChar char="Ø"/>
            </a:pPr>
            <a:r>
              <a:rPr lang="en-US" sz="2400" dirty="0"/>
              <a:t>An </a:t>
            </a:r>
            <a:r>
              <a:rPr lang="en-US" sz="2400" b="1" dirty="0" err="1"/>
              <a:t>Equi</a:t>
            </a:r>
            <a:r>
              <a:rPr lang="en-US" sz="2400" b="1" dirty="0"/>
              <a:t>-join</a:t>
            </a:r>
            <a:r>
              <a:rPr lang="en-US" sz="2400" dirty="0"/>
              <a:t> is a specific type of comparator-based join, that uses only</a:t>
            </a:r>
            <a:r>
              <a:rPr lang="en-US" sz="2400" b="1" dirty="0">
                <a:solidFill>
                  <a:srgbClr val="C00000"/>
                </a:solidFill>
              </a:rPr>
              <a:t> equality </a:t>
            </a:r>
            <a:r>
              <a:rPr lang="en-US" sz="2400" dirty="0"/>
              <a:t>comparisons in the join-predicate. </a:t>
            </a:r>
          </a:p>
          <a:p>
            <a:pPr marL="447675" indent="-355600">
              <a:buFont typeface="Wingdings" panose="05000000000000000000" pitchFamily="2" charset="2"/>
              <a:buChar char="Ø"/>
            </a:pPr>
            <a:r>
              <a:rPr lang="en-US" sz="2400" dirty="0"/>
              <a:t>Using other comparison operators (such as &lt;) disqualifies a join as an </a:t>
            </a:r>
            <a:r>
              <a:rPr lang="en-US" sz="2400" dirty="0" err="1"/>
              <a:t>Equi</a:t>
            </a:r>
            <a:r>
              <a:rPr lang="en-US" sz="2400" dirty="0"/>
              <a:t>-join. </a:t>
            </a:r>
            <a:endParaRPr lang="en-GB" sz="2400" dirty="0"/>
          </a:p>
          <a:p>
            <a:pPr marL="447675" indent="-355600">
              <a:buFont typeface="Wingdings" panose="05000000000000000000" pitchFamily="2" charset="2"/>
              <a:buChar char="Ø"/>
            </a:pPr>
            <a:r>
              <a:rPr lang="en-GB" sz="2400" dirty="0"/>
              <a:t>The order of the tables listed in the FROM clause should have no significance.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00200"/>
            <a:ext cx="8229600" cy="685800"/>
          </a:xfrm>
        </p:spPr>
        <p:txBody>
          <a:bodyPr>
            <a:normAutofit fontScale="90000"/>
          </a:bodyPr>
          <a:lstStyle/>
          <a:p>
            <a:pPr algn="ctr"/>
            <a:r>
              <a:rPr lang="en-US" b="1" dirty="0"/>
              <a:t>Natural join</a:t>
            </a:r>
            <a:br>
              <a:rPr lang="en-US" b="1" dirty="0"/>
            </a:br>
            <a:endParaRPr lang="en-US" dirty="0"/>
          </a:p>
        </p:txBody>
      </p:sp>
      <p:sp>
        <p:nvSpPr>
          <p:cNvPr id="3" name="Content Placeholder 2"/>
          <p:cNvSpPr>
            <a:spLocks noGrp="1"/>
          </p:cNvSpPr>
          <p:nvPr>
            <p:ph idx="1"/>
          </p:nvPr>
        </p:nvSpPr>
        <p:spPr/>
        <p:txBody>
          <a:bodyPr>
            <a:normAutofit/>
          </a:bodyPr>
          <a:lstStyle/>
          <a:p>
            <a:pPr>
              <a:lnSpc>
                <a:spcPct val="150000"/>
              </a:lnSpc>
            </a:pPr>
            <a:r>
              <a:rPr lang="en-US" sz="2800" dirty="0"/>
              <a:t>A natural join is </a:t>
            </a:r>
            <a:r>
              <a:rPr lang="en-US" sz="2800" i="1" dirty="0"/>
              <a:t>a type of </a:t>
            </a:r>
            <a:r>
              <a:rPr lang="en-US" sz="2800" i="1" dirty="0" err="1"/>
              <a:t>Equi</a:t>
            </a:r>
            <a:r>
              <a:rPr lang="en-US" sz="2800" i="1" dirty="0"/>
              <a:t>-join </a:t>
            </a:r>
            <a:r>
              <a:rPr lang="en-US" sz="2800" dirty="0"/>
              <a:t>that only work if the </a:t>
            </a:r>
            <a:r>
              <a:rPr lang="en-US" sz="2800" b="1" dirty="0"/>
              <a:t>column</a:t>
            </a:r>
            <a:r>
              <a:rPr lang="en-US" sz="2800" dirty="0"/>
              <a:t> you are joining by has </a:t>
            </a:r>
            <a:r>
              <a:rPr lang="en-US" sz="2800" b="1" dirty="0"/>
              <a:t>same name</a:t>
            </a:r>
            <a:r>
              <a:rPr lang="en-US" sz="2800" dirty="0"/>
              <a:t> in both tables. </a:t>
            </a:r>
          </a:p>
          <a:p>
            <a:pPr>
              <a:lnSpc>
                <a:spcPct val="150000"/>
              </a:lnSpc>
            </a:pPr>
            <a:r>
              <a:rPr lang="en-US" sz="2800" dirty="0"/>
              <a:t>The resulting joined table contains only one column for each pair of equally named columns.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NATURAL JOIN</a:t>
            </a:r>
          </a:p>
        </p:txBody>
      </p:sp>
      <p:sp>
        <p:nvSpPr>
          <p:cNvPr id="32771" name="Rectangle 3"/>
          <p:cNvSpPr>
            <a:spLocks noGrp="1" noChangeArrowheads="1"/>
          </p:cNvSpPr>
          <p:nvPr>
            <p:ph sz="half" idx="1"/>
          </p:nvPr>
        </p:nvSpPr>
        <p:spPr>
          <a:xfrm>
            <a:off x="6151244" y="1960879"/>
            <a:ext cx="5227955" cy="2694305"/>
          </a:xfrm>
        </p:spPr>
        <p:txBody>
          <a:bodyPr/>
          <a:lstStyle/>
          <a:p>
            <a:pPr>
              <a:buFontTx/>
              <a:buNone/>
            </a:pPr>
            <a:r>
              <a:rPr lang="en-GB" sz="2000" dirty="0"/>
              <a:t>SELECT * FROM</a:t>
            </a:r>
          </a:p>
          <a:p>
            <a:pPr>
              <a:buFontTx/>
              <a:buNone/>
            </a:pPr>
            <a:r>
              <a:rPr lang="en-GB" sz="2000" dirty="0"/>
              <a:t>  Employee </a:t>
            </a:r>
            <a:r>
              <a:rPr lang="en-GB" sz="2000" b="1" dirty="0"/>
              <a:t>NATURAL JOIN </a:t>
            </a:r>
            <a:r>
              <a:rPr lang="en-GB" sz="2000" dirty="0"/>
              <a:t>Project;</a:t>
            </a:r>
          </a:p>
        </p:txBody>
      </p:sp>
      <p:grpSp>
        <p:nvGrpSpPr>
          <p:cNvPr id="2" name="Group 4"/>
          <p:cNvGrpSpPr>
            <a:grpSpLocks/>
          </p:cNvGrpSpPr>
          <p:nvPr/>
        </p:nvGrpSpPr>
        <p:grpSpPr bwMode="auto">
          <a:xfrm>
            <a:off x="3027602" y="2132807"/>
            <a:ext cx="1676400" cy="1984375"/>
            <a:chOff x="768" y="2592"/>
            <a:chExt cx="1056" cy="1250"/>
          </a:xfrm>
        </p:grpSpPr>
        <p:sp>
          <p:nvSpPr>
            <p:cNvPr id="32773" name="Text Box 5"/>
            <p:cNvSpPr txBox="1">
              <a:spLocks noChangeArrowheads="1"/>
            </p:cNvSpPr>
            <p:nvPr/>
          </p:nvSpPr>
          <p:spPr bwMode="auto">
            <a:xfrm>
              <a:off x="768" y="2592"/>
              <a:ext cx="1036" cy="1250"/>
            </a:xfrm>
            <a:prstGeom prst="rect">
              <a:avLst/>
            </a:prstGeom>
            <a:noFill/>
            <a:ln w="9525">
              <a:noFill/>
              <a:miter lim="800000"/>
              <a:headEnd/>
              <a:tailEnd/>
            </a:ln>
            <a:effectLst/>
          </p:spPr>
          <p:txBody>
            <a:bodyPr wrap="none">
              <a:spAutoFit/>
            </a:bodyPr>
            <a:lstStyle/>
            <a:p>
              <a:r>
                <a:rPr lang="en-GB" dirty="0">
                  <a:latin typeface="Arial" charset="0"/>
                </a:rPr>
                <a:t>PROJECT</a:t>
              </a:r>
            </a:p>
            <a:p>
              <a:endParaRPr lang="en-GB" sz="800" dirty="0">
                <a:latin typeface="Arial" charset="0"/>
              </a:endParaRPr>
            </a:p>
            <a:p>
              <a:r>
                <a:rPr lang="en-GB" dirty="0">
                  <a:latin typeface="Arial" charset="0"/>
                </a:rPr>
                <a:t>SSN	Code</a:t>
              </a:r>
            </a:p>
            <a:p>
              <a:endParaRPr lang="en-GB" sz="800" dirty="0">
                <a:latin typeface="Arial" charset="0"/>
              </a:endParaRPr>
            </a:p>
            <a:p>
              <a:r>
                <a:rPr lang="en-GB" dirty="0">
                  <a:latin typeface="Arial" charset="0"/>
                </a:rPr>
                <a:t>123	DBS</a:t>
              </a:r>
            </a:p>
            <a:p>
              <a:r>
                <a:rPr lang="en-GB" dirty="0">
                  <a:latin typeface="Arial" charset="0"/>
                </a:rPr>
                <a:t>124	PRG</a:t>
              </a:r>
            </a:p>
            <a:p>
              <a:r>
                <a:rPr lang="en-GB" dirty="0">
                  <a:latin typeface="Arial" charset="0"/>
                </a:rPr>
                <a:t>124	DBS</a:t>
              </a:r>
            </a:p>
            <a:p>
              <a:r>
                <a:rPr lang="en-GB" dirty="0">
                  <a:latin typeface="Arial" charset="0"/>
                </a:rPr>
                <a:t>126	PRG</a:t>
              </a:r>
            </a:p>
          </p:txBody>
        </p:sp>
        <p:sp>
          <p:nvSpPr>
            <p:cNvPr id="32774"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2775" name="Line 7"/>
            <p:cNvSpPr>
              <a:spLocks noChangeShapeType="1"/>
            </p:cNvSpPr>
            <p:nvPr/>
          </p:nvSpPr>
          <p:spPr bwMode="auto">
            <a:xfrm>
              <a:off x="768" y="3072"/>
              <a:ext cx="1056" cy="0"/>
            </a:xfrm>
            <a:prstGeom prst="line">
              <a:avLst/>
            </a:prstGeom>
            <a:noFill/>
            <a:ln w="19050">
              <a:solidFill>
                <a:schemeClr val="tx1"/>
              </a:solidFill>
              <a:round/>
              <a:headEnd/>
              <a:tailEnd/>
            </a:ln>
            <a:effectLst/>
          </p:spPr>
          <p:txBody>
            <a:bodyPr wrap="none" anchor="ctr"/>
            <a:lstStyle/>
            <a:p>
              <a:endParaRPr lang="en-US"/>
            </a:p>
          </p:txBody>
        </p:sp>
        <p:sp>
          <p:nvSpPr>
            <p:cNvPr id="32776"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597694" y="2132807"/>
            <a:ext cx="1708150" cy="1984375"/>
            <a:chOff x="768" y="1152"/>
            <a:chExt cx="1076" cy="1250"/>
          </a:xfrm>
        </p:grpSpPr>
        <p:sp>
          <p:nvSpPr>
            <p:cNvPr id="32778" name="Text Box 10"/>
            <p:cNvSpPr txBox="1">
              <a:spLocks noChangeArrowheads="1"/>
            </p:cNvSpPr>
            <p:nvPr/>
          </p:nvSpPr>
          <p:spPr bwMode="auto">
            <a:xfrm>
              <a:off x="768" y="1152"/>
              <a:ext cx="1076" cy="1250"/>
            </a:xfrm>
            <a:prstGeom prst="rect">
              <a:avLst/>
            </a:prstGeom>
            <a:noFill/>
            <a:ln w="9525">
              <a:noFill/>
              <a:miter lim="800000"/>
              <a:headEnd/>
              <a:tailEnd/>
            </a:ln>
            <a:effectLst/>
          </p:spPr>
          <p:txBody>
            <a:bodyPr wrap="none">
              <a:spAutoFit/>
            </a:bodyPr>
            <a:lstStyle/>
            <a:p>
              <a:r>
                <a:rPr lang="en-GB" dirty="0">
                  <a:latin typeface="Arial" charset="0"/>
                </a:rPr>
                <a:t>EMPLOYEE</a:t>
              </a:r>
            </a:p>
            <a:p>
              <a:endParaRPr lang="en-GB" sz="800" dirty="0">
                <a:latin typeface="Arial" charset="0"/>
              </a:endParaRPr>
            </a:p>
            <a:p>
              <a:r>
                <a:rPr lang="en-GB" dirty="0">
                  <a:latin typeface="Arial" charset="0"/>
                </a:rPr>
                <a:t>SSN	Name</a:t>
              </a:r>
            </a:p>
            <a:p>
              <a:endParaRPr lang="en-GB" sz="800" dirty="0">
                <a:latin typeface="Arial" charset="0"/>
              </a:endParaRPr>
            </a:p>
            <a:p>
              <a:r>
                <a:rPr lang="en-GB" dirty="0">
                  <a:latin typeface="Arial" charset="0"/>
                </a:rPr>
                <a:t>123	John</a:t>
              </a:r>
            </a:p>
            <a:p>
              <a:r>
                <a:rPr lang="en-GB" dirty="0">
                  <a:latin typeface="Arial" charset="0"/>
                </a:rPr>
                <a:t>124	Mary</a:t>
              </a:r>
            </a:p>
            <a:p>
              <a:r>
                <a:rPr lang="en-GB" dirty="0">
                  <a:latin typeface="Arial" charset="0"/>
                </a:rPr>
                <a:t>125	Mark</a:t>
              </a:r>
            </a:p>
            <a:p>
              <a:r>
                <a:rPr lang="en-GB" dirty="0">
                  <a:latin typeface="Arial" charset="0"/>
                </a:rPr>
                <a:t>126	Jane</a:t>
              </a:r>
            </a:p>
          </p:txBody>
        </p:sp>
        <p:sp>
          <p:nvSpPr>
            <p:cNvPr id="32779"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2780" name="Line 12"/>
            <p:cNvSpPr>
              <a:spLocks noChangeShapeType="1"/>
            </p:cNvSpPr>
            <p:nvPr/>
          </p:nvSpPr>
          <p:spPr bwMode="auto">
            <a:xfrm>
              <a:off x="768" y="1632"/>
              <a:ext cx="1056" cy="0"/>
            </a:xfrm>
            <a:prstGeom prst="line">
              <a:avLst/>
            </a:prstGeom>
            <a:noFill/>
            <a:ln w="19050">
              <a:solidFill>
                <a:schemeClr val="tx1"/>
              </a:solidFill>
              <a:round/>
              <a:headEnd/>
              <a:tailEnd/>
            </a:ln>
            <a:effectLst/>
          </p:spPr>
          <p:txBody>
            <a:bodyPr wrap="none" anchor="ctr"/>
            <a:lstStyle/>
            <a:p>
              <a:endParaRPr lang="en-US"/>
            </a:p>
          </p:txBody>
        </p:sp>
        <p:sp>
          <p:nvSpPr>
            <p:cNvPr id="32781"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28" name="Rectangle 27"/>
          <p:cNvSpPr/>
          <p:nvPr/>
        </p:nvSpPr>
        <p:spPr>
          <a:xfrm>
            <a:off x="5410199" y="5410200"/>
            <a:ext cx="6355073" cy="646331"/>
          </a:xfrm>
          <a:prstGeom prst="rect">
            <a:avLst/>
          </a:prstGeom>
        </p:spPr>
        <p:txBody>
          <a:bodyPr wrap="square">
            <a:spAutoFit/>
          </a:bodyPr>
          <a:lstStyle/>
          <a:p>
            <a:pPr lvl="1"/>
            <a:r>
              <a:rPr lang="en-US" dirty="0"/>
              <a:t>The join condition for the natural join is basically an </a:t>
            </a:r>
            <a:r>
              <a:rPr lang="en-US" b="1" dirty="0"/>
              <a:t>equijoin of all columns with the same name</a:t>
            </a:r>
            <a:r>
              <a:rPr lang="en-US" dirty="0"/>
              <a:t>.</a:t>
            </a:r>
          </a:p>
        </p:txBody>
      </p:sp>
      <p:graphicFrame>
        <p:nvGraphicFramePr>
          <p:cNvPr id="5" name="Table 5">
            <a:extLst>
              <a:ext uri="{FF2B5EF4-FFF2-40B4-BE49-F238E27FC236}">
                <a16:creationId xmlns:a16="http://schemas.microsoft.com/office/drawing/2014/main" xmlns="" id="{A2F9840D-6912-4103-A0C2-3989E8C9B54C}"/>
              </a:ext>
            </a:extLst>
          </p:cNvPr>
          <p:cNvGraphicFramePr>
            <a:graphicFrameLocks noGrp="1"/>
          </p:cNvGraphicFramePr>
          <p:nvPr>
            <p:extLst>
              <p:ext uri="{D42A27DB-BD31-4B8C-83A1-F6EECF244321}">
                <p14:modId xmlns:p14="http://schemas.microsoft.com/office/powerpoint/2010/main" xmlns="" val="3411662562"/>
              </p:ext>
            </p:extLst>
          </p:nvPr>
        </p:nvGraphicFramePr>
        <p:xfrm>
          <a:off x="5925026" y="3429000"/>
          <a:ext cx="4907280" cy="1828800"/>
        </p:xfrm>
        <a:graphic>
          <a:graphicData uri="http://schemas.openxmlformats.org/drawingml/2006/table">
            <a:tbl>
              <a:tblPr firstRow="1" bandRow="1">
                <a:tableStyleId>{5940675A-B579-460E-94D1-54222C63F5DA}</a:tableStyleId>
              </a:tblPr>
              <a:tblGrid>
                <a:gridCol w="1635760">
                  <a:extLst>
                    <a:ext uri="{9D8B030D-6E8A-4147-A177-3AD203B41FA5}">
                      <a16:colId xmlns:a16="http://schemas.microsoft.com/office/drawing/2014/main" xmlns="" val="2961285779"/>
                    </a:ext>
                  </a:extLst>
                </a:gridCol>
                <a:gridCol w="1635760">
                  <a:extLst>
                    <a:ext uri="{9D8B030D-6E8A-4147-A177-3AD203B41FA5}">
                      <a16:colId xmlns:a16="http://schemas.microsoft.com/office/drawing/2014/main" xmlns="" val="3608216202"/>
                    </a:ext>
                  </a:extLst>
                </a:gridCol>
                <a:gridCol w="1635760">
                  <a:extLst>
                    <a:ext uri="{9D8B030D-6E8A-4147-A177-3AD203B41FA5}">
                      <a16:colId xmlns:a16="http://schemas.microsoft.com/office/drawing/2014/main" xmlns="" val="206500506"/>
                    </a:ext>
                  </a:extLst>
                </a:gridCol>
              </a:tblGrid>
              <a:tr h="224197">
                <a:tc>
                  <a:txBody>
                    <a:bodyPr/>
                    <a:lstStyle/>
                    <a:p>
                      <a:r>
                        <a:rPr lang="en-IN" dirty="0"/>
                        <a:t>SSN</a:t>
                      </a:r>
                      <a:endParaRPr lang="en-US" dirty="0"/>
                    </a:p>
                  </a:txBody>
                  <a:tcPr/>
                </a:tc>
                <a:tc>
                  <a:txBody>
                    <a:bodyPr/>
                    <a:lstStyle/>
                    <a:p>
                      <a:r>
                        <a:rPr lang="en-IN" dirty="0"/>
                        <a:t>NAME</a:t>
                      </a:r>
                      <a:endParaRPr lang="en-US" dirty="0"/>
                    </a:p>
                  </a:txBody>
                  <a:tcPr/>
                </a:tc>
                <a:tc>
                  <a:txBody>
                    <a:bodyPr/>
                    <a:lstStyle/>
                    <a:p>
                      <a:r>
                        <a:rPr lang="en-IN" dirty="0"/>
                        <a:t>CODE</a:t>
                      </a:r>
                      <a:endParaRPr lang="en-US" dirty="0"/>
                    </a:p>
                  </a:txBody>
                  <a:tcPr/>
                </a:tc>
                <a:extLst>
                  <a:ext uri="{0D108BD9-81ED-4DB2-BD59-A6C34878D82A}">
                    <a16:rowId xmlns:a16="http://schemas.microsoft.com/office/drawing/2014/main" xmlns="" val="1580844915"/>
                  </a:ext>
                </a:extLst>
              </a:tr>
              <a:tr h="224197">
                <a:tc>
                  <a:txBody>
                    <a:bodyPr/>
                    <a:lstStyle/>
                    <a:p>
                      <a:r>
                        <a:rPr lang="en-IN" dirty="0"/>
                        <a:t>123</a:t>
                      </a:r>
                      <a:endParaRPr lang="en-US" dirty="0"/>
                    </a:p>
                  </a:txBody>
                  <a:tcPr/>
                </a:tc>
                <a:tc>
                  <a:txBody>
                    <a:bodyPr/>
                    <a:lstStyle/>
                    <a:p>
                      <a:r>
                        <a:rPr lang="en-IN" dirty="0"/>
                        <a:t>John</a:t>
                      </a:r>
                      <a:endParaRPr lang="en-US" dirty="0"/>
                    </a:p>
                  </a:txBody>
                  <a:tcPr/>
                </a:tc>
                <a:tc>
                  <a:txBody>
                    <a:bodyPr/>
                    <a:lstStyle/>
                    <a:p>
                      <a:r>
                        <a:rPr lang="en-IN" dirty="0"/>
                        <a:t>DBS</a:t>
                      </a:r>
                      <a:endParaRPr lang="en-US" dirty="0"/>
                    </a:p>
                  </a:txBody>
                  <a:tcPr/>
                </a:tc>
                <a:extLst>
                  <a:ext uri="{0D108BD9-81ED-4DB2-BD59-A6C34878D82A}">
                    <a16:rowId xmlns:a16="http://schemas.microsoft.com/office/drawing/2014/main" xmlns="" val="1714680556"/>
                  </a:ext>
                </a:extLst>
              </a:tr>
              <a:tr h="224197">
                <a:tc>
                  <a:txBody>
                    <a:bodyPr/>
                    <a:lstStyle/>
                    <a:p>
                      <a:r>
                        <a:rPr lang="en-IN" dirty="0"/>
                        <a:t>124</a:t>
                      </a:r>
                      <a:endParaRPr lang="en-US" dirty="0"/>
                    </a:p>
                  </a:txBody>
                  <a:tcPr/>
                </a:tc>
                <a:tc>
                  <a:txBody>
                    <a:bodyPr/>
                    <a:lstStyle/>
                    <a:p>
                      <a:r>
                        <a:rPr lang="en-IN" dirty="0"/>
                        <a:t>Mary</a:t>
                      </a:r>
                      <a:endParaRPr lang="en-US" dirty="0"/>
                    </a:p>
                  </a:txBody>
                  <a:tcPr/>
                </a:tc>
                <a:tc>
                  <a:txBody>
                    <a:bodyPr/>
                    <a:lstStyle/>
                    <a:p>
                      <a:r>
                        <a:rPr lang="en-IN" dirty="0"/>
                        <a:t>PRG</a:t>
                      </a:r>
                      <a:endParaRPr lang="en-US" dirty="0"/>
                    </a:p>
                  </a:txBody>
                  <a:tcPr/>
                </a:tc>
                <a:extLst>
                  <a:ext uri="{0D108BD9-81ED-4DB2-BD59-A6C34878D82A}">
                    <a16:rowId xmlns:a16="http://schemas.microsoft.com/office/drawing/2014/main" xmlns="" val="265809172"/>
                  </a:ext>
                </a:extLst>
              </a:tr>
              <a:tr h="224197">
                <a:tc>
                  <a:txBody>
                    <a:bodyPr/>
                    <a:lstStyle/>
                    <a:p>
                      <a:r>
                        <a:rPr lang="en-IN" dirty="0"/>
                        <a:t>124</a:t>
                      </a:r>
                      <a:endParaRPr lang="en-US" dirty="0"/>
                    </a:p>
                  </a:txBody>
                  <a:tcPr/>
                </a:tc>
                <a:tc>
                  <a:txBody>
                    <a:bodyPr/>
                    <a:lstStyle/>
                    <a:p>
                      <a:r>
                        <a:rPr lang="en-IN" dirty="0"/>
                        <a:t>Mary</a:t>
                      </a:r>
                      <a:endParaRPr lang="en-US" dirty="0"/>
                    </a:p>
                  </a:txBody>
                  <a:tcPr/>
                </a:tc>
                <a:tc>
                  <a:txBody>
                    <a:bodyPr/>
                    <a:lstStyle/>
                    <a:p>
                      <a:r>
                        <a:rPr lang="en-IN" dirty="0"/>
                        <a:t>DBS</a:t>
                      </a:r>
                      <a:endParaRPr lang="en-US" dirty="0"/>
                    </a:p>
                  </a:txBody>
                  <a:tcPr/>
                </a:tc>
                <a:extLst>
                  <a:ext uri="{0D108BD9-81ED-4DB2-BD59-A6C34878D82A}">
                    <a16:rowId xmlns:a16="http://schemas.microsoft.com/office/drawing/2014/main" xmlns="" val="3908504105"/>
                  </a:ext>
                </a:extLst>
              </a:tr>
              <a:tr h="224197">
                <a:tc>
                  <a:txBody>
                    <a:bodyPr/>
                    <a:lstStyle/>
                    <a:p>
                      <a:r>
                        <a:rPr lang="en-IN" dirty="0"/>
                        <a:t>126</a:t>
                      </a:r>
                      <a:endParaRPr lang="en-US" dirty="0"/>
                    </a:p>
                  </a:txBody>
                  <a:tcPr/>
                </a:tc>
                <a:tc>
                  <a:txBody>
                    <a:bodyPr/>
                    <a:lstStyle/>
                    <a:p>
                      <a:r>
                        <a:rPr lang="en-IN" dirty="0"/>
                        <a:t>Jane</a:t>
                      </a:r>
                      <a:endParaRPr lang="en-US" dirty="0"/>
                    </a:p>
                  </a:txBody>
                  <a:tcPr/>
                </a:tc>
                <a:tc>
                  <a:txBody>
                    <a:bodyPr/>
                    <a:lstStyle/>
                    <a:p>
                      <a:r>
                        <a:rPr lang="en-IN" dirty="0"/>
                        <a:t>PRG</a:t>
                      </a:r>
                      <a:endParaRPr lang="en-US" dirty="0"/>
                    </a:p>
                  </a:txBody>
                  <a:tcPr/>
                </a:tc>
                <a:extLst>
                  <a:ext uri="{0D108BD9-81ED-4DB2-BD59-A6C34878D82A}">
                    <a16:rowId xmlns:a16="http://schemas.microsoft.com/office/drawing/2014/main" xmlns="" val="949200895"/>
                  </a:ext>
                </a:extLst>
              </a:tr>
            </a:tbl>
          </a:graphicData>
        </a:graphic>
      </p:graphicFrame>
      <p:sp>
        <p:nvSpPr>
          <p:cNvPr id="6" name="Arrow: Down 5">
            <a:extLst>
              <a:ext uri="{FF2B5EF4-FFF2-40B4-BE49-F238E27FC236}">
                <a16:creationId xmlns:a16="http://schemas.microsoft.com/office/drawing/2014/main" xmlns="" id="{6E84CA61-87E7-40E1-80E2-DECCAA321CC9}"/>
              </a:ext>
            </a:extLst>
          </p:cNvPr>
          <p:cNvSpPr/>
          <p:nvPr/>
        </p:nvSpPr>
        <p:spPr>
          <a:xfrm>
            <a:off x="7975600" y="2860992"/>
            <a:ext cx="19304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FEEBD-AFC8-4AA4-B7B6-361B8B86FCBB}"/>
              </a:ext>
            </a:extLst>
          </p:cNvPr>
          <p:cNvSpPr>
            <a:spLocks noGrp="1"/>
          </p:cNvSpPr>
          <p:nvPr>
            <p:ph type="title"/>
          </p:nvPr>
        </p:nvSpPr>
        <p:spPr/>
        <p:txBody>
          <a:bodyPr/>
          <a:lstStyle/>
          <a:p>
            <a:r>
              <a:rPr lang="en-IN" dirty="0"/>
              <a:t>Contents to be covered</a:t>
            </a:r>
            <a:endParaRPr lang="en-US" dirty="0"/>
          </a:p>
        </p:txBody>
      </p:sp>
      <p:sp>
        <p:nvSpPr>
          <p:cNvPr id="3" name="Content Placeholder 2">
            <a:extLst>
              <a:ext uri="{FF2B5EF4-FFF2-40B4-BE49-F238E27FC236}">
                <a16:creationId xmlns:a16="http://schemas.microsoft.com/office/drawing/2014/main" xmlns="" id="{9850A812-A030-4287-AB85-5612C81E7191}"/>
              </a:ext>
            </a:extLst>
          </p:cNvPr>
          <p:cNvSpPr>
            <a:spLocks noGrp="1"/>
          </p:cNvSpPr>
          <p:nvPr>
            <p:ph idx="1"/>
          </p:nvPr>
        </p:nvSpPr>
        <p:spPr/>
        <p:txBody>
          <a:bodyPr>
            <a:normAutofit/>
          </a:bodyPr>
          <a:lstStyle/>
          <a:p>
            <a:pPr marL="0" indent="0">
              <a:buNone/>
            </a:pPr>
            <a:r>
              <a:rPr lang="en-IN" sz="3200" b="1" dirty="0"/>
              <a:t>JOIN</a:t>
            </a:r>
          </a:p>
          <a:p>
            <a:pPr marL="457200" indent="-457200">
              <a:buFont typeface="+mj-lt"/>
              <a:buAutoNum type="arabicPeriod"/>
            </a:pPr>
            <a:r>
              <a:rPr lang="en-GB" sz="2400" dirty="0"/>
              <a:t>Cartesian Products</a:t>
            </a:r>
          </a:p>
          <a:p>
            <a:pPr marL="457200" indent="-457200">
              <a:buFont typeface="+mj-lt"/>
              <a:buAutoNum type="arabicPeriod"/>
            </a:pPr>
            <a:r>
              <a:rPr lang="en-GB" sz="2400" dirty="0"/>
              <a:t>Inner Joins (Equijoins)</a:t>
            </a:r>
          </a:p>
          <a:p>
            <a:pPr marL="457200" indent="-457200">
              <a:buFont typeface="+mj-lt"/>
              <a:buAutoNum type="arabicPeriod"/>
            </a:pPr>
            <a:r>
              <a:rPr lang="en-GB" sz="2400" dirty="0"/>
              <a:t>Self Joins</a:t>
            </a:r>
          </a:p>
          <a:p>
            <a:pPr marL="457200" indent="-457200">
              <a:buFont typeface="+mj-lt"/>
              <a:buAutoNum type="arabicPeriod"/>
            </a:pPr>
            <a:r>
              <a:rPr lang="en-GB" sz="2400" dirty="0"/>
              <a:t>Outer Joins (Left, Right and Full)</a:t>
            </a:r>
          </a:p>
          <a:p>
            <a:pPr marL="0" indent="0">
              <a:buNone/>
            </a:pPr>
            <a:endParaRPr lang="en-IN" sz="2400" dirty="0"/>
          </a:p>
          <a:p>
            <a:pPr marL="0" indent="0">
              <a:buNone/>
            </a:pPr>
            <a:endParaRPr lang="en-US" sz="2400" dirty="0"/>
          </a:p>
        </p:txBody>
      </p:sp>
    </p:spTree>
    <p:extLst>
      <p:ext uri="{BB962C8B-B14F-4D97-AF65-F5344CB8AC3E}">
        <p14:creationId xmlns:p14="http://schemas.microsoft.com/office/powerpoint/2010/main" xmlns="" val="3277596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GB"/>
              <a:t>Self Join</a:t>
            </a:r>
          </a:p>
        </p:txBody>
      </p:sp>
      <p:sp>
        <p:nvSpPr>
          <p:cNvPr id="27653" name="Rectangle 3"/>
          <p:cNvSpPr>
            <a:spLocks noGrp="1" noChangeArrowheads="1"/>
          </p:cNvSpPr>
          <p:nvPr>
            <p:ph type="body" idx="1"/>
          </p:nvPr>
        </p:nvSpPr>
        <p:spPr/>
        <p:txBody>
          <a:bodyPr>
            <a:normAutofit/>
          </a:bodyPr>
          <a:lstStyle/>
          <a:p>
            <a:pPr marL="625475" indent="-425450">
              <a:buFont typeface="Wingdings" panose="05000000000000000000" pitchFamily="2" charset="2"/>
              <a:buChar char="Ø"/>
            </a:pPr>
            <a:r>
              <a:rPr lang="en-GB" sz="2400" dirty="0"/>
              <a:t>A Self Join is a join of a table to itself. </a:t>
            </a:r>
          </a:p>
          <a:p>
            <a:pPr marL="625475" indent="-425450">
              <a:buFont typeface="Wingdings" panose="05000000000000000000" pitchFamily="2" charset="2"/>
              <a:buChar char="Ø"/>
            </a:pPr>
            <a:r>
              <a:rPr lang="en-GB" sz="2400" dirty="0"/>
              <a:t>Put the table in the FROM clause twice. </a:t>
            </a:r>
          </a:p>
          <a:p>
            <a:pPr marL="625475" indent="-425450">
              <a:buFont typeface="Wingdings" panose="05000000000000000000" pitchFamily="2" charset="2"/>
              <a:buChar char="Ø"/>
            </a:pPr>
            <a:r>
              <a:rPr lang="en-GB" sz="2400" dirty="0"/>
              <a:t>Use aliases to distinguish columns in the WHERE clause.</a:t>
            </a:r>
          </a:p>
          <a:p>
            <a:pPr marL="625475" indent="-425450">
              <a:buFont typeface="Wingdings" panose="05000000000000000000" pitchFamily="2" charset="2"/>
              <a:buChar char="Ø"/>
            </a:pPr>
            <a:r>
              <a:rPr lang="en-US" sz="2400" dirty="0"/>
              <a:t>Syntax:</a:t>
            </a:r>
          </a:p>
          <a:p>
            <a:pPr marL="200025" indent="0">
              <a:buNone/>
            </a:pPr>
            <a:r>
              <a:rPr lang="en-US" sz="2400" dirty="0"/>
              <a:t>	</a:t>
            </a:r>
            <a:r>
              <a:rPr lang="en-US" sz="2000" dirty="0"/>
              <a:t>	SELECT </a:t>
            </a:r>
            <a:r>
              <a:rPr lang="en-US" sz="2000" dirty="0" err="1"/>
              <a:t>a.column_name</a:t>
            </a:r>
            <a:r>
              <a:rPr lang="en-US" sz="2000" dirty="0"/>
              <a:t>, </a:t>
            </a:r>
            <a:r>
              <a:rPr lang="en-US" sz="2000" dirty="0" err="1"/>
              <a:t>b.column_name</a:t>
            </a:r>
            <a:endParaRPr lang="en-US" sz="2000" dirty="0"/>
          </a:p>
          <a:p>
            <a:pPr marL="200025" lvl="1" indent="0">
              <a:buNone/>
            </a:pPr>
            <a:r>
              <a:rPr lang="en-US" sz="2000" dirty="0"/>
              <a:t>		FROM table1 a, table1 b </a:t>
            </a:r>
          </a:p>
          <a:p>
            <a:pPr marL="200025" lvl="1" indent="0">
              <a:buNone/>
            </a:pPr>
            <a:r>
              <a:rPr lang="en-US" sz="2000" dirty="0"/>
              <a:t>		WHERE </a:t>
            </a:r>
            <a:r>
              <a:rPr lang="en-US" sz="2000" dirty="0" err="1"/>
              <a:t>a.common_filed</a:t>
            </a:r>
            <a:r>
              <a:rPr lang="en-US" sz="2000" dirty="0"/>
              <a:t> = </a:t>
            </a:r>
            <a:r>
              <a:rPr lang="en-US" sz="2000" dirty="0" err="1"/>
              <a:t>b.common_field</a:t>
            </a:r>
            <a:r>
              <a:rPr lang="en-US" sz="2000" dirty="0"/>
              <a:t>;</a:t>
            </a:r>
            <a:endParaRPr lang="en-GB" sz="2000" dirty="0"/>
          </a:p>
        </p:txBody>
      </p:sp>
      <p:pic>
        <p:nvPicPr>
          <p:cNvPr id="2" name="Picture 1">
            <a:extLst>
              <a:ext uri="{FF2B5EF4-FFF2-40B4-BE49-F238E27FC236}">
                <a16:creationId xmlns:a16="http://schemas.microsoft.com/office/drawing/2014/main" xmlns="" id="{AC13ACA3-EF8B-4092-9200-64702836A414}"/>
              </a:ext>
            </a:extLst>
          </p:cNvPr>
          <p:cNvPicPr>
            <a:picLocks noChangeAspect="1"/>
          </p:cNvPicPr>
          <p:nvPr/>
        </p:nvPicPr>
        <p:blipFill>
          <a:blip r:embed="rId3"/>
          <a:stretch>
            <a:fillRect/>
          </a:stretch>
        </p:blipFill>
        <p:spPr>
          <a:xfrm>
            <a:off x="6096000" y="162333"/>
            <a:ext cx="5682297" cy="1876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Grp="1" noChangeAspect="1" noChangeArrowheads="1"/>
          </p:cNvPicPr>
          <p:nvPr>
            <p:ph idx="1"/>
          </p:nvPr>
        </p:nvPicPr>
        <p:blipFill>
          <a:blip r:embed="rId2" cstate="print"/>
          <a:srcRect/>
          <a:stretch>
            <a:fillRect/>
          </a:stretch>
        </p:blipFill>
        <p:spPr bwMode="auto">
          <a:xfrm>
            <a:off x="6669157" y="124137"/>
            <a:ext cx="4492486" cy="2672944"/>
          </a:xfrm>
          <a:prstGeom prst="rect">
            <a:avLst/>
          </a:prstGeom>
          <a:noFill/>
          <a:ln w="9525">
            <a:noFill/>
            <a:miter lim="800000"/>
            <a:headEnd/>
            <a:tailEnd/>
          </a:ln>
        </p:spPr>
      </p:pic>
      <p:pic>
        <p:nvPicPr>
          <p:cNvPr id="66563" name="Picture 3"/>
          <p:cNvPicPr>
            <a:picLocks noChangeAspect="1" noChangeArrowheads="1"/>
          </p:cNvPicPr>
          <p:nvPr/>
        </p:nvPicPr>
        <p:blipFill>
          <a:blip r:embed="rId3" cstate="print"/>
          <a:srcRect/>
          <a:stretch>
            <a:fillRect/>
          </a:stretch>
        </p:blipFill>
        <p:spPr bwMode="auto">
          <a:xfrm>
            <a:off x="6836934" y="3610587"/>
            <a:ext cx="4324709" cy="2438400"/>
          </a:xfrm>
          <a:prstGeom prst="rect">
            <a:avLst/>
          </a:prstGeom>
          <a:noFill/>
          <a:ln w="9525">
            <a:noFill/>
            <a:miter lim="800000"/>
            <a:headEnd/>
            <a:tailEnd/>
          </a:ln>
        </p:spPr>
      </p:pic>
      <p:sp>
        <p:nvSpPr>
          <p:cNvPr id="6" name="Rectangle 5"/>
          <p:cNvSpPr/>
          <p:nvPr/>
        </p:nvSpPr>
        <p:spPr>
          <a:xfrm>
            <a:off x="437322" y="838200"/>
            <a:ext cx="5353878" cy="1288045"/>
          </a:xfrm>
          <a:prstGeom prst="rect">
            <a:avLst/>
          </a:prstGeom>
        </p:spPr>
        <p:txBody>
          <a:bodyPr wrap="square">
            <a:spAutoFit/>
          </a:bodyPr>
          <a:lstStyle/>
          <a:p>
            <a:pPr>
              <a:lnSpc>
                <a:spcPct val="150000"/>
              </a:lnSpc>
            </a:pPr>
            <a:r>
              <a:rPr lang="en-US" b="1" dirty="0"/>
              <a:t>A query to find all pairings of two employees in the same country is desired. </a:t>
            </a:r>
          </a:p>
          <a:p>
            <a:pPr>
              <a:lnSpc>
                <a:spcPct val="150000"/>
              </a:lnSpc>
            </a:pPr>
            <a:endParaRPr lang="en-US" dirty="0"/>
          </a:p>
        </p:txBody>
      </p:sp>
      <p:sp>
        <p:nvSpPr>
          <p:cNvPr id="24578" name="Rectangle 2"/>
          <p:cNvSpPr>
            <a:spLocks noChangeArrowheads="1"/>
          </p:cNvSpPr>
          <p:nvPr/>
        </p:nvSpPr>
        <p:spPr bwMode="auto">
          <a:xfrm>
            <a:off x="329216" y="2919874"/>
            <a:ext cx="10005391" cy="643738"/>
          </a:xfrm>
          <a:prstGeom prst="rect">
            <a:avLst/>
          </a:prstGeom>
          <a:noFill/>
          <a:ln w="9525">
            <a:noFill/>
            <a:miter lim="800000"/>
            <a:headEnd/>
            <a:tailEnd/>
          </a:ln>
          <a:effectLst/>
        </p:spPr>
        <p:txBody>
          <a:bodyPr vert="horz" wrap="square" lIns="0" tIns="0" rIns="0" bIns="88872" numCol="1" anchor="ctr" anchorCtr="0" compatLnSpc="1">
            <a:prstTxWarp prst="textNoShape">
              <a:avLst/>
            </a:prstTxWarp>
            <a:spAutoFit/>
          </a:bodyPr>
          <a:lstStyle/>
          <a:p>
            <a:pPr lvl="0" fontAlgn="base">
              <a:spcBef>
                <a:spcPct val="0"/>
              </a:spcBef>
              <a:spcAft>
                <a:spcPct val="0"/>
              </a:spcAft>
            </a:pPr>
            <a:r>
              <a:rPr lang="en-US" dirty="0">
                <a:solidFill>
                  <a:srgbClr val="000000"/>
                </a:solidFill>
                <a:latin typeface="Arial Unicode MS" pitchFamily="34" charset="-128"/>
              </a:rPr>
              <a:t>SELECT e1</a:t>
            </a:r>
            <a:r>
              <a:rPr lang="en-US" dirty="0">
                <a:solidFill>
                  <a:srgbClr val="666600"/>
                </a:solidFill>
                <a:latin typeface="Arial Unicode MS" pitchFamily="34" charset="-128"/>
              </a:rPr>
              <a:t>.</a:t>
            </a:r>
            <a:r>
              <a:rPr lang="en-US" dirty="0">
                <a:solidFill>
                  <a:srgbClr val="000000"/>
                </a:solidFill>
                <a:latin typeface="Arial Unicode MS" pitchFamily="34" charset="-128"/>
              </a:rPr>
              <a:t>EmployeeID</a:t>
            </a:r>
            <a:r>
              <a:rPr lang="en-US" dirty="0">
                <a:solidFill>
                  <a:srgbClr val="666600"/>
                </a:solidFill>
                <a:latin typeface="Arial Unicode MS" pitchFamily="34" charset="-128"/>
              </a:rPr>
              <a:t>,</a:t>
            </a:r>
            <a:r>
              <a:rPr lang="en-US" dirty="0">
                <a:solidFill>
                  <a:srgbClr val="000000"/>
                </a:solidFill>
                <a:latin typeface="Arial Unicode MS" pitchFamily="34" charset="-128"/>
              </a:rPr>
              <a:t> e1.LastName, e2</a:t>
            </a:r>
            <a:r>
              <a:rPr lang="en-US" dirty="0">
                <a:solidFill>
                  <a:srgbClr val="666600"/>
                </a:solidFill>
                <a:latin typeface="Arial Unicode MS" pitchFamily="34" charset="-128"/>
              </a:rPr>
              <a:t>.</a:t>
            </a:r>
            <a:r>
              <a:rPr lang="en-US" dirty="0">
                <a:solidFill>
                  <a:srgbClr val="000000"/>
                </a:solidFill>
                <a:latin typeface="Arial Unicode MS" pitchFamily="34" charset="-128"/>
              </a:rPr>
              <a:t>EmployeeID</a:t>
            </a:r>
            <a:r>
              <a:rPr lang="en-US" dirty="0">
                <a:solidFill>
                  <a:srgbClr val="666600"/>
                </a:solidFill>
                <a:latin typeface="Arial Unicode MS" pitchFamily="34" charset="-128"/>
              </a:rPr>
              <a:t>,</a:t>
            </a:r>
            <a:r>
              <a:rPr lang="en-US" dirty="0">
                <a:solidFill>
                  <a:srgbClr val="000000"/>
                </a:solidFill>
                <a:latin typeface="Arial Unicode MS" pitchFamily="34" charset="-128"/>
              </a:rPr>
              <a:t> e2.LastName, e2.Country </a:t>
            </a:r>
          </a:p>
          <a:p>
            <a:pPr fontAlgn="base">
              <a:spcBef>
                <a:spcPct val="0"/>
              </a:spcBef>
              <a:spcAft>
                <a:spcPct val="0"/>
              </a:spcAft>
            </a:pPr>
            <a:r>
              <a:rPr lang="en-US" dirty="0">
                <a:solidFill>
                  <a:srgbClr val="000000"/>
                </a:solidFill>
                <a:latin typeface="Arial Unicode MS" pitchFamily="34" charset="-128"/>
              </a:rPr>
              <a:t>FROM   </a:t>
            </a:r>
            <a:r>
              <a:rPr lang="en-US" b="1" dirty="0">
                <a:solidFill>
                  <a:srgbClr val="000000"/>
                </a:solidFill>
                <a:latin typeface="Arial Unicode MS" pitchFamily="34" charset="-128"/>
              </a:rPr>
              <a:t>Employee As e1, Employee As e2 </a:t>
            </a:r>
            <a:r>
              <a:rPr lang="en-US" dirty="0">
                <a:solidFill>
                  <a:srgbClr val="000000"/>
                </a:solidFill>
                <a:latin typeface="Arial Unicode MS" pitchFamily="34" charset="-128"/>
              </a:rPr>
              <a:t>WHERE e1.Country = e2.Country; </a:t>
            </a:r>
            <a:endParaRPr lang="en-US" sz="4400" dirty="0">
              <a:latin typeface="Arial" pitchFamily="34" charset="0"/>
            </a:endParaRPr>
          </a:p>
        </p:txBody>
      </p:sp>
      <p:sp>
        <p:nvSpPr>
          <p:cNvPr id="9" name="Rectangle 8"/>
          <p:cNvSpPr/>
          <p:nvPr/>
        </p:nvSpPr>
        <p:spPr>
          <a:xfrm>
            <a:off x="1657566" y="4554212"/>
            <a:ext cx="3198311" cy="369332"/>
          </a:xfrm>
          <a:prstGeom prst="rect">
            <a:avLst/>
          </a:prstGeom>
        </p:spPr>
        <p:txBody>
          <a:bodyPr wrap="none">
            <a:spAutoFit/>
          </a:bodyPr>
          <a:lstStyle/>
          <a:p>
            <a:r>
              <a:rPr lang="en-US" dirty="0">
                <a:solidFill>
                  <a:srgbClr val="FF0000"/>
                </a:solidFill>
                <a:latin typeface="Arial Unicode MS" pitchFamily="34" charset="-128"/>
              </a:rPr>
              <a:t>Employee  e1, Employee  e2 </a:t>
            </a:r>
            <a:endParaRPr lang="en-US" dirty="0">
              <a:solidFill>
                <a:srgbClr val="FF0000"/>
              </a:solidFill>
            </a:endParaRPr>
          </a:p>
        </p:txBody>
      </p:sp>
      <p:cxnSp>
        <p:nvCxnSpPr>
          <p:cNvPr id="11" name="Straight Arrow Connector 10"/>
          <p:cNvCxnSpPr/>
          <p:nvPr/>
        </p:nvCxnSpPr>
        <p:spPr>
          <a:xfrm flipH="1">
            <a:off x="2907520" y="3563612"/>
            <a:ext cx="76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56722" y="3593812"/>
            <a:ext cx="2214068" cy="584775"/>
          </a:xfrm>
          <a:prstGeom prst="rect">
            <a:avLst/>
          </a:prstGeom>
        </p:spPr>
        <p:txBody>
          <a:bodyPr wrap="none">
            <a:spAutoFit/>
          </a:bodyPr>
          <a:lstStyle/>
          <a:p>
            <a:r>
              <a:rPr lang="en-US" sz="1600" dirty="0">
                <a:solidFill>
                  <a:schemeClr val="accent2">
                    <a:lumMod val="50000"/>
                  </a:schemeClr>
                </a:solidFill>
                <a:latin typeface="Arial Unicode MS" pitchFamily="34" charset="-128"/>
              </a:rPr>
              <a:t>Can also write like </a:t>
            </a:r>
          </a:p>
          <a:p>
            <a:r>
              <a:rPr lang="en-US" sz="1600" dirty="0">
                <a:solidFill>
                  <a:schemeClr val="accent2">
                    <a:lumMod val="50000"/>
                  </a:schemeClr>
                </a:solidFill>
                <a:latin typeface="Arial Unicode MS" pitchFamily="34" charset="-128"/>
              </a:rPr>
              <a:t>this: without writing As</a:t>
            </a:r>
            <a:endParaRPr lang="en-US" sz="1600" dirty="0">
              <a:solidFill>
                <a:schemeClr val="accent2">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GB"/>
              <a:t>Outer Join</a:t>
            </a:r>
          </a:p>
        </p:txBody>
      </p:sp>
      <p:sp>
        <p:nvSpPr>
          <p:cNvPr id="31749" name="Rectangle 3"/>
          <p:cNvSpPr>
            <a:spLocks noGrp="1" noChangeArrowheads="1"/>
          </p:cNvSpPr>
          <p:nvPr>
            <p:ph type="body" idx="1"/>
          </p:nvPr>
        </p:nvSpPr>
        <p:spPr/>
        <p:txBody>
          <a:bodyPr>
            <a:normAutofit/>
          </a:bodyPr>
          <a:lstStyle/>
          <a:p>
            <a:pPr marL="447675" indent="-268288">
              <a:lnSpc>
                <a:spcPct val="90000"/>
              </a:lnSpc>
              <a:buFont typeface="Wingdings" panose="05000000000000000000" pitchFamily="2" charset="2"/>
              <a:buChar char="Ø"/>
            </a:pPr>
            <a:r>
              <a:rPr lang="en-GB" sz="2400" dirty="0"/>
              <a:t>An Inner Join excludes rows from either table that don't have a matching row in the other table.</a:t>
            </a:r>
          </a:p>
          <a:p>
            <a:pPr marL="447675" indent="-268288">
              <a:lnSpc>
                <a:spcPct val="90000"/>
              </a:lnSpc>
              <a:buFont typeface="Wingdings" panose="05000000000000000000" pitchFamily="2" charset="2"/>
              <a:buChar char="Ø"/>
            </a:pPr>
            <a:r>
              <a:rPr lang="en-GB" sz="2400" i="1" dirty="0"/>
              <a:t>An Outer Join allows us to return unmatched rows.</a:t>
            </a:r>
          </a:p>
          <a:p>
            <a:pPr marL="447675" indent="-268288">
              <a:lnSpc>
                <a:spcPct val="90000"/>
              </a:lnSpc>
              <a:buFont typeface="Wingdings" panose="05000000000000000000" pitchFamily="2" charset="2"/>
              <a:buChar char="Ø"/>
            </a:pPr>
            <a:r>
              <a:rPr lang="en-GB" sz="2400" dirty="0"/>
              <a:t>Outer Joins come in three varieties :</a:t>
            </a:r>
          </a:p>
          <a:p>
            <a:pPr marL="740283" lvl="1" indent="-268288" fontAlgn="base">
              <a:buFont typeface="Wingdings" panose="05000000000000000000" pitchFamily="2" charset="2"/>
              <a:buChar char="Ø"/>
            </a:pPr>
            <a:r>
              <a:rPr lang="en-US" sz="2200" b="1" dirty="0"/>
              <a:t>LEFT</a:t>
            </a:r>
            <a:r>
              <a:rPr lang="en-US" sz="2200" dirty="0"/>
              <a:t> ( MATCHED ROWS IN RIGHT TABLE AND ALL ROWS IN LEFT TABLE )</a:t>
            </a:r>
          </a:p>
          <a:p>
            <a:pPr marL="740283" lvl="1" indent="-268288" fontAlgn="base">
              <a:buFont typeface="Wingdings" panose="05000000000000000000" pitchFamily="2" charset="2"/>
              <a:buChar char="Ø"/>
            </a:pPr>
            <a:r>
              <a:rPr lang="en-US" sz="2200" b="1" dirty="0"/>
              <a:t>RIGHT</a:t>
            </a:r>
            <a:r>
              <a:rPr lang="en-US" sz="2200" dirty="0"/>
              <a:t> ( MATCHED ROWS IN LEFT TABLE AND ALL ROWS IN RIGHT TABLE ) </a:t>
            </a:r>
          </a:p>
          <a:p>
            <a:pPr marL="740283" lvl="1" indent="-268288" fontAlgn="base">
              <a:buFont typeface="Wingdings" panose="05000000000000000000" pitchFamily="2" charset="2"/>
              <a:buChar char="Ø"/>
            </a:pPr>
            <a:r>
              <a:rPr lang="en-US" sz="2200" b="1" dirty="0"/>
              <a:t>FULL</a:t>
            </a:r>
            <a:r>
              <a:rPr lang="en-US" sz="2200" dirty="0"/>
              <a:t> ( ALL ROWS IN ALL TABLES IT DOESN'T MATTERS EVEN MATCH IS THERE OR NOT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2" name="Rectangle 16"/>
          <p:cNvSpPr>
            <a:spLocks noGrp="1" noChangeArrowheads="1"/>
          </p:cNvSpPr>
          <p:nvPr>
            <p:ph type="title"/>
          </p:nvPr>
        </p:nvSpPr>
        <p:spPr>
          <a:xfrm>
            <a:off x="1981200" y="152400"/>
            <a:ext cx="8305800" cy="685800"/>
          </a:xfrm>
        </p:spPr>
        <p:txBody>
          <a:bodyPr>
            <a:normAutofit fontScale="90000"/>
          </a:bodyPr>
          <a:lstStyle/>
          <a:p>
            <a:r>
              <a:rPr lang="en-US" dirty="0"/>
              <a:t>Outer Joins</a:t>
            </a:r>
          </a:p>
        </p:txBody>
      </p:sp>
      <p:sp>
        <p:nvSpPr>
          <p:cNvPr id="393219" name="Rectangle 3"/>
          <p:cNvSpPr>
            <a:spLocks noChangeArrowheads="1"/>
          </p:cNvSpPr>
          <p:nvPr/>
        </p:nvSpPr>
        <p:spPr bwMode="auto">
          <a:xfrm>
            <a:off x="6019801" y="914400"/>
            <a:ext cx="1570943" cy="40075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dirty="0">
                <a:latin typeface="Courier New" pitchFamily="49" charset="0"/>
              </a:rPr>
              <a:t>EMPLOYEES</a:t>
            </a:r>
          </a:p>
        </p:txBody>
      </p:sp>
      <p:sp>
        <p:nvSpPr>
          <p:cNvPr id="393220" name="Rectangle 4"/>
          <p:cNvSpPr>
            <a:spLocks noChangeArrowheads="1"/>
          </p:cNvSpPr>
          <p:nvPr/>
        </p:nvSpPr>
        <p:spPr bwMode="auto">
          <a:xfrm>
            <a:off x="2209801" y="921152"/>
            <a:ext cx="1868487" cy="400752"/>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2000" dirty="0">
                <a:latin typeface="Courier New" pitchFamily="49" charset="0"/>
              </a:rPr>
              <a:t>DEPARTMENTS</a:t>
            </a:r>
          </a:p>
        </p:txBody>
      </p:sp>
      <p:sp>
        <p:nvSpPr>
          <p:cNvPr id="393222" name="Rectangle 6"/>
          <p:cNvSpPr>
            <a:spLocks noChangeArrowheads="1"/>
          </p:cNvSpPr>
          <p:nvPr/>
        </p:nvSpPr>
        <p:spPr bwMode="auto">
          <a:xfrm>
            <a:off x="5486401" y="4572000"/>
            <a:ext cx="5959475" cy="369974"/>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dirty="0">
                <a:solidFill>
                  <a:schemeClr val="accent1"/>
                </a:solidFill>
              </a:rPr>
              <a:t>There are no employees in department 190. </a:t>
            </a:r>
          </a:p>
        </p:txBody>
      </p:sp>
      <p:pic>
        <p:nvPicPr>
          <p:cNvPr id="393224" name="Picture 8"/>
          <p:cNvPicPr>
            <a:picLocks noChangeAspect="1" noChangeArrowheads="1"/>
          </p:cNvPicPr>
          <p:nvPr/>
        </p:nvPicPr>
        <p:blipFill>
          <a:blip r:embed="rId3" cstate="print"/>
          <a:srcRect/>
          <a:stretch>
            <a:fillRect/>
          </a:stretch>
        </p:blipFill>
        <p:spPr bwMode="gray">
          <a:xfrm>
            <a:off x="2209801" y="1315152"/>
            <a:ext cx="3028950" cy="1981200"/>
          </a:xfrm>
          <a:prstGeom prst="rect">
            <a:avLst/>
          </a:prstGeom>
          <a:noFill/>
          <a:ln w="25400">
            <a:noFill/>
            <a:miter lim="800000"/>
            <a:headEnd type="none" w="sm" len="sm"/>
            <a:tailEnd type="none" w="sm" len="sm"/>
          </a:ln>
          <a:effectLst/>
        </p:spPr>
      </p:pic>
      <p:pic>
        <p:nvPicPr>
          <p:cNvPr id="393225" name="Picture 9"/>
          <p:cNvPicPr>
            <a:picLocks noChangeAspect="1" noChangeArrowheads="1"/>
          </p:cNvPicPr>
          <p:nvPr/>
        </p:nvPicPr>
        <p:blipFill>
          <a:blip r:embed="rId4" cstate="print"/>
          <a:srcRect/>
          <a:stretch>
            <a:fillRect/>
          </a:stretch>
        </p:blipFill>
        <p:spPr bwMode="auto">
          <a:xfrm>
            <a:off x="2424113" y="4311650"/>
            <a:ext cx="3009900" cy="209550"/>
          </a:xfrm>
          <a:prstGeom prst="rect">
            <a:avLst/>
          </a:prstGeom>
          <a:noFill/>
          <a:ln w="25400">
            <a:noFill/>
            <a:miter lim="800000"/>
            <a:headEnd type="none" w="sm" len="sm"/>
            <a:tailEnd type="none" w="sm" len="sm"/>
          </a:ln>
          <a:effectLst/>
        </p:spPr>
      </p:pic>
      <p:sp>
        <p:nvSpPr>
          <p:cNvPr id="393226" name="Rectangle 10"/>
          <p:cNvSpPr>
            <a:spLocks noChangeArrowheads="1"/>
          </p:cNvSpPr>
          <p:nvPr/>
        </p:nvSpPr>
        <p:spPr bwMode="auto">
          <a:xfrm>
            <a:off x="3962401" y="3200400"/>
            <a:ext cx="1336675" cy="182562"/>
          </a:xfrm>
          <a:prstGeom prst="rect">
            <a:avLst/>
          </a:prstGeom>
          <a:noFill/>
          <a:ln w="25400">
            <a:solidFill>
              <a:schemeClr val="hlink"/>
            </a:solidFill>
            <a:miter lim="800000"/>
            <a:headEnd/>
            <a:tailEnd/>
          </a:ln>
          <a:effectLst/>
        </p:spPr>
        <p:txBody>
          <a:bodyPr wrap="none" anchor="ctr"/>
          <a:lstStyle/>
          <a:p>
            <a:endParaRPr lang="en-US"/>
          </a:p>
        </p:txBody>
      </p:sp>
      <p:pic>
        <p:nvPicPr>
          <p:cNvPr id="393227" name="Picture 11"/>
          <p:cNvPicPr>
            <a:picLocks noChangeAspect="1" noChangeArrowheads="1"/>
          </p:cNvPicPr>
          <p:nvPr/>
        </p:nvPicPr>
        <p:blipFill>
          <a:blip r:embed="rId5" cstate="print"/>
          <a:srcRect/>
          <a:stretch>
            <a:fillRect/>
          </a:stretch>
        </p:blipFill>
        <p:spPr bwMode="gray">
          <a:xfrm>
            <a:off x="6096000" y="1315152"/>
            <a:ext cx="3038475" cy="2819400"/>
          </a:xfrm>
          <a:prstGeom prst="rect">
            <a:avLst/>
          </a:prstGeom>
          <a:noFill/>
          <a:ln w="25400">
            <a:noFill/>
            <a:miter lim="800000"/>
            <a:headEnd type="none" w="sm" len="sm"/>
            <a:tailEnd type="none" w="sm" len="sm"/>
          </a:ln>
          <a:effectLst/>
        </p:spPr>
      </p:pic>
      <p:pic>
        <p:nvPicPr>
          <p:cNvPr id="393228" name="Picture 12"/>
          <p:cNvPicPr>
            <a:picLocks noChangeAspect="1" noChangeArrowheads="1"/>
          </p:cNvPicPr>
          <p:nvPr/>
        </p:nvPicPr>
        <p:blipFill>
          <a:blip r:embed="rId6" cstate="print"/>
          <a:srcRect/>
          <a:stretch>
            <a:fillRect/>
          </a:stretch>
        </p:blipFill>
        <p:spPr bwMode="auto">
          <a:xfrm>
            <a:off x="5562601" y="4419600"/>
            <a:ext cx="3027363" cy="222250"/>
          </a:xfrm>
          <a:prstGeom prst="rect">
            <a:avLst/>
          </a:prstGeom>
          <a:noFill/>
          <a:ln w="25400">
            <a:noFill/>
            <a:miter lim="800000"/>
            <a:headEnd type="none" w="sm" len="sm"/>
            <a:tailEnd type="none" w="sm" len="sm"/>
          </a:ln>
          <a:effectLst/>
        </p:spPr>
      </p:pic>
      <p:sp>
        <p:nvSpPr>
          <p:cNvPr id="393229" name="Text Box 13"/>
          <p:cNvSpPr txBox="1">
            <a:spLocks noChangeArrowheads="1"/>
          </p:cNvSpPr>
          <p:nvPr/>
        </p:nvSpPr>
        <p:spPr bwMode="auto">
          <a:xfrm>
            <a:off x="5562601" y="4038600"/>
            <a:ext cx="366713" cy="394980"/>
          </a:xfrm>
          <a:prstGeom prst="rect">
            <a:avLst/>
          </a:prstGeom>
          <a:noFill/>
          <a:ln w="25400">
            <a:noFill/>
            <a:miter lim="800000"/>
            <a:headEnd type="none" w="sm" len="sm"/>
            <a:tailEnd type="none" w="med" len="lg"/>
          </a:ln>
          <a:effectLst/>
        </p:spPr>
        <p:txBody>
          <a:bodyPr wrap="square" lIns="12700" tIns="12700" rIns="12700" bIns="12700">
            <a:spAutoFit/>
          </a:bodyPr>
          <a:lstStyle/>
          <a:p>
            <a:pPr defTabSz="822325">
              <a:spcBef>
                <a:spcPct val="0"/>
              </a:spcBef>
              <a:buClr>
                <a:srgbClr val="000000"/>
              </a:buClr>
            </a:pPr>
            <a:r>
              <a:rPr lang="en-US" sz="2400" dirty="0"/>
              <a:t>…</a:t>
            </a:r>
          </a:p>
        </p:txBody>
      </p:sp>
      <p:sp>
        <p:nvSpPr>
          <p:cNvPr id="393223" name="Freeform 7"/>
          <p:cNvSpPr>
            <a:spLocks/>
          </p:cNvSpPr>
          <p:nvPr/>
        </p:nvSpPr>
        <p:spPr bwMode="auto">
          <a:xfrm>
            <a:off x="5105400" y="3429002"/>
            <a:ext cx="381000" cy="1066799"/>
          </a:xfrm>
          <a:custGeom>
            <a:avLst/>
            <a:gdLst/>
            <a:ahLst/>
            <a:cxnLst>
              <a:cxn ang="0">
                <a:pos x="383" y="528"/>
              </a:cxn>
              <a:cxn ang="0">
                <a:pos x="0" y="528"/>
              </a:cxn>
              <a:cxn ang="0">
                <a:pos x="0" y="480"/>
              </a:cxn>
              <a:cxn ang="0">
                <a:pos x="0" y="408"/>
              </a:cxn>
              <a:cxn ang="0">
                <a:pos x="0" y="0"/>
              </a:cxn>
            </a:cxnLst>
            <a:rect l="0" t="0" r="r" b="b"/>
            <a:pathLst>
              <a:path w="384" h="529">
                <a:moveTo>
                  <a:pt x="383" y="528"/>
                </a:moveTo>
                <a:lnTo>
                  <a:pt x="0" y="528"/>
                </a:lnTo>
                <a:lnTo>
                  <a:pt x="0" y="480"/>
                </a:lnTo>
                <a:lnTo>
                  <a:pt x="0" y="408"/>
                </a:lnTo>
                <a:lnTo>
                  <a:pt x="0" y="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13" name="Rectangle 12"/>
          <p:cNvSpPr/>
          <p:nvPr/>
        </p:nvSpPr>
        <p:spPr>
          <a:xfrm>
            <a:off x="427383" y="4953000"/>
            <a:ext cx="11539330" cy="1323439"/>
          </a:xfrm>
          <a:prstGeom prst="rect">
            <a:avLst/>
          </a:prstGeom>
        </p:spPr>
        <p:txBody>
          <a:bodyPr wrap="square">
            <a:spAutoFit/>
          </a:bodyPr>
          <a:lstStyle/>
          <a:p>
            <a:r>
              <a:rPr lang="en-US" sz="1600" b="1" dirty="0"/>
              <a:t>Returning Records with No Direct Match with Outer Joins</a:t>
            </a:r>
            <a:endParaRPr lang="en-US" sz="1600" b="1" dirty="0">
              <a:latin typeface="Times" pitchFamily="18" charset="0"/>
            </a:endParaRPr>
          </a:p>
          <a:p>
            <a:pPr lvl="1"/>
            <a:r>
              <a:rPr lang="en-US" sz="1600" dirty="0"/>
              <a:t>If a row does not satisfy a join condition, the row does not appear in the query result. For example, in the equijoin condition of </a:t>
            </a:r>
            <a:r>
              <a:rPr lang="en-US" sz="1600" dirty="0">
                <a:latin typeface="Courier New" pitchFamily="49" charset="0"/>
              </a:rPr>
              <a:t>EMPLOYEES</a:t>
            </a:r>
            <a:r>
              <a:rPr lang="en-US" sz="1600" dirty="0"/>
              <a:t> and </a:t>
            </a:r>
            <a:r>
              <a:rPr lang="en-US" sz="1600" dirty="0">
                <a:latin typeface="Courier New" pitchFamily="49" charset="0"/>
              </a:rPr>
              <a:t>DEPARTMENTS</a:t>
            </a:r>
            <a:r>
              <a:rPr lang="en-US" sz="1600" dirty="0"/>
              <a:t> tables, department ID 190 does not appear because there are no employees with that department ID recorded in the </a:t>
            </a:r>
            <a:r>
              <a:rPr lang="en-US" sz="1600" dirty="0">
                <a:latin typeface="Courier New" pitchFamily="49" charset="0"/>
              </a:rPr>
              <a:t>EMPLOYEES</a:t>
            </a:r>
            <a:r>
              <a:rPr lang="en-US" sz="1600" dirty="0"/>
              <a:t> table. Instead of seeing 20 employees in the result set, you see 19 records. </a:t>
            </a:r>
          </a:p>
          <a:p>
            <a:pPr lvl="1"/>
            <a:r>
              <a:rPr lang="en-US" sz="1600" dirty="0">
                <a:solidFill>
                  <a:srgbClr val="FF0000"/>
                </a:solidFill>
              </a:rPr>
              <a:t>To return the department record that does not have any employees, you can use an outer join.</a:t>
            </a:r>
          </a:p>
        </p:txBody>
      </p:sp>
      <p:sp>
        <p:nvSpPr>
          <p:cNvPr id="15" name="TextBox 14">
            <a:extLst>
              <a:ext uri="{FF2B5EF4-FFF2-40B4-BE49-F238E27FC236}">
                <a16:creationId xmlns:a16="http://schemas.microsoft.com/office/drawing/2014/main" xmlns="" id="{75408952-7384-4B63-B74E-7A81E47FE3C3}"/>
              </a:ext>
            </a:extLst>
          </p:cNvPr>
          <p:cNvSpPr txBox="1"/>
          <p:nvPr/>
        </p:nvSpPr>
        <p:spPr>
          <a:xfrm>
            <a:off x="8452401" y="42738"/>
            <a:ext cx="3739599" cy="307777"/>
          </a:xfrm>
          <a:prstGeom prst="rect">
            <a:avLst/>
          </a:prstGeom>
          <a:noFill/>
        </p:spPr>
        <p:txBody>
          <a:bodyPr wrap="square">
            <a:spAutoFit/>
          </a:bodyPr>
          <a:lstStyle/>
          <a:p>
            <a:r>
              <a:rPr lang="en-US" sz="1400" b="0" i="0" dirty="0">
                <a:solidFill>
                  <a:srgbClr val="000000"/>
                </a:solidFill>
                <a:effectLst/>
                <a:latin typeface="ArialMT_1ob_237"/>
              </a:rPr>
              <a:t>Copyright © 2007, Oracle. All rights reserved</a:t>
            </a:r>
            <a:endParaRPr lang="en-US" sz="1400"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98" name="Rectangle 14"/>
          <p:cNvSpPr>
            <a:spLocks noChangeArrowheads="1"/>
          </p:cNvSpPr>
          <p:nvPr/>
        </p:nvSpPr>
        <p:spPr bwMode="blackGray">
          <a:xfrm>
            <a:off x="1158876" y="1813566"/>
            <a:ext cx="7286625" cy="884238"/>
          </a:xfrm>
          <a:prstGeom prst="rect">
            <a:avLst/>
          </a:prstGeom>
          <a:noFill/>
          <a:ln w="28575">
            <a:solidFill>
              <a:srgbClr val="000000"/>
            </a:solidFill>
            <a:miter lim="800000"/>
            <a:headEnd/>
            <a:tailEnd/>
          </a:ln>
          <a:effectLst/>
        </p:spPr>
        <p:txBody>
          <a:bodyPr wrap="none" lIns="92075" tIns="46038" rIns="92075" bIns="46038" anchor="ctr"/>
          <a:lstStyle/>
          <a:p>
            <a:pPr eaLnBrk="0" hangingPunct="0">
              <a:spcBef>
                <a:spcPct val="0"/>
              </a:spcBef>
              <a:tabLst>
                <a:tab pos="1200150" algn="l"/>
              </a:tabLst>
            </a:pPr>
            <a:r>
              <a:rPr lang="en-US" sz="1600" dirty="0">
                <a:solidFill>
                  <a:srgbClr val="000000"/>
                </a:solidFill>
                <a:latin typeface="Courier New" pitchFamily="49" charset="0"/>
              </a:rPr>
              <a:t>SELECT </a:t>
            </a:r>
            <a:r>
              <a:rPr lang="en-US" sz="1600" dirty="0" err="1">
                <a:solidFill>
                  <a:srgbClr val="000000"/>
                </a:solidFill>
                <a:latin typeface="Courier New" pitchFamily="49" charset="0"/>
              </a:rPr>
              <a:t>e.last_name</a:t>
            </a:r>
            <a:r>
              <a:rPr lang="en-US" sz="1600" dirty="0">
                <a:solidFill>
                  <a:srgbClr val="000000"/>
                </a:solidFill>
                <a:latin typeface="Courier New" pitchFamily="49" charset="0"/>
              </a:rPr>
              <a:t>,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d.department_name</a:t>
            </a:r>
            <a:endParaRPr lang="en-US" sz="1600" dirty="0">
              <a:solidFill>
                <a:srgbClr val="000000"/>
              </a:solidFill>
              <a:latin typeface="Courier New" pitchFamily="49" charset="0"/>
            </a:endParaRPr>
          </a:p>
          <a:p>
            <a:pPr eaLnBrk="0" hangingPunct="0">
              <a:spcBef>
                <a:spcPct val="0"/>
              </a:spcBef>
              <a:tabLst>
                <a:tab pos="1200150" algn="l"/>
              </a:tabLst>
            </a:pPr>
            <a:r>
              <a:rPr lang="en-US" sz="1600" dirty="0">
                <a:solidFill>
                  <a:srgbClr val="000000"/>
                </a:solidFill>
                <a:latin typeface="Courier New" pitchFamily="49" charset="0"/>
              </a:rPr>
              <a:t>FROM   employees e LEFT OUTER JOIN departments d</a:t>
            </a:r>
          </a:p>
          <a:p>
            <a:pPr eaLnBrk="0" hangingPunct="0">
              <a:spcBef>
                <a:spcPct val="0"/>
              </a:spcBef>
              <a:tabLst>
                <a:tab pos="1200150" algn="l"/>
              </a:tabLst>
            </a:pPr>
            <a:r>
              <a:rPr lang="en-US" sz="1600" dirty="0">
                <a:solidFill>
                  <a:srgbClr val="000000"/>
                </a:solidFill>
                <a:latin typeface="Courier New" pitchFamily="49" charset="0"/>
              </a:rPr>
              <a:t>ON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p>
        </p:txBody>
      </p:sp>
      <p:pic>
        <p:nvPicPr>
          <p:cNvPr id="425988" name="Picture 4"/>
          <p:cNvPicPr>
            <a:picLocks noChangeAspect="1" noChangeArrowheads="1"/>
          </p:cNvPicPr>
          <p:nvPr/>
        </p:nvPicPr>
        <p:blipFill>
          <a:blip r:embed="rId3" cstate="print"/>
          <a:srcRect/>
          <a:stretch>
            <a:fillRect/>
          </a:stretch>
        </p:blipFill>
        <p:spPr bwMode="gray">
          <a:xfrm>
            <a:off x="1158876" y="3996308"/>
            <a:ext cx="7191375" cy="1323975"/>
          </a:xfrm>
          <a:prstGeom prst="rect">
            <a:avLst/>
          </a:prstGeom>
          <a:noFill/>
          <a:ln w="25400">
            <a:noFill/>
            <a:miter lim="800000"/>
            <a:headEnd type="none" w="sm" len="sm"/>
            <a:tailEnd type="none" w="sm" len="sm"/>
          </a:ln>
          <a:effectLst/>
        </p:spPr>
      </p:pic>
      <p:sp>
        <p:nvSpPr>
          <p:cNvPr id="425997" name="Rectangle 13"/>
          <p:cNvSpPr>
            <a:spLocks noGrp="1" noChangeArrowheads="1"/>
          </p:cNvSpPr>
          <p:nvPr>
            <p:ph type="title"/>
          </p:nvPr>
        </p:nvSpPr>
        <p:spPr>
          <a:xfrm>
            <a:off x="1981200" y="304800"/>
            <a:ext cx="8305800" cy="1143000"/>
          </a:xfrm>
        </p:spPr>
        <p:txBody>
          <a:bodyPr/>
          <a:lstStyle/>
          <a:p>
            <a:r>
              <a:rPr lang="en-US" dirty="0">
                <a:latin typeface="Courier New" pitchFamily="49" charset="0"/>
              </a:rPr>
              <a:t>LEFT OUTER JOIN</a:t>
            </a:r>
          </a:p>
        </p:txBody>
      </p:sp>
      <p:sp>
        <p:nvSpPr>
          <p:cNvPr id="425990" name="Rectangle 6"/>
          <p:cNvSpPr>
            <a:spLocks noChangeArrowheads="1"/>
          </p:cNvSpPr>
          <p:nvPr/>
        </p:nvSpPr>
        <p:spPr bwMode="auto">
          <a:xfrm>
            <a:off x="1158876" y="5087938"/>
            <a:ext cx="7127875" cy="193675"/>
          </a:xfrm>
          <a:prstGeom prst="rect">
            <a:avLst/>
          </a:prstGeom>
          <a:noFill/>
          <a:ln w="28575">
            <a:solidFill>
              <a:schemeClr val="hlink"/>
            </a:solidFill>
            <a:miter lim="800000"/>
            <a:headEnd/>
            <a:tailEnd/>
          </a:ln>
          <a:effectLst/>
        </p:spPr>
        <p:txBody>
          <a:bodyPr wrap="none" anchor="ctr"/>
          <a:lstStyle/>
          <a:p>
            <a:endParaRPr lang="en-US"/>
          </a:p>
        </p:txBody>
      </p:sp>
      <p:pic>
        <p:nvPicPr>
          <p:cNvPr id="425991" name="Picture 7"/>
          <p:cNvPicPr>
            <a:picLocks noChangeAspect="1" noChangeArrowheads="1"/>
          </p:cNvPicPr>
          <p:nvPr/>
        </p:nvPicPr>
        <p:blipFill>
          <a:blip r:embed="rId4" cstate="print"/>
          <a:srcRect/>
          <a:stretch>
            <a:fillRect/>
          </a:stretch>
        </p:blipFill>
        <p:spPr bwMode="auto">
          <a:xfrm>
            <a:off x="1131888" y="2903134"/>
            <a:ext cx="7181850" cy="895350"/>
          </a:xfrm>
          <a:prstGeom prst="rect">
            <a:avLst/>
          </a:prstGeom>
          <a:noFill/>
          <a:ln w="25400">
            <a:noFill/>
            <a:miter lim="800000"/>
            <a:headEnd type="none" w="sm" len="sm"/>
            <a:tailEnd type="none" w="sm" len="sm"/>
          </a:ln>
          <a:effectLst/>
        </p:spPr>
      </p:pic>
      <p:sp>
        <p:nvSpPr>
          <p:cNvPr id="425994" name="Text Box 10"/>
          <p:cNvSpPr txBox="1">
            <a:spLocks noChangeArrowheads="1"/>
          </p:cNvSpPr>
          <p:nvPr/>
        </p:nvSpPr>
        <p:spPr bwMode="auto">
          <a:xfrm>
            <a:off x="2463801" y="3595688"/>
            <a:ext cx="366713"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dirty="0"/>
              <a:t>…</a:t>
            </a:r>
          </a:p>
        </p:txBody>
      </p:sp>
      <p:sp>
        <p:nvSpPr>
          <p:cNvPr id="425999" name="Rectangle 15"/>
          <p:cNvSpPr>
            <a:spLocks noChangeArrowheads="1"/>
          </p:cNvSpPr>
          <p:nvPr/>
        </p:nvSpPr>
        <p:spPr bwMode="auto">
          <a:xfrm>
            <a:off x="3200401" y="2155826"/>
            <a:ext cx="5245100" cy="206375"/>
          </a:xfrm>
          <a:prstGeom prst="rect">
            <a:avLst/>
          </a:prstGeom>
          <a:noFill/>
          <a:ln w="28575">
            <a:solidFill>
              <a:schemeClr val="hlink"/>
            </a:solidFill>
            <a:miter lim="800000"/>
            <a:headEnd/>
            <a:tailEnd/>
          </a:ln>
          <a:effectLst/>
        </p:spPr>
        <p:txBody>
          <a:bodyPr wrap="none" anchor="ctr"/>
          <a:lstStyle/>
          <a:p>
            <a:endParaRPr lang="en-US"/>
          </a:p>
        </p:txBody>
      </p:sp>
      <p:sp>
        <p:nvSpPr>
          <p:cNvPr id="10" name="Rectangle 9"/>
          <p:cNvSpPr/>
          <p:nvPr/>
        </p:nvSpPr>
        <p:spPr>
          <a:xfrm>
            <a:off x="238539" y="5638800"/>
            <a:ext cx="11479696" cy="646331"/>
          </a:xfrm>
          <a:prstGeom prst="rect">
            <a:avLst/>
          </a:prstGeom>
        </p:spPr>
        <p:txBody>
          <a:bodyPr wrap="square">
            <a:spAutoFit/>
          </a:bodyPr>
          <a:lstStyle/>
          <a:p>
            <a:pPr lvl="1"/>
            <a:r>
              <a:rPr lang="en-US" dirty="0"/>
              <a:t>This query retrieves all rows in the </a:t>
            </a:r>
            <a:r>
              <a:rPr lang="en-US" dirty="0">
                <a:latin typeface="Courier New" pitchFamily="49" charset="0"/>
              </a:rPr>
              <a:t>EMPLOYEES </a:t>
            </a:r>
            <a:r>
              <a:rPr lang="en-US" dirty="0"/>
              <a:t>table, which is the left table even if there is no match in the </a:t>
            </a:r>
            <a:r>
              <a:rPr lang="en-US" dirty="0">
                <a:latin typeface="Courier New" pitchFamily="49" charset="0"/>
              </a:rPr>
              <a:t>DEPARTMENTS</a:t>
            </a:r>
            <a:r>
              <a:rPr lang="en-US" dirty="0"/>
              <a:t> table.</a:t>
            </a:r>
          </a:p>
        </p:txBody>
      </p:sp>
      <p:sp>
        <p:nvSpPr>
          <p:cNvPr id="11" name="Rectangle 10"/>
          <p:cNvSpPr/>
          <p:nvPr/>
        </p:nvSpPr>
        <p:spPr>
          <a:xfrm>
            <a:off x="2286000" y="1371600"/>
            <a:ext cx="6781800" cy="369332"/>
          </a:xfrm>
          <a:prstGeom prst="rect">
            <a:avLst/>
          </a:prstGeom>
        </p:spPr>
        <p:txBody>
          <a:bodyPr wrap="square">
            <a:spAutoFit/>
          </a:bodyPr>
          <a:lstStyle/>
          <a:p>
            <a:r>
              <a:rPr lang="en-US" dirty="0"/>
              <a:t>A left outer join will give all rows in A, plus any common rows in B</a:t>
            </a:r>
          </a:p>
        </p:txBody>
      </p:sp>
      <p:sp>
        <p:nvSpPr>
          <p:cNvPr id="3" name="TextBox 2">
            <a:extLst>
              <a:ext uri="{FF2B5EF4-FFF2-40B4-BE49-F238E27FC236}">
                <a16:creationId xmlns:a16="http://schemas.microsoft.com/office/drawing/2014/main" xmlns="" id="{5AF9DE90-CE18-469E-8506-A2C1488F2BA2}"/>
              </a:ext>
            </a:extLst>
          </p:cNvPr>
          <p:cNvSpPr txBox="1"/>
          <p:nvPr/>
        </p:nvSpPr>
        <p:spPr>
          <a:xfrm>
            <a:off x="8452401" y="42738"/>
            <a:ext cx="3739599" cy="307777"/>
          </a:xfrm>
          <a:prstGeom prst="rect">
            <a:avLst/>
          </a:prstGeom>
          <a:noFill/>
        </p:spPr>
        <p:txBody>
          <a:bodyPr wrap="square">
            <a:spAutoFit/>
          </a:bodyPr>
          <a:lstStyle/>
          <a:p>
            <a:r>
              <a:rPr lang="en-US" sz="1400" b="0" i="0" dirty="0">
                <a:solidFill>
                  <a:srgbClr val="000000"/>
                </a:solidFill>
                <a:effectLst/>
                <a:latin typeface="ArialMT_1ob_237"/>
              </a:rPr>
              <a:t>Copyright © 2007, Oracle. All rights reserved</a:t>
            </a:r>
            <a:endParaRPr lang="en-US" sz="1400" dirty="0"/>
          </a:p>
        </p:txBody>
      </p:sp>
      <p:pic>
        <p:nvPicPr>
          <p:cNvPr id="2" name="Picture 2">
            <a:extLst>
              <a:ext uri="{FF2B5EF4-FFF2-40B4-BE49-F238E27FC236}">
                <a16:creationId xmlns:a16="http://schemas.microsoft.com/office/drawing/2014/main" xmlns="" id="{94553BA5-4667-4F91-800F-A7ECC80C64C4}"/>
              </a:ext>
            </a:extLst>
          </p:cNvPr>
          <p:cNvPicPr>
            <a:picLocks noChangeAspect="1" noChangeArrowheads="1"/>
          </p:cNvPicPr>
          <p:nvPr/>
        </p:nvPicPr>
        <p:blipFill>
          <a:blip r:embed="rId5" cstate="print"/>
          <a:srcRect/>
          <a:stretch>
            <a:fillRect/>
          </a:stretch>
        </p:blipFill>
        <p:spPr bwMode="auto">
          <a:xfrm>
            <a:off x="9048751" y="2205428"/>
            <a:ext cx="2686050" cy="2476500"/>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98" name="Rectangle 14"/>
          <p:cNvSpPr>
            <a:spLocks noChangeArrowheads="1"/>
          </p:cNvSpPr>
          <p:nvPr/>
        </p:nvSpPr>
        <p:spPr bwMode="blackGray">
          <a:xfrm>
            <a:off x="1158876" y="1813566"/>
            <a:ext cx="7286625" cy="884238"/>
          </a:xfrm>
          <a:prstGeom prst="rect">
            <a:avLst/>
          </a:prstGeom>
          <a:noFill/>
          <a:ln w="28575">
            <a:solidFill>
              <a:srgbClr val="000000"/>
            </a:solidFill>
            <a:miter lim="800000"/>
            <a:headEnd/>
            <a:tailEnd/>
          </a:ln>
          <a:effectLst/>
        </p:spPr>
        <p:txBody>
          <a:bodyPr wrap="none" lIns="92075" tIns="46038" rIns="92075" bIns="46038" anchor="ctr"/>
          <a:lstStyle/>
          <a:p>
            <a:pPr eaLnBrk="0" hangingPunct="0">
              <a:spcBef>
                <a:spcPct val="0"/>
              </a:spcBef>
              <a:tabLst>
                <a:tab pos="1200150" algn="l"/>
              </a:tabLst>
            </a:pPr>
            <a:r>
              <a:rPr lang="en-US" sz="1600" dirty="0">
                <a:solidFill>
                  <a:srgbClr val="000000"/>
                </a:solidFill>
                <a:latin typeface="Courier New" pitchFamily="49" charset="0"/>
              </a:rPr>
              <a:t>SELECT </a:t>
            </a:r>
            <a:r>
              <a:rPr lang="en-US" sz="1600" dirty="0" err="1">
                <a:solidFill>
                  <a:srgbClr val="000000"/>
                </a:solidFill>
                <a:latin typeface="Courier New" pitchFamily="49" charset="0"/>
              </a:rPr>
              <a:t>e.last_name</a:t>
            </a:r>
            <a:r>
              <a:rPr lang="en-US" sz="1600" dirty="0">
                <a:solidFill>
                  <a:srgbClr val="000000"/>
                </a:solidFill>
                <a:latin typeface="Courier New" pitchFamily="49" charset="0"/>
              </a:rPr>
              <a:t>,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d.department_name</a:t>
            </a:r>
            <a:endParaRPr lang="en-US" sz="1600" dirty="0">
              <a:solidFill>
                <a:srgbClr val="000000"/>
              </a:solidFill>
              <a:latin typeface="Courier New" pitchFamily="49" charset="0"/>
            </a:endParaRPr>
          </a:p>
          <a:p>
            <a:pPr eaLnBrk="0" hangingPunct="0">
              <a:spcBef>
                <a:spcPct val="0"/>
              </a:spcBef>
              <a:tabLst>
                <a:tab pos="1200150" algn="l"/>
              </a:tabLst>
            </a:pPr>
            <a:r>
              <a:rPr lang="en-US" sz="1600" dirty="0">
                <a:solidFill>
                  <a:srgbClr val="000000"/>
                </a:solidFill>
                <a:latin typeface="Courier New" pitchFamily="49" charset="0"/>
              </a:rPr>
              <a:t>FROM   employees e RIGHT OUTER JOIN departments d</a:t>
            </a:r>
          </a:p>
          <a:p>
            <a:pPr eaLnBrk="0" hangingPunct="0">
              <a:spcBef>
                <a:spcPct val="0"/>
              </a:spcBef>
              <a:tabLst>
                <a:tab pos="1200150" algn="l"/>
              </a:tabLst>
            </a:pPr>
            <a:r>
              <a:rPr lang="en-US" sz="1600" dirty="0">
                <a:solidFill>
                  <a:srgbClr val="000000"/>
                </a:solidFill>
                <a:latin typeface="Courier New" pitchFamily="49" charset="0"/>
              </a:rPr>
              <a:t>ON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p>
        </p:txBody>
      </p:sp>
      <p:pic>
        <p:nvPicPr>
          <p:cNvPr id="425988" name="Picture 4"/>
          <p:cNvPicPr>
            <a:picLocks noChangeAspect="1" noChangeArrowheads="1"/>
          </p:cNvPicPr>
          <p:nvPr/>
        </p:nvPicPr>
        <p:blipFill>
          <a:blip r:embed="rId3" cstate="print"/>
          <a:srcRect/>
          <a:stretch>
            <a:fillRect/>
          </a:stretch>
        </p:blipFill>
        <p:spPr bwMode="gray">
          <a:xfrm>
            <a:off x="1158876" y="3996308"/>
            <a:ext cx="7191375" cy="1323975"/>
          </a:xfrm>
          <a:prstGeom prst="rect">
            <a:avLst/>
          </a:prstGeom>
          <a:noFill/>
          <a:ln w="25400">
            <a:noFill/>
            <a:miter lim="800000"/>
            <a:headEnd type="none" w="sm" len="sm"/>
            <a:tailEnd type="none" w="sm" len="sm"/>
          </a:ln>
          <a:effectLst/>
        </p:spPr>
      </p:pic>
      <p:sp>
        <p:nvSpPr>
          <p:cNvPr id="425997" name="Rectangle 13"/>
          <p:cNvSpPr>
            <a:spLocks noGrp="1" noChangeArrowheads="1"/>
          </p:cNvSpPr>
          <p:nvPr>
            <p:ph type="title"/>
          </p:nvPr>
        </p:nvSpPr>
        <p:spPr>
          <a:xfrm>
            <a:off x="1981200" y="304800"/>
            <a:ext cx="8305800" cy="1143000"/>
          </a:xfrm>
        </p:spPr>
        <p:txBody>
          <a:bodyPr/>
          <a:lstStyle/>
          <a:p>
            <a:r>
              <a:rPr lang="en-US" dirty="0">
                <a:latin typeface="Courier New" pitchFamily="49" charset="0"/>
              </a:rPr>
              <a:t>LEFT OUTER JOIN</a:t>
            </a:r>
          </a:p>
        </p:txBody>
      </p:sp>
      <p:sp>
        <p:nvSpPr>
          <p:cNvPr id="425990" name="Rectangle 6"/>
          <p:cNvSpPr>
            <a:spLocks noChangeArrowheads="1"/>
          </p:cNvSpPr>
          <p:nvPr/>
        </p:nvSpPr>
        <p:spPr bwMode="auto">
          <a:xfrm>
            <a:off x="1158876" y="5087938"/>
            <a:ext cx="7127875" cy="193675"/>
          </a:xfrm>
          <a:prstGeom prst="rect">
            <a:avLst/>
          </a:prstGeom>
          <a:noFill/>
          <a:ln w="28575">
            <a:solidFill>
              <a:schemeClr val="hlink"/>
            </a:solidFill>
            <a:miter lim="800000"/>
            <a:headEnd/>
            <a:tailEnd/>
          </a:ln>
          <a:effectLst/>
        </p:spPr>
        <p:txBody>
          <a:bodyPr wrap="none" anchor="ctr"/>
          <a:lstStyle/>
          <a:p>
            <a:endParaRPr lang="en-US"/>
          </a:p>
        </p:txBody>
      </p:sp>
      <p:pic>
        <p:nvPicPr>
          <p:cNvPr id="425991" name="Picture 7"/>
          <p:cNvPicPr>
            <a:picLocks noChangeAspect="1" noChangeArrowheads="1"/>
          </p:cNvPicPr>
          <p:nvPr/>
        </p:nvPicPr>
        <p:blipFill>
          <a:blip r:embed="rId4" cstate="print"/>
          <a:srcRect/>
          <a:stretch>
            <a:fillRect/>
          </a:stretch>
        </p:blipFill>
        <p:spPr bwMode="auto">
          <a:xfrm>
            <a:off x="1131888" y="2903134"/>
            <a:ext cx="7181850" cy="895350"/>
          </a:xfrm>
          <a:prstGeom prst="rect">
            <a:avLst/>
          </a:prstGeom>
          <a:noFill/>
          <a:ln w="25400">
            <a:noFill/>
            <a:miter lim="800000"/>
            <a:headEnd type="none" w="sm" len="sm"/>
            <a:tailEnd type="none" w="sm" len="sm"/>
          </a:ln>
          <a:effectLst/>
        </p:spPr>
      </p:pic>
      <p:sp>
        <p:nvSpPr>
          <p:cNvPr id="425994" name="Text Box 10"/>
          <p:cNvSpPr txBox="1">
            <a:spLocks noChangeArrowheads="1"/>
          </p:cNvSpPr>
          <p:nvPr/>
        </p:nvSpPr>
        <p:spPr bwMode="auto">
          <a:xfrm>
            <a:off x="2463801" y="3595688"/>
            <a:ext cx="366713"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dirty="0"/>
              <a:t>…</a:t>
            </a:r>
          </a:p>
        </p:txBody>
      </p:sp>
      <p:sp>
        <p:nvSpPr>
          <p:cNvPr id="425999" name="Rectangle 15"/>
          <p:cNvSpPr>
            <a:spLocks noChangeArrowheads="1"/>
          </p:cNvSpPr>
          <p:nvPr/>
        </p:nvSpPr>
        <p:spPr bwMode="auto">
          <a:xfrm>
            <a:off x="3200401" y="2155826"/>
            <a:ext cx="5245100" cy="206375"/>
          </a:xfrm>
          <a:prstGeom prst="rect">
            <a:avLst/>
          </a:prstGeom>
          <a:noFill/>
          <a:ln w="28575">
            <a:solidFill>
              <a:schemeClr val="hlink"/>
            </a:solidFill>
            <a:miter lim="800000"/>
            <a:headEnd/>
            <a:tailEnd/>
          </a:ln>
          <a:effectLst/>
        </p:spPr>
        <p:txBody>
          <a:bodyPr wrap="none" anchor="ctr"/>
          <a:lstStyle/>
          <a:p>
            <a:endParaRPr lang="en-US"/>
          </a:p>
        </p:txBody>
      </p:sp>
      <p:sp>
        <p:nvSpPr>
          <p:cNvPr id="10" name="Rectangle 9"/>
          <p:cNvSpPr/>
          <p:nvPr/>
        </p:nvSpPr>
        <p:spPr>
          <a:xfrm>
            <a:off x="238539" y="5638800"/>
            <a:ext cx="11479696" cy="646331"/>
          </a:xfrm>
          <a:prstGeom prst="rect">
            <a:avLst/>
          </a:prstGeom>
        </p:spPr>
        <p:txBody>
          <a:bodyPr wrap="square">
            <a:spAutoFit/>
          </a:bodyPr>
          <a:lstStyle/>
          <a:p>
            <a:pPr lvl="1"/>
            <a:r>
              <a:rPr lang="en-US" dirty="0"/>
              <a:t>This query retrieves all rows in the </a:t>
            </a:r>
            <a:r>
              <a:rPr lang="en-US" dirty="0">
                <a:latin typeface="Courier New" pitchFamily="49" charset="0"/>
              </a:rPr>
              <a:t>EMPLOYEES </a:t>
            </a:r>
            <a:r>
              <a:rPr lang="en-US" dirty="0"/>
              <a:t>table, which is the left table even if there is no match in the </a:t>
            </a:r>
            <a:r>
              <a:rPr lang="en-US" dirty="0">
                <a:latin typeface="Courier New" pitchFamily="49" charset="0"/>
              </a:rPr>
              <a:t>DEPARTMENTS</a:t>
            </a:r>
            <a:r>
              <a:rPr lang="en-US" dirty="0"/>
              <a:t> table.</a:t>
            </a:r>
          </a:p>
        </p:txBody>
      </p:sp>
      <p:sp>
        <p:nvSpPr>
          <p:cNvPr id="11" name="Rectangle 10"/>
          <p:cNvSpPr/>
          <p:nvPr/>
        </p:nvSpPr>
        <p:spPr>
          <a:xfrm>
            <a:off x="2286000" y="1371600"/>
            <a:ext cx="6781800" cy="369332"/>
          </a:xfrm>
          <a:prstGeom prst="rect">
            <a:avLst/>
          </a:prstGeom>
        </p:spPr>
        <p:txBody>
          <a:bodyPr wrap="square">
            <a:spAutoFit/>
          </a:bodyPr>
          <a:lstStyle/>
          <a:p>
            <a:r>
              <a:rPr lang="en-US" dirty="0"/>
              <a:t>A left outer join will give all rows in A, plus any common rows in B</a:t>
            </a:r>
          </a:p>
        </p:txBody>
      </p:sp>
      <p:sp>
        <p:nvSpPr>
          <p:cNvPr id="3" name="TextBox 2">
            <a:extLst>
              <a:ext uri="{FF2B5EF4-FFF2-40B4-BE49-F238E27FC236}">
                <a16:creationId xmlns:a16="http://schemas.microsoft.com/office/drawing/2014/main" xmlns="" id="{5AF9DE90-CE18-469E-8506-A2C1488F2BA2}"/>
              </a:ext>
            </a:extLst>
          </p:cNvPr>
          <p:cNvSpPr txBox="1"/>
          <p:nvPr/>
        </p:nvSpPr>
        <p:spPr>
          <a:xfrm>
            <a:off x="8452401" y="42738"/>
            <a:ext cx="3739599" cy="307777"/>
          </a:xfrm>
          <a:prstGeom prst="rect">
            <a:avLst/>
          </a:prstGeom>
          <a:noFill/>
        </p:spPr>
        <p:txBody>
          <a:bodyPr wrap="square">
            <a:spAutoFit/>
          </a:bodyPr>
          <a:lstStyle/>
          <a:p>
            <a:r>
              <a:rPr lang="en-US" sz="1400" b="0" i="0" dirty="0">
                <a:solidFill>
                  <a:srgbClr val="000000"/>
                </a:solidFill>
                <a:effectLst/>
                <a:latin typeface="ArialMT_1ob_237"/>
              </a:rPr>
              <a:t>Copyright © 2007, Oracle. All rights reserved</a:t>
            </a:r>
            <a:endParaRPr lang="en-US" sz="1400" dirty="0"/>
          </a:p>
        </p:txBody>
      </p:sp>
      <p:pic>
        <p:nvPicPr>
          <p:cNvPr id="2" name="Picture 2">
            <a:extLst>
              <a:ext uri="{FF2B5EF4-FFF2-40B4-BE49-F238E27FC236}">
                <a16:creationId xmlns:a16="http://schemas.microsoft.com/office/drawing/2014/main" xmlns="" id="{94553BA5-4667-4F91-800F-A7ECC80C64C4}"/>
              </a:ext>
            </a:extLst>
          </p:cNvPr>
          <p:cNvPicPr>
            <a:picLocks noChangeAspect="1" noChangeArrowheads="1"/>
          </p:cNvPicPr>
          <p:nvPr/>
        </p:nvPicPr>
        <p:blipFill>
          <a:blip r:embed="rId5" cstate="print"/>
          <a:srcRect/>
          <a:stretch>
            <a:fillRect/>
          </a:stretch>
        </p:blipFill>
        <p:spPr bwMode="auto">
          <a:xfrm>
            <a:off x="9048751" y="2205428"/>
            <a:ext cx="2686050" cy="2476500"/>
          </a:xfrm>
          <a:prstGeom prst="rect">
            <a:avLst/>
          </a:prstGeom>
          <a:noFill/>
          <a:ln w="9525">
            <a:noFill/>
            <a:miter lim="800000"/>
            <a:headEnd/>
            <a:tailEnd/>
          </a:ln>
        </p:spPr>
      </p:pic>
    </p:spTree>
    <p:extLst>
      <p:ext uri="{BB962C8B-B14F-4D97-AF65-F5344CB8AC3E}">
        <p14:creationId xmlns:p14="http://schemas.microsoft.com/office/powerpoint/2010/main" xmlns="" val="12310717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8049" name="Picture 17" descr="D:\Temp\08b.gif"/>
          <p:cNvPicPr>
            <a:picLocks noChangeAspect="1" noChangeArrowheads="1"/>
          </p:cNvPicPr>
          <p:nvPr/>
        </p:nvPicPr>
        <p:blipFill>
          <a:blip r:embed="rId3" cstate="print"/>
          <a:srcRect/>
          <a:stretch>
            <a:fillRect/>
          </a:stretch>
        </p:blipFill>
        <p:spPr bwMode="auto">
          <a:xfrm>
            <a:off x="1416328" y="4256088"/>
            <a:ext cx="7223125" cy="1439862"/>
          </a:xfrm>
          <a:prstGeom prst="rect">
            <a:avLst/>
          </a:prstGeom>
          <a:noFill/>
        </p:spPr>
      </p:pic>
      <p:sp>
        <p:nvSpPr>
          <p:cNvPr id="428046" name="Rectangle 14"/>
          <p:cNvSpPr>
            <a:spLocks noChangeArrowheads="1"/>
          </p:cNvSpPr>
          <p:nvPr/>
        </p:nvSpPr>
        <p:spPr bwMode="blackGray">
          <a:xfrm>
            <a:off x="1175301" y="1849756"/>
            <a:ext cx="7277100" cy="854075"/>
          </a:xfrm>
          <a:prstGeom prst="rect">
            <a:avLst/>
          </a:prstGeom>
          <a:noFill/>
          <a:ln w="28575">
            <a:solidFill>
              <a:srgbClr val="000000"/>
            </a:solidFill>
            <a:miter lim="800000"/>
            <a:headEnd/>
            <a:tailEnd/>
          </a:ln>
          <a:effectLst/>
        </p:spPr>
        <p:txBody>
          <a:bodyPr wrap="none" lIns="92075" tIns="46038" rIns="92075" bIns="46038" anchor="ctr"/>
          <a:lstStyle/>
          <a:p>
            <a:pPr eaLnBrk="0" hangingPunct="0">
              <a:spcBef>
                <a:spcPct val="0"/>
              </a:spcBef>
              <a:tabLst>
                <a:tab pos="1200150" algn="l"/>
              </a:tabLst>
            </a:pPr>
            <a:r>
              <a:rPr lang="en-US" sz="1600" dirty="0">
                <a:solidFill>
                  <a:srgbClr val="000000"/>
                </a:solidFill>
                <a:latin typeface="Courier New" pitchFamily="49" charset="0"/>
              </a:rPr>
              <a:t>SELECT </a:t>
            </a:r>
            <a:r>
              <a:rPr lang="en-US" sz="1600" dirty="0" err="1">
                <a:solidFill>
                  <a:srgbClr val="000000"/>
                </a:solidFill>
                <a:latin typeface="Courier New" pitchFamily="49" charset="0"/>
              </a:rPr>
              <a:t>e.last_name</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r>
              <a:rPr lang="en-US" sz="1600" dirty="0" err="1">
                <a:solidFill>
                  <a:srgbClr val="000000"/>
                </a:solidFill>
                <a:latin typeface="Courier New" pitchFamily="49" charset="0"/>
              </a:rPr>
              <a:t>d.department_name</a:t>
            </a:r>
            <a:endParaRPr lang="en-US" sz="1600" dirty="0">
              <a:solidFill>
                <a:srgbClr val="000000"/>
              </a:solidFill>
              <a:latin typeface="Courier New" pitchFamily="49" charset="0"/>
            </a:endParaRPr>
          </a:p>
          <a:p>
            <a:pPr eaLnBrk="0" hangingPunct="0">
              <a:spcBef>
                <a:spcPct val="0"/>
              </a:spcBef>
              <a:tabLst>
                <a:tab pos="1200150" algn="l"/>
              </a:tabLst>
            </a:pPr>
            <a:r>
              <a:rPr lang="en-US" sz="1600" dirty="0">
                <a:solidFill>
                  <a:srgbClr val="000000"/>
                </a:solidFill>
                <a:latin typeface="Courier New" pitchFamily="49" charset="0"/>
              </a:rPr>
              <a:t>FROM   employees e RIGHT OUTER JOIN departments d</a:t>
            </a:r>
          </a:p>
          <a:p>
            <a:pPr eaLnBrk="0" hangingPunct="0">
              <a:spcBef>
                <a:spcPct val="0"/>
              </a:spcBef>
              <a:tabLst>
                <a:tab pos="1200150" algn="l"/>
              </a:tabLst>
            </a:pPr>
            <a:r>
              <a:rPr lang="en-US" sz="1600" dirty="0">
                <a:solidFill>
                  <a:srgbClr val="000000"/>
                </a:solidFill>
                <a:latin typeface="Courier New" pitchFamily="49" charset="0"/>
              </a:rPr>
              <a:t>ON    (</a:t>
            </a:r>
            <a:r>
              <a:rPr lang="en-US" sz="1600" dirty="0" err="1">
                <a:solidFill>
                  <a:srgbClr val="000000"/>
                </a:solidFill>
                <a:latin typeface="Courier New" pitchFamily="49" charset="0"/>
              </a:rPr>
              <a:t>e.department_id</a:t>
            </a:r>
            <a:r>
              <a:rPr lang="en-US" sz="1600" dirty="0">
                <a:solidFill>
                  <a:srgbClr val="000000"/>
                </a:solidFill>
                <a:latin typeface="Courier New" pitchFamily="49" charset="0"/>
              </a:rPr>
              <a:t> = </a:t>
            </a:r>
            <a:r>
              <a:rPr lang="en-US" sz="1600" dirty="0" err="1">
                <a:solidFill>
                  <a:srgbClr val="000000"/>
                </a:solidFill>
                <a:latin typeface="Courier New" pitchFamily="49" charset="0"/>
              </a:rPr>
              <a:t>d.department_id</a:t>
            </a:r>
            <a:r>
              <a:rPr lang="en-US" sz="1600" dirty="0">
                <a:solidFill>
                  <a:srgbClr val="000000"/>
                </a:solidFill>
                <a:latin typeface="Courier New" pitchFamily="49" charset="0"/>
              </a:rPr>
              <a:t>) ;</a:t>
            </a:r>
          </a:p>
        </p:txBody>
      </p:sp>
      <p:sp>
        <p:nvSpPr>
          <p:cNvPr id="428045" name="Rectangle 13"/>
          <p:cNvSpPr>
            <a:spLocks noGrp="1" noChangeArrowheads="1"/>
          </p:cNvSpPr>
          <p:nvPr>
            <p:ph type="title"/>
          </p:nvPr>
        </p:nvSpPr>
        <p:spPr/>
        <p:txBody>
          <a:bodyPr/>
          <a:lstStyle/>
          <a:p>
            <a:r>
              <a:rPr lang="en-US" dirty="0">
                <a:latin typeface="Courier New" pitchFamily="49" charset="0"/>
              </a:rPr>
              <a:t>RIGHT OUTER JOIN</a:t>
            </a:r>
          </a:p>
        </p:txBody>
      </p:sp>
      <p:sp>
        <p:nvSpPr>
          <p:cNvPr id="428041" name="Text Box 9"/>
          <p:cNvSpPr txBox="1">
            <a:spLocks noChangeArrowheads="1"/>
          </p:cNvSpPr>
          <p:nvPr/>
        </p:nvSpPr>
        <p:spPr bwMode="auto">
          <a:xfrm>
            <a:off x="2427288" y="3879850"/>
            <a:ext cx="366712" cy="39498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428042" name="Rectangle 10"/>
          <p:cNvSpPr>
            <a:spLocks noChangeArrowheads="1"/>
          </p:cNvSpPr>
          <p:nvPr/>
        </p:nvSpPr>
        <p:spPr bwMode="auto">
          <a:xfrm>
            <a:off x="2015088" y="2145031"/>
            <a:ext cx="5597525" cy="263525"/>
          </a:xfrm>
          <a:prstGeom prst="rect">
            <a:avLst/>
          </a:prstGeom>
          <a:noFill/>
          <a:ln w="28575">
            <a:solidFill>
              <a:schemeClr val="hlink"/>
            </a:solidFill>
            <a:miter lim="800000"/>
            <a:headEnd/>
            <a:tailEnd/>
          </a:ln>
          <a:effectLst/>
        </p:spPr>
        <p:txBody>
          <a:bodyPr wrap="none" anchor="ctr"/>
          <a:lstStyle/>
          <a:p>
            <a:endParaRPr lang="en-US"/>
          </a:p>
        </p:txBody>
      </p:sp>
      <p:pic>
        <p:nvPicPr>
          <p:cNvPr id="428047" name="Picture 15" descr="D:\Temp\08a.gif"/>
          <p:cNvPicPr>
            <a:picLocks noChangeAspect="1" noChangeArrowheads="1"/>
          </p:cNvPicPr>
          <p:nvPr/>
        </p:nvPicPr>
        <p:blipFill>
          <a:blip r:embed="rId4" cstate="print"/>
          <a:srcRect/>
          <a:stretch>
            <a:fillRect/>
          </a:stretch>
        </p:blipFill>
        <p:spPr bwMode="auto">
          <a:xfrm>
            <a:off x="1416328" y="2829234"/>
            <a:ext cx="7235825" cy="1279525"/>
          </a:xfrm>
          <a:prstGeom prst="rect">
            <a:avLst/>
          </a:prstGeom>
          <a:noFill/>
        </p:spPr>
      </p:pic>
      <p:sp>
        <p:nvSpPr>
          <p:cNvPr id="428050" name="Rectangle 18"/>
          <p:cNvSpPr>
            <a:spLocks noChangeArrowheads="1"/>
          </p:cNvSpPr>
          <p:nvPr/>
        </p:nvSpPr>
        <p:spPr bwMode="auto">
          <a:xfrm>
            <a:off x="1463952" y="5062537"/>
            <a:ext cx="7127875" cy="193675"/>
          </a:xfrm>
          <a:prstGeom prst="rect">
            <a:avLst/>
          </a:prstGeom>
          <a:noFill/>
          <a:ln w="28575">
            <a:solidFill>
              <a:schemeClr val="hlink"/>
            </a:solidFill>
            <a:miter lim="800000"/>
            <a:headEnd/>
            <a:tailEnd/>
          </a:ln>
          <a:effectLst/>
        </p:spPr>
        <p:txBody>
          <a:bodyPr wrap="none" anchor="ctr"/>
          <a:lstStyle/>
          <a:p>
            <a:endParaRPr lang="en-US"/>
          </a:p>
        </p:txBody>
      </p:sp>
      <p:sp>
        <p:nvSpPr>
          <p:cNvPr id="9" name="Rectangle 8"/>
          <p:cNvSpPr/>
          <p:nvPr/>
        </p:nvSpPr>
        <p:spPr>
          <a:xfrm>
            <a:off x="427383" y="5695950"/>
            <a:ext cx="11764617" cy="646331"/>
          </a:xfrm>
          <a:prstGeom prst="rect">
            <a:avLst/>
          </a:prstGeom>
        </p:spPr>
        <p:txBody>
          <a:bodyPr wrap="square">
            <a:spAutoFit/>
          </a:bodyPr>
          <a:lstStyle/>
          <a:p>
            <a:pPr lvl="1"/>
            <a:r>
              <a:rPr lang="en-US" dirty="0"/>
              <a:t>This query retrieves all rows in the </a:t>
            </a:r>
            <a:r>
              <a:rPr lang="en-US" dirty="0">
                <a:latin typeface="Courier New" pitchFamily="49" charset="0"/>
              </a:rPr>
              <a:t>DEPARTMENTS</a:t>
            </a:r>
            <a:r>
              <a:rPr lang="en-US" dirty="0"/>
              <a:t> table, which is the right table even if there is no match in the </a:t>
            </a:r>
            <a:r>
              <a:rPr lang="en-US" dirty="0">
                <a:latin typeface="Courier New" pitchFamily="49" charset="0"/>
              </a:rPr>
              <a:t>EMPLOYEES</a:t>
            </a:r>
            <a:r>
              <a:rPr lang="en-US" dirty="0"/>
              <a:t> table.</a:t>
            </a:r>
          </a:p>
        </p:txBody>
      </p:sp>
      <p:sp>
        <p:nvSpPr>
          <p:cNvPr id="2" name="TextBox 1">
            <a:extLst>
              <a:ext uri="{FF2B5EF4-FFF2-40B4-BE49-F238E27FC236}">
                <a16:creationId xmlns:a16="http://schemas.microsoft.com/office/drawing/2014/main" xmlns="" id="{495DEE9D-B7BE-454E-8FD0-31DEAEDE9FF2}"/>
              </a:ext>
            </a:extLst>
          </p:cNvPr>
          <p:cNvSpPr txBox="1"/>
          <p:nvPr/>
        </p:nvSpPr>
        <p:spPr>
          <a:xfrm>
            <a:off x="8452401" y="42738"/>
            <a:ext cx="3739599" cy="307777"/>
          </a:xfrm>
          <a:prstGeom prst="rect">
            <a:avLst/>
          </a:prstGeom>
          <a:noFill/>
        </p:spPr>
        <p:txBody>
          <a:bodyPr wrap="square">
            <a:spAutoFit/>
          </a:bodyPr>
          <a:lstStyle/>
          <a:p>
            <a:r>
              <a:rPr lang="en-US" sz="1400" b="0" i="0" dirty="0">
                <a:solidFill>
                  <a:srgbClr val="000000"/>
                </a:solidFill>
                <a:effectLst/>
                <a:latin typeface="ArialMT_1ob_237"/>
              </a:rPr>
              <a:t>Copyright © 2007, Oracle. All rights reserved</a:t>
            </a:r>
            <a:endParaRPr lang="en-US" sz="1400" dirty="0"/>
          </a:p>
        </p:txBody>
      </p:sp>
      <p:pic>
        <p:nvPicPr>
          <p:cNvPr id="11" name="Picture 4">
            <a:extLst>
              <a:ext uri="{FF2B5EF4-FFF2-40B4-BE49-F238E27FC236}">
                <a16:creationId xmlns:a16="http://schemas.microsoft.com/office/drawing/2014/main" xmlns="" id="{2B5D7C57-33AA-4026-A9FD-AF59D18539D4}"/>
              </a:ext>
            </a:extLst>
          </p:cNvPr>
          <p:cNvPicPr>
            <a:picLocks noChangeAspect="1" noChangeArrowheads="1"/>
          </p:cNvPicPr>
          <p:nvPr/>
        </p:nvPicPr>
        <p:blipFill>
          <a:blip r:embed="rId5" cstate="print"/>
          <a:srcRect/>
          <a:stretch>
            <a:fillRect/>
          </a:stretch>
        </p:blipFill>
        <p:spPr bwMode="auto">
          <a:xfrm>
            <a:off x="9066629" y="2276793"/>
            <a:ext cx="2495550" cy="2447925"/>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4" name="Picture 6"/>
          <p:cNvPicPr>
            <a:picLocks noChangeAspect="1" noChangeArrowheads="1"/>
          </p:cNvPicPr>
          <p:nvPr/>
        </p:nvPicPr>
        <p:blipFill>
          <a:blip r:embed="rId2" cstate="print"/>
          <a:srcRect/>
          <a:stretch>
            <a:fillRect/>
          </a:stretch>
        </p:blipFill>
        <p:spPr bwMode="auto">
          <a:xfrm>
            <a:off x="3203713" y="3047713"/>
            <a:ext cx="4076700" cy="2124075"/>
          </a:xfrm>
          <a:prstGeom prst="rect">
            <a:avLst/>
          </a:prstGeom>
          <a:noFill/>
          <a:ln w="9525">
            <a:noFill/>
            <a:miter lim="800000"/>
            <a:headEnd/>
            <a:tailEnd/>
          </a:ln>
        </p:spPr>
      </p:pic>
      <p:sp>
        <p:nvSpPr>
          <p:cNvPr id="6" name="Title 5">
            <a:extLst>
              <a:ext uri="{FF2B5EF4-FFF2-40B4-BE49-F238E27FC236}">
                <a16:creationId xmlns:a16="http://schemas.microsoft.com/office/drawing/2014/main" xmlns="" id="{755344EA-282F-47D3-99BF-8311BA9E107B}"/>
              </a:ext>
            </a:extLst>
          </p:cNvPr>
          <p:cNvSpPr>
            <a:spLocks noGrp="1"/>
          </p:cNvSpPr>
          <p:nvPr>
            <p:ph type="title"/>
          </p:nvPr>
        </p:nvSpPr>
        <p:spPr>
          <a:xfrm>
            <a:off x="1066799" y="1686212"/>
            <a:ext cx="10058400" cy="646332"/>
          </a:xfrm>
        </p:spPr>
        <p:txBody>
          <a:bodyPr>
            <a:normAutofit fontScale="90000"/>
          </a:bodyPr>
          <a:lstStyle/>
          <a:p>
            <a:r>
              <a:rPr lang="en-US" dirty="0">
                <a:latin typeface="Courier New" panose="02070309020205020404" pitchFamily="49" charset="0"/>
                <a:cs typeface="Courier New" panose="02070309020205020404" pitchFamily="49" charset="0"/>
              </a:rPr>
              <a:t>FULL OUTER JOIN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xmlns="" id="{3B40D654-C6EE-43B9-9221-70C49F21BDC6}"/>
              </a:ext>
            </a:extLst>
          </p:cNvPr>
          <p:cNvSpPr txBox="1"/>
          <p:nvPr/>
        </p:nvSpPr>
        <p:spPr>
          <a:xfrm>
            <a:off x="1172816" y="2143914"/>
            <a:ext cx="9952383"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joined table will contain all records from both the tables and fill in NULLs for missing matches on either side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343314" y="1898374"/>
            <a:ext cx="10772775" cy="4297363"/>
          </a:xfrm>
        </p:spPr>
        <p:txBody>
          <a:bodyPr>
            <a:noAutofit/>
          </a:bodyPr>
          <a:lstStyle/>
          <a:p>
            <a:pPr algn="just">
              <a:lnSpc>
                <a:spcPct val="80000"/>
              </a:lnSpc>
            </a:pPr>
            <a:endParaRPr lang="en-US" sz="2400" dirty="0"/>
          </a:p>
          <a:p>
            <a:pPr marL="715963" indent="-447675" algn="just">
              <a:lnSpc>
                <a:spcPct val="80000"/>
              </a:lnSpc>
              <a:buFont typeface="Wingdings" panose="05000000000000000000" pitchFamily="2" charset="2"/>
              <a:buChar char="Ø"/>
            </a:pPr>
            <a:r>
              <a:rPr lang="en-US" sz="2400" dirty="0"/>
              <a:t>An SQL </a:t>
            </a:r>
            <a:r>
              <a:rPr lang="en-US" sz="2400" b="1" dirty="0"/>
              <a:t>join</a:t>
            </a:r>
            <a:r>
              <a:rPr lang="en-US" sz="2400" dirty="0"/>
              <a:t> clause combines records from two or more tables in a database. </a:t>
            </a:r>
          </a:p>
          <a:p>
            <a:pPr marL="715963" indent="-447675" algn="just">
              <a:lnSpc>
                <a:spcPct val="80000"/>
              </a:lnSpc>
              <a:buFont typeface="Wingdings" panose="05000000000000000000" pitchFamily="2" charset="2"/>
              <a:buChar char="Ø"/>
            </a:pPr>
            <a:r>
              <a:rPr lang="en-US" sz="2400" dirty="0"/>
              <a:t>It creates a set that can be saved as a table or used as it is.</a:t>
            </a:r>
          </a:p>
          <a:p>
            <a:pPr marL="715963" indent="-447675" algn="just">
              <a:lnSpc>
                <a:spcPct val="80000"/>
              </a:lnSpc>
              <a:buFont typeface="Wingdings" panose="05000000000000000000" pitchFamily="2" charset="2"/>
              <a:buChar char="Ø"/>
            </a:pPr>
            <a:r>
              <a:rPr lang="en-US" sz="2400" dirty="0"/>
              <a:t>A JOIN is a means for combining fields from two tables by using values common to each </a:t>
            </a:r>
            <a:r>
              <a:rPr lang="en-US" sz="2400" i="1" dirty="0"/>
              <a:t>(in most of the cases by using foreign key).</a:t>
            </a:r>
          </a:p>
          <a:p>
            <a:pPr marL="715963" indent="-447675" algn="just">
              <a:lnSpc>
                <a:spcPct val="80000"/>
              </a:lnSpc>
              <a:buFont typeface="Wingdings" panose="05000000000000000000" pitchFamily="2" charset="2"/>
              <a:buChar char="Ø"/>
            </a:pPr>
            <a:r>
              <a:rPr lang="en-US" sz="2400" dirty="0"/>
              <a:t>A programmer writes a JOIN statement to identify the records for joining. If the evaluated predicate is true, the combined record is then produced in the expected format, a record set or a temporary table.</a:t>
            </a:r>
          </a:p>
        </p:txBody>
      </p:sp>
      <p:sp>
        <p:nvSpPr>
          <p:cNvPr id="3" name="Rectangle 2"/>
          <p:cNvSpPr>
            <a:spLocks noGrp="1" noChangeArrowheads="1"/>
          </p:cNvSpPr>
          <p:nvPr>
            <p:ph type="title"/>
          </p:nvPr>
        </p:nvSpPr>
        <p:spPr>
          <a:xfrm>
            <a:off x="1771650" y="581025"/>
            <a:ext cx="8229600" cy="1143000"/>
          </a:xfrm>
        </p:spPr>
        <p:txBody>
          <a:bodyPr/>
          <a:lstStyle/>
          <a:p>
            <a:pPr algn="ctr"/>
            <a:r>
              <a:rPr lang="en-GB" b="1" dirty="0"/>
              <a:t>JOIN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GB" dirty="0"/>
              <a:t>Types of JOINS in a table</a:t>
            </a:r>
          </a:p>
        </p:txBody>
      </p:sp>
      <p:sp>
        <p:nvSpPr>
          <p:cNvPr id="23557" name="Rectangle 3"/>
          <p:cNvSpPr>
            <a:spLocks noGrp="1" noChangeArrowheads="1"/>
          </p:cNvSpPr>
          <p:nvPr>
            <p:ph type="body" idx="1"/>
          </p:nvPr>
        </p:nvSpPr>
        <p:spPr/>
        <p:txBody>
          <a:bodyPr>
            <a:normAutofit lnSpcReduction="10000"/>
          </a:bodyPr>
          <a:lstStyle/>
          <a:p>
            <a:pPr>
              <a:buFontTx/>
              <a:buNone/>
            </a:pPr>
            <a:r>
              <a:rPr lang="en-GB" sz="2400" dirty="0"/>
              <a:t>(SQL) Joins can be classified into the following categories :</a:t>
            </a:r>
          </a:p>
          <a:p>
            <a:pPr marL="514350" indent="-514350">
              <a:buFont typeface="+mj-lt"/>
              <a:buAutoNum type="romanUcPeriod"/>
            </a:pPr>
            <a:r>
              <a:rPr lang="en-GB" sz="2400" dirty="0"/>
              <a:t>Cartesian Products</a:t>
            </a:r>
          </a:p>
          <a:p>
            <a:pPr marL="514350" indent="-514350">
              <a:buFont typeface="+mj-lt"/>
              <a:buAutoNum type="romanUcPeriod"/>
            </a:pPr>
            <a:r>
              <a:rPr lang="en-GB" sz="2400" dirty="0"/>
              <a:t>Inner Joins (Equijoins)</a:t>
            </a:r>
          </a:p>
          <a:p>
            <a:pPr marL="514350" indent="-514350">
              <a:buFont typeface="+mj-lt"/>
              <a:buAutoNum type="romanUcPeriod"/>
            </a:pPr>
            <a:r>
              <a:rPr lang="en-GB" sz="2400" dirty="0"/>
              <a:t>Self Joins</a:t>
            </a:r>
          </a:p>
          <a:p>
            <a:pPr marL="514350" indent="-514350">
              <a:buFont typeface="+mj-lt"/>
              <a:buAutoNum type="romanUcPeriod"/>
            </a:pPr>
            <a:r>
              <a:rPr lang="en-GB" sz="2400" dirty="0"/>
              <a:t>Outer Joins (Left, Right and Full)</a:t>
            </a:r>
          </a:p>
          <a:p>
            <a:pPr>
              <a:buNone/>
            </a:pPr>
            <a:r>
              <a:rPr lang="en-US" dirty="0"/>
              <a:t>	</a:t>
            </a:r>
          </a:p>
          <a:p>
            <a:pPr>
              <a:buNone/>
            </a:pPr>
            <a:r>
              <a:rPr lang="en-US" dirty="0"/>
              <a:t>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SQL Joins</a:t>
            </a:r>
            <a:endParaRPr lang="en-US" dirty="0"/>
          </a:p>
        </p:txBody>
      </p:sp>
      <p:sp>
        <p:nvSpPr>
          <p:cNvPr id="3" name="Content Placeholder 2"/>
          <p:cNvSpPr>
            <a:spLocks noGrp="1"/>
          </p:cNvSpPr>
          <p:nvPr>
            <p:ph idx="1"/>
          </p:nvPr>
        </p:nvSpPr>
        <p:spPr/>
        <p:txBody>
          <a:bodyPr/>
          <a:lstStyle/>
          <a:p>
            <a:r>
              <a:rPr lang="en-US" dirty="0" smtClean="0">
                <a:solidFill>
                  <a:srgbClr val="C00000"/>
                </a:solidFill>
              </a:rPr>
              <a:t>JOIN: </a:t>
            </a:r>
            <a:r>
              <a:rPr lang="en-US" dirty="0" smtClean="0"/>
              <a:t>Return rows when there is </a:t>
            </a:r>
            <a:r>
              <a:rPr lang="en-US" dirty="0" smtClean="0">
                <a:solidFill>
                  <a:srgbClr val="C00000"/>
                </a:solidFill>
              </a:rPr>
              <a:t>at least one </a:t>
            </a:r>
            <a:r>
              <a:rPr lang="en-US" dirty="0" smtClean="0"/>
              <a:t>match in both tables </a:t>
            </a:r>
          </a:p>
          <a:p>
            <a:r>
              <a:rPr lang="en-US" dirty="0" smtClean="0">
                <a:solidFill>
                  <a:srgbClr val="C00000"/>
                </a:solidFill>
              </a:rPr>
              <a:t>LEFT JOIN: </a:t>
            </a:r>
            <a:r>
              <a:rPr lang="en-US" dirty="0" smtClean="0"/>
              <a:t>Return all rows from the </a:t>
            </a:r>
            <a:r>
              <a:rPr lang="en-US" dirty="0" smtClean="0">
                <a:solidFill>
                  <a:srgbClr val="C00000"/>
                </a:solidFill>
              </a:rPr>
              <a:t>left table, </a:t>
            </a:r>
            <a:r>
              <a:rPr lang="en-US" dirty="0" smtClean="0"/>
              <a:t>even if there are no matches in the right table </a:t>
            </a:r>
          </a:p>
          <a:p>
            <a:r>
              <a:rPr lang="en-US" dirty="0" smtClean="0">
                <a:solidFill>
                  <a:srgbClr val="C00000"/>
                </a:solidFill>
              </a:rPr>
              <a:t>RIGHT JOIN: </a:t>
            </a:r>
            <a:r>
              <a:rPr lang="en-US" dirty="0" smtClean="0"/>
              <a:t>Return all rows from the </a:t>
            </a:r>
            <a:r>
              <a:rPr lang="en-US" dirty="0" smtClean="0">
                <a:solidFill>
                  <a:srgbClr val="C00000"/>
                </a:solidFill>
              </a:rPr>
              <a:t>right table</a:t>
            </a:r>
            <a:r>
              <a:rPr lang="en-US" dirty="0" smtClean="0"/>
              <a:t>, even if there are no matches in the left table </a:t>
            </a:r>
          </a:p>
          <a:p>
            <a:r>
              <a:rPr lang="en-US" dirty="0" smtClean="0">
                <a:solidFill>
                  <a:srgbClr val="C00000"/>
                </a:solidFill>
              </a:rPr>
              <a:t>FULL JOIN: </a:t>
            </a:r>
            <a:r>
              <a:rPr lang="en-US" dirty="0" smtClean="0"/>
              <a:t>Return rows when there is a match in one of the tables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GB" sz="4000"/>
              <a:t>Cartesian Products (Cross Join)</a:t>
            </a:r>
          </a:p>
        </p:txBody>
      </p:sp>
      <p:sp>
        <p:nvSpPr>
          <p:cNvPr id="24581" name="Rectangle 3"/>
          <p:cNvSpPr>
            <a:spLocks noGrp="1" noChangeArrowheads="1"/>
          </p:cNvSpPr>
          <p:nvPr>
            <p:ph type="body" idx="1"/>
          </p:nvPr>
        </p:nvSpPr>
        <p:spPr/>
        <p:txBody>
          <a:bodyPr>
            <a:normAutofit/>
          </a:bodyPr>
          <a:lstStyle/>
          <a:p>
            <a:pPr marL="447675" indent="-447675">
              <a:buFont typeface="Wingdings" panose="05000000000000000000" pitchFamily="2" charset="2"/>
              <a:buChar char="Ø"/>
            </a:pPr>
            <a:r>
              <a:rPr lang="en-US" sz="2400" dirty="0"/>
              <a:t>The Cartesian-product operation, denoted by a cross (×), allows us to combine information from any two relations. </a:t>
            </a:r>
          </a:p>
          <a:p>
            <a:pPr marL="447675" indent="-447675">
              <a:buFont typeface="Wingdings" panose="05000000000000000000" pitchFamily="2" charset="2"/>
              <a:buChar char="Ø"/>
            </a:pPr>
            <a:r>
              <a:rPr lang="en-US" sz="2400" dirty="0"/>
              <a:t>We write the Cartesian product of relations r1 and r2 as </a:t>
            </a:r>
            <a:r>
              <a:rPr lang="en-US" sz="2400" b="1" dirty="0"/>
              <a:t>r1 × r2.</a:t>
            </a:r>
            <a:endParaRPr lang="en-GB" sz="2400" b="1" dirty="0"/>
          </a:p>
          <a:p>
            <a:pPr marL="447675" indent="-447675">
              <a:buFont typeface="Wingdings" panose="05000000000000000000" pitchFamily="2" charset="2"/>
              <a:buChar char="Ø"/>
            </a:pPr>
            <a:r>
              <a:rPr lang="en-GB" sz="2400" dirty="0"/>
              <a:t>Join without a Join Condition </a:t>
            </a:r>
          </a:p>
          <a:p>
            <a:pPr marL="447675" indent="-447675">
              <a:buFont typeface="Wingdings" panose="05000000000000000000" pitchFamily="2" charset="2"/>
              <a:buChar char="Ø"/>
            </a:pPr>
            <a:r>
              <a:rPr lang="en-GB" sz="2400" dirty="0"/>
              <a:t>It is the base of all the other types of join.</a:t>
            </a:r>
          </a:p>
          <a:p>
            <a:pPr marL="447675" indent="-447675">
              <a:buFont typeface="Wingdings" panose="05000000000000000000" pitchFamily="2" charset="2"/>
              <a:buChar char="Ø"/>
            </a:pPr>
            <a:r>
              <a:rPr lang="en-US" sz="2400" dirty="0"/>
              <a:t>In other words, it will produce rows which combine each row from the first table with each row from the second table.</a:t>
            </a:r>
            <a:endParaRPr lang="en-GB" sz="2400" dirty="0"/>
          </a:p>
        </p:txBody>
      </p:sp>
      <p:sp>
        <p:nvSpPr>
          <p:cNvPr id="5" name="TextBox 4">
            <a:extLst>
              <a:ext uri="{FF2B5EF4-FFF2-40B4-BE49-F238E27FC236}">
                <a16:creationId xmlns:a16="http://schemas.microsoft.com/office/drawing/2014/main" xmlns="" id="{D6B49099-0C72-49B0-BC99-3284E8E08B44}"/>
              </a:ext>
            </a:extLst>
          </p:cNvPr>
          <p:cNvSpPr txBox="1"/>
          <p:nvPr/>
        </p:nvSpPr>
        <p:spPr>
          <a:xfrm>
            <a:off x="154305" y="6055267"/>
            <a:ext cx="12037695" cy="369332"/>
          </a:xfrm>
          <a:prstGeom prst="rect">
            <a:avLst/>
          </a:prstGeom>
          <a:noFill/>
        </p:spPr>
        <p:txBody>
          <a:bodyPr wrap="square">
            <a:spAutoFit/>
          </a:bodyPr>
          <a:lstStyle/>
          <a:p>
            <a:pPr eaLnBrk="1" hangingPunct="1"/>
            <a:r>
              <a:rPr lang="en-US" altLang="en-US" sz="1800" i="1" dirty="0">
                <a:latin typeface="Franklin Gothic Book" panose="020B0503020102020204" pitchFamily="34" charset="0"/>
              </a:rPr>
              <a:t>Source: Fundamentals of database systems / </a:t>
            </a:r>
            <a:r>
              <a:rPr lang="en-US" altLang="en-US" sz="1800" i="1" dirty="0" err="1">
                <a:latin typeface="Franklin Gothic Book" panose="020B0503020102020204" pitchFamily="34" charset="0"/>
              </a:rPr>
              <a:t>Ramez</a:t>
            </a:r>
            <a:r>
              <a:rPr lang="en-US" altLang="en-US" sz="1800" i="1" dirty="0">
                <a:latin typeface="Franklin Gothic Book" panose="020B0503020102020204" pitchFamily="34" charset="0"/>
              </a:rPr>
              <a:t> </a:t>
            </a:r>
            <a:r>
              <a:rPr lang="en-US" altLang="en-US" sz="1800" i="1" dirty="0" err="1">
                <a:latin typeface="Franklin Gothic Book" panose="020B0503020102020204" pitchFamily="34" charset="0"/>
              </a:rPr>
              <a:t>Elmasri</a:t>
            </a:r>
            <a:r>
              <a:rPr lang="en-US" altLang="en-US" sz="1800" i="1" dirty="0">
                <a:latin typeface="Franklin Gothic Book" panose="020B0503020102020204" pitchFamily="34" charset="0"/>
              </a:rPr>
              <a:t>, </a:t>
            </a:r>
            <a:r>
              <a:rPr lang="en-US" altLang="en-US" sz="1800" i="1" dirty="0" err="1">
                <a:latin typeface="Franklin Gothic Book" panose="020B0503020102020204" pitchFamily="34" charset="0"/>
              </a:rPr>
              <a:t>Shamkant</a:t>
            </a:r>
            <a:r>
              <a:rPr lang="en-US" altLang="en-US" sz="1800" i="1" dirty="0">
                <a:latin typeface="Franklin Gothic Book" panose="020B0503020102020204" pitchFamily="34" charset="0"/>
              </a:rPr>
              <a:t> B. </a:t>
            </a:r>
            <a:r>
              <a:rPr lang="en-US" altLang="en-US" sz="1800" i="1" dirty="0" err="1">
                <a:latin typeface="Franklin Gothic Book" panose="020B0503020102020204" pitchFamily="34" charset="0"/>
              </a:rPr>
              <a:t>Navathe</a:t>
            </a:r>
            <a:r>
              <a:rPr lang="en-US" altLang="en-US" sz="1800" i="1" dirty="0">
                <a:latin typeface="Franklin Gothic Book" panose="020B0503020102020204" pitchFamily="34" charset="0"/>
              </a:rPr>
              <a:t>.—7th ed, Pearson Publications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05000" y="381000"/>
            <a:ext cx="8229600" cy="1295400"/>
          </a:xfrm>
        </p:spPr>
        <p:txBody>
          <a:bodyPr/>
          <a:lstStyle/>
          <a:p>
            <a:r>
              <a:rPr lang="en-GB" dirty="0"/>
              <a:t> Example:</a:t>
            </a:r>
          </a:p>
        </p:txBody>
      </p:sp>
      <p:sp>
        <p:nvSpPr>
          <p:cNvPr id="31747" name="Rectangle 3"/>
          <p:cNvSpPr>
            <a:spLocks noGrp="1" noChangeArrowheads="1"/>
          </p:cNvSpPr>
          <p:nvPr>
            <p:ph sz="half" idx="1"/>
          </p:nvPr>
        </p:nvSpPr>
        <p:spPr>
          <a:xfrm>
            <a:off x="5869060" y="533400"/>
            <a:ext cx="5635482" cy="4191000"/>
          </a:xfrm>
        </p:spPr>
        <p:txBody>
          <a:bodyPr/>
          <a:lstStyle/>
          <a:p>
            <a:pPr>
              <a:lnSpc>
                <a:spcPct val="100000"/>
              </a:lnSpc>
              <a:buFontTx/>
              <a:buNone/>
            </a:pPr>
            <a:r>
              <a:rPr lang="en-GB" sz="2000" b="1" dirty="0">
                <a:latin typeface="Courier New" pitchFamily="49" charset="0"/>
              </a:rPr>
              <a:t>SELECT * FROM</a:t>
            </a:r>
          </a:p>
          <a:p>
            <a:pPr>
              <a:lnSpc>
                <a:spcPct val="100000"/>
              </a:lnSpc>
              <a:buFontTx/>
              <a:buNone/>
            </a:pPr>
            <a:r>
              <a:rPr lang="en-GB" sz="2000" b="1" dirty="0">
                <a:latin typeface="Courier New" pitchFamily="49" charset="0"/>
              </a:rPr>
              <a:t>  Employee CROSS JOIN Project;</a:t>
            </a:r>
          </a:p>
        </p:txBody>
      </p:sp>
      <p:grpSp>
        <p:nvGrpSpPr>
          <p:cNvPr id="2" name="Group 4"/>
          <p:cNvGrpSpPr>
            <a:grpSpLocks/>
          </p:cNvGrpSpPr>
          <p:nvPr/>
        </p:nvGrpSpPr>
        <p:grpSpPr bwMode="auto">
          <a:xfrm>
            <a:off x="3139043" y="2200275"/>
            <a:ext cx="1743075" cy="2350868"/>
            <a:chOff x="768" y="2592"/>
            <a:chExt cx="1098" cy="1260"/>
          </a:xfrm>
        </p:grpSpPr>
        <p:sp>
          <p:nvSpPr>
            <p:cNvPr id="31749" name="Text Box 5"/>
            <p:cNvSpPr txBox="1">
              <a:spLocks noChangeArrowheads="1"/>
            </p:cNvSpPr>
            <p:nvPr/>
          </p:nvSpPr>
          <p:spPr bwMode="auto">
            <a:xfrm>
              <a:off x="768" y="2592"/>
              <a:ext cx="1098" cy="1260"/>
            </a:xfrm>
            <a:prstGeom prst="rect">
              <a:avLst/>
            </a:prstGeom>
            <a:noFill/>
            <a:ln w="9525">
              <a:noFill/>
              <a:miter lim="800000"/>
              <a:headEnd/>
              <a:tailEnd/>
            </a:ln>
            <a:effectLst/>
          </p:spPr>
          <p:txBody>
            <a:bodyPr wrap="none">
              <a:spAutoFit/>
            </a:bodyPr>
            <a:lstStyle/>
            <a:p>
              <a:r>
                <a:rPr lang="en-GB" dirty="0">
                  <a:latin typeface="Arial" charset="0"/>
                </a:rPr>
                <a:t>Project </a:t>
              </a:r>
              <a:r>
                <a:rPr lang="en-US" dirty="0">
                  <a:solidFill>
                    <a:srgbClr val="FF0000"/>
                  </a:solidFill>
                </a:rPr>
                <a:t>(8 rows</a:t>
              </a:r>
              <a:r>
                <a:rPr lang="en-US" dirty="0"/>
                <a:t>)</a:t>
              </a:r>
              <a:endParaRPr lang="en-GB" dirty="0">
                <a:latin typeface="Arial" charset="0"/>
              </a:endParaRPr>
            </a:p>
            <a:p>
              <a:endParaRPr lang="en-GB" sz="800" dirty="0">
                <a:latin typeface="Arial" charset="0"/>
              </a:endParaRPr>
            </a:p>
            <a:p>
              <a:r>
                <a:rPr lang="en-GB" dirty="0">
                  <a:latin typeface="Arial" charset="0"/>
                </a:rPr>
                <a:t>SSN	Code</a:t>
              </a:r>
            </a:p>
            <a:p>
              <a:endParaRPr lang="en-GB" sz="800" dirty="0">
                <a:latin typeface="Arial" charset="0"/>
              </a:endParaRPr>
            </a:p>
            <a:p>
              <a:r>
                <a:rPr lang="en-GB" dirty="0">
                  <a:latin typeface="Arial" charset="0"/>
                </a:rPr>
                <a:t>123	DBS</a:t>
              </a:r>
            </a:p>
            <a:p>
              <a:r>
                <a:rPr lang="en-GB" dirty="0">
                  <a:latin typeface="Arial" charset="0"/>
                </a:rPr>
                <a:t>124	PRG</a:t>
              </a:r>
            </a:p>
            <a:p>
              <a:r>
                <a:rPr lang="en-GB" dirty="0">
                  <a:latin typeface="Arial" charset="0"/>
                </a:rPr>
                <a:t>124	DBS</a:t>
              </a:r>
            </a:p>
            <a:p>
              <a:r>
                <a:rPr lang="en-GB" dirty="0">
                  <a:latin typeface="Arial" charset="0"/>
                </a:rPr>
                <a:t>126	PRG</a:t>
              </a:r>
            </a:p>
          </p:txBody>
        </p:sp>
        <p:sp>
          <p:nvSpPr>
            <p:cNvPr id="31750" name="Rectangle 6"/>
            <p:cNvSpPr>
              <a:spLocks noChangeArrowheads="1"/>
            </p:cNvSpPr>
            <p:nvPr/>
          </p:nvSpPr>
          <p:spPr bwMode="auto">
            <a:xfrm>
              <a:off x="768" y="283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1751" name="Line 7"/>
            <p:cNvSpPr>
              <a:spLocks noChangeShapeType="1"/>
            </p:cNvSpPr>
            <p:nvPr/>
          </p:nvSpPr>
          <p:spPr bwMode="auto">
            <a:xfrm>
              <a:off x="768" y="3004"/>
              <a:ext cx="1056" cy="0"/>
            </a:xfrm>
            <a:prstGeom prst="line">
              <a:avLst/>
            </a:prstGeom>
            <a:noFill/>
            <a:ln w="19050">
              <a:solidFill>
                <a:schemeClr val="tx1"/>
              </a:solidFill>
              <a:round/>
              <a:headEnd/>
              <a:tailEnd/>
            </a:ln>
            <a:effectLst/>
          </p:spPr>
          <p:txBody>
            <a:bodyPr wrap="none" anchor="ctr"/>
            <a:lstStyle/>
            <a:p>
              <a:endParaRPr lang="en-US"/>
            </a:p>
          </p:txBody>
        </p:sp>
        <p:sp>
          <p:nvSpPr>
            <p:cNvPr id="31752" name="Line 8"/>
            <p:cNvSpPr>
              <a:spLocks noChangeShapeType="1"/>
            </p:cNvSpPr>
            <p:nvPr/>
          </p:nvSpPr>
          <p:spPr bwMode="auto">
            <a:xfrm>
              <a:off x="1248" y="2832"/>
              <a:ext cx="0" cy="1008"/>
            </a:xfrm>
            <a:prstGeom prst="line">
              <a:avLst/>
            </a:prstGeom>
            <a:noFill/>
            <a:ln w="19050">
              <a:solidFill>
                <a:schemeClr val="tx1"/>
              </a:solidFill>
              <a:round/>
              <a:headEnd/>
              <a:tailEnd/>
            </a:ln>
            <a:effectLst/>
          </p:spPr>
          <p:txBody>
            <a:bodyPr wrap="none" anchor="ctr"/>
            <a:lstStyle/>
            <a:p>
              <a:endParaRPr lang="en-US"/>
            </a:p>
          </p:txBody>
        </p:sp>
      </p:grpSp>
      <p:grpSp>
        <p:nvGrpSpPr>
          <p:cNvPr id="3" name="Group 9"/>
          <p:cNvGrpSpPr>
            <a:grpSpLocks/>
          </p:cNvGrpSpPr>
          <p:nvPr/>
        </p:nvGrpSpPr>
        <p:grpSpPr bwMode="auto">
          <a:xfrm>
            <a:off x="681120" y="2149186"/>
            <a:ext cx="2185988" cy="2401957"/>
            <a:chOff x="768" y="1152"/>
            <a:chExt cx="1377" cy="1260"/>
          </a:xfrm>
        </p:grpSpPr>
        <p:sp>
          <p:nvSpPr>
            <p:cNvPr id="31754" name="Text Box 10"/>
            <p:cNvSpPr txBox="1">
              <a:spLocks noChangeArrowheads="1"/>
            </p:cNvSpPr>
            <p:nvPr/>
          </p:nvSpPr>
          <p:spPr bwMode="auto">
            <a:xfrm>
              <a:off x="768" y="1152"/>
              <a:ext cx="1377" cy="1260"/>
            </a:xfrm>
            <a:prstGeom prst="rect">
              <a:avLst/>
            </a:prstGeom>
            <a:noFill/>
            <a:ln w="9525">
              <a:noFill/>
              <a:miter lim="800000"/>
              <a:headEnd/>
              <a:tailEnd/>
            </a:ln>
            <a:effectLst/>
          </p:spPr>
          <p:txBody>
            <a:bodyPr wrap="none">
              <a:spAutoFit/>
            </a:bodyPr>
            <a:lstStyle/>
            <a:p>
              <a:r>
                <a:rPr lang="en-GB" dirty="0">
                  <a:latin typeface="Arial" charset="0"/>
                </a:rPr>
                <a:t>Employee </a:t>
              </a:r>
              <a:r>
                <a:rPr lang="en-US" dirty="0">
                  <a:solidFill>
                    <a:srgbClr val="FF0000"/>
                  </a:solidFill>
                </a:rPr>
                <a:t>(20 rows</a:t>
              </a:r>
              <a:r>
                <a:rPr lang="en-US" dirty="0"/>
                <a:t>)</a:t>
              </a:r>
              <a:endParaRPr lang="en-GB" dirty="0">
                <a:latin typeface="Arial" charset="0"/>
              </a:endParaRPr>
            </a:p>
            <a:p>
              <a:endParaRPr lang="en-GB" sz="800" dirty="0">
                <a:latin typeface="Arial" charset="0"/>
              </a:endParaRPr>
            </a:p>
            <a:p>
              <a:r>
                <a:rPr lang="en-GB" dirty="0">
                  <a:latin typeface="Arial" charset="0"/>
                </a:rPr>
                <a:t>SSN	Name</a:t>
              </a:r>
            </a:p>
            <a:p>
              <a:endParaRPr lang="en-GB" sz="800" dirty="0">
                <a:latin typeface="Arial" charset="0"/>
              </a:endParaRPr>
            </a:p>
            <a:p>
              <a:r>
                <a:rPr lang="en-GB" dirty="0">
                  <a:latin typeface="Arial" charset="0"/>
                </a:rPr>
                <a:t>123	John</a:t>
              </a:r>
            </a:p>
            <a:p>
              <a:r>
                <a:rPr lang="en-GB" dirty="0">
                  <a:latin typeface="Arial" charset="0"/>
                </a:rPr>
                <a:t>124	Mary</a:t>
              </a:r>
            </a:p>
            <a:p>
              <a:r>
                <a:rPr lang="en-GB" dirty="0">
                  <a:latin typeface="Arial" charset="0"/>
                </a:rPr>
                <a:t>125	Mark</a:t>
              </a:r>
            </a:p>
            <a:p>
              <a:r>
                <a:rPr lang="en-GB" dirty="0">
                  <a:latin typeface="Arial" charset="0"/>
                </a:rPr>
                <a:t>126	Jane</a:t>
              </a:r>
            </a:p>
          </p:txBody>
        </p:sp>
        <p:sp>
          <p:nvSpPr>
            <p:cNvPr id="31755" name="Rectangle 11"/>
            <p:cNvSpPr>
              <a:spLocks noChangeArrowheads="1"/>
            </p:cNvSpPr>
            <p:nvPr/>
          </p:nvSpPr>
          <p:spPr bwMode="auto">
            <a:xfrm>
              <a:off x="768" y="1392"/>
              <a:ext cx="1056" cy="1008"/>
            </a:xfrm>
            <a:prstGeom prst="rect">
              <a:avLst/>
            </a:prstGeom>
            <a:noFill/>
            <a:ln w="19050">
              <a:solidFill>
                <a:schemeClr val="tx1"/>
              </a:solidFill>
              <a:miter lim="800000"/>
              <a:headEnd/>
              <a:tailEnd/>
            </a:ln>
            <a:effectLst/>
          </p:spPr>
          <p:txBody>
            <a:bodyPr wrap="none" anchor="ctr"/>
            <a:lstStyle/>
            <a:p>
              <a:endParaRPr lang="en-US"/>
            </a:p>
          </p:txBody>
        </p:sp>
        <p:sp>
          <p:nvSpPr>
            <p:cNvPr id="31756" name="Line 12"/>
            <p:cNvSpPr>
              <a:spLocks noChangeShapeType="1"/>
            </p:cNvSpPr>
            <p:nvPr/>
          </p:nvSpPr>
          <p:spPr bwMode="auto">
            <a:xfrm>
              <a:off x="768" y="1564"/>
              <a:ext cx="1056" cy="0"/>
            </a:xfrm>
            <a:prstGeom prst="line">
              <a:avLst/>
            </a:prstGeom>
            <a:noFill/>
            <a:ln w="19050">
              <a:solidFill>
                <a:schemeClr val="tx1"/>
              </a:solidFill>
              <a:round/>
              <a:headEnd/>
              <a:tailEnd/>
            </a:ln>
            <a:effectLst/>
          </p:spPr>
          <p:txBody>
            <a:bodyPr wrap="none" anchor="ctr"/>
            <a:lstStyle/>
            <a:p>
              <a:endParaRPr lang="en-US" dirty="0"/>
            </a:p>
          </p:txBody>
        </p:sp>
        <p:sp>
          <p:nvSpPr>
            <p:cNvPr id="31757" name="Line 13"/>
            <p:cNvSpPr>
              <a:spLocks noChangeShapeType="1"/>
            </p:cNvSpPr>
            <p:nvPr/>
          </p:nvSpPr>
          <p:spPr bwMode="auto">
            <a:xfrm>
              <a:off x="1248" y="1392"/>
              <a:ext cx="0" cy="1008"/>
            </a:xfrm>
            <a:prstGeom prst="line">
              <a:avLst/>
            </a:prstGeom>
            <a:noFill/>
            <a:ln w="19050">
              <a:solidFill>
                <a:schemeClr val="tx1"/>
              </a:solidFill>
              <a:round/>
              <a:headEnd/>
              <a:tailEnd/>
            </a:ln>
            <a:effectLst/>
          </p:spPr>
          <p:txBody>
            <a:bodyPr wrap="none" anchor="ctr"/>
            <a:lstStyle/>
            <a:p>
              <a:endParaRPr lang="en-US"/>
            </a:p>
          </p:txBody>
        </p:sp>
      </p:grpSp>
      <p:sp>
        <p:nvSpPr>
          <p:cNvPr id="31758" name="Text Box 14"/>
          <p:cNvSpPr txBox="1">
            <a:spLocks noChangeArrowheads="1"/>
          </p:cNvSpPr>
          <p:nvPr/>
        </p:nvSpPr>
        <p:spPr bwMode="auto">
          <a:xfrm>
            <a:off x="6281531" y="2359231"/>
            <a:ext cx="3505200" cy="2903538"/>
          </a:xfrm>
          <a:prstGeom prst="rect">
            <a:avLst/>
          </a:prstGeom>
          <a:noFill/>
          <a:ln w="19050">
            <a:noFill/>
            <a:miter lim="800000"/>
            <a:headEnd/>
            <a:tailEnd/>
          </a:ln>
          <a:effectLst/>
        </p:spPr>
        <p:txBody>
          <a:bodyPr>
            <a:spAutoFit/>
          </a:bodyPr>
          <a:lstStyle/>
          <a:p>
            <a:r>
              <a:rPr lang="en-GB" sz="1600" dirty="0">
                <a:latin typeface="Arial" charset="0"/>
              </a:rPr>
              <a:t>SSN	Name	SSN	Code</a:t>
            </a:r>
          </a:p>
          <a:p>
            <a:endParaRPr lang="en-GB" sz="800" dirty="0">
              <a:latin typeface="Arial" charset="0"/>
            </a:endParaRPr>
          </a:p>
          <a:p>
            <a:r>
              <a:rPr lang="en-GB" sz="1600" dirty="0">
                <a:latin typeface="Arial" charset="0"/>
              </a:rPr>
              <a:t>123	John	123	DBS</a:t>
            </a:r>
          </a:p>
          <a:p>
            <a:r>
              <a:rPr lang="en-GB" sz="1600" dirty="0">
                <a:latin typeface="Arial" charset="0"/>
              </a:rPr>
              <a:t>124	Mary	123	DBS</a:t>
            </a:r>
          </a:p>
          <a:p>
            <a:r>
              <a:rPr lang="en-GB" sz="1600" dirty="0">
                <a:latin typeface="Arial" charset="0"/>
              </a:rPr>
              <a:t>125	Mark	123	DBS</a:t>
            </a:r>
          </a:p>
          <a:p>
            <a:r>
              <a:rPr lang="en-GB" sz="1600" dirty="0">
                <a:latin typeface="Arial" charset="0"/>
              </a:rPr>
              <a:t>126	Jane	123	DBS</a:t>
            </a:r>
          </a:p>
          <a:p>
            <a:r>
              <a:rPr lang="en-GB" sz="1600" dirty="0">
                <a:latin typeface="Arial" charset="0"/>
              </a:rPr>
              <a:t>123	John	124	PRG</a:t>
            </a:r>
          </a:p>
          <a:p>
            <a:r>
              <a:rPr lang="en-GB" sz="1600" dirty="0">
                <a:latin typeface="Arial" charset="0"/>
              </a:rPr>
              <a:t>124	Mary	124	PRG</a:t>
            </a:r>
          </a:p>
          <a:p>
            <a:r>
              <a:rPr lang="en-GB" sz="1600" dirty="0">
                <a:latin typeface="Arial" charset="0"/>
              </a:rPr>
              <a:t>125	Mark	124	PRG</a:t>
            </a:r>
          </a:p>
          <a:p>
            <a:r>
              <a:rPr lang="en-GB" sz="1600" dirty="0">
                <a:latin typeface="Arial" charset="0"/>
              </a:rPr>
              <a:t>126	Jane	124	PRG</a:t>
            </a:r>
          </a:p>
          <a:p>
            <a:r>
              <a:rPr lang="en-GB" sz="1600" dirty="0">
                <a:latin typeface="Arial" charset="0"/>
              </a:rPr>
              <a:t>123	John	124	DBS</a:t>
            </a:r>
          </a:p>
          <a:p>
            <a:r>
              <a:rPr lang="en-GB" sz="1600" dirty="0">
                <a:latin typeface="Arial" charset="0"/>
              </a:rPr>
              <a:t>124	Mary	124	DBS</a:t>
            </a:r>
          </a:p>
        </p:txBody>
      </p:sp>
      <p:sp>
        <p:nvSpPr>
          <p:cNvPr id="31759" name="Line 15"/>
          <p:cNvSpPr>
            <a:spLocks noChangeShapeType="1"/>
          </p:cNvSpPr>
          <p:nvPr/>
        </p:nvSpPr>
        <p:spPr bwMode="auto">
          <a:xfrm>
            <a:off x="6215270" y="2733263"/>
            <a:ext cx="3505200" cy="0"/>
          </a:xfrm>
          <a:prstGeom prst="line">
            <a:avLst/>
          </a:prstGeom>
          <a:noFill/>
          <a:ln w="19050">
            <a:solidFill>
              <a:schemeClr val="tx1"/>
            </a:solidFill>
            <a:round/>
            <a:headEnd/>
            <a:tailEnd/>
          </a:ln>
          <a:effectLst/>
        </p:spPr>
        <p:txBody>
          <a:bodyPr wrap="none" anchor="ctr"/>
          <a:lstStyle/>
          <a:p>
            <a:endParaRPr lang="en-US"/>
          </a:p>
        </p:txBody>
      </p:sp>
      <p:sp>
        <p:nvSpPr>
          <p:cNvPr id="31760" name="Line 16"/>
          <p:cNvSpPr>
            <a:spLocks noChangeShapeType="1"/>
          </p:cNvSpPr>
          <p:nvPr/>
        </p:nvSpPr>
        <p:spPr bwMode="auto">
          <a:xfrm>
            <a:off x="7066720" y="2203173"/>
            <a:ext cx="31477" cy="3392536"/>
          </a:xfrm>
          <a:prstGeom prst="line">
            <a:avLst/>
          </a:prstGeom>
          <a:noFill/>
          <a:ln w="19050">
            <a:solidFill>
              <a:schemeClr val="tx1"/>
            </a:solidFill>
            <a:round/>
            <a:headEnd/>
            <a:tailEnd/>
          </a:ln>
          <a:effectLst/>
        </p:spPr>
        <p:txBody>
          <a:bodyPr wrap="none" anchor="ctr"/>
          <a:lstStyle/>
          <a:p>
            <a:endParaRPr lang="en-US"/>
          </a:p>
        </p:txBody>
      </p:sp>
      <p:sp>
        <p:nvSpPr>
          <p:cNvPr id="31761" name="Line 17"/>
          <p:cNvSpPr>
            <a:spLocks noChangeShapeType="1"/>
          </p:cNvSpPr>
          <p:nvPr/>
        </p:nvSpPr>
        <p:spPr bwMode="auto">
          <a:xfrm flipH="1">
            <a:off x="7971183" y="2209802"/>
            <a:ext cx="31476" cy="3385903"/>
          </a:xfrm>
          <a:prstGeom prst="line">
            <a:avLst/>
          </a:prstGeom>
          <a:noFill/>
          <a:ln w="19050">
            <a:solidFill>
              <a:schemeClr val="tx1"/>
            </a:solidFill>
            <a:round/>
            <a:headEnd/>
            <a:tailEnd/>
          </a:ln>
          <a:effectLst/>
        </p:spPr>
        <p:txBody>
          <a:bodyPr wrap="none" anchor="ctr"/>
          <a:lstStyle/>
          <a:p>
            <a:endParaRPr lang="en-US"/>
          </a:p>
        </p:txBody>
      </p:sp>
      <p:sp>
        <p:nvSpPr>
          <p:cNvPr id="31762" name="Line 18"/>
          <p:cNvSpPr>
            <a:spLocks noChangeShapeType="1"/>
          </p:cNvSpPr>
          <p:nvPr/>
        </p:nvSpPr>
        <p:spPr bwMode="auto">
          <a:xfrm flipH="1">
            <a:off x="8875645" y="2203173"/>
            <a:ext cx="6624" cy="3253408"/>
          </a:xfrm>
          <a:prstGeom prst="line">
            <a:avLst/>
          </a:prstGeom>
          <a:noFill/>
          <a:ln w="19050">
            <a:solidFill>
              <a:schemeClr val="tx1"/>
            </a:solidFill>
            <a:round/>
            <a:headEnd/>
            <a:tailEnd/>
          </a:ln>
          <a:effectLst/>
        </p:spPr>
        <p:txBody>
          <a:bodyPr wrap="none" anchor="ctr"/>
          <a:lstStyle/>
          <a:p>
            <a:endParaRPr lang="en-US"/>
          </a:p>
        </p:txBody>
      </p:sp>
      <p:sp>
        <p:nvSpPr>
          <p:cNvPr id="31763" name="Line 19"/>
          <p:cNvSpPr>
            <a:spLocks noChangeShapeType="1"/>
          </p:cNvSpPr>
          <p:nvPr/>
        </p:nvSpPr>
        <p:spPr bwMode="auto">
          <a:xfrm flipV="1">
            <a:off x="6190148" y="2209800"/>
            <a:ext cx="31477" cy="3385913"/>
          </a:xfrm>
          <a:prstGeom prst="line">
            <a:avLst/>
          </a:prstGeom>
          <a:noFill/>
          <a:ln w="19050">
            <a:solidFill>
              <a:schemeClr val="tx1"/>
            </a:solidFill>
            <a:round/>
            <a:headEnd/>
            <a:tailEnd/>
          </a:ln>
          <a:effectLst/>
        </p:spPr>
        <p:txBody>
          <a:bodyPr wrap="none" anchor="ctr"/>
          <a:lstStyle/>
          <a:p>
            <a:endParaRPr lang="en-US"/>
          </a:p>
        </p:txBody>
      </p:sp>
      <p:sp>
        <p:nvSpPr>
          <p:cNvPr id="31764" name="Line 20"/>
          <p:cNvSpPr>
            <a:spLocks noChangeShapeType="1"/>
          </p:cNvSpPr>
          <p:nvPr/>
        </p:nvSpPr>
        <p:spPr bwMode="auto">
          <a:xfrm>
            <a:off x="6215270" y="2203174"/>
            <a:ext cx="3505200" cy="0"/>
          </a:xfrm>
          <a:prstGeom prst="line">
            <a:avLst/>
          </a:prstGeom>
          <a:noFill/>
          <a:ln w="19050">
            <a:solidFill>
              <a:schemeClr val="tx1"/>
            </a:solidFill>
            <a:round/>
            <a:headEnd/>
            <a:tailEnd/>
          </a:ln>
          <a:effectLst/>
        </p:spPr>
        <p:txBody>
          <a:bodyPr wrap="none" anchor="ctr"/>
          <a:lstStyle/>
          <a:p>
            <a:endParaRPr lang="en-US"/>
          </a:p>
        </p:txBody>
      </p:sp>
      <p:sp>
        <p:nvSpPr>
          <p:cNvPr id="31765" name="Line 21"/>
          <p:cNvSpPr>
            <a:spLocks noChangeShapeType="1"/>
          </p:cNvSpPr>
          <p:nvPr/>
        </p:nvSpPr>
        <p:spPr bwMode="auto">
          <a:xfrm>
            <a:off x="9720470" y="2203173"/>
            <a:ext cx="0" cy="3392532"/>
          </a:xfrm>
          <a:prstGeom prst="line">
            <a:avLst/>
          </a:prstGeom>
          <a:noFill/>
          <a:ln w="19050">
            <a:solidFill>
              <a:schemeClr val="tx1"/>
            </a:solidFill>
            <a:round/>
            <a:headEnd/>
            <a:tailEnd/>
          </a:ln>
          <a:effectLst/>
        </p:spPr>
        <p:txBody>
          <a:bodyPr wrap="none" anchor="ctr"/>
          <a:lstStyle/>
          <a:p>
            <a:endParaRPr lang="en-US"/>
          </a:p>
        </p:txBody>
      </p:sp>
      <p:sp>
        <p:nvSpPr>
          <p:cNvPr id="25" name="TextBox 24">
            <a:extLst>
              <a:ext uri="{FF2B5EF4-FFF2-40B4-BE49-F238E27FC236}">
                <a16:creationId xmlns:a16="http://schemas.microsoft.com/office/drawing/2014/main" xmlns="" id="{0436AF29-99B8-4076-AC02-BD763343F14F}"/>
              </a:ext>
            </a:extLst>
          </p:cNvPr>
          <p:cNvSpPr txBox="1"/>
          <p:nvPr/>
        </p:nvSpPr>
        <p:spPr>
          <a:xfrm rot="5400000">
            <a:off x="627938" y="4087324"/>
            <a:ext cx="627821" cy="646331"/>
          </a:xfrm>
          <a:prstGeom prst="rect">
            <a:avLst/>
          </a:prstGeom>
          <a:noFill/>
        </p:spPr>
        <p:txBody>
          <a:bodyPr wrap="square">
            <a:spAutoFit/>
          </a:bodyPr>
          <a:lstStyle/>
          <a:p>
            <a:pPr defTabSz="822325">
              <a:spcBef>
                <a:spcPct val="0"/>
              </a:spcBef>
              <a:buClr>
                <a:srgbClr val="000000"/>
              </a:buClr>
            </a:pPr>
            <a:r>
              <a:rPr lang="en-IN" dirty="0"/>
              <a:t>..…</a:t>
            </a:r>
            <a:r>
              <a:rPr lang="en-US" dirty="0"/>
              <a:t>	</a:t>
            </a:r>
            <a:endParaRPr lang="en-US" sz="1800" dirty="0"/>
          </a:p>
        </p:txBody>
      </p:sp>
      <p:sp>
        <p:nvSpPr>
          <p:cNvPr id="9" name="Line 20">
            <a:extLst>
              <a:ext uri="{FF2B5EF4-FFF2-40B4-BE49-F238E27FC236}">
                <a16:creationId xmlns:a16="http://schemas.microsoft.com/office/drawing/2014/main" xmlns="" id="{6902F0B3-33E0-40F4-8F31-93DD2E2D6AC7}"/>
              </a:ext>
            </a:extLst>
          </p:cNvPr>
          <p:cNvSpPr>
            <a:spLocks noChangeShapeType="1"/>
          </p:cNvSpPr>
          <p:nvPr/>
        </p:nvSpPr>
        <p:spPr bwMode="auto">
          <a:xfrm>
            <a:off x="6190149" y="5595705"/>
            <a:ext cx="3505200" cy="0"/>
          </a:xfrm>
          <a:prstGeom prst="line">
            <a:avLst/>
          </a:prstGeom>
          <a:noFill/>
          <a:ln w="19050">
            <a:solidFill>
              <a:schemeClr val="tx1"/>
            </a:solidFill>
            <a:round/>
            <a:headEnd/>
            <a:tailEnd/>
          </a:ln>
          <a:effectLst/>
        </p:spPr>
        <p:txBody>
          <a:bodyPr wrap="none" anchor="ctr"/>
          <a:lstStyle/>
          <a:p>
            <a:endParaRPr lang="en-US"/>
          </a:p>
        </p:txBody>
      </p:sp>
      <p:sp>
        <p:nvSpPr>
          <p:cNvPr id="35" name="TextBox 34">
            <a:extLst>
              <a:ext uri="{FF2B5EF4-FFF2-40B4-BE49-F238E27FC236}">
                <a16:creationId xmlns:a16="http://schemas.microsoft.com/office/drawing/2014/main" xmlns="" id="{A543C5E1-B6CC-457B-9E94-0045EE99E77A}"/>
              </a:ext>
            </a:extLst>
          </p:cNvPr>
          <p:cNvSpPr txBox="1"/>
          <p:nvPr/>
        </p:nvSpPr>
        <p:spPr>
          <a:xfrm>
            <a:off x="9811852" y="3089676"/>
            <a:ext cx="1976992" cy="678647"/>
          </a:xfrm>
          <a:prstGeom prst="rect">
            <a:avLst/>
          </a:prstGeom>
          <a:noFill/>
        </p:spPr>
        <p:txBody>
          <a:bodyPr wrap="square">
            <a:spAutoFit/>
          </a:bodyPr>
          <a:lstStyle/>
          <a:p>
            <a:pPr algn="r" eaLnBrk="0" hangingPunct="0">
              <a:lnSpc>
                <a:spcPct val="110000"/>
              </a:lnSpc>
              <a:spcBef>
                <a:spcPct val="0"/>
              </a:spcBef>
              <a:buClrTx/>
              <a:buFontTx/>
              <a:buNone/>
            </a:pPr>
            <a:r>
              <a:rPr lang="en-US" b="1" dirty="0">
                <a:solidFill>
                  <a:srgbClr val="FF0000"/>
                </a:solidFill>
              </a:rPr>
              <a:t>Cartesian product: </a:t>
            </a:r>
            <a:br>
              <a:rPr lang="en-US" b="1" dirty="0">
                <a:solidFill>
                  <a:srgbClr val="FF0000"/>
                </a:solidFill>
              </a:rPr>
            </a:br>
            <a:r>
              <a:rPr lang="en-US" b="1" dirty="0">
                <a:solidFill>
                  <a:srgbClr val="FF0000"/>
                </a:solidFill>
              </a:rPr>
              <a:t>20 x 8 = 160 rows</a:t>
            </a:r>
          </a:p>
        </p:txBody>
      </p:sp>
      <p:sp>
        <p:nvSpPr>
          <p:cNvPr id="11" name="TextBox 10">
            <a:extLst>
              <a:ext uri="{FF2B5EF4-FFF2-40B4-BE49-F238E27FC236}">
                <a16:creationId xmlns:a16="http://schemas.microsoft.com/office/drawing/2014/main" xmlns="" id="{9F6DACF3-25CF-4AA6-A05C-A78AD6471ABD}"/>
              </a:ext>
            </a:extLst>
          </p:cNvPr>
          <p:cNvSpPr txBox="1"/>
          <p:nvPr/>
        </p:nvSpPr>
        <p:spPr>
          <a:xfrm rot="5400000">
            <a:off x="6246471" y="5155781"/>
            <a:ext cx="627821" cy="646331"/>
          </a:xfrm>
          <a:prstGeom prst="rect">
            <a:avLst/>
          </a:prstGeom>
          <a:noFill/>
        </p:spPr>
        <p:txBody>
          <a:bodyPr wrap="square">
            <a:spAutoFit/>
          </a:bodyPr>
          <a:lstStyle/>
          <a:p>
            <a:pPr defTabSz="822325">
              <a:spcBef>
                <a:spcPct val="0"/>
              </a:spcBef>
              <a:buClr>
                <a:srgbClr val="000000"/>
              </a:buClr>
            </a:pPr>
            <a:r>
              <a:rPr lang="en-IN" dirty="0"/>
              <a:t>..…</a:t>
            </a:r>
            <a:r>
              <a:rPr lang="en-US" dirty="0"/>
              <a:t>	</a:t>
            </a:r>
            <a:endParaRPr lang="en-US" sz="1800" dirty="0"/>
          </a:p>
        </p:txBody>
      </p:sp>
      <p:sp>
        <p:nvSpPr>
          <p:cNvPr id="12" name="TextBox 11">
            <a:extLst>
              <a:ext uri="{FF2B5EF4-FFF2-40B4-BE49-F238E27FC236}">
                <a16:creationId xmlns:a16="http://schemas.microsoft.com/office/drawing/2014/main" xmlns="" id="{CCA98D1D-0A97-4C40-AA87-338377C4648F}"/>
              </a:ext>
            </a:extLst>
          </p:cNvPr>
          <p:cNvSpPr txBox="1"/>
          <p:nvPr/>
        </p:nvSpPr>
        <p:spPr>
          <a:xfrm rot="5400000">
            <a:off x="3081482" y="4087323"/>
            <a:ext cx="627821" cy="646331"/>
          </a:xfrm>
          <a:prstGeom prst="rect">
            <a:avLst/>
          </a:prstGeom>
          <a:noFill/>
        </p:spPr>
        <p:txBody>
          <a:bodyPr wrap="square">
            <a:spAutoFit/>
          </a:bodyPr>
          <a:lstStyle/>
          <a:p>
            <a:pPr defTabSz="822325">
              <a:spcBef>
                <a:spcPct val="0"/>
              </a:spcBef>
              <a:buClr>
                <a:srgbClr val="000000"/>
              </a:buClr>
            </a:pPr>
            <a:r>
              <a:rPr lang="en-IN" dirty="0"/>
              <a:t>..…</a:t>
            </a:r>
            <a:r>
              <a:rPr lang="en-US" dirty="0"/>
              <a:t>	</a:t>
            </a:r>
            <a:endParaRPr lang="en-US" sz="1800" dirty="0"/>
          </a:p>
        </p:txBody>
      </p:sp>
      <p:pic>
        <p:nvPicPr>
          <p:cNvPr id="13" name="Picture 14">
            <a:extLst>
              <a:ext uri="{FF2B5EF4-FFF2-40B4-BE49-F238E27FC236}">
                <a16:creationId xmlns:a16="http://schemas.microsoft.com/office/drawing/2014/main" xmlns="" id="{B4108EE5-9035-4BE0-A2D7-398D357A0AB2}"/>
              </a:ext>
            </a:extLst>
          </p:cNvPr>
          <p:cNvPicPr>
            <a:picLocks noChangeAspect="1" noChangeArrowheads="1"/>
          </p:cNvPicPr>
          <p:nvPr/>
        </p:nvPicPr>
        <p:blipFill>
          <a:blip r:embed="rId2" cstate="print"/>
          <a:srcRect/>
          <a:stretch>
            <a:fillRect/>
          </a:stretch>
        </p:blipFill>
        <p:spPr bwMode="auto">
          <a:xfrm>
            <a:off x="636963" y="4617243"/>
            <a:ext cx="3079750" cy="214312"/>
          </a:xfrm>
          <a:prstGeom prst="rect">
            <a:avLst/>
          </a:prstGeom>
          <a:noFill/>
          <a:ln w="25400">
            <a:noFill/>
            <a:miter lim="800000"/>
            <a:headEnd type="none" w="sm" len="sm"/>
            <a:tailEnd type="none" w="sm" len="sm"/>
          </a:ln>
          <a:effectLst/>
        </p:spPr>
      </p:pic>
      <p:pic>
        <p:nvPicPr>
          <p:cNvPr id="15" name="Picture 16">
            <a:extLst>
              <a:ext uri="{FF2B5EF4-FFF2-40B4-BE49-F238E27FC236}">
                <a16:creationId xmlns:a16="http://schemas.microsoft.com/office/drawing/2014/main" xmlns="" id="{61A099B6-2E68-40EC-9F66-41C75C48EA32}"/>
              </a:ext>
            </a:extLst>
          </p:cNvPr>
          <p:cNvPicPr>
            <a:picLocks noChangeAspect="1" noChangeArrowheads="1"/>
          </p:cNvPicPr>
          <p:nvPr/>
        </p:nvPicPr>
        <p:blipFill>
          <a:blip r:embed="rId3" cstate="print"/>
          <a:srcRect/>
          <a:stretch>
            <a:fillRect/>
          </a:stretch>
        </p:blipFill>
        <p:spPr bwMode="auto">
          <a:xfrm>
            <a:off x="6205886" y="5695445"/>
            <a:ext cx="3076575" cy="219075"/>
          </a:xfrm>
          <a:prstGeom prst="rect">
            <a:avLst/>
          </a:prstGeom>
          <a:noFill/>
          <a:ln w="25400">
            <a:noFill/>
            <a:miter lim="800000"/>
            <a:headEnd type="none" w="sm" len="sm"/>
            <a:tailEnd type="none" w="sm" len="sm"/>
          </a:ln>
          <a:effectLst/>
        </p:spPr>
      </p:pic>
      <p:sp>
        <p:nvSpPr>
          <p:cNvPr id="17" name="TextBox 16">
            <a:extLst>
              <a:ext uri="{FF2B5EF4-FFF2-40B4-BE49-F238E27FC236}">
                <a16:creationId xmlns:a16="http://schemas.microsoft.com/office/drawing/2014/main" xmlns="" id="{62517C31-3398-46DC-8104-11567C922F7B}"/>
              </a:ext>
            </a:extLst>
          </p:cNvPr>
          <p:cNvSpPr txBox="1"/>
          <p:nvPr/>
        </p:nvSpPr>
        <p:spPr>
          <a:xfrm>
            <a:off x="3108698" y="4595057"/>
            <a:ext cx="1805675" cy="261610"/>
          </a:xfrm>
          <a:prstGeom prst="rect">
            <a:avLst/>
          </a:prstGeom>
          <a:noFill/>
        </p:spPr>
        <p:txBody>
          <a:bodyPr wrap="square" rtlCol="0">
            <a:spAutoFit/>
          </a:bodyPr>
          <a:lstStyle/>
          <a:p>
            <a:r>
              <a:rPr lang="en-IN" sz="1100" dirty="0"/>
              <a:t>8 rows selected</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371600"/>
          </a:xfrm>
        </p:spPr>
        <p:txBody>
          <a:bodyPr>
            <a:normAutofit fontScale="90000"/>
          </a:bodyPr>
          <a:lstStyle/>
          <a:p>
            <a:pPr algn="ctr"/>
            <a:r>
              <a:rPr lang="en-US" dirty="0"/>
              <a:t/>
            </a:r>
            <a:br>
              <a:rPr lang="en-US" dirty="0"/>
            </a:br>
            <a:r>
              <a:rPr lang="en-US" dirty="0"/>
              <a:t>INNER JOIN</a:t>
            </a:r>
          </a:p>
        </p:txBody>
      </p:sp>
      <p:sp>
        <p:nvSpPr>
          <p:cNvPr id="3" name="Content Placeholder 2"/>
          <p:cNvSpPr>
            <a:spLocks noGrp="1"/>
          </p:cNvSpPr>
          <p:nvPr>
            <p:ph idx="1"/>
          </p:nvPr>
        </p:nvSpPr>
        <p:spPr>
          <a:xfrm>
            <a:off x="924339" y="990600"/>
            <a:ext cx="8229600" cy="5715000"/>
          </a:xfrm>
        </p:spPr>
        <p:txBody>
          <a:bodyPr>
            <a:normAutofit/>
          </a:bodyPr>
          <a:lstStyle/>
          <a:p>
            <a:pPr>
              <a:lnSpc>
                <a:spcPct val="110000"/>
              </a:lnSpc>
            </a:pPr>
            <a:endParaRPr lang="en-US" dirty="0"/>
          </a:p>
          <a:p>
            <a:pPr>
              <a:lnSpc>
                <a:spcPct val="110000"/>
              </a:lnSpc>
            </a:pPr>
            <a:endParaRPr lang="en-US" dirty="0"/>
          </a:p>
          <a:p>
            <a:pPr marL="447675" indent="-447675">
              <a:lnSpc>
                <a:spcPct val="110000"/>
              </a:lnSpc>
              <a:buFont typeface="Wingdings" panose="05000000000000000000" pitchFamily="2" charset="2"/>
              <a:buChar char="Ø"/>
            </a:pPr>
            <a:r>
              <a:rPr lang="en-US" sz="2400" dirty="0"/>
              <a:t>An '</a:t>
            </a:r>
            <a:r>
              <a:rPr lang="en-US" sz="2400" b="1" i="1" dirty="0"/>
              <a:t>inner join'</a:t>
            </a:r>
            <a:r>
              <a:rPr lang="en-US" sz="2400" dirty="0"/>
              <a:t> is the most common join operation used in applications and can be regarded as the </a:t>
            </a:r>
            <a:r>
              <a:rPr lang="en-US" sz="2400" i="1" dirty="0"/>
              <a:t>default join-type</a:t>
            </a:r>
            <a:r>
              <a:rPr lang="en-US" sz="2400" dirty="0"/>
              <a:t>. </a:t>
            </a:r>
          </a:p>
          <a:p>
            <a:pPr marL="447675" indent="-447675">
              <a:lnSpc>
                <a:spcPct val="110000"/>
              </a:lnSpc>
              <a:buFont typeface="Wingdings" panose="05000000000000000000" pitchFamily="2" charset="2"/>
              <a:buChar char="Ø"/>
            </a:pPr>
            <a:r>
              <a:rPr lang="en-US" sz="2400" dirty="0"/>
              <a:t>Inner join creates a new result table by combining column values of two tables (A and B) based upon the join-predicate. </a:t>
            </a:r>
          </a:p>
          <a:p>
            <a:pPr marL="447675" indent="-447675">
              <a:lnSpc>
                <a:spcPct val="110000"/>
              </a:lnSpc>
              <a:buFont typeface="Wingdings" panose="05000000000000000000" pitchFamily="2" charset="2"/>
              <a:buChar char="Ø"/>
            </a:pPr>
            <a:r>
              <a:rPr lang="en-US" sz="2400" dirty="0"/>
              <a:t>The result of the join can be defined as the outcome of first taking the Cartesian product (or Cross join) of all records in the tables (combining every record in table A with every record in table B) and then returning all records which satisfy the join predicate.</a:t>
            </a:r>
          </a:p>
        </p:txBody>
      </p:sp>
      <p:pic>
        <p:nvPicPr>
          <p:cNvPr id="5" name="Picture 3">
            <a:extLst>
              <a:ext uri="{FF2B5EF4-FFF2-40B4-BE49-F238E27FC236}">
                <a16:creationId xmlns:a16="http://schemas.microsoft.com/office/drawing/2014/main" xmlns="" id="{A01B76AF-F3EC-42B6-88CB-471B262E8CB4}"/>
              </a:ext>
            </a:extLst>
          </p:cNvPr>
          <p:cNvPicPr>
            <a:picLocks noChangeAspect="1" noChangeArrowheads="1"/>
          </p:cNvPicPr>
          <p:nvPr/>
        </p:nvPicPr>
        <p:blipFill>
          <a:blip r:embed="rId2" cstate="print"/>
          <a:srcRect/>
          <a:stretch>
            <a:fillRect/>
          </a:stretch>
        </p:blipFill>
        <p:spPr bwMode="auto">
          <a:xfrm>
            <a:off x="9359349" y="2445027"/>
            <a:ext cx="2619375" cy="2628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540565" y="805070"/>
            <a:ext cx="8229600" cy="838200"/>
          </a:xfrm>
        </p:spPr>
        <p:txBody>
          <a:bodyPr>
            <a:noAutofit/>
          </a:bodyPr>
          <a:lstStyle/>
          <a:p>
            <a:r>
              <a:rPr lang="en-US" sz="4800" dirty="0"/>
              <a:t>              Inner join Cont.</a:t>
            </a:r>
          </a:p>
        </p:txBody>
      </p:sp>
      <p:sp>
        <p:nvSpPr>
          <p:cNvPr id="103427" name="Rectangle 3"/>
          <p:cNvSpPr>
            <a:spLocks noGrp="1" noChangeArrowheads="1"/>
          </p:cNvSpPr>
          <p:nvPr>
            <p:ph type="body" idx="1"/>
          </p:nvPr>
        </p:nvSpPr>
        <p:spPr>
          <a:xfrm>
            <a:off x="487018" y="2037520"/>
            <a:ext cx="11440822" cy="4230757"/>
          </a:xfrm>
        </p:spPr>
        <p:txBody>
          <a:bodyPr>
            <a:noAutofit/>
          </a:bodyPr>
          <a:lstStyle/>
          <a:p>
            <a:pPr marL="536575" indent="-447675">
              <a:lnSpc>
                <a:spcPct val="100000"/>
              </a:lnSpc>
              <a:buFont typeface="Wingdings" panose="05000000000000000000" pitchFamily="2" charset="2"/>
              <a:buChar char="Ø"/>
            </a:pPr>
            <a:r>
              <a:rPr lang="en-US" sz="2400" dirty="0"/>
              <a:t>The two tables must be </a:t>
            </a:r>
            <a:r>
              <a:rPr lang="en-US" sz="2400" i="1" dirty="0"/>
              <a:t>joined</a:t>
            </a:r>
            <a:r>
              <a:rPr lang="en-US" sz="2400" dirty="0"/>
              <a:t> by at </a:t>
            </a:r>
            <a:r>
              <a:rPr lang="en-US" sz="2400" i="1" dirty="0"/>
              <a:t>least one common field</a:t>
            </a:r>
            <a:r>
              <a:rPr lang="en-US" sz="2400" dirty="0"/>
              <a:t>. That is, the </a:t>
            </a:r>
            <a:r>
              <a:rPr lang="en-US" sz="2400" i="1" dirty="0"/>
              <a:t>join field </a:t>
            </a:r>
            <a:r>
              <a:rPr lang="en-US" sz="2400" dirty="0"/>
              <a:t>is a member of both tables. </a:t>
            </a:r>
          </a:p>
          <a:p>
            <a:pPr marL="536575" indent="-447675">
              <a:lnSpc>
                <a:spcPct val="100000"/>
              </a:lnSpc>
              <a:buFont typeface="Wingdings" panose="05000000000000000000" pitchFamily="2" charset="2"/>
              <a:buChar char="Ø"/>
            </a:pPr>
            <a:r>
              <a:rPr lang="en-US" sz="2400" b="1" dirty="0"/>
              <a:t>Syntax:  		</a:t>
            </a:r>
          </a:p>
          <a:p>
            <a:pPr marL="88900" indent="0">
              <a:lnSpc>
                <a:spcPct val="100000"/>
              </a:lnSpc>
              <a:buNone/>
            </a:pPr>
            <a:r>
              <a:rPr lang="en-US" sz="2400" b="1" dirty="0"/>
              <a:t>		Select * from A, B where </a:t>
            </a:r>
            <a:r>
              <a:rPr lang="en-US" sz="2400" b="1" dirty="0" err="1"/>
              <a:t>A.x</a:t>
            </a:r>
            <a:r>
              <a:rPr lang="en-US" sz="2400" b="1" dirty="0"/>
              <a:t> = </a:t>
            </a:r>
            <a:r>
              <a:rPr lang="en-US" sz="2400" b="1" dirty="0" err="1"/>
              <a:t>B.y</a:t>
            </a:r>
            <a:r>
              <a:rPr lang="en-US" sz="2400" b="1" dirty="0"/>
              <a:t/>
            </a:r>
            <a:br>
              <a:rPr lang="en-US" sz="2400" b="1" dirty="0"/>
            </a:br>
            <a:r>
              <a:rPr lang="en-US" sz="2400" b="1" dirty="0"/>
              <a:t>      </a:t>
            </a:r>
            <a:r>
              <a:rPr lang="en-US" sz="2400" dirty="0"/>
              <a:t>The column names (x and y in this example) are often, but not necessarily, the same. </a:t>
            </a:r>
          </a:p>
          <a:p>
            <a:pPr marL="536575" indent="-447675">
              <a:lnSpc>
                <a:spcPct val="100000"/>
              </a:lnSpc>
              <a:buFont typeface="Wingdings" panose="05000000000000000000" pitchFamily="2" charset="2"/>
              <a:buChar char="Ø"/>
            </a:pPr>
            <a:r>
              <a:rPr lang="en-US" sz="2400" dirty="0"/>
              <a:t>Example:  </a:t>
            </a:r>
          </a:p>
          <a:p>
            <a:pPr marL="88900" indent="0">
              <a:lnSpc>
                <a:spcPct val="100000"/>
              </a:lnSpc>
              <a:buNone/>
            </a:pPr>
            <a:r>
              <a:rPr lang="en-US" sz="2400" b="1" dirty="0"/>
              <a:t>		</a:t>
            </a:r>
            <a:r>
              <a:rPr lang="en-US" sz="2400" dirty="0"/>
              <a:t>SELECT </a:t>
            </a:r>
            <a:r>
              <a:rPr lang="en-US" sz="2400" dirty="0" err="1"/>
              <a:t>EmployeeName</a:t>
            </a:r>
            <a:r>
              <a:rPr lang="en-US" sz="2400" dirty="0"/>
              <a:t>, </a:t>
            </a:r>
            <a:r>
              <a:rPr lang="en-US" sz="2400" dirty="0" err="1"/>
              <a:t>DeptName</a:t>
            </a:r>
            <a:r>
              <a:rPr lang="en-US" sz="2400" dirty="0"/>
              <a:t> FROM </a:t>
            </a:r>
            <a:r>
              <a:rPr lang="en-US" sz="2400" b="1" dirty="0"/>
              <a:t>Employee </a:t>
            </a:r>
            <a:r>
              <a:rPr lang="en-US" sz="2400" b="1" i="1" dirty="0"/>
              <a:t>INNER  JOIN </a:t>
            </a:r>
            <a:r>
              <a:rPr lang="en-US" sz="2400" b="1" dirty="0"/>
              <a:t>	Department</a:t>
            </a:r>
            <a:r>
              <a:rPr lang="en-US" sz="2400" dirty="0"/>
              <a:t> ON </a:t>
            </a:r>
            <a:r>
              <a:rPr lang="en-US" sz="2400" dirty="0" err="1"/>
              <a:t>Employee.DeptID</a:t>
            </a:r>
            <a:r>
              <a:rPr lang="en-US" sz="2400" dirty="0"/>
              <a:t> = </a:t>
            </a:r>
            <a:r>
              <a:rPr lang="en-US" sz="2400" dirty="0" err="1"/>
              <a:t>Department.DeptID</a:t>
            </a:r>
            <a:r>
              <a:rPr lang="en-US" sz="2400" dirty="0"/>
              <a:t>; </a:t>
            </a:r>
          </a:p>
          <a:p>
            <a:pPr marL="88900" indent="0">
              <a:lnSpc>
                <a:spcPct val="100000"/>
              </a:lnSpc>
              <a:buNone/>
            </a:pPr>
            <a:r>
              <a:rPr lang="en-US" sz="2400" dirty="0"/>
              <a:t/>
            </a:r>
            <a:br>
              <a:rPr lang="en-US" sz="2400" dirty="0"/>
            </a:br>
            <a:endParaRPr lang="en-US" sz="2400" dirty="0"/>
          </a:p>
          <a:p>
            <a:pPr marL="536575" indent="-447675">
              <a:lnSpc>
                <a:spcPct val="100000"/>
              </a:lnSpc>
              <a:buFont typeface="Wingdings" panose="05000000000000000000" pitchFamily="2" charset="2"/>
              <a:buChar char="Ø"/>
            </a:pPr>
            <a:endParaRPr lang="en-US" sz="2400" dirty="0"/>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646C36-D994-4DBD-9A53-9B2DFD8D7208}">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7854D2-C2B1-4273-BEE8-C059778BC5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1125</Words>
  <Application>Microsoft Office PowerPoint</Application>
  <PresentationFormat>Custom</PresentationFormat>
  <Paragraphs>273</Paragraphs>
  <Slides>27</Slides>
  <Notes>10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1_RetrospectVTI</vt:lpstr>
      <vt:lpstr>Database Systems and Web (15B11CI312)</vt:lpstr>
      <vt:lpstr>Contents to be covered</vt:lpstr>
      <vt:lpstr>JOIN</vt:lpstr>
      <vt:lpstr>Types of JOINS in a table</vt:lpstr>
      <vt:lpstr>Different SQL Joins</vt:lpstr>
      <vt:lpstr>Cartesian Products (Cross Join)</vt:lpstr>
      <vt:lpstr> Example:</vt:lpstr>
      <vt:lpstr> INNER JOIN</vt:lpstr>
      <vt:lpstr>              Inner join Cont.</vt:lpstr>
      <vt:lpstr>Slide 10</vt:lpstr>
      <vt:lpstr>Notations</vt:lpstr>
      <vt:lpstr>Join Clauses</vt:lpstr>
      <vt:lpstr>Slide 13</vt:lpstr>
      <vt:lpstr>Creating Joins with the ON Clause</vt:lpstr>
      <vt:lpstr>Example with on clause:</vt:lpstr>
      <vt:lpstr>Slide 16</vt:lpstr>
      <vt:lpstr>Equijoins</vt:lpstr>
      <vt:lpstr>Natural join </vt:lpstr>
      <vt:lpstr>NATURAL JOIN</vt:lpstr>
      <vt:lpstr>Self Join</vt:lpstr>
      <vt:lpstr>Slide 21</vt:lpstr>
      <vt:lpstr>Outer Join</vt:lpstr>
      <vt:lpstr>Outer Joins</vt:lpstr>
      <vt:lpstr>LEFT OUTER JOIN</vt:lpstr>
      <vt:lpstr>LEFT OUTER JOIN</vt:lpstr>
      <vt:lpstr>RIGHT OUTER JOIN</vt:lpstr>
      <vt:lpstr>FULL OUTER JOIN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2020-08-12T07:09:39Z</dcterms:created>
  <dcterms:modified xsi:type="dcterms:W3CDTF">2024-01-09T05:46:36Z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