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59" r:id="rId5"/>
    <p:sldId id="260" r:id="rId6"/>
    <p:sldId id="265" r:id="rId7"/>
    <p:sldId id="263" r:id="rId8"/>
    <p:sldId id="264" r:id="rId9"/>
    <p:sldId id="266" r:id="rId10"/>
    <p:sldId id="269" r:id="rId11"/>
    <p:sldId id="270" r:id="rId12"/>
    <p:sldId id="271" r:id="rId13"/>
    <p:sldId id="267" r:id="rId14"/>
    <p:sldId id="272" r:id="rId15"/>
    <p:sldId id="273" r:id="rId16"/>
    <p:sldId id="274" r:id="rId17"/>
    <p:sldId id="268" r:id="rId18"/>
    <p:sldId id="275" r:id="rId19"/>
    <p:sldId id="284" r:id="rId20"/>
    <p:sldId id="276" r:id="rId21"/>
    <p:sldId id="277" r:id="rId22"/>
    <p:sldId id="278" r:id="rId23"/>
    <p:sldId id="279" r:id="rId24"/>
    <p:sldId id="258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15D9A-3DC3-495D-A94F-3232F25D845C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26232-3D0D-49A5-BFA4-CB1561F47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/>
        </p:nvSpPr>
        <p:spPr>
          <a:xfrm>
            <a:off x="3885902" y="8687405"/>
            <a:ext cx="2972097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1" tIns="45711" rIns="91421" bIns="45711" anchor="b" anchorCtr="0">
            <a:noAutofit/>
          </a:bodyPr>
          <a:lstStyle/>
          <a:p>
            <a:pPr algn="r">
              <a:buClr>
                <a:srgbClr val="000000"/>
              </a:buClr>
              <a:buSzPts val="1300"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rgbClr val="000000"/>
                </a:buClr>
                <a:buSzPts val="1300"/>
              </a:pPr>
              <a:t>4</a:t>
            </a:fld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1" tIns="45711" rIns="91421" bIns="45711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="" xmlns:a16="http://schemas.microsoft.com/office/drawing/2014/main" id="{B5CD0299-F442-47CA-A434-6D0D60693A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408" y="8687426"/>
            <a:ext cx="2971592" cy="45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0E68546-92EE-416A-A549-DCB1F4341B12}" type="slidenum">
              <a:rPr lang="en-US" altLang="en-US" sz="1300"/>
              <a:pPr algn="r"/>
              <a:t>27</a:t>
            </a:fld>
            <a:endParaRPr lang="en-US" altLang="en-US" sz="1300" dirty="0"/>
          </a:p>
        </p:txBody>
      </p:sp>
      <p:sp>
        <p:nvSpPr>
          <p:cNvPr id="110595" name="Rectangle 2">
            <a:extLst>
              <a:ext uri="{FF2B5EF4-FFF2-40B4-BE49-F238E27FC236}">
                <a16:creationId xmlns="" xmlns:a16="http://schemas.microsoft.com/office/drawing/2014/main" id="{0A7570E3-CF10-4817-B461-870B09A12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="" xmlns:a16="http://schemas.microsoft.com/office/drawing/2014/main" id="{9CB02ACD-22FD-4456-B575-1D7014401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489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="" xmlns:a16="http://schemas.microsoft.com/office/drawing/2014/main" id="{E9F4B7C5-0009-44A3-9C34-F89E21314B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408" y="8687426"/>
            <a:ext cx="2971592" cy="45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9C761C1-0603-43F2-817B-856A5D261367}" type="slidenum">
              <a:rPr lang="en-US" altLang="en-US" sz="1300"/>
              <a:pPr algn="r"/>
              <a:t>28</a:t>
            </a:fld>
            <a:endParaRPr lang="en-US" altLang="en-US" sz="1300" dirty="0"/>
          </a:p>
        </p:txBody>
      </p:sp>
      <p:sp>
        <p:nvSpPr>
          <p:cNvPr id="112643" name="Rectangle 2">
            <a:extLst>
              <a:ext uri="{FF2B5EF4-FFF2-40B4-BE49-F238E27FC236}">
                <a16:creationId xmlns="" xmlns:a16="http://schemas.microsoft.com/office/drawing/2014/main" id="{2C2A62F5-6C8A-43F9-966E-0FC939915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="" xmlns:a16="http://schemas.microsoft.com/office/drawing/2014/main" id="{72A04179-B34A-4DAE-91D1-2A13149B8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680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391" cy="4113892"/>
          </a:xfrm>
          <a:prstGeom prst="rect">
            <a:avLst/>
          </a:prstGeom>
        </p:spPr>
        <p:txBody>
          <a:bodyPr spcFirstLastPara="1" wrap="square" lIns="91421" tIns="45711" rIns="91421" bIns="45711" anchor="ctr" anchorCtr="0">
            <a:noAutofit/>
          </a:bodyPr>
          <a:lstStyle/>
          <a:p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947">
              <a:defRPr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5879619" indent="-35447153" defTabSz="879947">
              <a:defRPr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2A5493-A659-4250-B2B9-651A633D7F5E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28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="" xmlns:a16="http://schemas.microsoft.com/office/drawing/2014/main" id="{545CFAD2-86CA-43EA-9649-01FE1818A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28" indent="-280818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73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8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9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201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50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81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128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9637EE-2530-47A3-867C-4DFDF031D601}" type="slidenum">
              <a:rPr lang="en-US" altLang="en-US" sz="1300"/>
              <a:pPr/>
              <a:t>10</a:t>
            </a:fld>
            <a:endParaRPr lang="en-US" altLang="en-US" sz="1300" dirty="0"/>
          </a:p>
        </p:txBody>
      </p:sp>
      <p:sp>
        <p:nvSpPr>
          <p:cNvPr id="80899" name="Rectangle 2">
            <a:extLst>
              <a:ext uri="{FF2B5EF4-FFF2-40B4-BE49-F238E27FC236}">
                <a16:creationId xmlns="" xmlns:a16="http://schemas.microsoft.com/office/drawing/2014/main" id="{B81DCE19-5052-4EC6-B3BE-E0CF314AD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="" xmlns:a16="http://schemas.microsoft.com/office/drawing/2014/main" id="{6D5BE292-0595-4EAC-A7BB-D24D85864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="" xmlns:a16="http://schemas.microsoft.com/office/drawing/2014/main" id="{545CFAD2-86CA-43EA-9649-01FE1818A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28" indent="-280818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73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8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9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201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50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81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128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9637EE-2530-47A3-867C-4DFDF031D601}" type="slidenum">
              <a:rPr lang="en-US" altLang="en-US" sz="1300"/>
              <a:pPr/>
              <a:t>11</a:t>
            </a:fld>
            <a:endParaRPr lang="en-US" altLang="en-US" sz="1300" dirty="0"/>
          </a:p>
        </p:txBody>
      </p:sp>
      <p:sp>
        <p:nvSpPr>
          <p:cNvPr id="80899" name="Rectangle 2">
            <a:extLst>
              <a:ext uri="{FF2B5EF4-FFF2-40B4-BE49-F238E27FC236}">
                <a16:creationId xmlns="" xmlns:a16="http://schemas.microsoft.com/office/drawing/2014/main" id="{B81DCE19-5052-4EC6-B3BE-E0CF314AD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="" xmlns:a16="http://schemas.microsoft.com/office/drawing/2014/main" id="{6D5BE292-0595-4EAC-A7BB-D24D85864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035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="" xmlns:a16="http://schemas.microsoft.com/office/drawing/2014/main" id="{545CFAD2-86CA-43EA-9649-01FE1818A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28" indent="-280818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73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8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9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201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50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81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128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9637EE-2530-47A3-867C-4DFDF031D601}" type="slidenum">
              <a:rPr lang="en-US" altLang="en-US" sz="1300"/>
              <a:pPr/>
              <a:t>12</a:t>
            </a:fld>
            <a:endParaRPr lang="en-US" altLang="en-US" sz="1300" dirty="0"/>
          </a:p>
        </p:txBody>
      </p:sp>
      <p:sp>
        <p:nvSpPr>
          <p:cNvPr id="80899" name="Rectangle 2">
            <a:extLst>
              <a:ext uri="{FF2B5EF4-FFF2-40B4-BE49-F238E27FC236}">
                <a16:creationId xmlns="" xmlns:a16="http://schemas.microsoft.com/office/drawing/2014/main" id="{B81DCE19-5052-4EC6-B3BE-E0CF314AD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="" xmlns:a16="http://schemas.microsoft.com/office/drawing/2014/main" id="{6D5BE292-0595-4EAC-A7BB-D24D85864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74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="" xmlns:a16="http://schemas.microsoft.com/office/drawing/2014/main" id="{C7CAB5FB-4499-4A78-B8E0-70F018F3D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28" indent="-280818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73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8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9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201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50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81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128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DE5A9-540A-4836-B1A6-064DE652E547}" type="slidenum">
              <a:rPr lang="en-US" altLang="en-US" sz="1300"/>
              <a:pPr/>
              <a:t>14</a:t>
            </a:fld>
            <a:endParaRPr lang="en-US" altLang="en-US" sz="1300" dirty="0"/>
          </a:p>
        </p:txBody>
      </p:sp>
      <p:sp>
        <p:nvSpPr>
          <p:cNvPr id="89091" name="Rectangle 2">
            <a:extLst>
              <a:ext uri="{FF2B5EF4-FFF2-40B4-BE49-F238E27FC236}">
                <a16:creationId xmlns="" xmlns:a16="http://schemas.microsoft.com/office/drawing/2014/main" id="{D710D072-F1C5-49CD-9CD9-EB9F3EED2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="" xmlns:a16="http://schemas.microsoft.com/office/drawing/2014/main" id="{E0910396-3535-4141-AC82-8ED6F6632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="" xmlns:a16="http://schemas.microsoft.com/office/drawing/2014/main" id="{271D2120-9A2B-47C4-A534-B51D7FD3C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128" indent="-280818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73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8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92" indent="-224654" defTabSz="91422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201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50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819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9128" indent="-224654" defTabSz="91422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197C76-8DA6-4441-8418-E1CA93B2A4A8}" type="slidenum">
              <a:rPr lang="en-US" altLang="en-US" sz="1300"/>
              <a:pPr/>
              <a:t>15</a:t>
            </a:fld>
            <a:endParaRPr lang="en-US" altLang="en-US" sz="1300" dirty="0"/>
          </a:p>
        </p:txBody>
      </p:sp>
      <p:sp>
        <p:nvSpPr>
          <p:cNvPr id="91139" name="Rectangle 2">
            <a:extLst>
              <a:ext uri="{FF2B5EF4-FFF2-40B4-BE49-F238E27FC236}">
                <a16:creationId xmlns="" xmlns:a16="http://schemas.microsoft.com/office/drawing/2014/main" id="{76320175-7BF1-4C28-8118-24744CF33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="" xmlns:a16="http://schemas.microsoft.com/office/drawing/2014/main" id="{518E7B96-3BC0-4BA0-8F4B-53B517302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="" xmlns:a16="http://schemas.microsoft.com/office/drawing/2014/main" id="{099523C9-0457-4031-80C4-C9A05720E72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408" y="8687426"/>
            <a:ext cx="2971592" cy="45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1" tIns="45711" rIns="91421" bIns="457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BFA416D-C28E-4FCE-97EE-7864C178A395}" type="slidenum">
              <a:rPr lang="en-US" altLang="en-US" sz="1300"/>
              <a:pPr algn="r"/>
              <a:t>25</a:t>
            </a:fld>
            <a:endParaRPr lang="en-US" altLang="en-US" sz="1300" dirty="0"/>
          </a:p>
        </p:txBody>
      </p:sp>
      <p:sp>
        <p:nvSpPr>
          <p:cNvPr id="108547" name="Rectangle 2">
            <a:extLst>
              <a:ext uri="{FF2B5EF4-FFF2-40B4-BE49-F238E27FC236}">
                <a16:creationId xmlns="" xmlns:a16="http://schemas.microsoft.com/office/drawing/2014/main" id="{03489940-9407-4388-A6DE-D74272B16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="" xmlns:a16="http://schemas.microsoft.com/office/drawing/2014/main" id="{4A0819F5-F1E4-4949-B4E9-E51FFF0CA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022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852B-4024-4E7C-B2CE-8FFBA7337E22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71B8-E1ED-4A07-B1A5-6DB115418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File Organization, Record Organization and Storage Access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="" xmlns:a16="http://schemas.microsoft.com/office/drawing/2014/main" id="{43367653-EE3B-4308-B688-073192C53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Fixed-Length Records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4AE7AAC6-B0E2-411A-A36F-61F8050E8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150644"/>
            <a:ext cx="7513883" cy="48768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Deletion of record </a:t>
            </a:r>
            <a:r>
              <a:rPr lang="en-US" altLang="en-US" sz="1800" i="1" dirty="0"/>
              <a:t>i:  </a:t>
            </a:r>
            <a:r>
              <a:rPr lang="en-US" altLang="en-US" sz="1800" dirty="0"/>
              <a:t>alternatives</a:t>
            </a:r>
            <a:r>
              <a:rPr lang="en-US" altLang="en-US" sz="1800" i="1" dirty="0"/>
              <a:t>:</a:t>
            </a:r>
          </a:p>
          <a:p>
            <a:pPr lvl="1"/>
            <a:r>
              <a:rPr lang="en-US" altLang="en-US" sz="1800" b="1" dirty="0"/>
              <a:t>move records </a:t>
            </a:r>
            <a:r>
              <a:rPr lang="en-US" altLang="en-US" sz="1800" b="1" i="1" dirty="0" err="1"/>
              <a:t>i</a:t>
            </a:r>
            <a:r>
              <a:rPr lang="en-US" altLang="en-US" sz="1800" b="1" dirty="0"/>
              <a:t> + 1, . . ., </a:t>
            </a:r>
            <a:r>
              <a:rPr lang="en-US" altLang="en-US" sz="1800" b="1" i="1" dirty="0"/>
              <a:t>n</a:t>
            </a:r>
            <a:r>
              <a:rPr lang="en-US" altLang="en-US" sz="1800" b="1" dirty="0"/>
              <a:t>  to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, . . . , n </a:t>
            </a:r>
            <a:r>
              <a:rPr lang="en-US" altLang="en-US" sz="1800" b="1" i="1" dirty="0">
                <a:sym typeface="Symbol" panose="05050102010706020507" pitchFamily="18" charset="2"/>
              </a:rPr>
              <a:t>– </a:t>
            </a:r>
            <a:r>
              <a:rPr lang="en-US" altLang="en-US" sz="1800" b="1" dirty="0">
                <a:sym typeface="Symbol" panose="05050102010706020507" pitchFamily="18" charset="2"/>
              </a:rPr>
              <a:t>1</a:t>
            </a:r>
          </a:p>
          <a:p>
            <a:pPr lvl="1"/>
            <a:r>
              <a:rPr lang="en-US" altLang="en-US" sz="1800" dirty="0">
                <a:sym typeface="Symbol" panose="05050102010706020507" pitchFamily="18" charset="2"/>
              </a:rPr>
              <a:t>move record </a:t>
            </a:r>
            <a:r>
              <a:rPr lang="en-US" altLang="en-US" sz="1800" i="1" dirty="0">
                <a:sym typeface="Symbol" panose="05050102010706020507" pitchFamily="18" charset="2"/>
              </a:rPr>
              <a:t>n </a:t>
            </a:r>
            <a:r>
              <a:rPr lang="en-US" altLang="en-US" sz="1800" dirty="0">
                <a:sym typeface="Symbol" panose="05050102010706020507" pitchFamily="18" charset="2"/>
              </a:rPr>
              <a:t> to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/>
            <a:r>
              <a:rPr lang="en-US" altLang="en-US" sz="1800" dirty="0">
                <a:sym typeface="Symbol" panose="05050102010706020507" pitchFamily="18" charset="2"/>
              </a:rPr>
              <a:t>do not move records, but link all free records on a </a:t>
            </a:r>
            <a:r>
              <a:rPr lang="en-US" altLang="en-US" sz="1800" i="1" dirty="0">
                <a:sym typeface="Symbol" panose="05050102010706020507" pitchFamily="18" charset="2"/>
              </a:rPr>
              <a:t>free list</a:t>
            </a:r>
          </a:p>
          <a:p>
            <a:pPr marL="457200" lvl="1" indent="0"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Record 3 deleted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F5576AFE-02C2-4348-8F1E-7F5213955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81200" y="3276600"/>
            <a:ext cx="4905765" cy="2866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="" xmlns:a16="http://schemas.microsoft.com/office/drawing/2014/main" id="{43367653-EE3B-4308-B688-073192C53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Fixed-Length Records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4AE7AAC6-B0E2-411A-A36F-61F8050E8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914400"/>
            <a:ext cx="7513883" cy="5113044"/>
          </a:xfrm>
        </p:spPr>
        <p:txBody>
          <a:bodyPr/>
          <a:lstStyle/>
          <a:p>
            <a:r>
              <a:rPr lang="en-US" altLang="en-US" sz="2400" dirty="0"/>
              <a:t>Deletion of record </a:t>
            </a:r>
            <a:r>
              <a:rPr lang="en-US" altLang="en-US" sz="2400" i="1" dirty="0"/>
              <a:t>i:  </a:t>
            </a:r>
            <a:r>
              <a:rPr lang="en-US" altLang="en-US" sz="2400" dirty="0"/>
              <a:t>alternatives</a:t>
            </a:r>
            <a:r>
              <a:rPr lang="en-US" altLang="en-US" sz="2400" i="1" dirty="0"/>
              <a:t>:</a:t>
            </a:r>
          </a:p>
          <a:p>
            <a:pPr lvl="1"/>
            <a:r>
              <a:rPr lang="en-US" altLang="en-US" sz="2400" dirty="0"/>
              <a:t>move records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+ 1, . . ., </a:t>
            </a:r>
            <a:r>
              <a:rPr lang="en-US" altLang="en-US" sz="2400" i="1" dirty="0"/>
              <a:t>n</a:t>
            </a:r>
            <a:r>
              <a:rPr lang="en-US" altLang="en-US" sz="2400" dirty="0"/>
              <a:t>  to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. . . , n </a:t>
            </a:r>
            <a:r>
              <a:rPr lang="en-US" altLang="en-US" sz="2400" i="1" dirty="0">
                <a:sym typeface="Symbol" panose="05050102010706020507" pitchFamily="18" charset="2"/>
              </a:rPr>
              <a:t>– </a:t>
            </a:r>
            <a:r>
              <a:rPr lang="en-US" altLang="en-US" sz="2400" dirty="0">
                <a:sym typeface="Symbol" panose="05050102010706020507" pitchFamily="18" charset="2"/>
              </a:rPr>
              <a:t>1</a:t>
            </a:r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move record </a:t>
            </a:r>
            <a:r>
              <a:rPr lang="en-US" altLang="en-US" sz="2400" b="1" i="1" dirty="0">
                <a:sym typeface="Symbol" panose="05050102010706020507" pitchFamily="18" charset="2"/>
              </a:rPr>
              <a:t>n </a:t>
            </a:r>
            <a:r>
              <a:rPr lang="en-US" altLang="en-US" sz="2400" b="1" dirty="0">
                <a:sym typeface="Symbol" panose="05050102010706020507" pitchFamily="18" charset="2"/>
              </a:rPr>
              <a:t> to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i</a:t>
            </a:r>
            <a:endParaRPr lang="en-US" altLang="en-US" sz="2400" b="1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do not move records, but link all free records on a </a:t>
            </a:r>
            <a:r>
              <a:rPr lang="en-US" altLang="en-US" sz="2400" i="1" dirty="0">
                <a:sym typeface="Symbol" panose="05050102010706020507" pitchFamily="18" charset="2"/>
              </a:rPr>
              <a:t>free list</a:t>
            </a:r>
          </a:p>
          <a:p>
            <a:pPr marL="457200" lvl="1" indent="0"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Record 3 deleted and replaced by record 11</a:t>
            </a:r>
          </a:p>
          <a:p>
            <a:pPr marL="457200" lvl="1" indent="0">
              <a:buNone/>
            </a:pPr>
            <a:endParaRPr lang="en-US" altLang="en-US" b="1" dirty="0">
              <a:sym typeface="Symbol" panose="05050102010706020507" pitchFamily="18" charset="2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7778C1E-DCEA-447C-99A5-A41591D38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828800" y="3657600"/>
            <a:ext cx="5152188" cy="29941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375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="" xmlns:a16="http://schemas.microsoft.com/office/drawing/2014/main" id="{43367653-EE3B-4308-B688-073192C53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Fixed-Length Records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4AE7AAC6-B0E2-411A-A36F-61F8050E8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150644"/>
            <a:ext cx="7513883" cy="4876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Deletion of record </a:t>
            </a:r>
            <a:r>
              <a:rPr lang="en-US" altLang="en-US" sz="2400" i="1" dirty="0"/>
              <a:t>i:  </a:t>
            </a:r>
            <a:r>
              <a:rPr lang="en-US" altLang="en-US" sz="2400" dirty="0"/>
              <a:t>alternatives</a:t>
            </a:r>
            <a:r>
              <a:rPr lang="en-US" altLang="en-US" sz="2400" i="1" dirty="0"/>
              <a:t>:</a:t>
            </a:r>
          </a:p>
          <a:p>
            <a:pPr lvl="1"/>
            <a:r>
              <a:rPr lang="en-US" altLang="en-US" sz="2400" dirty="0"/>
              <a:t>move records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+ 1, . . ., </a:t>
            </a:r>
            <a:r>
              <a:rPr lang="en-US" altLang="en-US" sz="2400" i="1" dirty="0"/>
              <a:t>n</a:t>
            </a:r>
            <a:r>
              <a:rPr lang="en-US" altLang="en-US" sz="2400" dirty="0"/>
              <a:t>  to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. . . , n </a:t>
            </a:r>
            <a:r>
              <a:rPr lang="en-US" altLang="en-US" sz="2400" i="1" dirty="0">
                <a:sym typeface="Symbol" panose="05050102010706020507" pitchFamily="18" charset="2"/>
              </a:rPr>
              <a:t>– </a:t>
            </a:r>
            <a:r>
              <a:rPr lang="en-US" altLang="en-US" sz="2400" dirty="0">
                <a:sym typeface="Symbol" panose="05050102010706020507" pitchFamily="18" charset="2"/>
              </a:rPr>
              <a:t>1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move record </a:t>
            </a:r>
            <a:r>
              <a:rPr lang="en-US" altLang="en-US" sz="2400" i="1" dirty="0"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sym typeface="Symbol" panose="05050102010706020507" pitchFamily="18" charset="2"/>
              </a:rPr>
              <a:t> to </a:t>
            </a:r>
            <a:r>
              <a:rPr lang="en-US" altLang="en-US" sz="2400" i="1" dirty="0" err="1">
                <a:sym typeface="Symbol" panose="05050102010706020507" pitchFamily="18" charset="2"/>
              </a:rPr>
              <a:t>i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do not move records, but link all free records on a </a:t>
            </a:r>
            <a:r>
              <a:rPr lang="en-US" altLang="en-US" sz="2400" b="1" i="1" dirty="0">
                <a:sym typeface="Symbol" panose="05050102010706020507" pitchFamily="18" charset="2"/>
              </a:rPr>
              <a:t>free list</a:t>
            </a:r>
            <a:endParaRPr lang="en-US" altLang="en-US" sz="2400" b="1" dirty="0">
              <a:sym typeface="Symbol" panose="05050102010706020507" pitchFamily="18" charset="2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D4EC9B3-0153-42F4-B4AB-9D1A90332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38400" y="3352800"/>
            <a:ext cx="5259366" cy="33051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Free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Store the address of the first record whose contents </a:t>
            </a:r>
            <a:r>
              <a:rPr lang="en-US" sz="2400" dirty="0" smtClean="0"/>
              <a:t>are deleted </a:t>
            </a:r>
            <a:r>
              <a:rPr lang="en-US" sz="2400" dirty="0"/>
              <a:t>in the file header.</a:t>
            </a:r>
          </a:p>
          <a:p>
            <a:r>
              <a:rPr lang="en-US" sz="2400" i="1" dirty="0"/>
              <a:t> Use this first record to store the address of the </a:t>
            </a:r>
            <a:r>
              <a:rPr lang="en-US" sz="2400" i="1" dirty="0" smtClean="0"/>
              <a:t>second </a:t>
            </a:r>
            <a:r>
              <a:rPr lang="en-US" sz="2400" dirty="0" smtClean="0"/>
              <a:t>available </a:t>
            </a:r>
            <a:r>
              <a:rPr lang="en-US" sz="2400" dirty="0"/>
              <a:t>record, and so </a:t>
            </a:r>
            <a:r>
              <a:rPr lang="en-US" sz="2400" dirty="0" smtClean="0"/>
              <a:t>on </a:t>
            </a:r>
          </a:p>
          <a:p>
            <a:r>
              <a:rPr lang="en-US" sz="2400" i="1" dirty="0" smtClean="0"/>
              <a:t> </a:t>
            </a:r>
            <a:r>
              <a:rPr lang="en-US" sz="2400" i="1" dirty="0"/>
              <a:t>Can think of these stored addresses as pointers since </a:t>
            </a:r>
            <a:r>
              <a:rPr lang="en-US" sz="2400" i="1" dirty="0" smtClean="0"/>
              <a:t>they </a:t>
            </a:r>
            <a:r>
              <a:rPr lang="en-US" sz="2400" dirty="0" smtClean="0"/>
              <a:t>“</a:t>
            </a:r>
            <a:r>
              <a:rPr lang="en-US" sz="2400" dirty="0"/>
              <a:t>point” to the location of a record.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581400"/>
            <a:ext cx="59471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="" xmlns:a16="http://schemas.microsoft.com/office/drawing/2014/main" id="{6791EE68-37C9-4B1B-9F29-C787D33A9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Variable-Length Records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="" xmlns:a16="http://schemas.microsoft.com/office/drawing/2014/main" id="{7CE9FE88-828A-4BC1-8BE5-E94CA0215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601752" cy="489743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Variable-length records arise in database systems in several ways:</a:t>
            </a:r>
          </a:p>
          <a:p>
            <a:pPr lvl="1"/>
            <a:r>
              <a:rPr lang="en-US" altLang="en-US" sz="2000" dirty="0"/>
              <a:t>Storage of multiple record types in a file.</a:t>
            </a:r>
          </a:p>
          <a:p>
            <a:pPr lvl="1"/>
            <a:r>
              <a:rPr lang="en-US" altLang="en-US" sz="2000" dirty="0"/>
              <a:t>Record types that allow variable lengths for one or more fields such as strings (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Record types that allow repeating fields (used in some older data models).</a:t>
            </a:r>
          </a:p>
          <a:p>
            <a:r>
              <a:rPr lang="en-US" altLang="en-US" sz="2000" dirty="0"/>
              <a:t>Attributes are stored in order</a:t>
            </a:r>
          </a:p>
          <a:p>
            <a:r>
              <a:rPr lang="en-US" altLang="en-US" sz="2000" dirty="0"/>
              <a:t>Variable length attributes represented by fixed size (offset, length), with actual data stored after all fixed length attributes</a:t>
            </a:r>
          </a:p>
          <a:p>
            <a:r>
              <a:rPr lang="en-US" altLang="en-US" sz="2000" dirty="0"/>
              <a:t>Null values represented by null-value </a:t>
            </a:r>
            <a:r>
              <a:rPr lang="en-US" altLang="en-US" sz="2000" dirty="0" smtClean="0"/>
              <a:t>bitmap. If any bit is 1 I bit map then that filed is empty , having no value. This is done to save storage at the cost of extra work to extract attributes. Used for sparse tables having less values.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F1604FC-4EFB-44C1-97BC-1E7707DD7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4400" y="5410200"/>
            <a:ext cx="6486632" cy="1191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="" xmlns:a16="http://schemas.microsoft.com/office/drawing/2014/main" id="{C76C3333-53AE-4B99-A283-DF0FABC61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467" y="338142"/>
            <a:ext cx="8627985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Variable-Length Records: Slotted Page </a:t>
            </a:r>
            <a:r>
              <a:rPr lang="en-US" altLang="en-US" sz="27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Structure( </a:t>
            </a:r>
            <a:r>
              <a:rPr lang="en-US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inside a memory block)</a:t>
            </a: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89C70259-E6A3-4EBA-80A2-237FC0E12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3065463"/>
            <a:ext cx="7430609" cy="34385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>
                <a:solidFill>
                  <a:srgbClr val="002060"/>
                </a:solidFill>
              </a:rPr>
              <a:t>Slotted page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header contains:</a:t>
            </a:r>
          </a:p>
          <a:p>
            <a:pPr lvl="1"/>
            <a:r>
              <a:rPr lang="en-US" altLang="en-US" dirty="0"/>
              <a:t>number of record entries</a:t>
            </a:r>
          </a:p>
          <a:p>
            <a:pPr lvl="1"/>
            <a:r>
              <a:rPr lang="en-US" altLang="en-US" dirty="0"/>
              <a:t>end of free space in the block</a:t>
            </a:r>
          </a:p>
          <a:p>
            <a:pPr lvl="1"/>
            <a:r>
              <a:rPr lang="en-US" altLang="en-US" dirty="0"/>
              <a:t>location and size of each record</a:t>
            </a:r>
          </a:p>
          <a:p>
            <a:r>
              <a:rPr lang="en-US" altLang="en-US" dirty="0"/>
              <a:t>Records can be moved around within a page to keep them contiguous with no empty space between them; entry in the header must be updated.</a:t>
            </a:r>
          </a:p>
          <a:p>
            <a:r>
              <a:rPr lang="en-US" altLang="en-US" dirty="0"/>
              <a:t>Pointers should not point directly to record — instead they should point to the entry for the record in header.</a:t>
            </a:r>
          </a:p>
        </p:txBody>
      </p:sp>
      <p:pic>
        <p:nvPicPr>
          <p:cNvPr id="90116" name="Picture 10">
            <a:extLst>
              <a:ext uri="{FF2B5EF4-FFF2-40B4-BE49-F238E27FC236}">
                <a16:creationId xmlns="" xmlns:a16="http://schemas.microsoft.com/office/drawing/2014/main" id="{F694B84F-B2F1-4444-A933-01994CEF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15" y="1155738"/>
            <a:ext cx="5103812" cy="173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Organization of Records in Files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b="1" dirty="0" smtClean="0">
                <a:solidFill>
                  <a:srgbClr val="000099"/>
                </a:solidFill>
              </a:rPr>
              <a:t>Heap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– a record can be placed anywhere in the file where there is space</a:t>
            </a: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Sequential</a:t>
            </a:r>
            <a:r>
              <a:rPr lang="en-US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– store records in sequential order, based on the value of the search key of each record</a:t>
            </a: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Hashing</a:t>
            </a:r>
            <a:r>
              <a:rPr lang="en-US" altLang="en-US" dirty="0" smtClean="0"/>
              <a:t> – a hash function computed on some attribute of each record; the result specifies in which block of the file the record should be placed</a:t>
            </a:r>
          </a:p>
          <a:p>
            <a:r>
              <a:rPr lang="en-US" altLang="en-US" dirty="0" smtClean="0"/>
              <a:t>Records of each relation may be stored in a separate file. In a 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multitable</a:t>
            </a:r>
            <a:r>
              <a:rPr lang="en-US" altLang="en-US" b="1" dirty="0" smtClean="0">
                <a:solidFill>
                  <a:srgbClr val="000099"/>
                </a:solidFill>
              </a:rPr>
              <a:t> clustering file organization</a:t>
            </a:r>
            <a:r>
              <a:rPr lang="en-US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 records of several different relations can be stored in the same file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Motivation: store related records on the same block to minimize I/O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+mj-ea"/>
              </a:rPr>
              <a:t>Sequential 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Suitable for applications that require sequential processing of the entire file </a:t>
            </a:r>
          </a:p>
          <a:p>
            <a:r>
              <a:rPr lang="en-US" altLang="en-US" sz="2400" dirty="0" smtClean="0"/>
              <a:t>The records in the file are ordered by a </a:t>
            </a:r>
            <a:r>
              <a:rPr lang="en-US" altLang="en-US" sz="2400" dirty="0" smtClean="0">
                <a:solidFill>
                  <a:srgbClr val="000099"/>
                </a:solidFill>
              </a:rPr>
              <a:t>search-key</a:t>
            </a:r>
          </a:p>
          <a:p>
            <a:endParaRPr lang="en-US" sz="24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7" y="2895601"/>
            <a:ext cx="5405251" cy="359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Sequential File Organization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Deletion – use pointer chains</a:t>
            </a:r>
          </a:p>
          <a:p>
            <a:r>
              <a:rPr lang="en-US" altLang="en-US" sz="2000" dirty="0" smtClean="0"/>
              <a:t>Insertion –locate the position where the record is to be inserted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if there is free space insert there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if no free space, insert the record in an </a:t>
            </a:r>
            <a:r>
              <a:rPr lang="en-US" altLang="en-US" sz="2000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overflow block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In either case, pointer chain must be updated</a:t>
            </a:r>
          </a:p>
          <a:p>
            <a:r>
              <a:rPr lang="en-US" altLang="en-US" sz="2000" dirty="0" smtClean="0"/>
              <a:t>Need to reorganize the file</a:t>
            </a:r>
            <a:br>
              <a:rPr lang="en-US" altLang="en-US" sz="2000" dirty="0" smtClean="0"/>
            </a:br>
            <a:r>
              <a:rPr lang="en-US" altLang="en-US" sz="2000" dirty="0" smtClean="0"/>
              <a:t> from time to time to restore</a:t>
            </a:r>
            <a:br>
              <a:rPr lang="en-US" altLang="en-US" sz="2000" dirty="0" smtClean="0"/>
            </a:br>
            <a:r>
              <a:rPr lang="en-US" altLang="en-US" sz="2000" dirty="0" smtClean="0"/>
              <a:t> sequential order</a:t>
            </a:r>
          </a:p>
          <a:p>
            <a:endParaRPr lang="en-US" sz="20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508702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Multitable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Clustering File Organization</a:t>
            </a:r>
            <a:endParaRPr lang="en-US" dirty="0"/>
          </a:p>
        </p:txBody>
      </p:sp>
      <p:pic>
        <p:nvPicPr>
          <p:cNvPr id="4" name="Content Placeholder 3" descr="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1927"/>
            <a:ext cx="4114800" cy="92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14600"/>
            <a:ext cx="4778844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7526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query</a:t>
            </a:r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dept_name</a:t>
            </a:r>
            <a:r>
              <a:rPr lang="en-US" sz="2400" dirty="0" smtClean="0"/>
              <a:t>, </a:t>
            </a:r>
            <a:r>
              <a:rPr lang="en-US" sz="2400" dirty="0" err="1" smtClean="0"/>
              <a:t>buliding</a:t>
            </a:r>
            <a:r>
              <a:rPr lang="en-US" sz="2400" dirty="0" smtClean="0"/>
              <a:t>, budget, ID, name, salary from </a:t>
            </a:r>
            <a:r>
              <a:rPr lang="en-US" sz="2400" dirty="0" smtClean="0">
                <a:solidFill>
                  <a:srgbClr val="C00000"/>
                </a:solidFill>
              </a:rPr>
              <a:t>department natural join instructor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800600"/>
            <a:ext cx="8915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query, for each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of </a:t>
            </a:r>
            <a:r>
              <a:rPr lang="en-US" sz="2400" dirty="0" smtClean="0"/>
              <a:t>department, </a:t>
            </a:r>
            <a:r>
              <a:rPr lang="en-US" sz="2400" dirty="0" smtClean="0"/>
              <a:t>the system must locate the instructor </a:t>
            </a:r>
            <a:r>
              <a:rPr lang="en-US" sz="2400" dirty="0" err="1" smtClean="0"/>
              <a:t>tuple</a:t>
            </a:r>
            <a:r>
              <a:rPr lang="en-US" sz="2400" dirty="0" smtClean="0"/>
              <a:t> with some  value for </a:t>
            </a:r>
            <a:r>
              <a:rPr lang="en-US" sz="2400" dirty="0" err="1" smtClean="0"/>
              <a:t>dept_name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For such kind of queries multi table clustering organization is better instead of different file for each relation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1330" y="304800"/>
            <a:ext cx="7413470" cy="649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Multitable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Clustering 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sz="2000" dirty="0" smtClean="0"/>
              <a:t>Store several relations in one file using a </a:t>
            </a:r>
            <a:r>
              <a:rPr kumimoji="1" lang="en-US" altLang="en-US" sz="2000" b="1" dirty="0" err="1" smtClean="0">
                <a:solidFill>
                  <a:srgbClr val="000099"/>
                </a:solidFill>
              </a:rPr>
              <a:t>multitable</a:t>
            </a:r>
            <a:r>
              <a:rPr kumimoji="1" lang="en-US" altLang="en-US" sz="2000" b="1" dirty="0" smtClean="0">
                <a:solidFill>
                  <a:srgbClr val="000099"/>
                </a:solidFill>
              </a:rPr>
              <a:t> clustering</a:t>
            </a:r>
            <a:r>
              <a:rPr kumimoji="1" lang="en-US" altLang="en-US" sz="2000" b="1" dirty="0" smtClean="0"/>
              <a:t> </a:t>
            </a:r>
            <a:r>
              <a:rPr kumimoji="1" lang="en-US" altLang="en-US" sz="2000" dirty="0" smtClean="0"/>
              <a:t>file organization</a:t>
            </a:r>
          </a:p>
          <a:p>
            <a:endParaRPr lang="en-US" dirty="0"/>
          </a:p>
        </p:txBody>
      </p:sp>
      <p:pic>
        <p:nvPicPr>
          <p:cNvPr id="5" name="Picture 4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5046663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5200"/>
            <a:ext cx="5308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162550"/>
            <a:ext cx="4447192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76400" y="2743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department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00200" y="38862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/>
              <a:t>instructor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990600" y="5334000"/>
            <a:ext cx="21148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multitable</a:t>
            </a:r>
            <a:r>
              <a:rPr lang="en-US" altLang="en-US" dirty="0"/>
              <a:t> clustering</a:t>
            </a:r>
          </a:p>
          <a:p>
            <a:r>
              <a:rPr lang="en-US" altLang="en-US" dirty="0"/>
              <a:t>of</a:t>
            </a:r>
            <a:r>
              <a:rPr lang="en-US" altLang="en-US" i="1" dirty="0"/>
              <a:t> department </a:t>
            </a:r>
            <a:r>
              <a:rPr lang="en-US" altLang="en-US" dirty="0"/>
              <a:t>and</a:t>
            </a:r>
            <a:r>
              <a:rPr lang="en-US" altLang="en-US" i="1" dirty="0"/>
              <a:t> </a:t>
            </a:r>
          </a:p>
          <a:p>
            <a:r>
              <a:rPr lang="en-US" altLang="en-US" i="1" dirty="0"/>
              <a:t>instructor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Multitable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Clustering File Organization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24000"/>
            <a:ext cx="7661275" cy="2282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for queries involving 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natural join  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for queries involving one single department and its instructors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 for queries involving only 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such as 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* from</a:t>
            </a:r>
            <a:r>
              <a:rPr kumimoji="0" lang="en-US" altLang="en-US" sz="3200" b="0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department</a:t>
            </a:r>
            <a:endParaRPr kumimoji="0" lang="en-US" altLang="en-US" sz="3200" b="0" i="1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 in variable size records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add pointer chains to link records of a particular relation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343400"/>
            <a:ext cx="73342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Data Dictionary Storage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609600"/>
            <a:ext cx="88349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The</a:t>
            </a:r>
            <a:r>
              <a:rPr lang="en-US" altLang="en-US" sz="1800" dirty="0">
                <a:solidFill>
                  <a:srgbClr val="000099"/>
                </a:solidFill>
              </a:rPr>
              <a:t> </a:t>
            </a:r>
            <a:r>
              <a:rPr lang="en-US" altLang="en-US" sz="1800" b="1" dirty="0">
                <a:solidFill>
                  <a:srgbClr val="000099"/>
                </a:solidFill>
              </a:rPr>
              <a:t>Data dictionary</a:t>
            </a:r>
            <a:r>
              <a:rPr lang="en-US" altLang="en-US" sz="1800" dirty="0"/>
              <a:t> (also called </a:t>
            </a:r>
            <a:r>
              <a:rPr lang="en-US" altLang="en-US" sz="1800" b="1" dirty="0">
                <a:solidFill>
                  <a:srgbClr val="000099"/>
                </a:solidFill>
              </a:rPr>
              <a:t>system catalog</a:t>
            </a:r>
            <a:r>
              <a:rPr lang="en-US" altLang="en-US" sz="1800" dirty="0"/>
              <a:t>) stores </a:t>
            </a:r>
            <a:r>
              <a:rPr lang="en-US" altLang="en-US" sz="1800" b="1" dirty="0">
                <a:solidFill>
                  <a:srgbClr val="000099"/>
                </a:solidFill>
              </a:rPr>
              <a:t>metadata</a:t>
            </a:r>
            <a:r>
              <a:rPr lang="en-US" altLang="en-US" sz="1800" dirty="0"/>
              <a:t>; that is, data about data, such as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1534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about relations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names of relations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names, types and lengths of attributes of each relation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names and definitions of views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integrity constraints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and accounting information, including passwords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Statistical and descriptive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number of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tuples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in each relation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 file organization information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How relation is stored (sequential/hash/…)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Physical location of relation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about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indexes</a:t>
            </a:r>
            <a:endParaRPr lang="en-US" altLang="en-US" sz="2000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data systems store such meta data by using some special purpose data structures and code. However,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is preferable to store data about database as relations in database it 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self. </a:t>
            </a:r>
            <a:r>
              <a:rPr lang="en-US" altLang="en-US" sz="2000" dirty="0" smtClean="0">
                <a:solidFill>
                  <a:srgbClr val="FF0000"/>
                </a:solidFill>
              </a:rPr>
              <a:t>However, exact choice of representation is made by database designers.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="" xmlns:a16="http://schemas.microsoft.com/office/drawing/2014/main" id="{EE94F84B-01EE-4596-897A-63559CB1C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4" y="174627"/>
            <a:ext cx="8104188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Representation of System Metadata</a:t>
            </a:r>
          </a:p>
        </p:txBody>
      </p:sp>
      <p:pic>
        <p:nvPicPr>
          <p:cNvPr id="104451" name="Picture 4">
            <a:extLst>
              <a:ext uri="{FF2B5EF4-FFF2-40B4-BE49-F238E27FC236}">
                <a16:creationId xmlns="" xmlns:a16="http://schemas.microsoft.com/office/drawing/2014/main" id="{31E46661-04BA-487C-A994-B5995C026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522767"/>
            <a:ext cx="4864100" cy="403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6">
            <a:extLst>
              <a:ext uri="{FF2B5EF4-FFF2-40B4-BE49-F238E27FC236}">
                <a16:creationId xmlns="" xmlns:a16="http://schemas.microsoft.com/office/drawing/2014/main" id="{3D2E2374-DDB3-4BA5-963B-D3E901381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9" y="1384300"/>
            <a:ext cx="2419350" cy="4873625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Relational representation on disk</a:t>
            </a:r>
          </a:p>
          <a:p>
            <a:r>
              <a:rPr lang="en-US" altLang="en-US" sz="2400" dirty="0"/>
              <a:t>Specialized data structures designed for efficient access, in memory</a:t>
            </a:r>
          </a:p>
        </p:txBody>
      </p:sp>
    </p:spTree>
    <p:extLst>
      <p:ext uri="{BB962C8B-B14F-4D97-AF65-F5344CB8AC3E}">
        <p14:creationId xmlns="" xmlns:p14="http://schemas.microsoft.com/office/powerpoint/2010/main" val="409718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database file is partitioned into fixed-length storage units</a:t>
            </a:r>
          </a:p>
          <a:p>
            <a:pPr>
              <a:buNone/>
            </a:pPr>
            <a:r>
              <a:rPr lang="en-US" dirty="0"/>
              <a:t>called </a:t>
            </a:r>
            <a:r>
              <a:rPr lang="en-US" b="1" dirty="0"/>
              <a:t>blocks. Blocks are units of both storage allocation and</a:t>
            </a:r>
          </a:p>
          <a:p>
            <a:pPr>
              <a:buNone/>
            </a:pPr>
            <a:r>
              <a:rPr lang="en-US" dirty="0"/>
              <a:t>data transfer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US" i="1" dirty="0"/>
              <a:t>Database system seeks to minimize the number of block</a:t>
            </a:r>
          </a:p>
          <a:p>
            <a:pPr>
              <a:buNone/>
            </a:pPr>
            <a:r>
              <a:rPr lang="en-US" dirty="0"/>
              <a:t>transfers between the disk and memory. We can reduce the</a:t>
            </a:r>
          </a:p>
          <a:p>
            <a:pPr>
              <a:buNone/>
            </a:pPr>
            <a:r>
              <a:rPr lang="en-US" dirty="0"/>
              <a:t>number of disk accesses by keeping as many blocks as</a:t>
            </a:r>
          </a:p>
          <a:p>
            <a:pPr>
              <a:buNone/>
            </a:pPr>
            <a:r>
              <a:rPr lang="en-US" dirty="0"/>
              <a:t>possible in main memory.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b="1" i="1" dirty="0"/>
              <a:t>Buffer – portion of main memory available to store copies of</a:t>
            </a:r>
          </a:p>
          <a:p>
            <a:pPr>
              <a:buNone/>
            </a:pPr>
            <a:r>
              <a:rPr lang="en-US" dirty="0"/>
              <a:t>disk blocks.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b="1" i="1" dirty="0"/>
              <a:t>Buffer manager – subsystem responsible for allocating buffer space in main memory.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="" xmlns:a16="http://schemas.microsoft.com/office/drawing/2014/main" id="{A4BCDA1F-B571-4C94-8909-678E00F68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Buffer Manager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="" xmlns:a16="http://schemas.microsoft.com/office/drawing/2014/main" id="{B5B0D36C-892D-4C4F-81CB-0BD504F92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/>
            <a:r>
              <a:rPr lang="en-US" altLang="en-US" dirty="0"/>
              <a:t>Programs call on the buffer manager when they need a block from disk.</a:t>
            </a:r>
          </a:p>
          <a:p>
            <a:pPr lvl="1">
              <a:buSzPct val="100000"/>
            </a:pPr>
            <a:r>
              <a:rPr lang="en-US" altLang="en-US" dirty="0"/>
              <a:t>If the block is already in the buffer, buffer manager returns the address of the block in main memory</a:t>
            </a:r>
          </a:p>
          <a:p>
            <a:pPr lvl="1">
              <a:buSzPct val="100000"/>
            </a:pPr>
            <a:r>
              <a:rPr lang="en-US" altLang="en-US" dirty="0"/>
              <a:t>If the block is not in the buffer, the buffer manager</a:t>
            </a:r>
          </a:p>
          <a:p>
            <a:pPr lvl="2"/>
            <a:r>
              <a:rPr lang="en-US" altLang="en-US" dirty="0"/>
              <a:t>Allocates space in the buffer for the block</a:t>
            </a:r>
          </a:p>
          <a:p>
            <a:pPr lvl="3"/>
            <a:r>
              <a:rPr lang="en-US" altLang="en-US" dirty="0"/>
              <a:t>Replacing (throwing out) some other block, if required, to make space for the new block.</a:t>
            </a:r>
          </a:p>
          <a:p>
            <a:pPr lvl="3"/>
            <a:r>
              <a:rPr lang="en-US" altLang="en-US" dirty="0"/>
              <a:t>Replaced block written back to disk only if it was modified since the most recent time that it was written to/fetched from the disk.</a:t>
            </a:r>
          </a:p>
          <a:p>
            <a:pPr lvl="2"/>
            <a:r>
              <a:rPr lang="en-US" altLang="en-US" dirty="0"/>
              <a:t>Reads the block from the disk to the buffer, and returns the address of the block in main memory to requester. </a:t>
            </a:r>
          </a:p>
        </p:txBody>
      </p:sp>
    </p:spTree>
    <p:extLst>
      <p:ext uri="{BB962C8B-B14F-4D97-AF65-F5344CB8AC3E}">
        <p14:creationId xmlns="" xmlns:p14="http://schemas.microsoft.com/office/powerpoint/2010/main" val="149169157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DB606-2CCF-4B53-AE35-DAFCA66E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7F84A1-CA7B-4B3A-B767-97B0659D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093788"/>
            <a:ext cx="7663787" cy="4903787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solidFill>
                  <a:srgbClr val="002060"/>
                </a:solidFill>
              </a:rPr>
              <a:t>Buffer replacement </a:t>
            </a:r>
            <a:r>
              <a:rPr lang="en-US" altLang="en-US" b="1" dirty="0" smtClean="0">
                <a:solidFill>
                  <a:srgbClr val="002060"/>
                </a:solidFill>
              </a:rPr>
              <a:t>strategy</a:t>
            </a:r>
            <a:endParaRPr lang="en-US" altLang="en-US" b="1" dirty="0">
              <a:solidFill>
                <a:schemeClr val="accent4"/>
              </a:solidFill>
            </a:endParaRPr>
          </a:p>
          <a:p>
            <a:r>
              <a:rPr lang="en-US" altLang="en-US" b="1" dirty="0">
                <a:solidFill>
                  <a:srgbClr val="002060"/>
                </a:solidFill>
              </a:rPr>
              <a:t>Pinned block: </a:t>
            </a:r>
            <a:r>
              <a:rPr lang="en-US" altLang="en-US" dirty="0"/>
              <a:t>memory block that is not allowed to be written back to disk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Pin</a:t>
            </a:r>
            <a:r>
              <a:rPr lang="en-US" altLang="en-US" dirty="0"/>
              <a:t> done before reading/writing data from a block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Unpin</a:t>
            </a:r>
            <a:r>
              <a:rPr lang="en-US" altLang="en-US" dirty="0"/>
              <a:t> done when read /write is complete</a:t>
            </a:r>
          </a:p>
          <a:p>
            <a:pPr lvl="1"/>
            <a:r>
              <a:rPr lang="en-US" altLang="en-US" dirty="0"/>
              <a:t>Multiple concurrent pin/unpin operations possible</a:t>
            </a:r>
          </a:p>
          <a:p>
            <a:pPr lvl="2"/>
            <a:r>
              <a:rPr lang="en-US" altLang="en-US" dirty="0"/>
              <a:t>Keep a pin count, buffer block can be evicted only if pin count = 0</a:t>
            </a:r>
          </a:p>
          <a:p>
            <a:r>
              <a:rPr lang="en-IN" b="1" dirty="0">
                <a:solidFill>
                  <a:srgbClr val="002060"/>
                </a:solidFill>
              </a:rPr>
              <a:t>Shared and exclusive locks on buffer</a:t>
            </a:r>
          </a:p>
          <a:p>
            <a:pPr lvl="1"/>
            <a:r>
              <a:rPr lang="en-IN" dirty="0"/>
              <a:t>Needed to prevent concurrent operations from reading page contents as they are moved/reorganized, and to ensure only one move/reorganize at a time</a:t>
            </a:r>
          </a:p>
          <a:p>
            <a:pPr lvl="1"/>
            <a:r>
              <a:rPr lang="en-IN" dirty="0"/>
              <a:t>Readers get shared lock, updates to a block require exclusive lock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Locking rules:</a:t>
            </a:r>
          </a:p>
          <a:p>
            <a:pPr lvl="2"/>
            <a:r>
              <a:rPr lang="en-IN" dirty="0"/>
              <a:t>Only one process can get exclusive lock at a time</a:t>
            </a:r>
          </a:p>
          <a:p>
            <a:pPr lvl="2"/>
            <a:r>
              <a:rPr lang="en-IN" dirty="0"/>
              <a:t>Shared lock cannot be concurrently with exclusive lock</a:t>
            </a:r>
          </a:p>
          <a:p>
            <a:pPr lvl="2"/>
            <a:r>
              <a:rPr lang="en-IN" dirty="0"/>
              <a:t>Multiple processes may be given shared lock concurrently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21299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="" xmlns:a16="http://schemas.microsoft.com/office/drawing/2014/main" id="{A825988C-0BEA-4076-AD30-1AA35CE89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Buffer-Replacement Policies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="" xmlns:a16="http://schemas.microsoft.com/office/drawing/2014/main" id="{31D39CE6-9D47-4551-984A-3D9511D5D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Most operating systems replace the block </a:t>
            </a:r>
            <a:r>
              <a:rPr lang="en-US" altLang="en-US" b="1" dirty="0">
                <a:solidFill>
                  <a:srgbClr val="002060"/>
                </a:solidFill>
              </a:rPr>
              <a:t>least recently used</a:t>
            </a:r>
            <a:r>
              <a:rPr lang="en-US" altLang="en-US" dirty="0">
                <a:solidFill>
                  <a:srgbClr val="002060"/>
                </a:solidFill>
              </a:rPr>
              <a:t> (LRU strategy)</a:t>
            </a:r>
          </a:p>
          <a:p>
            <a:pPr lvl="1"/>
            <a:r>
              <a:rPr lang="en-US" altLang="en-US" dirty="0"/>
              <a:t>Idea behind LRU – use past pattern of block references as a predictor of future references</a:t>
            </a:r>
          </a:p>
          <a:p>
            <a:pPr lvl="1"/>
            <a:r>
              <a:rPr lang="en-US" altLang="en-US" dirty="0"/>
              <a:t>LRU can be bad for some queries</a:t>
            </a:r>
          </a:p>
          <a:p>
            <a:r>
              <a:rPr lang="en-US" altLang="en-US" dirty="0"/>
              <a:t>Queries have well-defined access patterns (such as sequential scans), and a database system can use the information in a user</a:t>
            </a:r>
            <a:r>
              <a:rPr lang="ja-JP" altLang="en-US" dirty="0"/>
              <a:t>’</a:t>
            </a:r>
            <a:r>
              <a:rPr lang="en-US" altLang="ja-JP" dirty="0"/>
              <a:t>s query to predict future references</a:t>
            </a:r>
          </a:p>
          <a:p>
            <a:r>
              <a:rPr lang="en-US" altLang="en-US" dirty="0"/>
              <a:t>Mixed strategy with hints on replacement strategy provided</a:t>
            </a:r>
            <a:br>
              <a:rPr lang="en-US" altLang="en-US" dirty="0"/>
            </a:br>
            <a:r>
              <a:rPr lang="en-US" altLang="en-US" dirty="0"/>
              <a:t>by the query optimizer is preferable</a:t>
            </a:r>
            <a:endParaRPr lang="en-US" altLang="ja-JP" dirty="0"/>
          </a:p>
          <a:p>
            <a:pPr marL="342900" lvl="1" indent="-342900"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Example of bad access pattern for LRU: when computing the join of 2 relations r and s by a nested loops</a:t>
            </a:r>
            <a:endParaRPr lang="en-US" altLang="en-US" sz="800" dirty="0"/>
          </a:p>
          <a:p>
            <a:pPr marL="0" lvl="1" indent="0">
              <a:buClr>
                <a:srgbClr val="002060"/>
              </a:buClr>
              <a:buSzPct val="100000"/>
              <a:buNone/>
            </a:pPr>
            <a:r>
              <a:rPr lang="en-US" altLang="en-US" sz="8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for each tuple </a:t>
            </a:r>
            <a:r>
              <a:rPr lang="en-US" altLang="en-US" i="1" dirty="0" err="1"/>
              <a:t>tr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 do </a:t>
            </a:r>
            <a:br>
              <a:rPr lang="en-US" altLang="en-US" dirty="0"/>
            </a:br>
            <a:r>
              <a:rPr lang="en-US" altLang="en-US" dirty="0"/>
              <a:t>            for each tuple </a:t>
            </a:r>
            <a:r>
              <a:rPr lang="en-US" altLang="en-US" i="1" dirty="0" err="1"/>
              <a:t>ts</a:t>
            </a:r>
            <a:r>
              <a:rPr lang="en-US" altLang="en-US" dirty="0"/>
              <a:t> of </a:t>
            </a:r>
            <a:r>
              <a:rPr lang="en-US" altLang="en-US" i="1" dirty="0"/>
              <a:t>s</a:t>
            </a:r>
            <a:r>
              <a:rPr lang="en-US" altLang="en-US" dirty="0"/>
              <a:t> do </a:t>
            </a:r>
            <a:br>
              <a:rPr lang="en-US" altLang="en-US" dirty="0"/>
            </a:br>
            <a:r>
              <a:rPr lang="en-US" altLang="en-US" dirty="0"/>
              <a:t>              if the tuples </a:t>
            </a:r>
            <a:r>
              <a:rPr lang="en-US" altLang="en-US" i="1" dirty="0" err="1"/>
              <a:t>tr</a:t>
            </a:r>
            <a:r>
              <a:rPr lang="en-US" altLang="en-US" dirty="0"/>
              <a:t> and </a:t>
            </a:r>
            <a:r>
              <a:rPr lang="en-US" altLang="en-US" i="1" dirty="0" err="1"/>
              <a:t>ts</a:t>
            </a:r>
            <a:r>
              <a:rPr lang="en-US" altLang="en-US" dirty="0"/>
              <a:t> match …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54065076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="" xmlns:a16="http://schemas.microsoft.com/office/drawing/2014/main" id="{5B6FA003-27DD-458A-AD52-B4FAA9915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Buffer-Replacement Policies (Cont.)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="" xmlns:a16="http://schemas.microsoft.com/office/drawing/2014/main" id="{F627A5AA-5705-427E-A851-235ADA470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7583888" cy="5344719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solidFill>
                  <a:srgbClr val="002060"/>
                </a:solidFill>
              </a:rPr>
              <a:t>Toss-immediate</a:t>
            </a:r>
            <a:r>
              <a:rPr lang="en-US" altLang="en-US" dirty="0"/>
              <a:t> strategy – frees the space occupied by a block as soon as the final tuple of that block has been processed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Most recently used (MRU) strategy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 system must pin the block currently being processed.  After the final tuple of that block has been processed, the block is unpinned, and it becomes the most recently used block.</a:t>
            </a:r>
          </a:p>
          <a:p>
            <a:r>
              <a:rPr lang="en-US" altLang="en-US" dirty="0"/>
              <a:t>Buffer manager can use statistical information regarding the probability that a request will reference a particular relation</a:t>
            </a:r>
          </a:p>
          <a:p>
            <a:pPr lvl="1"/>
            <a:r>
              <a:rPr lang="en-US" altLang="en-US" dirty="0"/>
              <a:t>E.g., the data dictionary is frequently accessed.  Heuristic:  keep data-dictionary blocks in main memory buffer</a:t>
            </a:r>
          </a:p>
          <a:p>
            <a:r>
              <a:rPr lang="en-US" altLang="en-US" dirty="0"/>
              <a:t>Operating system or buffer manager may reorder writes</a:t>
            </a:r>
          </a:p>
          <a:p>
            <a:pPr lvl="1"/>
            <a:r>
              <a:rPr lang="en-US" altLang="en-US" dirty="0"/>
              <a:t>Can lead to corruption of data structures on disk</a:t>
            </a:r>
          </a:p>
          <a:p>
            <a:pPr lvl="2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linked list of blocks with missing block on disk</a:t>
            </a:r>
          </a:p>
          <a:p>
            <a:pPr lvl="2"/>
            <a:r>
              <a:rPr lang="en-US" altLang="en-US" dirty="0"/>
              <a:t>File systems perform consistency check to detect such situations</a:t>
            </a:r>
          </a:p>
          <a:p>
            <a:pPr lvl="1"/>
            <a:r>
              <a:rPr lang="en-US" altLang="en-US" dirty="0"/>
              <a:t>Careful ordering of writes can avoid many such problems</a:t>
            </a:r>
          </a:p>
        </p:txBody>
      </p:sp>
    </p:spTree>
    <p:extLst>
      <p:ext uri="{BB962C8B-B14F-4D97-AF65-F5344CB8AC3E}">
        <p14:creationId xmlns="" xmlns:p14="http://schemas.microsoft.com/office/powerpoint/2010/main" val="356574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8034676" cy="499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t>4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441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sz="2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Hard (Magnetic) disk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4953000"/>
            <a:ext cx="7924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●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time for a </a:t>
            </a:r>
            <a:r>
              <a:rPr lang="en-US" sz="19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block access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en-US" sz="19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page access</a:t>
            </a: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lang="en-US" sz="19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I/O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890"/>
              <a:buNone/>
            </a:pP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time = seek time + rotational delay + transfer time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65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●"/>
            </a:pPr>
            <a:r>
              <a:rPr lang="en-US" sz="19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IBM Deskstar 14GPX: 14.4GB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Seek time: 9.1 msec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Rotational delay: 4.17 msec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890"/>
              <a:buFont typeface="Noto Sans Symbols"/>
              <a:buChar char="⮚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 rate: 13MB/sec, that is, 0.3msec/4KB</a:t>
            </a:r>
            <a:endParaRPr/>
          </a:p>
        </p:txBody>
      </p:sp>
      <p:pic>
        <p:nvPicPr>
          <p:cNvPr id="109" name="Google Shape;109;p16" descr="dis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90600"/>
            <a:ext cx="7467600" cy="359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28650" y="2270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vs. SSD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38162" y="138588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access times of fast hard disks are typically from 5 to 10 milliseconds, solid state drive (SSD) access times are in the 25 to 100 microsecond range.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SSDs are as much as 100 times faster because there is no mechanical seek time or latency associated with flash memory </a:t>
            </a:r>
            <a:r>
              <a:rPr lang="en-US" sz="20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(typically uses NAND Flash memory).However, transfer rate is less than disk. Nowadays transfer rate of Flash </a:t>
            </a:r>
            <a:r>
              <a:rPr lang="en-US" sz="2000" b="0" i="0" u="none" strike="noStrike" cap="none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emory</a:t>
            </a:r>
            <a:r>
              <a:rPr lang="en-US" sz="20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comparable with disks.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Channel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 (transfer rate) and caching contribute to overall storage performance.</a:t>
            </a:r>
            <a:endParaRPr/>
          </a:p>
          <a:p>
            <a:pPr marL="342900" marR="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File Structure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634037" cy="44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File Organization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311981" cy="514826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 database is stored as a collection of </a:t>
            </a:r>
            <a:r>
              <a:rPr lang="en-US" altLang="en-US" sz="2400" i="1" dirty="0" smtClean="0"/>
              <a:t>files</a:t>
            </a:r>
            <a:r>
              <a:rPr lang="en-US" altLang="en-US" sz="2400" dirty="0" smtClean="0"/>
              <a:t>.  Each file is a sequence of </a:t>
            </a:r>
            <a:r>
              <a:rPr lang="en-US" altLang="en-US" sz="2400" i="1" dirty="0" smtClean="0"/>
              <a:t>records.  </a:t>
            </a:r>
            <a:r>
              <a:rPr lang="en-US" altLang="en-US" sz="2400" dirty="0" smtClean="0"/>
              <a:t>A record is a sequence of fields.</a:t>
            </a:r>
          </a:p>
          <a:p>
            <a:r>
              <a:rPr lang="en-US" altLang="en-US" sz="2400" dirty="0" smtClean="0"/>
              <a:t>One approach:</a:t>
            </a:r>
          </a:p>
          <a:p>
            <a:pPr marL="465138" lvl="1" indent="-7938"/>
            <a:r>
              <a:rPr lang="en-US" altLang="en-US" sz="2400" dirty="0" smtClean="0">
                <a:ea typeface="ＭＳ Ｐゴシック" panose="020B0600070205080204" pitchFamily="34" charset="-128"/>
              </a:rPr>
              <a:t>assume record size is fixed</a:t>
            </a:r>
          </a:p>
          <a:p>
            <a:pPr marL="465138" lvl="1" indent="-7938"/>
            <a:r>
              <a:rPr lang="en-US" altLang="en-US" sz="2400" dirty="0" smtClean="0">
                <a:ea typeface="ＭＳ Ｐゴシック" panose="020B0600070205080204" pitchFamily="34" charset="-128"/>
              </a:rPr>
              <a:t>each file has records of one particular type only </a:t>
            </a:r>
          </a:p>
          <a:p>
            <a:pPr marL="465138" lvl="1" indent="-7938"/>
            <a:r>
              <a:rPr lang="en-US" altLang="en-US" sz="2400" dirty="0" smtClean="0">
                <a:ea typeface="ＭＳ Ｐゴシック" panose="020B0600070205080204" pitchFamily="34" charset="-128"/>
              </a:rPr>
              <a:t>different files are used for different relations</a:t>
            </a:r>
          </a:p>
          <a:p>
            <a:pPr marL="465138" lvl="1" indent="-7938">
              <a:buNone/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This case is easiest to implement; will consider variable length records later.</a:t>
            </a:r>
          </a:p>
        </p:txBody>
      </p:sp>
      <p:sp>
        <p:nvSpPr>
          <p:cNvPr id="2" name="Flowchart: Magnetic Disk 1"/>
          <p:cNvSpPr/>
          <p:nvPr/>
        </p:nvSpPr>
        <p:spPr>
          <a:xfrm>
            <a:off x="3048000" y="4724400"/>
            <a:ext cx="2133600" cy="2133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52800" y="4997003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4990565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4984124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4984124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5445585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5439147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43400" y="5445585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5419830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5819271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0" y="5795447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3400" y="5819271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4400" y="5795447"/>
            <a:ext cx="260798" cy="244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29400" y="5334000"/>
            <a:ext cx="2300811" cy="117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Contiguous Allocation </a:t>
            </a:r>
          </a:p>
          <a:p>
            <a:pPr algn="ctr"/>
            <a:r>
              <a:rPr lang="en-US" dirty="0"/>
              <a:t>Linked Allocation </a:t>
            </a:r>
          </a:p>
          <a:p>
            <a:pPr algn="ctr"/>
            <a:r>
              <a:rPr lang="en-US" dirty="0"/>
              <a:t>Indexed Allocation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5181600"/>
            <a:ext cx="1857778" cy="131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is a set of records and set is an unordered structure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09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53222660"/>
              </p:ext>
            </p:extLst>
          </p:nvPr>
        </p:nvGraphicFramePr>
        <p:xfrm>
          <a:off x="457200" y="1846261"/>
          <a:ext cx="8382000" cy="318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="" xmlns:a16="http://schemas.microsoft.com/office/drawing/2014/main" val="3108644773"/>
                    </a:ext>
                  </a:extLst>
                </a:gridCol>
                <a:gridCol w="4191000">
                  <a:extLst>
                    <a:ext uri="{9D8B030D-6E8A-4147-A177-3AD203B41FA5}">
                      <a16:colId xmlns="" xmlns:a16="http://schemas.microsoft.com/office/drawing/2014/main" val="796426309"/>
                    </a:ext>
                  </a:extLst>
                </a:gridCol>
              </a:tblGrid>
              <a:tr h="555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Sorted file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 File 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993565805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sorted only according to one attribute (search key)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order</a:t>
                      </a:r>
                      <a:r>
                        <a:rPr lang="en-US" baseline="0" dirty="0" smtClean="0"/>
                        <a:t>, any record can be placed any where 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861018904"/>
                  </a:ext>
                </a:extLst>
              </a:tr>
              <a:tr h="555872">
                <a:tc>
                  <a:txBody>
                    <a:bodyPr/>
                    <a:lstStyle/>
                    <a:p>
                      <a:r>
                        <a:rPr lang="en-US" dirty="0" smtClean="0"/>
                        <a:t>Searching will fast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Searching will be slow 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237165186"/>
                  </a:ext>
                </a:extLst>
              </a:tr>
              <a:tr h="555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Insertion deletion will be difficult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deletion will be easy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735198043"/>
                  </a:ext>
                </a:extLst>
              </a:tr>
              <a:tr h="5558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289097998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8914-3A3C-4712-9D59-CE111BB101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95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/>
              <a:t>Fixed-Length Records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 </a:t>
            </a:r>
            <a:r>
              <a:rPr lang="en-US" sz="2400" i="1" dirty="0"/>
              <a:t>Simple approach:</a:t>
            </a:r>
          </a:p>
          <a:p>
            <a:pPr>
              <a:buNone/>
            </a:pPr>
            <a:r>
              <a:rPr lang="en-US" sz="2400" b="1" dirty="0"/>
              <a:t>– Store record </a:t>
            </a:r>
            <a:r>
              <a:rPr lang="en-US" sz="2400" b="1" dirty="0" err="1"/>
              <a:t>i</a:t>
            </a:r>
            <a:r>
              <a:rPr lang="en-US" sz="2400" b="1" dirty="0"/>
              <a:t> starting from byte n </a:t>
            </a:r>
            <a:r>
              <a:rPr lang="en-US" sz="2400" b="1" i="1" dirty="0"/>
              <a:t> (</a:t>
            </a:r>
            <a:r>
              <a:rPr lang="en-US" sz="2400" b="1" i="1" dirty="0" err="1"/>
              <a:t>i</a:t>
            </a:r>
            <a:r>
              <a:rPr lang="en-US" sz="2400" b="1" i="1" dirty="0"/>
              <a:t> − 1), where n is the</a:t>
            </a:r>
          </a:p>
          <a:p>
            <a:pPr>
              <a:buNone/>
            </a:pPr>
            <a:r>
              <a:rPr lang="en-US" sz="2400" dirty="0"/>
              <a:t>size of each record.</a:t>
            </a:r>
          </a:p>
          <a:p>
            <a:pPr>
              <a:buNone/>
            </a:pPr>
            <a:r>
              <a:rPr lang="en-US" sz="2400" b="1" dirty="0"/>
              <a:t>– Record access is simple but records may cross blocks</a:t>
            </a:r>
            <a:r>
              <a:rPr lang="en-US" sz="2400" b="1" dirty="0" smtClean="0"/>
              <a:t>.</a:t>
            </a:r>
          </a:p>
          <a:p>
            <a:pPr marL="342900" lvl="2" indent="-342900">
              <a:buNone/>
            </a:pPr>
            <a:r>
              <a:rPr lang="en-US" altLang="en-US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Modification: do not allow records to cross block boundaries</a:t>
            </a:r>
          </a:p>
          <a:p>
            <a:pPr>
              <a:buNone/>
            </a:pPr>
            <a:r>
              <a:rPr lang="en-US" sz="2400" i="1" dirty="0" smtClean="0"/>
              <a:t> </a:t>
            </a:r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038600"/>
            <a:ext cx="4205442" cy="244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1812</Words>
  <Application>Microsoft Office PowerPoint</Application>
  <PresentationFormat>On-screen Show (4:3)</PresentationFormat>
  <Paragraphs>191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File Organization, Record Organization and Storage Access</vt:lpstr>
      <vt:lpstr>Slide 2</vt:lpstr>
      <vt:lpstr>Slide 3</vt:lpstr>
      <vt:lpstr>The Hard (Magnetic) disk</vt:lpstr>
      <vt:lpstr>  Disk vs. SSD</vt:lpstr>
      <vt:lpstr>File Structure</vt:lpstr>
      <vt:lpstr>File Organization</vt:lpstr>
      <vt:lpstr>Slide 8</vt:lpstr>
      <vt:lpstr>Fixed-Length Records</vt:lpstr>
      <vt:lpstr>Fixed-Length Records</vt:lpstr>
      <vt:lpstr>Fixed-Length Records</vt:lpstr>
      <vt:lpstr>Fixed-Length Records</vt:lpstr>
      <vt:lpstr>Free Lists</vt:lpstr>
      <vt:lpstr>Variable-Length Records</vt:lpstr>
      <vt:lpstr>Variable-Length Records: Slotted Page Structure( inside a memory block)</vt:lpstr>
      <vt:lpstr>Organization of Records in Files</vt:lpstr>
      <vt:lpstr>Sequential File Organization</vt:lpstr>
      <vt:lpstr>Sequential File Organization (Cont.)</vt:lpstr>
      <vt:lpstr>Multitable Clustering File Organization</vt:lpstr>
      <vt:lpstr>Multitable Clustering File Organization</vt:lpstr>
      <vt:lpstr>Multitable Clustering File Organization</vt:lpstr>
      <vt:lpstr>Data Dictionary Storage</vt:lpstr>
      <vt:lpstr>Relational Representation of System Metadata</vt:lpstr>
      <vt:lpstr>Storage Access</vt:lpstr>
      <vt:lpstr>Buffer Manager</vt:lpstr>
      <vt:lpstr>Buffer Manager</vt:lpstr>
      <vt:lpstr>Buffer-Replacement Policies</vt:lpstr>
      <vt:lpstr>Buffer-Replacement Policies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Organization, Record Organization and Storage Access</dc:title>
  <dc:creator>payal.khurana</dc:creator>
  <cp:lastModifiedBy>payal.khurana</cp:lastModifiedBy>
  <cp:revision>23</cp:revision>
  <dcterms:created xsi:type="dcterms:W3CDTF">2024-01-11T05:09:54Z</dcterms:created>
  <dcterms:modified xsi:type="dcterms:W3CDTF">2024-01-15T06:02:28Z</dcterms:modified>
</cp:coreProperties>
</file>