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1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92" r:id="rId10"/>
    <p:sldId id="265" r:id="rId11"/>
    <p:sldId id="266" r:id="rId12"/>
    <p:sldId id="267" r:id="rId13"/>
    <p:sldId id="29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85" r:id="rId27"/>
    <p:sldId id="290" r:id="rId28"/>
    <p:sldId id="286" r:id="rId29"/>
    <p:sldId id="287" r:id="rId30"/>
    <p:sldId id="288" r:id="rId31"/>
    <p:sldId id="289" r:id="rId32"/>
    <p:sldId id="284" r:id="rId33"/>
    <p:sldId id="28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7315200" cy="9601200"/>
  <p:embeddedFontLst>
    <p:embeddedFont>
      <p:font typeface="Helvetica Neue" charset="0"/>
      <p:regular r:id="rId42"/>
      <p:bold r:id="rId43"/>
      <p:italic r:id="rId44"/>
      <p:boldItalic r:id="rId45"/>
    </p:embeddedFont>
    <p:embeddedFont>
      <p:font typeface="Franklin Gothic Heavy" pitchFamily="34" charset="0"/>
      <p:regular r:id="rId46"/>
      <p:italic r:id="rId47"/>
    </p:embeddedFont>
    <p:embeddedFont>
      <p:font typeface="Book Antiqua" pitchFamily="18" charset="0"/>
      <p:regular r:id="rId48"/>
      <p:bold r:id="rId49"/>
      <p:italic r:id="rId50"/>
      <p:boldItalic r:id="rId51"/>
    </p:embeddedFont>
    <p:embeddedFont>
      <p:font typeface="Calibri" pitchFamily="34" charset="0"/>
      <p:regular r:id="rId52"/>
      <p:bold r:id="rId53"/>
      <p:italic r:id="rId54"/>
      <p:boldItalic r:id="rId55"/>
    </p:embeddedFont>
    <p:embeddedFont>
      <p:font typeface="ＭＳ Ｐゴシック" pitchFamily="34" charset="-128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256" name="Google Shape;2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447" name="Google Shape;4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544" name="Google Shape;5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551" name="Google Shape;5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9705-FBCF-4F68-BA4A-04ABBDA6044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14A88-149C-4DD9-84C3-EEAF0D57522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34587-8BA5-47C2-B292-EA730B47842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CBADE-DE7D-43A8-86C8-EE67F90AD3C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88D58-0A88-4611-A2C8-BFD2A2B7082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3</a:t>
            </a:fld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48615" algn="l">
              <a:spcBef>
                <a:spcPts val="630"/>
              </a:spcBef>
              <a:spcAft>
                <a:spcPts val="0"/>
              </a:spcAft>
              <a:buSzPts val="1890"/>
              <a:buChar char="⮚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★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3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752475" y="1047750"/>
            <a:ext cx="38481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48615" algn="l">
              <a:spcBef>
                <a:spcPts val="630"/>
              </a:spcBef>
              <a:spcAft>
                <a:spcPts val="0"/>
              </a:spcAft>
              <a:buSzPts val="1890"/>
              <a:buChar char="⮚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★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3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4752975" y="1047750"/>
            <a:ext cx="38481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48615" algn="l">
              <a:spcBef>
                <a:spcPts val="630"/>
              </a:spcBef>
              <a:spcAft>
                <a:spcPts val="0"/>
              </a:spcAft>
              <a:buSzPts val="1890"/>
              <a:buChar char="⮚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★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3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100"/>
              <a:buNone/>
              <a:defRPr sz="2000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530"/>
              <a:buNone/>
              <a:defRPr sz="1800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None/>
              <a:defRPr sz="1600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890"/>
              <a:buChar char="⮚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530"/>
              <a:buChar char="★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28650" y="22701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52475" y="1047750"/>
            <a:ext cx="38481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48615" algn="l">
              <a:spcBef>
                <a:spcPts val="630"/>
              </a:spcBef>
              <a:spcAft>
                <a:spcPts val="0"/>
              </a:spcAft>
              <a:buSzPts val="1890"/>
              <a:buChar char="⮚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★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3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752975" y="1047750"/>
            <a:ext cx="38481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48615" algn="l">
              <a:spcBef>
                <a:spcPts val="630"/>
              </a:spcBef>
              <a:spcAft>
                <a:spcPts val="0"/>
              </a:spcAft>
              <a:buSzPts val="1890"/>
              <a:buChar char="⮚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★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3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 rot="5400000">
            <a:off x="4847432" y="2066132"/>
            <a:ext cx="5697537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 rot="5400000">
            <a:off x="732631" y="123032"/>
            <a:ext cx="5697537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48615" algn="l">
              <a:spcBef>
                <a:spcPts val="630"/>
              </a:spcBef>
              <a:spcAft>
                <a:spcPts val="0"/>
              </a:spcAft>
              <a:buSzPts val="1890"/>
              <a:buChar char="⮚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★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3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 rot="5400000">
            <a:off x="2238375" y="-438150"/>
            <a:ext cx="4876800" cy="78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48615" algn="l">
              <a:spcBef>
                <a:spcPts val="630"/>
              </a:spcBef>
              <a:spcAft>
                <a:spcPts val="0"/>
              </a:spcAft>
              <a:buSzPts val="1890"/>
              <a:buChar char="⮚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★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3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40"/>
              <a:buNone/>
              <a:defRPr sz="1600"/>
            </a:lvl1pPr>
            <a:lvl2pPr marL="914400" lvl="1" indent="-228600" algn="l">
              <a:spcBef>
                <a:spcPts val="490"/>
              </a:spcBef>
              <a:spcAft>
                <a:spcPts val="0"/>
              </a:spcAft>
              <a:buSzPts val="1470"/>
              <a:buNone/>
              <a:defRPr sz="1400"/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SzPts val="1020"/>
              <a:buNone/>
              <a:defRPr sz="12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000"/>
              <a:buFont typeface="Helvetica Neue"/>
              <a:buNone/>
              <a:defRPr sz="10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000"/>
              <a:buFont typeface="Helvetica Neue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marL="914400" lvl="1" indent="-415290" algn="l">
              <a:spcBef>
                <a:spcPts val="980"/>
              </a:spcBef>
              <a:spcAft>
                <a:spcPts val="0"/>
              </a:spcAft>
              <a:buSzPts val="2940"/>
              <a:buChar char="⮚"/>
              <a:defRPr sz="2800"/>
            </a:lvl2pPr>
            <a:lvl3pPr marL="1371600" lvl="2" indent="-358139" algn="l">
              <a:spcBef>
                <a:spcPts val="840"/>
              </a:spcBef>
              <a:spcAft>
                <a:spcPts val="0"/>
              </a:spcAft>
              <a:buSzPts val="2040"/>
              <a:buChar char="★"/>
              <a:defRPr sz="2400"/>
            </a:lvl3pPr>
            <a:lvl4pPr marL="1828800" lvl="3" indent="-355600" algn="l">
              <a:spcBef>
                <a:spcPts val="700"/>
              </a:spcBef>
              <a:spcAft>
                <a:spcPts val="0"/>
              </a:spcAft>
              <a:buSzPts val="2000"/>
              <a:buFont typeface="Helvetica Neue"/>
              <a:buChar char="–"/>
              <a:defRPr sz="2000"/>
            </a:lvl4pPr>
            <a:lvl5pPr marL="2286000" lvl="4" indent="-355600" algn="l">
              <a:spcBef>
                <a:spcPts val="700"/>
              </a:spcBef>
              <a:spcAft>
                <a:spcPts val="0"/>
              </a:spcAft>
              <a:buSzPts val="2000"/>
              <a:buFont typeface="Helvetica Neue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40"/>
              <a:buNone/>
              <a:defRPr sz="1600"/>
            </a:lvl1pPr>
            <a:lvl2pPr marL="914400" lvl="1" indent="-228600" algn="l">
              <a:spcBef>
                <a:spcPts val="490"/>
              </a:spcBef>
              <a:spcAft>
                <a:spcPts val="0"/>
              </a:spcAft>
              <a:buSzPts val="1470"/>
              <a:buNone/>
              <a:defRPr sz="1400"/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SzPts val="1020"/>
              <a:buNone/>
              <a:defRPr sz="12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000"/>
              <a:buFont typeface="Helvetica Neue"/>
              <a:buNone/>
              <a:defRPr sz="10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000"/>
              <a:buFont typeface="Helvetica Neue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1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48615" algn="l">
              <a:spcBef>
                <a:spcPts val="630"/>
              </a:spcBef>
              <a:spcAft>
                <a:spcPts val="0"/>
              </a:spcAft>
              <a:buSzPts val="1890"/>
              <a:buChar char="⮚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★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3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16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1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48615" algn="l">
              <a:spcBef>
                <a:spcPts val="630"/>
              </a:spcBef>
              <a:spcAft>
                <a:spcPts val="0"/>
              </a:spcAft>
              <a:buSzPts val="1890"/>
              <a:buChar char="⮚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★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63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8615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5755" algn="l" rtl="0">
              <a:spcBef>
                <a:spcPts val="630"/>
              </a:spcBef>
              <a:spcAft>
                <a:spcPts val="0"/>
              </a:spcAft>
              <a:buClr>
                <a:srgbClr val="000099"/>
              </a:buClr>
              <a:buSzPts val="1530"/>
              <a:buFont typeface="Noto Sans Symbols"/>
              <a:buChar char="★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11687" y="6613525"/>
            <a:ext cx="184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90562" y="3340100"/>
            <a:ext cx="7653337" cy="485775"/>
          </a:xfrm>
          <a:custGeom>
            <a:avLst/>
            <a:gdLst/>
            <a:ahLst/>
            <a:cxnLst/>
            <a:rect l="l" t="t" r="r" b="b"/>
            <a:pathLst>
              <a:path w="4128" h="479" extrusionOk="0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8615" algn="l" rtl="0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5755" algn="l" rtl="0">
              <a:spcBef>
                <a:spcPts val="630"/>
              </a:spcBef>
              <a:spcAft>
                <a:spcPts val="0"/>
              </a:spcAft>
              <a:buClr>
                <a:srgbClr val="000099"/>
              </a:buClr>
              <a:buSzPts val="1530"/>
              <a:buFont typeface="Noto Sans Symbols"/>
              <a:buChar char="★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sz="1400" b="0" i="0" u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38162" y="1385887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lang="en-US" sz="4800" b="0" i="0" u="none" strike="noStrike" cap="none" dirty="0" smtClean="0">
              <a:solidFill>
                <a:schemeClr val="dk1"/>
              </a:solidFill>
              <a:latin typeface="Franklin Gothic Heavy" pitchFamily="34" charset="0"/>
              <a:sym typeface="Helvetica Neu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lang="en-US" sz="4800" dirty="0" smtClean="0">
              <a:latin typeface="Franklin Gothic Heavy" pitchFamily="34" charset="0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Franklin Gothic Heavy" pitchFamily="34" charset="0"/>
                <a:sym typeface="Helvetica Neue"/>
              </a:rPr>
              <a:t>Indexing</a:t>
            </a:r>
            <a:endParaRPr sz="4800" b="0" i="0" u="none">
              <a:solidFill>
                <a:schemeClr val="dk1"/>
              </a:solidFill>
              <a:latin typeface="Franklin Gothic Heavy" pitchFamily="34" charset="0"/>
              <a:sym typeface="Helvetica Neue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250" y="7937"/>
            <a:ext cx="8329612" cy="685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Index Files</a:t>
            </a:r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Index</a:t>
            </a: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contains index records for only some search-key values.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locate a record with search-key value </a:t>
            </a:r>
            <a:r>
              <a:rPr lang="en-US" sz="20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index record with largest search-key value &lt; </a:t>
            </a:r>
            <a:r>
              <a:rPr lang="en-US" sz="1800" b="0" i="1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file sequentially starting at the record to which the index record points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space and less maintenance overhead for insertions and deletions.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 slower than dense index for locating records.</a:t>
            </a:r>
            <a:endParaRPr/>
          </a:p>
          <a:p>
            <a:pPr marL="342900" lvl="0" indent="-228600" algn="l" rtl="0">
              <a:spcBef>
                <a:spcPts val="700"/>
              </a:spcBef>
              <a:spcAft>
                <a:spcPts val="0"/>
              </a:spcAft>
              <a:buSzPts val="1800"/>
              <a:buNone/>
            </a:pPr>
            <a:endParaRPr sz="2000" b="0" i="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34" y="0"/>
            <a:ext cx="8077200" cy="609600"/>
          </a:xfrm>
        </p:spPr>
        <p:txBody>
          <a:bodyPr/>
          <a:lstStyle/>
          <a:p>
            <a:r>
              <a:rPr lang="en-US" dirty="0" smtClean="0"/>
              <a:t>Sparse Index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975" y="683045"/>
            <a:ext cx="8437902" cy="406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76688" y="4829239"/>
            <a:ext cx="7585115" cy="202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700"/>
              </a:spcBef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400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sparse index be built when records are not sequentially ordered on search-key?  </a:t>
            </a:r>
          </a:p>
          <a:p>
            <a:pPr marL="342900" lvl="0" indent="-342900">
              <a:spcBef>
                <a:spcPts val="700"/>
              </a:spcBef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4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n-US" sz="2400" dirty="0" smtClean="0"/>
              <a:t> Sparse indices can be used only if the relation is stored in sorted order of the search key, that is, if the index is a clustering index.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1062"/>
            <a:ext cx="8837612" cy="54625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8" descr="https://editor.analyticsvidhya.com/uploads/31548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975" y="1490662"/>
            <a:ext cx="87820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Sparse Index Files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l="831" t="21051" r="831" b="20776"/>
          <a:stretch/>
        </p:blipFill>
        <p:spPr>
          <a:xfrm>
            <a:off x="698500" y="1443037"/>
            <a:ext cx="7942262" cy="3522662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687" y="631825"/>
            <a:ext cx="7286625" cy="4902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6975" y="1139825"/>
            <a:ext cx="6804025" cy="43322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439737" y="1047750"/>
            <a:ext cx="4278312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command for creating an index is as follows: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INDEX index_name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table_name (column_1, column_2, ...);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Employee 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Employee_ID int PRIMARY KEY,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Name  varchar(25) NOT NULL,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Age int  NOT NULL,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Gender varchar(6) NOT NULL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5046662" y="1263650"/>
            <a:ext cx="3532187" cy="2030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create an index on the Employee_ID field (primary indexing).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endParaRPr sz="1800" b="0" i="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INDEX index_id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Employee (Employee_ID);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5046662" y="3989387"/>
            <a:ext cx="3532187" cy="14779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command for dropping an index is as follows: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endParaRPr sz="1800" b="0" i="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 TABLE table_name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INDEX index_name;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R(</a:t>
            </a:r>
            <a:r>
              <a:rPr lang="en-US" sz="2000" b="0" i="0" u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a,b,c,d</a:t>
            </a: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a,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c=1;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which attribute(s) should we create index/indices on?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is a field that appears in the ‘where’ clause in multiple queries so we may consider creating an index on</a:t>
            </a:r>
            <a:b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attribute.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list of attributes that are used in the select clause does not influence what attributes you should create indices on. (We have to look at the ‘WHERE’ clause).</a:t>
            </a:r>
            <a:endParaRPr/>
          </a:p>
          <a:p>
            <a:pPr marL="3429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t>2</a:t>
            </a:fld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6324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Concept of Index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086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a Book…</a:t>
            </a:r>
            <a:endParaRPr sz="20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665"/>
              </a:spcBef>
              <a:spcAft>
                <a:spcPts val="0"/>
              </a:spcAft>
              <a:buClr>
                <a:srgbClr val="CC6600"/>
              </a:buClr>
              <a:buSzPts val="1995"/>
              <a:buFont typeface="Noto Sans Symbols"/>
              <a:buChar char="⮚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data structure that helps us find data quickly</a:t>
            </a:r>
            <a:endParaRPr/>
          </a:p>
          <a:p>
            <a:pPr marL="742950" lvl="1" indent="-159067" algn="l" rtl="0">
              <a:lnSpc>
                <a:spcPct val="80000"/>
              </a:lnSpc>
              <a:spcBef>
                <a:spcPts val="665"/>
              </a:spcBef>
              <a:spcAft>
                <a:spcPts val="0"/>
              </a:spcAft>
              <a:buClr>
                <a:srgbClr val="CC6600"/>
              </a:buClr>
              <a:buSzPts val="1995"/>
              <a:buFont typeface="Noto Sans Symbols"/>
              <a:buNone/>
            </a:pPr>
            <a:endParaRPr sz="19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665"/>
              </a:spcBef>
              <a:spcAft>
                <a:spcPts val="0"/>
              </a:spcAft>
              <a:buClr>
                <a:srgbClr val="CC6600"/>
              </a:buClr>
              <a:buSzPts val="1995"/>
              <a:buFont typeface="Noto Sans Symbols"/>
              <a:buChar char="⮚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a separate structure (we may call it the index file) or in the records themselves.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665"/>
              </a:spcBef>
              <a:spcAft>
                <a:spcPts val="0"/>
              </a:spcAft>
              <a:buClr>
                <a:srgbClr val="CC6600"/>
              </a:buClr>
              <a:buSzPts val="1995"/>
              <a:buFont typeface="Noto Sans Symbols"/>
              <a:buChar char="⮚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sorted on some attribute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2667000" y="1752600"/>
            <a:ext cx="1219200" cy="533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by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2667000" y="2895600"/>
            <a:ext cx="1219200" cy="533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by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4572000" y="2133600"/>
            <a:ext cx="1066800" cy="91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Rao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5943600" y="2133600"/>
            <a:ext cx="1066800" cy="91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Rui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7315200" y="2133600"/>
            <a:ext cx="1447800" cy="91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Alistair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4419600" y="1371600"/>
            <a:ext cx="4495800" cy="2438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514600" y="1371600"/>
            <a:ext cx="1524000" cy="2438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048000" y="3505200"/>
            <a:ext cx="990600" cy="30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Catalogs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7924800" y="3505200"/>
            <a:ext cx="990600" cy="30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Books</a:t>
            </a:r>
            <a:endParaRPr/>
          </a:p>
        </p:txBody>
      </p:sp>
      <p:pic>
        <p:nvPicPr>
          <p:cNvPr id="134" name="Google Shape;134;p18" descr="MPj0402231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209800"/>
            <a:ext cx="9144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8"/>
          <p:cNvCxnSpPr/>
          <p:nvPr/>
        </p:nvCxnSpPr>
        <p:spPr>
          <a:xfrm>
            <a:off x="1295400" y="2438400"/>
            <a:ext cx="990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1295400" y="2743200"/>
            <a:ext cx="990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 rot="10800000">
            <a:off x="2286000" y="2057400"/>
            <a:ext cx="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2286000" y="2743200"/>
            <a:ext cx="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2286000" y="2057400"/>
            <a:ext cx="38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2286000" y="3124200"/>
            <a:ext cx="38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41" name="Google Shape;141;p18"/>
          <p:cNvSpPr/>
          <p:nvPr/>
        </p:nvSpPr>
        <p:spPr>
          <a:xfrm>
            <a:off x="762000" y="1371600"/>
            <a:ext cx="1524000" cy="685800"/>
          </a:xfrm>
          <a:prstGeom prst="wedgeRoundRectCallout">
            <a:avLst>
              <a:gd name="adj1" fmla="val -1013"/>
              <a:gd name="adj2" fmla="val 27350"/>
              <a:gd name="adj3" fmla="val 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are books by Rui ?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762000" y="3124200"/>
            <a:ext cx="1524000" cy="685800"/>
          </a:xfrm>
          <a:prstGeom prst="wedgeRoundRectCallout">
            <a:avLst>
              <a:gd name="adj1" fmla="val -113"/>
              <a:gd name="adj2" fmla="val -3700"/>
              <a:gd name="adj3" fmla="val 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is “Database” ?</a:t>
            </a:r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>
            <a:off x="3886200" y="1905000"/>
            <a:ext cx="2590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3886200" y="3276600"/>
            <a:ext cx="2590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6477000" y="19050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46" name="Google Shape;146;p18"/>
          <p:cNvCxnSpPr/>
          <p:nvPr/>
        </p:nvCxnSpPr>
        <p:spPr>
          <a:xfrm rot="10800000">
            <a:off x="5105400" y="30480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47" name="Google Shape;147;p18"/>
          <p:cNvCxnSpPr/>
          <p:nvPr/>
        </p:nvCxnSpPr>
        <p:spPr>
          <a:xfrm rot="10800000">
            <a:off x="6477000" y="3048000"/>
            <a:ext cx="0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 Index</a:t>
            </a:r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body" idx="1"/>
          </p:nvPr>
        </p:nvSpPr>
        <p:spPr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primary index does not fit in memory, access becomes expensive.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reduce number of disk accesses to index records, treat primary index kept on disk as a sequential file and construct a sparse index on it.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index – a sparse index of primary index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index – the primary index file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even outer index is too large to fit in main memory, yet another level of index can be created, and so 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Indices at all levels must be updated on insertion or deletion from the file.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642937" y="0"/>
            <a:ext cx="8077200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lang="en-US" sz="28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 Index (Cont.)</a:t>
            </a:r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3">
            <a:alphaModFix/>
          </a:blip>
          <a:srcRect l="17942" t="1594" r="17462" b="1275"/>
          <a:stretch/>
        </p:blipFill>
        <p:spPr>
          <a:xfrm>
            <a:off x="1966912" y="527050"/>
            <a:ext cx="5376862" cy="6065837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t>22</a:t>
            </a:fld>
            <a:endParaRPr/>
          </a:p>
        </p:txBody>
      </p:sp>
      <p:sp>
        <p:nvSpPr>
          <p:cNvPr id="451" name="Google Shape;451;p38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594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Indexes on Composite Keys</a:t>
            </a:r>
            <a:endParaRPr/>
          </a:p>
        </p:txBody>
      </p:sp>
      <p:sp>
        <p:nvSpPr>
          <p:cNvPr id="452" name="Google Shape;452;p38"/>
          <p:cNvSpPr txBox="1">
            <a:spLocks noGrp="1"/>
          </p:cNvSpPr>
          <p:nvPr>
            <p:ph type="body" idx="1"/>
          </p:nvPr>
        </p:nvSpPr>
        <p:spPr>
          <a:xfrm>
            <a:off x="198304" y="1066800"/>
            <a:ext cx="3916496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</a:t>
            </a:r>
            <a:r>
              <a:rPr lang="en-US" sz="20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two or more attributes: entries are sorted first on the first attribute, then on the second attribute, the third </a:t>
            </a:r>
            <a:r>
              <a:rPr lang="en-US" sz="2000" b="0" i="0" u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 smtClean="0">
                <a:solidFill>
                  <a:srgbClr val="FF0000"/>
                </a:solidFill>
                <a:sym typeface="Book Antiqua"/>
              </a:rPr>
              <a:t> </a:t>
            </a:r>
            <a:r>
              <a:rPr lang="en-US" dirty="0" smtClean="0">
                <a:sym typeface="Book Antiqua"/>
              </a:rPr>
              <a:t>Examples of composite key</a:t>
            </a:r>
            <a:endParaRPr lang="en-US" dirty="0" smtClean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 smtClean="0">
                <a:sym typeface="Book Antiqua"/>
              </a:rPr>
              <a:t>indexes using lexicographic order (alphabetic order). E.g., for the case of two attributes (a1,a2)&lt;(b1,b2) if either a1&lt;b1  or if a1=b1 then a2&lt;b2</a:t>
            </a:r>
            <a:endParaRPr lang="en-US" dirty="0" smtClean="0"/>
          </a:p>
          <a:p>
            <a:pPr marL="342900" lvl="0" indent="-342900">
              <a:lnSpc>
                <a:spcPct val="90000"/>
              </a:lnSpc>
              <a:spcBef>
                <a:spcPts val="700"/>
              </a:spcBef>
              <a:buSzPts val="1800"/>
            </a:pPr>
            <a:r>
              <a:rPr lang="en-US" dirty="0" smtClean="0"/>
              <a:t>Note</a:t>
            </a:r>
          </a:p>
          <a:p>
            <a:pPr marL="742950" lvl="1" indent="-285750">
              <a:lnSpc>
                <a:spcPct val="90000"/>
              </a:lnSpc>
              <a:spcBef>
                <a:spcPts val="665"/>
              </a:spcBef>
              <a:buSzPts val="1995"/>
            </a:pPr>
            <a:r>
              <a:rPr lang="en-US" sz="1900" dirty="0" smtClean="0"/>
              <a:t>Different indexes are useful for different queries such as</a:t>
            </a:r>
          </a:p>
          <a:p>
            <a:pPr marL="342900" lvl="0" indent="-342900">
              <a:lnSpc>
                <a:spcPct val="90000"/>
              </a:lnSpc>
              <a:spcBef>
                <a:spcPts val="700"/>
              </a:spcBef>
              <a:buSzPts val="1800"/>
            </a:pPr>
            <a:r>
              <a:rPr lang="en-US" dirty="0" smtClean="0"/>
              <a:t>Q4: age=20 &amp; </a:t>
            </a:r>
            <a:r>
              <a:rPr lang="en-US" dirty="0" err="1" smtClean="0"/>
              <a:t>sal</a:t>
            </a:r>
            <a:r>
              <a:rPr lang="en-US" dirty="0" smtClean="0"/>
              <a:t>&gt;10</a:t>
            </a:r>
          </a:p>
          <a:p>
            <a:pPr marL="342900" lvl="0" indent="-228600">
              <a:lnSpc>
                <a:spcPct val="90000"/>
              </a:lnSpc>
              <a:spcBef>
                <a:spcPts val="700"/>
              </a:spcBef>
              <a:buSzPts val="1800"/>
              <a:buNone/>
            </a:pPr>
            <a:endParaRPr lang="en-US" dirty="0" smtClean="0"/>
          </a:p>
          <a:p>
            <a:pPr marL="342900" lvl="0" indent="-342900">
              <a:lnSpc>
                <a:spcPct val="90000"/>
              </a:lnSpc>
              <a:spcBef>
                <a:spcPts val="700"/>
              </a:spcBef>
              <a:buSzPts val="1800"/>
            </a:pPr>
            <a:r>
              <a:rPr lang="en-US" dirty="0" smtClean="0"/>
              <a:t>Q5: </a:t>
            </a:r>
            <a:r>
              <a:rPr lang="en-US" dirty="0" err="1" smtClean="0"/>
              <a:t>sal</a:t>
            </a:r>
            <a:r>
              <a:rPr lang="en-US" dirty="0" smtClean="0"/>
              <a:t>=10 &amp; age&gt;20</a:t>
            </a:r>
          </a:p>
          <a:p>
            <a:pPr marL="742950" lvl="1" indent="-285750">
              <a:lnSpc>
                <a:spcPct val="90000"/>
              </a:lnSpc>
              <a:spcBef>
                <a:spcPts val="665"/>
              </a:spcBef>
              <a:buSzPts val="1995"/>
            </a:pPr>
            <a:endParaRPr lang="en-US" dirty="0" smtClean="0"/>
          </a:p>
          <a:p>
            <a:pPr marL="34290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4310062" y="4108450"/>
            <a:ext cx="723900" cy="1201737"/>
          </a:xfrm>
          <a:custGeom>
            <a:avLst/>
            <a:gdLst/>
            <a:ahLst/>
            <a:cxnLst/>
            <a:rect l="l" t="t" r="r" b="b"/>
            <a:pathLst>
              <a:path w="456" h="757" extrusionOk="0">
                <a:moveTo>
                  <a:pt x="0" y="0"/>
                </a:moveTo>
                <a:lnTo>
                  <a:pt x="455" y="0"/>
                </a:lnTo>
                <a:lnTo>
                  <a:pt x="455" y="756"/>
                </a:lnTo>
                <a:lnTo>
                  <a:pt x="0" y="7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p38"/>
          <p:cNvSpPr/>
          <p:nvPr/>
        </p:nvSpPr>
        <p:spPr>
          <a:xfrm>
            <a:off x="4310062" y="4408487"/>
            <a:ext cx="723900" cy="1587"/>
          </a:xfrm>
          <a:custGeom>
            <a:avLst/>
            <a:gdLst/>
            <a:ahLst/>
            <a:cxnLst/>
            <a:rect l="l" t="t" r="r" b="b"/>
            <a:pathLst>
              <a:path w="456" h="1" extrusionOk="0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4310062" y="4710112"/>
            <a:ext cx="723900" cy="1587"/>
          </a:xfrm>
          <a:custGeom>
            <a:avLst/>
            <a:gdLst/>
            <a:ahLst/>
            <a:cxnLst/>
            <a:rect l="l" t="t" r="r" b="b"/>
            <a:pathLst>
              <a:path w="456" h="1" extrusionOk="0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4310062" y="5006975"/>
            <a:ext cx="723900" cy="1587"/>
          </a:xfrm>
          <a:custGeom>
            <a:avLst/>
            <a:gdLst/>
            <a:ahLst/>
            <a:cxnLst/>
            <a:rect l="l" t="t" r="r" b="b"/>
            <a:pathLst>
              <a:path w="456" h="1" extrusionOk="0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7" name="Google Shape;457;p38"/>
          <p:cNvSpPr/>
          <p:nvPr/>
        </p:nvSpPr>
        <p:spPr>
          <a:xfrm>
            <a:off x="4310062" y="2309812"/>
            <a:ext cx="723900" cy="1200150"/>
          </a:xfrm>
          <a:custGeom>
            <a:avLst/>
            <a:gdLst/>
            <a:ahLst/>
            <a:cxnLst/>
            <a:rect l="l" t="t" r="r" b="b"/>
            <a:pathLst>
              <a:path w="456" h="756" extrusionOk="0">
                <a:moveTo>
                  <a:pt x="0" y="0"/>
                </a:moveTo>
                <a:lnTo>
                  <a:pt x="455" y="0"/>
                </a:lnTo>
                <a:lnTo>
                  <a:pt x="455" y="755"/>
                </a:lnTo>
                <a:lnTo>
                  <a:pt x="0" y="7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8" name="Google Shape;458;p38"/>
          <p:cNvSpPr/>
          <p:nvPr/>
        </p:nvSpPr>
        <p:spPr>
          <a:xfrm>
            <a:off x="4310062" y="2611437"/>
            <a:ext cx="723900" cy="1587"/>
          </a:xfrm>
          <a:custGeom>
            <a:avLst/>
            <a:gdLst/>
            <a:ahLst/>
            <a:cxnLst/>
            <a:rect l="l" t="t" r="r" b="b"/>
            <a:pathLst>
              <a:path w="456" h="1" extrusionOk="0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p38"/>
          <p:cNvSpPr/>
          <p:nvPr/>
        </p:nvSpPr>
        <p:spPr>
          <a:xfrm>
            <a:off x="4310062" y="2909887"/>
            <a:ext cx="723900" cy="1587"/>
          </a:xfrm>
          <a:custGeom>
            <a:avLst/>
            <a:gdLst/>
            <a:ahLst/>
            <a:cxnLst/>
            <a:rect l="l" t="t" r="r" b="b"/>
            <a:pathLst>
              <a:path w="456" h="1" extrusionOk="0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0" name="Google Shape;460;p38"/>
          <p:cNvSpPr/>
          <p:nvPr/>
        </p:nvSpPr>
        <p:spPr>
          <a:xfrm>
            <a:off x="4310062" y="3209925"/>
            <a:ext cx="723900" cy="1587"/>
          </a:xfrm>
          <a:custGeom>
            <a:avLst/>
            <a:gdLst/>
            <a:ahLst/>
            <a:cxnLst/>
            <a:rect l="l" t="t" r="r" b="b"/>
            <a:pathLst>
              <a:path w="456" h="1" extrusionOk="0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" name="Google Shape;461;p38"/>
          <p:cNvSpPr/>
          <p:nvPr/>
        </p:nvSpPr>
        <p:spPr>
          <a:xfrm>
            <a:off x="7666037" y="2309812"/>
            <a:ext cx="723900" cy="1200150"/>
          </a:xfrm>
          <a:custGeom>
            <a:avLst/>
            <a:gdLst/>
            <a:ahLst/>
            <a:cxnLst/>
            <a:rect l="l" t="t" r="r" b="b"/>
            <a:pathLst>
              <a:path w="456" h="756" extrusionOk="0">
                <a:moveTo>
                  <a:pt x="0" y="0"/>
                </a:moveTo>
                <a:lnTo>
                  <a:pt x="455" y="0"/>
                </a:lnTo>
                <a:lnTo>
                  <a:pt x="455" y="755"/>
                </a:lnTo>
                <a:lnTo>
                  <a:pt x="0" y="7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" name="Google Shape;462;p38"/>
          <p:cNvSpPr/>
          <p:nvPr/>
        </p:nvSpPr>
        <p:spPr>
          <a:xfrm>
            <a:off x="7666037" y="2611437"/>
            <a:ext cx="723900" cy="1587"/>
          </a:xfrm>
          <a:custGeom>
            <a:avLst/>
            <a:gdLst/>
            <a:ahLst/>
            <a:cxnLst/>
            <a:rect l="l" t="t" r="r" b="b"/>
            <a:pathLst>
              <a:path w="456" h="1" extrusionOk="0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3" name="Google Shape;463;p38"/>
          <p:cNvSpPr/>
          <p:nvPr/>
        </p:nvSpPr>
        <p:spPr>
          <a:xfrm>
            <a:off x="7666037" y="2909887"/>
            <a:ext cx="723900" cy="1587"/>
          </a:xfrm>
          <a:custGeom>
            <a:avLst/>
            <a:gdLst/>
            <a:ahLst/>
            <a:cxnLst/>
            <a:rect l="l" t="t" r="r" b="b"/>
            <a:pathLst>
              <a:path w="456" h="1" extrusionOk="0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p38"/>
          <p:cNvSpPr/>
          <p:nvPr/>
        </p:nvSpPr>
        <p:spPr>
          <a:xfrm>
            <a:off x="7666037" y="3209925"/>
            <a:ext cx="723900" cy="1587"/>
          </a:xfrm>
          <a:custGeom>
            <a:avLst/>
            <a:gdLst/>
            <a:ahLst/>
            <a:cxnLst/>
            <a:rect l="l" t="t" r="r" b="b"/>
            <a:pathLst>
              <a:path w="456" h="1" extrusionOk="0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7677150" y="4108450"/>
            <a:ext cx="723900" cy="1201737"/>
          </a:xfrm>
          <a:custGeom>
            <a:avLst/>
            <a:gdLst/>
            <a:ahLst/>
            <a:cxnLst/>
            <a:rect l="l" t="t" r="r" b="b"/>
            <a:pathLst>
              <a:path w="456" h="757" extrusionOk="0">
                <a:moveTo>
                  <a:pt x="0" y="0"/>
                </a:moveTo>
                <a:lnTo>
                  <a:pt x="455" y="0"/>
                </a:lnTo>
                <a:lnTo>
                  <a:pt x="455" y="756"/>
                </a:lnTo>
                <a:lnTo>
                  <a:pt x="0" y="7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6" name="Google Shape;466;p38"/>
          <p:cNvSpPr/>
          <p:nvPr/>
        </p:nvSpPr>
        <p:spPr>
          <a:xfrm>
            <a:off x="7677150" y="4408487"/>
            <a:ext cx="723900" cy="1587"/>
          </a:xfrm>
          <a:custGeom>
            <a:avLst/>
            <a:gdLst/>
            <a:ahLst/>
            <a:cxnLst/>
            <a:rect l="l" t="t" r="r" b="b"/>
            <a:pathLst>
              <a:path w="456" h="1" extrusionOk="0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p38"/>
          <p:cNvSpPr/>
          <p:nvPr/>
        </p:nvSpPr>
        <p:spPr>
          <a:xfrm>
            <a:off x="7677150" y="4710112"/>
            <a:ext cx="723900" cy="1587"/>
          </a:xfrm>
          <a:custGeom>
            <a:avLst/>
            <a:gdLst/>
            <a:ahLst/>
            <a:cxnLst/>
            <a:rect l="l" t="t" r="r" b="b"/>
            <a:pathLst>
              <a:path w="456" h="1" extrusionOk="0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38"/>
          <p:cNvSpPr/>
          <p:nvPr/>
        </p:nvSpPr>
        <p:spPr>
          <a:xfrm>
            <a:off x="7677150" y="5006975"/>
            <a:ext cx="723900" cy="1587"/>
          </a:xfrm>
          <a:custGeom>
            <a:avLst/>
            <a:gdLst/>
            <a:ahLst/>
            <a:cxnLst/>
            <a:rect l="l" t="t" r="r" b="b"/>
            <a:pathLst>
              <a:path w="456" h="1" extrusionOk="0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4910137" y="2460625"/>
            <a:ext cx="844550" cy="1127125"/>
          </a:xfrm>
          <a:custGeom>
            <a:avLst/>
            <a:gdLst/>
            <a:ahLst/>
            <a:cxnLst/>
            <a:rect l="l" t="t" r="r" b="b"/>
            <a:pathLst>
              <a:path w="532" h="710" extrusionOk="0">
                <a:moveTo>
                  <a:pt x="0" y="0"/>
                </a:moveTo>
                <a:lnTo>
                  <a:pt x="531" y="7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38"/>
          <p:cNvSpPr/>
          <p:nvPr/>
        </p:nvSpPr>
        <p:spPr>
          <a:xfrm>
            <a:off x="5670550" y="3476625"/>
            <a:ext cx="84137" cy="111125"/>
          </a:xfrm>
          <a:custGeom>
            <a:avLst/>
            <a:gdLst/>
            <a:ahLst/>
            <a:cxnLst/>
            <a:rect l="l" t="t" r="r" b="b"/>
            <a:pathLst>
              <a:path w="53" h="70" extrusionOk="0">
                <a:moveTo>
                  <a:pt x="22" y="0"/>
                </a:moveTo>
                <a:lnTo>
                  <a:pt x="52" y="69"/>
                </a:lnTo>
                <a:lnTo>
                  <a:pt x="0" y="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38"/>
          <p:cNvSpPr/>
          <p:nvPr/>
        </p:nvSpPr>
        <p:spPr>
          <a:xfrm>
            <a:off x="4910137" y="2759075"/>
            <a:ext cx="844550" cy="528637"/>
          </a:xfrm>
          <a:custGeom>
            <a:avLst/>
            <a:gdLst/>
            <a:ahLst/>
            <a:cxnLst/>
            <a:rect l="l" t="t" r="r" b="b"/>
            <a:pathLst>
              <a:path w="532" h="333" extrusionOk="0">
                <a:moveTo>
                  <a:pt x="0" y="0"/>
                </a:moveTo>
                <a:lnTo>
                  <a:pt x="531" y="3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p38"/>
          <p:cNvSpPr/>
          <p:nvPr/>
        </p:nvSpPr>
        <p:spPr>
          <a:xfrm>
            <a:off x="5656262" y="3203575"/>
            <a:ext cx="98425" cy="84137"/>
          </a:xfrm>
          <a:custGeom>
            <a:avLst/>
            <a:gdLst/>
            <a:ahLst/>
            <a:cxnLst/>
            <a:rect l="l" t="t" r="r" b="b"/>
            <a:pathLst>
              <a:path w="62" h="53" extrusionOk="0">
                <a:moveTo>
                  <a:pt x="14" y="0"/>
                </a:moveTo>
                <a:lnTo>
                  <a:pt x="61" y="52"/>
                </a:lnTo>
                <a:lnTo>
                  <a:pt x="0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38"/>
          <p:cNvSpPr/>
          <p:nvPr/>
        </p:nvSpPr>
        <p:spPr>
          <a:xfrm>
            <a:off x="4910137" y="3062287"/>
            <a:ext cx="844550" cy="822325"/>
          </a:xfrm>
          <a:custGeom>
            <a:avLst/>
            <a:gdLst/>
            <a:ahLst/>
            <a:cxnLst/>
            <a:rect l="l" t="t" r="r" b="b"/>
            <a:pathLst>
              <a:path w="532" h="518" extrusionOk="0">
                <a:moveTo>
                  <a:pt x="0" y="0"/>
                </a:moveTo>
                <a:lnTo>
                  <a:pt x="531" y="51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38"/>
          <p:cNvSpPr/>
          <p:nvPr/>
        </p:nvSpPr>
        <p:spPr>
          <a:xfrm>
            <a:off x="5662612" y="3786187"/>
            <a:ext cx="92075" cy="98425"/>
          </a:xfrm>
          <a:custGeom>
            <a:avLst/>
            <a:gdLst/>
            <a:ahLst/>
            <a:cxnLst/>
            <a:rect l="l" t="t" r="r" b="b"/>
            <a:pathLst>
              <a:path w="58" h="62" extrusionOk="0">
                <a:moveTo>
                  <a:pt x="18" y="0"/>
                </a:moveTo>
                <a:lnTo>
                  <a:pt x="57" y="61"/>
                </a:lnTo>
                <a:lnTo>
                  <a:pt x="0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4910137" y="3362325"/>
            <a:ext cx="844550" cy="822325"/>
          </a:xfrm>
          <a:custGeom>
            <a:avLst/>
            <a:gdLst/>
            <a:ahLst/>
            <a:cxnLst/>
            <a:rect l="l" t="t" r="r" b="b"/>
            <a:pathLst>
              <a:path w="532" h="518" extrusionOk="0">
                <a:moveTo>
                  <a:pt x="0" y="0"/>
                </a:moveTo>
                <a:lnTo>
                  <a:pt x="531" y="51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5662612" y="4089400"/>
            <a:ext cx="92075" cy="95250"/>
          </a:xfrm>
          <a:custGeom>
            <a:avLst/>
            <a:gdLst/>
            <a:ahLst/>
            <a:cxnLst/>
            <a:rect l="l" t="t" r="r" b="b"/>
            <a:pathLst>
              <a:path w="58" h="60" extrusionOk="0">
                <a:moveTo>
                  <a:pt x="18" y="0"/>
                </a:moveTo>
                <a:lnTo>
                  <a:pt x="57" y="59"/>
                </a:lnTo>
                <a:lnTo>
                  <a:pt x="0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4910137" y="3960812"/>
            <a:ext cx="844550" cy="601662"/>
          </a:xfrm>
          <a:custGeom>
            <a:avLst/>
            <a:gdLst/>
            <a:ahLst/>
            <a:cxnLst/>
            <a:rect l="l" t="t" r="r" b="b"/>
            <a:pathLst>
              <a:path w="532" h="379" extrusionOk="0">
                <a:moveTo>
                  <a:pt x="0" y="378"/>
                </a:moveTo>
                <a:lnTo>
                  <a:pt x="531" y="0"/>
                </a:lnTo>
                <a:lnTo>
                  <a:pt x="0" y="37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5657850" y="3960812"/>
            <a:ext cx="96837" cy="88900"/>
          </a:xfrm>
          <a:custGeom>
            <a:avLst/>
            <a:gdLst/>
            <a:ahLst/>
            <a:cxnLst/>
            <a:rect l="l" t="t" r="r" b="b"/>
            <a:pathLst>
              <a:path w="61" h="56" extrusionOk="0">
                <a:moveTo>
                  <a:pt x="0" y="22"/>
                </a:moveTo>
                <a:lnTo>
                  <a:pt x="60" y="0"/>
                </a:lnTo>
                <a:lnTo>
                  <a:pt x="15" y="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38"/>
          <p:cNvSpPr/>
          <p:nvPr/>
        </p:nvSpPr>
        <p:spPr>
          <a:xfrm>
            <a:off x="4910137" y="4335462"/>
            <a:ext cx="844550" cy="523875"/>
          </a:xfrm>
          <a:custGeom>
            <a:avLst/>
            <a:gdLst/>
            <a:ahLst/>
            <a:cxnLst/>
            <a:rect l="l" t="t" r="r" b="b"/>
            <a:pathLst>
              <a:path w="532" h="330" extrusionOk="0">
                <a:moveTo>
                  <a:pt x="0" y="329"/>
                </a:moveTo>
                <a:lnTo>
                  <a:pt x="531" y="0"/>
                </a:lnTo>
                <a:lnTo>
                  <a:pt x="0" y="3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5656262" y="4335462"/>
            <a:ext cx="98425" cy="80962"/>
          </a:xfrm>
          <a:custGeom>
            <a:avLst/>
            <a:gdLst/>
            <a:ahLst/>
            <a:cxnLst/>
            <a:rect l="l" t="t" r="r" b="b"/>
            <a:pathLst>
              <a:path w="62" h="51" extrusionOk="0">
                <a:moveTo>
                  <a:pt x="0" y="17"/>
                </a:moveTo>
                <a:lnTo>
                  <a:pt x="61" y="0"/>
                </a:lnTo>
                <a:lnTo>
                  <a:pt x="14" y="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4910137" y="3586162"/>
            <a:ext cx="844550" cy="1573212"/>
          </a:xfrm>
          <a:custGeom>
            <a:avLst/>
            <a:gdLst/>
            <a:ahLst/>
            <a:cxnLst/>
            <a:rect l="l" t="t" r="r" b="b"/>
            <a:pathLst>
              <a:path w="532" h="991" extrusionOk="0">
                <a:moveTo>
                  <a:pt x="0" y="990"/>
                </a:moveTo>
                <a:lnTo>
                  <a:pt x="531" y="0"/>
                </a:lnTo>
                <a:lnTo>
                  <a:pt x="0" y="99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5680075" y="3586162"/>
            <a:ext cx="74612" cy="119062"/>
          </a:xfrm>
          <a:custGeom>
            <a:avLst/>
            <a:gdLst/>
            <a:ahLst/>
            <a:cxnLst/>
            <a:rect l="l" t="t" r="r" b="b"/>
            <a:pathLst>
              <a:path w="47" h="75" extrusionOk="0">
                <a:moveTo>
                  <a:pt x="0" y="52"/>
                </a:moveTo>
                <a:lnTo>
                  <a:pt x="46" y="0"/>
                </a:lnTo>
                <a:lnTo>
                  <a:pt x="25" y="7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4910137" y="3286125"/>
            <a:ext cx="844550" cy="973137"/>
          </a:xfrm>
          <a:custGeom>
            <a:avLst/>
            <a:gdLst/>
            <a:ahLst/>
            <a:cxnLst/>
            <a:rect l="l" t="t" r="r" b="b"/>
            <a:pathLst>
              <a:path w="532" h="613" extrusionOk="0">
                <a:moveTo>
                  <a:pt x="0" y="612"/>
                </a:moveTo>
                <a:lnTo>
                  <a:pt x="531" y="0"/>
                </a:lnTo>
                <a:lnTo>
                  <a:pt x="0" y="6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5667375" y="3286125"/>
            <a:ext cx="87312" cy="103187"/>
          </a:xfrm>
          <a:custGeom>
            <a:avLst/>
            <a:gdLst/>
            <a:ahLst/>
            <a:cxnLst/>
            <a:rect l="l" t="t" r="r" b="b"/>
            <a:pathLst>
              <a:path w="55" h="65" extrusionOk="0">
                <a:moveTo>
                  <a:pt x="0" y="36"/>
                </a:moveTo>
                <a:lnTo>
                  <a:pt x="54" y="0"/>
                </a:lnTo>
                <a:lnTo>
                  <a:pt x="20" y="6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6958012" y="2460625"/>
            <a:ext cx="841375" cy="1127125"/>
          </a:xfrm>
          <a:custGeom>
            <a:avLst/>
            <a:gdLst/>
            <a:ahLst/>
            <a:cxnLst/>
            <a:rect l="l" t="t" r="r" b="b"/>
            <a:pathLst>
              <a:path w="530" h="710" extrusionOk="0">
                <a:moveTo>
                  <a:pt x="529" y="0"/>
                </a:moveTo>
                <a:lnTo>
                  <a:pt x="0" y="709"/>
                </a:lnTo>
                <a:lnTo>
                  <a:pt x="5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6958012" y="3476625"/>
            <a:ext cx="82550" cy="111125"/>
          </a:xfrm>
          <a:custGeom>
            <a:avLst/>
            <a:gdLst/>
            <a:ahLst/>
            <a:cxnLst/>
            <a:rect l="l" t="t" r="r" b="b"/>
            <a:pathLst>
              <a:path w="52" h="70" extrusionOk="0">
                <a:moveTo>
                  <a:pt x="51" y="26"/>
                </a:moveTo>
                <a:lnTo>
                  <a:pt x="0" y="69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6958012" y="2759075"/>
            <a:ext cx="841375" cy="528637"/>
          </a:xfrm>
          <a:custGeom>
            <a:avLst/>
            <a:gdLst/>
            <a:ahLst/>
            <a:cxnLst/>
            <a:rect l="l" t="t" r="r" b="b"/>
            <a:pathLst>
              <a:path w="530" h="333" extrusionOk="0">
                <a:moveTo>
                  <a:pt x="529" y="0"/>
                </a:moveTo>
                <a:lnTo>
                  <a:pt x="0" y="332"/>
                </a:lnTo>
                <a:lnTo>
                  <a:pt x="5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6958012" y="3203575"/>
            <a:ext cx="96837" cy="84137"/>
          </a:xfrm>
          <a:custGeom>
            <a:avLst/>
            <a:gdLst/>
            <a:ahLst/>
            <a:cxnLst/>
            <a:rect l="l" t="t" r="r" b="b"/>
            <a:pathLst>
              <a:path w="61" h="53" extrusionOk="0">
                <a:moveTo>
                  <a:pt x="60" y="35"/>
                </a:moveTo>
                <a:lnTo>
                  <a:pt x="0" y="52"/>
                </a:lnTo>
                <a:lnTo>
                  <a:pt x="4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6958012" y="3062287"/>
            <a:ext cx="841375" cy="822325"/>
          </a:xfrm>
          <a:custGeom>
            <a:avLst/>
            <a:gdLst/>
            <a:ahLst/>
            <a:cxnLst/>
            <a:rect l="l" t="t" r="r" b="b"/>
            <a:pathLst>
              <a:path w="530" h="518" extrusionOk="0">
                <a:moveTo>
                  <a:pt x="529" y="0"/>
                </a:moveTo>
                <a:lnTo>
                  <a:pt x="0" y="517"/>
                </a:lnTo>
                <a:lnTo>
                  <a:pt x="5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6958012" y="3786187"/>
            <a:ext cx="88900" cy="98425"/>
          </a:xfrm>
          <a:custGeom>
            <a:avLst/>
            <a:gdLst/>
            <a:ahLst/>
            <a:cxnLst/>
            <a:rect l="l" t="t" r="r" b="b"/>
            <a:pathLst>
              <a:path w="56" h="62" extrusionOk="0">
                <a:moveTo>
                  <a:pt x="55" y="29"/>
                </a:moveTo>
                <a:lnTo>
                  <a:pt x="0" y="61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6958012" y="3362325"/>
            <a:ext cx="841375" cy="822325"/>
          </a:xfrm>
          <a:custGeom>
            <a:avLst/>
            <a:gdLst/>
            <a:ahLst/>
            <a:cxnLst/>
            <a:rect l="l" t="t" r="r" b="b"/>
            <a:pathLst>
              <a:path w="530" h="518" extrusionOk="0">
                <a:moveTo>
                  <a:pt x="529" y="0"/>
                </a:moveTo>
                <a:lnTo>
                  <a:pt x="0" y="517"/>
                </a:lnTo>
                <a:lnTo>
                  <a:pt x="5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6958012" y="4089400"/>
            <a:ext cx="88900" cy="95250"/>
          </a:xfrm>
          <a:custGeom>
            <a:avLst/>
            <a:gdLst/>
            <a:ahLst/>
            <a:cxnLst/>
            <a:rect l="l" t="t" r="r" b="b"/>
            <a:pathLst>
              <a:path w="56" h="60" extrusionOk="0">
                <a:moveTo>
                  <a:pt x="55" y="29"/>
                </a:moveTo>
                <a:lnTo>
                  <a:pt x="0" y="59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6958012" y="3286125"/>
            <a:ext cx="841375" cy="973137"/>
          </a:xfrm>
          <a:custGeom>
            <a:avLst/>
            <a:gdLst/>
            <a:ahLst/>
            <a:cxnLst/>
            <a:rect l="l" t="t" r="r" b="b"/>
            <a:pathLst>
              <a:path w="530" h="613" extrusionOk="0">
                <a:moveTo>
                  <a:pt x="529" y="612"/>
                </a:moveTo>
                <a:lnTo>
                  <a:pt x="0" y="0"/>
                </a:lnTo>
                <a:lnTo>
                  <a:pt x="529" y="6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6958012" y="3286125"/>
            <a:ext cx="87312" cy="103187"/>
          </a:xfrm>
          <a:custGeom>
            <a:avLst/>
            <a:gdLst/>
            <a:ahLst/>
            <a:cxnLst/>
            <a:rect l="l" t="t" r="r" b="b"/>
            <a:pathLst>
              <a:path w="55" h="65" extrusionOk="0">
                <a:moveTo>
                  <a:pt x="34" y="64"/>
                </a:moveTo>
                <a:lnTo>
                  <a:pt x="0" y="0"/>
                </a:lnTo>
                <a:lnTo>
                  <a:pt x="54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6958012" y="3960812"/>
            <a:ext cx="841375" cy="601662"/>
          </a:xfrm>
          <a:custGeom>
            <a:avLst/>
            <a:gdLst/>
            <a:ahLst/>
            <a:cxnLst/>
            <a:rect l="l" t="t" r="r" b="b"/>
            <a:pathLst>
              <a:path w="530" h="379" extrusionOk="0">
                <a:moveTo>
                  <a:pt x="529" y="378"/>
                </a:moveTo>
                <a:lnTo>
                  <a:pt x="0" y="0"/>
                </a:lnTo>
                <a:lnTo>
                  <a:pt x="529" y="37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6958012" y="3960812"/>
            <a:ext cx="95250" cy="88900"/>
          </a:xfrm>
          <a:custGeom>
            <a:avLst/>
            <a:gdLst/>
            <a:ahLst/>
            <a:cxnLst/>
            <a:rect l="l" t="t" r="r" b="b"/>
            <a:pathLst>
              <a:path w="60" h="56" extrusionOk="0">
                <a:moveTo>
                  <a:pt x="44" y="55"/>
                </a:moveTo>
                <a:lnTo>
                  <a:pt x="0" y="0"/>
                </a:lnTo>
                <a:lnTo>
                  <a:pt x="59" y="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6958012" y="4257675"/>
            <a:ext cx="841375" cy="601662"/>
          </a:xfrm>
          <a:custGeom>
            <a:avLst/>
            <a:gdLst/>
            <a:ahLst/>
            <a:cxnLst/>
            <a:rect l="l" t="t" r="r" b="b"/>
            <a:pathLst>
              <a:path w="530" h="379" extrusionOk="0">
                <a:moveTo>
                  <a:pt x="529" y="378"/>
                </a:moveTo>
                <a:lnTo>
                  <a:pt x="0" y="0"/>
                </a:lnTo>
                <a:lnTo>
                  <a:pt x="529" y="37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6958012" y="4257675"/>
            <a:ext cx="95250" cy="87312"/>
          </a:xfrm>
          <a:custGeom>
            <a:avLst/>
            <a:gdLst/>
            <a:ahLst/>
            <a:cxnLst/>
            <a:rect l="l" t="t" r="r" b="b"/>
            <a:pathLst>
              <a:path w="60" h="55" extrusionOk="0">
                <a:moveTo>
                  <a:pt x="44" y="54"/>
                </a:moveTo>
                <a:lnTo>
                  <a:pt x="0" y="0"/>
                </a:lnTo>
                <a:lnTo>
                  <a:pt x="59" y="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6958012" y="3586162"/>
            <a:ext cx="841375" cy="1573212"/>
          </a:xfrm>
          <a:custGeom>
            <a:avLst/>
            <a:gdLst/>
            <a:ahLst/>
            <a:cxnLst/>
            <a:rect l="l" t="t" r="r" b="b"/>
            <a:pathLst>
              <a:path w="530" h="991" extrusionOk="0">
                <a:moveTo>
                  <a:pt x="529" y="990"/>
                </a:moveTo>
                <a:lnTo>
                  <a:pt x="0" y="0"/>
                </a:lnTo>
                <a:lnTo>
                  <a:pt x="529" y="99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6958012" y="3586162"/>
            <a:ext cx="73025" cy="119062"/>
          </a:xfrm>
          <a:custGeom>
            <a:avLst/>
            <a:gdLst/>
            <a:ahLst/>
            <a:cxnLst/>
            <a:rect l="l" t="t" r="r" b="b"/>
            <a:pathLst>
              <a:path w="46" h="75" extrusionOk="0">
                <a:moveTo>
                  <a:pt x="21" y="74"/>
                </a:moveTo>
                <a:lnTo>
                  <a:pt x="0" y="0"/>
                </a:lnTo>
                <a:lnTo>
                  <a:pt x="45" y="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5719762" y="4179887"/>
            <a:ext cx="4905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sue</a:t>
            </a:r>
            <a:endParaRPr/>
          </a:p>
        </p:txBody>
      </p:sp>
      <p:sp>
        <p:nvSpPr>
          <p:cNvPr id="502" name="Google Shape;502;p38"/>
          <p:cNvSpPr txBox="1"/>
          <p:nvPr/>
        </p:nvSpPr>
        <p:spPr>
          <a:xfrm>
            <a:off x="6143625" y="4179887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/>
          </a:p>
        </p:txBody>
      </p:sp>
      <p:sp>
        <p:nvSpPr>
          <p:cNvPr id="503" name="Google Shape;503;p38"/>
          <p:cNvSpPr txBox="1"/>
          <p:nvPr/>
        </p:nvSpPr>
        <p:spPr>
          <a:xfrm>
            <a:off x="6562725" y="4179887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75</a:t>
            </a: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5753100" y="3209925"/>
            <a:ext cx="1206500" cy="1200150"/>
          </a:xfrm>
          <a:custGeom>
            <a:avLst/>
            <a:gdLst/>
            <a:ahLst/>
            <a:cxnLst/>
            <a:rect l="l" t="t" r="r" b="b"/>
            <a:pathLst>
              <a:path w="760" h="756" extrusionOk="0">
                <a:moveTo>
                  <a:pt x="0" y="0"/>
                </a:moveTo>
                <a:lnTo>
                  <a:pt x="759" y="0"/>
                </a:lnTo>
                <a:lnTo>
                  <a:pt x="759" y="755"/>
                </a:lnTo>
                <a:lnTo>
                  <a:pt x="0" y="7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" name="Google Shape;505;p38"/>
          <p:cNvSpPr/>
          <p:nvPr/>
        </p:nvSpPr>
        <p:spPr>
          <a:xfrm>
            <a:off x="5753100" y="3508375"/>
            <a:ext cx="1206500" cy="1587"/>
          </a:xfrm>
          <a:custGeom>
            <a:avLst/>
            <a:gdLst/>
            <a:ahLst/>
            <a:cxnLst/>
            <a:rect l="l" t="t" r="r" b="b"/>
            <a:pathLst>
              <a:path w="760" h="1" extrusionOk="0">
                <a:moveTo>
                  <a:pt x="0" y="0"/>
                </a:moveTo>
                <a:lnTo>
                  <a:pt x="75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5753100" y="3808412"/>
            <a:ext cx="1206500" cy="1587"/>
          </a:xfrm>
          <a:custGeom>
            <a:avLst/>
            <a:gdLst/>
            <a:ahLst/>
            <a:cxnLst/>
            <a:rect l="l" t="t" r="r" b="b"/>
            <a:pathLst>
              <a:path w="760" h="1" extrusionOk="0">
                <a:moveTo>
                  <a:pt x="0" y="0"/>
                </a:moveTo>
                <a:lnTo>
                  <a:pt x="75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5753100" y="4108450"/>
            <a:ext cx="1206500" cy="1587"/>
          </a:xfrm>
          <a:custGeom>
            <a:avLst/>
            <a:gdLst/>
            <a:ahLst/>
            <a:cxnLst/>
            <a:rect l="l" t="t" r="r" b="b"/>
            <a:pathLst>
              <a:path w="760" h="1" extrusionOk="0">
                <a:moveTo>
                  <a:pt x="0" y="0"/>
                </a:moveTo>
                <a:lnTo>
                  <a:pt x="75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5719762" y="3279775"/>
            <a:ext cx="509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bob</a:t>
            </a:r>
            <a:endParaRPr/>
          </a:p>
        </p:txBody>
      </p:sp>
      <p:sp>
        <p:nvSpPr>
          <p:cNvPr id="509" name="Google Shape;509;p38"/>
          <p:cNvSpPr txBox="1"/>
          <p:nvPr/>
        </p:nvSpPr>
        <p:spPr>
          <a:xfrm>
            <a:off x="5719762" y="3576637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</a:t>
            </a:r>
            <a:endParaRPr/>
          </a:p>
        </p:txBody>
      </p:sp>
      <p:sp>
        <p:nvSpPr>
          <p:cNvPr id="510" name="Google Shape;510;p38"/>
          <p:cNvSpPr txBox="1"/>
          <p:nvPr/>
        </p:nvSpPr>
        <p:spPr>
          <a:xfrm>
            <a:off x="5719762" y="3881437"/>
            <a:ext cx="441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joe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6143625" y="3881437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/>
          </a:p>
        </p:txBody>
      </p:sp>
      <p:sp>
        <p:nvSpPr>
          <p:cNvPr id="512" name="Google Shape;512;p38"/>
          <p:cNvSpPr txBox="1"/>
          <p:nvPr/>
        </p:nvSpPr>
        <p:spPr>
          <a:xfrm>
            <a:off x="6562725" y="3279775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/>
          </a:p>
        </p:txBody>
      </p:sp>
      <p:sp>
        <p:nvSpPr>
          <p:cNvPr id="513" name="Google Shape;513;p38"/>
          <p:cNvSpPr txBox="1"/>
          <p:nvPr/>
        </p:nvSpPr>
        <p:spPr>
          <a:xfrm>
            <a:off x="6562725" y="3881437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/>
          </a:p>
        </p:txBody>
      </p:sp>
      <p:sp>
        <p:nvSpPr>
          <p:cNvPr id="514" name="Google Shape;514;p38"/>
          <p:cNvSpPr txBox="1"/>
          <p:nvPr/>
        </p:nvSpPr>
        <p:spPr>
          <a:xfrm>
            <a:off x="6562725" y="3576637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</a:t>
            </a:r>
            <a:endParaRPr/>
          </a:p>
        </p:txBody>
      </p:sp>
      <p:sp>
        <p:nvSpPr>
          <p:cNvPr id="515" name="Google Shape;515;p38"/>
          <p:cNvSpPr txBox="1"/>
          <p:nvPr/>
        </p:nvSpPr>
        <p:spPr>
          <a:xfrm>
            <a:off x="6143625" y="3576637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/>
          </a:p>
        </p:txBody>
      </p:sp>
      <p:sp>
        <p:nvSpPr>
          <p:cNvPr id="516" name="Google Shape;516;p38"/>
          <p:cNvSpPr txBox="1"/>
          <p:nvPr/>
        </p:nvSpPr>
        <p:spPr>
          <a:xfrm>
            <a:off x="6143625" y="3279775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/>
          </a:p>
        </p:txBody>
      </p:sp>
      <p:sp>
        <p:nvSpPr>
          <p:cNvPr id="517" name="Google Shape;517;p38"/>
          <p:cNvSpPr txBox="1"/>
          <p:nvPr/>
        </p:nvSpPr>
        <p:spPr>
          <a:xfrm>
            <a:off x="5643562" y="2903537"/>
            <a:ext cx="6492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/>
          </a:p>
        </p:txBody>
      </p:sp>
      <p:sp>
        <p:nvSpPr>
          <p:cNvPr id="518" name="Google Shape;518;p38"/>
          <p:cNvSpPr txBox="1"/>
          <p:nvPr/>
        </p:nvSpPr>
        <p:spPr>
          <a:xfrm>
            <a:off x="6143625" y="2903537"/>
            <a:ext cx="4905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6562725" y="2903537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</a:t>
            </a:r>
            <a:endParaRPr/>
          </a:p>
        </p:txBody>
      </p:sp>
      <p:sp>
        <p:nvSpPr>
          <p:cNvPr id="520" name="Google Shape;520;p38"/>
          <p:cNvSpPr txBox="1"/>
          <p:nvPr/>
        </p:nvSpPr>
        <p:spPr>
          <a:xfrm>
            <a:off x="4202112" y="5378450"/>
            <a:ext cx="10398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&lt;sal, age&gt;</a:t>
            </a:r>
            <a:endParaRPr/>
          </a:p>
        </p:txBody>
      </p:sp>
      <p:sp>
        <p:nvSpPr>
          <p:cNvPr id="521" name="Google Shape;521;p38"/>
          <p:cNvSpPr txBox="1"/>
          <p:nvPr/>
        </p:nvSpPr>
        <p:spPr>
          <a:xfrm>
            <a:off x="4202112" y="3576637"/>
            <a:ext cx="10398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&lt;age, sal&gt;</a:t>
            </a:r>
            <a:endParaRPr/>
          </a:p>
        </p:txBody>
      </p:sp>
      <p:sp>
        <p:nvSpPr>
          <p:cNvPr id="522" name="Google Shape;522;p38"/>
          <p:cNvSpPr txBox="1"/>
          <p:nvPr/>
        </p:nvSpPr>
        <p:spPr>
          <a:xfrm>
            <a:off x="7689850" y="3576637"/>
            <a:ext cx="6953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&lt;age&gt;</a:t>
            </a:r>
            <a:endParaRPr/>
          </a:p>
        </p:txBody>
      </p:sp>
      <p:sp>
        <p:nvSpPr>
          <p:cNvPr id="523" name="Google Shape;523;p38"/>
          <p:cNvSpPr txBox="1"/>
          <p:nvPr/>
        </p:nvSpPr>
        <p:spPr>
          <a:xfrm>
            <a:off x="7689850" y="5378450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&lt;sal&gt;</a:t>
            </a:r>
            <a:endParaRPr/>
          </a:p>
        </p:txBody>
      </p:sp>
      <p:sp>
        <p:nvSpPr>
          <p:cNvPr id="524" name="Google Shape;524;p38"/>
          <p:cNvSpPr txBox="1"/>
          <p:nvPr/>
        </p:nvSpPr>
        <p:spPr>
          <a:xfrm>
            <a:off x="4313237" y="2979737"/>
            <a:ext cx="6286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12,20</a:t>
            </a:r>
            <a:endParaRPr/>
          </a:p>
        </p:txBody>
      </p:sp>
      <p:sp>
        <p:nvSpPr>
          <p:cNvPr id="525" name="Google Shape;525;p38"/>
          <p:cNvSpPr txBox="1"/>
          <p:nvPr/>
        </p:nvSpPr>
        <p:spPr>
          <a:xfrm>
            <a:off x="4325937" y="2697162"/>
            <a:ext cx="6286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12,10</a:t>
            </a:r>
            <a:endParaRPr/>
          </a:p>
        </p:txBody>
      </p:sp>
      <p:sp>
        <p:nvSpPr>
          <p:cNvPr id="526" name="Google Shape;526;p38"/>
          <p:cNvSpPr txBox="1"/>
          <p:nvPr/>
        </p:nvSpPr>
        <p:spPr>
          <a:xfrm>
            <a:off x="4325937" y="2381250"/>
            <a:ext cx="6286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11,80</a:t>
            </a:r>
            <a:endParaRPr/>
          </a:p>
        </p:txBody>
      </p:sp>
      <p:sp>
        <p:nvSpPr>
          <p:cNvPr id="527" name="Google Shape;527;p38"/>
          <p:cNvSpPr txBox="1"/>
          <p:nvPr/>
        </p:nvSpPr>
        <p:spPr>
          <a:xfrm>
            <a:off x="4313237" y="3279775"/>
            <a:ext cx="6286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13,75</a:t>
            </a:r>
            <a:endParaRPr/>
          </a:p>
        </p:txBody>
      </p:sp>
      <p:sp>
        <p:nvSpPr>
          <p:cNvPr id="528" name="Google Shape;528;p38"/>
          <p:cNvSpPr txBox="1"/>
          <p:nvPr/>
        </p:nvSpPr>
        <p:spPr>
          <a:xfrm>
            <a:off x="4325937" y="4495800"/>
            <a:ext cx="6286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20,12</a:t>
            </a:r>
            <a:endParaRPr/>
          </a:p>
        </p:txBody>
      </p:sp>
      <p:sp>
        <p:nvSpPr>
          <p:cNvPr id="529" name="Google Shape;529;p38"/>
          <p:cNvSpPr txBox="1"/>
          <p:nvPr/>
        </p:nvSpPr>
        <p:spPr>
          <a:xfrm>
            <a:off x="4325937" y="4179887"/>
            <a:ext cx="6286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10,12</a:t>
            </a:r>
            <a:endParaRPr/>
          </a:p>
        </p:txBody>
      </p:sp>
      <p:sp>
        <p:nvSpPr>
          <p:cNvPr id="530" name="Google Shape;530;p38"/>
          <p:cNvSpPr txBox="1"/>
          <p:nvPr/>
        </p:nvSpPr>
        <p:spPr>
          <a:xfrm>
            <a:off x="4313237" y="4778375"/>
            <a:ext cx="6286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75,13</a:t>
            </a:r>
            <a:endParaRPr/>
          </a:p>
        </p:txBody>
      </p:sp>
      <p:sp>
        <p:nvSpPr>
          <p:cNvPr id="531" name="Google Shape;531;p38"/>
          <p:cNvSpPr txBox="1"/>
          <p:nvPr/>
        </p:nvSpPr>
        <p:spPr>
          <a:xfrm>
            <a:off x="4313237" y="5078412"/>
            <a:ext cx="6286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80,11</a:t>
            </a:r>
            <a:endParaRPr/>
          </a:p>
        </p:txBody>
      </p:sp>
      <p:sp>
        <p:nvSpPr>
          <p:cNvPr id="532" name="Google Shape;532;p38"/>
          <p:cNvSpPr txBox="1"/>
          <p:nvPr/>
        </p:nvSpPr>
        <p:spPr>
          <a:xfrm>
            <a:off x="7945437" y="2381250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/>
          </a:p>
        </p:txBody>
      </p:sp>
      <p:sp>
        <p:nvSpPr>
          <p:cNvPr id="533" name="Google Shape;533;p38"/>
          <p:cNvSpPr txBox="1"/>
          <p:nvPr/>
        </p:nvSpPr>
        <p:spPr>
          <a:xfrm>
            <a:off x="7945437" y="2678112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/>
          </a:p>
        </p:txBody>
      </p:sp>
      <p:sp>
        <p:nvSpPr>
          <p:cNvPr id="534" name="Google Shape;534;p38"/>
          <p:cNvSpPr txBox="1"/>
          <p:nvPr/>
        </p:nvSpPr>
        <p:spPr>
          <a:xfrm>
            <a:off x="7945437" y="2979737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/>
          </a:p>
        </p:txBody>
      </p:sp>
      <p:sp>
        <p:nvSpPr>
          <p:cNvPr id="535" name="Google Shape;535;p38"/>
          <p:cNvSpPr txBox="1"/>
          <p:nvPr/>
        </p:nvSpPr>
        <p:spPr>
          <a:xfrm>
            <a:off x="7945437" y="3279775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/>
          </a:p>
        </p:txBody>
      </p:sp>
      <p:sp>
        <p:nvSpPr>
          <p:cNvPr id="536" name="Google Shape;536;p38"/>
          <p:cNvSpPr txBox="1"/>
          <p:nvPr/>
        </p:nvSpPr>
        <p:spPr>
          <a:xfrm>
            <a:off x="7945437" y="4179887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/>
          </a:p>
        </p:txBody>
      </p:sp>
      <p:sp>
        <p:nvSpPr>
          <p:cNvPr id="537" name="Google Shape;537;p38"/>
          <p:cNvSpPr txBox="1"/>
          <p:nvPr/>
        </p:nvSpPr>
        <p:spPr>
          <a:xfrm>
            <a:off x="7945437" y="4479925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/>
          </a:p>
        </p:txBody>
      </p:sp>
      <p:sp>
        <p:nvSpPr>
          <p:cNvPr id="538" name="Google Shape;538;p38"/>
          <p:cNvSpPr txBox="1"/>
          <p:nvPr/>
        </p:nvSpPr>
        <p:spPr>
          <a:xfrm>
            <a:off x="7945437" y="4778375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75</a:t>
            </a:r>
            <a:endParaRPr/>
          </a:p>
        </p:txBody>
      </p:sp>
      <p:sp>
        <p:nvSpPr>
          <p:cNvPr id="539" name="Google Shape;539;p38"/>
          <p:cNvSpPr txBox="1"/>
          <p:nvPr/>
        </p:nvSpPr>
        <p:spPr>
          <a:xfrm>
            <a:off x="7945437" y="5078412"/>
            <a:ext cx="382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lang="en-US" sz="1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</a:t>
            </a:r>
            <a:endParaRPr/>
          </a:p>
        </p:txBody>
      </p:sp>
      <p:sp>
        <p:nvSpPr>
          <p:cNvPr id="540" name="Google Shape;540;p38"/>
          <p:cNvSpPr txBox="1"/>
          <p:nvPr/>
        </p:nvSpPr>
        <p:spPr>
          <a:xfrm>
            <a:off x="5638800" y="4518025"/>
            <a:ext cx="151606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</a:pPr>
            <a:r>
              <a:rPr lang="en-US" sz="16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Data records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</a:pPr>
            <a:r>
              <a:rPr lang="en-US" sz="16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sorted by </a:t>
            </a:r>
            <a:r>
              <a:rPr lang="en-US" sz="1600" b="0" i="1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name</a:t>
            </a:r>
            <a:endParaRPr/>
          </a:p>
        </p:txBody>
      </p:sp>
      <p:sp>
        <p:nvSpPr>
          <p:cNvPr id="541" name="Google Shape;541;p38"/>
          <p:cNvSpPr txBox="1"/>
          <p:nvPr/>
        </p:nvSpPr>
        <p:spPr>
          <a:xfrm>
            <a:off x="3911905" y="1227462"/>
            <a:ext cx="5066841" cy="36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lang="en-US" sz="1800" b="0" i="0" u="none" dirty="0" smtClean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9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Indices</a:t>
            </a:r>
            <a:endParaRPr/>
          </a:p>
        </p:txBody>
      </p:sp>
      <p:sp>
        <p:nvSpPr>
          <p:cNvPr id="548" name="Google Shape;548;p39"/>
          <p:cNvSpPr txBox="1">
            <a:spLocks noGrp="1"/>
          </p:cNvSpPr>
          <p:nvPr>
            <p:ph type="body" idx="1"/>
          </p:nvPr>
        </p:nvSpPr>
        <p:spPr>
          <a:xfrm>
            <a:off x="1219200" y="1177925"/>
            <a:ext cx="67246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Frequently, one wants to find all the records whose values in a certain field (which is not the search-key of the primary index satisfy some condition.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1: In the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database stored sequentially by account number, we may want to find all accounts in a particular branch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2: as above, but where we want to find all accounts with a specified balance or range of balances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have a secondary index with an index record for each search-key value; index record points to a bucket that contains pointers to all the actual records with that particular search-key value.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"/>
          <p:cNvSpPr txBox="1">
            <a:spLocks noGrp="1"/>
          </p:cNvSpPr>
          <p:nvPr>
            <p:ph type="title"/>
          </p:nvPr>
        </p:nvSpPr>
        <p:spPr>
          <a:xfrm>
            <a:off x="773112" y="495300"/>
            <a:ext cx="7589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Index on </a:t>
            </a:r>
            <a:r>
              <a:rPr lang="en-US" sz="3200" b="0" i="1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field of </a:t>
            </a:r>
            <a:r>
              <a:rPr lang="en-US" sz="3200" b="0" i="1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endParaRPr/>
          </a:p>
        </p:txBody>
      </p:sp>
      <p:pic>
        <p:nvPicPr>
          <p:cNvPr id="555" name="Google Shape;555;p40"/>
          <p:cNvPicPr preferRelativeResize="0"/>
          <p:nvPr/>
        </p:nvPicPr>
        <p:blipFill rotWithShape="1">
          <a:blip r:embed="rId3">
            <a:alphaModFix/>
          </a:blip>
          <a:srcRect l="1260" t="21661" r="1577" b="19978"/>
          <a:stretch/>
        </p:blipFill>
        <p:spPr>
          <a:xfrm>
            <a:off x="660400" y="1352550"/>
            <a:ext cx="7823200" cy="3524250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983" y="286604"/>
            <a:ext cx="7543800" cy="1450757"/>
          </a:xfrm>
        </p:spPr>
        <p:txBody>
          <a:bodyPr/>
          <a:lstStyle/>
          <a:p>
            <a:r>
              <a:rPr lang="en-US" sz="43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Types of Indexing  (Summary)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B50E8914-3A3C-4712-9D59-CE111BB1016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90943927"/>
              </p:ext>
            </p:extLst>
          </p:nvPr>
        </p:nvGraphicFramePr>
        <p:xfrm>
          <a:off x="3904912" y="2549827"/>
          <a:ext cx="4012440" cy="288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80">
                  <a:extLst>
                    <a:ext uri="{9D8B030D-6E8A-4147-A177-3AD203B41FA5}">
                      <a16:colId xmlns="" xmlns:a16="http://schemas.microsoft.com/office/drawing/2014/main" val="3256333000"/>
                    </a:ext>
                  </a:extLst>
                </a:gridCol>
                <a:gridCol w="1337480">
                  <a:extLst>
                    <a:ext uri="{9D8B030D-6E8A-4147-A177-3AD203B41FA5}">
                      <a16:colId xmlns="" xmlns:a16="http://schemas.microsoft.com/office/drawing/2014/main" val="2807058055"/>
                    </a:ext>
                  </a:extLst>
                </a:gridCol>
                <a:gridCol w="1337480">
                  <a:extLst>
                    <a:ext uri="{9D8B030D-6E8A-4147-A177-3AD203B41FA5}">
                      <a16:colId xmlns="" xmlns:a16="http://schemas.microsoft.com/office/drawing/2014/main" val="1280104803"/>
                    </a:ext>
                  </a:extLst>
                </a:gridCol>
              </a:tblGrid>
              <a:tr h="691486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Key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Non-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Key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4282469843"/>
                  </a:ext>
                </a:extLst>
              </a:tr>
              <a:tr h="691486">
                <a:tc>
                  <a:txBody>
                    <a:bodyPr/>
                    <a:lstStyle/>
                    <a:p>
                      <a:r>
                        <a:rPr lang="en-US" dirty="0" smtClean="0"/>
                        <a:t>Ordered File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index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 Index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94565324"/>
                  </a:ext>
                </a:extLst>
              </a:tr>
              <a:tr h="1498517">
                <a:tc>
                  <a:txBody>
                    <a:bodyPr/>
                    <a:lstStyle/>
                    <a:p>
                      <a:r>
                        <a:rPr lang="en-US" dirty="0" smtClean="0"/>
                        <a:t>Unordered File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Index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Index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65024364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427947" y="1994937"/>
            <a:ext cx="2628899" cy="37619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Primary Index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Cluster Index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Secondary </a:t>
            </a:r>
            <a:r>
              <a:rPr lang="en-US" dirty="0"/>
              <a:t>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71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3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Search Without </a:t>
            </a:r>
            <a:r>
              <a:rPr lang="en-US" sz="43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Index (End Note)</a:t>
            </a:r>
            <a:endParaRPr lang="en-US" sz="43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532" y="1189822"/>
            <a:ext cx="8216080" cy="5431315"/>
          </a:xfrm>
        </p:spPr>
        <p:txBody>
          <a:bodyPr/>
          <a:lstStyle/>
          <a:p>
            <a:r>
              <a:rPr lang="en-US" dirty="0" smtClean="0"/>
              <a:t>Consider a Hard Disk in which Block Size =1000 Bytes, each record is of size =250 Bytes. If total no. of records are 10000 and the data entered in Hard Disk without any order (unordered) then what is avg. time complexity to search a record from HD ? </a:t>
            </a:r>
          </a:p>
          <a:p>
            <a:r>
              <a:rPr lang="en-US" dirty="0" smtClean="0"/>
              <a:t>                                                                                                                                                   </a:t>
            </a:r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B50E8914-3A3C-4712-9D59-CE111BB1016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97169" y="3876541"/>
            <a:ext cx="936938" cy="3208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6729" y="3657599"/>
            <a:ext cx="594558" cy="7856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0308" y="2704560"/>
            <a:ext cx="1149440" cy="3073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                               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882426" y="33356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82425" y="2775760"/>
            <a:ext cx="11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2425" y="2865913"/>
            <a:ext cx="11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82425" y="2956066"/>
            <a:ext cx="11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82425" y="3046218"/>
            <a:ext cx="11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7099480" y="2756076"/>
            <a:ext cx="38636" cy="3416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47774" y="2768954"/>
            <a:ext cx="84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1000 Bytes</a:t>
            </a:r>
            <a:endParaRPr lang="en-US" sz="1600" dirty="0"/>
          </a:p>
        </p:txBody>
      </p:sp>
      <p:cxnSp>
        <p:nvCxnSpPr>
          <p:cNvPr id="33" name="Straight Connector 32"/>
          <p:cNvCxnSpPr>
            <a:stCxn id="6" idx="3"/>
          </p:cNvCxnSpPr>
          <p:nvPr/>
        </p:nvCxnSpPr>
        <p:spPr>
          <a:xfrm>
            <a:off x="2434108" y="4036958"/>
            <a:ext cx="134262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3"/>
          </p:cNvCxnSpPr>
          <p:nvPr/>
        </p:nvCxnSpPr>
        <p:spPr>
          <a:xfrm flipV="1">
            <a:off x="4371288" y="4036958"/>
            <a:ext cx="1511138" cy="1344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6825" y="4541465"/>
            <a:ext cx="521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records we can put in every block = 1000 B /250 B = 4 records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4532" y="5015386"/>
            <a:ext cx="4918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blocks required 10000 records  = 10000 /4 =  2500 Blocks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4532" y="5368419"/>
            <a:ext cx="5024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cost (in transferring the blocks from HD to RAM ) =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5005" y="5737752"/>
            <a:ext cx="398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case = 1, worst case = 2500,  Avg. = 2500/2 = 1250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73395" y="5839604"/>
            <a:ext cx="1728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search O(N) for unordered search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134898" y="3756824"/>
            <a:ext cx="172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ordered </a:t>
            </a:r>
            <a:r>
              <a:rPr lang="en-US" dirty="0" err="1" smtClean="0"/>
              <a:t>recored</a:t>
            </a:r>
            <a:r>
              <a:rPr lang="en-US" dirty="0" smtClean="0"/>
              <a:t> are there then time complexity log</a:t>
            </a:r>
            <a:r>
              <a:rPr lang="en-US" baseline="-25000" dirty="0" smtClean="0"/>
              <a:t>2</a:t>
            </a:r>
            <a:r>
              <a:rPr lang="en-US" dirty="0" smtClean="0"/>
              <a:t>N = log</a:t>
            </a:r>
            <a:r>
              <a:rPr lang="en-US" baseline="-25000" dirty="0" smtClean="0"/>
              <a:t>2</a:t>
            </a:r>
            <a:r>
              <a:rPr lang="en-US" dirty="0" smtClean="0"/>
              <a:t> 2500 = 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77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Primary Index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51052414"/>
              </p:ext>
            </p:extLst>
          </p:nvPr>
        </p:nvGraphicFramePr>
        <p:xfrm>
          <a:off x="1158561" y="1838432"/>
          <a:ext cx="1948196" cy="439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196">
                  <a:extLst>
                    <a:ext uri="{9D8B030D-6E8A-4147-A177-3AD203B41FA5}">
                      <a16:colId xmlns="" xmlns:a16="http://schemas.microsoft.com/office/drawing/2014/main" val="2541039319"/>
                    </a:ext>
                  </a:extLst>
                </a:gridCol>
              </a:tblGrid>
              <a:tr h="344593">
                <a:tc>
                  <a:txBody>
                    <a:bodyPr/>
                    <a:lstStyle/>
                    <a:p>
                      <a:r>
                        <a:rPr lang="en-US" dirty="0" smtClean="0"/>
                        <a:t>HD</a:t>
                      </a:r>
                      <a:endParaRPr lang="en-US" dirty="0"/>
                    </a:p>
                  </a:txBody>
                  <a:tcPr marL="68580" marR="6858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5923184"/>
                  </a:ext>
                </a:extLst>
              </a:tr>
              <a:tr h="1119926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dirty="0" err="1" smtClean="0"/>
                        <a:t>Vina</a:t>
                      </a:r>
                      <a:r>
                        <a:rPr lang="en-US" dirty="0" smtClean="0"/>
                        <a:t>   20  Delhi 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dirty="0" err="1" smtClean="0"/>
                        <a:t>Vikram</a:t>
                      </a:r>
                      <a:r>
                        <a:rPr lang="en-US" dirty="0" smtClean="0"/>
                        <a:t> 30 Nagpur 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dirty="0" err="1" smtClean="0"/>
                        <a:t>Geeta</a:t>
                      </a:r>
                      <a:r>
                        <a:rPr lang="en-US" baseline="0" dirty="0" smtClean="0"/>
                        <a:t>  25 Jaipur 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baseline="0" dirty="0" smtClean="0"/>
                        <a:t>Raghu 26  Agra </a:t>
                      </a:r>
                      <a:endParaRPr lang="en-US" b="1" dirty="0" smtClean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516097"/>
                  </a:ext>
                </a:extLst>
              </a:tr>
              <a:tr h="1119926">
                <a:tc>
                  <a:txBody>
                    <a:bodyPr/>
                    <a:lstStyle/>
                    <a:p>
                      <a:r>
                        <a:rPr lang="en-US" dirty="0" smtClean="0"/>
                        <a:t>5   </a:t>
                      </a:r>
                    </a:p>
                    <a:p>
                      <a:r>
                        <a:rPr lang="en-US" dirty="0" smtClean="0"/>
                        <a:t>6</a:t>
                      </a:r>
                    </a:p>
                    <a:p>
                      <a:r>
                        <a:rPr lang="en-US" dirty="0" smtClean="0"/>
                        <a:t>7</a:t>
                      </a:r>
                    </a:p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69923"/>
                  </a:ext>
                </a:extLst>
              </a:tr>
              <a:tr h="861482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</a:p>
                    <a:p>
                      <a:r>
                        <a:rPr lang="en-US" dirty="0" smtClean="0"/>
                        <a:t>10</a:t>
                      </a:r>
                    </a:p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8670387"/>
                  </a:ext>
                </a:extLst>
              </a:tr>
              <a:tr h="603037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9436575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564167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B50E8914-3A3C-4712-9D59-CE111BB10161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02158449"/>
              </p:ext>
            </p:extLst>
          </p:nvPr>
        </p:nvGraphicFramePr>
        <p:xfrm>
          <a:off x="4594855" y="2562113"/>
          <a:ext cx="2676277" cy="2627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14">
                  <a:extLst>
                    <a:ext uri="{9D8B030D-6E8A-4147-A177-3AD203B41FA5}">
                      <a16:colId xmlns="" xmlns:a16="http://schemas.microsoft.com/office/drawing/2014/main" val="1578232988"/>
                    </a:ext>
                  </a:extLst>
                </a:gridCol>
                <a:gridCol w="1359563">
                  <a:extLst>
                    <a:ext uri="{9D8B030D-6E8A-4147-A177-3AD203B41FA5}">
                      <a16:colId xmlns="" xmlns:a16="http://schemas.microsoft.com/office/drawing/2014/main" val="1680282614"/>
                    </a:ext>
                  </a:extLst>
                </a:gridCol>
              </a:tblGrid>
              <a:tr h="865139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Pointer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(</a:t>
                      </a:r>
                      <a:r>
                        <a:rPr lang="en-US" dirty="0" err="1" smtClean="0"/>
                        <a:t>EmpID</a:t>
                      </a:r>
                      <a:r>
                        <a:rPr lang="en-US" dirty="0" smtClean="0"/>
                        <a:t> = Search Key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3845517"/>
                  </a:ext>
                </a:extLst>
              </a:tr>
              <a:tr h="800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135594621"/>
                  </a:ext>
                </a:extLst>
              </a:tr>
              <a:tr h="4812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965083627"/>
                  </a:ext>
                </a:extLst>
              </a:tr>
              <a:tr h="4812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42936737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12391" y="5404517"/>
            <a:ext cx="96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759" y="2702258"/>
            <a:ext cx="46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810" y="3850954"/>
            <a:ext cx="45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759" y="4808575"/>
            <a:ext cx="50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2784146" y="2347417"/>
            <a:ext cx="2681785" cy="1337481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2661317" y="3575715"/>
            <a:ext cx="2804613" cy="275238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2464923" y="4135272"/>
            <a:ext cx="3001007" cy="545909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13245" y="1897037"/>
            <a:ext cx="87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425344" y="3015019"/>
            <a:ext cx="1561707" cy="13397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entries in the Index table = Number of blocks in the HD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75311" y="4808575"/>
            <a:ext cx="1832212" cy="14830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Complexity         log</a:t>
            </a:r>
            <a:r>
              <a:rPr lang="en-US" baseline="-25000" dirty="0" smtClean="0"/>
              <a:t>2</a:t>
            </a:r>
            <a:r>
              <a:rPr lang="en-US" dirty="0" smtClean="0"/>
              <a:t> N +1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N= Number of blocks in Index table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55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Cluster Index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4530270"/>
              </p:ext>
            </p:extLst>
          </p:nvPr>
        </p:nvGraphicFramePr>
        <p:xfrm>
          <a:off x="1158561" y="2049137"/>
          <a:ext cx="1848407" cy="465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07">
                  <a:extLst>
                    <a:ext uri="{9D8B030D-6E8A-4147-A177-3AD203B41FA5}">
                      <a16:colId xmlns="" xmlns:a16="http://schemas.microsoft.com/office/drawing/2014/main" val="2541039319"/>
                    </a:ext>
                  </a:extLst>
                </a:gridCol>
              </a:tblGrid>
              <a:tr h="307455">
                <a:tc>
                  <a:txBody>
                    <a:bodyPr/>
                    <a:lstStyle/>
                    <a:p>
                      <a:r>
                        <a:rPr lang="en-US" dirty="0" smtClean="0"/>
                        <a:t>DNO   Name    PAN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Non-Key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5923184"/>
                  </a:ext>
                </a:extLst>
              </a:tr>
              <a:tr h="1119926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Vina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41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       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Vikram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57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Geeta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23 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lain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Raghu    64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516097"/>
                  </a:ext>
                </a:extLst>
              </a:tr>
              <a:tr h="1119926">
                <a:tc>
                  <a:txBody>
                    <a:bodyPr/>
                    <a:lstStyle/>
                    <a:p>
                      <a:r>
                        <a:rPr lang="en-US" dirty="0" smtClean="0"/>
                        <a:t>2   </a:t>
                      </a:r>
                    </a:p>
                    <a:p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69923"/>
                  </a:ext>
                </a:extLst>
              </a:tr>
              <a:tr h="86148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8670387"/>
                  </a:ext>
                </a:extLst>
              </a:tr>
              <a:tr h="60303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4</a:t>
                      </a:r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9436575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564167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B50E8914-3A3C-4712-9D59-CE111BB10161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1166032"/>
              </p:ext>
            </p:extLst>
          </p:nvPr>
        </p:nvGraphicFramePr>
        <p:xfrm>
          <a:off x="4594856" y="2562113"/>
          <a:ext cx="2373828" cy="2627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911">
                  <a:extLst>
                    <a:ext uri="{9D8B030D-6E8A-4147-A177-3AD203B41FA5}">
                      <a16:colId xmlns="" xmlns:a16="http://schemas.microsoft.com/office/drawing/2014/main" val="1578232988"/>
                    </a:ext>
                  </a:extLst>
                </a:gridCol>
                <a:gridCol w="1205917">
                  <a:extLst>
                    <a:ext uri="{9D8B030D-6E8A-4147-A177-3AD203B41FA5}">
                      <a16:colId xmlns="" xmlns:a16="http://schemas.microsoft.com/office/drawing/2014/main" val="1680282614"/>
                    </a:ext>
                  </a:extLst>
                </a:gridCol>
              </a:tblGrid>
              <a:tr h="865139"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(DNO = Search Key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3845517"/>
                  </a:ext>
                </a:extLst>
              </a:tr>
              <a:tr h="800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594621"/>
                  </a:ext>
                </a:extLst>
              </a:tr>
              <a:tr h="4812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083627"/>
                  </a:ext>
                </a:extLst>
              </a:tr>
              <a:tr h="4812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6737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12391" y="5404517"/>
            <a:ext cx="96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Index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776" y="2702258"/>
            <a:ext cx="455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1692" y="3850954"/>
            <a:ext cx="53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6776" y="4808575"/>
            <a:ext cx="48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2917990" y="2735307"/>
            <a:ext cx="2558958" cy="873458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2661317" y="3454529"/>
            <a:ext cx="2804613" cy="275238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2508990" y="3981036"/>
            <a:ext cx="3001007" cy="545909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13244" y="1897037"/>
            <a:ext cx="1135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2985" y="3191578"/>
            <a:ext cx="1832212" cy="14830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Complexity         log</a:t>
            </a:r>
            <a:r>
              <a:rPr lang="en-US" baseline="-25000" dirty="0" smtClean="0"/>
              <a:t>2</a:t>
            </a:r>
            <a:r>
              <a:rPr lang="en-US" dirty="0" smtClean="0"/>
              <a:t> N +1 +1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N= Number of blocks in Index table </a:t>
            </a:r>
            <a:endParaRPr lang="en-US" dirty="0"/>
          </a:p>
        </p:txBody>
      </p:sp>
      <p:cxnSp>
        <p:nvCxnSpPr>
          <p:cNvPr id="32" name="Curved Connector 31"/>
          <p:cNvCxnSpPr/>
          <p:nvPr/>
        </p:nvCxnSpPr>
        <p:spPr>
          <a:xfrm rot="10800000" flipV="1">
            <a:off x="2661317" y="4808574"/>
            <a:ext cx="245657" cy="227450"/>
          </a:xfrm>
          <a:prstGeom prst="curvedConnector3">
            <a:avLst>
              <a:gd name="adj1" fmla="val -23750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2775617" y="3487012"/>
            <a:ext cx="245657" cy="227450"/>
          </a:xfrm>
          <a:prstGeom prst="curvedConnector3">
            <a:avLst>
              <a:gd name="adj1" fmla="val -23750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5278" y="5106542"/>
            <a:ext cx="847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Hanker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62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3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Secondary </a:t>
            </a:r>
            <a:r>
              <a:rPr lang="en-US" sz="43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Index for Key </a:t>
            </a:r>
            <a:endParaRPr lang="en-US" sz="43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86741472"/>
              </p:ext>
            </p:extLst>
          </p:nvPr>
        </p:nvGraphicFramePr>
        <p:xfrm>
          <a:off x="2316670" y="1867452"/>
          <a:ext cx="2497701" cy="439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701">
                  <a:extLst>
                    <a:ext uri="{9D8B030D-6E8A-4147-A177-3AD203B41FA5}">
                      <a16:colId xmlns="" xmlns:a16="http://schemas.microsoft.com/office/drawing/2014/main" val="2541039319"/>
                    </a:ext>
                  </a:extLst>
                </a:gridCol>
              </a:tblGrid>
              <a:tr h="34459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r>
                        <a:rPr lang="en-US" dirty="0" smtClean="0"/>
                        <a:t>   Name    PAN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5923184"/>
                  </a:ext>
                </a:extLst>
              </a:tr>
              <a:tr h="1119926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dirty="0" smtClean="0"/>
                        <a:t>          </a:t>
                      </a:r>
                      <a:r>
                        <a:rPr lang="en-US" dirty="0" err="1" smtClean="0"/>
                        <a:t>Vina</a:t>
                      </a:r>
                      <a:r>
                        <a:rPr lang="en-US" dirty="0" smtClean="0"/>
                        <a:t>       41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dirty="0" smtClean="0"/>
                        <a:t>          </a:t>
                      </a:r>
                      <a:r>
                        <a:rPr lang="en-US" dirty="0" err="1" smtClean="0"/>
                        <a:t>Vikram</a:t>
                      </a:r>
                      <a:r>
                        <a:rPr lang="en-US" dirty="0" smtClean="0"/>
                        <a:t>   57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dirty="0" smtClean="0"/>
                        <a:t>          </a:t>
                      </a:r>
                      <a:r>
                        <a:rPr lang="en-US" dirty="0" err="1" smtClean="0"/>
                        <a:t>Geeta</a:t>
                      </a:r>
                      <a:r>
                        <a:rPr lang="en-US" dirty="0" smtClean="0"/>
                        <a:t>     23 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lain"/>
                      </a:pPr>
                      <a:r>
                        <a:rPr lang="en-US" baseline="0" dirty="0" smtClean="0"/>
                        <a:t>          Raghu    64</a:t>
                      </a:r>
                      <a:endParaRPr lang="en-US" b="1" dirty="0" smtClean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2516097"/>
                  </a:ext>
                </a:extLst>
              </a:tr>
              <a:tr h="11199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5               </a:t>
                      </a:r>
                      <a:r>
                        <a:rPr lang="en-US" dirty="0" err="1" smtClean="0"/>
                        <a:t>Yashi</a:t>
                      </a:r>
                      <a:r>
                        <a:rPr lang="en-US" dirty="0" smtClean="0"/>
                        <a:t>      24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6               Marry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 74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7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dirty="0" smtClean="0"/>
                        <a:t>          </a:t>
                      </a:r>
                      <a:r>
                        <a:rPr lang="en-US" dirty="0" err="1" smtClean="0"/>
                        <a:t>Krish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    42 </a:t>
                      </a:r>
                      <a:endParaRPr lang="en-US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8               </a:t>
                      </a:r>
                      <a:r>
                        <a:rPr lang="en-US" baseline="0" dirty="0" err="1" smtClean="0"/>
                        <a:t>Avi</a:t>
                      </a:r>
                      <a:r>
                        <a:rPr lang="en-US" baseline="0" dirty="0" smtClean="0"/>
                        <a:t>          82</a:t>
                      </a:r>
                      <a:endParaRPr lang="en-US" dirty="0" smtClean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69923"/>
                  </a:ext>
                </a:extLst>
              </a:tr>
              <a:tr h="861482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</a:p>
                    <a:p>
                      <a:r>
                        <a:rPr lang="en-US" dirty="0" smtClean="0"/>
                        <a:t>10</a:t>
                      </a:r>
                    </a:p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8670387"/>
                  </a:ext>
                </a:extLst>
              </a:tr>
              <a:tr h="603037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9436575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564167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B50E8914-3A3C-4712-9D59-CE111BB10161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4866199"/>
              </p:ext>
            </p:extLst>
          </p:nvPr>
        </p:nvGraphicFramePr>
        <p:xfrm>
          <a:off x="113061" y="2537793"/>
          <a:ext cx="1616587" cy="2676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53">
                  <a:extLst>
                    <a:ext uri="{9D8B030D-6E8A-4147-A177-3AD203B41FA5}">
                      <a16:colId xmlns="" xmlns:a16="http://schemas.microsoft.com/office/drawing/2014/main" val="1578232988"/>
                    </a:ext>
                  </a:extLst>
                </a:gridCol>
                <a:gridCol w="821234">
                  <a:extLst>
                    <a:ext uri="{9D8B030D-6E8A-4147-A177-3AD203B41FA5}">
                      <a16:colId xmlns="" xmlns:a16="http://schemas.microsoft.com/office/drawing/2014/main" val="1680282614"/>
                    </a:ext>
                  </a:extLst>
                </a:gridCol>
              </a:tblGrid>
              <a:tr h="832458">
                <a:tc>
                  <a:txBody>
                    <a:bodyPr/>
                    <a:lstStyle/>
                    <a:p>
                      <a:r>
                        <a:rPr lang="en-US" dirty="0" smtClean="0"/>
                        <a:t> Key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3845517"/>
                  </a:ext>
                </a:extLst>
              </a:tr>
              <a:tr h="91780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135594621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965083627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42936737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7372" y="5397296"/>
            <a:ext cx="96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Primary Index </a:t>
            </a:r>
            <a:r>
              <a:rPr lang="en-US" b="1" dirty="0"/>
              <a:t>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9853" y="2660171"/>
            <a:ext cx="44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030" y="3808867"/>
            <a:ext cx="42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3969" y="4766488"/>
            <a:ext cx="439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34" name="Curved Connector 33"/>
          <p:cNvCxnSpPr/>
          <p:nvPr/>
        </p:nvCxnSpPr>
        <p:spPr>
          <a:xfrm flipV="1">
            <a:off x="1115700" y="2388358"/>
            <a:ext cx="1168802" cy="1173708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V="1">
            <a:off x="1115700" y="3562066"/>
            <a:ext cx="1168802" cy="246800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>
            <a:off x="1069433" y="4040877"/>
            <a:ext cx="1215069" cy="725611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21461412"/>
              </p:ext>
            </p:extLst>
          </p:nvPr>
        </p:nvGraphicFramePr>
        <p:xfrm>
          <a:off x="5693290" y="2093689"/>
          <a:ext cx="1787163" cy="318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75">
                  <a:extLst>
                    <a:ext uri="{9D8B030D-6E8A-4147-A177-3AD203B41FA5}">
                      <a16:colId xmlns="" xmlns:a16="http://schemas.microsoft.com/office/drawing/2014/main" val="1578232988"/>
                    </a:ext>
                  </a:extLst>
                </a:gridCol>
                <a:gridCol w="907888">
                  <a:extLst>
                    <a:ext uri="{9D8B030D-6E8A-4147-A177-3AD203B41FA5}">
                      <a16:colId xmlns="" xmlns:a16="http://schemas.microsoft.com/office/drawing/2014/main" val="1680282614"/>
                    </a:ext>
                  </a:extLst>
                </a:gridCol>
              </a:tblGrid>
              <a:tr h="832458">
                <a:tc>
                  <a:txBody>
                    <a:bodyPr/>
                    <a:lstStyle/>
                    <a:p>
                      <a:r>
                        <a:rPr lang="en-US" dirty="0" smtClean="0"/>
                        <a:t> Key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3845517"/>
                  </a:ext>
                </a:extLst>
              </a:tr>
              <a:tr h="917809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</a:p>
                    <a:p>
                      <a:r>
                        <a:rPr lang="en-US" dirty="0" smtClean="0"/>
                        <a:t>24</a:t>
                      </a:r>
                    </a:p>
                    <a:p>
                      <a:r>
                        <a:rPr lang="en-US" dirty="0" smtClean="0"/>
                        <a:t>41</a:t>
                      </a:r>
                    </a:p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594621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</a:p>
                    <a:p>
                      <a:r>
                        <a:rPr lang="en-US" dirty="0" smtClean="0"/>
                        <a:t>64</a:t>
                      </a:r>
                    </a:p>
                    <a:p>
                      <a:r>
                        <a:rPr lang="en-US" dirty="0" smtClean="0"/>
                        <a:t>74</a:t>
                      </a:r>
                    </a:p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083627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673749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/>
          <p:nvPr/>
        </p:nvCxnSpPr>
        <p:spPr>
          <a:xfrm rot="10800000">
            <a:off x="3930555" y="2975214"/>
            <a:ext cx="1832213" cy="67095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0800000" flipV="1">
            <a:off x="3899848" y="3384645"/>
            <a:ext cx="1793442" cy="177421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0800000">
            <a:off x="3930556" y="2445741"/>
            <a:ext cx="1762735" cy="1239727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3930556" y="3930157"/>
            <a:ext cx="1762735" cy="260846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0800000">
            <a:off x="3930555" y="2758694"/>
            <a:ext cx="1762734" cy="1515350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0800000">
            <a:off x="3930555" y="3234521"/>
            <a:ext cx="1762735" cy="1376133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>
            <a:off x="3930555" y="3901985"/>
            <a:ext cx="1762735" cy="901532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10800000">
            <a:off x="3930555" y="4439147"/>
            <a:ext cx="1762735" cy="691449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64272" y="3234520"/>
            <a:ext cx="1361364" cy="12046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records in Index = Number of Records in HD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29620" y="995634"/>
            <a:ext cx="1262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Dense Index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564272" y="4610653"/>
            <a:ext cx="1463722" cy="6034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Complexity         log</a:t>
            </a:r>
            <a:r>
              <a:rPr lang="en-US" baseline="-25000" dirty="0"/>
              <a:t>2</a:t>
            </a:r>
            <a:r>
              <a:rPr lang="en-US" dirty="0"/>
              <a:t> N +1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44580" y="5772511"/>
            <a:ext cx="127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Secondary Index </a:t>
            </a:r>
            <a:r>
              <a:rPr lang="en-US" b="1" dirty="0"/>
              <a:t>Table</a:t>
            </a:r>
          </a:p>
        </p:txBody>
      </p:sp>
    </p:spTree>
    <p:extLst>
      <p:ext uri="{BB962C8B-B14F-4D97-AF65-F5344CB8AC3E}">
        <p14:creationId xmlns="" xmlns:p14="http://schemas.microsoft.com/office/powerpoint/2010/main" val="29541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t>3</a:t>
            </a:fld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594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Queries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CC6600"/>
              </a:buClr>
              <a:buSzPts val="1995"/>
              <a:buFont typeface="Noto Sans Symbols"/>
              <a:buChar char="⮚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Exact match (point query)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000099"/>
              </a:buClr>
              <a:buSzPts val="1445"/>
              <a:buFont typeface="Noto Sans Symbols"/>
              <a:buChar char="★"/>
            </a:pPr>
            <a:r>
              <a:rPr lang="en-US" sz="17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Q1: Find me the book with the name “Database”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CC6600"/>
              </a:buClr>
              <a:buSzPts val="1995"/>
              <a:buFont typeface="Noto Sans Symbols"/>
              <a:buChar char="⮚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 query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000099"/>
              </a:buClr>
              <a:buSzPts val="1445"/>
              <a:buFont typeface="Noto Sans Symbols"/>
              <a:buChar char="★"/>
            </a:pPr>
            <a:r>
              <a:rPr lang="en-US" sz="17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Q2: Find me the books published between year 2003-2005</a:t>
            </a:r>
            <a:endParaRPr/>
          </a:p>
          <a:p>
            <a:pPr marL="742950" lvl="1" indent="-159067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CC6600"/>
              </a:buClr>
              <a:buSzPts val="1995"/>
              <a:buFont typeface="Noto Sans Symbols"/>
              <a:buNone/>
            </a:pPr>
            <a:endParaRPr sz="19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methods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CC6600"/>
              </a:buClr>
              <a:buSzPts val="1995"/>
              <a:buFont typeface="Noto Sans Symbols"/>
              <a:buChar char="⮚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Sequential scan － too expensive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rgbClr val="CC6600"/>
              </a:buClr>
              <a:buSzPts val="1995"/>
              <a:buFont typeface="Noto Sans Symbols"/>
              <a:buChar char="⮚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 index – if records are sorted on some attribute, we may do a binary search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000099"/>
              </a:buClr>
              <a:buSzPts val="1445"/>
              <a:buFont typeface="Noto Sans Symbols"/>
              <a:buChar char="★"/>
            </a:pPr>
            <a:r>
              <a:rPr lang="en-US" sz="17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sorted on “book name”, then we can do binary search for Q1</a:t>
            </a:r>
            <a:endParaRPr/>
          </a:p>
          <a:p>
            <a:pPr marL="1085850" lvl="2" indent="-228600" algn="l" rtl="0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000099"/>
              </a:buClr>
              <a:buSzPts val="1445"/>
              <a:buFont typeface="Noto Sans Symbols"/>
              <a:buChar char="★"/>
            </a:pPr>
            <a:r>
              <a:rPr lang="en-US" sz="17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sorted on “year published”, then we can do binary search for Q2</a:t>
            </a:r>
            <a:endParaRPr/>
          </a:p>
          <a:p>
            <a:pPr marL="342900" lvl="0" indent="-245745" algn="l" rtl="0">
              <a:spcBef>
                <a:spcPts val="595"/>
              </a:spcBef>
              <a:spcAft>
                <a:spcPts val="0"/>
              </a:spcAft>
              <a:buSzPts val="1530"/>
              <a:buNone/>
            </a:pPr>
            <a:endParaRPr sz="17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02" y="227012"/>
            <a:ext cx="8573648" cy="609600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Secondary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Index for Non-key (two levels)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79157793"/>
              </p:ext>
            </p:extLst>
          </p:nvPr>
        </p:nvGraphicFramePr>
        <p:xfrm>
          <a:off x="2316670" y="1867452"/>
          <a:ext cx="2068043" cy="439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043">
                  <a:extLst>
                    <a:ext uri="{9D8B030D-6E8A-4147-A177-3AD203B41FA5}">
                      <a16:colId xmlns="" xmlns:a16="http://schemas.microsoft.com/office/drawing/2014/main" val="2541039319"/>
                    </a:ext>
                  </a:extLst>
                </a:gridCol>
              </a:tblGrid>
              <a:tr h="34459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r>
                        <a:rPr lang="en-US" dirty="0" smtClean="0"/>
                        <a:t>   Name    PAN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5923184"/>
                  </a:ext>
                </a:extLst>
              </a:tr>
              <a:tr h="1119926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dirty="0" smtClean="0"/>
                        <a:t>          </a:t>
                      </a:r>
                      <a:r>
                        <a:rPr lang="en-US" dirty="0" err="1" smtClean="0"/>
                        <a:t>Vina</a:t>
                      </a:r>
                      <a:r>
                        <a:rPr lang="en-US" dirty="0" smtClean="0"/>
                        <a:t>       41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dirty="0" smtClean="0"/>
                        <a:t>          </a:t>
                      </a:r>
                      <a:r>
                        <a:rPr lang="en-US" dirty="0" err="1" smtClean="0"/>
                        <a:t>Vikram</a:t>
                      </a:r>
                      <a:r>
                        <a:rPr lang="en-US" dirty="0" smtClean="0"/>
                        <a:t>   57</a:t>
                      </a:r>
                    </a:p>
                    <a:p>
                      <a:pPr marL="342900" indent="-342900">
                        <a:buAutoNum type="arabicPlain"/>
                      </a:pPr>
                      <a:r>
                        <a:rPr lang="en-US" dirty="0" smtClean="0"/>
                        <a:t>          </a:t>
                      </a:r>
                      <a:r>
                        <a:rPr lang="en-US" dirty="0" err="1" smtClean="0"/>
                        <a:t>Vina</a:t>
                      </a:r>
                      <a:r>
                        <a:rPr lang="en-US" dirty="0" smtClean="0"/>
                        <a:t>      23 </a:t>
                      </a:r>
                      <a:endParaRPr lang="en-US" baseline="0" dirty="0" smtClean="0"/>
                    </a:p>
                    <a:p>
                      <a:pPr marL="342900" indent="-342900">
                        <a:buAutoNum type="arabicPlain"/>
                      </a:pPr>
                      <a:r>
                        <a:rPr lang="en-US" baseline="0" dirty="0" smtClean="0"/>
                        <a:t>          Raghu    64</a:t>
                      </a:r>
                      <a:endParaRPr lang="en-US" b="1" dirty="0" smtClean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12516097"/>
                  </a:ext>
                </a:extLst>
              </a:tr>
              <a:tr h="11199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5               </a:t>
                      </a:r>
                      <a:r>
                        <a:rPr lang="en-US" dirty="0" err="1" smtClean="0"/>
                        <a:t>Vina</a:t>
                      </a:r>
                      <a:r>
                        <a:rPr lang="en-US" dirty="0" smtClean="0"/>
                        <a:t>      24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6               Marry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 74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7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dirty="0" smtClean="0"/>
                        <a:t>          </a:t>
                      </a:r>
                      <a:r>
                        <a:rPr lang="en-US" dirty="0" err="1" smtClean="0"/>
                        <a:t>Krish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    42 </a:t>
                      </a:r>
                      <a:endParaRPr lang="en-US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8             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Vikram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82</a:t>
                      </a:r>
                      <a:endParaRPr lang="en-US" dirty="0" smtClean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80969923"/>
                  </a:ext>
                </a:extLst>
              </a:tr>
              <a:tr h="861482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</a:p>
                    <a:p>
                      <a:r>
                        <a:rPr lang="en-US" dirty="0" smtClean="0"/>
                        <a:t>10</a:t>
                      </a:r>
                    </a:p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458670387"/>
                  </a:ext>
                </a:extLst>
              </a:tr>
              <a:tr h="603037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79436575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76564167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B50E8914-3A3C-4712-9D59-CE111BB10161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3061" y="2537793"/>
          <a:ext cx="1464751" cy="2676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50">
                  <a:extLst>
                    <a:ext uri="{9D8B030D-6E8A-4147-A177-3AD203B41FA5}">
                      <a16:colId xmlns="" xmlns:a16="http://schemas.microsoft.com/office/drawing/2014/main" val="1578232988"/>
                    </a:ext>
                  </a:extLst>
                </a:gridCol>
                <a:gridCol w="744101">
                  <a:extLst>
                    <a:ext uri="{9D8B030D-6E8A-4147-A177-3AD203B41FA5}">
                      <a16:colId xmlns="" xmlns:a16="http://schemas.microsoft.com/office/drawing/2014/main" val="1680282614"/>
                    </a:ext>
                  </a:extLst>
                </a:gridCol>
              </a:tblGrid>
              <a:tr h="832458">
                <a:tc>
                  <a:txBody>
                    <a:bodyPr/>
                    <a:lstStyle/>
                    <a:p>
                      <a:r>
                        <a:rPr lang="en-US" dirty="0" smtClean="0"/>
                        <a:t> Key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3845517"/>
                  </a:ext>
                </a:extLst>
              </a:tr>
              <a:tr h="91780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  <a:p>
                      <a:r>
                        <a:rPr lang="en-US" dirty="0" smtClean="0"/>
                        <a:t>5</a:t>
                      </a:r>
                    </a:p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594621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083627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6737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7372" y="5397296"/>
            <a:ext cx="96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Primary Index </a:t>
            </a:r>
            <a:r>
              <a:rPr lang="en-US" b="1" dirty="0"/>
              <a:t>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9854" y="2660171"/>
            <a:ext cx="45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030" y="3808867"/>
            <a:ext cx="42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3969" y="4766488"/>
            <a:ext cx="461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cxnSp>
        <p:nvCxnSpPr>
          <p:cNvPr id="34" name="Curved Connector 33"/>
          <p:cNvCxnSpPr/>
          <p:nvPr/>
        </p:nvCxnSpPr>
        <p:spPr>
          <a:xfrm flipV="1">
            <a:off x="1115700" y="2388358"/>
            <a:ext cx="1168802" cy="1173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V="1">
            <a:off x="1115700" y="3562066"/>
            <a:ext cx="1168802" cy="246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>
            <a:off x="1069433" y="4040877"/>
            <a:ext cx="1215069" cy="7256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4287225"/>
              </p:ext>
            </p:extLst>
          </p:nvPr>
        </p:nvGraphicFramePr>
        <p:xfrm>
          <a:off x="5693290" y="2093689"/>
          <a:ext cx="1610893" cy="339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50">
                  <a:extLst>
                    <a:ext uri="{9D8B030D-6E8A-4147-A177-3AD203B41FA5}">
                      <a16:colId xmlns="" xmlns:a16="http://schemas.microsoft.com/office/drawing/2014/main" val="1578232988"/>
                    </a:ext>
                  </a:extLst>
                </a:gridCol>
                <a:gridCol w="890243">
                  <a:extLst>
                    <a:ext uri="{9D8B030D-6E8A-4147-A177-3AD203B41FA5}">
                      <a16:colId xmlns="" xmlns:a16="http://schemas.microsoft.com/office/drawing/2014/main" val="1680282614"/>
                    </a:ext>
                  </a:extLst>
                </a:gridCol>
              </a:tblGrid>
              <a:tr h="832458">
                <a:tc>
                  <a:txBody>
                    <a:bodyPr/>
                    <a:lstStyle/>
                    <a:p>
                      <a:r>
                        <a:rPr lang="en-US" dirty="0" smtClean="0"/>
                        <a:t> Key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3845517"/>
                  </a:ext>
                </a:extLst>
              </a:tr>
              <a:tr h="9178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Krish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Marry</a:t>
                      </a:r>
                    </a:p>
                    <a:p>
                      <a:r>
                        <a:rPr lang="en-US" dirty="0" smtClean="0"/>
                        <a:t>Raghu</a:t>
                      </a:r>
                    </a:p>
                    <a:p>
                      <a:r>
                        <a:rPr lang="en-US" dirty="0" err="1" smtClean="0"/>
                        <a:t>Vina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Vikram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5594621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5083627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673749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301756" y="1867453"/>
            <a:ext cx="108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Dense Index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564272" y="4285561"/>
            <a:ext cx="1463722" cy="9285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Complexity         log</a:t>
            </a:r>
            <a:r>
              <a:rPr lang="en-US" baseline="-25000" dirty="0"/>
              <a:t>2</a:t>
            </a:r>
            <a:r>
              <a:rPr lang="en-US" dirty="0"/>
              <a:t> N +1 </a:t>
            </a:r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44580" y="5772511"/>
            <a:ext cx="1095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Secondary Index </a:t>
            </a:r>
            <a:r>
              <a:rPr lang="en-US" b="1" dirty="0"/>
              <a:t>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6575" y="1481833"/>
            <a:ext cx="148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Key =Name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5537903"/>
              </p:ext>
            </p:extLst>
          </p:nvPr>
        </p:nvGraphicFramePr>
        <p:xfrm>
          <a:off x="4567100" y="4221336"/>
          <a:ext cx="7605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00">
                  <a:extLst>
                    <a:ext uri="{9D8B030D-6E8A-4147-A177-3AD203B41FA5}">
                      <a16:colId xmlns="" xmlns:a16="http://schemas.microsoft.com/office/drawing/2014/main" val="1823173482"/>
                    </a:ext>
                  </a:extLst>
                </a:gridCol>
                <a:gridCol w="253500">
                  <a:extLst>
                    <a:ext uri="{9D8B030D-6E8A-4147-A177-3AD203B41FA5}">
                      <a16:colId xmlns="" xmlns:a16="http://schemas.microsoft.com/office/drawing/2014/main" val="3504308993"/>
                    </a:ext>
                  </a:extLst>
                </a:gridCol>
                <a:gridCol w="253500">
                  <a:extLst>
                    <a:ext uri="{9D8B030D-6E8A-4147-A177-3AD203B41FA5}">
                      <a16:colId xmlns="" xmlns:a16="http://schemas.microsoft.com/office/drawing/2014/main" val="75382980"/>
                    </a:ext>
                  </a:extLst>
                </a:gridCol>
              </a:tblGrid>
              <a:tr h="252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7021554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4510710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0466394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71462" y="5474736"/>
            <a:ext cx="1321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Intermediate layer (Block of record pointers)</a:t>
            </a:r>
            <a:endParaRPr lang="en-US" b="1" dirty="0"/>
          </a:p>
        </p:txBody>
      </p:sp>
      <p:cxnSp>
        <p:nvCxnSpPr>
          <p:cNvPr id="14" name="Curved Connector 13"/>
          <p:cNvCxnSpPr/>
          <p:nvPr/>
        </p:nvCxnSpPr>
        <p:spPr>
          <a:xfrm rot="10800000" flipV="1">
            <a:off x="5327600" y="3938527"/>
            <a:ext cx="365690" cy="702659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V="1">
            <a:off x="3225725" y="2981771"/>
            <a:ext cx="2008901" cy="834920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3812716" y="2975212"/>
            <a:ext cx="1219660" cy="1246124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>
            <a:off x="3812716" y="3562066"/>
            <a:ext cx="1420466" cy="659270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991717"/>
              </p:ext>
            </p:extLst>
          </p:nvPr>
        </p:nvGraphicFramePr>
        <p:xfrm>
          <a:off x="4563359" y="2685880"/>
          <a:ext cx="7605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00">
                  <a:extLst>
                    <a:ext uri="{9D8B030D-6E8A-4147-A177-3AD203B41FA5}">
                      <a16:colId xmlns="" xmlns:a16="http://schemas.microsoft.com/office/drawing/2014/main" val="1823173482"/>
                    </a:ext>
                  </a:extLst>
                </a:gridCol>
                <a:gridCol w="253500">
                  <a:extLst>
                    <a:ext uri="{9D8B030D-6E8A-4147-A177-3AD203B41FA5}">
                      <a16:colId xmlns="" xmlns:a16="http://schemas.microsoft.com/office/drawing/2014/main" val="3504308993"/>
                    </a:ext>
                  </a:extLst>
                </a:gridCol>
                <a:gridCol w="253500">
                  <a:extLst>
                    <a:ext uri="{9D8B030D-6E8A-4147-A177-3AD203B41FA5}">
                      <a16:colId xmlns="" xmlns:a16="http://schemas.microsoft.com/office/drawing/2014/main" val="75382980"/>
                    </a:ext>
                  </a:extLst>
                </a:gridCol>
              </a:tblGrid>
              <a:tr h="252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7021554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4510710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0466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848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3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Search </a:t>
            </a:r>
            <a:r>
              <a:rPr lang="en-US" sz="43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with Index (End Note)</a:t>
            </a:r>
            <a:endParaRPr lang="en-US" sz="43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92" y="1013553"/>
            <a:ext cx="8590654" cy="5457250"/>
          </a:xfrm>
        </p:spPr>
        <p:txBody>
          <a:bodyPr/>
          <a:lstStyle/>
          <a:p>
            <a:r>
              <a:rPr lang="en-US" dirty="0" smtClean="0"/>
              <a:t>Consider a Hard Disk in which Block Size =1000 Bytes, each record is of size =250 Bytes. If total no. of records are 10000 and the data entered in Hard Disk without any order (unordered) then what is avg. time complexity to search a record from Index Table if Index table entry is of 20B (Key + Pointer) ? </a:t>
            </a:r>
          </a:p>
          <a:p>
            <a:r>
              <a:rPr lang="en-US" dirty="0" smtClean="0"/>
              <a:t>                                                                                                                                                   </a:t>
            </a:r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B50E8914-3A3C-4712-9D59-CE111BB1016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6939" y="3876541"/>
            <a:ext cx="936938" cy="3208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3426" y="3644152"/>
            <a:ext cx="594558" cy="7856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82425" y="2704560"/>
            <a:ext cx="1149440" cy="30732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                               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882426" y="33356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82425" y="2775760"/>
            <a:ext cx="11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2425" y="2865913"/>
            <a:ext cx="11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82425" y="2956066"/>
            <a:ext cx="11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82425" y="3046218"/>
            <a:ext cx="11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7099480" y="2756076"/>
            <a:ext cx="38636" cy="3416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47774" y="2768955"/>
            <a:ext cx="840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1000 Bytes (Block Size)</a:t>
            </a:r>
            <a:endParaRPr lang="en-US" sz="16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73873" y="4036958"/>
            <a:ext cx="56023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57642" y="4050407"/>
            <a:ext cx="884902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4074" y="4478744"/>
            <a:ext cx="364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blocks in Index Table contains = 1000 B /20  B =  50 Records 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4074" y="5174053"/>
            <a:ext cx="2985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Dense = one entry for one record   </a:t>
            </a:r>
          </a:p>
          <a:p>
            <a:r>
              <a:rPr lang="en-US" dirty="0" smtClean="0"/>
              <a:t>Sparse Index  = one entry for one block (anchor record)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89709" y="3847653"/>
            <a:ext cx="1884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In case of sparse total blocks required are = 2500 /50 = 50 blocks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42543" y="3111666"/>
            <a:ext cx="997793" cy="1770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949229" y="4061139"/>
            <a:ext cx="933197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63189" y="3127419"/>
            <a:ext cx="840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1000 Bytes (Block Size)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882425" y="3353729"/>
            <a:ext cx="11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80814" y="3699314"/>
            <a:ext cx="11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80814" y="4047043"/>
            <a:ext cx="11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29664" y="3506129"/>
            <a:ext cx="10106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08734" y="3890351"/>
            <a:ext cx="10106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93896" y="4839348"/>
            <a:ext cx="84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Index Table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3915011" y="2573379"/>
            <a:ext cx="1136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Key        Pointer 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069572" y="4959996"/>
            <a:ext cx="2074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No. of searches required = log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50 = 6 +1=7(total cost )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8693" y="5650828"/>
            <a:ext cx="2736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In case of dense total blocks required are = 10000 /50 = 200 blocks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03535" y="5766739"/>
            <a:ext cx="256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No. of searches required = log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200 = 8 +1= 9 (total cost ) 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18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T/F?</a:t>
            </a:r>
            <a:endParaRPr/>
          </a:p>
        </p:txBody>
      </p:sp>
      <p:sp>
        <p:nvSpPr>
          <p:cNvPr id="561" name="Google Shape;561;p41"/>
          <p:cNvSpPr txBox="1">
            <a:spLocks noGrp="1"/>
          </p:cNvSpPr>
          <p:nvPr>
            <p:ph type="body" idx="1"/>
          </p:nvPr>
        </p:nvSpPr>
        <p:spPr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+mn-lt"/>
                <a:ea typeface="Helvetica Neue"/>
                <a:cs typeface="Helvetica Neue"/>
                <a:sym typeface="Helvetica Neue"/>
              </a:rPr>
              <a:t>SQL Indexing Decrease performance in INSERT, DELETE, and UPDATE query.</a:t>
            </a:r>
            <a:endParaRPr>
              <a:latin typeface="+mn-lt"/>
            </a:endParaRPr>
          </a:p>
          <a:p>
            <a:pPr marL="342900" lvl="0" indent="-228600">
              <a:spcBef>
                <a:spcPts val="700"/>
              </a:spcBef>
              <a:buSzPts val="1800"/>
              <a:buNone/>
            </a:pPr>
            <a:r>
              <a:rPr lang="en-US" dirty="0" smtClean="0">
                <a:latin typeface="+mn-lt"/>
              </a:rPr>
              <a:t> True: A general rule of thumb is that the more indexes you have on a table, the slower INSERT, UPDATE, and DELETE operations will be. This is why adding indexes for performance is a trade off, and must be balanced properly.</a:t>
            </a:r>
            <a:endParaRPr sz="2000" b="0" i="0" u="none">
              <a:solidFill>
                <a:schemeClr val="dk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Index Update:  Deletion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3360738"/>
            <a:ext cx="7993063" cy="3275012"/>
          </a:xfrm>
        </p:spPr>
        <p:txBody>
          <a:bodyPr/>
          <a:lstStyle/>
          <a:p>
            <a:r>
              <a:rPr lang="en-US" altLang="en-US" sz="2000" b="1" smtClean="0"/>
              <a:t>Single-level index entry deletion:</a:t>
            </a:r>
          </a:p>
          <a:p>
            <a:pPr lvl="1"/>
            <a:r>
              <a:rPr lang="en-US" altLang="en-US" sz="2000" b="1" smtClean="0">
                <a:ea typeface="ＭＳ Ｐゴシック" pitchFamily="34" charset="-128"/>
              </a:rPr>
              <a:t>Dense indices</a:t>
            </a:r>
            <a:r>
              <a:rPr lang="en-US" altLang="en-US" sz="2000" smtClean="0">
                <a:ea typeface="ＭＳ Ｐゴシック" pitchFamily="34" charset="-128"/>
              </a:rPr>
              <a:t> – deletion of search-key is similar to file record deletion.</a:t>
            </a:r>
          </a:p>
          <a:p>
            <a:pPr lvl="1"/>
            <a:r>
              <a:rPr lang="en-US" altLang="en-US" sz="2000" b="1" smtClean="0">
                <a:ea typeface="ＭＳ Ｐゴシック" pitchFamily="34" charset="-128"/>
              </a:rPr>
              <a:t>Sparse indices</a:t>
            </a:r>
            <a:r>
              <a:rPr lang="en-US" altLang="en-US" sz="2000" smtClean="0">
                <a:ea typeface="ＭＳ Ｐゴシック" pitchFamily="34" charset="-128"/>
              </a:rPr>
              <a:t> –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 if 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If the next search-key value already has an index entry, the entry is deleted instead of being replaced.</a:t>
            </a:r>
          </a:p>
        </p:txBody>
      </p:sp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60350" y="1739900"/>
            <a:ext cx="3740150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200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Index Update:  Insertion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040312"/>
          </a:xfrm>
        </p:spPr>
        <p:txBody>
          <a:bodyPr/>
          <a:lstStyle/>
          <a:p>
            <a:r>
              <a:rPr lang="en-US" altLang="en-US" sz="2000" b="1" smtClean="0"/>
              <a:t>Single-level index insertion: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Perform a lookup using the search-key value appearing in the record to be inserted.</a:t>
            </a:r>
          </a:p>
          <a:p>
            <a:pPr lvl="1"/>
            <a:r>
              <a:rPr lang="en-US" altLang="en-US" sz="2000" b="1" smtClean="0">
                <a:ea typeface="ＭＳ Ｐゴシック" pitchFamily="34" charset="-128"/>
              </a:rPr>
              <a:t>Dense indices</a:t>
            </a:r>
            <a:r>
              <a:rPr lang="en-US" altLang="en-US" sz="2000" smtClean="0">
                <a:ea typeface="ＭＳ Ｐゴシック" pitchFamily="34" charset="-128"/>
              </a:rPr>
              <a:t> – if the search-key value does not appear in the index, insert it.</a:t>
            </a:r>
          </a:p>
          <a:p>
            <a:pPr lvl="1"/>
            <a:r>
              <a:rPr lang="en-US" altLang="en-US" sz="2000" b="1" smtClean="0">
                <a:ea typeface="ＭＳ Ｐゴシック" pitchFamily="34" charset="-128"/>
              </a:rPr>
              <a:t>Sparse indices</a:t>
            </a:r>
            <a:r>
              <a:rPr lang="en-US" altLang="en-US" sz="2000" smtClean="0">
                <a:ea typeface="ＭＳ Ｐゴシック" pitchFamily="34" charset="-128"/>
              </a:rPr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If a new block is created, the first search-key value appearing in the new block is inserted into the index.</a:t>
            </a:r>
          </a:p>
          <a:p>
            <a:r>
              <a:rPr lang="en-US" altLang="en-US" sz="2000" b="1" smtClean="0"/>
              <a:t>Multilevel insertion and deletion:</a:t>
            </a:r>
            <a:r>
              <a:rPr lang="en-US" altLang="en-US" sz="2000" smtClean="0"/>
              <a:t>  algorithms are simple extensions of the single-level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 Index Files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663700"/>
            <a:ext cx="7581900" cy="4260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performance 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Advantage of B</a:t>
            </a:r>
            <a:r>
              <a:rPr lang="en-US" altLang="en-US" sz="2000" baseline="30000" smtClean="0"/>
              <a:t>+</a:t>
            </a:r>
            <a:r>
              <a:rPr lang="en-US" altLang="en-US" sz="2000" smtClean="0"/>
              <a:t>-tree</a:t>
            </a:r>
            <a:r>
              <a:rPr lang="en-US" altLang="en-US" sz="1600" smtClean="0"/>
              <a:t> </a:t>
            </a:r>
            <a:r>
              <a:rPr lang="en-US" altLang="en-US" sz="2000" smtClean="0"/>
              <a:t>index files: 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automatically 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(Minor) disadvantage of B</a:t>
            </a:r>
            <a:r>
              <a:rPr lang="en-US" altLang="en-US" sz="2000" baseline="30000" smtClean="0"/>
              <a:t>+</a:t>
            </a:r>
            <a:r>
              <a:rPr lang="en-US" altLang="en-US" sz="2000" smtClean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extra 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Advantages of B</a:t>
            </a:r>
            <a:r>
              <a:rPr lang="en-US" altLang="en-US" sz="2000" baseline="30000" smtClean="0"/>
              <a:t>+</a:t>
            </a:r>
            <a:r>
              <a:rPr lang="en-US" altLang="en-US" sz="2000" smtClean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B</a:t>
            </a:r>
            <a:r>
              <a:rPr lang="en-US" altLang="en-US" sz="2000" baseline="30000" smtClean="0">
                <a:ea typeface="ＭＳ Ｐゴシック" pitchFamily="34" charset="-128"/>
              </a:rPr>
              <a:t>+</a:t>
            </a:r>
            <a:r>
              <a:rPr lang="en-US" altLang="en-US" sz="2000" smtClean="0">
                <a:ea typeface="ＭＳ Ｐゴシック" pitchFamily="34" charset="-128"/>
              </a:rPr>
              <a:t>-trees are used extensively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63563" y="1120775"/>
            <a:ext cx="694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/>
              <a:t>B</a:t>
            </a:r>
            <a:r>
              <a:rPr lang="en-US" altLang="en-US" sz="2000" baseline="30000"/>
              <a:t>+</a:t>
            </a:r>
            <a:r>
              <a:rPr lang="en-US" altLang="en-US" sz="2000"/>
              <a:t>-tree indices are an alternative to indexed-sequential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effectLst/>
              </a:rPr>
              <a:t>Example of B</a:t>
            </a:r>
            <a:r>
              <a:rPr lang="en-US" altLang="en-US" baseline="30000" smtClean="0">
                <a:effectLst/>
              </a:rPr>
              <a:t>+</a:t>
            </a:r>
            <a:r>
              <a:rPr lang="en-US" altLang="en-US" smtClean="0">
                <a:effectLst/>
              </a:rPr>
              <a:t>-Tree</a:t>
            </a: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550" y="1168400"/>
            <a:ext cx="8443913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 Index Files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757363"/>
            <a:ext cx="7246937" cy="4244975"/>
          </a:xfrm>
        </p:spPr>
        <p:txBody>
          <a:bodyPr/>
          <a:lstStyle/>
          <a:p>
            <a:r>
              <a:rPr lang="en-US" altLang="en-US" sz="2000" smtClean="0"/>
              <a:t>All paths from root to leaf are of the same length</a:t>
            </a:r>
          </a:p>
          <a:p>
            <a:r>
              <a:rPr lang="en-US" altLang="en-US" sz="2000" smtClean="0"/>
              <a:t>Each node that is not a root or a leaf has between </a:t>
            </a:r>
            <a:r>
              <a:rPr lang="en-US" altLang="en-US" sz="2000" smtClean="0">
                <a:sym typeface="Symbol" pitchFamily="18" charset="2"/>
              </a:rPr>
              <a:t>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/2</a:t>
            </a:r>
            <a:r>
              <a:rPr lang="en-US" altLang="en-US" sz="2000" smtClean="0">
                <a:sym typeface="Symbol" pitchFamily="18" charset="2"/>
              </a:rPr>
              <a:t>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children.</a:t>
            </a:r>
          </a:p>
          <a:p>
            <a:r>
              <a:rPr lang="en-US" altLang="en-US" sz="2000" smtClean="0"/>
              <a:t>A leaf node has between </a:t>
            </a:r>
            <a:r>
              <a:rPr lang="en-US" altLang="en-US" sz="2000" smtClean="0">
                <a:sym typeface="Symbol" pitchFamily="18" charset="2"/>
              </a:rPr>
              <a:t>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–1)/2</a:t>
            </a:r>
            <a:r>
              <a:rPr lang="en-US" altLang="en-US" sz="2000" smtClean="0">
                <a:sym typeface="Symbol" pitchFamily="18" charset="2"/>
              </a:rPr>
              <a:t>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–1 values</a:t>
            </a:r>
          </a:p>
          <a:p>
            <a:r>
              <a:rPr lang="en-US" altLang="en-US" sz="2000" smtClean="0"/>
              <a:t>Special cases: 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If the root is not a leaf, it has at least 2 children.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If the root is a leaf (that is, there are no other nodes in the tree), it can have between 0 and (</a:t>
            </a:r>
            <a:r>
              <a:rPr lang="en-US" altLang="en-US" sz="2000" i="1" smtClean="0">
                <a:ea typeface="ＭＳ Ｐゴシック" pitchFamily="34" charset="-128"/>
              </a:rPr>
              <a:t>n</a:t>
            </a:r>
            <a:r>
              <a:rPr lang="en-US" altLang="en-US" sz="2000" smtClean="0">
                <a:ea typeface="ＭＳ Ｐゴシック" pitchFamily="34" charset="-128"/>
              </a:rPr>
              <a:t>–1) values.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66738" y="1136650"/>
            <a:ext cx="685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A B</a:t>
            </a:r>
            <a:r>
              <a:rPr lang="en-US" altLang="en-US" sz="2000" baseline="30000"/>
              <a:t>+</a:t>
            </a:r>
            <a:r>
              <a:rPr lang="en-US" altLang="en-US" sz="2000"/>
              <a:t>-tree is a rooted tree satisfying the following properties: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 Node Structure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sz="2000" smtClean="0"/>
              <a:t>Typical node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2000" smtClean="0"/>
          </a:p>
          <a:p>
            <a:pPr lvl="1">
              <a:tabLst>
                <a:tab pos="1655763" algn="l"/>
              </a:tabLst>
            </a:pPr>
            <a:r>
              <a:rPr lang="en-US" altLang="en-US" sz="2000" smtClean="0">
                <a:ea typeface="ＭＳ Ｐゴシック" pitchFamily="34" charset="-128"/>
              </a:rPr>
              <a:t>K</a:t>
            </a:r>
            <a:r>
              <a:rPr lang="en-US" altLang="en-US" sz="2000" baseline="-25000" smtClean="0">
                <a:ea typeface="ＭＳ Ｐゴシック" pitchFamily="34" charset="-128"/>
              </a:rPr>
              <a:t>i</a:t>
            </a:r>
            <a:r>
              <a:rPr lang="en-US" altLang="en-US" sz="2000" smtClean="0">
                <a:ea typeface="ＭＳ Ｐゴシック" pitchFamily="34" charset="-128"/>
              </a:rPr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sz="2000" smtClean="0">
                <a:ea typeface="ＭＳ Ｐゴシック" pitchFamily="34" charset="-128"/>
              </a:rPr>
              <a:t>P</a:t>
            </a:r>
            <a:r>
              <a:rPr lang="en-US" altLang="en-US" sz="2000" baseline="-25000" smtClean="0">
                <a:ea typeface="ＭＳ Ｐゴシック" pitchFamily="34" charset="-128"/>
              </a:rPr>
              <a:t>i</a:t>
            </a:r>
            <a:r>
              <a:rPr lang="en-US" altLang="en-US" sz="2000" smtClean="0">
                <a:ea typeface="ＭＳ Ｐゴシック" pitchFamily="34" charset="-128"/>
              </a:rPr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sz="2000" smtClean="0"/>
              <a:t>The search-keys in a node are ordered </a:t>
            </a:r>
          </a:p>
          <a:p>
            <a:pPr>
              <a:buFont typeface="Monotype Sorts" charset="2"/>
              <a:buNone/>
              <a:tabLst>
                <a:tab pos="1655763" algn="l"/>
              </a:tabLst>
            </a:pPr>
            <a:r>
              <a:rPr lang="en-US" altLang="en-US" sz="2000" smtClean="0"/>
              <a:t>		 </a:t>
            </a:r>
            <a:r>
              <a:rPr lang="en-US" altLang="en-US" sz="2000" i="1" smtClean="0"/>
              <a:t>K</a:t>
            </a:r>
            <a:r>
              <a:rPr lang="en-US" altLang="en-US" sz="2000" baseline="-25000" smtClean="0"/>
              <a:t>1 </a:t>
            </a:r>
            <a:r>
              <a:rPr lang="en-US" altLang="en-US" sz="2000" smtClean="0">
                <a:sym typeface="Symbol" pitchFamily="18" charset="2"/>
              </a:rPr>
              <a:t>&lt;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K</a:t>
            </a:r>
            <a:r>
              <a:rPr lang="en-US" altLang="en-US" sz="2000" baseline="-25000" smtClean="0"/>
              <a:t>2 </a:t>
            </a:r>
            <a:r>
              <a:rPr lang="en-US" altLang="en-US" sz="2000" smtClean="0">
                <a:sym typeface="Symbol" pitchFamily="18" charset="2"/>
              </a:rPr>
              <a:t>&lt;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K</a:t>
            </a:r>
            <a:r>
              <a:rPr lang="en-US" altLang="en-US" sz="2000" baseline="-25000" smtClean="0"/>
              <a:t>3 </a:t>
            </a:r>
            <a:r>
              <a:rPr lang="en-US" altLang="en-US" sz="2000" smtClean="0">
                <a:sym typeface="Symbol" pitchFamily="18" charset="2"/>
              </a:rPr>
              <a:t>&lt;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. . .</a:t>
            </a:r>
            <a:r>
              <a:rPr lang="en-US" altLang="en-US" sz="2000" baseline="-25000" smtClean="0"/>
              <a:t> </a:t>
            </a:r>
            <a:r>
              <a:rPr lang="en-US" altLang="en-US" sz="2000" smtClean="0">
                <a:sym typeface="Symbol" pitchFamily="18" charset="2"/>
              </a:rPr>
              <a:t>&lt;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K</a:t>
            </a:r>
            <a:r>
              <a:rPr lang="en-US" altLang="en-US" sz="2000" i="1" baseline="-25000" smtClean="0"/>
              <a:t>n–</a:t>
            </a:r>
            <a:r>
              <a:rPr lang="en-US" altLang="en-US" sz="2000" baseline="-25000" smtClean="0"/>
              <a:t>1</a:t>
            </a:r>
          </a:p>
          <a:p>
            <a:pPr>
              <a:buFont typeface="Monotype Sorts" charset="2"/>
              <a:buNone/>
              <a:tabLst>
                <a:tab pos="1655763" algn="l"/>
              </a:tabLst>
            </a:pPr>
            <a:r>
              <a:rPr lang="en-US" altLang="en-US" sz="2000" baseline="-25000" smtClean="0"/>
              <a:t>        </a:t>
            </a:r>
            <a:r>
              <a:rPr lang="en-US" altLang="en-US" sz="2000" smtClean="0"/>
              <a:t>(Initially assume no duplicate keys, address duplicates later)</a:t>
            </a:r>
          </a:p>
          <a:p>
            <a:pPr>
              <a:buFont typeface="Monotype Sorts" charset="2"/>
              <a:buNone/>
              <a:tabLst>
                <a:tab pos="1655763" algn="l"/>
              </a:tabLst>
            </a:pPr>
            <a:endParaRPr lang="en-US" altLang="en-US" sz="2000" smtClean="0"/>
          </a:p>
          <a:p>
            <a:pPr>
              <a:buFont typeface="Monotype Sorts" charset="2"/>
              <a:buNone/>
              <a:tabLst>
                <a:tab pos="1655763" algn="l"/>
              </a:tabLst>
            </a:pPr>
            <a:endParaRPr lang="en-US" altLang="en-US" smtClean="0"/>
          </a:p>
          <a:p>
            <a:pPr>
              <a:buFont typeface="Monotype Sorts" charset="2"/>
              <a:buNone/>
              <a:tabLst>
                <a:tab pos="1655763" algn="l"/>
              </a:tabLst>
            </a:pPr>
            <a:endParaRPr lang="en-US" altLang="en-US" smtClean="0"/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0350" y="1611313"/>
            <a:ext cx="68405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809625" y="23495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Indexing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06462" y="844550"/>
            <a:ext cx="7699375" cy="520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Indexing mechanisms used to speed up access to desired data.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author catalog in library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Key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attribute to set of attributes used to look up records in a file.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lang="en-US" sz="20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file</a:t>
            </a: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records (called </a:t>
            </a:r>
            <a:r>
              <a:rPr lang="en-US" sz="20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entries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form</a:t>
            </a:r>
            <a:b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files are typically much smaller than the original file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basic kinds of indices: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indices: 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keys are stored in order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indices: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search keys are distributed uniformly across “buckets” using a “hash function”. 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3044825" y="3025775"/>
            <a:ext cx="1506537" cy="3841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search-key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4519612" y="3024187"/>
            <a:ext cx="1184275" cy="3841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Factors to evaluate indexes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Types: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refers to the type of access such as value based search, range access, etc.</a:t>
            </a:r>
            <a:endParaRPr/>
          </a:p>
          <a:p>
            <a:pPr marL="342900" marR="0" lvl="0" indent="-2286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Time: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refers to the time needed to find particular data element or set of elements.</a:t>
            </a:r>
            <a:endParaRPr/>
          </a:p>
          <a:p>
            <a:pPr marL="342900" marR="0" lvl="0" indent="-2286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Time: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refers to the time taken to find the appropriate space and insert a new data.</a:t>
            </a:r>
            <a:endParaRPr/>
          </a:p>
          <a:p>
            <a:pPr marL="342900" marR="0" lvl="0" indent="-2286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Deletion Time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Time taken to find an item and delete it as well as update the index structure.</a:t>
            </a:r>
            <a:endParaRPr/>
          </a:p>
          <a:p>
            <a:pPr marL="342900" marR="0" lvl="0" indent="-2286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Overhead: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refers to the additional space required by the index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Concepts (Cont.)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666750" y="132397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index</a:t>
            </a: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sequentially ordered file, the index whose search key specifies the sequential order of the file.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called </a:t>
            </a:r>
            <a:r>
              <a:rPr lang="en-US" sz="18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clustering index</a:t>
            </a:r>
            <a:endParaRPr sz="1800" b="0" i="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search key of a primary index is usually but not necessarily the primary key.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index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index whose search key specifies an order different from the sequential order of the file.  Also called </a:t>
            </a:r>
            <a:b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0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non-clustering index</a:t>
            </a: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Index-sequential file</a:t>
            </a: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sequentially ordered file with a primary index.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Sequential File For </a:t>
            </a:r>
            <a:r>
              <a:rPr lang="en-US" sz="3200" b="1" i="1" u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</a:t>
            </a:r>
            <a:r>
              <a:rPr lang="en-US" sz="3200" b="1" i="0" u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Records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102" y="2038350"/>
            <a:ext cx="6380181" cy="429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33" y="0"/>
            <a:ext cx="8077200" cy="609600"/>
          </a:xfrm>
        </p:spPr>
        <p:txBody>
          <a:bodyPr/>
          <a:lstStyle/>
          <a:p>
            <a:r>
              <a:rPr lang="en-US" dirty="0" smtClean="0"/>
              <a:t>Dense index with search key dept name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184" y="627961"/>
            <a:ext cx="8353613" cy="37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43219" y="4297222"/>
            <a:ext cx="90007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In a dense clustering index, the index record contains the search-key value and a pointer to the first data record with that search-key value.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rest of the records with the same search-key value would be stored sequentially after the first record, since, because the index is a clustering one, records are sorted on the same search key.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 a dense </a:t>
            </a:r>
            <a:r>
              <a:rPr lang="en-US" sz="2000" dirty="0" err="1" smtClean="0"/>
              <a:t>nonclustering</a:t>
            </a:r>
            <a:r>
              <a:rPr lang="en-US" sz="2000" dirty="0" smtClean="0"/>
              <a:t> index, the index must store a list of pointers to all records with the same search-key value.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 Files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752475" y="1047750"/>
            <a:ext cx="7848600" cy="96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Index record appears for every search-key value in the file. 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l="933" t="22430" r="1120" b="22678"/>
          <a:stretch/>
        </p:blipFill>
        <p:spPr>
          <a:xfrm>
            <a:off x="1155700" y="1863725"/>
            <a:ext cx="7550150" cy="3173412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93" name="Google Shape;193;p24"/>
          <p:cNvSpPr txBox="1"/>
          <p:nvPr/>
        </p:nvSpPr>
        <p:spPr>
          <a:xfrm>
            <a:off x="752475" y="5518150"/>
            <a:ext cx="80772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 can be built on order as well as unordered fields of the database files.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2356</Words>
  <PresentationFormat>On-screen Show (4:3)</PresentationFormat>
  <Paragraphs>456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Helvetica Neue</vt:lpstr>
      <vt:lpstr>Franklin Gothic Heavy</vt:lpstr>
      <vt:lpstr>Noto Sans Symbols</vt:lpstr>
      <vt:lpstr>Book Antiqua</vt:lpstr>
      <vt:lpstr>Wingdings</vt:lpstr>
      <vt:lpstr>Calibri</vt:lpstr>
      <vt:lpstr>ＭＳ Ｐゴシック</vt:lpstr>
      <vt:lpstr>Monotype Sorts</vt:lpstr>
      <vt:lpstr>Symbol</vt:lpstr>
      <vt:lpstr>Times New Roman</vt:lpstr>
      <vt:lpstr>db-book</vt:lpstr>
      <vt:lpstr>1_db-book</vt:lpstr>
      <vt:lpstr>Slide 1</vt:lpstr>
      <vt:lpstr>The Concept of Index</vt:lpstr>
      <vt:lpstr>Query</vt:lpstr>
      <vt:lpstr>Indexing</vt:lpstr>
      <vt:lpstr>Factors to evaluate indexes</vt:lpstr>
      <vt:lpstr>Basic Concepts (Cont.)</vt:lpstr>
      <vt:lpstr>Sequential File For Instructor Records</vt:lpstr>
      <vt:lpstr>Dense index with search key dept name</vt:lpstr>
      <vt:lpstr>Dense Index Files</vt:lpstr>
      <vt:lpstr>Slide 10</vt:lpstr>
      <vt:lpstr>Sparse Index Files</vt:lpstr>
      <vt:lpstr>Sparse Index</vt:lpstr>
      <vt:lpstr>Slide 13</vt:lpstr>
      <vt:lpstr>Slide 14</vt:lpstr>
      <vt:lpstr>Example of Sparse Index Files</vt:lpstr>
      <vt:lpstr>Slide 16</vt:lpstr>
      <vt:lpstr>Slide 17</vt:lpstr>
      <vt:lpstr>SQL</vt:lpstr>
      <vt:lpstr>Slide 19</vt:lpstr>
      <vt:lpstr>Multilevel Index</vt:lpstr>
      <vt:lpstr>Multilevel Index (Cont.)</vt:lpstr>
      <vt:lpstr>Indexes on Composite Keys</vt:lpstr>
      <vt:lpstr>Secondary Indices</vt:lpstr>
      <vt:lpstr>Secondary Index on balance field of account</vt:lpstr>
      <vt:lpstr>Types of Indexing  (Summary)</vt:lpstr>
      <vt:lpstr>Search Without Index (End Note)</vt:lpstr>
      <vt:lpstr>Primary Index </vt:lpstr>
      <vt:lpstr>Cluster Index</vt:lpstr>
      <vt:lpstr>Secondary Index for Key </vt:lpstr>
      <vt:lpstr>Secondary Index for Non-key (two levels)</vt:lpstr>
      <vt:lpstr>Search with Index (End Note)</vt:lpstr>
      <vt:lpstr>T/F?</vt:lpstr>
      <vt:lpstr>Index Update:  Deletion</vt:lpstr>
      <vt:lpstr>Index Update:  Insertion</vt:lpstr>
      <vt:lpstr>B+-Tree Index Files</vt:lpstr>
      <vt:lpstr>Example of B+-Tree</vt:lpstr>
      <vt:lpstr>B+-Tree Index Files (Cont.)</vt:lpstr>
      <vt:lpstr>B+-Tree Node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Hierarchy</dc:title>
  <dc:creator>Payal Khurana</dc:creator>
  <cp:lastModifiedBy>payal.khurana</cp:lastModifiedBy>
  <cp:revision>18</cp:revision>
  <dcterms:modified xsi:type="dcterms:W3CDTF">2024-01-23T06:10:24Z</dcterms:modified>
</cp:coreProperties>
</file>