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21"/>
  </p:notesMasterIdLst>
  <p:sldIdLst>
    <p:sldId id="258" r:id="rId2"/>
    <p:sldId id="565" r:id="rId3"/>
    <p:sldId id="343" r:id="rId4"/>
    <p:sldId id="567" r:id="rId5"/>
    <p:sldId id="510" r:id="rId6"/>
    <p:sldId id="511" r:id="rId7"/>
    <p:sldId id="512" r:id="rId8"/>
    <p:sldId id="513" r:id="rId9"/>
    <p:sldId id="514" r:id="rId10"/>
    <p:sldId id="515" r:id="rId11"/>
    <p:sldId id="566" r:id="rId12"/>
    <p:sldId id="517" r:id="rId13"/>
    <p:sldId id="518" r:id="rId14"/>
    <p:sldId id="568" r:id="rId15"/>
    <p:sldId id="520" r:id="rId16"/>
    <p:sldId id="569" r:id="rId17"/>
    <p:sldId id="521" r:id="rId18"/>
    <p:sldId id="522" r:id="rId19"/>
    <p:sldId id="336"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FF"/>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74" autoAdjust="0"/>
    <p:restoredTop sz="94660"/>
  </p:normalViewPr>
  <p:slideViewPr>
    <p:cSldViewPr snapToGrid="0">
      <p:cViewPr varScale="1">
        <p:scale>
          <a:sx n="91" d="100"/>
          <a:sy n="91" d="100"/>
        </p:scale>
        <p:origin x="-65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pPr/>
              <a:t>1/24/2024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pPr/>
              <a:t>‹#›</a:t>
            </a:fld>
            <a:endParaRPr lang="en-US"/>
          </a:p>
        </p:txBody>
      </p:sp>
    </p:spTree>
    <p:extLst>
      <p:ext uri="{BB962C8B-B14F-4D97-AF65-F5344CB8AC3E}">
        <p14:creationId xmlns:p14="http://schemas.microsoft.com/office/powerpoint/2010/main" xmlns=""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smtClean="0"/>
              <a:t> </a:t>
            </a:r>
          </a:p>
          <a:p>
            <a:r>
              <a:rPr lang="en-US" altLang="en-US" dirty="0" smtClean="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smtClean="0"/>
              <a:t> </a:t>
            </a:r>
          </a:p>
          <a:p>
            <a:r>
              <a:rPr lang="en-US" altLang="en-US" dirty="0" smtClean="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xmlns="" val="1712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8B8539-E6B8-4272-B17C-7953D69852A5}"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91480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83FF6F5-5FC6-4208-AFFD-E6695E415FD0}"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2651393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1F0D212-A763-433E-931A-F52336AAE443}"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369950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D102BB-E21C-4C76-A419-571860253568}"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164047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B8FDFA3-E4F8-483A-8CA9-60FB5DAA90E6}"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56493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2A31DC-E020-4A54-B6D1-E1C386B49B6D}"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144752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851641A-F1B7-4B03-9C25-4052D93EC9A4}"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367193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229B82-343A-41C9-B9B0-0729DC56B654}"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353269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D9CA5F6-FA1A-4523-9C1F-1F0981650980}"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144785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B451748-4FB3-4B6E-8BDD-C1ECD2501ADE}"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67005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6C97D1D-C184-4263-BD1F-DE18B818AB73}"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xmlns="" val="121543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961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3238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36968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27326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2418C5-4A67-493B-9F04-DEA011DB0BCD}" type="datetime1">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270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1975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236217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36877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pPr/>
              <a:t>1/24/2024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4712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pPr/>
              <a:t>1/24/2024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11091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4718D2-462C-4965-B58F-3EF91191A331}" type="datetime1">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xmlns="" val="20748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pPr/>
              <a:t>1/24/2024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122315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Autofit/>
          </a:bodyPr>
          <a:lstStyle/>
          <a:p>
            <a:r>
              <a:rPr lang="en-US" altLang="en-US" sz="5400" dirty="0" smtClean="0">
                <a:effectLst>
                  <a:outerShdw blurRad="38100" dist="38100" dir="2700000" algn="tl">
                    <a:srgbClr val="000000"/>
                  </a:outerShdw>
                </a:effectLst>
              </a:rPr>
              <a:t>Query </a:t>
            </a:r>
            <a:r>
              <a:rPr lang="en-US" altLang="en-US" sz="5400" dirty="0">
                <a:effectLst>
                  <a:outerShdw blurRad="38100" dist="38100" dir="2700000" algn="tl">
                    <a:srgbClr val="000000"/>
                  </a:outerShdw>
                </a:effectLst>
              </a:rPr>
              <a:t>Processing</a:t>
            </a:r>
            <a:endParaRPr lang="en-US" sz="5400" dirty="0">
              <a:effectLst>
                <a:outerShdw blurRad="38100" dist="38100" dir="2700000" algn="tl">
                  <a:srgbClr val="000000"/>
                </a:outerShdw>
              </a:effectLst>
            </a:endParaRPr>
          </a:p>
        </p:txBody>
      </p:sp>
      <p:pic>
        <p:nvPicPr>
          <p:cNvPr id="9221" name="Picture 7" descr="jiit logo.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a:xfrm>
            <a:off x="1097280" y="286603"/>
            <a:ext cx="8510744" cy="1450757"/>
          </a:xfrm>
        </p:spPr>
        <p:txBody>
          <a:bodyPr>
            <a:normAutofit/>
          </a:bodyPr>
          <a:lstStyle/>
          <a:p>
            <a:r>
              <a:rPr lang="en-US" altLang="en-US" sz="4300" dirty="0">
                <a:effectLst>
                  <a:outerShdw blurRad="38100" dist="38100" dir="2700000" algn="tl">
                    <a:srgbClr val="000000"/>
                  </a:outerShdw>
                </a:effectLst>
              </a:rPr>
              <a:t>Measures of Query Cost (Cont.)</a:t>
            </a:r>
          </a:p>
        </p:txBody>
      </p:sp>
      <p:sp>
        <p:nvSpPr>
          <p:cNvPr id="29698" name="Rectangle 1027"/>
          <p:cNvSpPr>
            <a:spLocks noGrp="1" noChangeArrowheads="1"/>
          </p:cNvSpPr>
          <p:nvPr>
            <p:ph idx="1"/>
          </p:nvPr>
        </p:nvSpPr>
        <p:spPr>
          <a:xfrm>
            <a:off x="1548096" y="1915853"/>
            <a:ext cx="9607584" cy="3870798"/>
          </a:xfrm>
        </p:spPr>
        <p:txBody>
          <a:bodyPr/>
          <a:lstStyle/>
          <a:p>
            <a:pPr>
              <a:buFont typeface="Wingdings" panose="05000000000000000000" pitchFamily="2" charset="2"/>
              <a:buChar char="q"/>
            </a:pPr>
            <a:r>
              <a:rPr lang="en-US" altLang="en-US" dirty="0" smtClean="0">
                <a:ea typeface="ＭＳ Ｐゴシック" panose="020B0600070205080204" pitchFamily="34" charset="-128"/>
              </a:rPr>
              <a:t> For </a:t>
            </a:r>
            <a:r>
              <a:rPr lang="en-US" altLang="en-US" dirty="0">
                <a:ea typeface="ＭＳ Ｐゴシック" panose="020B0600070205080204" pitchFamily="34" charset="-128"/>
              </a:rPr>
              <a:t>simplicity we just use the </a:t>
            </a:r>
            <a:r>
              <a:rPr lang="en-US" altLang="en-US" b="1" dirty="0">
                <a:solidFill>
                  <a:srgbClr val="3366CC"/>
                </a:solidFill>
                <a:ea typeface="ＭＳ Ｐゴシック" panose="020B0600070205080204" pitchFamily="34" charset="-128"/>
              </a:rPr>
              <a:t>number of block transfers</a:t>
            </a:r>
            <a:r>
              <a:rPr lang="en-US" altLang="en-US" i="1" dirty="0">
                <a:ea typeface="ＭＳ Ｐゴシック" panose="020B0600070205080204" pitchFamily="34" charset="-128"/>
              </a:rPr>
              <a:t> from disk and the </a:t>
            </a:r>
            <a:r>
              <a:rPr lang="en-US" altLang="en-US" b="1" dirty="0">
                <a:solidFill>
                  <a:srgbClr val="3366CC"/>
                </a:solidFill>
                <a:ea typeface="ＭＳ Ｐゴシック" panose="020B0600070205080204" pitchFamily="34" charset="-128"/>
              </a:rPr>
              <a:t>number of seeks</a:t>
            </a:r>
            <a:r>
              <a:rPr lang="en-US" altLang="en-US" dirty="0">
                <a:ea typeface="ＭＳ Ｐゴシック" panose="020B0600070205080204" pitchFamily="34" charset="-128"/>
              </a:rPr>
              <a:t> as the cost measures</a:t>
            </a:r>
          </a:p>
          <a:p>
            <a:pPr lvl="1"/>
            <a:r>
              <a:rPr lang="en-US" altLang="en-US" sz="2000" i="1" dirty="0" err="1">
                <a:solidFill>
                  <a:srgbClr val="3366CC"/>
                </a:solidFill>
                <a:ea typeface="ＭＳ Ｐゴシック" panose="020B0600070205080204" pitchFamily="34" charset="-128"/>
              </a:rPr>
              <a:t>t</a:t>
            </a:r>
            <a:r>
              <a:rPr lang="en-US" altLang="en-US" sz="2000" i="1" baseline="-25000" dirty="0" err="1">
                <a:solidFill>
                  <a:srgbClr val="3366CC"/>
                </a:solidFill>
                <a:ea typeface="ＭＳ Ｐゴシック" panose="020B0600070205080204" pitchFamily="34" charset="-128"/>
              </a:rPr>
              <a:t>T</a:t>
            </a:r>
            <a:r>
              <a:rPr lang="en-US" altLang="en-US" sz="2000" dirty="0">
                <a:ea typeface="ＭＳ Ｐゴシック" panose="020B0600070205080204" pitchFamily="34" charset="-128"/>
              </a:rPr>
              <a:t> – time to transfer one block</a:t>
            </a:r>
          </a:p>
          <a:p>
            <a:pPr lvl="1"/>
            <a:r>
              <a:rPr lang="en-US" altLang="en-US" sz="2000" i="1" dirty="0" err="1">
                <a:solidFill>
                  <a:srgbClr val="3366CC"/>
                </a:solidFill>
                <a:ea typeface="ＭＳ Ｐゴシック" panose="020B0600070205080204" pitchFamily="34" charset="-128"/>
              </a:rPr>
              <a:t>t</a:t>
            </a:r>
            <a:r>
              <a:rPr lang="en-US" altLang="en-US" sz="2000" i="1" baseline="-25000" dirty="0" err="1">
                <a:solidFill>
                  <a:srgbClr val="3366CC"/>
                </a:solidFill>
                <a:ea typeface="ＭＳ Ｐゴシック" panose="020B0600070205080204" pitchFamily="34" charset="-128"/>
              </a:rPr>
              <a:t>S</a:t>
            </a:r>
            <a:r>
              <a:rPr lang="en-US" altLang="en-US" sz="2000" dirty="0">
                <a:ea typeface="ＭＳ Ｐゴシック" panose="020B0600070205080204" pitchFamily="34" charset="-128"/>
              </a:rPr>
              <a:t> – time for one seek</a:t>
            </a:r>
          </a:p>
          <a:p>
            <a:pPr lvl="1"/>
            <a:r>
              <a:rPr lang="en-US" altLang="en-US" sz="2000" dirty="0">
                <a:ea typeface="ＭＳ Ｐゴシック" panose="020B0600070205080204" pitchFamily="34" charset="-128"/>
              </a:rPr>
              <a:t>Cost for b block transfers plus S seeks</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b * </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T</a:t>
            </a:r>
            <a:r>
              <a:rPr lang="en-US" altLang="en-US" sz="2000" i="1" dirty="0">
                <a:ea typeface="ＭＳ Ｐゴシック" panose="020B0600070205080204" pitchFamily="34" charset="-128"/>
              </a:rPr>
              <a:t> + S * </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S</a:t>
            </a:r>
            <a:r>
              <a:rPr lang="en-US" altLang="en-US" sz="2000" dirty="0">
                <a:ea typeface="ＭＳ Ｐゴシック" panose="020B0600070205080204" pitchFamily="34" charset="-128"/>
              </a:rPr>
              <a:t> </a:t>
            </a:r>
          </a:p>
          <a:p>
            <a:pPr>
              <a:buFont typeface="Wingdings" panose="05000000000000000000" pitchFamily="2" charset="2"/>
              <a:buChar char="q"/>
            </a:pPr>
            <a:r>
              <a:rPr lang="en-US" altLang="en-US" dirty="0" smtClean="0">
                <a:ea typeface="ＭＳ Ｐゴシック" panose="020B0600070205080204" pitchFamily="34" charset="-128"/>
              </a:rPr>
              <a:t> We </a:t>
            </a:r>
            <a:r>
              <a:rPr lang="en-US" altLang="en-US" dirty="0">
                <a:ea typeface="ＭＳ Ｐゴシック" panose="020B0600070205080204" pitchFamily="34" charset="-128"/>
              </a:rPr>
              <a:t>ignore CPU costs for simplicity</a:t>
            </a:r>
          </a:p>
          <a:p>
            <a:pPr lvl="1"/>
            <a:r>
              <a:rPr lang="en-US" altLang="en-US" sz="2000" dirty="0">
                <a:ea typeface="ＭＳ Ｐゴシック" panose="020B0600070205080204" pitchFamily="34" charset="-128"/>
              </a:rPr>
              <a:t>Real systems do take CPU cost into account</a:t>
            </a:r>
          </a:p>
          <a:p>
            <a:pPr>
              <a:buFont typeface="Wingdings" panose="05000000000000000000" pitchFamily="2" charset="2"/>
              <a:buChar char="q"/>
            </a:pPr>
            <a:r>
              <a:rPr lang="en-US" altLang="en-US" dirty="0" smtClean="0">
                <a:ea typeface="ＭＳ Ｐゴシック" panose="020B0600070205080204" pitchFamily="34" charset="-128"/>
              </a:rPr>
              <a:t> We </a:t>
            </a:r>
            <a:r>
              <a:rPr lang="en-US" altLang="en-US" dirty="0">
                <a:ea typeface="ＭＳ Ｐゴシック" panose="020B0600070205080204" pitchFamily="34" charset="-128"/>
              </a:rPr>
              <a:t>do not include cost to writing output to disk in our cost formulae</a:t>
            </a:r>
          </a:p>
        </p:txBody>
      </p:sp>
    </p:spTree>
    <p:extLst>
      <p:ext uri="{BB962C8B-B14F-4D97-AF65-F5344CB8AC3E}">
        <p14:creationId xmlns:p14="http://schemas.microsoft.com/office/powerpoint/2010/main" xmlns="" val="2679092621"/>
      </p:ext>
    </p:extLst>
  </p:cSld>
  <p:clrMapOvr>
    <a:masterClrMapping/>
  </p:clrMapOvr>
  <p:transition advTm="747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300" dirty="0">
                <a:effectLst>
                  <a:outerShdw blurRad="38100" dist="38100" dir="2700000" algn="tl">
                    <a:srgbClr val="000000"/>
                  </a:outerShdw>
                </a:effectLst>
              </a:rPr>
              <a:t>Measures of Query Cost (Cont.)</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ltLang="en-US" dirty="0" smtClean="0">
                <a:ea typeface="ＭＳ Ｐゴシック" panose="020B0600070205080204" pitchFamily="34" charset="-128"/>
              </a:rPr>
              <a:t> Several </a:t>
            </a:r>
            <a:r>
              <a:rPr lang="en-US" altLang="en-US" dirty="0">
                <a:ea typeface="ＭＳ Ｐゴシック" panose="020B0600070205080204" pitchFamily="34" charset="-128"/>
              </a:rPr>
              <a:t>algorithms can reduce disk IO by using extra buffer space </a:t>
            </a:r>
          </a:p>
          <a:p>
            <a:pPr lvl="1"/>
            <a:r>
              <a:rPr lang="en-US" altLang="en-US" sz="2000" dirty="0">
                <a:ea typeface="ＭＳ Ｐゴシック" panose="020B0600070205080204" pitchFamily="34" charset="-128"/>
              </a:rPr>
              <a:t>Amount of real memory available to buffer depends on other concurrent queries and OS processes, known only during execution</a:t>
            </a:r>
          </a:p>
          <a:p>
            <a:pPr lvl="2"/>
            <a:r>
              <a:rPr lang="en-US" altLang="en-US" sz="2000" dirty="0">
                <a:ea typeface="ＭＳ Ｐゴシック" panose="020B0600070205080204" pitchFamily="34" charset="-128"/>
              </a:rPr>
              <a:t>We often use worst case estimates, assuming only the minimum amount of memory needed for the operation is available</a:t>
            </a:r>
          </a:p>
          <a:p>
            <a:pPr>
              <a:buFont typeface="Wingdings" panose="05000000000000000000" pitchFamily="2" charset="2"/>
              <a:buChar char="q"/>
            </a:pPr>
            <a:r>
              <a:rPr lang="en-US" altLang="en-US" dirty="0" smtClean="0">
                <a:ea typeface="ＭＳ Ｐゴシック" panose="020B0600070205080204" pitchFamily="34" charset="-128"/>
              </a:rPr>
              <a:t> Required </a:t>
            </a:r>
            <a:r>
              <a:rPr lang="en-US" altLang="en-US" dirty="0">
                <a:ea typeface="ＭＳ Ｐゴシック" panose="020B0600070205080204" pitchFamily="34" charset="-128"/>
              </a:rPr>
              <a:t>data may be buffer resident already, avoiding disk I/O</a:t>
            </a:r>
          </a:p>
          <a:p>
            <a:pPr lvl="1"/>
            <a:r>
              <a:rPr lang="en-US" altLang="en-US" sz="2000" dirty="0">
                <a:ea typeface="ＭＳ Ｐゴシック" panose="020B0600070205080204" pitchFamily="34" charset="-128"/>
              </a:rPr>
              <a:t>But hard to take into account for cost estimation</a:t>
            </a:r>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11</a:t>
            </a:fld>
            <a:endParaRPr lang="en-US"/>
          </a:p>
        </p:txBody>
      </p:sp>
    </p:spTree>
    <p:extLst>
      <p:ext uri="{BB962C8B-B14F-4D97-AF65-F5344CB8AC3E}">
        <p14:creationId xmlns:p14="http://schemas.microsoft.com/office/powerpoint/2010/main" xmlns="" val="222849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1097280" y="286604"/>
            <a:ext cx="10058400" cy="1079742"/>
          </a:xfrm>
        </p:spPr>
        <p:txBody>
          <a:bodyPr>
            <a:normAutofit/>
          </a:bodyPr>
          <a:lstStyle/>
          <a:p>
            <a:r>
              <a:rPr lang="en-US" altLang="en-US" sz="4300" dirty="0">
                <a:effectLst>
                  <a:outerShdw blurRad="38100" dist="38100" dir="2700000" algn="tl">
                    <a:srgbClr val="000000"/>
                  </a:outerShdw>
                </a:effectLst>
              </a:rPr>
              <a:t>Selection Operation</a:t>
            </a:r>
          </a:p>
        </p:txBody>
      </p:sp>
      <p:sp>
        <p:nvSpPr>
          <p:cNvPr id="33794" name="Rectangle 3"/>
          <p:cNvSpPr>
            <a:spLocks noGrp="1" noChangeArrowheads="1"/>
          </p:cNvSpPr>
          <p:nvPr>
            <p:ph idx="1"/>
          </p:nvPr>
        </p:nvSpPr>
        <p:spPr>
          <a:xfrm>
            <a:off x="1269242" y="1545021"/>
            <a:ext cx="10031104" cy="4883075"/>
          </a:xfrm>
        </p:spPr>
        <p:txBody>
          <a:bodyPr>
            <a:normAutofit lnSpcReduction="10000"/>
          </a:bodyPr>
          <a:lstStyle/>
          <a:p>
            <a:pPr>
              <a:lnSpc>
                <a:spcPct val="90000"/>
              </a:lnSpc>
            </a:pPr>
            <a:r>
              <a:rPr lang="en-US" altLang="en-US" b="1" dirty="0">
                <a:solidFill>
                  <a:srgbClr val="3366CC"/>
                </a:solidFill>
                <a:ea typeface="ＭＳ Ｐゴシック" panose="020B0600070205080204" pitchFamily="34" charset="-128"/>
              </a:rPr>
              <a:t>File scan</a:t>
            </a:r>
            <a:r>
              <a:rPr lang="en-US" altLang="en-US" dirty="0">
                <a:ea typeface="ＭＳ Ｐゴシック" panose="020B0600070205080204" pitchFamily="34" charset="-128"/>
              </a:rPr>
              <a:t> </a:t>
            </a:r>
          </a:p>
          <a:p>
            <a:pPr>
              <a:lnSpc>
                <a:spcPct val="90000"/>
              </a:lnSpc>
            </a:pPr>
            <a:r>
              <a:rPr lang="en-US" altLang="en-US" dirty="0" smtClean="0">
                <a:ea typeface="ＭＳ Ｐゴシック" panose="020B0600070205080204" pitchFamily="34" charset="-128"/>
              </a:rPr>
              <a:t>Algorithm </a:t>
            </a:r>
            <a:r>
              <a:rPr lang="en-US" altLang="en-US" b="1" dirty="0" smtClean="0">
                <a:ea typeface="ＭＳ Ｐゴシック" panose="020B0600070205080204" pitchFamily="34" charset="-128"/>
              </a:rPr>
              <a:t>A1</a:t>
            </a:r>
            <a:r>
              <a:rPr lang="en-US" altLang="en-US" dirty="0" smtClean="0">
                <a:ea typeface="ＭＳ Ｐゴシック" panose="020B0600070205080204" pitchFamily="34" charset="-128"/>
              </a:rPr>
              <a:t> (</a:t>
            </a:r>
            <a:r>
              <a:rPr lang="en-US" altLang="en-US" b="1" dirty="0" smtClean="0">
                <a:solidFill>
                  <a:srgbClr val="3366CC"/>
                </a:solidFill>
                <a:ea typeface="ＭＳ Ｐゴシック" panose="020B0600070205080204" pitchFamily="34" charset="-128"/>
              </a:rPr>
              <a:t>linear </a:t>
            </a:r>
            <a:r>
              <a:rPr lang="en-US" altLang="en-US" b="1" dirty="0">
                <a:solidFill>
                  <a:srgbClr val="3366CC"/>
                </a:solidFill>
                <a:ea typeface="ＭＳ Ｐゴシック" panose="020B0600070205080204" pitchFamily="34" charset="-128"/>
              </a:rPr>
              <a:t>search</a:t>
            </a:r>
            <a:r>
              <a:rPr lang="en-US" altLang="en-US" dirty="0">
                <a:ea typeface="ＭＳ Ｐゴシック" panose="020B0600070205080204" pitchFamily="34" charset="-128"/>
              </a:rPr>
              <a:t>).  Scan each file block and test all records to see whether they satisfy the selection condition.</a:t>
            </a:r>
          </a:p>
          <a:p>
            <a:pPr lvl="2"/>
            <a:r>
              <a:rPr lang="en-US" altLang="en-US" sz="2000" dirty="0">
                <a:ea typeface="ＭＳ Ｐゴシック" panose="020B0600070205080204" pitchFamily="34" charset="-128"/>
              </a:rPr>
              <a:t>Cost estimate = </a:t>
            </a:r>
            <a:r>
              <a:rPr lang="en-US" altLang="en-US" sz="2000" dirty="0" err="1">
                <a:ea typeface="ＭＳ Ｐゴシック" panose="020B0600070205080204" pitchFamily="34" charset="-128"/>
              </a:rPr>
              <a:t>br</a:t>
            </a:r>
            <a:r>
              <a:rPr lang="en-US" altLang="en-US" sz="2000" dirty="0">
                <a:ea typeface="ＭＳ Ｐゴシック" panose="020B0600070205080204" pitchFamily="34" charset="-128"/>
              </a:rPr>
              <a:t> block transfers + 1 seek</a:t>
            </a:r>
          </a:p>
          <a:p>
            <a:pPr lvl="2">
              <a:lnSpc>
                <a:spcPct val="90000"/>
              </a:lnSpc>
            </a:pPr>
            <a:r>
              <a:rPr lang="en-US" altLang="en-US" sz="2000" i="1" dirty="0" err="1">
                <a:ea typeface="ＭＳ Ｐゴシック" panose="020B0600070205080204" pitchFamily="34" charset="-128"/>
              </a:rPr>
              <a:t>b</a:t>
            </a:r>
            <a:r>
              <a:rPr lang="en-US" altLang="en-US" sz="2400" i="1" baseline="-25000" dirty="0" err="1">
                <a:ea typeface="ＭＳ Ｐゴシック" panose="020B0600070205080204" pitchFamily="34" charset="-128"/>
              </a:rPr>
              <a:t>r</a:t>
            </a:r>
            <a:r>
              <a:rPr lang="en-US" altLang="en-US" sz="2400" i="1" baseline="-25000" dirty="0">
                <a:ea typeface="ＭＳ Ｐゴシック" panose="020B0600070205080204" pitchFamily="34" charset="-128"/>
              </a:rPr>
              <a:t> </a:t>
            </a:r>
            <a:r>
              <a:rPr lang="en-US" altLang="en-US" sz="2400" i="1" dirty="0">
                <a:ea typeface="ＭＳ Ｐゴシック" panose="020B0600070205080204" pitchFamily="34" charset="-128"/>
              </a:rPr>
              <a:t> </a:t>
            </a:r>
            <a:r>
              <a:rPr lang="en-US" altLang="en-US" sz="2000" dirty="0">
                <a:ea typeface="ＭＳ Ｐゴシック" panose="020B0600070205080204" pitchFamily="34" charset="-128"/>
              </a:rPr>
              <a:t>denotes number of blocks containing records from relation </a:t>
            </a:r>
            <a:r>
              <a:rPr lang="en-US" altLang="en-US" sz="2000" i="1" dirty="0">
                <a:ea typeface="ＭＳ Ｐゴシック" panose="020B0600070205080204" pitchFamily="34" charset="-128"/>
              </a:rPr>
              <a:t>r</a:t>
            </a:r>
            <a:endParaRPr lang="en-US" altLang="en-US" sz="2400" i="1" dirty="0">
              <a:ea typeface="ＭＳ Ｐゴシック" panose="020B0600070205080204" pitchFamily="34" charset="-128"/>
            </a:endParaRPr>
          </a:p>
          <a:p>
            <a:pPr lvl="1">
              <a:lnSpc>
                <a:spcPct val="90000"/>
              </a:lnSpc>
            </a:pPr>
            <a:r>
              <a:rPr lang="en-US" altLang="en-US" sz="2000" dirty="0">
                <a:solidFill>
                  <a:srgbClr val="FF0000"/>
                </a:solidFill>
                <a:ea typeface="ＭＳ Ｐゴシック" panose="020B0600070205080204" pitchFamily="34" charset="-128"/>
              </a:rPr>
              <a:t>If selection is on a key attribute, can stop </a:t>
            </a:r>
            <a:r>
              <a:rPr lang="en-US" altLang="en-US" sz="2000" dirty="0" smtClean="0">
                <a:solidFill>
                  <a:srgbClr val="FF0000"/>
                </a:solidFill>
                <a:ea typeface="ＭＳ Ｐゴシック" panose="020B0600070205080204" pitchFamily="34" charset="-128"/>
              </a:rPr>
              <a:t>on </a:t>
            </a:r>
            <a:r>
              <a:rPr lang="en-US" altLang="en-US" sz="2000" dirty="0">
                <a:solidFill>
                  <a:srgbClr val="FF0000"/>
                </a:solidFill>
                <a:ea typeface="ＭＳ Ｐゴシック" panose="020B0600070205080204" pitchFamily="34" charset="-128"/>
              </a:rPr>
              <a:t>finding record</a:t>
            </a:r>
          </a:p>
          <a:p>
            <a:pPr lvl="2">
              <a:lnSpc>
                <a:spcPct val="90000"/>
              </a:lnSpc>
            </a:pPr>
            <a:r>
              <a:rPr lang="en-US" altLang="en-US" sz="2000" dirty="0">
                <a:ea typeface="ＭＳ Ｐゴシック" panose="020B0600070205080204" pitchFamily="34" charset="-128"/>
              </a:rPr>
              <a:t>cost = (</a:t>
            </a:r>
            <a:r>
              <a:rPr lang="en-US" altLang="en-US" sz="2000" i="1" dirty="0" err="1">
                <a:ea typeface="ＭＳ Ｐゴシック" panose="020B0600070205080204" pitchFamily="34" charset="-128"/>
              </a:rPr>
              <a:t>b</a:t>
            </a:r>
            <a:r>
              <a:rPr lang="en-US" altLang="en-US" sz="2400" i="1" baseline="-25000" dirty="0" err="1">
                <a:ea typeface="ＭＳ Ｐゴシック" panose="020B0600070205080204" pitchFamily="34" charset="-128"/>
              </a:rPr>
              <a:t>r</a:t>
            </a:r>
            <a:r>
              <a:rPr lang="en-US" altLang="en-US" sz="2400" i="1" baseline="-25000" dirty="0">
                <a:ea typeface="ＭＳ Ｐゴシック" panose="020B0600070205080204" pitchFamily="34" charset="-128"/>
              </a:rPr>
              <a:t> </a:t>
            </a:r>
            <a:r>
              <a:rPr lang="en-US" altLang="en-US" sz="2000" dirty="0">
                <a:ea typeface="ＭＳ Ｐゴシック" panose="020B0600070205080204" pitchFamily="34" charset="-128"/>
              </a:rPr>
              <a:t>/2) block transfers + 1 </a:t>
            </a:r>
            <a:r>
              <a:rPr lang="en-US" altLang="en-US" sz="2000" dirty="0" smtClean="0">
                <a:ea typeface="ＭＳ Ｐゴシック" panose="020B0600070205080204" pitchFamily="34" charset="-128"/>
              </a:rPr>
              <a:t>seek </a:t>
            </a:r>
            <a:r>
              <a:rPr lang="en-US" altLang="en-US" sz="2000" dirty="0" smtClean="0">
                <a:solidFill>
                  <a:srgbClr val="FF0000"/>
                </a:solidFill>
                <a:ea typeface="ＭＳ Ｐゴシック" panose="020B0600070205080204" pitchFamily="34" charset="-128"/>
              </a:rPr>
              <a:t>(on average)</a:t>
            </a:r>
            <a:endParaRPr lang="en-US" altLang="en-US" sz="2000" dirty="0">
              <a:solidFill>
                <a:srgbClr val="FF0000"/>
              </a:solidFill>
              <a:ea typeface="ＭＳ Ｐゴシック" panose="020B0600070205080204" pitchFamily="34" charset="-128"/>
            </a:endParaRPr>
          </a:p>
          <a:p>
            <a:pPr lvl="1">
              <a:lnSpc>
                <a:spcPct val="90000"/>
              </a:lnSpc>
            </a:pPr>
            <a:r>
              <a:rPr lang="en-US" altLang="en-US" sz="2000" dirty="0">
                <a:ea typeface="ＭＳ Ｐゴシック" panose="020B0600070205080204" pitchFamily="34" charset="-128"/>
              </a:rPr>
              <a:t>Linear search can be applied regardless of </a:t>
            </a:r>
          </a:p>
          <a:p>
            <a:pPr lvl="2">
              <a:lnSpc>
                <a:spcPct val="90000"/>
              </a:lnSpc>
            </a:pPr>
            <a:r>
              <a:rPr lang="en-US" altLang="en-US" dirty="0" smtClean="0">
                <a:ea typeface="ＭＳ Ｐゴシック" panose="020B0600070205080204" pitchFamily="34" charset="-128"/>
              </a:rPr>
              <a:t>selection condition or</a:t>
            </a:r>
          </a:p>
          <a:p>
            <a:pPr lvl="2">
              <a:lnSpc>
                <a:spcPct val="90000"/>
              </a:lnSpc>
            </a:pPr>
            <a:r>
              <a:rPr lang="en-US" altLang="en-US" dirty="0" smtClean="0">
                <a:ea typeface="ＭＳ Ｐゴシック" panose="020B0600070205080204" pitchFamily="34" charset="-128"/>
              </a:rPr>
              <a:t>ordering of records in the file, or </a:t>
            </a:r>
          </a:p>
          <a:p>
            <a:pPr lvl="2">
              <a:lnSpc>
                <a:spcPct val="90000"/>
              </a:lnSpc>
            </a:pPr>
            <a:r>
              <a:rPr lang="en-US" altLang="en-US" dirty="0" smtClean="0">
                <a:ea typeface="ＭＳ Ｐゴシック" panose="020B0600070205080204" pitchFamily="34" charset="-128"/>
              </a:rPr>
              <a:t>availability of indices</a:t>
            </a:r>
          </a:p>
          <a:p>
            <a:r>
              <a:rPr lang="en-US" altLang="en-US" dirty="0">
                <a:ea typeface="ＭＳ Ｐゴシック" panose="020B0600070205080204" pitchFamily="34" charset="-128"/>
              </a:rPr>
              <a:t>Note: </a:t>
            </a:r>
            <a:r>
              <a:rPr lang="en-US" altLang="en-US" dirty="0" smtClean="0">
                <a:solidFill>
                  <a:srgbClr val="FF0000"/>
                </a:solidFill>
                <a:ea typeface="ＭＳ Ｐゴシック" panose="020B0600070205080204" pitchFamily="34" charset="-128"/>
              </a:rPr>
              <a:t>binary </a:t>
            </a:r>
            <a:r>
              <a:rPr lang="en-US" altLang="en-US" dirty="0" smtClean="0">
                <a:solidFill>
                  <a:srgbClr val="FF0000"/>
                </a:solidFill>
                <a:ea typeface="ＭＳ Ｐゴシック" panose="020B0600070205080204" pitchFamily="34" charset="-128"/>
              </a:rPr>
              <a:t>search Applicable if selection is an </a:t>
            </a:r>
            <a:r>
              <a:rPr lang="en-US" altLang="en-US" dirty="0" smtClean="0">
                <a:solidFill>
                  <a:srgbClr val="FF0000"/>
                </a:solidFill>
                <a:ea typeface="ＭＳ Ｐゴシック" panose="020B0600070205080204" pitchFamily="34" charset="-128"/>
              </a:rPr>
              <a:t>equality comparison </a:t>
            </a:r>
            <a:r>
              <a:rPr lang="en-US" altLang="en-US" dirty="0" smtClean="0">
                <a:solidFill>
                  <a:srgbClr val="FF0000"/>
                </a:solidFill>
                <a:ea typeface="ＭＳ Ｐゴシック" panose="020B0600070205080204" pitchFamily="34" charset="-128"/>
              </a:rPr>
              <a:t>on the attribute on which file is </a:t>
            </a:r>
            <a:r>
              <a:rPr lang="en-US" altLang="en-US" dirty="0" smtClean="0">
                <a:solidFill>
                  <a:srgbClr val="FF0000"/>
                </a:solidFill>
                <a:ea typeface="ＭＳ Ｐゴシック" panose="020B0600070205080204" pitchFamily="34" charset="-128"/>
              </a:rPr>
              <a:t>ordered and </a:t>
            </a:r>
            <a:r>
              <a:rPr lang="en-US" altLang="en-US" dirty="0" smtClean="0">
                <a:solidFill>
                  <a:srgbClr val="FF0000"/>
                </a:solidFill>
                <a:ea typeface="ＭＳ Ｐゴシック" panose="020B0600070205080204" pitchFamily="34" charset="-128"/>
              </a:rPr>
              <a:t> </a:t>
            </a:r>
            <a:r>
              <a:rPr lang="en-US" altLang="en-US" dirty="0" smtClean="0">
                <a:solidFill>
                  <a:srgbClr val="FF0000"/>
                </a:solidFill>
                <a:ea typeface="ＭＳ Ｐゴシック" panose="020B0600070205080204" pitchFamily="34" charset="-128"/>
              </a:rPr>
              <a:t>when there is an index available</a:t>
            </a:r>
            <a:r>
              <a:rPr lang="en-US" altLang="en-US" dirty="0" smtClean="0">
                <a:ea typeface="ＭＳ Ｐゴシック" panose="020B0600070205080204" pitchFamily="34" charset="-128"/>
              </a:rPr>
              <a:t>, </a:t>
            </a:r>
            <a:r>
              <a:rPr lang="en-US" altLang="en-US" dirty="0" smtClean="0">
                <a:ea typeface="ＭＳ Ｐゴシック" panose="020B0600070205080204" pitchFamily="34" charset="-128"/>
              </a:rPr>
              <a:t>comes </a:t>
            </a:r>
            <a:r>
              <a:rPr lang="en-US" altLang="en-US" dirty="0" smtClean="0">
                <a:ea typeface="ＭＳ Ｐゴシック" panose="020B0600070205080204" pitchFamily="34" charset="-128"/>
              </a:rPr>
              <a:t>under Algorithm </a:t>
            </a:r>
            <a:r>
              <a:rPr lang="en-US" altLang="en-US" b="1" dirty="0" smtClean="0">
                <a:ea typeface="ＭＳ Ｐゴシック" panose="020B0600070205080204" pitchFamily="34" charset="-128"/>
              </a:rPr>
              <a:t>A2</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➢Assume that the blocks of a relation are </a:t>
            </a:r>
            <a:r>
              <a:rPr lang="en-US" altLang="en-US" dirty="0" smtClean="0">
                <a:ea typeface="ＭＳ Ｐゴシック" panose="020B0600070205080204" pitchFamily="34" charset="-128"/>
              </a:rPr>
              <a:t>stored contiguously</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O(log</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M) (</a:t>
            </a:r>
            <a:r>
              <a:rPr lang="en-US" altLang="en-US" dirty="0" err="1" smtClean="0">
                <a:ea typeface="ＭＳ Ｐゴシック" panose="020B0600070205080204" pitchFamily="34" charset="-128"/>
              </a:rPr>
              <a:t>Eg</a:t>
            </a:r>
            <a:r>
              <a:rPr lang="en-US" altLang="en-US" dirty="0" smtClean="0">
                <a:ea typeface="ＭＳ Ｐゴシック" panose="020B0600070205080204" pitchFamily="34" charset="-128"/>
              </a:rPr>
              <a:t>: M=1000, O(log</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1000) = 10 I/O)</a:t>
            </a:r>
            <a:endParaRPr lang="en-US" altLang="en-US" dirty="0" smtClean="0">
              <a:ea typeface="ＭＳ Ｐゴシック" panose="020B0600070205080204" pitchFamily="34" charset="-128"/>
            </a:endParaRPr>
          </a:p>
        </p:txBody>
      </p:sp>
      <p:sp>
        <p:nvSpPr>
          <p:cNvPr id="2" name="Rectangle 1"/>
          <p:cNvSpPr/>
          <p:nvPr/>
        </p:nvSpPr>
        <p:spPr>
          <a:xfrm>
            <a:off x="7342496" y="3673294"/>
            <a:ext cx="3248167" cy="40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FFFF"/>
                </a:solidFill>
              </a:rPr>
              <a:t>b</a:t>
            </a:r>
            <a:r>
              <a:rPr lang="en-US" sz="2400" i="1" baseline="-25000" dirty="0" err="1" smtClean="0">
                <a:solidFill>
                  <a:srgbClr val="FFFFFF"/>
                </a:solidFill>
                <a:ea typeface="ＭＳ Ｐゴシック" panose="020B0600070205080204" pitchFamily="34" charset="-128"/>
              </a:rPr>
              <a:t>r</a:t>
            </a:r>
            <a:r>
              <a:rPr lang="en-US" dirty="0" smtClean="0">
                <a:solidFill>
                  <a:srgbClr val="FFFFFF"/>
                </a:solidFill>
              </a:rPr>
              <a:t> /2 *</a:t>
            </a:r>
            <a:r>
              <a:rPr lang="en-US" dirty="0" err="1" smtClean="0">
                <a:solidFill>
                  <a:srgbClr val="FFFFFF"/>
                </a:solidFill>
              </a:rPr>
              <a:t>t</a:t>
            </a:r>
            <a:r>
              <a:rPr lang="en-US" sz="2400" i="1" baseline="-25000" dirty="0" err="1" smtClean="0">
                <a:solidFill>
                  <a:srgbClr val="FFFFFF"/>
                </a:solidFill>
                <a:ea typeface="ＭＳ Ｐゴシック" panose="020B0600070205080204" pitchFamily="34" charset="-128"/>
              </a:rPr>
              <a:t>T</a:t>
            </a:r>
            <a:r>
              <a:rPr lang="en-US" dirty="0" err="1" smtClean="0">
                <a:solidFill>
                  <a:srgbClr val="FFFFFF"/>
                </a:solidFill>
              </a:rPr>
              <a:t>+t</a:t>
            </a:r>
            <a:r>
              <a:rPr lang="en-US" sz="2400" i="1" baseline="-25000" dirty="0" err="1" smtClean="0">
                <a:solidFill>
                  <a:srgbClr val="FFFFFF"/>
                </a:solidFill>
                <a:ea typeface="ＭＳ Ｐゴシック" panose="020B0600070205080204" pitchFamily="34" charset="-128"/>
              </a:rPr>
              <a:t>s</a:t>
            </a:r>
            <a:endParaRPr lang="en-US" sz="2400" i="1" baseline="-25000" dirty="0">
              <a:solidFill>
                <a:srgbClr val="FFFFFF"/>
              </a:solidFill>
              <a:ea typeface="ＭＳ Ｐゴシック" panose="020B0600070205080204" pitchFamily="34" charset="-128"/>
            </a:endParaRPr>
          </a:p>
        </p:txBody>
      </p:sp>
    </p:spTree>
    <p:extLst>
      <p:ext uri="{BB962C8B-B14F-4D97-AF65-F5344CB8AC3E}">
        <p14:creationId xmlns:p14="http://schemas.microsoft.com/office/powerpoint/2010/main" xmlns="" val="3513362420"/>
      </p:ext>
    </p:extLst>
  </p:cSld>
  <p:clrMapOvr>
    <a:masterClrMapping/>
  </p:clrMapOvr>
  <p:transition advTm="380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097280" y="286603"/>
            <a:ext cx="10058400" cy="627797"/>
          </a:xfrm>
        </p:spPr>
        <p:txBody>
          <a:bodyPr>
            <a:normAutofit fontScale="90000"/>
          </a:bodyPr>
          <a:lstStyle/>
          <a:p>
            <a:r>
              <a:rPr lang="en-US" altLang="en-US" sz="4300" dirty="0">
                <a:effectLst>
                  <a:outerShdw blurRad="38100" dist="38100" dir="2700000" algn="tl">
                    <a:srgbClr val="000000"/>
                  </a:outerShdw>
                </a:effectLst>
              </a:rPr>
              <a:t>Selections Using Indices</a:t>
            </a:r>
          </a:p>
        </p:txBody>
      </p:sp>
      <p:sp>
        <p:nvSpPr>
          <p:cNvPr id="316419" name="Rectangle 3"/>
          <p:cNvSpPr>
            <a:spLocks noGrp="1" noChangeArrowheads="1"/>
          </p:cNvSpPr>
          <p:nvPr>
            <p:ph idx="1"/>
          </p:nvPr>
        </p:nvSpPr>
        <p:spPr>
          <a:xfrm>
            <a:off x="1310185" y="1776248"/>
            <a:ext cx="8401358" cy="5081752"/>
          </a:xfrm>
        </p:spPr>
        <p:txBody>
          <a:bodyPr/>
          <a:lstStyle/>
          <a:p>
            <a:r>
              <a:rPr lang="en-US" altLang="en-US" b="1" dirty="0">
                <a:solidFill>
                  <a:srgbClr val="3366CC"/>
                </a:solidFill>
                <a:ea typeface="ＭＳ Ｐゴシック" panose="020B0600070205080204" pitchFamily="34" charset="-128"/>
              </a:rPr>
              <a:t>Index scan</a:t>
            </a:r>
            <a:r>
              <a:rPr lang="en-US" altLang="en-US" b="1" dirty="0">
                <a:ea typeface="ＭＳ Ｐゴシック" panose="020B0600070205080204" pitchFamily="34" charset="-128"/>
              </a:rPr>
              <a:t> </a:t>
            </a:r>
            <a:r>
              <a:rPr lang="en-US" altLang="en-US" dirty="0">
                <a:ea typeface="ＭＳ Ｐゴシック" panose="020B0600070205080204" pitchFamily="34" charset="-128"/>
              </a:rPr>
              <a:t>– search algorithms that use an index</a:t>
            </a:r>
          </a:p>
          <a:p>
            <a:pPr lvl="1"/>
            <a:r>
              <a:rPr lang="en-US" altLang="en-US" sz="2000" dirty="0">
                <a:ea typeface="ＭＳ Ｐゴシック" panose="020B0600070205080204" pitchFamily="34" charset="-128"/>
              </a:rPr>
              <a:t>selection condition must be on search-key of index</a:t>
            </a:r>
            <a:r>
              <a:rPr lang="en-US" altLang="en-US" sz="2000" dirty="0" smtClean="0">
                <a:ea typeface="ＭＳ Ｐゴシック" panose="020B0600070205080204" pitchFamily="34" charset="-128"/>
              </a:rPr>
              <a:t>.</a:t>
            </a:r>
          </a:p>
          <a:p>
            <a:pPr lvl="1"/>
            <a:r>
              <a:rPr lang="en-US" sz="2000" dirty="0" smtClean="0"/>
              <a:t>hi : height of the B +-tree (# of accesses to traverse the index before accessing the data</a:t>
            </a:r>
            <a:r>
              <a:rPr lang="en-US" sz="2000" dirty="0" smtClean="0">
                <a:solidFill>
                  <a:srgbClr val="FF0000"/>
                </a:solidFill>
              </a:rPr>
              <a:t>)( Assume index is in B+ tree)</a:t>
            </a:r>
            <a:endParaRPr lang="en-US" altLang="en-US" sz="2000" dirty="0">
              <a:solidFill>
                <a:srgbClr val="FF0000"/>
              </a:solidFill>
              <a:ea typeface="ＭＳ Ｐゴシック" panose="020B0600070205080204" pitchFamily="34" charset="-128"/>
            </a:endParaRPr>
          </a:p>
          <a:p>
            <a:r>
              <a:rPr lang="en-US" altLang="en-US" b="1" dirty="0">
                <a:ea typeface="ＭＳ Ｐゴシック" panose="020B0600070205080204" pitchFamily="34" charset="-128"/>
              </a:rPr>
              <a:t>A2 </a:t>
            </a:r>
            <a:r>
              <a:rPr lang="en-US" altLang="en-US" dirty="0">
                <a:ea typeface="ＭＳ Ｐゴシック" panose="020B0600070205080204" pitchFamily="34" charset="-128"/>
              </a:rPr>
              <a:t>(</a:t>
            </a:r>
            <a:r>
              <a:rPr lang="en-US" altLang="en-US" b="1" dirty="0">
                <a:solidFill>
                  <a:srgbClr val="3366CC"/>
                </a:solidFill>
                <a:ea typeface="ＭＳ Ｐゴシック" panose="020B0600070205080204" pitchFamily="34" charset="-128"/>
              </a:rPr>
              <a:t>primary index, equality on key</a:t>
            </a:r>
            <a:r>
              <a:rPr lang="en-US" altLang="en-US" dirty="0">
                <a:ea typeface="ＭＳ Ｐゴシック" panose="020B0600070205080204" pitchFamily="34" charset="-128"/>
              </a:rPr>
              <a:t>).  Retrieve a single record that satisfies the corresponding equality condition  </a:t>
            </a:r>
            <a:r>
              <a:rPr lang="en-US" altLang="en-US" dirty="0" smtClean="0">
                <a:ea typeface="ＭＳ Ｐゴシック" panose="020B0600070205080204" pitchFamily="34" charset="-128"/>
              </a:rPr>
              <a:t>: </a:t>
            </a:r>
            <a:r>
              <a:rPr lang="en-US" altLang="en-US" dirty="0" smtClean="0">
                <a:solidFill>
                  <a:srgbClr val="FF0000"/>
                </a:solidFill>
                <a:ea typeface="ＭＳ Ｐゴシック" panose="020B0600070205080204" pitchFamily="34" charset="-128"/>
              </a:rPr>
              <a:t>index access +1 (+1 is added for fetching record)</a:t>
            </a:r>
            <a:endParaRPr lang="en-US" altLang="en-US" dirty="0">
              <a:solidFill>
                <a:srgbClr val="FF0000"/>
              </a:solidFill>
              <a:ea typeface="ＭＳ Ｐゴシック" panose="020B0600070205080204" pitchFamily="34" charset="-128"/>
            </a:endParaRPr>
          </a:p>
          <a:p>
            <a:pPr lvl="1"/>
            <a:r>
              <a:rPr lang="en-US" altLang="en-US" sz="2000" i="1" dirty="0">
                <a:solidFill>
                  <a:srgbClr val="FF0000"/>
                </a:solidFill>
                <a:ea typeface="ＭＳ Ｐゴシック" panose="020B0600070205080204" pitchFamily="34" charset="-128"/>
              </a:rPr>
              <a:t>Cost</a:t>
            </a:r>
            <a:r>
              <a:rPr lang="en-US" altLang="en-US" sz="2000" dirty="0">
                <a:solidFill>
                  <a:srgbClr val="FF0000"/>
                </a:solidFill>
                <a:ea typeface="ＭＳ Ｐゴシック" panose="020B0600070205080204" pitchFamily="34" charset="-128"/>
              </a:rPr>
              <a:t> = (</a:t>
            </a:r>
            <a:r>
              <a:rPr lang="en-US" altLang="en-US" sz="2000" i="1" dirty="0">
                <a:solidFill>
                  <a:srgbClr val="FF0000"/>
                </a:solidFill>
                <a:ea typeface="ＭＳ Ｐゴシック" panose="020B0600070205080204" pitchFamily="34" charset="-128"/>
              </a:rPr>
              <a:t>h</a:t>
            </a:r>
            <a:r>
              <a:rPr lang="en-US" altLang="en-US" sz="2000" i="1" baseline="-25000" dirty="0">
                <a:solidFill>
                  <a:srgbClr val="FF0000"/>
                </a:solidFill>
                <a:ea typeface="ＭＳ Ｐゴシック" panose="020B0600070205080204" pitchFamily="34" charset="-128"/>
              </a:rPr>
              <a:t>i</a:t>
            </a:r>
            <a:r>
              <a:rPr lang="en-US" altLang="en-US" sz="2000" i="1" dirty="0">
                <a:solidFill>
                  <a:srgbClr val="FF0000"/>
                </a:solidFill>
                <a:ea typeface="ＭＳ Ｐゴシック" panose="020B0600070205080204" pitchFamily="34" charset="-128"/>
              </a:rPr>
              <a:t> </a:t>
            </a:r>
            <a:r>
              <a:rPr lang="en-US" altLang="en-US" sz="2000" dirty="0">
                <a:solidFill>
                  <a:srgbClr val="FF0000"/>
                </a:solidFill>
                <a:ea typeface="ＭＳ Ｐゴシック" panose="020B0600070205080204" pitchFamily="34" charset="-128"/>
              </a:rPr>
              <a:t>+ 1) * </a:t>
            </a:r>
            <a:r>
              <a:rPr lang="en-US" altLang="en-US" sz="2000" dirty="0">
                <a:solidFill>
                  <a:srgbClr val="FF0000"/>
                </a:solidFill>
                <a:ea typeface="ＭＳ Ｐゴシック" panose="020B0600070205080204" pitchFamily="34" charset="-128"/>
                <a:sym typeface="Symbol" panose="05050102010706020507" pitchFamily="18" charset="2"/>
              </a:rPr>
              <a:t>(</a:t>
            </a:r>
            <a:r>
              <a:rPr lang="en-US" altLang="en-US" sz="2000" i="1" dirty="0" err="1">
                <a:solidFill>
                  <a:srgbClr val="FF0000"/>
                </a:solidFill>
                <a:ea typeface="ＭＳ Ｐゴシック" panose="020B0600070205080204" pitchFamily="34" charset="-128"/>
                <a:sym typeface="Symbol" panose="05050102010706020507" pitchFamily="18" charset="2"/>
              </a:rPr>
              <a:t>t</a:t>
            </a:r>
            <a:r>
              <a:rPr lang="en-US" altLang="en-US" sz="2000" i="1" baseline="-25000" dirty="0" err="1">
                <a:solidFill>
                  <a:srgbClr val="FF0000"/>
                </a:solidFill>
                <a:ea typeface="ＭＳ Ｐゴシック" panose="020B0600070205080204" pitchFamily="34" charset="-128"/>
                <a:sym typeface="Symbol" panose="05050102010706020507" pitchFamily="18" charset="2"/>
              </a:rPr>
              <a:t>T</a:t>
            </a:r>
            <a:r>
              <a:rPr lang="en-US" altLang="en-US" sz="2000" dirty="0">
                <a:solidFill>
                  <a:srgbClr val="FF0000"/>
                </a:solidFill>
                <a:ea typeface="ＭＳ Ｐゴシック" panose="020B0600070205080204" pitchFamily="34" charset="-128"/>
                <a:sym typeface="Symbol" panose="05050102010706020507" pitchFamily="18" charset="2"/>
              </a:rPr>
              <a:t> + </a:t>
            </a:r>
            <a:r>
              <a:rPr lang="en-US" altLang="en-US" sz="2000" i="1" dirty="0" err="1">
                <a:solidFill>
                  <a:srgbClr val="FF0000"/>
                </a:solidFill>
                <a:ea typeface="ＭＳ Ｐゴシック" panose="020B0600070205080204" pitchFamily="34" charset="-128"/>
                <a:sym typeface="Symbol" panose="05050102010706020507" pitchFamily="18" charset="2"/>
              </a:rPr>
              <a:t>t</a:t>
            </a:r>
            <a:r>
              <a:rPr lang="en-US" altLang="en-US" sz="2000" i="1" baseline="-25000" dirty="0" err="1">
                <a:solidFill>
                  <a:srgbClr val="FF0000"/>
                </a:solidFill>
                <a:ea typeface="ＭＳ Ｐゴシック" panose="020B0600070205080204" pitchFamily="34" charset="-128"/>
                <a:sym typeface="Symbol" panose="05050102010706020507" pitchFamily="18" charset="2"/>
              </a:rPr>
              <a:t>S</a:t>
            </a:r>
            <a:r>
              <a:rPr lang="en-US" altLang="en-US" sz="2000" dirty="0">
                <a:solidFill>
                  <a:srgbClr val="FF0000"/>
                </a:solidFill>
                <a:ea typeface="ＭＳ Ｐゴシック" panose="020B0600070205080204" pitchFamily="34" charset="-128"/>
                <a:sym typeface="Symbol" panose="05050102010706020507" pitchFamily="18" charset="2"/>
              </a:rPr>
              <a:t>)</a:t>
            </a:r>
            <a:endParaRPr lang="en-US" altLang="en-US" sz="2000" dirty="0">
              <a:solidFill>
                <a:srgbClr val="FF0000"/>
              </a:solidFill>
              <a:ea typeface="ＭＳ Ｐゴシック" panose="020B0600070205080204" pitchFamily="34" charset="-128"/>
            </a:endParaRPr>
          </a:p>
          <a:p>
            <a:r>
              <a:rPr lang="en-US" altLang="en-US" b="1" dirty="0">
                <a:ea typeface="ＭＳ Ｐゴシック" panose="020B0600070205080204" pitchFamily="34" charset="-128"/>
              </a:rPr>
              <a:t>A3 </a:t>
            </a:r>
            <a:r>
              <a:rPr lang="en-US" altLang="en-US" dirty="0">
                <a:ea typeface="ＭＳ Ｐゴシック" panose="020B0600070205080204" pitchFamily="34" charset="-128"/>
              </a:rPr>
              <a:t>(</a:t>
            </a:r>
            <a:r>
              <a:rPr lang="en-US" altLang="en-US" b="1" dirty="0">
                <a:solidFill>
                  <a:srgbClr val="3366CC"/>
                </a:solidFill>
                <a:ea typeface="ＭＳ Ｐゴシック" panose="020B0600070205080204" pitchFamily="34" charset="-128"/>
              </a:rPr>
              <a:t>primary index, equality on </a:t>
            </a:r>
            <a:r>
              <a:rPr lang="en-US" altLang="en-US" b="1" dirty="0" err="1">
                <a:solidFill>
                  <a:srgbClr val="3366CC"/>
                </a:solidFill>
                <a:ea typeface="ＭＳ Ｐゴシック" panose="020B0600070205080204" pitchFamily="34" charset="-128"/>
              </a:rPr>
              <a:t>nonkey</a:t>
            </a:r>
            <a:r>
              <a:rPr lang="en-US" altLang="en-US" dirty="0">
                <a:ea typeface="ＭＳ Ｐゴシック" panose="020B0600070205080204" pitchFamily="34" charset="-128"/>
              </a:rPr>
              <a:t>)</a:t>
            </a:r>
            <a:r>
              <a:rPr lang="en-US" altLang="en-US" i="1" dirty="0">
                <a:ea typeface="ＭＳ Ｐゴシック" panose="020B0600070205080204" pitchFamily="34" charset="-128"/>
              </a:rPr>
              <a:t> </a:t>
            </a:r>
            <a:r>
              <a:rPr lang="en-US" altLang="en-US" dirty="0">
                <a:ea typeface="ＭＳ Ｐゴシック" panose="020B0600070205080204" pitchFamily="34" charset="-128"/>
              </a:rPr>
              <a:t>Retrieve multiple records. </a:t>
            </a:r>
          </a:p>
          <a:p>
            <a:pPr lvl="1"/>
            <a:r>
              <a:rPr lang="en-US" altLang="en-US" sz="2000" dirty="0">
                <a:ea typeface="ＭＳ Ｐゴシック" panose="020B0600070205080204" pitchFamily="34" charset="-128"/>
              </a:rPr>
              <a:t>Records will be on consecutive blocks</a:t>
            </a:r>
          </a:p>
          <a:p>
            <a:pPr lvl="2"/>
            <a:r>
              <a:rPr lang="en-US" altLang="en-US" sz="2000" dirty="0">
                <a:ea typeface="ＭＳ Ｐゴシック" panose="020B0600070205080204" pitchFamily="34" charset="-128"/>
              </a:rPr>
              <a:t>Let b = number of blocks containing matching records</a:t>
            </a:r>
          </a:p>
          <a:p>
            <a:r>
              <a:rPr lang="en-US" altLang="en-US" sz="2000" i="1" dirty="0">
                <a:ea typeface="ＭＳ Ｐゴシック" panose="020B0600070205080204" pitchFamily="34" charset="-128"/>
              </a:rPr>
              <a:t>Cost</a:t>
            </a:r>
            <a:r>
              <a:rPr lang="en-US" altLang="en-US" sz="2000" dirty="0">
                <a:ea typeface="ＭＳ Ｐゴシック" panose="020B0600070205080204" pitchFamily="34" charset="-128"/>
              </a:rPr>
              <a:t> = </a:t>
            </a:r>
            <a:r>
              <a:rPr lang="en-US" altLang="en-US" sz="2000" i="1" dirty="0">
                <a:solidFill>
                  <a:srgbClr val="FF0000"/>
                </a:solidFill>
                <a:ea typeface="ＭＳ Ｐゴシック" panose="020B0600070205080204" pitchFamily="34" charset="-128"/>
              </a:rPr>
              <a:t>h</a:t>
            </a:r>
            <a:r>
              <a:rPr lang="en-US" altLang="en-US" sz="2000" i="1" baseline="-25000" dirty="0">
                <a:solidFill>
                  <a:srgbClr val="FF0000"/>
                </a:solidFill>
                <a:ea typeface="ＭＳ Ｐゴシック" panose="020B0600070205080204" pitchFamily="34" charset="-128"/>
              </a:rPr>
              <a:t>i</a:t>
            </a:r>
            <a:r>
              <a:rPr lang="en-US" altLang="en-US" sz="2000" i="1" dirty="0">
                <a:solidFill>
                  <a:srgbClr val="FF0000"/>
                </a:solidFill>
                <a:ea typeface="ＭＳ Ｐゴシック" panose="020B0600070205080204" pitchFamily="34" charset="-128"/>
              </a:rPr>
              <a:t> * </a:t>
            </a:r>
            <a:r>
              <a:rPr lang="en-US" altLang="en-US" sz="2000" dirty="0">
                <a:solidFill>
                  <a:srgbClr val="FF0000"/>
                </a:solidFill>
                <a:ea typeface="ＭＳ Ｐゴシック" panose="020B0600070205080204" pitchFamily="34" charset="-128"/>
                <a:sym typeface="Symbol" panose="05050102010706020507" pitchFamily="18" charset="2"/>
              </a:rPr>
              <a:t>(</a:t>
            </a:r>
            <a:r>
              <a:rPr lang="en-US" altLang="en-US" sz="2000" i="1" dirty="0" err="1">
                <a:solidFill>
                  <a:srgbClr val="FF0000"/>
                </a:solidFill>
                <a:ea typeface="ＭＳ Ｐゴシック" panose="020B0600070205080204" pitchFamily="34" charset="-128"/>
                <a:sym typeface="Symbol" panose="05050102010706020507" pitchFamily="18" charset="2"/>
              </a:rPr>
              <a:t>t</a:t>
            </a:r>
            <a:r>
              <a:rPr lang="en-US" altLang="en-US" sz="2000" i="1" baseline="-25000" dirty="0" err="1">
                <a:solidFill>
                  <a:srgbClr val="FF0000"/>
                </a:solidFill>
                <a:ea typeface="ＭＳ Ｐゴシック" panose="020B0600070205080204" pitchFamily="34" charset="-128"/>
                <a:sym typeface="Symbol" panose="05050102010706020507" pitchFamily="18" charset="2"/>
              </a:rPr>
              <a:t>T</a:t>
            </a:r>
            <a:r>
              <a:rPr lang="en-US" altLang="en-US" sz="2000" dirty="0">
                <a:solidFill>
                  <a:srgbClr val="FF0000"/>
                </a:solidFill>
                <a:ea typeface="ＭＳ Ｐゴシック" panose="020B0600070205080204" pitchFamily="34" charset="-128"/>
                <a:sym typeface="Symbol" panose="05050102010706020507" pitchFamily="18" charset="2"/>
              </a:rPr>
              <a:t> + </a:t>
            </a:r>
            <a:r>
              <a:rPr lang="en-US" altLang="en-US" sz="2000" i="1" dirty="0" err="1">
                <a:solidFill>
                  <a:srgbClr val="FF0000"/>
                </a:solidFill>
                <a:ea typeface="ＭＳ Ｐゴシック" panose="020B0600070205080204" pitchFamily="34" charset="-128"/>
                <a:sym typeface="Symbol" panose="05050102010706020507" pitchFamily="18" charset="2"/>
              </a:rPr>
              <a:t>t</a:t>
            </a:r>
            <a:r>
              <a:rPr lang="en-US" altLang="en-US" sz="2000" i="1" baseline="-25000" dirty="0" err="1">
                <a:solidFill>
                  <a:srgbClr val="FF0000"/>
                </a:solidFill>
                <a:ea typeface="ＭＳ Ｐゴシック" panose="020B0600070205080204" pitchFamily="34" charset="-128"/>
                <a:sym typeface="Symbol" panose="05050102010706020507" pitchFamily="18" charset="2"/>
              </a:rPr>
              <a:t>S</a:t>
            </a:r>
            <a:r>
              <a:rPr lang="en-US" altLang="en-US" sz="2000" dirty="0">
                <a:solidFill>
                  <a:srgbClr val="FF0000"/>
                </a:solidFill>
                <a:ea typeface="ＭＳ Ｐゴシック" panose="020B0600070205080204" pitchFamily="34" charset="-128"/>
                <a:sym typeface="Symbol" panose="05050102010706020507" pitchFamily="18" charset="2"/>
              </a:rPr>
              <a:t>)</a:t>
            </a:r>
            <a:r>
              <a:rPr lang="en-US" altLang="en-US" sz="2000" i="1" dirty="0">
                <a:solidFill>
                  <a:srgbClr val="FF0000"/>
                </a:solidFill>
                <a:ea typeface="ＭＳ Ｐゴシック" panose="020B0600070205080204" pitchFamily="34" charset="-128"/>
              </a:rPr>
              <a:t> </a:t>
            </a:r>
            <a:r>
              <a:rPr lang="en-US" altLang="en-US" sz="2000" dirty="0">
                <a:solidFill>
                  <a:srgbClr val="FF0000"/>
                </a:solidFill>
                <a:ea typeface="ＭＳ Ｐゴシック" panose="020B0600070205080204" pitchFamily="34" charset="-128"/>
              </a:rPr>
              <a:t>+ </a:t>
            </a:r>
            <a:r>
              <a:rPr lang="en-US" altLang="en-US" sz="2000" dirty="0" smtClean="0">
                <a:solidFill>
                  <a:srgbClr val="FF0000"/>
                </a:solidFill>
                <a:ea typeface="ＭＳ Ｐゴシック" panose="020B0600070205080204" pitchFamily="34" charset="-128"/>
              </a:rPr>
              <a:t>b*</a:t>
            </a:r>
            <a:r>
              <a:rPr lang="en-US" altLang="en-US" sz="2000" i="1" dirty="0" err="1" smtClean="0">
                <a:solidFill>
                  <a:srgbClr val="FF0000"/>
                </a:solidFill>
                <a:ea typeface="ＭＳ Ｐゴシック" panose="020B0600070205080204" pitchFamily="34" charset="-128"/>
              </a:rPr>
              <a:t>t</a:t>
            </a:r>
            <a:r>
              <a:rPr lang="en-US" altLang="en-US" sz="2000" i="1" baseline="-25000" dirty="0" err="1" smtClean="0">
                <a:solidFill>
                  <a:srgbClr val="FF0000"/>
                </a:solidFill>
                <a:ea typeface="ＭＳ Ｐゴシック" panose="020B0600070205080204" pitchFamily="34" charset="-128"/>
              </a:rPr>
              <a:t>T</a:t>
            </a:r>
            <a:r>
              <a:rPr lang="en-US" altLang="en-US" sz="2000" dirty="0" smtClean="0">
                <a:solidFill>
                  <a:srgbClr val="FF0000"/>
                </a:solidFill>
                <a:ea typeface="ＭＳ Ｐゴシック" panose="020B0600070205080204" pitchFamily="34" charset="-128"/>
              </a:rPr>
              <a:t>      </a:t>
            </a:r>
            <a:r>
              <a:rPr lang="en-US" altLang="en-US" sz="2000" dirty="0" smtClean="0">
                <a:ea typeface="ＭＳ Ｐゴシック" panose="020B0600070205080204" pitchFamily="34" charset="-128"/>
              </a:rPr>
              <a:t>(</a:t>
            </a:r>
            <a:r>
              <a:rPr lang="en-US" dirty="0"/>
              <a:t>One seek for each level of the tree, one</a:t>
            </a:r>
          </a:p>
          <a:p>
            <a:r>
              <a:rPr lang="en-US" dirty="0" smtClean="0"/>
              <a:t>                                                           seek </a:t>
            </a:r>
            <a:r>
              <a:rPr lang="en-US" dirty="0"/>
              <a:t>for the first block</a:t>
            </a:r>
            <a:r>
              <a:rPr lang="en-US" dirty="0" smtClean="0"/>
              <a:t>.)</a:t>
            </a:r>
            <a:endParaRPr lang="en-US" altLang="en-US" sz="4800" i="1" dirty="0">
              <a:ea typeface="ＭＳ Ｐゴシック" panose="020B0600070205080204" pitchFamily="34" charset="-128"/>
            </a:endParaRPr>
          </a:p>
        </p:txBody>
      </p:sp>
    </p:spTree>
    <p:extLst>
      <p:ext uri="{BB962C8B-B14F-4D97-AF65-F5344CB8AC3E}">
        <p14:creationId xmlns:p14="http://schemas.microsoft.com/office/powerpoint/2010/main" xmlns="" val="343230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6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6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64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6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Selections Using Indices</a:t>
            </a:r>
          </a:p>
        </p:txBody>
      </p:sp>
      <p:sp>
        <p:nvSpPr>
          <p:cNvPr id="5" name="Rectangle 3"/>
          <p:cNvSpPr>
            <a:spLocks noGrp="1" noChangeArrowheads="1"/>
          </p:cNvSpPr>
          <p:nvPr>
            <p:ph idx="1"/>
          </p:nvPr>
        </p:nvSpPr>
        <p:spPr>
          <a:xfrm>
            <a:off x="1261056" y="1845734"/>
            <a:ext cx="9302314" cy="4023360"/>
          </a:xfrm>
        </p:spPr>
        <p:txBody>
          <a:bodyPr/>
          <a:lstStyle/>
          <a:p>
            <a:r>
              <a:rPr lang="en-US" altLang="en-US" b="1" dirty="0">
                <a:ea typeface="ＭＳ Ｐゴシック" panose="020B0600070205080204" pitchFamily="34" charset="-128"/>
              </a:rPr>
              <a:t>A4</a:t>
            </a:r>
            <a:r>
              <a:rPr lang="en-US" altLang="en-US" dirty="0">
                <a:ea typeface="ＭＳ Ｐゴシック" panose="020B0600070205080204" pitchFamily="34" charset="-128"/>
              </a:rPr>
              <a:t> (</a:t>
            </a:r>
            <a:r>
              <a:rPr lang="en-US" altLang="en-US" b="1" dirty="0">
                <a:solidFill>
                  <a:srgbClr val="3366CC"/>
                </a:solidFill>
                <a:ea typeface="ＭＳ Ｐゴシック" panose="020B0600070205080204" pitchFamily="34" charset="-128"/>
              </a:rPr>
              <a:t>secondary </a:t>
            </a:r>
            <a:r>
              <a:rPr lang="en-US" altLang="en-US" b="1" dirty="0" smtClean="0">
                <a:solidFill>
                  <a:srgbClr val="3366CC"/>
                </a:solidFill>
                <a:ea typeface="ＭＳ Ｐゴシック" panose="020B0600070205080204" pitchFamily="34" charset="-128"/>
              </a:rPr>
              <a:t>index ( index on non-key), </a:t>
            </a:r>
            <a:r>
              <a:rPr lang="en-US" altLang="en-US" b="1" dirty="0">
                <a:solidFill>
                  <a:srgbClr val="3366CC"/>
                </a:solidFill>
                <a:ea typeface="ＭＳ Ｐゴシック" panose="020B0600070205080204" pitchFamily="34" charset="-128"/>
              </a:rPr>
              <a:t>equality on </a:t>
            </a:r>
            <a:r>
              <a:rPr lang="en-US" altLang="en-US" b="1" dirty="0" err="1">
                <a:solidFill>
                  <a:srgbClr val="3366CC"/>
                </a:solidFill>
                <a:ea typeface="ＭＳ Ｐゴシック" panose="020B0600070205080204" pitchFamily="34" charset="-128"/>
              </a:rPr>
              <a:t>nonkey</a:t>
            </a:r>
            <a:r>
              <a:rPr lang="en-US" altLang="en-US" dirty="0">
                <a:ea typeface="ＭＳ Ｐゴシック" panose="020B0600070205080204" pitchFamily="34" charset="-128"/>
              </a:rPr>
              <a:t>)</a:t>
            </a:r>
            <a:r>
              <a:rPr lang="en-US" altLang="en-US" i="1" dirty="0">
                <a:ea typeface="ＭＳ Ｐゴシック" panose="020B0600070205080204" pitchFamily="34" charset="-128"/>
              </a:rPr>
              <a:t>.</a:t>
            </a:r>
            <a:endParaRPr lang="en-US" altLang="en-US" dirty="0">
              <a:ea typeface="ＭＳ Ｐゴシック" panose="020B0600070205080204" pitchFamily="34" charset="-128"/>
            </a:endParaRPr>
          </a:p>
          <a:p>
            <a:pPr lvl="1"/>
            <a:r>
              <a:rPr lang="en-US" altLang="en-US" sz="2000" dirty="0">
                <a:ea typeface="ＭＳ Ｐゴシック" panose="020B0600070205080204" pitchFamily="34" charset="-128"/>
              </a:rPr>
              <a:t>Retrieve a single record if the search-key is a candidate key</a:t>
            </a:r>
          </a:p>
          <a:p>
            <a:pPr lvl="2"/>
            <a:r>
              <a:rPr lang="en-US" altLang="en-US" sz="2000" i="1" dirty="0">
                <a:ea typeface="ＭＳ Ｐゴシック" panose="020B0600070205080204" pitchFamily="34" charset="-128"/>
              </a:rPr>
              <a:t>Cost = (h</a:t>
            </a:r>
            <a:r>
              <a:rPr lang="en-US" altLang="en-US" sz="2000" i="1" baseline="-25000" dirty="0">
                <a:ea typeface="ＭＳ Ｐゴシック" panose="020B0600070205080204" pitchFamily="34" charset="-128"/>
              </a:rPr>
              <a:t>i</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+ 1) * </a:t>
            </a:r>
            <a:r>
              <a:rPr lang="en-US" altLang="en-US" sz="2000" dirty="0">
                <a:ea typeface="ＭＳ Ｐゴシック" panose="020B0600070205080204" pitchFamily="34" charset="-128"/>
                <a:sym typeface="Symbol" panose="05050102010706020507" pitchFamily="18" charset="2"/>
              </a:rPr>
              <a:t>(</a:t>
            </a:r>
            <a:r>
              <a:rPr lang="en-US" altLang="en-US" sz="2000" i="1" dirty="0" err="1">
                <a:ea typeface="ＭＳ Ｐゴシック" panose="020B0600070205080204" pitchFamily="34" charset="-128"/>
                <a:sym typeface="Symbol" panose="05050102010706020507" pitchFamily="18" charset="2"/>
              </a:rPr>
              <a:t>t</a:t>
            </a:r>
            <a:r>
              <a:rPr lang="en-US" altLang="en-US" sz="2000" i="1" baseline="-25000" dirty="0" err="1">
                <a:ea typeface="ＭＳ Ｐゴシック" panose="020B0600070205080204" pitchFamily="34" charset="-128"/>
                <a:sym typeface="Symbol" panose="05050102010706020507" pitchFamily="18" charset="2"/>
              </a:rPr>
              <a:t>T</a:t>
            </a:r>
            <a:r>
              <a:rPr lang="en-US" altLang="en-US" sz="2000" dirty="0">
                <a:ea typeface="ＭＳ Ｐゴシック" panose="020B0600070205080204" pitchFamily="34" charset="-128"/>
                <a:sym typeface="Symbol" panose="05050102010706020507" pitchFamily="18" charset="2"/>
              </a:rPr>
              <a:t> + </a:t>
            </a:r>
            <a:r>
              <a:rPr lang="en-US" altLang="en-US" sz="2000" i="1" dirty="0" err="1">
                <a:ea typeface="ＭＳ Ｐゴシック" panose="020B0600070205080204" pitchFamily="34" charset="-128"/>
                <a:sym typeface="Symbol" panose="05050102010706020507" pitchFamily="18" charset="2"/>
              </a:rPr>
              <a:t>t</a:t>
            </a:r>
            <a:r>
              <a:rPr lang="en-US" altLang="en-US" sz="2000" i="1" baseline="-25000" dirty="0" err="1">
                <a:ea typeface="ＭＳ Ｐゴシック" panose="020B0600070205080204" pitchFamily="34" charset="-128"/>
                <a:sym typeface="Symbol" panose="05050102010706020507" pitchFamily="18" charset="2"/>
              </a:rPr>
              <a:t>S</a:t>
            </a:r>
            <a:r>
              <a:rPr lang="en-US" altLang="en-US" sz="2000" dirty="0">
                <a:ea typeface="ＭＳ Ｐゴシック" panose="020B0600070205080204" pitchFamily="34" charset="-128"/>
                <a:sym typeface="Symbol" panose="05050102010706020507" pitchFamily="18" charset="2"/>
              </a:rPr>
              <a:t>)</a:t>
            </a: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Retrieve multiple records if search-key is not a candidate key</a:t>
            </a:r>
          </a:p>
          <a:p>
            <a:pPr lvl="2"/>
            <a:r>
              <a:rPr lang="en-US" altLang="en-US" sz="2000" dirty="0">
                <a:ea typeface="ＭＳ Ｐゴシック" panose="020B0600070205080204" pitchFamily="34" charset="-128"/>
              </a:rPr>
              <a:t>each of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matching records may be on a different block  </a:t>
            </a:r>
          </a:p>
          <a:p>
            <a:pPr lvl="2"/>
            <a:r>
              <a:rPr lang="en-US" altLang="en-US" sz="2000" dirty="0">
                <a:ea typeface="ＭＳ Ｐゴシック" panose="020B0600070205080204" pitchFamily="34" charset="-128"/>
              </a:rPr>
              <a:t>Cost =  (</a:t>
            </a:r>
            <a:r>
              <a:rPr lang="en-US" altLang="en-US" sz="2000" i="1" dirty="0">
                <a:ea typeface="ＭＳ Ｐゴシック" panose="020B0600070205080204" pitchFamily="34" charset="-128"/>
              </a:rPr>
              <a:t>h</a:t>
            </a:r>
            <a:r>
              <a:rPr lang="en-US" altLang="en-US" sz="2000" i="1" baseline="-25000" dirty="0">
                <a:ea typeface="ＭＳ Ｐゴシック" panose="020B0600070205080204" pitchFamily="34" charset="-128"/>
              </a:rPr>
              <a:t>i</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n) * </a:t>
            </a:r>
            <a:r>
              <a:rPr lang="en-US" altLang="en-US" sz="2000" dirty="0">
                <a:ea typeface="ＭＳ Ｐゴシック" panose="020B0600070205080204" pitchFamily="34" charset="-128"/>
                <a:sym typeface="Symbol" panose="05050102010706020507" pitchFamily="18" charset="2"/>
              </a:rPr>
              <a:t>(</a:t>
            </a:r>
            <a:r>
              <a:rPr lang="en-US" altLang="en-US" sz="2000" i="1" dirty="0" err="1">
                <a:ea typeface="ＭＳ Ｐゴシック" panose="020B0600070205080204" pitchFamily="34" charset="-128"/>
                <a:sym typeface="Symbol" panose="05050102010706020507" pitchFamily="18" charset="2"/>
              </a:rPr>
              <a:t>t</a:t>
            </a:r>
            <a:r>
              <a:rPr lang="en-US" altLang="en-US" sz="2000" i="1" baseline="-25000" dirty="0" err="1">
                <a:ea typeface="ＭＳ Ｐゴシック" panose="020B0600070205080204" pitchFamily="34" charset="-128"/>
                <a:sym typeface="Symbol" panose="05050102010706020507" pitchFamily="18" charset="2"/>
              </a:rPr>
              <a:t>T</a:t>
            </a:r>
            <a:r>
              <a:rPr lang="en-US" altLang="en-US" sz="2000" dirty="0">
                <a:ea typeface="ＭＳ Ｐゴシック" panose="020B0600070205080204" pitchFamily="34" charset="-128"/>
                <a:sym typeface="Symbol" panose="05050102010706020507" pitchFamily="18" charset="2"/>
              </a:rPr>
              <a:t> + </a:t>
            </a:r>
            <a:r>
              <a:rPr lang="en-US" altLang="en-US" sz="2000" i="1" dirty="0" err="1">
                <a:ea typeface="ＭＳ Ｐゴシック" panose="020B0600070205080204" pitchFamily="34" charset="-128"/>
                <a:sym typeface="Symbol" panose="05050102010706020507" pitchFamily="18" charset="2"/>
              </a:rPr>
              <a:t>t</a:t>
            </a:r>
            <a:r>
              <a:rPr lang="en-US" altLang="en-US" sz="2000" i="1" baseline="-25000" dirty="0" err="1">
                <a:ea typeface="ＭＳ Ｐゴシック" panose="020B0600070205080204" pitchFamily="34" charset="-128"/>
                <a:sym typeface="Symbol" panose="05050102010706020507" pitchFamily="18" charset="2"/>
              </a:rPr>
              <a:t>S</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rPr>
              <a:t> </a:t>
            </a:r>
          </a:p>
          <a:p>
            <a:pPr lvl="3"/>
            <a:r>
              <a:rPr lang="en-US" altLang="en-US" sz="2000" dirty="0">
                <a:ea typeface="ＭＳ Ｐゴシック" panose="020B0600070205080204" pitchFamily="34" charset="-128"/>
              </a:rPr>
              <a:t>Can be very expensive!</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14</a:t>
            </a:fld>
            <a:endParaRPr lang="en-US"/>
          </a:p>
        </p:txBody>
      </p:sp>
    </p:spTree>
    <p:extLst>
      <p:ext uri="{BB962C8B-B14F-4D97-AF65-F5344CB8AC3E}">
        <p14:creationId xmlns:p14="http://schemas.microsoft.com/office/powerpoint/2010/main" xmlns="" val="76072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Selections Involving Comparisons</a:t>
            </a:r>
          </a:p>
        </p:txBody>
      </p:sp>
      <p:sp>
        <p:nvSpPr>
          <p:cNvPr id="318467" name="Rectangle 3"/>
          <p:cNvSpPr>
            <a:spLocks noGrp="1" noChangeArrowheads="1"/>
          </p:cNvSpPr>
          <p:nvPr>
            <p:ph idx="1"/>
          </p:nvPr>
        </p:nvSpPr>
        <p:spPr>
          <a:xfrm>
            <a:off x="1337481" y="1842448"/>
            <a:ext cx="9086044" cy="4355153"/>
          </a:xfrm>
        </p:spPr>
        <p:txBody>
          <a:bodyPr>
            <a:normAutofit/>
          </a:bodyPr>
          <a:lstStyle/>
          <a:p>
            <a:pPr>
              <a:lnSpc>
                <a:spcPct val="90000"/>
              </a:lnSpc>
            </a:pPr>
            <a:r>
              <a:rPr lang="en-US" altLang="en-US" dirty="0">
                <a:ea typeface="ＭＳ Ｐゴシック" panose="020B0600070205080204" pitchFamily="34" charset="-128"/>
              </a:rPr>
              <a:t>Can implement selections of the form </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A</a:t>
            </a:r>
            <a:r>
              <a:rPr lang="en-US" altLang="en-US" baseline="-25000"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V </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r</a:t>
            </a:r>
            <a:r>
              <a:rPr lang="en-US" altLang="en-US" dirty="0">
                <a:ea typeface="ＭＳ Ｐゴシック" panose="020B0600070205080204" pitchFamily="34" charset="-128"/>
                <a:sym typeface="Symbol" panose="05050102010706020507" pitchFamily="18" charset="2"/>
              </a:rPr>
              <a:t>) or </a:t>
            </a:r>
            <a:r>
              <a:rPr lang="en-US" altLang="en-US" i="1" baseline="-25000" dirty="0">
                <a:ea typeface="ＭＳ Ｐゴシック" panose="020B0600070205080204" pitchFamily="34" charset="-128"/>
                <a:sym typeface="Symbol" panose="05050102010706020507" pitchFamily="18" charset="2"/>
              </a:rPr>
              <a:t>A </a:t>
            </a:r>
            <a:r>
              <a:rPr lang="en-US" altLang="en-US" baseline="-25000" dirty="0">
                <a:ea typeface="ＭＳ Ｐゴシック" panose="020B0600070205080204" pitchFamily="34" charset="-128"/>
                <a:sym typeface="Symbol" panose="05050102010706020507" pitchFamily="18" charset="2"/>
              </a:rPr>
              <a:t> </a:t>
            </a:r>
            <a:r>
              <a:rPr lang="en-US" altLang="en-US" i="1" baseline="-25000" dirty="0">
                <a:ea typeface="ＭＳ Ｐゴシック" panose="020B0600070205080204" pitchFamily="34" charset="-128"/>
                <a:sym typeface="Symbol" panose="05050102010706020507" pitchFamily="18" charset="2"/>
              </a:rPr>
              <a:t>V</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r</a:t>
            </a:r>
            <a:r>
              <a:rPr lang="en-US" altLang="en-US" dirty="0">
                <a:ea typeface="ＭＳ Ｐゴシック" panose="020B0600070205080204" pitchFamily="34" charset="-128"/>
                <a:sym typeface="Symbol" panose="05050102010706020507" pitchFamily="18" charset="2"/>
              </a:rPr>
              <a:t>) by using</a:t>
            </a:r>
          </a:p>
          <a:p>
            <a:pPr lvl="1">
              <a:lnSpc>
                <a:spcPct val="90000"/>
              </a:lnSpc>
            </a:pPr>
            <a:r>
              <a:rPr lang="en-US" altLang="en-US" sz="2000" dirty="0">
                <a:ea typeface="ＭＳ Ｐゴシック" panose="020B0600070205080204" pitchFamily="34" charset="-128"/>
                <a:sym typeface="Symbol" panose="05050102010706020507" pitchFamily="18" charset="2"/>
              </a:rPr>
              <a:t> a linear file scan,</a:t>
            </a:r>
          </a:p>
          <a:p>
            <a:pPr lvl="1">
              <a:lnSpc>
                <a:spcPct val="90000"/>
              </a:lnSpc>
            </a:pPr>
            <a:r>
              <a:rPr lang="en-US" altLang="en-US" sz="2000" dirty="0">
                <a:ea typeface="ＭＳ Ｐゴシック" panose="020B0600070205080204" pitchFamily="34" charset="-128"/>
                <a:sym typeface="Symbol" panose="05050102010706020507" pitchFamily="18" charset="2"/>
              </a:rPr>
              <a:t> or by using indices in the following ways:</a:t>
            </a:r>
          </a:p>
          <a:p>
            <a:pPr>
              <a:lnSpc>
                <a:spcPct val="90000"/>
              </a:lnSpc>
            </a:pPr>
            <a:r>
              <a:rPr lang="en-US" altLang="en-US" b="1" dirty="0">
                <a:ea typeface="ＭＳ Ｐゴシック" panose="020B0600070205080204" pitchFamily="34" charset="-128"/>
              </a:rPr>
              <a:t>A5</a:t>
            </a:r>
            <a:r>
              <a:rPr lang="en-US" altLang="en-US" dirty="0">
                <a:ea typeface="ＭＳ Ｐゴシック" panose="020B0600070205080204" pitchFamily="34" charset="-128"/>
              </a:rPr>
              <a:t> (</a:t>
            </a:r>
            <a:r>
              <a:rPr lang="en-US" altLang="en-US" b="1" dirty="0">
                <a:solidFill>
                  <a:srgbClr val="3366CC"/>
                </a:solidFill>
                <a:ea typeface="ＭＳ Ｐゴシック" panose="020B0600070205080204" pitchFamily="34" charset="-128"/>
              </a:rPr>
              <a:t>primary index, comparison</a:t>
            </a:r>
            <a:r>
              <a:rPr lang="en-US" altLang="en-US" dirty="0">
                <a:ea typeface="ＭＳ Ｐゴシック" panose="020B0600070205080204" pitchFamily="34" charset="-128"/>
              </a:rPr>
              <a:t>)</a:t>
            </a:r>
            <a:r>
              <a:rPr lang="en-US" altLang="en-US" i="1" dirty="0">
                <a:ea typeface="ＭＳ Ｐゴシック" panose="020B0600070205080204" pitchFamily="34" charset="-128"/>
              </a:rPr>
              <a:t>.</a:t>
            </a:r>
            <a:r>
              <a:rPr lang="en-US" altLang="en-US" dirty="0">
                <a:ea typeface="ＭＳ Ｐゴシック" panose="020B0600070205080204" pitchFamily="34" charset="-128"/>
              </a:rPr>
              <a:t> (Relation is sorted on A)</a:t>
            </a:r>
            <a:endParaRPr lang="en-US" altLang="en-US" i="1" dirty="0">
              <a:ea typeface="ＭＳ Ｐゴシック" panose="020B0600070205080204" pitchFamily="34" charset="-128"/>
            </a:endParaRPr>
          </a:p>
          <a:p>
            <a:pPr lvl="2">
              <a:lnSpc>
                <a:spcPct val="90000"/>
              </a:lnSpc>
            </a:pPr>
            <a:r>
              <a:rPr lang="en-US" altLang="en-US" sz="2000" dirty="0">
                <a:ea typeface="ＭＳ Ｐゴシック" panose="020B0600070205080204" pitchFamily="34" charset="-128"/>
              </a:rPr>
              <a:t>For </a:t>
            </a:r>
            <a:r>
              <a:rPr lang="en-US" altLang="en-US" sz="2000" i="1" dirty="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A  V</a:t>
            </a:r>
            <a:r>
              <a:rPr lang="en-US" altLang="en-US" sz="2000" i="1" dirty="0">
                <a:ea typeface="ＭＳ Ｐゴシック" panose="020B0600070205080204" pitchFamily="34" charset="-128"/>
                <a:sym typeface="Symbol" panose="05050102010706020507" pitchFamily="18" charset="2"/>
              </a:rPr>
              <a:t>(r)</a:t>
            </a:r>
            <a:r>
              <a:rPr lang="en-US" altLang="en-US" sz="2000" dirty="0">
                <a:ea typeface="ＭＳ Ｐゴシック" panose="020B0600070205080204" pitchFamily="34" charset="-128"/>
                <a:sym typeface="Symbol" panose="05050102010706020507" pitchFamily="18" charset="2"/>
              </a:rPr>
              <a:t>  use index to find first tuple </a:t>
            </a:r>
            <a:r>
              <a:rPr lang="en-US" altLang="en-US" sz="2000" i="1" dirty="0">
                <a:ea typeface="ＭＳ Ｐゴシック" panose="020B0600070205080204" pitchFamily="34" charset="-128"/>
                <a:sym typeface="Symbol" panose="05050102010706020507" pitchFamily="18" charset="2"/>
              </a:rPr>
              <a:t> v</a:t>
            </a:r>
            <a:r>
              <a:rPr lang="en-US" altLang="en-US" sz="2000" dirty="0">
                <a:ea typeface="ＭＳ Ｐゴシック" panose="020B0600070205080204" pitchFamily="34" charset="-128"/>
                <a:sym typeface="Symbol" panose="05050102010706020507" pitchFamily="18" charset="2"/>
              </a:rPr>
              <a:t>  and scan relation sequentially  from </a:t>
            </a:r>
            <a:r>
              <a:rPr lang="en-US" altLang="en-US" sz="2000" dirty="0" smtClean="0">
                <a:ea typeface="ＭＳ Ｐゴシック" panose="020B0600070205080204" pitchFamily="34" charset="-128"/>
                <a:sym typeface="Symbol" panose="05050102010706020507" pitchFamily="18" charset="2"/>
              </a:rPr>
              <a:t>there</a:t>
            </a:r>
          </a:p>
          <a:p>
            <a:r>
              <a:rPr lang="en-US" altLang="en-US" sz="2000" dirty="0" smtClean="0">
                <a:ea typeface="ＭＳ Ｐゴシック" panose="020B0600070205080204" pitchFamily="34" charset="-128"/>
                <a:sym typeface="Symbol" panose="05050102010706020507" pitchFamily="18" charset="2"/>
              </a:rPr>
              <a:t>         Cost = </a:t>
            </a:r>
            <a:r>
              <a:rPr lang="en-US" i="1" dirty="0"/>
              <a:t>h</a:t>
            </a:r>
            <a:r>
              <a:rPr lang="en-US" sz="800" i="1" dirty="0"/>
              <a:t>i </a:t>
            </a:r>
            <a:r>
              <a:rPr lang="en-US" dirty="0"/>
              <a:t>∗ (</a:t>
            </a:r>
            <a:r>
              <a:rPr lang="en-US" i="1" dirty="0" err="1"/>
              <a:t>t</a:t>
            </a:r>
            <a:r>
              <a:rPr lang="en-US" sz="800" i="1" dirty="0" err="1"/>
              <a:t>T</a:t>
            </a:r>
            <a:r>
              <a:rPr lang="en-US" sz="800" i="1" dirty="0"/>
              <a:t> </a:t>
            </a:r>
            <a:r>
              <a:rPr lang="en-US" dirty="0" smtClean="0"/>
              <a:t>+ </a:t>
            </a:r>
            <a:r>
              <a:rPr lang="en-US" i="1" dirty="0" err="1" smtClean="0"/>
              <a:t>t</a:t>
            </a:r>
            <a:r>
              <a:rPr lang="en-US" sz="800" i="1" dirty="0" err="1" smtClean="0"/>
              <a:t>S</a:t>
            </a:r>
            <a:r>
              <a:rPr lang="en-US" dirty="0"/>
              <a:t>) + </a:t>
            </a:r>
            <a:r>
              <a:rPr lang="en-US" i="1" dirty="0"/>
              <a:t>b </a:t>
            </a:r>
            <a:r>
              <a:rPr lang="en-US" dirty="0"/>
              <a:t>∗ </a:t>
            </a:r>
            <a:r>
              <a:rPr lang="en-US" i="1" dirty="0" err="1"/>
              <a:t>t</a:t>
            </a:r>
            <a:r>
              <a:rPr lang="en-US" sz="800" i="1" dirty="0" err="1"/>
              <a:t>T</a:t>
            </a:r>
            <a:endParaRPr lang="en-US" altLang="en-US" sz="4800" dirty="0">
              <a:ea typeface="ＭＳ Ｐゴシック" panose="020B0600070205080204" pitchFamily="34" charset="-128"/>
              <a:sym typeface="Symbol" panose="05050102010706020507" pitchFamily="18" charset="2"/>
            </a:endParaRPr>
          </a:p>
          <a:p>
            <a:pPr lvl="2">
              <a:lnSpc>
                <a:spcPct val="90000"/>
              </a:lnSpc>
            </a:pPr>
            <a:r>
              <a:rPr lang="en-US" altLang="en-US" sz="2000" dirty="0">
                <a:ea typeface="ＭＳ Ｐゴシック" panose="020B0600070205080204" pitchFamily="34" charset="-128"/>
                <a:sym typeface="Symbol" panose="05050102010706020507" pitchFamily="18" charset="2"/>
              </a:rPr>
              <a:t>For </a:t>
            </a:r>
            <a:r>
              <a:rPr lang="en-US" altLang="en-US" sz="2000" i="1" baseline="-25000" dirty="0">
                <a:ea typeface="ＭＳ Ｐゴシック" panose="020B0600070205080204" pitchFamily="34" charset="-128"/>
                <a:sym typeface="Symbol" panose="05050102010706020507" pitchFamily="18" charset="2"/>
              </a:rPr>
              <a:t>A</a:t>
            </a:r>
            <a:r>
              <a:rPr lang="en-US" altLang="en-US" sz="2000" baseline="-25000" dirty="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V </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r</a:t>
            </a:r>
            <a:r>
              <a:rPr lang="en-US" altLang="en-US" sz="2000" dirty="0">
                <a:ea typeface="ＭＳ Ｐゴシック" panose="020B0600070205080204" pitchFamily="34" charset="-128"/>
                <a:sym typeface="Symbol" panose="05050102010706020507" pitchFamily="18" charset="2"/>
              </a:rPr>
              <a:t>) just scan relation sequentially till first tuple &gt; </a:t>
            </a:r>
            <a:r>
              <a:rPr lang="en-US" altLang="en-US" sz="2000" i="1" dirty="0">
                <a:ea typeface="ＭＳ Ｐゴシック" panose="020B0600070205080204" pitchFamily="34" charset="-128"/>
                <a:sym typeface="Symbol" panose="05050102010706020507" pitchFamily="18" charset="2"/>
              </a:rPr>
              <a:t>v; </a:t>
            </a:r>
            <a:r>
              <a:rPr lang="en-US" altLang="en-US" sz="2000" dirty="0">
                <a:ea typeface="ＭＳ Ｐゴシック" panose="020B0600070205080204" pitchFamily="34" charset="-128"/>
                <a:sym typeface="Symbol" panose="05050102010706020507" pitchFamily="18" charset="2"/>
              </a:rPr>
              <a:t>do not use </a:t>
            </a:r>
            <a:r>
              <a:rPr lang="en-US" altLang="en-US" sz="2000" dirty="0" smtClean="0">
                <a:ea typeface="ＭＳ Ｐゴシック" panose="020B0600070205080204" pitchFamily="34" charset="-128"/>
                <a:sym typeface="Symbol" panose="05050102010706020507" pitchFamily="18" charset="2"/>
              </a:rPr>
              <a:t>index</a:t>
            </a:r>
          </a:p>
          <a:p>
            <a:pPr lvl="2"/>
            <a:r>
              <a:rPr lang="en-US" altLang="en-US" sz="2000" dirty="0" smtClean="0">
                <a:ea typeface="ＭＳ Ｐゴシック" panose="020B0600070205080204" pitchFamily="34" charset="-128"/>
                <a:sym typeface="Symbol" panose="05050102010706020507" pitchFamily="18" charset="2"/>
              </a:rPr>
              <a:t>Cost = </a:t>
            </a:r>
            <a:r>
              <a:rPr lang="en-US" sz="2000" dirty="0"/>
              <a:t> </a:t>
            </a:r>
            <a:r>
              <a:rPr lang="en-US" sz="2000" i="1" dirty="0" err="1" smtClean="0"/>
              <a:t>t</a:t>
            </a:r>
            <a:r>
              <a:rPr lang="en-US" sz="800" i="1" dirty="0" err="1" smtClean="0"/>
              <a:t>S</a:t>
            </a:r>
            <a:r>
              <a:rPr lang="en-US" sz="2000" dirty="0" smtClean="0"/>
              <a:t> </a:t>
            </a:r>
            <a:r>
              <a:rPr lang="en-US" sz="2000" dirty="0"/>
              <a:t>+ </a:t>
            </a:r>
            <a:r>
              <a:rPr lang="en-US" sz="2000" i="1" dirty="0"/>
              <a:t>b </a:t>
            </a:r>
            <a:r>
              <a:rPr lang="en-US" sz="2000" dirty="0"/>
              <a:t>∗ </a:t>
            </a:r>
            <a:r>
              <a:rPr lang="en-US" sz="2000" i="1" dirty="0" err="1" smtClean="0"/>
              <a:t>t</a:t>
            </a:r>
            <a:r>
              <a:rPr lang="en-US" sz="800" i="1" dirty="0" err="1" smtClean="0"/>
              <a:t>T</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xmlns="" val="3366426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8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Selections Involving Comparisons</a:t>
            </a:r>
          </a:p>
        </p:txBody>
      </p:sp>
      <p:sp>
        <p:nvSpPr>
          <p:cNvPr id="3" name="Content Placeholder 2"/>
          <p:cNvSpPr>
            <a:spLocks noGrp="1"/>
          </p:cNvSpPr>
          <p:nvPr>
            <p:ph idx="1"/>
          </p:nvPr>
        </p:nvSpPr>
        <p:spPr>
          <a:xfrm>
            <a:off x="1220112" y="1859382"/>
            <a:ext cx="10058400" cy="4023360"/>
          </a:xfrm>
        </p:spPr>
        <p:txBody>
          <a:bodyPr/>
          <a:lstStyle/>
          <a:p>
            <a:r>
              <a:rPr lang="en-US" altLang="en-US" b="1" dirty="0">
                <a:ea typeface="ＭＳ Ｐゴシック" panose="020B0600070205080204" pitchFamily="34" charset="-128"/>
              </a:rPr>
              <a:t>A6</a:t>
            </a:r>
            <a:r>
              <a:rPr lang="en-US" altLang="en-US" dirty="0">
                <a:ea typeface="ＭＳ Ｐゴシック" panose="020B0600070205080204" pitchFamily="34" charset="-128"/>
              </a:rPr>
              <a:t> (</a:t>
            </a:r>
            <a:r>
              <a:rPr lang="en-US" altLang="en-US" b="1" dirty="0">
                <a:solidFill>
                  <a:srgbClr val="3366CC"/>
                </a:solidFill>
                <a:ea typeface="ＭＳ Ｐゴシック" panose="020B0600070205080204" pitchFamily="34" charset="-128"/>
              </a:rPr>
              <a:t>secondary index, comparison</a:t>
            </a:r>
            <a:r>
              <a:rPr lang="en-US" altLang="en-US" dirty="0">
                <a:ea typeface="ＭＳ Ｐゴシック" panose="020B0600070205080204" pitchFamily="34" charset="-128"/>
              </a:rPr>
              <a:t>). </a:t>
            </a:r>
          </a:p>
          <a:p>
            <a:pPr lvl="2"/>
            <a:r>
              <a:rPr lang="en-US" altLang="en-US" sz="2000" dirty="0">
                <a:ea typeface="ＭＳ Ｐゴシック" panose="020B0600070205080204" pitchFamily="34" charset="-128"/>
              </a:rPr>
              <a:t>For </a:t>
            </a:r>
            <a:r>
              <a:rPr lang="en-US" altLang="en-US" sz="2000" i="1" dirty="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A  V</a:t>
            </a:r>
            <a:r>
              <a:rPr lang="en-US" altLang="en-US" sz="2000" i="1" dirty="0">
                <a:ea typeface="ＭＳ Ｐゴシック" panose="020B0600070205080204" pitchFamily="34" charset="-128"/>
                <a:sym typeface="Symbol" panose="05050102010706020507" pitchFamily="18" charset="2"/>
              </a:rPr>
              <a:t>(r)</a:t>
            </a:r>
            <a:r>
              <a:rPr lang="en-US" altLang="en-US" sz="2000" dirty="0">
                <a:ea typeface="ＭＳ Ｐゴシック" panose="020B0600070205080204" pitchFamily="34" charset="-128"/>
                <a:sym typeface="Symbol" panose="05050102010706020507" pitchFamily="18" charset="2"/>
              </a:rPr>
              <a:t>  use index to find first index entry </a:t>
            </a:r>
            <a:r>
              <a:rPr lang="en-US" altLang="en-US" sz="2000" i="1" dirty="0">
                <a:ea typeface="ＭＳ Ｐゴシック" panose="020B0600070205080204" pitchFamily="34" charset="-128"/>
                <a:sym typeface="Symbol" panose="05050102010706020507" pitchFamily="18" charset="2"/>
              </a:rPr>
              <a:t> v</a:t>
            </a:r>
            <a:r>
              <a:rPr lang="en-US" altLang="en-US" sz="2000" dirty="0">
                <a:ea typeface="ＭＳ Ｐゴシック" panose="020B0600070205080204" pitchFamily="34" charset="-128"/>
                <a:sym typeface="Symbol" panose="05050102010706020507" pitchFamily="18" charset="2"/>
              </a:rPr>
              <a:t> and scan index sequentially  from there, to find pointers to records.</a:t>
            </a:r>
          </a:p>
          <a:p>
            <a:r>
              <a:rPr lang="en-US" dirty="0"/>
              <a:t>         cost = (</a:t>
            </a:r>
            <a:r>
              <a:rPr lang="en-US" i="1" dirty="0"/>
              <a:t>h</a:t>
            </a:r>
            <a:r>
              <a:rPr lang="en-US" sz="800" i="1" dirty="0"/>
              <a:t>i </a:t>
            </a:r>
            <a:r>
              <a:rPr lang="en-US" dirty="0"/>
              <a:t>+ </a:t>
            </a:r>
            <a:r>
              <a:rPr lang="en-US" i="1" dirty="0"/>
              <a:t>n</a:t>
            </a:r>
            <a:r>
              <a:rPr lang="en-US" dirty="0"/>
              <a:t>) ∗ (</a:t>
            </a:r>
            <a:r>
              <a:rPr lang="en-US" i="1" dirty="0" err="1"/>
              <a:t>t</a:t>
            </a:r>
            <a:r>
              <a:rPr lang="en-US" sz="800" i="1" dirty="0" err="1"/>
              <a:t>T</a:t>
            </a:r>
            <a:r>
              <a:rPr lang="en-US" sz="800" i="1" dirty="0"/>
              <a:t> </a:t>
            </a:r>
            <a:r>
              <a:rPr lang="en-US" dirty="0"/>
              <a:t>+ </a:t>
            </a:r>
            <a:r>
              <a:rPr lang="en-US" i="1" dirty="0" err="1"/>
              <a:t>t</a:t>
            </a:r>
            <a:r>
              <a:rPr lang="en-US" sz="800" i="1" dirty="0" err="1"/>
              <a:t>S</a:t>
            </a:r>
            <a:r>
              <a:rPr lang="en-US" dirty="0"/>
              <a:t>) </a:t>
            </a:r>
            <a:endParaRPr lang="en-US" altLang="en-US" sz="4800" dirty="0">
              <a:ea typeface="ＭＳ Ｐゴシック" panose="020B0600070205080204" pitchFamily="34" charset="-128"/>
              <a:sym typeface="Symbol" panose="05050102010706020507" pitchFamily="18" charset="2"/>
            </a:endParaRPr>
          </a:p>
          <a:p>
            <a:pPr lvl="2"/>
            <a:r>
              <a:rPr lang="en-US" altLang="en-US" sz="2000" dirty="0">
                <a:ea typeface="ＭＳ Ｐゴシック" panose="020B0600070205080204" pitchFamily="34" charset="-128"/>
                <a:sym typeface="Symbol" panose="05050102010706020507" pitchFamily="18" charset="2"/>
              </a:rPr>
              <a:t>For </a:t>
            </a:r>
            <a:r>
              <a:rPr lang="en-US" altLang="en-US" sz="2000" i="1" baseline="-25000" dirty="0">
                <a:ea typeface="ＭＳ Ｐゴシック" panose="020B0600070205080204" pitchFamily="34" charset="-128"/>
                <a:sym typeface="Symbol" panose="05050102010706020507" pitchFamily="18" charset="2"/>
              </a:rPr>
              <a:t>A</a:t>
            </a:r>
            <a:r>
              <a:rPr lang="en-US" altLang="en-US" sz="2000" baseline="-25000" dirty="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V </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r</a:t>
            </a:r>
            <a:r>
              <a:rPr lang="en-US" altLang="en-US" sz="2000" dirty="0">
                <a:ea typeface="ＭＳ Ｐゴシック" panose="020B0600070205080204" pitchFamily="34" charset="-128"/>
                <a:sym typeface="Symbol" panose="05050102010706020507" pitchFamily="18" charset="2"/>
              </a:rPr>
              <a:t>) just scan leaf pages of index finding pointers to records, till first entry &gt; </a:t>
            </a:r>
            <a:r>
              <a:rPr lang="en-US" altLang="en-US" sz="2000" i="1" dirty="0">
                <a:ea typeface="ＭＳ Ｐゴシック" panose="020B0600070205080204" pitchFamily="34" charset="-128"/>
                <a:sym typeface="Symbol" panose="05050102010706020507" pitchFamily="18" charset="2"/>
              </a:rPr>
              <a:t>v</a:t>
            </a:r>
            <a:endParaRPr lang="en-US" altLang="en-US" sz="2000" i="1" dirty="0">
              <a:ea typeface="ＭＳ Ｐゴシック" panose="020B0600070205080204" pitchFamily="34" charset="-128"/>
            </a:endParaRPr>
          </a:p>
          <a:p>
            <a:pPr lvl="2"/>
            <a:r>
              <a:rPr lang="en-US" altLang="en-US" sz="2000" dirty="0">
                <a:ea typeface="ＭＳ Ｐゴシック" panose="020B0600070205080204" pitchFamily="34" charset="-128"/>
                <a:sym typeface="Symbol" panose="05050102010706020507" pitchFamily="18" charset="2"/>
              </a:rPr>
              <a:t>In either case, retrieve records that are pointed to</a:t>
            </a:r>
          </a:p>
          <a:p>
            <a:pPr lvl="3"/>
            <a:r>
              <a:rPr lang="en-US" altLang="en-US" sz="2000" dirty="0">
                <a:ea typeface="ＭＳ Ｐゴシック" panose="020B0600070205080204" pitchFamily="34" charset="-128"/>
                <a:sym typeface="Symbol" panose="05050102010706020507" pitchFamily="18" charset="2"/>
              </a:rPr>
              <a:t>requires an I/O for each record</a:t>
            </a:r>
          </a:p>
          <a:p>
            <a:pPr lvl="3"/>
            <a:r>
              <a:rPr lang="en-US" altLang="en-US" sz="2000" dirty="0">
                <a:ea typeface="ＭＳ Ｐゴシック" panose="020B0600070205080204" pitchFamily="34" charset="-128"/>
              </a:rPr>
              <a:t> Linear file scan may be cheaper</a:t>
            </a:r>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16</a:t>
            </a:fld>
            <a:endParaRPr lang="en-US"/>
          </a:p>
        </p:txBody>
      </p:sp>
    </p:spTree>
    <p:extLst>
      <p:ext uri="{BB962C8B-B14F-4D97-AF65-F5344CB8AC3E}">
        <p14:creationId xmlns:p14="http://schemas.microsoft.com/office/powerpoint/2010/main" xmlns="" val="2650363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Implementation of Complex Selections</a:t>
            </a:r>
          </a:p>
        </p:txBody>
      </p:sp>
      <p:sp>
        <p:nvSpPr>
          <p:cNvPr id="319491" name="Rectangle 3"/>
          <p:cNvSpPr>
            <a:spLocks noGrp="1" noChangeArrowheads="1"/>
          </p:cNvSpPr>
          <p:nvPr>
            <p:ph idx="1"/>
          </p:nvPr>
        </p:nvSpPr>
        <p:spPr>
          <a:xfrm>
            <a:off x="136634" y="1902216"/>
            <a:ext cx="11855670" cy="4621417"/>
          </a:xfrm>
        </p:spPr>
        <p:txBody>
          <a:bodyPr>
            <a:normAutofit/>
          </a:bodyPr>
          <a:lstStyle/>
          <a:p>
            <a:pPr>
              <a:tabLst>
                <a:tab pos="2338388" algn="l"/>
              </a:tabLst>
            </a:pPr>
            <a:r>
              <a:rPr lang="en-US" altLang="en-US" b="1" dirty="0">
                <a:ea typeface="ＭＳ Ｐゴシック" panose="020B0600070205080204" pitchFamily="34" charset="-128"/>
                <a:sym typeface="Greek Symbols" pitchFamily="18" charset="2"/>
              </a:rPr>
              <a:t>Conjunction:  </a:t>
            </a:r>
            <a:r>
              <a:rPr lang="en-US" altLang="en-US" sz="24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Greek Symbols" pitchFamily="18" charset="2"/>
              </a:rPr>
              <a:t>1</a:t>
            </a:r>
            <a:r>
              <a:rPr lang="en-US" altLang="en-US" sz="2400" dirty="0">
                <a:ea typeface="ＭＳ Ｐゴシック" panose="020B0600070205080204" pitchFamily="34" charset="-128"/>
                <a:sym typeface="Symbol" panose="05050102010706020507" pitchFamily="18" charset="2"/>
              </a:rPr>
              <a:t> </a:t>
            </a:r>
            <a:r>
              <a:rPr lang="en-US" altLang="en-US" sz="2400" baseline="-250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Greek Symbols" pitchFamily="18" charset="2"/>
              </a:rPr>
              <a:t>2</a:t>
            </a:r>
            <a:r>
              <a:rPr lang="en-US" altLang="en-US" sz="2400" dirty="0">
                <a:ea typeface="ＭＳ Ｐゴシック" panose="020B0600070205080204" pitchFamily="34" charset="-128"/>
                <a:sym typeface="Symbol" panose="05050102010706020507" pitchFamily="18" charset="2"/>
              </a:rPr>
              <a:t>. . . </a:t>
            </a:r>
            <a:r>
              <a:rPr lang="en-US" altLang="en-US" sz="2400" baseline="-25000" dirty="0">
                <a:ea typeface="ＭＳ Ｐゴシック" panose="020B0600070205080204" pitchFamily="34" charset="-128"/>
                <a:sym typeface="Symbol" panose="05050102010706020507" pitchFamily="18" charset="2"/>
              </a:rPr>
              <a:t></a:t>
            </a:r>
            <a:r>
              <a:rPr lang="en-US" altLang="en-US" sz="2400" i="1" baseline="-25000" dirty="0">
                <a:ea typeface="ＭＳ Ｐゴシック" panose="020B0600070205080204" pitchFamily="34" charset="-128"/>
                <a:sym typeface="Greek Symbols" pitchFamily="18" charset="2"/>
              </a:rPr>
              <a:t>n</a:t>
            </a:r>
            <a:r>
              <a:rPr lang="en-US" altLang="en-US" sz="2400" dirty="0">
                <a:ea typeface="ＭＳ Ｐゴシック" panose="020B0600070205080204" pitchFamily="34" charset="-128"/>
                <a:sym typeface="Symbol" panose="05050102010706020507" pitchFamily="18" charset="2"/>
              </a:rPr>
              <a:t>(</a:t>
            </a:r>
            <a:r>
              <a:rPr lang="en-US" altLang="en-US" sz="2400" i="1" dirty="0">
                <a:ea typeface="ＭＳ Ｐゴシック" panose="020B0600070205080204" pitchFamily="34" charset="-128"/>
                <a:sym typeface="Symbol" panose="05050102010706020507" pitchFamily="18" charset="2"/>
              </a:rPr>
              <a:t>r)</a:t>
            </a:r>
            <a:r>
              <a:rPr lang="en-US" altLang="en-US" i="1" dirty="0">
                <a:ea typeface="ＭＳ Ｐゴシック" panose="020B0600070205080204" pitchFamily="34" charset="-128"/>
                <a:sym typeface="Symbol" panose="05050102010706020507" pitchFamily="18" charset="2"/>
              </a:rPr>
              <a:t>  </a:t>
            </a:r>
          </a:p>
          <a:p>
            <a:pPr>
              <a:tabLst>
                <a:tab pos="2338388" algn="l"/>
              </a:tabLst>
            </a:pPr>
            <a:r>
              <a:rPr lang="en-US" altLang="en-US" b="1" dirty="0">
                <a:ea typeface="ＭＳ Ｐゴシック" panose="020B0600070205080204" pitchFamily="34" charset="-128"/>
              </a:rPr>
              <a:t>A7</a:t>
            </a:r>
            <a:r>
              <a:rPr lang="en-US" altLang="en-US" dirty="0">
                <a:ea typeface="ＭＳ Ｐゴシック" panose="020B0600070205080204" pitchFamily="34" charset="-128"/>
              </a:rPr>
              <a:t> (</a:t>
            </a:r>
            <a:r>
              <a:rPr lang="en-US" altLang="en-US" b="1" dirty="0">
                <a:solidFill>
                  <a:srgbClr val="3366CC"/>
                </a:solidFill>
                <a:ea typeface="ＭＳ Ｐゴシック" panose="020B0600070205080204" pitchFamily="34" charset="-128"/>
              </a:rPr>
              <a:t>conjunctive selection using one index</a:t>
            </a:r>
            <a:r>
              <a:rPr lang="en-US" altLang="en-US" dirty="0">
                <a:ea typeface="ＭＳ Ｐゴシック" panose="020B0600070205080204" pitchFamily="34" charset="-128"/>
              </a:rPr>
              <a:t>).</a:t>
            </a:r>
            <a:r>
              <a:rPr lang="en-US" altLang="en-US" i="1" dirty="0">
                <a:ea typeface="ＭＳ Ｐゴシック" panose="020B0600070205080204" pitchFamily="34" charset="-128"/>
              </a:rPr>
              <a:t>  </a:t>
            </a:r>
          </a:p>
          <a:p>
            <a:pPr lvl="1">
              <a:tabLst>
                <a:tab pos="2338388" algn="l"/>
              </a:tabLst>
            </a:pPr>
            <a:r>
              <a:rPr lang="en-US" altLang="en-US" sz="2000" dirty="0">
                <a:ea typeface="ＭＳ Ｐゴシック" panose="020B0600070205080204" pitchFamily="34" charset="-128"/>
              </a:rPr>
              <a:t>Select a combination of </a:t>
            </a:r>
            <a:r>
              <a:rPr lang="en-US" altLang="en-US" sz="2000" dirty="0">
                <a:ea typeface="ＭＳ Ｐゴシック" panose="020B0600070205080204" pitchFamily="34" charset="-128"/>
                <a:sym typeface="Symbol" panose="05050102010706020507" pitchFamily="18" charset="2"/>
              </a:rPr>
              <a:t></a:t>
            </a:r>
            <a:r>
              <a:rPr lang="en-US" altLang="en-US" sz="2000" i="1" baseline="-25000" dirty="0" err="1">
                <a:ea typeface="ＭＳ Ｐゴシック" panose="020B0600070205080204" pitchFamily="34" charset="-128"/>
                <a:sym typeface="Greek Symbols" pitchFamily="18" charset="2"/>
              </a:rPr>
              <a:t>i</a:t>
            </a:r>
            <a:r>
              <a:rPr lang="en-US" altLang="en-US" sz="2000" dirty="0">
                <a:ea typeface="ＭＳ Ｐゴシック" panose="020B0600070205080204" pitchFamily="34" charset="-128"/>
                <a:sym typeface="Greek Symbols" pitchFamily="18" charset="2"/>
              </a:rPr>
              <a:t> and algorithms A1 through A7 that results in the least cost for </a:t>
            </a:r>
            <a:r>
              <a:rPr lang="en-US" altLang="en-US" sz="2000" dirty="0">
                <a:ea typeface="ＭＳ Ｐゴシック" panose="020B0600070205080204" pitchFamily="34" charset="-128"/>
                <a:sym typeface="Symbol" panose="05050102010706020507" pitchFamily="18" charset="2"/>
              </a:rPr>
              <a:t></a:t>
            </a:r>
            <a:r>
              <a:rPr lang="en-US" altLang="en-US" sz="2000" baseline="-25000" dirty="0">
                <a:ea typeface="ＭＳ Ｐゴシック" panose="020B0600070205080204" pitchFamily="34" charset="-128"/>
                <a:sym typeface="Symbol" panose="05050102010706020507" pitchFamily="18" charset="2"/>
              </a:rPr>
              <a:t></a:t>
            </a:r>
            <a:r>
              <a:rPr lang="en-US" altLang="en-US" sz="2000" i="1" baseline="-25000" dirty="0" err="1">
                <a:ea typeface="ＭＳ Ｐゴシック" panose="020B0600070205080204" pitchFamily="34" charset="-128"/>
                <a:sym typeface="Symbol" panose="05050102010706020507" pitchFamily="18" charset="2"/>
              </a:rPr>
              <a:t>i</a:t>
            </a:r>
            <a:r>
              <a:rPr lang="en-US" altLang="en-US" sz="2000" dirty="0">
                <a:ea typeface="ＭＳ Ｐゴシック" panose="020B0600070205080204" pitchFamily="34" charset="-128"/>
                <a:sym typeface="Greek Symbols" pitchFamily="18" charset="2"/>
              </a:rPr>
              <a:t> (</a:t>
            </a:r>
            <a:r>
              <a:rPr lang="en-US" altLang="en-US" sz="2000" i="1" dirty="0">
                <a:ea typeface="ＭＳ Ｐゴシック" panose="020B0600070205080204" pitchFamily="34" charset="-128"/>
                <a:sym typeface="Greek Symbols" pitchFamily="18" charset="2"/>
              </a:rPr>
              <a:t>r</a:t>
            </a:r>
            <a:r>
              <a:rPr lang="en-US" altLang="en-US" sz="2000" i="1" dirty="0" smtClean="0">
                <a:ea typeface="ＭＳ Ｐゴシック" panose="020B0600070205080204" pitchFamily="34" charset="-128"/>
                <a:sym typeface="Greek Symbols" pitchFamily="18" charset="2"/>
              </a:rPr>
              <a:t>).( </a:t>
            </a:r>
            <a:r>
              <a:rPr lang="en-US" altLang="en-US" sz="2000" i="1" dirty="0" smtClean="0">
                <a:solidFill>
                  <a:srgbClr val="FF0000"/>
                </a:solidFill>
                <a:ea typeface="ＭＳ Ｐゴシック" panose="020B0600070205080204" pitchFamily="34" charset="-128"/>
                <a:sym typeface="Greek Symbols" pitchFamily="18" charset="2"/>
              </a:rPr>
              <a:t>check whether the access path is available for an attribute in one of the simple conditions  then choose any one from A2 to A6</a:t>
            </a:r>
            <a:endParaRPr lang="en-US" altLang="en-US" sz="2000" i="1" dirty="0">
              <a:solidFill>
                <a:srgbClr val="FF0000"/>
              </a:solidFill>
              <a:ea typeface="ＭＳ Ｐゴシック" panose="020B0600070205080204" pitchFamily="34" charset="-128"/>
              <a:sym typeface="Greek Symbols" pitchFamily="18" charset="2"/>
            </a:endParaRPr>
          </a:p>
          <a:p>
            <a:pPr lvl="1">
              <a:tabLst>
                <a:tab pos="2338388" algn="l"/>
              </a:tabLst>
            </a:pPr>
            <a:r>
              <a:rPr lang="en-US" altLang="en-US" sz="2000" i="1" dirty="0">
                <a:ea typeface="ＭＳ Ｐゴシック" panose="020B0600070205080204" pitchFamily="34" charset="-128"/>
                <a:sym typeface="Greek Symbols" pitchFamily="18" charset="2"/>
              </a:rPr>
              <a:t> </a:t>
            </a:r>
            <a:r>
              <a:rPr lang="en-US" altLang="en-US" sz="2000" dirty="0">
                <a:ea typeface="ＭＳ Ｐゴシック" panose="020B0600070205080204" pitchFamily="34" charset="-128"/>
                <a:sym typeface="Greek Symbols" pitchFamily="18" charset="2"/>
              </a:rPr>
              <a:t>Test other conditions on tuple after fetching it into memory buffer.</a:t>
            </a:r>
          </a:p>
          <a:p>
            <a:pPr>
              <a:tabLst>
                <a:tab pos="2338388" algn="l"/>
              </a:tabLst>
            </a:pPr>
            <a:r>
              <a:rPr lang="en-US" altLang="en-US" b="1" dirty="0">
                <a:ea typeface="ＭＳ Ｐゴシック" panose="020B0600070205080204" pitchFamily="34" charset="-128"/>
                <a:sym typeface="Greek Symbols" pitchFamily="18" charset="2"/>
              </a:rPr>
              <a:t>A8</a:t>
            </a:r>
            <a:r>
              <a:rPr lang="en-US" altLang="en-US" dirty="0">
                <a:ea typeface="ＭＳ Ｐゴシック" panose="020B0600070205080204" pitchFamily="34" charset="-128"/>
                <a:sym typeface="Greek Symbols" pitchFamily="18" charset="2"/>
              </a:rPr>
              <a:t> (</a:t>
            </a:r>
            <a:r>
              <a:rPr lang="en-US" altLang="en-US" b="1" dirty="0">
                <a:solidFill>
                  <a:srgbClr val="3366CC"/>
                </a:solidFill>
                <a:ea typeface="ＭＳ Ｐゴシック" panose="020B0600070205080204" pitchFamily="34" charset="-128"/>
                <a:sym typeface="Greek Symbols" pitchFamily="18" charset="2"/>
              </a:rPr>
              <a:t>conjunctive selection using composite index</a:t>
            </a:r>
            <a:r>
              <a:rPr lang="en-US" altLang="en-US" dirty="0">
                <a:ea typeface="ＭＳ Ｐゴシック" panose="020B0600070205080204" pitchFamily="34" charset="-128"/>
                <a:sym typeface="Greek Symbols" pitchFamily="18" charset="2"/>
              </a:rPr>
              <a:t>).  </a:t>
            </a:r>
          </a:p>
          <a:p>
            <a:pPr lvl="1">
              <a:tabLst>
                <a:tab pos="2338388" algn="l"/>
              </a:tabLst>
            </a:pPr>
            <a:r>
              <a:rPr lang="en-US" altLang="en-US" sz="2000" dirty="0">
                <a:ea typeface="ＭＳ Ｐゴシック" panose="020B0600070205080204" pitchFamily="34" charset="-128"/>
                <a:sym typeface="Greek Symbols" pitchFamily="18" charset="2"/>
              </a:rPr>
              <a:t>Use appropriate composite (multiple-key) index if available.</a:t>
            </a:r>
          </a:p>
          <a:p>
            <a:pPr>
              <a:tabLst>
                <a:tab pos="2338388" algn="l"/>
              </a:tabLst>
            </a:pPr>
            <a:r>
              <a:rPr lang="en-US" altLang="en-US" b="1" dirty="0">
                <a:ea typeface="ＭＳ Ｐゴシック" panose="020B0600070205080204" pitchFamily="34" charset="-128"/>
                <a:sym typeface="Greek Symbols" pitchFamily="18" charset="2"/>
              </a:rPr>
              <a:t>A9</a:t>
            </a:r>
            <a:r>
              <a:rPr lang="en-US" altLang="en-US" dirty="0">
                <a:ea typeface="ＭＳ Ｐゴシック" panose="020B0600070205080204" pitchFamily="34" charset="-128"/>
                <a:sym typeface="Greek Symbols" pitchFamily="18" charset="2"/>
              </a:rPr>
              <a:t> (</a:t>
            </a:r>
            <a:r>
              <a:rPr lang="en-US" altLang="en-US" b="1" dirty="0">
                <a:solidFill>
                  <a:srgbClr val="3366CC"/>
                </a:solidFill>
                <a:ea typeface="ＭＳ Ｐゴシック" panose="020B0600070205080204" pitchFamily="34" charset="-128"/>
                <a:sym typeface="Greek Symbols" pitchFamily="18" charset="2"/>
              </a:rPr>
              <a:t>conjunctive selection by intersection of identifiers</a:t>
            </a:r>
            <a:r>
              <a:rPr lang="en-US" altLang="en-US" i="1" dirty="0">
                <a:ea typeface="ＭＳ Ｐゴシック" panose="020B0600070205080204" pitchFamily="34" charset="-128"/>
                <a:sym typeface="Greek Symbols" pitchFamily="18" charset="2"/>
              </a:rPr>
              <a:t>).</a:t>
            </a:r>
            <a:r>
              <a:rPr lang="en-US" altLang="en-US" dirty="0">
                <a:ea typeface="ＭＳ Ｐゴシック" panose="020B0600070205080204" pitchFamily="34" charset="-128"/>
                <a:sym typeface="Greek Symbols" pitchFamily="18" charset="2"/>
              </a:rPr>
              <a:t> </a:t>
            </a:r>
          </a:p>
          <a:p>
            <a:pPr lvl="1">
              <a:tabLst>
                <a:tab pos="2338388" algn="l"/>
              </a:tabLst>
            </a:pPr>
            <a:r>
              <a:rPr lang="en-US" altLang="en-US" sz="2000" dirty="0">
                <a:ea typeface="ＭＳ Ｐゴシック" panose="020B0600070205080204" pitchFamily="34" charset="-128"/>
                <a:sym typeface="Greek Symbols" pitchFamily="18" charset="2"/>
              </a:rPr>
              <a:t>Requires indices with record pointers. </a:t>
            </a:r>
          </a:p>
          <a:p>
            <a:pPr lvl="1">
              <a:tabLst>
                <a:tab pos="2338388" algn="l"/>
              </a:tabLst>
            </a:pPr>
            <a:r>
              <a:rPr lang="en-US" altLang="en-US" sz="2000" dirty="0">
                <a:ea typeface="ＭＳ Ｐゴシック" panose="020B0600070205080204" pitchFamily="34" charset="-128"/>
                <a:sym typeface="Greek Symbols" pitchFamily="18" charset="2"/>
              </a:rPr>
              <a:t>Use corresponding index for each condition, and take intersection of all the obtained sets of record pointers. </a:t>
            </a:r>
          </a:p>
          <a:p>
            <a:pPr lvl="1">
              <a:tabLst>
                <a:tab pos="2338388" algn="l"/>
              </a:tabLst>
            </a:pPr>
            <a:r>
              <a:rPr lang="en-US" altLang="en-US" sz="2000" dirty="0">
                <a:ea typeface="ＭＳ Ｐゴシック" panose="020B0600070205080204" pitchFamily="34" charset="-128"/>
                <a:sym typeface="Greek Symbols" pitchFamily="18" charset="2"/>
              </a:rPr>
              <a:t>Then fetch records from file</a:t>
            </a:r>
          </a:p>
          <a:p>
            <a:pPr lvl="1">
              <a:tabLst>
                <a:tab pos="2338388" algn="l"/>
              </a:tabLst>
            </a:pPr>
            <a:r>
              <a:rPr lang="en-US" altLang="en-US" sz="2000" dirty="0">
                <a:ea typeface="ＭＳ Ｐゴシック" panose="020B0600070205080204" pitchFamily="34" charset="-128"/>
                <a:sym typeface="Greek Symbols" pitchFamily="18" charset="2"/>
              </a:rPr>
              <a:t>If some conditions do not have appropriate indices, apply test in memory.</a:t>
            </a:r>
          </a:p>
        </p:txBody>
      </p:sp>
    </p:spTree>
    <p:extLst>
      <p:ext uri="{BB962C8B-B14F-4D97-AF65-F5344CB8AC3E}">
        <p14:creationId xmlns:p14="http://schemas.microsoft.com/office/powerpoint/2010/main" xmlns="" val="1349539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94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94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94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94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9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Algorithms for Complex Selections</a:t>
            </a:r>
          </a:p>
        </p:txBody>
      </p:sp>
      <p:sp>
        <p:nvSpPr>
          <p:cNvPr id="320515" name="Rectangle 3"/>
          <p:cNvSpPr>
            <a:spLocks noGrp="1" noChangeArrowheads="1"/>
          </p:cNvSpPr>
          <p:nvPr>
            <p:ph idx="1"/>
          </p:nvPr>
        </p:nvSpPr>
        <p:spPr>
          <a:xfrm>
            <a:off x="2366964" y="1897039"/>
            <a:ext cx="7737475" cy="4394579"/>
          </a:xfrm>
        </p:spPr>
        <p:txBody>
          <a:bodyPr/>
          <a:lstStyle/>
          <a:p>
            <a:r>
              <a:rPr lang="en-US" altLang="en-US" b="1" dirty="0">
                <a:ea typeface="ＭＳ Ｐゴシック" panose="020B0600070205080204" pitchFamily="34" charset="-128"/>
                <a:sym typeface="Symbol" panose="05050102010706020507" pitchFamily="18" charset="2"/>
              </a:rPr>
              <a:t>Disjunction:</a:t>
            </a:r>
            <a:r>
              <a:rPr lang="en-US" altLang="en-US" sz="24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Greek Symbols" pitchFamily="18" charset="2"/>
              </a:rPr>
              <a:t>1</a:t>
            </a:r>
            <a:r>
              <a:rPr lang="en-US" altLang="en-US" sz="2400" dirty="0">
                <a:ea typeface="ＭＳ Ｐゴシック" panose="020B0600070205080204" pitchFamily="34" charset="-128"/>
                <a:sym typeface="Symbol" panose="05050102010706020507" pitchFamily="18" charset="2"/>
              </a:rPr>
              <a:t> </a:t>
            </a:r>
            <a:r>
              <a:rPr lang="en-US" altLang="en-US" sz="2400" baseline="-25000" dirty="0">
                <a:ea typeface="ＭＳ Ｐゴシック" panose="020B0600070205080204" pitchFamily="34" charset="-128"/>
                <a:sym typeface="Symbol" panose="05050102010706020507" pitchFamily="18" charset="2"/>
              </a:rPr>
              <a:t></a:t>
            </a:r>
            <a:r>
              <a:rPr lang="en-US" altLang="en-US" sz="2400" baseline="-25000" dirty="0">
                <a:ea typeface="ＭＳ Ｐゴシック" panose="020B0600070205080204" pitchFamily="34" charset="-128"/>
                <a:sym typeface="Greek Symbols" pitchFamily="18" charset="2"/>
              </a:rPr>
              <a:t>2 </a:t>
            </a:r>
            <a:r>
              <a:rPr lang="en-US" altLang="en-US" sz="2400" dirty="0">
                <a:ea typeface="ＭＳ Ｐゴシック" panose="020B0600070205080204" pitchFamily="34" charset="-128"/>
                <a:sym typeface="Symbol" panose="05050102010706020507" pitchFamily="18" charset="2"/>
              </a:rPr>
              <a:t>. . . </a:t>
            </a:r>
            <a:r>
              <a:rPr lang="en-US" altLang="en-US" sz="2400" baseline="-25000" dirty="0">
                <a:ea typeface="ＭＳ Ｐゴシック" panose="020B0600070205080204" pitchFamily="34" charset="-128"/>
                <a:sym typeface="Symbol" panose="05050102010706020507" pitchFamily="18" charset="2"/>
              </a:rPr>
              <a:t></a:t>
            </a:r>
            <a:r>
              <a:rPr lang="en-US" altLang="en-US" sz="2400" i="1" baseline="-25000" dirty="0">
                <a:ea typeface="ＭＳ Ｐゴシック" panose="020B0600070205080204" pitchFamily="34" charset="-128"/>
                <a:sym typeface="Greek Symbols" pitchFamily="18" charset="2"/>
              </a:rPr>
              <a:t>n </a:t>
            </a:r>
            <a:r>
              <a:rPr lang="en-US" altLang="en-US" sz="2400" dirty="0">
                <a:ea typeface="ＭＳ Ｐゴシック" panose="020B0600070205080204" pitchFamily="34" charset="-128"/>
                <a:sym typeface="Symbol" panose="05050102010706020507" pitchFamily="18" charset="2"/>
              </a:rPr>
              <a:t>(</a:t>
            </a:r>
            <a:r>
              <a:rPr lang="en-US" altLang="en-US" sz="2400" i="1" dirty="0">
                <a:ea typeface="ＭＳ Ｐゴシック" panose="020B0600070205080204" pitchFamily="34" charset="-128"/>
                <a:sym typeface="Symbol" panose="05050102010706020507" pitchFamily="18" charset="2"/>
              </a:rPr>
              <a:t>r).</a:t>
            </a:r>
            <a:r>
              <a:rPr lang="en-US" altLang="en-US" i="1" dirty="0">
                <a:ea typeface="ＭＳ Ｐゴシック" panose="020B0600070205080204" pitchFamily="34" charset="-128"/>
                <a:sym typeface="Symbol" panose="05050102010706020507" pitchFamily="18" charset="2"/>
              </a:rPr>
              <a:t> </a:t>
            </a:r>
            <a:endParaRPr lang="en-US" altLang="en-US" dirty="0">
              <a:ea typeface="ＭＳ Ｐゴシック" panose="020B0600070205080204" pitchFamily="34" charset="-128"/>
              <a:sym typeface="Symbol" panose="05050102010706020507" pitchFamily="18" charset="2"/>
            </a:endParaRPr>
          </a:p>
          <a:p>
            <a:r>
              <a:rPr lang="en-US" altLang="en-US" b="1" dirty="0">
                <a:ea typeface="ＭＳ Ｐゴシック" panose="020B0600070205080204" pitchFamily="34" charset="-128"/>
                <a:sym typeface="Greek Symbols" pitchFamily="18" charset="2"/>
              </a:rPr>
              <a:t>A10</a:t>
            </a:r>
            <a:r>
              <a:rPr lang="en-US" altLang="en-US" dirty="0">
                <a:ea typeface="ＭＳ Ｐゴシック" panose="020B0600070205080204" pitchFamily="34" charset="-128"/>
                <a:sym typeface="Greek Symbols" pitchFamily="18" charset="2"/>
              </a:rPr>
              <a:t> (</a:t>
            </a:r>
            <a:r>
              <a:rPr lang="en-US" altLang="en-US" b="1" dirty="0">
                <a:solidFill>
                  <a:srgbClr val="3366CC"/>
                </a:solidFill>
                <a:ea typeface="ＭＳ Ｐゴシック" panose="020B0600070205080204" pitchFamily="34" charset="-128"/>
                <a:sym typeface="Greek Symbols" pitchFamily="18" charset="2"/>
              </a:rPr>
              <a:t>disjunctive selection by union of identifiers</a:t>
            </a:r>
            <a:r>
              <a:rPr lang="en-US" altLang="en-US" dirty="0">
                <a:ea typeface="ＭＳ Ｐゴシック" panose="020B0600070205080204" pitchFamily="34" charset="-128"/>
                <a:sym typeface="Greek Symbols" pitchFamily="18" charset="2"/>
              </a:rPr>
              <a:t>). </a:t>
            </a:r>
          </a:p>
          <a:p>
            <a:pPr lvl="1"/>
            <a:r>
              <a:rPr lang="en-US" altLang="en-US" sz="2000" dirty="0">
                <a:ea typeface="ＭＳ Ｐゴシック" panose="020B0600070205080204" pitchFamily="34" charset="-128"/>
                <a:sym typeface="Greek Symbols" pitchFamily="18" charset="2"/>
              </a:rPr>
              <a:t>Applicable if </a:t>
            </a:r>
            <a:r>
              <a:rPr lang="en-US" altLang="en-US" sz="2000" i="1" dirty="0">
                <a:ea typeface="ＭＳ Ｐゴシック" panose="020B0600070205080204" pitchFamily="34" charset="-128"/>
                <a:sym typeface="Greek Symbols" pitchFamily="18" charset="2"/>
              </a:rPr>
              <a:t>all </a:t>
            </a:r>
            <a:r>
              <a:rPr lang="en-US" altLang="en-US" sz="2000" dirty="0">
                <a:ea typeface="ＭＳ Ｐゴシック" panose="020B0600070205080204" pitchFamily="34" charset="-128"/>
                <a:sym typeface="Greek Symbols" pitchFamily="18" charset="2"/>
              </a:rPr>
              <a:t> conditions have available indices.  </a:t>
            </a:r>
          </a:p>
          <a:p>
            <a:pPr lvl="2"/>
            <a:r>
              <a:rPr lang="en-US" altLang="en-US" sz="2000" dirty="0">
                <a:ea typeface="ＭＳ Ｐゴシック" panose="020B0600070205080204" pitchFamily="34" charset="-128"/>
                <a:sym typeface="Greek Symbols" pitchFamily="18" charset="2"/>
              </a:rPr>
              <a:t>Otherwise use linear scan.</a:t>
            </a:r>
          </a:p>
          <a:p>
            <a:pPr lvl="1"/>
            <a:r>
              <a:rPr lang="en-US" altLang="en-US" sz="2000" dirty="0">
                <a:ea typeface="ＭＳ Ｐゴシック" panose="020B0600070205080204" pitchFamily="34" charset="-128"/>
                <a:sym typeface="Greek Symbols" pitchFamily="18" charset="2"/>
              </a:rPr>
              <a:t>Use corresponding index for each condition, and take union of all the obtained sets of record pointers. </a:t>
            </a:r>
          </a:p>
          <a:p>
            <a:pPr lvl="1"/>
            <a:r>
              <a:rPr lang="en-US" altLang="en-US" sz="2000" dirty="0">
                <a:ea typeface="ＭＳ Ｐゴシック" panose="020B0600070205080204" pitchFamily="34" charset="-128"/>
                <a:sym typeface="Greek Symbols" pitchFamily="18" charset="2"/>
              </a:rPr>
              <a:t>Then fetch records from file</a:t>
            </a:r>
          </a:p>
          <a:p>
            <a:r>
              <a:rPr lang="en-US" altLang="en-US" b="1" dirty="0">
                <a:ea typeface="ＭＳ Ｐゴシック" panose="020B0600070205080204" pitchFamily="34" charset="-128"/>
                <a:sym typeface="Symbol" panose="05050102010706020507" pitchFamily="18" charset="2"/>
              </a:rPr>
              <a:t>Negation:  </a:t>
            </a:r>
            <a:r>
              <a:rPr lang="en-US" altLang="en-US" dirty="0">
                <a:ea typeface="ＭＳ Ｐゴシック" panose="020B0600070205080204" pitchFamily="34" charset="-128"/>
                <a:sym typeface="Symbol" panose="05050102010706020507" pitchFamily="18" charset="2"/>
              </a:rPr>
              <a:t></a:t>
            </a:r>
            <a:r>
              <a:rPr lang="en-US" altLang="en-US" baseline="-25000" dirty="0">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r)</a:t>
            </a:r>
          </a:p>
          <a:p>
            <a:pPr lvl="1"/>
            <a:r>
              <a:rPr lang="en-US" altLang="en-US" sz="2000" dirty="0">
                <a:ea typeface="ＭＳ Ｐゴシック" panose="020B0600070205080204" pitchFamily="34" charset="-128"/>
                <a:sym typeface="Symbol" panose="05050102010706020507" pitchFamily="18" charset="2"/>
              </a:rPr>
              <a:t>Use linear scan on file</a:t>
            </a:r>
          </a:p>
          <a:p>
            <a:pPr lvl="1"/>
            <a:r>
              <a:rPr lang="en-US" altLang="en-US" sz="2000" dirty="0">
                <a:ea typeface="ＭＳ Ｐゴシック" panose="020B0600070205080204" pitchFamily="34" charset="-128"/>
                <a:sym typeface="Symbol" panose="05050102010706020507" pitchFamily="18" charset="2"/>
              </a:rPr>
              <a:t>If very few records satisfy , and an index is applicable to </a:t>
            </a:r>
          </a:p>
          <a:p>
            <a:pPr lvl="2"/>
            <a:r>
              <a:rPr lang="en-US" altLang="en-US" sz="2000" dirty="0">
                <a:ea typeface="ＭＳ Ｐゴシック" panose="020B0600070205080204" pitchFamily="34" charset="-128"/>
                <a:sym typeface="Symbol" panose="05050102010706020507" pitchFamily="18" charset="2"/>
              </a:rPr>
              <a:t> Find satisfying records using index and fetch from file</a:t>
            </a:r>
          </a:p>
        </p:txBody>
      </p:sp>
    </p:spTree>
    <p:extLst>
      <p:ext uri="{BB962C8B-B14F-4D97-AF65-F5344CB8AC3E}">
        <p14:creationId xmlns:p14="http://schemas.microsoft.com/office/powerpoint/2010/main" xmlns="" val="74712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0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0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05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05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5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05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0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19</a:t>
            </a:fld>
            <a:endParaRPr kumimoji="0" lang="en-US" altLang="en-US" sz="1200">
              <a:solidFill>
                <a:srgbClr val="FFFFFF"/>
              </a:solidFill>
            </a:endParaRPr>
          </a:p>
        </p:txBody>
      </p:sp>
    </p:spTree>
    <p:extLst>
      <p:ext uri="{BB962C8B-B14F-4D97-AF65-F5344CB8AC3E}">
        <p14:creationId xmlns:p14="http://schemas.microsoft.com/office/powerpoint/2010/main" xmlns="" val="53183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smtClean="0">
                <a:effectLst>
                  <a:outerShdw blurRad="38100" dist="38100" dir="2700000" algn="tl">
                    <a:srgbClr val="000000"/>
                  </a:outerShdw>
                </a:effectLst>
              </a:rPr>
              <a:t>Objective </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To understand the overall flow for Query Processing </a:t>
            </a:r>
          </a:p>
          <a:p>
            <a:pPr>
              <a:buFont typeface="Wingdings" panose="05000000000000000000" pitchFamily="2" charset="2"/>
              <a:buChar char="q"/>
            </a:pPr>
            <a:r>
              <a:rPr lang="en-US" sz="2400" dirty="0"/>
              <a:t> To define the measures of Query Cost </a:t>
            </a:r>
          </a:p>
          <a:p>
            <a:pPr>
              <a:buFont typeface="Wingdings" panose="05000000000000000000" pitchFamily="2" charset="2"/>
              <a:buChar char="q"/>
            </a:pPr>
            <a:r>
              <a:rPr lang="en-US" sz="2400" dirty="0"/>
              <a:t> To understand the algorithm for processing Selection Operations, Sorting, Join operations, and a few other Operations.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2</a:t>
            </a:fld>
            <a:endParaRPr lang="en-US"/>
          </a:p>
        </p:txBody>
      </p:sp>
    </p:spTree>
    <p:extLst>
      <p:ext uri="{BB962C8B-B14F-4D97-AF65-F5344CB8AC3E}">
        <p14:creationId xmlns:p14="http://schemas.microsoft.com/office/powerpoint/2010/main" xmlns="" val="331422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p>
        </p:txBody>
      </p:sp>
      <p:sp>
        <p:nvSpPr>
          <p:cNvPr id="7" name="Slide Number Placeholder 6"/>
          <p:cNvSpPr>
            <a:spLocks noGrp="1"/>
          </p:cNvSpPr>
          <p:nvPr>
            <p:ph type="sldNum" sz="quarter" idx="12"/>
          </p:nvPr>
        </p:nvSpPr>
        <p:spPr/>
        <p:txBody>
          <a:bodyPr/>
          <a:lstStyle/>
          <a:p>
            <a:fld id="{B50E8914-3A3C-4712-9D59-CE111BB10161}" type="slidenum">
              <a:rPr lang="en-US" smtClean="0"/>
              <a:pPr/>
              <a:t>3</a:t>
            </a:fld>
            <a:endParaRPr lang="en-US"/>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smtClean="0"/>
              <a:t> </a:t>
            </a:r>
            <a:r>
              <a:rPr lang="en-US" altLang="en-US" sz="2400" dirty="0">
                <a:ea typeface="ＭＳ Ｐゴシック" panose="020B0600070205080204" pitchFamily="34" charset="-128"/>
              </a:rPr>
              <a:t>Measures of Query Cost</a:t>
            </a:r>
          </a:p>
          <a:p>
            <a:pPr>
              <a:buFont typeface="Wingdings" panose="05000000000000000000" pitchFamily="2" charset="2"/>
              <a:buChar char="q"/>
            </a:pPr>
            <a:r>
              <a:rPr lang="en-US" altLang="en-US" sz="2400" dirty="0" smtClean="0">
                <a:ea typeface="ＭＳ Ｐゴシック" panose="020B0600070205080204" pitchFamily="34" charset="-128"/>
              </a:rPr>
              <a:t> Selection </a:t>
            </a:r>
            <a:r>
              <a:rPr lang="en-US" altLang="en-US" sz="2400" dirty="0">
                <a:ea typeface="ＭＳ Ｐゴシック" panose="020B0600070205080204" pitchFamily="34" charset="-128"/>
              </a:rPr>
              <a:t>Operation  </a:t>
            </a:r>
          </a:p>
          <a:p>
            <a:pPr>
              <a:buFont typeface="Wingdings" panose="05000000000000000000" pitchFamily="2" charset="2"/>
              <a:buChar char="q"/>
            </a:pPr>
            <a:r>
              <a:rPr lang="en-US" altLang="en-US" sz="2400" dirty="0" smtClean="0">
                <a:ea typeface="ＭＳ Ｐゴシック" panose="020B0600070205080204" pitchFamily="34" charset="-128"/>
              </a:rPr>
              <a:t> Sorting </a:t>
            </a:r>
            <a:endParaRPr lang="en-US" altLang="en-US" sz="2400" dirty="0">
              <a:ea typeface="ＭＳ Ｐゴシック" panose="020B0600070205080204" pitchFamily="34" charset="-128"/>
            </a:endParaRPr>
          </a:p>
          <a:p>
            <a:pPr>
              <a:buFont typeface="Wingdings" panose="05000000000000000000" pitchFamily="2" charset="2"/>
              <a:buChar char="q"/>
            </a:pPr>
            <a:r>
              <a:rPr lang="en-US" altLang="en-US" sz="2400" dirty="0" smtClean="0">
                <a:ea typeface="ＭＳ Ｐゴシック" panose="020B0600070205080204" pitchFamily="34" charset="-128"/>
              </a:rPr>
              <a:t> Join Operation </a:t>
            </a:r>
            <a:endParaRPr lang="en-US" altLang="en-US" sz="2400" dirty="0">
              <a:ea typeface="ＭＳ Ｐゴシック" panose="020B0600070205080204" pitchFamily="34" charset="-128"/>
            </a:endParaRPr>
          </a:p>
          <a:p>
            <a:pPr>
              <a:buFont typeface="Wingdings" panose="05000000000000000000" pitchFamily="2" charset="2"/>
              <a:buChar char="q"/>
            </a:pPr>
            <a:r>
              <a:rPr lang="en-US" altLang="en-US" sz="2400" dirty="0" smtClean="0">
                <a:ea typeface="ＭＳ Ｐゴシック" panose="020B0600070205080204" pitchFamily="34" charset="-128"/>
              </a:rPr>
              <a:t> Other </a:t>
            </a:r>
            <a:r>
              <a:rPr lang="en-US" altLang="en-US" sz="2400" dirty="0">
                <a:ea typeface="ＭＳ Ｐゴシック" panose="020B0600070205080204" pitchFamily="34" charset="-128"/>
              </a:rPr>
              <a:t>Operations</a:t>
            </a:r>
          </a:p>
          <a:p>
            <a:pPr>
              <a:buFont typeface="Wingdings" panose="05000000000000000000" pitchFamily="2" charset="2"/>
              <a:buChar char="q"/>
            </a:pPr>
            <a:r>
              <a:rPr lang="en-US" altLang="en-US" sz="2400" dirty="0" smtClean="0">
                <a:ea typeface="ＭＳ Ｐゴシック" panose="020B0600070205080204" pitchFamily="34" charset="-128"/>
              </a:rPr>
              <a:t> Evaluation </a:t>
            </a:r>
            <a:r>
              <a:rPr lang="en-US" altLang="en-US" sz="2400" dirty="0">
                <a:ea typeface="ＭＳ Ｐゴシック" panose="020B0600070205080204" pitchFamily="34" charset="-128"/>
              </a:rPr>
              <a:t>of Expressions</a:t>
            </a:r>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altLang="en-US" sz="2400" dirty="0"/>
          </a:p>
          <a:p>
            <a:pPr marL="0" indent="0">
              <a:lnSpc>
                <a:spcPct val="100000"/>
              </a:lnSpc>
              <a:buSzPct val="85000"/>
              <a:buNone/>
              <a:defRPr/>
            </a:pPr>
            <a:endParaRPr lang="en-US" altLang="en-US" sz="2400" dirty="0" smtClean="0"/>
          </a:p>
          <a:p>
            <a:pPr marL="320040" indent="-320040">
              <a:lnSpc>
                <a:spcPct val="100000"/>
              </a:lnSpc>
              <a:buSzPct val="85000"/>
              <a:buFont typeface="Wingdings"/>
              <a:buChar char=""/>
              <a:defRPr/>
            </a:pPr>
            <a:endParaRPr lang="en-US" altLang="en-US" dirty="0"/>
          </a:p>
        </p:txBody>
      </p:sp>
    </p:spTree>
    <p:extLst>
      <p:ext uri="{BB962C8B-B14F-4D97-AF65-F5344CB8AC3E}">
        <p14:creationId xmlns:p14="http://schemas.microsoft.com/office/powerpoint/2010/main" xmlns="" val="881335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smtClean="0">
                <a:effectLst>
                  <a:outerShdw blurRad="38100" dist="38100" dir="2700000" algn="tl">
                    <a:srgbClr val="000000"/>
                  </a:outerShdw>
                </a:effectLst>
              </a:rPr>
              <a:t>SQL Server Performance Tuning </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097280" y="1845734"/>
            <a:ext cx="10058400" cy="4432236"/>
          </a:xfrm>
        </p:spPr>
        <p:txBody>
          <a:bodyPr>
            <a:normAutofit fontScale="92500" lnSpcReduction="20000"/>
          </a:bodyPr>
          <a:lstStyle/>
          <a:p>
            <a:pPr>
              <a:buFont typeface="Wingdings" panose="05000000000000000000" pitchFamily="2" charset="2"/>
              <a:buChar char="q"/>
            </a:pPr>
            <a:r>
              <a:rPr lang="en-US" dirty="0" smtClean="0"/>
              <a:t> Efficient schema design.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Indexes Fine Tuning.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Queries Optimization.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Build efficient stored procedures.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Efficient transactions.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Understand and analyze execution plans.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Identify and eliminate execution plans .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Avoid scalability pitfalls when you use SQL XML.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Tune Microsoft SQL server. </a:t>
            </a:r>
          </a:p>
          <a:p>
            <a:pPr>
              <a:buFont typeface="Wingdings" panose="05000000000000000000" pitchFamily="2" charset="2"/>
              <a:buChar char="q"/>
            </a:pPr>
            <a:r>
              <a:rPr lang="en-US" dirty="0" smtClean="0">
                <a:sym typeface="Wingdings" panose="05000000000000000000" pitchFamily="2" charset="2"/>
              </a:rPr>
              <a:t> Test and monitor your data access performance. </a:t>
            </a:r>
          </a:p>
          <a:p>
            <a:pPr>
              <a:buFont typeface="Wingdings" panose="05000000000000000000" pitchFamily="2" charset="2"/>
              <a:buChar char="q"/>
            </a:pPr>
            <a:r>
              <a:rPr lang="en-US" dirty="0">
                <a:sym typeface="Wingdings" panose="05000000000000000000" pitchFamily="2" charset="2"/>
              </a:rPr>
              <a:t> </a:t>
            </a:r>
            <a:r>
              <a:rPr lang="en-US" dirty="0" smtClean="0">
                <a:sym typeface="Wingdings" panose="05000000000000000000" pitchFamily="2" charset="2"/>
              </a:rPr>
              <a:t>Check how deployment decisions impact performance and scalability. </a:t>
            </a:r>
          </a:p>
          <a:p>
            <a:pPr marL="0" indent="0">
              <a:buNone/>
            </a:pPr>
            <a:endParaRPr lang="en-US" dirty="0">
              <a:sym typeface="Wingdings" panose="05000000000000000000" pitchFamily="2" charset="2"/>
            </a:endParaRPr>
          </a:p>
          <a:p>
            <a:pPr>
              <a:buFont typeface="Wingdings" panose="05000000000000000000" pitchFamily="2" charset="2"/>
              <a:buChar char="q"/>
            </a:pPr>
            <a:endParaRPr lang="en-US" baseline="-25000" dirty="0"/>
          </a:p>
          <a:p>
            <a:pPr>
              <a:buFont typeface="Wingdings" panose="05000000000000000000" pitchFamily="2" charset="2"/>
              <a:buChar char="q"/>
            </a:pPr>
            <a:endParaRPr lang="en-US" sz="2000" baseline="-25000" dirty="0"/>
          </a:p>
          <a:p>
            <a:pPr lvl="1">
              <a:buFont typeface="Wingdings" panose="05000000000000000000" pitchFamily="2" charset="2"/>
              <a:buChar char="§"/>
            </a:pPr>
            <a:endParaRPr lang="en-US" sz="2000" dirty="0" smtClean="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smtClean="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smtClean="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smtClean="0"/>
          </a:p>
          <a:p>
            <a:pPr lvl="1">
              <a:buFont typeface="Wingdings" panose="05000000000000000000" pitchFamily="2" charset="2"/>
              <a:buChar char="§"/>
            </a:pPr>
            <a:endParaRPr lang="en-US" sz="2000" dirty="0" smtClean="0"/>
          </a:p>
          <a:p>
            <a:pPr marL="201168" lvl="1" indent="0">
              <a:buNone/>
            </a:pPr>
            <a:endParaRPr lang="en-US" sz="2000"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4</a:t>
            </a:fld>
            <a:endParaRPr lang="en-US"/>
          </a:p>
        </p:txBody>
      </p:sp>
    </p:spTree>
    <p:extLst>
      <p:ext uri="{BB962C8B-B14F-4D97-AF65-F5344CB8AC3E}">
        <p14:creationId xmlns:p14="http://schemas.microsoft.com/office/powerpoint/2010/main" xmlns="" val="974041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Basic Steps in Query Processing</a:t>
            </a:r>
          </a:p>
        </p:txBody>
      </p:sp>
      <p:sp>
        <p:nvSpPr>
          <p:cNvPr id="19458" name="Rectangle 3"/>
          <p:cNvSpPr>
            <a:spLocks noGrp="1" noChangeArrowheads="1"/>
          </p:cNvSpPr>
          <p:nvPr>
            <p:ph idx="1"/>
          </p:nvPr>
        </p:nvSpPr>
        <p:spPr>
          <a:xfrm>
            <a:off x="1273862" y="1842294"/>
            <a:ext cx="3298138" cy="1497012"/>
          </a:xfrm>
        </p:spPr>
        <p:txBody>
          <a:bodyPr>
            <a:normAutofit/>
          </a:bodyPr>
          <a:lstStyle/>
          <a:p>
            <a:pPr>
              <a:buFont typeface="Wingdings" panose="05000000000000000000" pitchFamily="2" charset="2"/>
              <a:buChar char="q"/>
            </a:pPr>
            <a:r>
              <a:rPr lang="en-US" altLang="en-US" sz="2400" dirty="0" smtClean="0">
                <a:ea typeface="ＭＳ Ｐゴシック" panose="020B0600070205080204" pitchFamily="34" charset="-128"/>
              </a:rPr>
              <a:t> Parsing </a:t>
            </a:r>
            <a:r>
              <a:rPr lang="en-US" altLang="en-US" sz="2400" dirty="0">
                <a:ea typeface="ＭＳ Ｐゴシック" panose="020B0600070205080204" pitchFamily="34" charset="-128"/>
              </a:rPr>
              <a:t>and translation</a:t>
            </a:r>
          </a:p>
          <a:p>
            <a:pPr>
              <a:buFont typeface="Wingdings" panose="05000000000000000000" pitchFamily="2" charset="2"/>
              <a:buChar char="q"/>
            </a:pPr>
            <a:r>
              <a:rPr lang="en-US" altLang="en-US" sz="2400" dirty="0" smtClean="0">
                <a:ea typeface="ＭＳ Ｐゴシック" panose="020B0600070205080204" pitchFamily="34" charset="-128"/>
              </a:rPr>
              <a:t> Optimization</a:t>
            </a:r>
            <a:endParaRPr lang="en-US" altLang="en-US" sz="2400" dirty="0">
              <a:ea typeface="ＭＳ Ｐゴシック" panose="020B0600070205080204" pitchFamily="34" charset="-128"/>
            </a:endParaRPr>
          </a:p>
          <a:p>
            <a:pPr>
              <a:buFont typeface="Wingdings" panose="05000000000000000000" pitchFamily="2" charset="2"/>
              <a:buChar char="q"/>
            </a:pPr>
            <a:r>
              <a:rPr lang="en-US" altLang="en-US" sz="2400" dirty="0" smtClean="0">
                <a:ea typeface="ＭＳ Ｐゴシック" panose="020B0600070205080204" pitchFamily="34" charset="-128"/>
              </a:rPr>
              <a:t> Evaluation</a:t>
            </a:r>
            <a:endParaRPr lang="en-US" altLang="en-US" sz="2400" dirty="0">
              <a:ea typeface="ＭＳ Ｐゴシック" panose="020B0600070205080204" pitchFamily="34" charset="-128"/>
            </a:endParaRPr>
          </a:p>
        </p:txBody>
      </p:sp>
      <p:pic>
        <p:nvPicPr>
          <p:cNvPr id="19459"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74090" y="1842294"/>
            <a:ext cx="723265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232012" y="6408910"/>
            <a:ext cx="11959987" cy="369332"/>
          </a:xfrm>
          <a:prstGeom prst="rect">
            <a:avLst/>
          </a:prstGeom>
        </p:spPr>
        <p:txBody>
          <a:bodyPr wrap="square">
            <a:spAutoFit/>
          </a:bodyPr>
          <a:lstStyle/>
          <a:p>
            <a:r>
              <a:rPr lang="en-IN" dirty="0">
                <a:solidFill>
                  <a:schemeClr val="bg1"/>
                </a:solidFill>
              </a:rPr>
              <a:t>Content </a:t>
            </a:r>
            <a:r>
              <a:rPr lang="en-IN" altLang="en-US" dirty="0">
                <a:solidFill>
                  <a:schemeClr val="bg1"/>
                </a:solidFill>
              </a:rPr>
              <a:t>Sources</a:t>
            </a:r>
            <a:r>
              <a:rPr lang="en-IN" altLang="en-US" dirty="0" smtClean="0">
                <a:solidFill>
                  <a:schemeClr val="bg1"/>
                </a:solidFill>
              </a:rPr>
              <a:t>: Database System Concept, 6</a:t>
            </a:r>
            <a:r>
              <a:rPr lang="en-IN" altLang="en-US" baseline="30000" dirty="0" smtClean="0">
                <a:solidFill>
                  <a:schemeClr val="bg1"/>
                </a:solidFill>
              </a:rPr>
              <a:t>th</a:t>
            </a:r>
            <a:r>
              <a:rPr lang="en-IN" altLang="en-US" dirty="0" smtClean="0">
                <a:solidFill>
                  <a:schemeClr val="bg1"/>
                </a:solidFill>
              </a:rPr>
              <a:t> Ed.                                                                   © </a:t>
            </a:r>
            <a:r>
              <a:rPr lang="en-IN" altLang="en-US" dirty="0" err="1" smtClean="0">
                <a:solidFill>
                  <a:schemeClr val="bg1"/>
                </a:solidFill>
              </a:rPr>
              <a:t>Silberschatz</a:t>
            </a:r>
            <a:r>
              <a:rPr lang="en-IN" altLang="en-US" dirty="0" smtClean="0">
                <a:solidFill>
                  <a:schemeClr val="bg1"/>
                </a:solidFill>
              </a:rPr>
              <a:t>, </a:t>
            </a:r>
            <a:r>
              <a:rPr lang="en-IN" altLang="en-US" dirty="0" err="1" smtClean="0">
                <a:solidFill>
                  <a:schemeClr val="bg1"/>
                </a:solidFill>
              </a:rPr>
              <a:t>Korth</a:t>
            </a:r>
            <a:r>
              <a:rPr lang="en-IN" altLang="en-US" dirty="0" smtClean="0">
                <a:solidFill>
                  <a:schemeClr val="bg1"/>
                </a:solidFill>
              </a:rPr>
              <a:t> and </a:t>
            </a:r>
            <a:r>
              <a:rPr lang="en-IN" altLang="en-US" dirty="0" err="1" smtClean="0">
                <a:solidFill>
                  <a:schemeClr val="bg1"/>
                </a:solidFill>
              </a:rPr>
              <a:t>Sudarshan</a:t>
            </a:r>
            <a:endParaRPr lang="en-IN" dirty="0">
              <a:solidFill>
                <a:schemeClr val="bg1"/>
              </a:solidFill>
            </a:endParaRPr>
          </a:p>
        </p:txBody>
      </p:sp>
    </p:spTree>
    <p:extLst>
      <p:ext uri="{BB962C8B-B14F-4D97-AF65-F5344CB8AC3E}">
        <p14:creationId xmlns:p14="http://schemas.microsoft.com/office/powerpoint/2010/main" xmlns="" val="105101703"/>
      </p:ext>
    </p:extLst>
  </p:cSld>
  <p:clrMapOvr>
    <a:masterClrMapping/>
  </p:clrMapOvr>
  <p:transition advTm="152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132760" y="354842"/>
            <a:ext cx="8871045" cy="1239105"/>
          </a:xfrm>
        </p:spPr>
        <p:txBody>
          <a:bodyPr>
            <a:noAutofit/>
          </a:bodyPr>
          <a:lstStyle/>
          <a:p>
            <a:r>
              <a:rPr lang="en-US" altLang="en-US" sz="4300" dirty="0">
                <a:effectLst>
                  <a:outerShdw blurRad="38100" dist="38100" dir="2700000" algn="tl">
                    <a:srgbClr val="000000"/>
                  </a:outerShdw>
                </a:effectLst>
              </a:rPr>
              <a:t>Basic Steps in Query Processing (Cont.)</a:t>
            </a:r>
          </a:p>
        </p:txBody>
      </p:sp>
      <p:sp>
        <p:nvSpPr>
          <p:cNvPr id="21506" name="Rectangle 3"/>
          <p:cNvSpPr>
            <a:spLocks noGrp="1" noChangeArrowheads="1"/>
          </p:cNvSpPr>
          <p:nvPr>
            <p:ph idx="1"/>
          </p:nvPr>
        </p:nvSpPr>
        <p:spPr>
          <a:xfrm>
            <a:off x="1433016" y="1856097"/>
            <a:ext cx="8855574" cy="3608292"/>
          </a:xfrm>
        </p:spPr>
        <p:txBody>
          <a:bodyPr/>
          <a:lstStyle/>
          <a:p>
            <a:pPr>
              <a:buFont typeface="Wingdings" panose="05000000000000000000" pitchFamily="2" charset="2"/>
              <a:buChar char="q"/>
            </a:pPr>
            <a:r>
              <a:rPr lang="en-US" altLang="en-US" dirty="0" smtClean="0">
                <a:ea typeface="ＭＳ Ｐゴシック" panose="020B0600070205080204" pitchFamily="34" charset="-128"/>
              </a:rPr>
              <a:t> Parsing </a:t>
            </a:r>
            <a:r>
              <a:rPr lang="en-US" altLang="en-US" dirty="0">
                <a:ea typeface="ＭＳ Ｐゴシック" panose="020B0600070205080204" pitchFamily="34" charset="-128"/>
              </a:rPr>
              <a:t>and translation</a:t>
            </a:r>
          </a:p>
          <a:p>
            <a:pPr lvl="1"/>
            <a:r>
              <a:rPr lang="en-US" altLang="en-US" sz="2000" dirty="0">
                <a:ea typeface="ＭＳ Ｐゴシック" panose="020B0600070205080204" pitchFamily="34" charset="-128"/>
              </a:rPr>
              <a:t>translate the query into its internal form.  This is then translated into relational algebra.</a:t>
            </a:r>
          </a:p>
          <a:p>
            <a:pPr lvl="1"/>
            <a:r>
              <a:rPr lang="en-US" altLang="en-US" sz="2000" dirty="0">
                <a:ea typeface="ＭＳ Ｐゴシック" panose="020B0600070205080204" pitchFamily="34" charset="-128"/>
              </a:rPr>
              <a:t>Parser checks syntax, verifies relations</a:t>
            </a:r>
          </a:p>
          <a:p>
            <a:pPr>
              <a:buFont typeface="Wingdings" panose="05000000000000000000" pitchFamily="2" charset="2"/>
              <a:buChar char="q"/>
            </a:pPr>
            <a:r>
              <a:rPr lang="en-US" altLang="en-US" dirty="0" smtClean="0">
                <a:ea typeface="ＭＳ Ｐゴシック" panose="020B0600070205080204" pitchFamily="34" charset="-128"/>
              </a:rPr>
              <a:t> Evaluation</a:t>
            </a:r>
            <a:endParaRPr lang="en-US" altLang="en-US" dirty="0">
              <a:ea typeface="ＭＳ Ｐゴシック" panose="020B0600070205080204" pitchFamily="34" charset="-128"/>
            </a:endParaRPr>
          </a:p>
          <a:p>
            <a:pPr lvl="1"/>
            <a:r>
              <a:rPr lang="en-US" altLang="en-US" sz="2000" dirty="0">
                <a:ea typeface="ＭＳ Ｐゴシック" panose="020B0600070205080204" pitchFamily="34" charset="-128"/>
              </a:rPr>
              <a:t>The query-execution engine takes a query-evaluation plan, executes that plan, and returns the answers to the query.</a:t>
            </a:r>
          </a:p>
          <a:p>
            <a:pPr lvl="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xmlns="" val="2848334010"/>
      </p:ext>
    </p:extLst>
  </p:cSld>
  <p:clrMapOvr>
    <a:masterClrMapping/>
  </p:clrMapOvr>
  <p:transition advTm="99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078174" y="301625"/>
            <a:ext cx="10031105" cy="1377050"/>
          </a:xfrm>
        </p:spPr>
        <p:txBody>
          <a:bodyPr>
            <a:normAutofit/>
          </a:bodyPr>
          <a:lstStyle/>
          <a:p>
            <a:r>
              <a:rPr lang="en-US" altLang="en-US" sz="4300" dirty="0">
                <a:effectLst>
                  <a:outerShdw blurRad="38100" dist="38100" dir="2700000" algn="tl">
                    <a:srgbClr val="000000"/>
                  </a:outerShdw>
                </a:effectLst>
              </a:rPr>
              <a:t>Basic Steps in Query Processing : Optimization</a:t>
            </a:r>
          </a:p>
        </p:txBody>
      </p:sp>
      <p:sp>
        <p:nvSpPr>
          <p:cNvPr id="23554" name="Rectangle 3"/>
          <p:cNvSpPr>
            <a:spLocks noGrp="1" noChangeArrowheads="1"/>
          </p:cNvSpPr>
          <p:nvPr>
            <p:ph idx="1"/>
          </p:nvPr>
        </p:nvSpPr>
        <p:spPr>
          <a:xfrm>
            <a:off x="1215403" y="1842449"/>
            <a:ext cx="10003052" cy="4377733"/>
          </a:xfrm>
        </p:spPr>
        <p:txBody>
          <a:bodyPr/>
          <a:lstStyle/>
          <a:p>
            <a:pPr>
              <a:buFont typeface="Wingdings" panose="05000000000000000000" pitchFamily="2" charset="2"/>
              <a:buChar char="q"/>
            </a:pPr>
            <a:r>
              <a:rPr lang="en-US" altLang="en-US" dirty="0" smtClean="0">
                <a:ea typeface="ＭＳ Ｐゴシック" panose="020B0600070205080204" pitchFamily="34" charset="-128"/>
              </a:rPr>
              <a:t> A </a:t>
            </a:r>
            <a:r>
              <a:rPr lang="en-US" altLang="en-US" dirty="0">
                <a:ea typeface="ＭＳ Ｐゴシック" panose="020B0600070205080204" pitchFamily="34" charset="-128"/>
              </a:rPr>
              <a:t>relational algebra expression may have many equivalent expressions</a:t>
            </a:r>
          </a:p>
          <a:p>
            <a:pPr lvl="1"/>
            <a:r>
              <a:rPr lang="en-US" altLang="en-US" sz="2000" dirty="0">
                <a:ea typeface="ＭＳ Ｐゴシック" panose="020B0600070205080204" pitchFamily="34" charset="-128"/>
              </a:rPr>
              <a:t>E.g., </a:t>
            </a:r>
            <a:r>
              <a:rPr lang="en-US" altLang="en-US" sz="2400" dirty="0">
                <a:ea typeface="ＭＳ Ｐゴシック" panose="020B0600070205080204" pitchFamily="34" charset="-128"/>
                <a:sym typeface="Symbol" panose="05050102010706020507" pitchFamily="18" charset="2"/>
              </a:rPr>
              <a:t></a:t>
            </a:r>
            <a:r>
              <a:rPr lang="en-US" altLang="en-US" sz="2400" i="1" baseline="-25000" dirty="0">
                <a:ea typeface="ＭＳ Ｐゴシック" panose="020B0600070205080204" pitchFamily="34" charset="-128"/>
                <a:sym typeface="Symbol" panose="05050102010706020507" pitchFamily="18" charset="2"/>
              </a:rPr>
              <a:t>salary</a:t>
            </a:r>
            <a:r>
              <a:rPr lang="en-US" altLang="en-US" sz="2400" baseline="-25000" dirty="0">
                <a:ea typeface="ＭＳ Ｐゴシック" panose="020B0600070205080204" pitchFamily="34" charset="-128"/>
                <a:sym typeface="Symbol" panose="05050102010706020507" pitchFamily="18" charset="2"/>
              </a:rPr>
              <a:t>75000</a:t>
            </a:r>
            <a:r>
              <a:rPr lang="en-US" altLang="en-US" sz="2000" dirty="0">
                <a:ea typeface="ＭＳ Ｐゴシック" panose="020B0600070205080204" pitchFamily="34" charset="-128"/>
                <a:sym typeface="Symbol" panose="05050102010706020507" pitchFamily="18" charset="2"/>
              </a:rPr>
              <a:t>(</a:t>
            </a:r>
            <a:r>
              <a:rPr lang="en-US" altLang="en-US" dirty="0" smtClean="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instructor)) </a:t>
            </a:r>
            <a:r>
              <a:rPr lang="en-US" altLang="en-US" sz="2000" dirty="0">
                <a:ea typeface="ＭＳ Ｐゴシック" panose="020B0600070205080204" pitchFamily="34" charset="-128"/>
                <a:sym typeface="Symbol" panose="05050102010706020507" pitchFamily="18" charset="2"/>
              </a:rPr>
              <a:t>is equivalent to </a:t>
            </a:r>
            <a:br>
              <a:rPr lang="en-US" altLang="en-US" sz="2000" dirty="0">
                <a:ea typeface="ＭＳ Ｐゴシック" panose="020B0600070205080204" pitchFamily="34" charset="-128"/>
                <a:sym typeface="Symbol" panose="05050102010706020507" pitchFamily="18" charset="2"/>
              </a:rPr>
            </a:br>
            <a:r>
              <a:rPr lang="en-US" altLang="en-US" sz="2000" dirty="0">
                <a:ea typeface="ＭＳ Ｐゴシック" panose="020B0600070205080204" pitchFamily="34" charset="-128"/>
                <a:sym typeface="Symbol" panose="05050102010706020507" pitchFamily="18" charset="2"/>
              </a:rPr>
              <a:t>         </a:t>
            </a:r>
            <a:r>
              <a:rPr lang="en-US" altLang="en-US" dirty="0" smtClean="0">
                <a:ea typeface="ＭＳ Ｐゴシック" panose="020B0600070205080204" pitchFamily="34" charset="-128"/>
                <a:sym typeface="Symbol" panose="05050102010706020507" pitchFamily="18" charset="2"/>
              </a:rPr>
              <a:t></a:t>
            </a:r>
            <a:r>
              <a:rPr lang="en-US" altLang="en-US" sz="2400" i="1" baseline="-25000"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a:t>
            </a:r>
            <a:r>
              <a:rPr lang="en-US" altLang="en-US" sz="2400" dirty="0">
                <a:ea typeface="ＭＳ Ｐゴシック" panose="020B0600070205080204" pitchFamily="34" charset="-128"/>
                <a:sym typeface="Symbol" panose="05050102010706020507" pitchFamily="18" charset="2"/>
              </a:rPr>
              <a:t></a:t>
            </a:r>
            <a:r>
              <a:rPr lang="en-US" altLang="en-US" sz="2400" i="1" baseline="-25000" dirty="0">
                <a:ea typeface="ＭＳ Ｐゴシック" panose="020B0600070205080204" pitchFamily="34" charset="-128"/>
                <a:sym typeface="Symbol" panose="05050102010706020507" pitchFamily="18" charset="2"/>
              </a:rPr>
              <a:t>salary</a:t>
            </a:r>
            <a:r>
              <a:rPr lang="en-US" altLang="en-US" sz="2400" baseline="-25000" dirty="0">
                <a:ea typeface="ＭＳ Ｐゴシック" panose="020B0600070205080204" pitchFamily="34" charset="-128"/>
                <a:sym typeface="Symbol" panose="05050102010706020507" pitchFamily="18" charset="2"/>
              </a:rPr>
              <a:t>75000</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instructor))</a:t>
            </a:r>
          </a:p>
          <a:p>
            <a:pPr>
              <a:buFont typeface="Wingdings" panose="05000000000000000000" pitchFamily="2" charset="2"/>
              <a:buChar char="q"/>
            </a:pPr>
            <a:r>
              <a:rPr lang="en-US" altLang="en-US" dirty="0" smtClean="0">
                <a:ea typeface="ＭＳ Ｐゴシック" panose="020B0600070205080204" pitchFamily="34" charset="-128"/>
                <a:sym typeface="Symbol" panose="05050102010706020507" pitchFamily="18" charset="2"/>
              </a:rPr>
              <a:t> Each </a:t>
            </a:r>
            <a:r>
              <a:rPr lang="en-US" altLang="en-US" dirty="0">
                <a:ea typeface="ＭＳ Ｐゴシック" panose="020B0600070205080204" pitchFamily="34" charset="-128"/>
                <a:sym typeface="Symbol" panose="05050102010706020507" pitchFamily="18" charset="2"/>
              </a:rPr>
              <a:t>relational algebra operation can be evaluated using one of several different algorithms</a:t>
            </a:r>
          </a:p>
          <a:p>
            <a:pPr lvl="1"/>
            <a:r>
              <a:rPr lang="en-US" altLang="en-US" sz="2000" dirty="0">
                <a:ea typeface="ＭＳ Ｐゴシック" panose="020B0600070205080204" pitchFamily="34" charset="-128"/>
                <a:sym typeface="Symbol" panose="05050102010706020507" pitchFamily="18" charset="2"/>
              </a:rPr>
              <a:t>Correspondingly, a relational-algebra expression can be evaluated in many ways. </a:t>
            </a:r>
          </a:p>
          <a:p>
            <a:pPr>
              <a:buFont typeface="Wingdings" panose="05000000000000000000" pitchFamily="2" charset="2"/>
              <a:buChar char="q"/>
            </a:pPr>
            <a:r>
              <a:rPr lang="en-US" altLang="en-US" dirty="0" smtClean="0">
                <a:ea typeface="ＭＳ Ｐゴシック" panose="020B0600070205080204" pitchFamily="34" charset="-128"/>
                <a:sym typeface="Symbol" panose="05050102010706020507" pitchFamily="18" charset="2"/>
              </a:rPr>
              <a:t> Annotated </a:t>
            </a:r>
            <a:r>
              <a:rPr lang="en-US" altLang="en-US" dirty="0">
                <a:ea typeface="ＭＳ Ｐゴシック" panose="020B0600070205080204" pitchFamily="34" charset="-128"/>
                <a:sym typeface="Symbol" panose="05050102010706020507" pitchFamily="18" charset="2"/>
              </a:rPr>
              <a:t>expression specifying detailed evaluation strategy is called an </a:t>
            </a:r>
            <a:r>
              <a:rPr lang="en-US" altLang="en-US" b="1" dirty="0">
                <a:solidFill>
                  <a:srgbClr val="3366CC"/>
                </a:solidFill>
                <a:ea typeface="ＭＳ Ｐゴシック" panose="020B0600070205080204" pitchFamily="34" charset="-128"/>
                <a:sym typeface="Symbol" panose="05050102010706020507" pitchFamily="18" charset="2"/>
              </a:rPr>
              <a:t>evaluation-plan</a:t>
            </a:r>
            <a:r>
              <a:rPr lang="en-US" altLang="en-US" dirty="0">
                <a:ea typeface="ＭＳ Ｐゴシック" panose="020B0600070205080204" pitchFamily="34" charset="-128"/>
                <a:sym typeface="Symbol" panose="05050102010706020507" pitchFamily="18" charset="2"/>
              </a:rPr>
              <a:t>.</a:t>
            </a:r>
          </a:p>
          <a:p>
            <a:pPr lvl="1"/>
            <a:r>
              <a:rPr lang="en-US" altLang="en-US" sz="2000" dirty="0">
                <a:ea typeface="ＭＳ Ｐゴシック" panose="020B0600070205080204" pitchFamily="34" charset="-128"/>
                <a:sym typeface="Symbol" panose="05050102010706020507" pitchFamily="18" charset="2"/>
              </a:rPr>
              <a:t>E.g., can use an index on </a:t>
            </a:r>
            <a:r>
              <a:rPr lang="en-US" altLang="en-US" sz="2000" i="1"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 to find instructors with salary &lt; 75000,</a:t>
            </a:r>
          </a:p>
          <a:p>
            <a:pPr lvl="1"/>
            <a:r>
              <a:rPr lang="en-US" altLang="en-US" sz="2000" dirty="0">
                <a:ea typeface="ＭＳ Ｐゴシック" panose="020B0600070205080204" pitchFamily="34" charset="-128"/>
                <a:sym typeface="Symbol" panose="05050102010706020507" pitchFamily="18" charset="2"/>
              </a:rPr>
              <a:t>or can perform complete relation scan and discard instructors with salary  75000</a:t>
            </a:r>
          </a:p>
        </p:txBody>
      </p:sp>
      <p:sp>
        <p:nvSpPr>
          <p:cNvPr id="2" name="Rectangle 1"/>
          <p:cNvSpPr/>
          <p:nvPr/>
        </p:nvSpPr>
        <p:spPr>
          <a:xfrm>
            <a:off x="9253182" y="1842449"/>
            <a:ext cx="2347415" cy="955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salary from instructor where salary &lt;7500</a:t>
            </a:r>
            <a:endParaRPr lang="en-US" dirty="0"/>
          </a:p>
        </p:txBody>
      </p:sp>
    </p:spTree>
    <p:extLst>
      <p:ext uri="{BB962C8B-B14F-4D97-AF65-F5344CB8AC3E}">
        <p14:creationId xmlns:p14="http://schemas.microsoft.com/office/powerpoint/2010/main" xmlns="" val="26959262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1026"/>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Basic Steps: Optimization (Cont.)</a:t>
            </a:r>
          </a:p>
        </p:txBody>
      </p:sp>
      <p:sp>
        <p:nvSpPr>
          <p:cNvPr id="25602" name="Rectangle 1027"/>
          <p:cNvSpPr>
            <a:spLocks noGrp="1" noChangeArrowheads="1"/>
          </p:cNvSpPr>
          <p:nvPr>
            <p:ph idx="1"/>
          </p:nvPr>
        </p:nvSpPr>
        <p:spPr>
          <a:xfrm>
            <a:off x="1097280" y="1845733"/>
            <a:ext cx="10058400" cy="4268463"/>
          </a:xfrm>
        </p:spPr>
        <p:txBody>
          <a:bodyPr>
            <a:normAutofit/>
          </a:bodyPr>
          <a:lstStyle/>
          <a:p>
            <a:pPr>
              <a:buFont typeface="Wingdings" panose="05000000000000000000" pitchFamily="2" charset="2"/>
              <a:buChar char="q"/>
            </a:pPr>
            <a:r>
              <a:rPr lang="en-US" altLang="en-US" b="1" dirty="0" smtClean="0">
                <a:solidFill>
                  <a:srgbClr val="3366CC"/>
                </a:solidFill>
                <a:ea typeface="ＭＳ Ｐゴシック" panose="020B0600070205080204" pitchFamily="34" charset="-128"/>
                <a:sym typeface="Symbol" panose="05050102010706020507" pitchFamily="18" charset="2"/>
              </a:rPr>
              <a:t> Query </a:t>
            </a:r>
            <a:r>
              <a:rPr lang="en-US" altLang="en-US" b="1" dirty="0">
                <a:solidFill>
                  <a:srgbClr val="3366CC"/>
                </a:solidFill>
                <a:ea typeface="ＭＳ Ｐゴシック" panose="020B0600070205080204" pitchFamily="34" charset="-128"/>
                <a:sym typeface="Symbol" panose="05050102010706020507" pitchFamily="18" charset="2"/>
              </a:rPr>
              <a:t>Optimization</a:t>
            </a:r>
            <a:r>
              <a:rPr lang="en-US" altLang="en-US" dirty="0">
                <a:solidFill>
                  <a:schemeClr val="tx2"/>
                </a:solidFill>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sym typeface="Symbol" panose="05050102010706020507" pitchFamily="18" charset="2"/>
              </a:rPr>
              <a:t> Amongst all equivalent evaluation plans choose the one with lowest cost. </a:t>
            </a:r>
          </a:p>
          <a:p>
            <a:pPr lvl="2"/>
            <a:r>
              <a:rPr lang="en-US" altLang="en-US" sz="2000" dirty="0">
                <a:ea typeface="ＭＳ Ｐゴシック" panose="020B0600070205080204" pitchFamily="34" charset="-128"/>
                <a:sym typeface="Symbol" panose="05050102010706020507" pitchFamily="18" charset="2"/>
              </a:rPr>
              <a:t>Cost is estimated using statistical information from the database catalog</a:t>
            </a:r>
          </a:p>
          <a:p>
            <a:pPr lvl="2"/>
            <a:r>
              <a:rPr lang="en-US" altLang="en-US" sz="2000" dirty="0">
                <a:ea typeface="ＭＳ Ｐゴシック" panose="020B0600070205080204" pitchFamily="34" charset="-128"/>
                <a:sym typeface="Symbol" panose="05050102010706020507" pitchFamily="18" charset="2"/>
              </a:rPr>
              <a:t>e.g. number of tuples in each relation, size of tuples, etc.</a:t>
            </a:r>
          </a:p>
          <a:p>
            <a:pPr>
              <a:buFont typeface="Wingdings" panose="05000000000000000000" pitchFamily="2" charset="2"/>
              <a:buChar char="q"/>
            </a:pPr>
            <a:r>
              <a:rPr lang="en-US" altLang="en-US" dirty="0" smtClean="0">
                <a:ea typeface="ＭＳ Ｐゴシック" panose="020B0600070205080204" pitchFamily="34" charset="-128"/>
                <a:sym typeface="Symbol" panose="05050102010706020507" pitchFamily="18" charset="2"/>
              </a:rPr>
              <a:t> Here we will focus on: </a:t>
            </a:r>
            <a:endParaRPr lang="en-US" altLang="en-US" dirty="0">
              <a:ea typeface="ＭＳ Ｐゴシック" panose="020B0600070205080204" pitchFamily="34" charset="-128"/>
              <a:sym typeface="Symbol" panose="05050102010706020507" pitchFamily="18" charset="2"/>
            </a:endParaRPr>
          </a:p>
          <a:p>
            <a:pPr lvl="1"/>
            <a:r>
              <a:rPr lang="en-US" altLang="en-US" sz="2000" dirty="0">
                <a:ea typeface="ＭＳ Ｐゴシック" panose="020B0600070205080204" pitchFamily="34" charset="-128"/>
                <a:sym typeface="Symbol" panose="05050102010706020507" pitchFamily="18" charset="2"/>
              </a:rPr>
              <a:t>How to measure query costs</a:t>
            </a:r>
          </a:p>
          <a:p>
            <a:pPr lvl="1"/>
            <a:r>
              <a:rPr lang="en-US" altLang="en-US" sz="2000" dirty="0">
                <a:ea typeface="ＭＳ Ｐゴシック" panose="020B0600070205080204" pitchFamily="34" charset="-128"/>
                <a:sym typeface="Symbol" panose="05050102010706020507" pitchFamily="18" charset="2"/>
              </a:rPr>
              <a:t>Algorithms for evaluating relational algebra operations</a:t>
            </a:r>
          </a:p>
          <a:p>
            <a:pPr lvl="1"/>
            <a:r>
              <a:rPr lang="en-US" altLang="en-US" sz="2000" dirty="0">
                <a:ea typeface="ＭＳ Ｐゴシック" panose="020B0600070205080204" pitchFamily="34" charset="-128"/>
                <a:sym typeface="Symbol" panose="05050102010706020507" pitchFamily="18" charset="2"/>
              </a:rPr>
              <a:t>How to combine algorithms for individual operations in order to evaluate a complete expression</a:t>
            </a:r>
          </a:p>
          <a:p>
            <a:pPr>
              <a:buFont typeface="Wingdings" panose="05000000000000000000" pitchFamily="2" charset="2"/>
              <a:buChar char="q"/>
            </a:pPr>
            <a:r>
              <a:rPr lang="en-US" altLang="en-US" dirty="0" smtClean="0">
                <a:ea typeface="ＭＳ Ｐゴシック" panose="020B0600070205080204" pitchFamily="34" charset="-128"/>
                <a:sym typeface="Symbol" panose="05050102010706020507" pitchFamily="18" charset="2"/>
              </a:rPr>
              <a:t> Next we will talk about:</a:t>
            </a:r>
            <a:endParaRPr lang="en-US" altLang="en-US" dirty="0">
              <a:ea typeface="ＭＳ Ｐゴシック" panose="020B0600070205080204" pitchFamily="34" charset="-128"/>
              <a:sym typeface="Symbol" panose="05050102010706020507" pitchFamily="18" charset="2"/>
            </a:endParaRPr>
          </a:p>
          <a:p>
            <a:pPr lvl="1"/>
            <a:r>
              <a:rPr lang="en-US" altLang="en-US" sz="2000" dirty="0">
                <a:ea typeface="ＭＳ Ｐゴシック" panose="020B0600070205080204" pitchFamily="34" charset="-128"/>
                <a:sym typeface="Symbol" panose="05050102010706020507" pitchFamily="18" charset="2"/>
              </a:rPr>
              <a:t>We study how to optimize queries, that is, how to find an evaluation plan with lowest estimated cost</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xmlns="" val="415320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ormAutofit/>
          </a:bodyPr>
          <a:lstStyle/>
          <a:p>
            <a:r>
              <a:rPr lang="en-US" altLang="en-US" sz="4300" dirty="0">
                <a:effectLst>
                  <a:outerShdw blurRad="38100" dist="38100" dir="2700000" algn="tl">
                    <a:srgbClr val="000000"/>
                  </a:outerShdw>
                </a:effectLst>
              </a:rPr>
              <a:t>Measures of Query Cost</a:t>
            </a:r>
          </a:p>
        </p:txBody>
      </p:sp>
      <p:sp>
        <p:nvSpPr>
          <p:cNvPr id="27650" name="Rectangle 3"/>
          <p:cNvSpPr>
            <a:spLocks noGrp="1" noChangeArrowheads="1"/>
          </p:cNvSpPr>
          <p:nvPr>
            <p:ph idx="1"/>
          </p:nvPr>
        </p:nvSpPr>
        <p:spPr>
          <a:xfrm>
            <a:off x="1433015" y="1856097"/>
            <a:ext cx="9444251" cy="4230808"/>
          </a:xfrm>
        </p:spPr>
        <p:txBody>
          <a:bodyPr/>
          <a:lstStyle/>
          <a:p>
            <a:pPr>
              <a:buFont typeface="Wingdings" panose="05000000000000000000" pitchFamily="2" charset="2"/>
              <a:buChar char="q"/>
            </a:pPr>
            <a:r>
              <a:rPr lang="en-US" altLang="en-US" dirty="0" smtClean="0">
                <a:ea typeface="ＭＳ Ｐゴシック" panose="020B0600070205080204" pitchFamily="34" charset="-128"/>
              </a:rPr>
              <a:t> Cost </a:t>
            </a:r>
            <a:r>
              <a:rPr lang="en-US" altLang="en-US" dirty="0">
                <a:ea typeface="ＭＳ Ｐゴシック" panose="020B0600070205080204" pitchFamily="34" charset="-128"/>
              </a:rPr>
              <a:t>is generally measured as total elapsed time for answering query</a:t>
            </a:r>
          </a:p>
          <a:p>
            <a:pPr lvl="2"/>
            <a:r>
              <a:rPr lang="en-US" altLang="en-US" sz="2000" i="1" dirty="0">
                <a:ea typeface="ＭＳ Ｐゴシック" panose="020B0600070205080204" pitchFamily="34" charset="-128"/>
              </a:rPr>
              <a:t>Many factors contribute to time cost</a:t>
            </a:r>
          </a:p>
          <a:p>
            <a:pPr lvl="2"/>
            <a:r>
              <a:rPr lang="en-US" altLang="en-US" sz="2000" i="1" dirty="0">
                <a:ea typeface="ＭＳ Ｐゴシック" panose="020B0600070205080204" pitchFamily="34" charset="-128"/>
              </a:rPr>
              <a:t>disk accesses, CPU</a:t>
            </a:r>
            <a:r>
              <a:rPr lang="en-US" altLang="en-US" sz="2000" dirty="0">
                <a:ea typeface="ＭＳ Ｐゴシック" panose="020B0600070205080204" pitchFamily="34" charset="-128"/>
              </a:rPr>
              <a:t>, or even network </a:t>
            </a:r>
            <a:r>
              <a:rPr lang="en-US" altLang="en-US" sz="2000" i="1" dirty="0">
                <a:ea typeface="ＭＳ Ｐゴシック" panose="020B0600070205080204" pitchFamily="34" charset="-128"/>
              </a:rPr>
              <a:t>communication</a:t>
            </a:r>
          </a:p>
          <a:p>
            <a:pPr>
              <a:buFont typeface="Wingdings" panose="05000000000000000000" pitchFamily="2" charset="2"/>
              <a:buChar char="q"/>
            </a:pPr>
            <a:r>
              <a:rPr lang="en-US" altLang="en-US" dirty="0" smtClean="0">
                <a:ea typeface="ＭＳ Ｐゴシック" panose="020B0600070205080204" pitchFamily="34" charset="-128"/>
              </a:rPr>
              <a:t> Typically </a:t>
            </a:r>
            <a:r>
              <a:rPr lang="en-US" altLang="en-US" dirty="0">
                <a:ea typeface="ＭＳ Ｐゴシック" panose="020B0600070205080204" pitchFamily="34" charset="-128"/>
              </a:rPr>
              <a:t>disk access is the predominant cost, and is also relatively easy to estimate.   Measured by taking into account</a:t>
            </a:r>
          </a:p>
          <a:p>
            <a:pPr lvl="2"/>
            <a:r>
              <a:rPr lang="en-US" altLang="en-US" sz="2000" dirty="0">
                <a:ea typeface="ＭＳ Ｐゴシック" panose="020B0600070205080204" pitchFamily="34" charset="-128"/>
              </a:rPr>
              <a:t>Number of seeks             </a:t>
            </a:r>
            <a:r>
              <a:rPr lang="en-US" altLang="en-US" sz="2000" dirty="0" smtClean="0">
                <a:ea typeface="ＭＳ Ｐゴシック" panose="020B0600070205080204" pitchFamily="34" charset="-128"/>
              </a:rPr>
              <a:t>    * </a:t>
            </a:r>
            <a:r>
              <a:rPr lang="en-US" altLang="en-US" sz="2000" dirty="0">
                <a:ea typeface="ＭＳ Ｐゴシック" panose="020B0600070205080204" pitchFamily="34" charset="-128"/>
              </a:rPr>
              <a:t>average-seek-cost</a:t>
            </a:r>
          </a:p>
          <a:p>
            <a:pPr lvl="2"/>
            <a:r>
              <a:rPr lang="en-US" altLang="en-US" sz="2000" dirty="0">
                <a:ea typeface="ＭＳ Ｐゴシック" panose="020B0600070205080204" pitchFamily="34" charset="-128"/>
              </a:rPr>
              <a:t>Number of blocks read    </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 average-block-read-cost</a:t>
            </a:r>
          </a:p>
          <a:p>
            <a:pPr lvl="2"/>
            <a:r>
              <a:rPr lang="en-US" altLang="en-US" sz="2000" dirty="0">
                <a:ea typeface="ＭＳ Ｐゴシック" panose="020B0600070205080204" pitchFamily="34" charset="-128"/>
              </a:rPr>
              <a:t>Number of blocks written * average-block-write-cost</a:t>
            </a:r>
          </a:p>
          <a:p>
            <a:pPr lvl="3">
              <a:buFont typeface="Wingdings" panose="05000000000000000000" pitchFamily="2" charset="2"/>
              <a:buChar char="Ø"/>
            </a:pPr>
            <a:r>
              <a:rPr lang="en-US" altLang="en-US" sz="2000" dirty="0" smtClean="0">
                <a:ea typeface="ＭＳ Ｐゴシック" panose="020B0600070205080204" pitchFamily="34" charset="-128"/>
              </a:rPr>
              <a:t>Cost </a:t>
            </a:r>
            <a:r>
              <a:rPr lang="en-US" altLang="en-US" sz="2000" dirty="0">
                <a:ea typeface="ＭＳ Ｐゴシック" panose="020B0600070205080204" pitchFamily="34" charset="-128"/>
              </a:rPr>
              <a:t>to write a block is greater than cost to read a </a:t>
            </a:r>
            <a:r>
              <a:rPr lang="en-US" altLang="en-US" sz="2000" dirty="0" smtClean="0">
                <a:ea typeface="ＭＳ Ｐゴシック" panose="020B0600070205080204" pitchFamily="34" charset="-128"/>
              </a:rPr>
              <a:t>block</a:t>
            </a:r>
          </a:p>
          <a:p>
            <a:pPr lvl="4"/>
            <a:r>
              <a:rPr lang="en-US" altLang="en-US" sz="2000" dirty="0" smtClean="0">
                <a:ea typeface="ＭＳ Ｐゴシック" panose="020B0600070205080204" pitchFamily="34" charset="-128"/>
              </a:rPr>
              <a:t>data </a:t>
            </a:r>
            <a:r>
              <a:rPr lang="en-US" altLang="en-US" sz="2000" dirty="0">
                <a:ea typeface="ＭＳ Ｐゴシック" panose="020B0600070205080204" pitchFamily="34" charset="-128"/>
              </a:rPr>
              <a:t>is read back after being written to ensure that the write was successful</a:t>
            </a:r>
          </a:p>
        </p:txBody>
      </p:sp>
    </p:spTree>
    <p:extLst>
      <p:ext uri="{BB962C8B-B14F-4D97-AF65-F5344CB8AC3E}">
        <p14:creationId xmlns:p14="http://schemas.microsoft.com/office/powerpoint/2010/main" xmlns="" val="11927712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8020</TotalTime>
  <Words>1525</Words>
  <Application>Microsoft Office PowerPoint</Application>
  <PresentationFormat>Custom</PresentationFormat>
  <Paragraphs>193</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Query Processing</vt:lpstr>
      <vt:lpstr>Objective </vt:lpstr>
      <vt:lpstr>Lecture will cover following points</vt:lpstr>
      <vt:lpstr>SQL Server Performance Tuning </vt:lpstr>
      <vt:lpstr>Basic Steps in Query Processing</vt:lpstr>
      <vt:lpstr>Basic Steps in Query Processing (Cont.)</vt:lpstr>
      <vt:lpstr>Basic Steps in Query Processing : Optimization</vt:lpstr>
      <vt:lpstr>Basic Steps: Optimization (Cont.)</vt:lpstr>
      <vt:lpstr>Measures of Query Cost</vt:lpstr>
      <vt:lpstr>Measures of Query Cost (Cont.)</vt:lpstr>
      <vt:lpstr>Measures of Query Cost (Cont.)</vt:lpstr>
      <vt:lpstr>Selection Operation</vt:lpstr>
      <vt:lpstr>Selections Using Indices</vt:lpstr>
      <vt:lpstr>Selections Using Indices</vt:lpstr>
      <vt:lpstr>Selections Involving Comparisons</vt:lpstr>
      <vt:lpstr>Selections Involving Comparisons</vt:lpstr>
      <vt:lpstr>Implementation of Complex Selections</vt:lpstr>
      <vt:lpstr>Algorithms for Complex Selections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payal.khurana</cp:lastModifiedBy>
  <cp:revision>718</cp:revision>
  <cp:lastPrinted>2020-09-28T14:48:54Z</cp:lastPrinted>
  <dcterms:created xsi:type="dcterms:W3CDTF">2020-08-16T16:51:33Z</dcterms:created>
  <dcterms:modified xsi:type="dcterms:W3CDTF">2024-01-24T06:20:14Z</dcterms:modified>
</cp:coreProperties>
</file>