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258" r:id="rId3"/>
    <p:sldId id="343"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 id="418" r:id="rId21"/>
    <p:sldId id="419" r:id="rId22"/>
    <p:sldId id="420" r:id="rId23"/>
    <p:sldId id="421" r:id="rId24"/>
    <p:sldId id="422" r:id="rId25"/>
    <p:sldId id="423" r:id="rId26"/>
    <p:sldId id="424" r:id="rId27"/>
    <p:sldId id="425" r:id="rId28"/>
    <p:sldId id="426" r:id="rId29"/>
    <p:sldId id="427" r:id="rId30"/>
    <p:sldId id="428" r:id="rId31"/>
    <p:sldId id="429" r:id="rId32"/>
    <p:sldId id="430" r:id="rId33"/>
    <p:sldId id="431" r:id="rId34"/>
    <p:sldId id="307" r:id="rId35"/>
    <p:sldId id="286" r:id="rId36"/>
    <p:sldId id="287" r:id="rId37"/>
    <p:sldId id="432" r:id="rId38"/>
    <p:sldId id="433" r:id="rId39"/>
    <p:sldId id="300" r:id="rId40"/>
    <p:sldId id="301" r:id="rId41"/>
    <p:sldId id="276" r:id="rId42"/>
    <p:sldId id="289" r:id="rId43"/>
    <p:sldId id="290" r:id="rId44"/>
    <p:sldId id="292" r:id="rId45"/>
    <p:sldId id="439" r:id="rId46"/>
    <p:sldId id="295" r:id="rId47"/>
    <p:sldId id="296" r:id="rId48"/>
    <p:sldId id="443" r:id="rId49"/>
    <p:sldId id="297" r:id="rId50"/>
    <p:sldId id="298" r:id="rId51"/>
    <p:sldId id="444" r:id="rId52"/>
    <p:sldId id="299" r:id="rId53"/>
    <p:sldId id="445" r:id="rId54"/>
    <p:sldId id="336"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3" autoAdjust="0"/>
    <p:restoredTop sz="94660"/>
  </p:normalViewPr>
  <p:slideViewPr>
    <p:cSldViewPr snapToGrid="0">
      <p:cViewPr varScale="1">
        <p:scale>
          <a:sx n="90" d="100"/>
          <a:sy n="90" d="100"/>
        </p:scale>
        <p:origin x="69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AF572-641C-4F53-82E0-0B542CC8AE12}"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E298E-A329-47DE-A536-D17983D944A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9"/>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fld id="{ED510EEC-89F3-4759-87F3-A81E04E1775D}" type="slidenum">
              <a:rPr kumimoji="0" lang="en-US" altLang="en-US" sz="1200">
                <a:latin typeface="Tahoma" panose="020B0604030504040204" pitchFamily="34" charset="0"/>
              </a:rPr>
            </a:fld>
            <a:endParaRPr kumimoji="0" lang="en-US" altLang="en-US" sz="1200">
              <a:latin typeface="Tahoma" panose="020B0604030504040204" pitchFamily="34" charset="0"/>
            </a:endParaRPr>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Frequently, presenters must deliver material of a technical nature to an audience unfamiliar with the topic or vocabulary.  The material may be complex or heavy with detail.  To present technical material effectively, use the following guidelines from Dale Carnegie Training®.</a:t>
            </a:r>
            <a:endParaRPr lang="en-US" altLang="en-US" dirty="0"/>
          </a:p>
          <a:p>
            <a:r>
              <a:rPr lang="en-US" altLang="en-US" dirty="0"/>
              <a:t> </a:t>
            </a:r>
            <a:endParaRPr lang="en-US" altLang="en-US" dirty="0"/>
          </a:p>
          <a:p>
            <a:r>
              <a:rPr lang="en-US" altLang="en-US" dirty="0"/>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endParaRPr lang="en-US" altLang="en-US" dirty="0"/>
          </a:p>
          <a:p>
            <a:r>
              <a:rPr lang="en-US" altLang="en-US" dirty="0"/>
              <a:t> </a:t>
            </a:r>
            <a:endParaRPr lang="en-US" altLang="en-US" dirty="0"/>
          </a:p>
          <a:p>
            <a:r>
              <a:rPr lang="en-US" altLang="en-US" dirty="0"/>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p:sp>
      <p:sp>
        <p:nvSpPr>
          <p:cNvPr id="52227" name="Notes Placeholder 2"/>
          <p:cNvSpPr>
            <a:spLocks noGrp="1"/>
          </p:cNvSpPr>
          <p:nvPr>
            <p:ph type="body" idx="1"/>
          </p:nvPr>
        </p:nvSpPr>
        <p:spPr>
          <a:noFill/>
          <a:ln w="9525"/>
        </p:spPr>
        <p:txBody>
          <a:bodyPr/>
          <a:lstStyle/>
          <a:p>
            <a:endParaRPr lang="en-US">
              <a:latin typeface="Times New Roman" panose="02020603050405020304" charset="0"/>
            </a:endParaRPr>
          </a:p>
        </p:txBody>
      </p:sp>
      <p:sp>
        <p:nvSpPr>
          <p:cNvPr id="52228" name="Slide Number Placeholder 3"/>
          <p:cNvSpPr>
            <a:spLocks noGrp="1"/>
          </p:cNvSpPr>
          <p:nvPr>
            <p:ph type="sldNum" sz="quarter" idx="5"/>
          </p:nvPr>
        </p:nvSpPr>
        <p:spPr>
          <a:noFill/>
        </p:spPr>
        <p:txBody>
          <a:bodyPr/>
          <a:lstStyle/>
          <a:p>
            <a:fld id="{62CF6061-2010-4ECC-BDF1-EA32F1725E60}" type="slidenum">
              <a:rPr lang="en-US" smtClean="0">
                <a:latin typeface="Times New Roman" panose="02020603050405020304" charset="0"/>
              </a:rPr>
            </a:fld>
            <a:endParaRPr lang="en-US">
              <a:latin typeface="Times New Roman" panose="020206030504050203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C2BB5-6704-48DD-B8CF-C9D063007EF6}"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22E5A2D-6B87-4EC7-8798-24B2C7CCE8D4}"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4010905-1782-47B0-B3BF-5540B495456B}"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7697C11-07FD-4087-877C-327426297A95}"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9F2418C5-4A67-493B-9F04-DEA011DB0BCD}" type="datetime1">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41F1AC5-0E60-4E6C-BE5C-D6AB7BE8C092}"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7279BFF-7F8F-492B-B92B-928DE3F48DD1}" type="datetime1">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425D7B-8481-483F-817E-039E59D5E6FC}" type="datetime1">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21ACA-8457-401A-87F9-622786BC2C9E}" type="datetime1">
              <a:rPr lang="en-US" smtClean="0"/>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E584D-418C-485B-AC58-5B359696DC19}" type="datetime1">
              <a:rPr lang="en-US" smtClean="0"/>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0E8914-3A3C-4712-9D59-CE111BB1016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B44718D2-462C-4965-B58F-3EF91191A331}" type="datetime1">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B2BDCA-C1CD-4DD3-A89F-D1ECF5DD3706}" type="datetime1">
              <a:rPr lang="en-US" smtClean="0"/>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0E8914-3A3C-4712-9D59-CE111BB10161}" type="slidenum">
              <a:rPr lang="en-US" smtClean="0"/>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8" name="Rectangle 50"/>
          <p:cNvSpPr>
            <a:spLocks noGrp="1" noChangeArrowheads="1"/>
          </p:cNvSpPr>
          <p:nvPr>
            <p:ph type="ctrTitle"/>
          </p:nvPr>
        </p:nvSpPr>
        <p:spPr>
          <a:xfrm>
            <a:off x="862885" y="2343955"/>
            <a:ext cx="10200068" cy="1236378"/>
          </a:xfrm>
        </p:spPr>
        <p:txBody>
          <a:bodyPr>
            <a:normAutofit/>
          </a:bodyPr>
          <a:lstStyle/>
          <a:p>
            <a:r>
              <a:rPr lang="en-US" sz="6000" dirty="0">
                <a:effectLst>
                  <a:outerShdw blurRad="38100" dist="38100" dir="2700000" algn="tl">
                    <a:srgbClr val="000000"/>
                  </a:outerShdw>
                </a:effectLst>
              </a:rPr>
              <a:t>Transactions</a:t>
            </a:r>
            <a:endParaRPr lang="en-US" sz="6000" dirty="0">
              <a:effectLst>
                <a:outerShdw blurRad="38100" dist="38100" dir="2700000" algn="tl">
                  <a:srgbClr val="000000"/>
                </a:outerShdw>
              </a:effectLst>
            </a:endParaRPr>
          </a:p>
        </p:txBody>
      </p:sp>
      <p:pic>
        <p:nvPicPr>
          <p:cNvPr id="9221" name="Picture 7" descr="jiit logo.jp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0915919" y="115910"/>
            <a:ext cx="1143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dirty="0">
                <a:effectLst>
                  <a:outerShdw blurRad="38100" dist="38100" dir="2700000" algn="tl">
                    <a:srgbClr val="000000"/>
                  </a:outerShdw>
                </a:effectLst>
              </a:rPr>
              <a:t>Example of Fund Transfer (Cont.)</a:t>
            </a:r>
            <a:endParaRPr lang="en-IN" sz="4300" dirty="0">
              <a:effectLst>
                <a:outerShdw blurRad="38100" dist="38100" dir="2700000" algn="tl">
                  <a:srgbClr val="000000"/>
                </a:outerShdw>
              </a:effectLst>
            </a:endParaRPr>
          </a:p>
        </p:txBody>
      </p:sp>
      <p:sp>
        <p:nvSpPr>
          <p:cNvPr id="3" name="Content Placeholder 2"/>
          <p:cNvSpPr>
            <a:spLocks noGrp="1"/>
          </p:cNvSpPr>
          <p:nvPr>
            <p:ph idx="1"/>
          </p:nvPr>
        </p:nvSpPr>
        <p:spPr>
          <a:xfrm>
            <a:off x="2095500" y="1842448"/>
            <a:ext cx="7848600" cy="4558354"/>
          </a:xfrm>
        </p:spPr>
        <p:txBody>
          <a:bodyPr>
            <a:normAutofit fontScale="92500" lnSpcReduction="20000"/>
          </a:bodyPr>
          <a:lstStyle/>
          <a:p>
            <a:pPr>
              <a:buFont typeface="Wingdings" panose="05000000000000000000" pitchFamily="2" charset="2"/>
              <a:buChar char="q"/>
            </a:pPr>
            <a:r>
              <a:rPr lang="en-IN" sz="1800" b="1" dirty="0"/>
              <a:t>  Isolation requirement—if between steps 3 and 6, another transaction T2 is allowed to access the partially updated database, it will see an inconsistent database (the sum </a:t>
            </a:r>
            <a:r>
              <a:rPr lang="en-IN" sz="1800" b="1" i="1" dirty="0"/>
              <a:t>A + B will be less than it should be).</a:t>
            </a:r>
            <a:endParaRPr lang="en-IN" sz="1800" b="1" i="1" dirty="0"/>
          </a:p>
          <a:p>
            <a:r>
              <a:rPr lang="en-IN" sz="1800" b="1" i="1" dirty="0"/>
              <a:t>T1 					T2</a:t>
            </a:r>
            <a:endParaRPr lang="en-IN" sz="1800" b="1" i="1" dirty="0"/>
          </a:p>
          <a:p>
            <a:pPr>
              <a:buNone/>
            </a:pPr>
            <a:r>
              <a:rPr lang="en-IN" sz="1800" dirty="0"/>
              <a:t>1.</a:t>
            </a:r>
            <a:r>
              <a:rPr lang="en-IN" sz="1800" b="1" dirty="0"/>
              <a:t>read(</a:t>
            </a:r>
            <a:r>
              <a:rPr lang="en-IN" sz="1800" b="1" i="1" dirty="0"/>
              <a:t>A)</a:t>
            </a:r>
            <a:endParaRPr lang="en-IN" sz="1800" b="1" i="1" dirty="0"/>
          </a:p>
          <a:p>
            <a:pPr>
              <a:buNone/>
            </a:pPr>
            <a:r>
              <a:rPr lang="en-IN" sz="1800" dirty="0"/>
              <a:t>2.</a:t>
            </a:r>
            <a:r>
              <a:rPr lang="en-IN" sz="1800" i="1" dirty="0"/>
              <a:t>A:= A –50</a:t>
            </a:r>
            <a:endParaRPr lang="en-IN" sz="1800" i="1" dirty="0"/>
          </a:p>
          <a:p>
            <a:pPr>
              <a:buNone/>
            </a:pPr>
            <a:r>
              <a:rPr lang="en-IN" sz="1800" dirty="0"/>
              <a:t>3.</a:t>
            </a:r>
            <a:r>
              <a:rPr lang="en-IN" sz="1800" b="1" dirty="0"/>
              <a:t>write(</a:t>
            </a:r>
            <a:r>
              <a:rPr lang="en-IN" sz="1800" b="1" i="1" dirty="0"/>
              <a:t>A)</a:t>
            </a:r>
            <a:endParaRPr lang="en-IN" sz="1800" b="1" i="1" dirty="0"/>
          </a:p>
          <a:p>
            <a:pPr>
              <a:buNone/>
            </a:pPr>
            <a:r>
              <a:rPr lang="en-IN" sz="1800" b="1" i="1" dirty="0"/>
              <a:t>				read(A), read(B), print(A+B)</a:t>
            </a:r>
            <a:endParaRPr lang="en-IN" sz="1800" b="1" i="1" dirty="0"/>
          </a:p>
          <a:p>
            <a:pPr>
              <a:buNone/>
            </a:pPr>
            <a:r>
              <a:rPr lang="en-IN" sz="1800" dirty="0"/>
              <a:t>4.</a:t>
            </a:r>
            <a:r>
              <a:rPr lang="en-IN" sz="1800" b="1" dirty="0"/>
              <a:t>read(</a:t>
            </a:r>
            <a:r>
              <a:rPr lang="en-IN" sz="1800" b="1" i="1" dirty="0"/>
              <a:t>B)</a:t>
            </a:r>
            <a:endParaRPr lang="en-IN" sz="1800" b="1" i="1" dirty="0"/>
          </a:p>
          <a:p>
            <a:pPr>
              <a:buNone/>
            </a:pPr>
            <a:r>
              <a:rPr lang="en-IN" sz="1800" dirty="0"/>
              <a:t>5.</a:t>
            </a:r>
            <a:r>
              <a:rPr lang="en-IN" sz="1800" i="1" dirty="0"/>
              <a:t>B:= B + 50</a:t>
            </a:r>
            <a:endParaRPr lang="en-IN" sz="1800" i="1" dirty="0"/>
          </a:p>
          <a:p>
            <a:pPr>
              <a:buNone/>
            </a:pPr>
            <a:r>
              <a:rPr lang="en-IN" sz="1800" dirty="0"/>
              <a:t>6.</a:t>
            </a:r>
            <a:r>
              <a:rPr lang="en-IN" sz="1800" b="1" dirty="0"/>
              <a:t>write(</a:t>
            </a:r>
            <a:r>
              <a:rPr lang="en-IN" sz="1800" b="1" i="1" dirty="0"/>
              <a:t>B</a:t>
            </a:r>
            <a:endParaRPr lang="en-IN" sz="1800" b="1" i="1" dirty="0"/>
          </a:p>
          <a:p>
            <a:pPr lvl="1">
              <a:buFont typeface="Wingdings" panose="05000000000000000000" pitchFamily="2" charset="2"/>
              <a:buChar char="§"/>
            </a:pPr>
            <a:r>
              <a:rPr lang="en-IN" sz="1600" dirty="0"/>
              <a:t>Isolation can be ensured trivially by running transactions </a:t>
            </a:r>
            <a:r>
              <a:rPr lang="en-IN" sz="1600" b="1" dirty="0"/>
              <a:t>serially</a:t>
            </a:r>
            <a:endParaRPr lang="en-IN" sz="1600" b="1" dirty="0"/>
          </a:p>
          <a:p>
            <a:pPr marL="201295" lvl="1" indent="0">
              <a:buNone/>
            </a:pPr>
            <a:r>
              <a:rPr lang="en-IN" sz="1600" dirty="0"/>
              <a:t>     –that is, one after the other. </a:t>
            </a:r>
            <a:endParaRPr lang="en-IN" sz="1600" dirty="0"/>
          </a:p>
          <a:p>
            <a:pPr lvl="1">
              <a:buFont typeface="Wingdings" panose="05000000000000000000" pitchFamily="2" charset="2"/>
              <a:buChar char="§"/>
            </a:pPr>
            <a:r>
              <a:rPr lang="en-IN" sz="1600" dirty="0"/>
              <a:t>However, executing multiple transactions concurrently has significant benefits, as we will see later.</a:t>
            </a:r>
            <a:endParaRPr lang="en-IN"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Transaction State</a:t>
            </a:r>
            <a:endParaRPr lang="en-US" sz="4300" dirty="0">
              <a:effectLst>
                <a:outerShdw blurRad="38100" dist="38100" dir="2700000" algn="tl">
                  <a:srgbClr val="000000"/>
                </a:outerShdw>
              </a:effectLst>
            </a:endParaRPr>
          </a:p>
        </p:txBody>
      </p:sp>
      <p:sp>
        <p:nvSpPr>
          <p:cNvPr id="385027" name="Rectangle 3"/>
          <p:cNvSpPr>
            <a:spLocks noGrp="1" noChangeArrowheads="1"/>
          </p:cNvSpPr>
          <p:nvPr>
            <p:ph type="body" idx="1"/>
          </p:nvPr>
        </p:nvSpPr>
        <p:spPr>
          <a:xfrm>
            <a:off x="1583140" y="1828592"/>
            <a:ext cx="9225887" cy="4558560"/>
          </a:xfrm>
        </p:spPr>
        <p:txBody>
          <a:bodyPr>
            <a:noAutofit/>
          </a:bodyPr>
          <a:lstStyle/>
          <a:p>
            <a:pPr>
              <a:buFont typeface="Wingdings" panose="05000000000000000000" pitchFamily="2" charset="2"/>
              <a:buChar char="q"/>
            </a:pPr>
            <a:r>
              <a:rPr lang="en-US" sz="2400" b="1" dirty="0"/>
              <a:t> Active, </a:t>
            </a:r>
            <a:r>
              <a:rPr lang="en-US" sz="2400" dirty="0"/>
              <a:t>the initial state; the transaction stays in this state while it is executing</a:t>
            </a:r>
            <a:endParaRPr lang="en-US" sz="2400" dirty="0"/>
          </a:p>
          <a:p>
            <a:pPr>
              <a:buFont typeface="Wingdings" panose="05000000000000000000" pitchFamily="2" charset="2"/>
              <a:buChar char="q"/>
            </a:pPr>
            <a:r>
              <a:rPr lang="en-US" sz="2400" b="1" dirty="0"/>
              <a:t> Partially committed,</a:t>
            </a:r>
            <a:r>
              <a:rPr lang="en-US" sz="2400" dirty="0"/>
              <a:t> after the final statement has been executed.</a:t>
            </a:r>
            <a:endParaRPr lang="en-US" sz="2400" dirty="0"/>
          </a:p>
          <a:p>
            <a:pPr>
              <a:buFont typeface="Wingdings" panose="05000000000000000000" pitchFamily="2" charset="2"/>
              <a:buChar char="q"/>
            </a:pPr>
            <a:r>
              <a:rPr lang="en-US" sz="2400" b="1" dirty="0"/>
              <a:t> Failed, </a:t>
            </a:r>
            <a:r>
              <a:rPr lang="en-US" sz="2400" dirty="0"/>
              <a:t>after the discovery that normal execution can no longer proceed.</a:t>
            </a:r>
            <a:endParaRPr lang="en-US" sz="2400" dirty="0"/>
          </a:p>
          <a:p>
            <a:pPr>
              <a:buFont typeface="Wingdings" panose="05000000000000000000" pitchFamily="2" charset="2"/>
              <a:buChar char="q"/>
            </a:pPr>
            <a:r>
              <a:rPr lang="en-US" sz="2400" b="1" dirty="0"/>
              <a:t> Aborted,</a:t>
            </a:r>
            <a:r>
              <a:rPr lang="en-US" sz="2400" dirty="0"/>
              <a:t> after the transaction has been rolled back and the database restored to its state prior to the start of the transaction.  Two options after it has been aborted:</a:t>
            </a:r>
            <a:endParaRPr lang="en-US" sz="2400" dirty="0"/>
          </a:p>
          <a:p>
            <a:pPr lvl="1"/>
            <a:r>
              <a:rPr lang="en-US" sz="2400" dirty="0"/>
              <a:t>restart the transaction – only if no internal logical error</a:t>
            </a:r>
            <a:endParaRPr lang="en-US" sz="2400" dirty="0"/>
          </a:p>
          <a:p>
            <a:pPr lvl="1"/>
            <a:r>
              <a:rPr lang="en-US" sz="2400" dirty="0"/>
              <a:t>kill the transaction</a:t>
            </a:r>
            <a:endParaRPr lang="en-US" sz="2400" dirty="0"/>
          </a:p>
          <a:p>
            <a:pPr>
              <a:buFont typeface="Wingdings" panose="05000000000000000000" pitchFamily="2" charset="2"/>
              <a:buChar char="q"/>
            </a:pPr>
            <a:r>
              <a:rPr lang="en-US" sz="2400" b="1" dirty="0"/>
              <a:t> Committed,</a:t>
            </a:r>
            <a:r>
              <a:rPr lang="en-US" sz="2400" dirty="0"/>
              <a:t> after </a:t>
            </a:r>
            <a:r>
              <a:rPr lang="en-US" sz="2400" i="1" dirty="0"/>
              <a:t>successful completion</a:t>
            </a:r>
            <a:r>
              <a:rPr lang="en-US" sz="2400" dirty="0"/>
              <a:t>.</a:t>
            </a: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Transaction State (Cont.)</a:t>
            </a:r>
            <a:endParaRPr lang="en-US" sz="4300" dirty="0">
              <a:effectLst>
                <a:outerShdw blurRad="38100" dist="38100" dir="2700000" algn="tl">
                  <a:srgbClr val="000000"/>
                </a:outerShdw>
              </a:effectLst>
            </a:endParaRPr>
          </a:p>
        </p:txBody>
      </p:sp>
      <p:pic>
        <p:nvPicPr>
          <p:cNvPr id="386053" name="Picture 5"/>
          <p:cNvPicPr>
            <a:picLocks noChangeAspect="1" noChangeArrowheads="1"/>
          </p:cNvPicPr>
          <p:nvPr/>
        </p:nvPicPr>
        <p:blipFill>
          <a:blip r:embed="rId1" cstate="print"/>
          <a:srcRect l="10333" t="3268" r="11909" b="1634"/>
          <a:stretch>
            <a:fillRect/>
          </a:stretch>
        </p:blipFill>
        <p:spPr bwMode="auto">
          <a:xfrm>
            <a:off x="3270914" y="1865384"/>
            <a:ext cx="4781265" cy="4385735"/>
          </a:xfrm>
          <a:prstGeom prst="rect">
            <a:avLst/>
          </a:prstGeom>
          <a:noFill/>
          <a:ln w="76200" cmpd="tri">
            <a:solidFill>
              <a:schemeClr val="tx2"/>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p:cNvSpPr>
            <a:spLocks noGrp="1"/>
          </p:cNvSpPr>
          <p:nvPr>
            <p:ph type="sldNum" sz="quarter" idx="4294967295"/>
          </p:nvPr>
        </p:nvSpPr>
        <p:spPr>
          <a:xfrm>
            <a:off x="1524000" y="1271589"/>
            <a:ext cx="533400" cy="244475"/>
          </a:xfrm>
          <a:prstGeom prst="rect">
            <a:avLst/>
          </a:prstGeom>
        </p:spPr>
        <p:txBody>
          <a:bodyPr>
            <a:normAutofit lnSpcReduction="10000"/>
          </a:bodyPr>
          <a:lstStyle/>
          <a:p>
            <a:pPr>
              <a:defRPr/>
            </a:pPr>
            <a:fld id="{6408CAF3-48AF-4E56-8382-56DCD2020B6E}" type="slidenum">
              <a:rPr lang="en-US"/>
            </a:fld>
            <a:endParaRPr lang="en-US"/>
          </a:p>
        </p:txBody>
      </p:sp>
      <p:sp>
        <p:nvSpPr>
          <p:cNvPr id="24580" name="Rectangle 30"/>
          <p:cNvSpPr>
            <a:spLocks noGrp="1" noChangeArrowheads="1"/>
          </p:cNvSpPr>
          <p:nvPr>
            <p:ph sz="quarter" idx="1"/>
          </p:nvPr>
        </p:nvSpPr>
        <p:spPr>
          <a:xfrm>
            <a:off x="1676400" y="1910686"/>
            <a:ext cx="9132627" cy="4380931"/>
          </a:xfrm>
        </p:spPr>
        <p:txBody>
          <a:bodyPr/>
          <a:lstStyle/>
          <a:p>
            <a:pPr eaLnBrk="1" hangingPunct="1">
              <a:lnSpc>
                <a:spcPct val="90000"/>
              </a:lnSpc>
              <a:buFont typeface="Wingdings" panose="05000000000000000000" pitchFamily="2" charset="2"/>
              <a:buChar char="q"/>
            </a:pPr>
            <a:r>
              <a:rPr lang="en-US" altLang="ar-SA" sz="2400" dirty="0"/>
              <a:t> The system maintains a log to keep track of all transaction operations that affect the values of database items.</a:t>
            </a:r>
            <a:endParaRPr lang="en-US" altLang="ar-SA" sz="2400" dirty="0"/>
          </a:p>
          <a:p>
            <a:pPr eaLnBrk="1" hangingPunct="1">
              <a:lnSpc>
                <a:spcPct val="90000"/>
              </a:lnSpc>
              <a:buFont typeface="Wingdings" panose="05000000000000000000" pitchFamily="2" charset="2"/>
              <a:buChar char="q"/>
            </a:pPr>
            <a:r>
              <a:rPr lang="en-US" altLang="ar-SA" sz="2400" dirty="0"/>
              <a:t> This log may be needed to recover from failures.</a:t>
            </a:r>
            <a:endParaRPr lang="en-US" altLang="ar-SA" sz="2400" dirty="0"/>
          </a:p>
          <a:p>
            <a:pPr eaLnBrk="1" hangingPunct="1">
              <a:lnSpc>
                <a:spcPct val="90000"/>
              </a:lnSpc>
              <a:buFont typeface="Wingdings" panose="05000000000000000000" pitchFamily="2" charset="2"/>
              <a:buChar char="q"/>
            </a:pPr>
            <a:r>
              <a:rPr lang="en-US" altLang="ar-SA" sz="2400" dirty="0"/>
              <a:t> Types of log records :</a:t>
            </a:r>
            <a:endParaRPr lang="en-US" altLang="ar-SA" sz="2400" dirty="0"/>
          </a:p>
          <a:p>
            <a:pPr lvl="1" eaLnBrk="1" hangingPunct="1">
              <a:lnSpc>
                <a:spcPct val="90000"/>
              </a:lnSpc>
            </a:pPr>
            <a:r>
              <a:rPr lang="en-US" altLang="ar-SA" b="1" dirty="0"/>
              <a:t>[</a:t>
            </a:r>
            <a:r>
              <a:rPr lang="en-US" altLang="ar-SA" b="1" dirty="0" err="1"/>
              <a:t>start_transaction,T</a:t>
            </a:r>
            <a:r>
              <a:rPr lang="en-US" altLang="ar-SA" b="1" dirty="0"/>
              <a:t>] :</a:t>
            </a:r>
            <a:r>
              <a:rPr lang="en-US" altLang="ar-SA" dirty="0"/>
              <a:t> indicates that transaction T has started execution.</a:t>
            </a:r>
            <a:endParaRPr lang="en-US" altLang="ar-SA" dirty="0"/>
          </a:p>
          <a:p>
            <a:pPr lvl="1" eaLnBrk="1" hangingPunct="1">
              <a:lnSpc>
                <a:spcPct val="90000"/>
              </a:lnSpc>
            </a:pPr>
            <a:r>
              <a:rPr lang="en-US" altLang="ar-SA" b="1" dirty="0"/>
              <a:t>[</a:t>
            </a:r>
            <a:r>
              <a:rPr lang="en-US" altLang="ar-SA" b="1" dirty="0" err="1"/>
              <a:t>write_item,T,X,old_value,new_value</a:t>
            </a:r>
            <a:r>
              <a:rPr lang="en-US" altLang="ar-SA" b="1" dirty="0"/>
              <a:t>] :</a:t>
            </a:r>
            <a:r>
              <a:rPr lang="en-US" altLang="ar-SA" dirty="0"/>
              <a:t> indicates that transaction T has changed the value of database item X from </a:t>
            </a:r>
            <a:r>
              <a:rPr lang="en-US" altLang="ar-SA" dirty="0" err="1"/>
              <a:t>old_value</a:t>
            </a:r>
            <a:r>
              <a:rPr lang="en-US" altLang="ar-SA" dirty="0"/>
              <a:t> to </a:t>
            </a:r>
            <a:r>
              <a:rPr lang="en-US" altLang="ar-SA" dirty="0" err="1"/>
              <a:t>new_value</a:t>
            </a:r>
            <a:r>
              <a:rPr lang="en-US" altLang="ar-SA" dirty="0"/>
              <a:t>. (</a:t>
            </a:r>
            <a:r>
              <a:rPr lang="en-US" altLang="ar-SA" dirty="0" err="1"/>
              <a:t>new_value</a:t>
            </a:r>
            <a:r>
              <a:rPr lang="en-US" altLang="ar-SA" dirty="0"/>
              <a:t> may not be recorded)</a:t>
            </a:r>
            <a:endParaRPr lang="en-US" altLang="ar-SA" dirty="0"/>
          </a:p>
          <a:p>
            <a:pPr lvl="1" eaLnBrk="1" hangingPunct="1"/>
            <a:r>
              <a:rPr lang="en-US" altLang="ar-SA" b="1" dirty="0"/>
              <a:t>[</a:t>
            </a:r>
            <a:r>
              <a:rPr lang="en-US" altLang="ar-SA" b="1" dirty="0" err="1"/>
              <a:t>read_item,T,X</a:t>
            </a:r>
            <a:r>
              <a:rPr lang="en-US" altLang="ar-SA" b="1" dirty="0"/>
              <a:t>]:</a:t>
            </a:r>
            <a:r>
              <a:rPr lang="en-US" altLang="ar-SA" dirty="0"/>
              <a:t> indicates that transaction T has read the value of database item X.</a:t>
            </a:r>
            <a:endParaRPr lang="en-US" altLang="ar-SA" dirty="0"/>
          </a:p>
          <a:p>
            <a:pPr lvl="1" eaLnBrk="1" hangingPunct="1"/>
            <a:r>
              <a:rPr lang="en-US" altLang="ar-SA" dirty="0"/>
              <a:t>   (</a:t>
            </a:r>
            <a:r>
              <a:rPr lang="en-US" altLang="ar-SA" dirty="0" err="1"/>
              <a:t>read_item</a:t>
            </a:r>
            <a:r>
              <a:rPr lang="en-US" altLang="ar-SA" dirty="0"/>
              <a:t> may not be recorded)</a:t>
            </a:r>
            <a:endParaRPr lang="en-US" altLang="ar-SA" dirty="0"/>
          </a:p>
          <a:p>
            <a:pPr lvl="1" eaLnBrk="1" hangingPunct="1"/>
            <a:r>
              <a:rPr lang="en-US" altLang="ar-SA" b="1" dirty="0"/>
              <a:t>[</a:t>
            </a:r>
            <a:r>
              <a:rPr lang="en-US" altLang="ar-SA" b="1" dirty="0" err="1"/>
              <a:t>commit,T</a:t>
            </a:r>
            <a:r>
              <a:rPr lang="en-US" altLang="ar-SA" b="1" dirty="0"/>
              <a:t>]:</a:t>
            </a:r>
            <a:r>
              <a:rPr lang="en-US" altLang="ar-SA" dirty="0"/>
              <a:t> transaction T has recorded permanently .</a:t>
            </a:r>
            <a:endParaRPr lang="en-US" altLang="ar-SA" dirty="0"/>
          </a:p>
          <a:p>
            <a:pPr lvl="1" eaLnBrk="1" hangingPunct="1"/>
            <a:r>
              <a:rPr lang="en-US" altLang="ar-SA" b="1" dirty="0"/>
              <a:t>[</a:t>
            </a:r>
            <a:r>
              <a:rPr lang="en-US" altLang="ar-SA" b="1" dirty="0" err="1"/>
              <a:t>abort,T</a:t>
            </a:r>
            <a:r>
              <a:rPr lang="en-US" altLang="ar-SA" b="1" dirty="0"/>
              <a:t>]:</a:t>
            </a:r>
            <a:r>
              <a:rPr lang="en-US" altLang="ar-SA" dirty="0"/>
              <a:t> indicates that transaction T has been aborted.</a:t>
            </a:r>
            <a:endParaRPr lang="en-US" altLang="ar-SA" dirty="0"/>
          </a:p>
        </p:txBody>
      </p:sp>
      <p:sp>
        <p:nvSpPr>
          <p:cNvPr id="5" name="Rectangle 2"/>
          <p:cNvSpPr txBox="1">
            <a:spLocks noChangeArrowheads="1"/>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ar-SA" sz="4300" dirty="0">
                <a:effectLst>
                  <a:outerShdw blurRad="38100" dist="38100" dir="2700000" algn="tl">
                    <a:srgbClr val="000000"/>
                  </a:outerShdw>
                </a:effectLst>
              </a:rPr>
              <a:t>The System Log</a:t>
            </a:r>
            <a:endParaRPr lang="en-US" sz="4300" dirty="0">
              <a:effectLst>
                <a:outerShdw blurRad="38100" dist="38100" dir="2700000" algn="tl">
                  <a:srgbClr val="000000"/>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5"/>
          <p:cNvSpPr>
            <a:spLocks noGrp="1"/>
          </p:cNvSpPr>
          <p:nvPr>
            <p:ph type="sldNum" sz="quarter" idx="4294967295"/>
          </p:nvPr>
        </p:nvSpPr>
        <p:spPr>
          <a:xfrm>
            <a:off x="1524000" y="1271589"/>
            <a:ext cx="533400" cy="244475"/>
          </a:xfrm>
          <a:prstGeom prst="rect">
            <a:avLst/>
          </a:prstGeom>
        </p:spPr>
        <p:txBody>
          <a:bodyPr>
            <a:normAutofit lnSpcReduction="10000"/>
          </a:bodyPr>
          <a:lstStyle/>
          <a:p>
            <a:pPr>
              <a:defRPr/>
            </a:pPr>
            <a:fld id="{7C7C1BF7-53D6-4F96-894A-08E03C482147}" type="slidenum">
              <a:rPr lang="en-US"/>
            </a:fld>
            <a:endParaRPr lang="en-US"/>
          </a:p>
        </p:txBody>
      </p:sp>
      <p:sp>
        <p:nvSpPr>
          <p:cNvPr id="23556" name="Oval 5"/>
          <p:cNvSpPr>
            <a:spLocks noChangeArrowheads="1"/>
          </p:cNvSpPr>
          <p:nvPr/>
        </p:nvSpPr>
        <p:spPr bwMode="auto">
          <a:xfrm>
            <a:off x="3073400" y="2514600"/>
            <a:ext cx="1295400" cy="6858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57" name="Oval 6"/>
          <p:cNvSpPr>
            <a:spLocks noChangeArrowheads="1"/>
          </p:cNvSpPr>
          <p:nvPr/>
        </p:nvSpPr>
        <p:spPr bwMode="auto">
          <a:xfrm>
            <a:off x="5892800" y="2514600"/>
            <a:ext cx="1600200" cy="8382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58" name="Oval 7"/>
          <p:cNvSpPr>
            <a:spLocks noChangeArrowheads="1"/>
          </p:cNvSpPr>
          <p:nvPr/>
        </p:nvSpPr>
        <p:spPr bwMode="auto">
          <a:xfrm>
            <a:off x="8788400" y="2514600"/>
            <a:ext cx="1524000" cy="8382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59" name="Oval 8"/>
          <p:cNvSpPr>
            <a:spLocks noChangeArrowheads="1"/>
          </p:cNvSpPr>
          <p:nvPr/>
        </p:nvSpPr>
        <p:spPr bwMode="auto">
          <a:xfrm>
            <a:off x="6045200" y="4648200"/>
            <a:ext cx="1676400" cy="6858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60" name="Oval 9"/>
          <p:cNvSpPr>
            <a:spLocks noChangeArrowheads="1"/>
          </p:cNvSpPr>
          <p:nvPr/>
        </p:nvSpPr>
        <p:spPr bwMode="auto">
          <a:xfrm>
            <a:off x="8864600" y="4648200"/>
            <a:ext cx="1447800" cy="762000"/>
          </a:xfrm>
          <a:prstGeom prst="ellipse">
            <a:avLst/>
          </a:prstGeom>
          <a:noFill/>
          <a:ln w="12700" cap="sq">
            <a:solidFill>
              <a:schemeClr val="tx1"/>
            </a:solidFill>
            <a:round/>
            <a:headEnd type="none" w="sm" len="sm"/>
            <a:tailEnd type="none" w="sm" len="sm"/>
          </a:ln>
        </p:spPr>
        <p:txBody>
          <a:bodyPr wrap="none" anchor="ctr"/>
          <a:lstStyle/>
          <a:p>
            <a:endParaRPr lang="en-US"/>
          </a:p>
        </p:txBody>
      </p:sp>
      <p:sp>
        <p:nvSpPr>
          <p:cNvPr id="23561" name="Text Box 10"/>
          <p:cNvSpPr txBox="1">
            <a:spLocks noChangeArrowheads="1"/>
          </p:cNvSpPr>
          <p:nvPr/>
        </p:nvSpPr>
        <p:spPr bwMode="auto">
          <a:xfrm>
            <a:off x="3397766" y="2743200"/>
            <a:ext cx="780534" cy="338554"/>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ACTIVE</a:t>
            </a:r>
            <a:endParaRPr lang="en-US" altLang="ar-SA" sz="1600">
              <a:cs typeface="Times New Roman (Arabic)" pitchFamily="26" charset="-78"/>
            </a:endParaRPr>
          </a:p>
        </p:txBody>
      </p:sp>
      <p:sp>
        <p:nvSpPr>
          <p:cNvPr id="23562" name="Text Box 11"/>
          <p:cNvSpPr txBox="1">
            <a:spLocks noChangeArrowheads="1"/>
          </p:cNvSpPr>
          <p:nvPr/>
        </p:nvSpPr>
        <p:spPr bwMode="auto">
          <a:xfrm>
            <a:off x="5892801" y="2667001"/>
            <a:ext cx="1514475" cy="581025"/>
          </a:xfrm>
          <a:prstGeom prst="rect">
            <a:avLst/>
          </a:prstGeom>
          <a:noFill/>
          <a:ln w="12700" cap="sq">
            <a:noFill/>
            <a:miter lim="800000"/>
            <a:headEnd type="none" w="sm" len="sm"/>
            <a:tailEnd type="none" w="sm" len="sm"/>
          </a:ln>
        </p:spPr>
        <p:txBody>
          <a:bodyPr>
            <a:spAutoFit/>
          </a:bodyPr>
          <a:lstStyle/>
          <a:p>
            <a:pPr algn="r" rtl="1" eaLnBrk="0" hangingPunct="0"/>
            <a:r>
              <a:rPr lang="en-US" altLang="ar-SA" sz="1600">
                <a:cs typeface="Times New Roman (Arabic)" pitchFamily="26" charset="-78"/>
              </a:rPr>
              <a:t>PARTIALLY</a:t>
            </a:r>
            <a:endParaRPr lang="en-US" altLang="ar-SA" sz="1600">
              <a:cs typeface="Times New Roman (Arabic)" pitchFamily="26" charset="-78"/>
            </a:endParaRPr>
          </a:p>
          <a:p>
            <a:pPr algn="r" rtl="1" eaLnBrk="0" hangingPunct="0"/>
            <a:r>
              <a:rPr lang="en-US" altLang="ar-SA" sz="1600">
                <a:cs typeface="Times New Roman (Arabic)" pitchFamily="26" charset="-78"/>
              </a:rPr>
              <a:t>COMMITTED</a:t>
            </a:r>
            <a:endParaRPr lang="en-US" altLang="ar-SA" sz="1600">
              <a:cs typeface="Times New Roman (Arabic)" pitchFamily="26" charset="-78"/>
            </a:endParaRPr>
          </a:p>
        </p:txBody>
      </p:sp>
      <p:sp>
        <p:nvSpPr>
          <p:cNvPr id="23563" name="Text Box 12"/>
          <p:cNvSpPr txBox="1">
            <a:spLocks noChangeArrowheads="1"/>
          </p:cNvSpPr>
          <p:nvPr/>
        </p:nvSpPr>
        <p:spPr bwMode="auto">
          <a:xfrm>
            <a:off x="6557042" y="4800600"/>
            <a:ext cx="751809" cy="338554"/>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FAILED</a:t>
            </a:r>
            <a:endParaRPr lang="en-US" altLang="ar-SA" sz="1600">
              <a:cs typeface="Times New Roman (Arabic)" pitchFamily="26" charset="-78"/>
            </a:endParaRPr>
          </a:p>
        </p:txBody>
      </p:sp>
      <p:sp>
        <p:nvSpPr>
          <p:cNvPr id="23564" name="Text Box 13"/>
          <p:cNvSpPr txBox="1">
            <a:spLocks noChangeArrowheads="1"/>
          </p:cNvSpPr>
          <p:nvPr/>
        </p:nvSpPr>
        <p:spPr bwMode="auto">
          <a:xfrm>
            <a:off x="8636000" y="4876800"/>
            <a:ext cx="1676400" cy="336550"/>
          </a:xfrm>
          <a:prstGeom prst="rect">
            <a:avLst/>
          </a:prstGeom>
          <a:noFill/>
          <a:ln w="12700" cap="sq">
            <a:noFill/>
            <a:miter lim="800000"/>
            <a:headEnd type="none" w="sm" len="sm"/>
            <a:tailEnd type="none" w="sm" len="sm"/>
          </a:ln>
        </p:spPr>
        <p:txBody>
          <a:bodyPr>
            <a:spAutoFit/>
          </a:bodyPr>
          <a:lstStyle/>
          <a:p>
            <a:pPr algn="r" rtl="1" eaLnBrk="0" hangingPunct="0"/>
            <a:r>
              <a:rPr lang="en-US" altLang="ar-SA" sz="1600">
                <a:cs typeface="Times New Roman (Arabic)" pitchFamily="26" charset="-78"/>
              </a:rPr>
              <a:t>TERMINATED</a:t>
            </a:r>
            <a:endParaRPr lang="en-US" altLang="ar-SA" sz="1600">
              <a:cs typeface="Times New Roman (Arabic)" pitchFamily="26" charset="-78"/>
            </a:endParaRPr>
          </a:p>
        </p:txBody>
      </p:sp>
      <p:sp>
        <p:nvSpPr>
          <p:cNvPr id="23565" name="Text Box 14"/>
          <p:cNvSpPr txBox="1">
            <a:spLocks noChangeArrowheads="1"/>
          </p:cNvSpPr>
          <p:nvPr/>
        </p:nvSpPr>
        <p:spPr bwMode="auto">
          <a:xfrm>
            <a:off x="9044775" y="2743200"/>
            <a:ext cx="1258100" cy="338554"/>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COMMITTED</a:t>
            </a:r>
            <a:endParaRPr lang="en-US" altLang="ar-SA" sz="1600">
              <a:cs typeface="Times New Roman (Arabic)" pitchFamily="26" charset="-78"/>
            </a:endParaRPr>
          </a:p>
        </p:txBody>
      </p:sp>
      <p:sp>
        <p:nvSpPr>
          <p:cNvPr id="23566" name="Line 15"/>
          <p:cNvSpPr>
            <a:spLocks noChangeShapeType="1"/>
          </p:cNvSpPr>
          <p:nvPr/>
        </p:nvSpPr>
        <p:spPr bwMode="auto">
          <a:xfrm>
            <a:off x="1905000" y="2895600"/>
            <a:ext cx="1219200" cy="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67" name="Line 16"/>
          <p:cNvSpPr>
            <a:spLocks noChangeShapeType="1"/>
          </p:cNvSpPr>
          <p:nvPr/>
        </p:nvSpPr>
        <p:spPr bwMode="auto">
          <a:xfrm>
            <a:off x="4343400" y="2895600"/>
            <a:ext cx="1600200" cy="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68" name="Line 18"/>
          <p:cNvSpPr>
            <a:spLocks noChangeShapeType="1"/>
          </p:cNvSpPr>
          <p:nvPr/>
        </p:nvSpPr>
        <p:spPr bwMode="auto">
          <a:xfrm>
            <a:off x="7543800" y="2895600"/>
            <a:ext cx="1244600" cy="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69" name="Line 19"/>
          <p:cNvSpPr>
            <a:spLocks noChangeShapeType="1"/>
          </p:cNvSpPr>
          <p:nvPr/>
        </p:nvSpPr>
        <p:spPr bwMode="auto">
          <a:xfrm>
            <a:off x="3911600" y="3200400"/>
            <a:ext cx="2184400" cy="167640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70" name="Line 20"/>
          <p:cNvSpPr>
            <a:spLocks noChangeShapeType="1"/>
          </p:cNvSpPr>
          <p:nvPr/>
        </p:nvSpPr>
        <p:spPr bwMode="auto">
          <a:xfrm>
            <a:off x="6705600" y="3352800"/>
            <a:ext cx="228600" cy="129540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72" name="Text Box 22"/>
          <p:cNvSpPr txBox="1">
            <a:spLocks noChangeArrowheads="1"/>
          </p:cNvSpPr>
          <p:nvPr/>
        </p:nvSpPr>
        <p:spPr bwMode="auto">
          <a:xfrm>
            <a:off x="1737950" y="2263776"/>
            <a:ext cx="1388201" cy="584775"/>
          </a:xfrm>
          <a:prstGeom prst="rect">
            <a:avLst/>
          </a:prstGeom>
          <a:noFill/>
          <a:ln w="12700" cap="sq">
            <a:noFill/>
            <a:miter lim="800000"/>
            <a:headEnd type="none" w="sm" len="sm"/>
            <a:tailEnd type="none" w="sm" len="sm"/>
          </a:ln>
        </p:spPr>
        <p:txBody>
          <a:bodyPr wrap="none">
            <a:spAutoFit/>
          </a:bodyPr>
          <a:lstStyle/>
          <a:p>
            <a:pPr algn="ctr" rtl="1" eaLnBrk="0" hangingPunct="0"/>
            <a:r>
              <a:rPr lang="en-US" altLang="ar-SA" sz="1600" dirty="0">
                <a:cs typeface="Times New Roman (Arabic)" pitchFamily="26" charset="-78"/>
              </a:rPr>
              <a:t>BEGIN</a:t>
            </a:r>
            <a:endParaRPr lang="en-US" altLang="ar-SA" sz="1600" dirty="0">
              <a:cs typeface="Times New Roman (Arabic)" pitchFamily="26" charset="-78"/>
            </a:endParaRPr>
          </a:p>
          <a:p>
            <a:pPr algn="ctr" rtl="1" eaLnBrk="0" hangingPunct="0"/>
            <a:r>
              <a:rPr lang="en-US" altLang="ar-SA" sz="1600" dirty="0">
                <a:cs typeface="Times New Roman (Arabic)" pitchFamily="26" charset="-78"/>
              </a:rPr>
              <a:t>TRANSACTION</a:t>
            </a:r>
            <a:endParaRPr lang="en-US" altLang="ar-SA" sz="1600" dirty="0">
              <a:cs typeface="Times New Roman (Arabic)" pitchFamily="26" charset="-78"/>
            </a:endParaRPr>
          </a:p>
        </p:txBody>
      </p:sp>
      <p:sp>
        <p:nvSpPr>
          <p:cNvPr id="23573" name="Text Box 23"/>
          <p:cNvSpPr txBox="1">
            <a:spLocks noChangeArrowheads="1"/>
          </p:cNvSpPr>
          <p:nvPr/>
        </p:nvSpPr>
        <p:spPr bwMode="auto">
          <a:xfrm>
            <a:off x="4608150" y="2209801"/>
            <a:ext cx="1388201" cy="584775"/>
          </a:xfrm>
          <a:prstGeom prst="rect">
            <a:avLst/>
          </a:prstGeom>
          <a:noFill/>
          <a:ln w="12700" cap="sq">
            <a:noFill/>
            <a:miter lim="800000"/>
            <a:headEnd type="none" w="sm" len="sm"/>
            <a:tailEnd type="none" w="sm" len="sm"/>
          </a:ln>
        </p:spPr>
        <p:txBody>
          <a:bodyPr wrap="none">
            <a:spAutoFit/>
          </a:bodyPr>
          <a:lstStyle/>
          <a:p>
            <a:pPr algn="ctr" rtl="1" eaLnBrk="0" hangingPunct="0"/>
            <a:r>
              <a:rPr lang="en-US" altLang="ar-SA" sz="1600">
                <a:cs typeface="Times New Roman (Arabic)" pitchFamily="26" charset="-78"/>
              </a:rPr>
              <a:t>END</a:t>
            </a:r>
            <a:endParaRPr lang="en-US" altLang="ar-SA" sz="1600">
              <a:cs typeface="Times New Roman (Arabic)" pitchFamily="26" charset="-78"/>
            </a:endParaRPr>
          </a:p>
          <a:p>
            <a:pPr algn="ctr" rtl="1" eaLnBrk="0" hangingPunct="0"/>
            <a:r>
              <a:rPr lang="en-US" altLang="ar-SA" sz="1600">
                <a:cs typeface="Times New Roman (Arabic)" pitchFamily="26" charset="-78"/>
              </a:rPr>
              <a:t>TRANSACTION</a:t>
            </a:r>
            <a:endParaRPr lang="en-US" altLang="ar-SA" sz="1600">
              <a:cs typeface="Times New Roman (Arabic)" pitchFamily="26" charset="-78"/>
            </a:endParaRPr>
          </a:p>
        </p:txBody>
      </p:sp>
      <p:sp>
        <p:nvSpPr>
          <p:cNvPr id="23574" name="Text Box 24"/>
          <p:cNvSpPr txBox="1">
            <a:spLocks noChangeArrowheads="1"/>
          </p:cNvSpPr>
          <p:nvPr/>
        </p:nvSpPr>
        <p:spPr bwMode="auto">
          <a:xfrm>
            <a:off x="7569201" y="2438400"/>
            <a:ext cx="1120775" cy="336550"/>
          </a:xfrm>
          <a:prstGeom prst="rect">
            <a:avLst/>
          </a:prstGeom>
          <a:noFill/>
          <a:ln w="12700" cap="sq">
            <a:noFill/>
            <a:miter lim="800000"/>
            <a:headEnd type="none" w="sm" len="sm"/>
            <a:tailEnd type="none" w="sm" len="sm"/>
          </a:ln>
        </p:spPr>
        <p:txBody>
          <a:bodyPr>
            <a:spAutoFit/>
          </a:bodyPr>
          <a:lstStyle/>
          <a:p>
            <a:pPr algn="r" rtl="1" eaLnBrk="0" hangingPunct="0"/>
            <a:r>
              <a:rPr lang="en-US" altLang="ar-SA" sz="1600">
                <a:cs typeface="Times New Roman (Arabic)" pitchFamily="26" charset="-78"/>
              </a:rPr>
              <a:t>COMMIT</a:t>
            </a:r>
            <a:endParaRPr lang="en-US" altLang="ar-SA" sz="1600">
              <a:cs typeface="Times New Roman (Arabic)" pitchFamily="26" charset="-78"/>
            </a:endParaRPr>
          </a:p>
        </p:txBody>
      </p:sp>
      <p:sp>
        <p:nvSpPr>
          <p:cNvPr id="23575" name="Text Box 25"/>
          <p:cNvSpPr txBox="1">
            <a:spLocks noChangeArrowheads="1"/>
          </p:cNvSpPr>
          <p:nvPr/>
        </p:nvSpPr>
        <p:spPr bwMode="auto">
          <a:xfrm>
            <a:off x="4556763" y="3429000"/>
            <a:ext cx="761362" cy="338554"/>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a:cs typeface="Times New Roman (Arabic)" pitchFamily="26" charset="-78"/>
              </a:rPr>
              <a:t>ABORT</a:t>
            </a:r>
            <a:endParaRPr lang="en-US" altLang="ar-SA" sz="1600">
              <a:cs typeface="Times New Roman (Arabic)" pitchFamily="26" charset="-78"/>
            </a:endParaRPr>
          </a:p>
        </p:txBody>
      </p:sp>
      <p:sp>
        <p:nvSpPr>
          <p:cNvPr id="23576" name="Text Box 26"/>
          <p:cNvSpPr txBox="1">
            <a:spLocks noChangeArrowheads="1"/>
          </p:cNvSpPr>
          <p:nvPr/>
        </p:nvSpPr>
        <p:spPr bwMode="auto">
          <a:xfrm>
            <a:off x="6654800" y="3581400"/>
            <a:ext cx="971550" cy="336550"/>
          </a:xfrm>
          <a:prstGeom prst="rect">
            <a:avLst/>
          </a:prstGeom>
          <a:noFill/>
          <a:ln w="12700" cap="sq">
            <a:noFill/>
            <a:miter lim="800000"/>
            <a:headEnd type="none" w="sm" len="sm"/>
            <a:tailEnd type="none" w="sm" len="sm"/>
          </a:ln>
        </p:spPr>
        <p:txBody>
          <a:bodyPr>
            <a:spAutoFit/>
          </a:bodyPr>
          <a:lstStyle/>
          <a:p>
            <a:pPr algn="r" rtl="1" eaLnBrk="0" hangingPunct="0"/>
            <a:r>
              <a:rPr lang="en-US" altLang="ar-SA" sz="1600">
                <a:cs typeface="Times New Roman (Arabic)" pitchFamily="26" charset="-78"/>
              </a:rPr>
              <a:t>ABORT</a:t>
            </a:r>
            <a:endParaRPr lang="en-US" altLang="ar-SA" sz="1600">
              <a:cs typeface="Times New Roman (Arabic)" pitchFamily="26" charset="-78"/>
            </a:endParaRPr>
          </a:p>
        </p:txBody>
      </p:sp>
      <p:sp>
        <p:nvSpPr>
          <p:cNvPr id="23577" name="Line 27"/>
          <p:cNvSpPr>
            <a:spLocks noChangeShapeType="1"/>
          </p:cNvSpPr>
          <p:nvPr/>
        </p:nvSpPr>
        <p:spPr bwMode="auto">
          <a:xfrm>
            <a:off x="7696200" y="5029200"/>
            <a:ext cx="1219200" cy="0"/>
          </a:xfrm>
          <a:prstGeom prst="line">
            <a:avLst/>
          </a:prstGeom>
          <a:noFill/>
          <a:ln w="38100" cap="sq">
            <a:solidFill>
              <a:schemeClr val="tx1"/>
            </a:solidFill>
            <a:round/>
            <a:headEnd type="none" w="sm" len="sm"/>
            <a:tailEnd type="triangle" w="med" len="med"/>
          </a:ln>
        </p:spPr>
        <p:txBody>
          <a:bodyPr wrap="none" anchor="ctr"/>
          <a:lstStyle/>
          <a:p>
            <a:endParaRPr lang="en-US"/>
          </a:p>
        </p:txBody>
      </p:sp>
      <p:sp>
        <p:nvSpPr>
          <p:cNvPr id="23578" name="Text Box 28"/>
          <p:cNvSpPr txBox="1">
            <a:spLocks noChangeArrowheads="1"/>
          </p:cNvSpPr>
          <p:nvPr/>
        </p:nvSpPr>
        <p:spPr bwMode="auto">
          <a:xfrm>
            <a:off x="2111921" y="5638800"/>
            <a:ext cx="7596117" cy="400110"/>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2000" dirty="0">
                <a:cs typeface="Times New Roman (Arabic)" pitchFamily="26" charset="-78"/>
              </a:rPr>
              <a:t>State transition diagram illustrating the states for transaction execution</a:t>
            </a:r>
            <a:endParaRPr lang="en-US" altLang="ar-SA" sz="2000" dirty="0">
              <a:cs typeface="Times New Roman (Arabic)" pitchFamily="26" charset="-78"/>
            </a:endParaRPr>
          </a:p>
        </p:txBody>
      </p:sp>
      <p:sp>
        <p:nvSpPr>
          <p:cNvPr id="23579" name="Freeform 33"/>
          <p:cNvSpPr/>
          <p:nvPr/>
        </p:nvSpPr>
        <p:spPr bwMode="auto">
          <a:xfrm>
            <a:off x="3505200" y="1905000"/>
            <a:ext cx="977900" cy="825500"/>
          </a:xfrm>
          <a:custGeom>
            <a:avLst/>
            <a:gdLst>
              <a:gd name="T0" fmla="*/ 2147483647 w 616"/>
              <a:gd name="T1" fmla="*/ 2147483647 h 520"/>
              <a:gd name="T2" fmla="*/ 2147483647 w 616"/>
              <a:gd name="T3" fmla="*/ 2147483647 h 520"/>
              <a:gd name="T4" fmla="*/ 0 w 616"/>
              <a:gd name="T5" fmla="*/ 2147483647 h 520"/>
              <a:gd name="T6" fmla="*/ 0 60000 65536"/>
              <a:gd name="T7" fmla="*/ 0 60000 65536"/>
              <a:gd name="T8" fmla="*/ 0 60000 65536"/>
              <a:gd name="T9" fmla="*/ 0 w 616"/>
              <a:gd name="T10" fmla="*/ 0 h 520"/>
              <a:gd name="T11" fmla="*/ 616 w 616"/>
              <a:gd name="T12" fmla="*/ 520 h 520"/>
            </a:gdLst>
            <a:ahLst/>
            <a:cxnLst>
              <a:cxn ang="T6">
                <a:pos x="T0" y="T1"/>
              </a:cxn>
              <a:cxn ang="T7">
                <a:pos x="T2" y="T3"/>
              </a:cxn>
              <a:cxn ang="T8">
                <a:pos x="T4" y="T5"/>
              </a:cxn>
            </a:cxnLst>
            <a:rect l="T9" t="T10" r="T11" b="T12"/>
            <a:pathLst>
              <a:path w="616" h="520">
                <a:moveTo>
                  <a:pt x="528" y="520"/>
                </a:moveTo>
                <a:cubicBezTo>
                  <a:pt x="572" y="300"/>
                  <a:pt x="616" y="80"/>
                  <a:pt x="528" y="40"/>
                </a:cubicBezTo>
                <a:cubicBezTo>
                  <a:pt x="440" y="0"/>
                  <a:pt x="96" y="232"/>
                  <a:pt x="0" y="280"/>
                </a:cubicBezTo>
              </a:path>
            </a:pathLst>
          </a:custGeom>
          <a:noFill/>
          <a:ln w="12700" cap="sq">
            <a:solidFill>
              <a:schemeClr val="tx1"/>
            </a:solidFill>
            <a:round/>
            <a:headEnd type="none" w="sm" len="sm"/>
            <a:tailEnd type="none" w="sm" len="sm"/>
          </a:ln>
        </p:spPr>
        <p:txBody>
          <a:bodyPr wrap="none" anchor="ctr"/>
          <a:lstStyle/>
          <a:p>
            <a:endParaRPr lang="en-US"/>
          </a:p>
        </p:txBody>
      </p:sp>
      <p:sp>
        <p:nvSpPr>
          <p:cNvPr id="23580" name="Line 34"/>
          <p:cNvSpPr>
            <a:spLocks noChangeShapeType="1"/>
          </p:cNvSpPr>
          <p:nvPr/>
        </p:nvSpPr>
        <p:spPr bwMode="auto">
          <a:xfrm flipH="1">
            <a:off x="3352800" y="2362200"/>
            <a:ext cx="152400" cy="152400"/>
          </a:xfrm>
          <a:prstGeom prst="line">
            <a:avLst/>
          </a:prstGeom>
          <a:noFill/>
          <a:ln w="19050" cap="sq">
            <a:solidFill>
              <a:schemeClr val="tx1"/>
            </a:solidFill>
            <a:round/>
            <a:headEnd type="none" w="sm" len="sm"/>
            <a:tailEnd type="triangle" w="med" len="med"/>
          </a:ln>
        </p:spPr>
        <p:txBody>
          <a:bodyPr wrap="none" anchor="ctr"/>
          <a:lstStyle/>
          <a:p>
            <a:endParaRPr lang="en-US"/>
          </a:p>
        </p:txBody>
      </p:sp>
      <p:sp>
        <p:nvSpPr>
          <p:cNvPr id="23581" name="Text Box 35"/>
          <p:cNvSpPr txBox="1">
            <a:spLocks noChangeArrowheads="1"/>
          </p:cNvSpPr>
          <p:nvPr/>
        </p:nvSpPr>
        <p:spPr bwMode="auto">
          <a:xfrm>
            <a:off x="3464958" y="1620816"/>
            <a:ext cx="740331" cy="646331"/>
          </a:xfrm>
          <a:prstGeom prst="rect">
            <a:avLst/>
          </a:prstGeom>
          <a:noFill/>
          <a:ln w="12700" cap="sq">
            <a:noFill/>
            <a:miter lim="800000"/>
            <a:headEnd type="none" w="sm" len="sm"/>
            <a:tailEnd type="none" w="sm" len="sm"/>
          </a:ln>
        </p:spPr>
        <p:txBody>
          <a:bodyPr wrap="none">
            <a:spAutoFit/>
          </a:bodyPr>
          <a:lstStyle/>
          <a:p>
            <a:pPr algn="r" rtl="1" eaLnBrk="0" hangingPunct="0"/>
            <a:r>
              <a:rPr lang="en-US" altLang="ar-SA" sz="1600" dirty="0">
                <a:cs typeface="Times New Roman (Arabic)" pitchFamily="26" charset="-78"/>
              </a:rPr>
              <a:t>READ</a:t>
            </a:r>
            <a:r>
              <a:rPr lang="en-US" altLang="ar-SA" sz="2000" dirty="0">
                <a:cs typeface="Times New Roman (Arabic)" pitchFamily="26" charset="-78"/>
              </a:rPr>
              <a:t>/</a:t>
            </a:r>
            <a:endParaRPr lang="en-US" altLang="ar-SA" sz="2000" dirty="0">
              <a:cs typeface="Times New Roman (Arabic)" pitchFamily="26" charset="-78"/>
            </a:endParaRPr>
          </a:p>
          <a:p>
            <a:pPr algn="r" rtl="1" eaLnBrk="0" hangingPunct="0"/>
            <a:r>
              <a:rPr lang="en-US" altLang="ar-SA" sz="1600" dirty="0">
                <a:cs typeface="Times New Roman (Arabic)" pitchFamily="26" charset="-78"/>
              </a:rPr>
              <a:t>WRITE</a:t>
            </a:r>
            <a:endParaRPr lang="en-US" altLang="ar-SA" sz="1600" dirty="0">
              <a:cs typeface="Times New Roman (Arabic)" pitchFamily="26" charset="-78"/>
            </a:endParaRPr>
          </a:p>
        </p:txBody>
      </p:sp>
      <p:sp>
        <p:nvSpPr>
          <p:cNvPr id="30" name="Rectangle 2"/>
          <p:cNvSpPr txBox="1">
            <a:spLocks noChangeArrowheads="1"/>
          </p:cNvSpPr>
          <p:nvPr/>
        </p:nvSpPr>
        <p:spPr>
          <a:xfrm>
            <a:off x="1097280" y="245659"/>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altLang="en-US" sz="4300" dirty="0">
                <a:effectLst>
                  <a:outerShdw blurRad="38100" dist="38100" dir="2700000" algn="tl">
                    <a:srgbClr val="000000"/>
                  </a:outerShdw>
                </a:effectLst>
              </a:rPr>
              <a:t>Transaction states and additional operations</a:t>
            </a:r>
            <a:endParaRPr lang="en-US" sz="4300" dirty="0">
              <a:effectLst>
                <a:outerShdw blurRad="38100" dist="38100" dir="2700000" algn="tl">
                  <a:srgbClr val="000000"/>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Concurrent Executions</a:t>
            </a:r>
            <a:endParaRPr lang="en-US" sz="4300" dirty="0">
              <a:effectLst>
                <a:outerShdw blurRad="38100" dist="38100" dir="2700000" algn="tl">
                  <a:srgbClr val="000000"/>
                </a:outerShdw>
              </a:effectLst>
            </a:endParaRPr>
          </a:p>
        </p:txBody>
      </p:sp>
      <p:sp>
        <p:nvSpPr>
          <p:cNvPr id="389123" name="Rectangle 3"/>
          <p:cNvSpPr>
            <a:spLocks noGrp="1" noChangeArrowheads="1"/>
          </p:cNvSpPr>
          <p:nvPr>
            <p:ph type="body" idx="1"/>
          </p:nvPr>
        </p:nvSpPr>
        <p:spPr>
          <a:xfrm>
            <a:off x="1719619" y="2048823"/>
            <a:ext cx="8707272" cy="4114800"/>
          </a:xfrm>
        </p:spPr>
        <p:txBody>
          <a:bodyPr/>
          <a:lstStyle/>
          <a:p>
            <a:pPr>
              <a:lnSpc>
                <a:spcPct val="90000"/>
              </a:lnSpc>
              <a:buFont typeface="Wingdings" panose="05000000000000000000" pitchFamily="2" charset="2"/>
              <a:buChar char="q"/>
            </a:pPr>
            <a:r>
              <a:rPr lang="en-US" dirty="0"/>
              <a:t>  Multiple transactions are allowed to run concurrently in the system.  </a:t>
            </a:r>
            <a:endParaRPr lang="en-US" dirty="0"/>
          </a:p>
          <a:p>
            <a:pPr>
              <a:lnSpc>
                <a:spcPct val="90000"/>
              </a:lnSpc>
              <a:buFont typeface="Wingdings" panose="05000000000000000000" pitchFamily="2" charset="2"/>
              <a:buChar char="q"/>
            </a:pPr>
            <a:r>
              <a:rPr lang="en-US" dirty="0"/>
              <a:t>  Advantages are:</a:t>
            </a:r>
            <a:endParaRPr lang="en-US" dirty="0"/>
          </a:p>
          <a:p>
            <a:pPr lvl="1">
              <a:lnSpc>
                <a:spcPct val="90000"/>
              </a:lnSpc>
            </a:pPr>
            <a:r>
              <a:rPr lang="en-US" b="1" dirty="0"/>
              <a:t>increased processor and disk utilization</a:t>
            </a:r>
            <a:r>
              <a:rPr lang="en-US" dirty="0"/>
              <a:t>, leading to better transaction </a:t>
            </a:r>
            <a:r>
              <a:rPr lang="en-US" i="1" dirty="0"/>
              <a:t>throughput:</a:t>
            </a:r>
            <a:r>
              <a:rPr lang="en-US" dirty="0"/>
              <a:t> one transaction can be using the CPU while another is reading from or writing to the disk</a:t>
            </a:r>
            <a:endParaRPr lang="en-US" dirty="0"/>
          </a:p>
          <a:p>
            <a:pPr lvl="1">
              <a:lnSpc>
                <a:spcPct val="90000"/>
              </a:lnSpc>
            </a:pPr>
            <a:r>
              <a:rPr lang="en-US" b="1" dirty="0"/>
              <a:t>reduced average response time</a:t>
            </a:r>
            <a:r>
              <a:rPr lang="en-US" dirty="0"/>
              <a:t> for transactions: short transactions need not wait behind long ones.</a:t>
            </a:r>
            <a:endParaRPr lang="en-US" dirty="0"/>
          </a:p>
          <a:p>
            <a:pPr>
              <a:lnSpc>
                <a:spcPct val="90000"/>
              </a:lnSpc>
              <a:buFont typeface="Wingdings" panose="05000000000000000000" pitchFamily="2" charset="2"/>
              <a:buChar char="q"/>
            </a:pPr>
            <a:r>
              <a:rPr lang="en-US" i="1" dirty="0">
                <a:solidFill>
                  <a:schemeClr val="tx2"/>
                </a:solidFill>
              </a:rPr>
              <a:t> Concurrency control schemes</a:t>
            </a:r>
            <a:r>
              <a:rPr lang="en-US" i="1" dirty="0"/>
              <a:t> </a:t>
            </a:r>
            <a:r>
              <a:rPr lang="en-US" dirty="0"/>
              <a:t>– mechanisms  to achieve isolation, i.e., to control the interaction among the concurrent transactions in order to prevent them from destroying the consistency of the database.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Schedules</a:t>
            </a:r>
            <a:endParaRPr lang="en-US" sz="4300" dirty="0">
              <a:effectLst>
                <a:outerShdw blurRad="38100" dist="38100" dir="2700000" algn="tl">
                  <a:srgbClr val="000000"/>
                </a:outerShdw>
              </a:effectLst>
            </a:endParaRPr>
          </a:p>
        </p:txBody>
      </p:sp>
      <p:sp>
        <p:nvSpPr>
          <p:cNvPr id="390147" name="Rectangle 3"/>
          <p:cNvSpPr>
            <a:spLocks noGrp="1" noChangeArrowheads="1"/>
          </p:cNvSpPr>
          <p:nvPr>
            <p:ph type="body" idx="1"/>
          </p:nvPr>
        </p:nvSpPr>
        <p:spPr>
          <a:xfrm>
            <a:off x="1713359" y="1881905"/>
            <a:ext cx="8631640" cy="3459162"/>
          </a:xfrm>
        </p:spPr>
        <p:txBody>
          <a:bodyPr/>
          <a:lstStyle/>
          <a:p>
            <a:pPr>
              <a:buFont typeface="Wingdings" panose="05000000000000000000" pitchFamily="2" charset="2"/>
              <a:buChar char="q"/>
            </a:pPr>
            <a:r>
              <a:rPr lang="en-US" i="1" dirty="0">
                <a:solidFill>
                  <a:schemeClr val="tx2"/>
                </a:solidFill>
              </a:rPr>
              <a:t> Schedules</a:t>
            </a:r>
            <a:r>
              <a:rPr lang="en-US" dirty="0"/>
              <a:t> – sequences that indicate the chronological order in which instructions of concurrent transactions are executed</a:t>
            </a:r>
            <a:endParaRPr lang="en-US" dirty="0"/>
          </a:p>
          <a:p>
            <a:pPr lvl="1"/>
            <a:r>
              <a:rPr lang="en-US" dirty="0"/>
              <a:t>a schedule for a set of transactions must consist of all instructions of those transactions</a:t>
            </a:r>
            <a:endParaRPr lang="en-US" dirty="0"/>
          </a:p>
          <a:p>
            <a:pPr lvl="1"/>
            <a:r>
              <a:rPr lang="en-US" dirty="0"/>
              <a:t>must preserve the order in which the instructions appear in each individual transaction.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Example Schedules</a:t>
            </a:r>
            <a:endParaRPr lang="en-US" sz="4300" dirty="0">
              <a:effectLst>
                <a:outerShdw blurRad="38100" dist="38100" dir="2700000" algn="tl">
                  <a:srgbClr val="000000"/>
                </a:outerShdw>
              </a:effectLst>
            </a:endParaRPr>
          </a:p>
        </p:txBody>
      </p:sp>
      <p:sp>
        <p:nvSpPr>
          <p:cNvPr id="391171" name="Rectangle 3"/>
          <p:cNvSpPr>
            <a:spLocks noGrp="1" noChangeArrowheads="1"/>
          </p:cNvSpPr>
          <p:nvPr>
            <p:ph type="body" idx="1"/>
          </p:nvPr>
        </p:nvSpPr>
        <p:spPr>
          <a:xfrm>
            <a:off x="1097280" y="3316406"/>
            <a:ext cx="5753896" cy="1460310"/>
          </a:xfrm>
        </p:spPr>
        <p:txBody>
          <a:bodyPr>
            <a:normAutofit fontScale="85000" lnSpcReduction="20000"/>
          </a:bodyPr>
          <a:lstStyle/>
          <a:p>
            <a:pPr algn="just">
              <a:tabLst>
                <a:tab pos="1947545" algn="l"/>
                <a:tab pos="2684145" algn="l"/>
                <a:tab pos="3594100" algn="l"/>
                <a:tab pos="4286250" algn="l"/>
              </a:tabLst>
            </a:pPr>
            <a:r>
              <a:rPr lang="en-US" sz="2600" dirty="0"/>
              <a:t>Let </a:t>
            </a:r>
            <a:r>
              <a:rPr lang="en-US" sz="2600" i="1" dirty="0"/>
              <a:t>T</a:t>
            </a:r>
            <a:r>
              <a:rPr lang="en-US" sz="2600" baseline="-25000" dirty="0"/>
              <a:t>1</a:t>
            </a:r>
            <a:r>
              <a:rPr lang="en-US" sz="2600" dirty="0"/>
              <a:t> transfer $50 from </a:t>
            </a:r>
            <a:r>
              <a:rPr lang="en-US" sz="2600" i="1" dirty="0"/>
              <a:t>A </a:t>
            </a:r>
            <a:r>
              <a:rPr lang="en-US" sz="2600" dirty="0"/>
              <a:t>to </a:t>
            </a:r>
            <a:r>
              <a:rPr lang="en-US" sz="2600" i="1" dirty="0"/>
              <a:t>B</a:t>
            </a:r>
            <a:r>
              <a:rPr lang="en-US" sz="2600" dirty="0"/>
              <a:t>, and </a:t>
            </a:r>
            <a:r>
              <a:rPr lang="en-US" sz="2600" i="1" dirty="0"/>
              <a:t>T</a:t>
            </a:r>
            <a:r>
              <a:rPr lang="en-US" sz="2600" baseline="-25000" dirty="0"/>
              <a:t>2</a:t>
            </a:r>
            <a:r>
              <a:rPr lang="en-US" sz="2600" dirty="0"/>
              <a:t> transfer 10% of the balance from </a:t>
            </a:r>
            <a:r>
              <a:rPr lang="en-US" sz="2600" i="1" dirty="0"/>
              <a:t>A </a:t>
            </a:r>
            <a:r>
              <a:rPr lang="en-US" sz="2600" dirty="0"/>
              <a:t>to </a:t>
            </a:r>
            <a:r>
              <a:rPr lang="en-US" sz="2600" i="1" dirty="0"/>
              <a:t>B.</a:t>
            </a:r>
            <a:r>
              <a:rPr lang="en-US" sz="2600" dirty="0"/>
              <a:t>  The following is a serial schedule (Schedule 1 in the text of the </a:t>
            </a:r>
            <a:r>
              <a:rPr lang="en-US" sz="2600" dirty="0" err="1"/>
              <a:t>Korth</a:t>
            </a:r>
            <a:r>
              <a:rPr lang="en-US" sz="2600" dirty="0"/>
              <a:t> book), in which </a:t>
            </a:r>
            <a:r>
              <a:rPr lang="en-US" sz="2600" i="1" dirty="0"/>
              <a:t>T</a:t>
            </a:r>
            <a:r>
              <a:rPr lang="en-US" sz="2600" baseline="-25000" dirty="0"/>
              <a:t>1</a:t>
            </a:r>
            <a:r>
              <a:rPr lang="en-US" sz="2600" dirty="0"/>
              <a:t> is followed by </a:t>
            </a:r>
            <a:r>
              <a:rPr lang="en-US" sz="2600" i="1" dirty="0"/>
              <a:t>T</a:t>
            </a:r>
            <a:r>
              <a:rPr lang="en-US" sz="2600" baseline="-25000" dirty="0"/>
              <a:t>2</a:t>
            </a:r>
            <a:r>
              <a:rPr lang="en-US" sz="2600" dirty="0"/>
              <a:t>.</a:t>
            </a:r>
            <a:endParaRPr lang="en-US" sz="2600" dirty="0"/>
          </a:p>
          <a:p>
            <a:pPr>
              <a:buNone/>
              <a:tabLst>
                <a:tab pos="1947545" algn="l"/>
                <a:tab pos="2684145" algn="l"/>
                <a:tab pos="3594100" algn="l"/>
                <a:tab pos="4286250" algn="l"/>
              </a:tabLst>
            </a:pPr>
            <a:r>
              <a:rPr lang="en-US" dirty="0"/>
              <a:t>		</a:t>
            </a:r>
            <a:endParaRPr lang="en-US" i="1" dirty="0"/>
          </a:p>
        </p:txBody>
      </p:sp>
      <p:pic>
        <p:nvPicPr>
          <p:cNvPr id="391175" name="Picture 7"/>
          <p:cNvPicPr>
            <a:picLocks noChangeAspect="1" noChangeArrowheads="1"/>
          </p:cNvPicPr>
          <p:nvPr/>
        </p:nvPicPr>
        <p:blipFill>
          <a:blip r:embed="rId1" cstate="print"/>
          <a:srcRect l="20467" t="3107" r="23128" b="2663"/>
          <a:stretch>
            <a:fillRect/>
          </a:stretch>
        </p:blipFill>
        <p:spPr bwMode="auto">
          <a:xfrm>
            <a:off x="7143466" y="2481078"/>
            <a:ext cx="2901287" cy="3635348"/>
          </a:xfrm>
          <a:prstGeom prst="rect">
            <a:avLst/>
          </a:prstGeom>
          <a:noFill/>
          <a:ln w="76200" cmpd="tri">
            <a:solidFill>
              <a:schemeClr val="tx2"/>
            </a:solid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Example Schedule (Cont.)</a:t>
            </a:r>
            <a:endParaRPr lang="en-US" sz="4300" dirty="0">
              <a:effectLst>
                <a:outerShdw blurRad="38100" dist="38100" dir="2700000" algn="tl">
                  <a:srgbClr val="000000"/>
                </a:outerShdw>
              </a:effectLst>
            </a:endParaRPr>
          </a:p>
        </p:txBody>
      </p:sp>
      <p:sp>
        <p:nvSpPr>
          <p:cNvPr id="392196" name="Rectangle 4"/>
          <p:cNvSpPr>
            <a:spLocks noGrp="1" noChangeArrowheads="1"/>
          </p:cNvSpPr>
          <p:nvPr>
            <p:ph type="body" idx="1"/>
          </p:nvPr>
        </p:nvSpPr>
        <p:spPr>
          <a:xfrm>
            <a:off x="1284605" y="2934269"/>
            <a:ext cx="6576505" cy="1163923"/>
          </a:xfrm>
          <a:noFill/>
        </p:spPr>
        <p:txBody>
          <a:bodyPr>
            <a:normAutofit lnSpcReduction="10000"/>
          </a:bodyPr>
          <a:lstStyle/>
          <a:p>
            <a:pPr algn="just">
              <a:tabLst>
                <a:tab pos="1947545" algn="l"/>
                <a:tab pos="2684145" algn="l"/>
                <a:tab pos="3594100" algn="l"/>
                <a:tab pos="4286250" algn="l"/>
              </a:tabLst>
            </a:pPr>
            <a:r>
              <a:rPr lang="en-US" sz="1800" dirty="0"/>
              <a:t>Let </a:t>
            </a:r>
            <a:r>
              <a:rPr lang="en-US" sz="1800" i="1" dirty="0"/>
              <a:t>T</a:t>
            </a:r>
            <a:r>
              <a:rPr lang="en-US" sz="1800" baseline="-25000" dirty="0"/>
              <a:t>1</a:t>
            </a:r>
            <a:r>
              <a:rPr lang="en-US" sz="1800" dirty="0"/>
              <a:t> and </a:t>
            </a:r>
            <a:r>
              <a:rPr lang="en-US" sz="1800" i="1" dirty="0"/>
              <a:t>T</a:t>
            </a:r>
            <a:r>
              <a:rPr lang="en-US" sz="1800" baseline="-25000" dirty="0"/>
              <a:t>2</a:t>
            </a:r>
            <a:r>
              <a:rPr lang="en-US" sz="1800" dirty="0"/>
              <a:t> be the transactions defined previously</a:t>
            </a:r>
            <a:r>
              <a:rPr lang="en-US" sz="1800" i="1" dirty="0"/>
              <a:t>.</a:t>
            </a:r>
            <a:r>
              <a:rPr lang="en-US" sz="1800" dirty="0"/>
              <a:t>  The following schedule is not a serial schedule, but it is </a:t>
            </a:r>
            <a:r>
              <a:rPr lang="en-US" sz="1800" i="1" dirty="0">
                <a:solidFill>
                  <a:schemeClr val="tx2"/>
                </a:solidFill>
              </a:rPr>
              <a:t>equivalent</a:t>
            </a:r>
            <a:r>
              <a:rPr lang="en-US" sz="1800" dirty="0"/>
              <a:t> to the previous Schedule.</a:t>
            </a:r>
            <a:endParaRPr lang="en-US" sz="1800" dirty="0"/>
          </a:p>
          <a:p>
            <a:pPr>
              <a:buNone/>
              <a:tabLst>
                <a:tab pos="1947545" algn="l"/>
                <a:tab pos="2684145" algn="l"/>
                <a:tab pos="3594100" algn="l"/>
                <a:tab pos="4286250" algn="l"/>
              </a:tabLst>
            </a:pPr>
            <a:r>
              <a:rPr lang="en-US" sz="1800" dirty="0"/>
              <a:t>		</a:t>
            </a:r>
            <a:endParaRPr lang="en-US" sz="1800" i="1" dirty="0"/>
          </a:p>
        </p:txBody>
      </p:sp>
      <p:sp>
        <p:nvSpPr>
          <p:cNvPr id="392199" name="Rectangle 7"/>
          <p:cNvSpPr>
            <a:spLocks noChangeArrowheads="1"/>
          </p:cNvSpPr>
          <p:nvPr/>
        </p:nvSpPr>
        <p:spPr bwMode="auto">
          <a:xfrm>
            <a:off x="6886340" y="5903914"/>
            <a:ext cx="5322838" cy="398375"/>
          </a:xfrm>
          <a:prstGeom prst="rect">
            <a:avLst/>
          </a:prstGeom>
          <a:noFill/>
          <a:ln w="9525">
            <a:noFill/>
            <a:miter lim="800000"/>
          </a:ln>
          <a:effectLst/>
        </p:spPr>
        <p:txBody>
          <a:bodyPr/>
          <a:lstStyle/>
          <a:p>
            <a:pPr marL="342900" indent="-342900">
              <a:spcBef>
                <a:spcPct val="35000"/>
              </a:spcBef>
              <a:buClr>
                <a:schemeClr val="tx2"/>
              </a:buClr>
              <a:tabLst>
                <a:tab pos="1947545" algn="l"/>
                <a:tab pos="2684145" algn="l"/>
                <a:tab pos="3594100" algn="l"/>
                <a:tab pos="4286250" algn="l"/>
              </a:tabLst>
            </a:pPr>
            <a:r>
              <a:rPr kumimoji="1" lang="en-US" sz="2000" dirty="0">
                <a:latin typeface="Times New Roman" panose="02020603050405020304" charset="0"/>
              </a:rPr>
              <a:t>In both Schedule the sum A + B is preserved.</a:t>
            </a:r>
            <a:endParaRPr kumimoji="1" lang="en-US" sz="2000" dirty="0">
              <a:latin typeface="Times New Roman" panose="02020603050405020304" charset="0"/>
            </a:endParaRPr>
          </a:p>
        </p:txBody>
      </p:sp>
      <p:pic>
        <p:nvPicPr>
          <p:cNvPr id="392200" name="Picture 8"/>
          <p:cNvPicPr>
            <a:picLocks noChangeAspect="1" noChangeArrowheads="1"/>
          </p:cNvPicPr>
          <p:nvPr/>
        </p:nvPicPr>
        <p:blipFill>
          <a:blip r:embed="rId1" cstate="print"/>
          <a:srcRect l="21800" t="4266" r="23801" b="5333"/>
          <a:stretch>
            <a:fillRect/>
          </a:stretch>
        </p:blipFill>
        <p:spPr bwMode="auto">
          <a:xfrm>
            <a:off x="8009255" y="1982789"/>
            <a:ext cx="3146425" cy="3921125"/>
          </a:xfrm>
          <a:prstGeom prst="rect">
            <a:avLst/>
          </a:prstGeom>
          <a:noFill/>
          <a:ln w="76200" cmpd="tri">
            <a:solidFill>
              <a:schemeClr val="tx2"/>
            </a:solid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Example Schedules (Cont.)</a:t>
            </a:r>
            <a:endParaRPr lang="en-US" sz="4300" dirty="0">
              <a:effectLst>
                <a:outerShdw blurRad="38100" dist="38100" dir="2700000" algn="tl">
                  <a:srgbClr val="000000"/>
                </a:outerShdw>
              </a:effectLst>
            </a:endParaRPr>
          </a:p>
        </p:txBody>
      </p:sp>
      <p:sp>
        <p:nvSpPr>
          <p:cNvPr id="393220" name="Rectangle 4"/>
          <p:cNvSpPr>
            <a:spLocks noGrp="1" noChangeArrowheads="1"/>
          </p:cNvSpPr>
          <p:nvPr>
            <p:ph type="body" idx="1"/>
          </p:nvPr>
        </p:nvSpPr>
        <p:spPr>
          <a:xfrm>
            <a:off x="1371387" y="3376616"/>
            <a:ext cx="6724650" cy="1184275"/>
          </a:xfrm>
          <a:noFill/>
        </p:spPr>
        <p:txBody>
          <a:bodyPr/>
          <a:lstStyle/>
          <a:p>
            <a:pPr>
              <a:tabLst>
                <a:tab pos="1947545" algn="l"/>
                <a:tab pos="2684145" algn="l"/>
                <a:tab pos="3594100" algn="l"/>
                <a:tab pos="4286250" algn="l"/>
              </a:tabLst>
            </a:pPr>
            <a:r>
              <a:rPr lang="en-US" dirty="0"/>
              <a:t>The following concurrent schedule does not preserve the value of the sum </a:t>
            </a:r>
            <a:r>
              <a:rPr lang="en-US" i="1" dirty="0"/>
              <a:t>A </a:t>
            </a:r>
            <a:r>
              <a:rPr lang="en-US" dirty="0"/>
              <a:t>+ </a:t>
            </a:r>
            <a:r>
              <a:rPr lang="en-US" i="1" dirty="0"/>
              <a:t>B</a:t>
            </a:r>
            <a:r>
              <a:rPr lang="en-US" dirty="0"/>
              <a:t>.</a:t>
            </a:r>
            <a:endParaRPr lang="en-US" dirty="0"/>
          </a:p>
          <a:p>
            <a:pPr>
              <a:buNone/>
              <a:tabLst>
                <a:tab pos="1947545" algn="l"/>
                <a:tab pos="2684145" algn="l"/>
                <a:tab pos="3594100" algn="l"/>
                <a:tab pos="4286250" algn="l"/>
              </a:tabLst>
            </a:pPr>
            <a:r>
              <a:rPr lang="en-US" dirty="0"/>
              <a:t>			</a:t>
            </a:r>
            <a:endParaRPr lang="en-US" i="1" dirty="0"/>
          </a:p>
        </p:txBody>
      </p:sp>
      <p:pic>
        <p:nvPicPr>
          <p:cNvPr id="393224" name="Picture 8"/>
          <p:cNvPicPr>
            <a:picLocks noChangeAspect="1" noChangeArrowheads="1"/>
          </p:cNvPicPr>
          <p:nvPr/>
        </p:nvPicPr>
        <p:blipFill>
          <a:blip r:embed="rId1" cstate="print"/>
          <a:srcRect l="20827" t="2644" r="22644" b="3967"/>
          <a:stretch>
            <a:fillRect/>
          </a:stretch>
        </p:blipFill>
        <p:spPr bwMode="auto">
          <a:xfrm>
            <a:off x="8239646" y="1881486"/>
            <a:ext cx="3429190" cy="4248804"/>
          </a:xfrm>
          <a:prstGeom prst="rect">
            <a:avLst/>
          </a:prstGeom>
          <a:noFill/>
          <a:ln w="76200" cmpd="tri">
            <a:solidFill>
              <a:schemeClr val="tx2"/>
            </a:solid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4096"/>
            <a:ext cx="10058400" cy="1003264"/>
          </a:xfrm>
        </p:spPr>
        <p:txBody>
          <a:bodyPr>
            <a:normAutofit/>
          </a:bodyPr>
          <a:lstStyle/>
          <a:p>
            <a:r>
              <a:rPr lang="en-US" sz="4300" dirty="0">
                <a:effectLst>
                  <a:outerShdw blurRad="38100" dist="38100" dir="2700000" algn="tl">
                    <a:srgbClr val="000000"/>
                  </a:outerShdw>
                </a:effectLst>
              </a:rPr>
              <a:t>Lecture will cover following points</a:t>
            </a:r>
            <a:endParaRPr lang="en-US" sz="4300" dirty="0">
              <a:effectLst>
                <a:outerShdw blurRad="38100" dist="38100" dir="2700000" algn="tl">
                  <a:srgbClr val="000000"/>
                </a:outerShdw>
              </a:effectLst>
            </a:endParaRPr>
          </a:p>
        </p:txBody>
      </p:sp>
      <p:sp>
        <p:nvSpPr>
          <p:cNvPr id="5" name="Rectangle 35"/>
          <p:cNvSpPr txBox="1">
            <a:spLocks noChangeArrowheads="1"/>
          </p:cNvSpPr>
          <p:nvPr/>
        </p:nvSpPr>
        <p:spPr>
          <a:xfrm>
            <a:off x="1524000" y="1880315"/>
            <a:ext cx="8817735" cy="4417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400" dirty="0"/>
              <a:t> Transaction Concept</a:t>
            </a:r>
            <a:endParaRPr lang="en-US" sz="2400" dirty="0"/>
          </a:p>
          <a:p>
            <a:pPr>
              <a:buFont typeface="Wingdings" panose="05000000000000000000" pitchFamily="2" charset="2"/>
              <a:buChar char="q"/>
            </a:pPr>
            <a:r>
              <a:rPr lang="en-US" sz="2400" dirty="0"/>
              <a:t> Transaction State</a:t>
            </a:r>
            <a:endParaRPr lang="en-US" sz="2400" dirty="0"/>
          </a:p>
          <a:p>
            <a:pPr>
              <a:buFont typeface="Wingdings" panose="05000000000000000000" pitchFamily="2" charset="2"/>
              <a:buChar char="q"/>
            </a:pPr>
            <a:r>
              <a:rPr lang="en-US" sz="2400" dirty="0"/>
              <a:t> Concurrent Executions</a:t>
            </a:r>
            <a:endParaRPr lang="en-US" sz="2400" dirty="0"/>
          </a:p>
          <a:p>
            <a:pPr>
              <a:buFont typeface="Wingdings" panose="05000000000000000000" pitchFamily="2" charset="2"/>
              <a:buChar char="q"/>
            </a:pPr>
            <a:r>
              <a:rPr lang="en-US" sz="2400" dirty="0"/>
              <a:t> </a:t>
            </a:r>
            <a:r>
              <a:rPr lang="en-US" sz="2400" dirty="0" err="1"/>
              <a:t>Serializability</a:t>
            </a:r>
            <a:endParaRPr lang="en-US" sz="2400" dirty="0"/>
          </a:p>
          <a:p>
            <a:pPr>
              <a:buFont typeface="Wingdings" panose="05000000000000000000" pitchFamily="2" charset="2"/>
              <a:buChar char="q"/>
            </a:pPr>
            <a:r>
              <a:rPr lang="en-US" sz="2400" dirty="0"/>
              <a:t> Recoverability</a:t>
            </a:r>
            <a:endParaRPr lang="en-US" sz="2400" dirty="0"/>
          </a:p>
          <a:p>
            <a:pPr>
              <a:buFont typeface="Wingdings" panose="05000000000000000000" pitchFamily="2" charset="2"/>
              <a:buChar char="q"/>
            </a:pPr>
            <a:r>
              <a:rPr lang="en-US" sz="2400" dirty="0"/>
              <a:t> Transaction Definition in SQL</a:t>
            </a:r>
            <a:endParaRPr lang="en-US" sz="2400" dirty="0"/>
          </a:p>
          <a:p>
            <a:pPr>
              <a:buFont typeface="Wingdings" panose="05000000000000000000" pitchFamily="2" charset="2"/>
              <a:buChar char="q"/>
            </a:pPr>
            <a:r>
              <a:rPr lang="en-US" sz="2400" dirty="0"/>
              <a:t> Testing for </a:t>
            </a:r>
            <a:r>
              <a:rPr lang="en-US" sz="2400" dirty="0" err="1"/>
              <a:t>Serializability</a:t>
            </a:r>
            <a:r>
              <a:rPr lang="en-US" sz="2400" dirty="0"/>
              <a:t>.</a:t>
            </a:r>
            <a:endParaRPr lang="en-US" sz="2400" dirty="0"/>
          </a:p>
          <a:p>
            <a:pPr marL="0" indent="0">
              <a:buNone/>
            </a:pPr>
            <a:endParaRPr lang="en-US" sz="2400" dirty="0"/>
          </a:p>
          <a:p>
            <a:pPr marL="0" indent="0">
              <a:buNone/>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sz="2400" dirty="0"/>
          </a:p>
          <a:p>
            <a:pPr marL="320040" indent="-320040">
              <a:lnSpc>
                <a:spcPct val="100000"/>
              </a:lnSpc>
              <a:buSzPct val="85000"/>
              <a:buFont typeface="Wingdings" panose="05000000000000000000"/>
              <a:buChar char=""/>
              <a:defRPr/>
            </a:pPr>
            <a:endParaRPr lang="en-US" altLang="en-US" sz="2400" dirty="0"/>
          </a:p>
          <a:p>
            <a:pPr marL="0" indent="0">
              <a:lnSpc>
                <a:spcPct val="100000"/>
              </a:lnSpc>
              <a:buSzPct val="85000"/>
              <a:buNone/>
              <a:defRPr/>
            </a:pPr>
            <a:endParaRPr lang="en-US" altLang="en-US" sz="2400" dirty="0"/>
          </a:p>
          <a:p>
            <a:pPr marL="320040" indent="-320040">
              <a:lnSpc>
                <a:spcPct val="100000"/>
              </a:lnSpc>
              <a:buSzPct val="85000"/>
              <a:buFont typeface="Wingdings" panose="05000000000000000000"/>
              <a:buChar char=""/>
              <a:defRPr/>
            </a:pPr>
            <a:endParaRPr lang="en-US" altLang="en-US" dirty="0"/>
          </a:p>
        </p:txBody>
      </p:sp>
      <p:sp>
        <p:nvSpPr>
          <p:cNvPr id="7" name="Slide Number Placeholder 6"/>
          <p:cNvSpPr>
            <a:spLocks noGrp="1"/>
          </p:cNvSpPr>
          <p:nvPr>
            <p:ph type="sldNum" sz="quarter" idx="12"/>
          </p:nvPr>
        </p:nvSpPr>
        <p:spPr/>
        <p:txBody>
          <a:bodyPr/>
          <a:lstStyle/>
          <a:p>
            <a:fld id="{B50E8914-3A3C-4712-9D59-CE111BB10161}"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a:normAutofit/>
          </a:bodyPr>
          <a:lstStyle/>
          <a:p>
            <a:r>
              <a:rPr lang="en-US" sz="4300" dirty="0" err="1">
                <a:effectLst>
                  <a:outerShdw blurRad="38100" dist="38100" dir="2700000" algn="tl">
                    <a:srgbClr val="000000"/>
                  </a:outerShdw>
                </a:effectLst>
              </a:rPr>
              <a:t>Serializability</a:t>
            </a:r>
            <a:endParaRPr lang="en-US" sz="4300" dirty="0">
              <a:effectLst>
                <a:outerShdw blurRad="38100" dist="38100" dir="2700000" algn="tl">
                  <a:srgbClr val="000000"/>
                </a:outerShdw>
              </a:effectLst>
            </a:endParaRPr>
          </a:p>
        </p:txBody>
      </p:sp>
      <p:sp>
        <p:nvSpPr>
          <p:cNvPr id="394243" name="Rectangle 3"/>
          <p:cNvSpPr>
            <a:spLocks noGrp="1" noChangeArrowheads="1"/>
          </p:cNvSpPr>
          <p:nvPr>
            <p:ph type="body" idx="1"/>
          </p:nvPr>
        </p:nvSpPr>
        <p:spPr>
          <a:xfrm>
            <a:off x="1583140" y="1811985"/>
            <a:ext cx="9280478" cy="4547872"/>
          </a:xfrm>
        </p:spPr>
        <p:txBody>
          <a:bodyPr/>
          <a:lstStyle/>
          <a:p>
            <a:pPr>
              <a:buFont typeface="Wingdings" panose="05000000000000000000" pitchFamily="2" charset="2"/>
              <a:buChar char="q"/>
            </a:pPr>
            <a:r>
              <a:rPr lang="en-US" dirty="0"/>
              <a:t> Basic Assumption – Each transaction preserves database consistency.</a:t>
            </a:r>
            <a:endParaRPr lang="en-US" dirty="0"/>
          </a:p>
          <a:p>
            <a:r>
              <a:rPr lang="en-US" dirty="0"/>
              <a:t>Thus serial execution of a set of transactions preserves database consistency.</a:t>
            </a:r>
            <a:endParaRPr lang="en-US" dirty="0"/>
          </a:p>
          <a:p>
            <a:pPr>
              <a:buFont typeface="Wingdings" panose="05000000000000000000" pitchFamily="2" charset="2"/>
              <a:buChar char="q"/>
            </a:pPr>
            <a:r>
              <a:rPr lang="en-US" dirty="0"/>
              <a:t> A (possibly concurrent) schedule is serializable if it is equivalent to a serial schedule.  Different forms of schedule equivalence give rise to the notions of:</a:t>
            </a:r>
            <a:endParaRPr lang="en-US" dirty="0"/>
          </a:p>
          <a:p>
            <a:pPr lvl="1">
              <a:buFont typeface="Wingdings 2" panose="05020102010507070707" pitchFamily="18" charset="2"/>
              <a:buNone/>
            </a:pPr>
            <a:r>
              <a:rPr lang="en-US" dirty="0"/>
              <a:t>1.	</a:t>
            </a:r>
            <a:r>
              <a:rPr lang="en-US" dirty="0">
                <a:solidFill>
                  <a:schemeClr val="tx2"/>
                </a:solidFill>
              </a:rPr>
              <a:t>conflict </a:t>
            </a:r>
            <a:r>
              <a:rPr lang="en-US" dirty="0" err="1">
                <a:solidFill>
                  <a:schemeClr val="tx2"/>
                </a:solidFill>
              </a:rPr>
              <a:t>serializability</a:t>
            </a:r>
            <a:endParaRPr lang="en-US" dirty="0">
              <a:solidFill>
                <a:schemeClr val="tx2"/>
              </a:solidFill>
            </a:endParaRPr>
          </a:p>
          <a:p>
            <a:pPr lvl="1">
              <a:buFont typeface="Wingdings 2" panose="05020102010507070707" pitchFamily="18" charset="2"/>
              <a:buNone/>
            </a:pPr>
            <a:r>
              <a:rPr lang="en-US" dirty="0"/>
              <a:t>2.	</a:t>
            </a:r>
            <a:r>
              <a:rPr lang="en-US" dirty="0">
                <a:solidFill>
                  <a:schemeClr val="tx2"/>
                </a:solidFill>
              </a:rPr>
              <a:t>view </a:t>
            </a:r>
            <a:r>
              <a:rPr lang="en-US" dirty="0" err="1">
                <a:solidFill>
                  <a:schemeClr val="tx2"/>
                </a:solidFill>
              </a:rPr>
              <a:t>serializability</a:t>
            </a:r>
            <a:endParaRPr lang="en-US" dirty="0">
              <a:solidFill>
                <a:schemeClr val="tx2"/>
              </a:solidFill>
            </a:endParaRPr>
          </a:p>
          <a:p>
            <a:pPr algn="just">
              <a:buFont typeface="Wingdings" panose="05000000000000000000" pitchFamily="2" charset="2"/>
              <a:buChar char="q"/>
            </a:pPr>
            <a:r>
              <a:rPr lang="en-US" dirty="0"/>
              <a:t> We ignore operations other than </a:t>
            </a:r>
            <a:r>
              <a:rPr lang="en-US" b="1" dirty="0"/>
              <a:t>read</a:t>
            </a:r>
            <a:r>
              <a:rPr lang="en-US" dirty="0"/>
              <a:t> and </a:t>
            </a:r>
            <a:r>
              <a:rPr lang="en-US" b="1" dirty="0"/>
              <a:t>write</a:t>
            </a:r>
            <a:r>
              <a:rPr lang="en-US" dirty="0"/>
              <a:t> instructions, and we assume that transactions may perform arbitrary computations on data in local buffers in between reads and writes.  Our simplified schedules consist of only </a:t>
            </a:r>
            <a:r>
              <a:rPr lang="en-US" b="1" dirty="0"/>
              <a:t>read</a:t>
            </a:r>
            <a:r>
              <a:rPr lang="en-US" dirty="0"/>
              <a:t> and </a:t>
            </a:r>
            <a:r>
              <a:rPr lang="en-US" b="1" dirty="0"/>
              <a:t>write </a:t>
            </a:r>
            <a:r>
              <a:rPr lang="en-US" dirty="0"/>
              <a:t>instructions.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Conflict </a:t>
            </a:r>
            <a:r>
              <a:rPr lang="en-US" sz="4300" dirty="0" err="1">
                <a:effectLst>
                  <a:outerShdw blurRad="38100" dist="38100" dir="2700000" algn="tl">
                    <a:srgbClr val="000000"/>
                  </a:outerShdw>
                </a:effectLst>
              </a:rPr>
              <a:t>Serializability</a:t>
            </a:r>
            <a:endParaRPr lang="en-US" sz="4300" dirty="0">
              <a:effectLst>
                <a:outerShdw blurRad="38100" dist="38100" dir="2700000" algn="tl">
                  <a:srgbClr val="000000"/>
                </a:outerShdw>
              </a:effectLst>
            </a:endParaRPr>
          </a:p>
        </p:txBody>
      </p:sp>
      <p:sp>
        <p:nvSpPr>
          <p:cNvPr id="395267" name="Rectangle 3"/>
          <p:cNvSpPr>
            <a:spLocks noGrp="1" noChangeArrowheads="1"/>
          </p:cNvSpPr>
          <p:nvPr>
            <p:ph type="body" idx="1"/>
          </p:nvPr>
        </p:nvSpPr>
        <p:spPr>
          <a:xfrm>
            <a:off x="1097280" y="1845733"/>
            <a:ext cx="10058400" cy="4363997"/>
          </a:xfrm>
        </p:spPr>
        <p:txBody>
          <a:bodyPr/>
          <a:lstStyle/>
          <a:p>
            <a:pPr>
              <a:buFont typeface="Wingdings" panose="05000000000000000000" pitchFamily="2" charset="2"/>
              <a:buChar char="q"/>
            </a:pPr>
            <a:r>
              <a:rPr lang="en-US" dirty="0"/>
              <a:t> Instructions </a:t>
            </a:r>
            <a:r>
              <a:rPr lang="en-US" i="1" dirty="0"/>
              <a:t>l</a:t>
            </a:r>
            <a:r>
              <a:rPr lang="en-US" i="1" baseline="-25000" dirty="0"/>
              <a:t>i</a:t>
            </a:r>
            <a:r>
              <a:rPr lang="en-US" dirty="0"/>
              <a:t> and </a:t>
            </a:r>
            <a:r>
              <a:rPr lang="en-US" i="1" dirty="0" err="1"/>
              <a:t>l</a:t>
            </a:r>
            <a:r>
              <a:rPr lang="en-US" i="1" baseline="-25000" dirty="0" err="1"/>
              <a:t>j</a:t>
            </a:r>
            <a:r>
              <a:rPr lang="en-US" dirty="0"/>
              <a:t> of transactions </a:t>
            </a:r>
            <a:r>
              <a:rPr lang="en-US" i="1" dirty="0" err="1"/>
              <a:t>T</a:t>
            </a:r>
            <a:r>
              <a:rPr lang="en-US" i="1" baseline="-25000" dirty="0" err="1"/>
              <a:t>i</a:t>
            </a:r>
            <a:r>
              <a:rPr lang="en-US" dirty="0"/>
              <a:t> and </a:t>
            </a:r>
            <a:r>
              <a:rPr lang="en-US" i="1" dirty="0" err="1"/>
              <a:t>T</a:t>
            </a:r>
            <a:r>
              <a:rPr lang="en-US" i="1" baseline="-25000" dirty="0" err="1"/>
              <a:t>j</a:t>
            </a:r>
            <a:r>
              <a:rPr lang="en-US" dirty="0"/>
              <a:t> respectively, </a:t>
            </a:r>
            <a:r>
              <a:rPr lang="en-US" b="1" dirty="0">
                <a:solidFill>
                  <a:schemeClr val="tx2"/>
                </a:solidFill>
              </a:rPr>
              <a:t>conflict</a:t>
            </a:r>
            <a:r>
              <a:rPr lang="en-US" dirty="0"/>
              <a:t> if and only if there exists some item </a:t>
            </a:r>
            <a:r>
              <a:rPr lang="en-US" i="1" dirty="0"/>
              <a:t>Q</a:t>
            </a:r>
            <a:r>
              <a:rPr lang="en-US" dirty="0"/>
              <a:t> accessed by both </a:t>
            </a:r>
            <a:r>
              <a:rPr lang="en-US" i="1" dirty="0"/>
              <a:t>l</a:t>
            </a:r>
            <a:r>
              <a:rPr lang="en-US" i="1" baseline="-25000" dirty="0"/>
              <a:t>i</a:t>
            </a:r>
            <a:r>
              <a:rPr lang="en-US" dirty="0"/>
              <a:t> and </a:t>
            </a:r>
            <a:r>
              <a:rPr lang="en-US" i="1" dirty="0" err="1"/>
              <a:t>l</a:t>
            </a:r>
            <a:r>
              <a:rPr lang="en-US" i="1" baseline="-25000" dirty="0" err="1"/>
              <a:t>j</a:t>
            </a:r>
            <a:r>
              <a:rPr lang="en-US" dirty="0"/>
              <a:t>, and at least one of these instructions wrote </a:t>
            </a:r>
            <a:r>
              <a:rPr lang="en-US" i="1" dirty="0"/>
              <a:t>Q.</a:t>
            </a:r>
            <a:endParaRPr lang="en-US" dirty="0"/>
          </a:p>
          <a:p>
            <a:pPr lvl="1">
              <a:buFont typeface="Monotype Sorts" pitchFamily="2" charset="2"/>
              <a:buNone/>
            </a:pPr>
            <a:r>
              <a:rPr lang="en-US" dirty="0"/>
              <a:t>	1.  </a:t>
            </a:r>
            <a:r>
              <a:rPr lang="en-US" i="1" dirty="0"/>
              <a:t>l</a:t>
            </a:r>
            <a:r>
              <a:rPr lang="en-US" i="1" baseline="-25000" dirty="0"/>
              <a:t>i</a:t>
            </a:r>
            <a:r>
              <a:rPr lang="en-US" dirty="0"/>
              <a:t> = </a:t>
            </a:r>
            <a:r>
              <a:rPr lang="en-US" b="1" dirty="0"/>
              <a:t>read</a:t>
            </a:r>
            <a:r>
              <a:rPr lang="en-US" dirty="0"/>
              <a:t>(</a:t>
            </a:r>
            <a:r>
              <a:rPr lang="en-US" i="1" dirty="0"/>
              <a:t>Q), </a:t>
            </a:r>
            <a:r>
              <a:rPr lang="en-US" i="1" dirty="0" err="1"/>
              <a:t>l</a:t>
            </a:r>
            <a:r>
              <a:rPr lang="en-US" i="1" baseline="-25000" dirty="0" err="1"/>
              <a:t>j</a:t>
            </a:r>
            <a:r>
              <a:rPr lang="en-US" i="1" dirty="0"/>
              <a:t> = </a:t>
            </a:r>
            <a:r>
              <a:rPr lang="en-US" b="1" dirty="0"/>
              <a:t>read</a:t>
            </a:r>
            <a:r>
              <a:rPr lang="en-US" dirty="0"/>
              <a:t>(</a:t>
            </a:r>
            <a:r>
              <a:rPr lang="en-US" i="1" dirty="0"/>
              <a:t>Q</a:t>
            </a:r>
            <a:r>
              <a:rPr lang="en-US" dirty="0"/>
              <a:t>).   </a:t>
            </a:r>
            <a:r>
              <a:rPr lang="en-US" i="1" dirty="0"/>
              <a:t>l</a:t>
            </a:r>
            <a:r>
              <a:rPr lang="en-US" i="1" baseline="-25000" dirty="0"/>
              <a:t>i</a:t>
            </a:r>
            <a:r>
              <a:rPr lang="en-US" dirty="0"/>
              <a:t> and </a:t>
            </a:r>
            <a:r>
              <a:rPr lang="en-US" i="1" dirty="0" err="1"/>
              <a:t>l</a:t>
            </a:r>
            <a:r>
              <a:rPr lang="en-US" i="1" baseline="-25000" dirty="0" err="1"/>
              <a:t>j</a:t>
            </a:r>
            <a:r>
              <a:rPr lang="en-US" i="1" dirty="0"/>
              <a:t> </a:t>
            </a:r>
            <a:r>
              <a:rPr lang="en-US" dirty="0"/>
              <a:t>don’t conflict.</a:t>
            </a:r>
            <a:br>
              <a:rPr lang="en-US" dirty="0"/>
            </a:br>
            <a:r>
              <a:rPr lang="en-US" dirty="0"/>
              <a:t>2. </a:t>
            </a:r>
            <a:r>
              <a:rPr lang="en-US" i="1" dirty="0"/>
              <a:t>l</a:t>
            </a:r>
            <a:r>
              <a:rPr lang="en-US" i="1" baseline="-25000" dirty="0"/>
              <a:t>i</a:t>
            </a:r>
            <a:r>
              <a:rPr lang="en-US" dirty="0"/>
              <a:t> = </a:t>
            </a:r>
            <a:r>
              <a:rPr lang="en-US" b="1" dirty="0"/>
              <a:t>read</a:t>
            </a:r>
            <a:r>
              <a:rPr lang="en-US" dirty="0"/>
              <a:t>(</a:t>
            </a:r>
            <a:r>
              <a:rPr lang="en-US" i="1" dirty="0"/>
              <a:t>Q),  </a:t>
            </a:r>
            <a:r>
              <a:rPr lang="en-US" i="1" dirty="0" err="1"/>
              <a:t>l</a:t>
            </a:r>
            <a:r>
              <a:rPr lang="en-US" i="1" baseline="-25000" dirty="0" err="1"/>
              <a:t>j</a:t>
            </a:r>
            <a:r>
              <a:rPr lang="en-US" i="1" dirty="0"/>
              <a:t> = </a:t>
            </a:r>
            <a:r>
              <a:rPr lang="en-US" b="1" dirty="0"/>
              <a:t>write</a:t>
            </a:r>
            <a:r>
              <a:rPr lang="en-US" dirty="0"/>
              <a:t>(</a:t>
            </a:r>
            <a:r>
              <a:rPr lang="en-US" i="1" dirty="0"/>
              <a:t>Q</a:t>
            </a:r>
            <a:r>
              <a:rPr lang="en-US" dirty="0"/>
              <a:t>).  They conflict.</a:t>
            </a:r>
            <a:br>
              <a:rPr lang="en-US" dirty="0"/>
            </a:br>
            <a:r>
              <a:rPr lang="en-US" dirty="0"/>
              <a:t>3. </a:t>
            </a:r>
            <a:r>
              <a:rPr lang="en-US" i="1" dirty="0"/>
              <a:t>l</a:t>
            </a:r>
            <a:r>
              <a:rPr lang="en-US" i="1" baseline="-25000" dirty="0"/>
              <a:t>i</a:t>
            </a:r>
            <a:r>
              <a:rPr lang="en-US" dirty="0"/>
              <a:t> = </a:t>
            </a:r>
            <a:r>
              <a:rPr lang="en-US" b="1" dirty="0"/>
              <a:t>write</a:t>
            </a:r>
            <a:r>
              <a:rPr lang="en-US" dirty="0"/>
              <a:t>(</a:t>
            </a:r>
            <a:r>
              <a:rPr lang="en-US" i="1" dirty="0"/>
              <a:t>Q), </a:t>
            </a:r>
            <a:r>
              <a:rPr lang="en-US" i="1" dirty="0" err="1"/>
              <a:t>l</a:t>
            </a:r>
            <a:r>
              <a:rPr lang="en-US" i="1" baseline="-25000" dirty="0" err="1"/>
              <a:t>j</a:t>
            </a:r>
            <a:r>
              <a:rPr lang="en-US" i="1" dirty="0"/>
              <a:t> = </a:t>
            </a:r>
            <a:r>
              <a:rPr lang="en-US" b="1" dirty="0"/>
              <a:t>read</a:t>
            </a:r>
            <a:r>
              <a:rPr lang="en-US" dirty="0"/>
              <a:t>(</a:t>
            </a:r>
            <a:r>
              <a:rPr lang="en-US" i="1" dirty="0"/>
              <a:t>Q</a:t>
            </a:r>
            <a:r>
              <a:rPr lang="en-US" dirty="0"/>
              <a:t>).   They conflict</a:t>
            </a:r>
            <a:br>
              <a:rPr lang="en-US" dirty="0"/>
            </a:br>
            <a:r>
              <a:rPr lang="en-US" dirty="0"/>
              <a:t>4. </a:t>
            </a:r>
            <a:r>
              <a:rPr lang="en-US" i="1" dirty="0"/>
              <a:t>l</a:t>
            </a:r>
            <a:r>
              <a:rPr lang="en-US" i="1" baseline="-25000" dirty="0"/>
              <a:t>i</a:t>
            </a:r>
            <a:r>
              <a:rPr lang="en-US" dirty="0"/>
              <a:t> = </a:t>
            </a:r>
            <a:r>
              <a:rPr lang="en-US" b="1" dirty="0"/>
              <a:t>write</a:t>
            </a:r>
            <a:r>
              <a:rPr lang="en-US" dirty="0"/>
              <a:t>(</a:t>
            </a:r>
            <a:r>
              <a:rPr lang="en-US" i="1" dirty="0"/>
              <a:t>Q), </a:t>
            </a:r>
            <a:r>
              <a:rPr lang="en-US" i="1" dirty="0" err="1"/>
              <a:t>l</a:t>
            </a:r>
            <a:r>
              <a:rPr lang="en-US" i="1" baseline="-25000" dirty="0" err="1"/>
              <a:t>j</a:t>
            </a:r>
            <a:r>
              <a:rPr lang="en-US" i="1" dirty="0"/>
              <a:t> = </a:t>
            </a:r>
            <a:r>
              <a:rPr lang="en-US" b="1" dirty="0"/>
              <a:t>write</a:t>
            </a:r>
            <a:r>
              <a:rPr lang="en-US" dirty="0"/>
              <a:t>(</a:t>
            </a:r>
            <a:r>
              <a:rPr lang="en-US" i="1" dirty="0"/>
              <a:t>Q</a:t>
            </a:r>
            <a:r>
              <a:rPr lang="en-US" dirty="0"/>
              <a:t>).  They conflict</a:t>
            </a:r>
            <a:endParaRPr lang="en-US" dirty="0"/>
          </a:p>
          <a:p>
            <a:pPr>
              <a:buFont typeface="Wingdings" panose="05000000000000000000" pitchFamily="2" charset="2"/>
              <a:buChar char="q"/>
            </a:pPr>
            <a:r>
              <a:rPr lang="en-US" dirty="0"/>
              <a:t> Intuitively, a conflict between </a:t>
            </a:r>
            <a:r>
              <a:rPr lang="en-US" i="1" dirty="0"/>
              <a:t>l</a:t>
            </a:r>
            <a:r>
              <a:rPr lang="en-US" i="1" baseline="-25000" dirty="0"/>
              <a:t>i</a:t>
            </a:r>
            <a:r>
              <a:rPr lang="en-US" i="1" dirty="0"/>
              <a:t> </a:t>
            </a:r>
            <a:r>
              <a:rPr lang="en-US" dirty="0"/>
              <a:t>and </a:t>
            </a:r>
            <a:r>
              <a:rPr lang="en-US" i="1" dirty="0" err="1"/>
              <a:t>l</a:t>
            </a:r>
            <a:r>
              <a:rPr lang="en-US" i="1" baseline="-25000" dirty="0" err="1"/>
              <a:t>j</a:t>
            </a:r>
            <a:r>
              <a:rPr lang="en-US" dirty="0"/>
              <a:t> forces a (logical) temporal order between them.  If </a:t>
            </a:r>
            <a:r>
              <a:rPr lang="en-US" i="1" dirty="0"/>
              <a:t>l</a:t>
            </a:r>
            <a:r>
              <a:rPr lang="en-US" i="1" baseline="-25000" dirty="0"/>
              <a:t>i</a:t>
            </a:r>
            <a:r>
              <a:rPr lang="en-US" dirty="0"/>
              <a:t> and </a:t>
            </a:r>
            <a:r>
              <a:rPr lang="en-US" i="1" dirty="0" err="1"/>
              <a:t>l</a:t>
            </a:r>
            <a:r>
              <a:rPr lang="en-US" i="1" baseline="-25000" dirty="0" err="1"/>
              <a:t>j</a:t>
            </a:r>
            <a:r>
              <a:rPr lang="en-US" dirty="0"/>
              <a:t> are consecutive in a schedule and they do not conflict, their results would remain the same even if they had been interchanged in the schedule.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anose="05000000000000000000" pitchFamily="2" charset="2"/>
              <a:buChar char="q"/>
            </a:pPr>
            <a:r>
              <a:rPr lang="en-US" dirty="0"/>
              <a:t> What are the Anomalies Associated with Interleaved Execution?</a:t>
            </a:r>
            <a:br>
              <a:rPr lang="en-US" dirty="0"/>
            </a:br>
            <a:r>
              <a:rPr lang="en-US" dirty="0"/>
              <a:t>Let T1 and T2 be two </a:t>
            </a:r>
            <a:r>
              <a:rPr lang="en-US" i="1" dirty="0"/>
              <a:t>consistency preserving transactions.</a:t>
            </a:r>
            <a:endParaRPr lang="en-US" i="1" dirty="0"/>
          </a:p>
          <a:p>
            <a:pPr>
              <a:buFont typeface="Wingdings" panose="05000000000000000000" pitchFamily="2" charset="2"/>
              <a:buChar char="q"/>
            </a:pPr>
            <a:r>
              <a:rPr lang="en-US" dirty="0"/>
              <a:t> </a:t>
            </a:r>
            <a:r>
              <a:rPr lang="en-US" dirty="0">
                <a:solidFill>
                  <a:srgbClr val="FF0000"/>
                </a:solidFill>
              </a:rPr>
              <a:t>Now, if the actions of T1 and T2 are interleaved</a:t>
            </a:r>
            <a:r>
              <a:rPr lang="en-US" dirty="0"/>
              <a:t>, then two action on the same data object conflict </a:t>
            </a:r>
            <a:r>
              <a:rPr lang="en-US" b="1" dirty="0"/>
              <a:t>, </a:t>
            </a:r>
            <a:r>
              <a:rPr lang="en-US" dirty="0"/>
              <a:t>if at least one of them is a write. </a:t>
            </a:r>
            <a:endParaRPr lang="en-US" dirty="0"/>
          </a:p>
          <a:p>
            <a:r>
              <a:rPr lang="en-US" dirty="0"/>
              <a:t>Possible conflicts are:</a:t>
            </a:r>
            <a:br>
              <a:rPr lang="en-US" dirty="0"/>
            </a:br>
            <a:r>
              <a:rPr lang="en-US" b="1" dirty="0"/>
              <a:t>1. WRITE-READ (WR) CONFLICT</a:t>
            </a:r>
            <a:br>
              <a:rPr lang="en-US" dirty="0"/>
            </a:br>
            <a:r>
              <a:rPr lang="en-US" b="1" dirty="0"/>
              <a:t>2. READ-WRITE (RW) CONFLICT</a:t>
            </a:r>
            <a:br>
              <a:rPr lang="en-US" dirty="0"/>
            </a:br>
            <a:r>
              <a:rPr lang="en-US" b="1" dirty="0"/>
              <a:t>3. WRITE-WRITE (WW) CONFLICT</a:t>
            </a:r>
            <a:br>
              <a:rPr lang="en-US" dirty="0"/>
            </a:br>
            <a:br>
              <a:rPr lang="en-US" dirty="0"/>
            </a:br>
            <a:endParaRPr lang="en-US" dirty="0"/>
          </a:p>
        </p:txBody>
      </p:sp>
      <p:sp>
        <p:nvSpPr>
          <p:cNvPr id="4" name="Rectangle 2"/>
          <p:cNvSpPr txBox="1">
            <a:spLocks noChangeArrowheads="1"/>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300" dirty="0">
                <a:effectLst>
                  <a:outerShdw blurRad="38100" dist="38100" dir="2700000" algn="tl">
                    <a:srgbClr val="000000"/>
                  </a:outerShdw>
                </a:effectLst>
              </a:rPr>
              <a:t>CONCURRENT EXECUTIONS – CONFLICTING ACTIONS</a:t>
            </a:r>
            <a:endParaRPr lang="en-US" sz="4300" dirty="0">
              <a:effectLst>
                <a:outerShdw blurRad="38100" dist="38100" dir="2700000" algn="tl">
                  <a:srgbClr val="000000"/>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637732" y="1874144"/>
            <a:ext cx="9116704" cy="4472065"/>
          </a:xfrm>
        </p:spPr>
        <p:txBody>
          <a:bodyPr>
            <a:normAutofit/>
          </a:bodyPr>
          <a:lstStyle/>
          <a:p>
            <a:pPr>
              <a:buFont typeface="Wingdings" panose="05000000000000000000" pitchFamily="2" charset="2"/>
              <a:buChar char="q"/>
            </a:pPr>
            <a:r>
              <a:rPr lang="en-US" dirty="0">
                <a:solidFill>
                  <a:srgbClr val="FF0000"/>
                </a:solidFill>
              </a:rPr>
              <a:t> WR CONFLICT [READING UNCOMMITTED DATA ]</a:t>
            </a:r>
            <a:br>
              <a:rPr lang="en-US" dirty="0"/>
            </a:br>
            <a:r>
              <a:rPr lang="en-US" dirty="0"/>
              <a:t>When a transaction T2 could read a database object that has been modified by another transaction T1, which has not yet committed. Such a read is called </a:t>
            </a:r>
            <a:r>
              <a:rPr lang="en-US" dirty="0">
                <a:solidFill>
                  <a:srgbClr val="FF0000"/>
                </a:solidFill>
              </a:rPr>
              <a:t>dirty read</a:t>
            </a:r>
            <a:r>
              <a:rPr lang="en-US" dirty="0"/>
              <a:t>.</a:t>
            </a:r>
            <a:endParaRPr lang="en-US" dirty="0"/>
          </a:p>
          <a:p>
            <a:pPr>
              <a:buFont typeface="Wingdings" panose="05000000000000000000" pitchFamily="2" charset="2"/>
              <a:buChar char="q"/>
            </a:pPr>
            <a:r>
              <a:rPr lang="en-US" dirty="0">
                <a:solidFill>
                  <a:srgbClr val="FF0000"/>
                </a:solidFill>
              </a:rPr>
              <a:t> RW CONFLICTS [UNREPEATABLE READS]</a:t>
            </a:r>
            <a:br>
              <a:rPr lang="en-US" dirty="0"/>
            </a:br>
            <a:r>
              <a:rPr lang="en-US" dirty="0"/>
              <a:t>When a transaction T2 changes the value of an object A that has been already read by a transaction T1, while T1 is still in progress. Problem:</a:t>
            </a:r>
            <a:endParaRPr lang="en-US" dirty="0"/>
          </a:p>
          <a:p>
            <a:r>
              <a:rPr lang="en-US" dirty="0"/>
              <a:t> If T1 tries to read the value of A again, it will get a different result, even though it has not modified A in the meantime. It is called an </a:t>
            </a:r>
            <a:r>
              <a:rPr lang="en-US" dirty="0">
                <a:solidFill>
                  <a:srgbClr val="FF0000"/>
                </a:solidFill>
              </a:rPr>
              <a:t>unrepeatable read</a:t>
            </a:r>
            <a:r>
              <a:rPr lang="en-US" dirty="0"/>
              <a:t>.</a:t>
            </a:r>
            <a:endParaRPr lang="en-US" dirty="0"/>
          </a:p>
          <a:p>
            <a:pPr>
              <a:buFont typeface="Wingdings" panose="05000000000000000000" pitchFamily="2" charset="2"/>
              <a:buChar char="q"/>
            </a:pPr>
            <a:r>
              <a:rPr lang="en-US" dirty="0"/>
              <a:t> </a:t>
            </a:r>
            <a:r>
              <a:rPr lang="en-US" dirty="0">
                <a:solidFill>
                  <a:srgbClr val="FF0000"/>
                </a:solidFill>
              </a:rPr>
              <a:t>WW CONFLICTS [OVERWRITING UNCOMMITTED DATA]</a:t>
            </a:r>
            <a:br>
              <a:rPr lang="en-US" dirty="0"/>
            </a:br>
            <a:r>
              <a:rPr lang="en-US" dirty="0"/>
              <a:t>When a transaction T2 could overwrite the value of an object A, which has already been modified by a transaction T1, while T1 is still in progress. Even if T2 does not read the value of A written by T1, a potential problem exists .</a:t>
            </a:r>
            <a:br>
              <a:rPr lang="en-US" dirty="0"/>
            </a:br>
            <a:br>
              <a:rPr lang="en-US"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463" y="287522"/>
            <a:ext cx="10058400" cy="1450757"/>
          </a:xfrm>
        </p:spPr>
        <p:txBody>
          <a:bodyPr>
            <a:normAutofit/>
          </a:bodyPr>
          <a:lstStyle/>
          <a:p>
            <a:br>
              <a:rPr lang="en-US" sz="1800" dirty="0"/>
            </a:br>
            <a:r>
              <a:rPr lang="en-US" sz="4300" dirty="0">
                <a:effectLst>
                  <a:outerShdw blurRad="38100" dist="38100" dir="2700000" algn="tl">
                    <a:srgbClr val="000000"/>
                  </a:outerShdw>
                </a:effectLst>
              </a:rPr>
              <a:t>CONCURRENT EXECUTIONS – CONFLICTING ACTIONS – DIRTY READ</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2095500" y="1738279"/>
            <a:ext cx="7848600" cy="4648873"/>
          </a:xfrm>
        </p:spPr>
        <p:txBody>
          <a:bodyPr>
            <a:normAutofit lnSpcReduction="10000"/>
          </a:bodyPr>
          <a:lstStyle/>
          <a:p>
            <a:pPr>
              <a:buFont typeface="Wingdings" panose="05000000000000000000" pitchFamily="2" charset="2"/>
              <a:buChar char="q"/>
            </a:pPr>
            <a:r>
              <a:rPr lang="en-US" b="1" dirty="0"/>
              <a:t>Example: </a:t>
            </a:r>
            <a:r>
              <a:rPr lang="en-US" dirty="0"/>
              <a:t>Consider two transactions </a:t>
            </a:r>
            <a:r>
              <a:rPr lang="en-US" i="1" dirty="0"/>
              <a:t>T1 and T2, </a:t>
            </a:r>
            <a:r>
              <a:rPr lang="en-US" dirty="0"/>
              <a:t>each of which, run alone, preserves database consistency :</a:t>
            </a:r>
            <a:br>
              <a:rPr lang="en-US" dirty="0"/>
            </a:br>
            <a:r>
              <a:rPr lang="en-US" dirty="0"/>
              <a:t>Consider fund transfer from account A to B using following serial execution of T1 and T2:</a:t>
            </a:r>
            <a:br>
              <a:rPr lang="en-US" dirty="0"/>
            </a:br>
            <a:r>
              <a:rPr lang="en-US" dirty="0"/>
              <a:t>(The task is to transfer $100 from A to B and then increment the funds in A and B by 6%)</a:t>
            </a:r>
            <a:br>
              <a:rPr lang="en-US" dirty="0"/>
            </a:br>
            <a:r>
              <a:rPr lang="en-US" dirty="0"/>
              <a:t>1. T1 transfers $100 from A to B</a:t>
            </a:r>
            <a:br>
              <a:rPr lang="en-US" dirty="0"/>
            </a:br>
            <a:r>
              <a:rPr lang="en-US" dirty="0"/>
              <a:t>2. T2 increments both A and B by 6 percent.</a:t>
            </a:r>
            <a:br>
              <a:rPr lang="en-US" dirty="0"/>
            </a:br>
            <a:r>
              <a:rPr lang="en-US" dirty="0">
                <a:solidFill>
                  <a:schemeClr val="tx2"/>
                </a:solidFill>
              </a:rPr>
              <a:t>The database is consistent because the above schedule is serial.</a:t>
            </a:r>
            <a:br>
              <a:rPr lang="en-US" dirty="0"/>
            </a:br>
            <a:r>
              <a:rPr lang="en-US" b="1" dirty="0">
                <a:solidFill>
                  <a:srgbClr val="FF0000"/>
                </a:solidFill>
              </a:rPr>
              <a:t>[Dirty Read] :</a:t>
            </a:r>
            <a:br>
              <a:rPr lang="en-US" dirty="0"/>
            </a:br>
            <a:r>
              <a:rPr lang="en-US" dirty="0"/>
              <a:t>Now, Suppose that their actions are interleaved as below:</a:t>
            </a:r>
            <a:br>
              <a:rPr lang="en-US" dirty="0"/>
            </a:br>
            <a:r>
              <a:rPr lang="en-US" dirty="0"/>
              <a:t>1. T1 deducts $100 from account A,</a:t>
            </a:r>
            <a:br>
              <a:rPr lang="en-US" dirty="0"/>
            </a:br>
            <a:r>
              <a:rPr lang="en-US" dirty="0"/>
              <a:t>2. T2 reads the current values of accounts A and B and adds 6 percent interest</a:t>
            </a:r>
            <a:br>
              <a:rPr lang="en-US" dirty="0"/>
            </a:br>
            <a:r>
              <a:rPr lang="en-US" dirty="0"/>
              <a:t>3. The account transfer program credits $100 to account B</a:t>
            </a:r>
            <a:br>
              <a:rPr lang="en-US" dirty="0"/>
            </a:br>
            <a:r>
              <a:rPr lang="en-US" dirty="0">
                <a:solidFill>
                  <a:schemeClr val="tx2"/>
                </a:solidFill>
              </a:rPr>
              <a:t>The above schedule will not leave the database in a consistent state.</a:t>
            </a:r>
            <a:br>
              <a:rPr lang="en-US" dirty="0">
                <a:solidFill>
                  <a:schemeClr val="tx2"/>
                </a:solidFill>
              </a:rPr>
            </a:br>
            <a:br>
              <a:rPr lang="en-US" dirty="0"/>
            </a:b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8219" y="573206"/>
            <a:ext cx="9702945" cy="1101075"/>
          </a:xfrm>
        </p:spPr>
        <p:txBody>
          <a:bodyPr>
            <a:noAutofit/>
          </a:bodyPr>
          <a:lstStyle/>
          <a:p>
            <a:r>
              <a:rPr lang="en-US" sz="4300" dirty="0">
                <a:effectLst>
                  <a:outerShdw blurRad="38100" dist="38100" dir="2700000" algn="tl">
                    <a:srgbClr val="000000"/>
                  </a:outerShdw>
                </a:effectLst>
              </a:rPr>
              <a:t>CONCURRENT EXECUTIONS – CONFLICTING ACTIONS – EXAMPLE</a:t>
            </a:r>
            <a:endParaRPr lang="en-US" sz="4300" dirty="0">
              <a:effectLst>
                <a:outerShdw blurRad="38100" dist="38100" dir="2700000" algn="tl">
                  <a:srgbClr val="000000"/>
                </a:outerShdw>
              </a:effectLst>
            </a:endParaRPr>
          </a:p>
        </p:txBody>
      </p:sp>
      <p:sp>
        <p:nvSpPr>
          <p:cNvPr id="3" name="Content Placeholder 2"/>
          <p:cNvSpPr>
            <a:spLocks noGrp="1"/>
          </p:cNvSpPr>
          <p:nvPr>
            <p:ph idx="1"/>
          </p:nvPr>
        </p:nvSpPr>
        <p:spPr>
          <a:xfrm>
            <a:off x="1828799" y="1883391"/>
            <a:ext cx="8543499" cy="4107835"/>
          </a:xfrm>
        </p:spPr>
        <p:txBody>
          <a:bodyPr>
            <a:normAutofit lnSpcReduction="10000"/>
          </a:bodyPr>
          <a:lstStyle/>
          <a:p>
            <a:r>
              <a:rPr lang="en-US" dirty="0"/>
              <a:t>WW CONFLICTS (OVERWRITING UNCOMMITTED DATA)</a:t>
            </a:r>
            <a:br>
              <a:rPr lang="en-US" dirty="0"/>
            </a:br>
            <a:r>
              <a:rPr lang="en-US" dirty="0"/>
              <a:t>Suppose that Harry and Larry are two employees.</a:t>
            </a:r>
            <a:br>
              <a:rPr lang="en-US" dirty="0"/>
            </a:br>
            <a:r>
              <a:rPr lang="en-US" b="1" dirty="0"/>
              <a:t>Consistent criterion : </a:t>
            </a:r>
            <a:r>
              <a:rPr lang="en-US" dirty="0"/>
              <a:t>Their salaries must be kept equal.</a:t>
            </a:r>
            <a:br>
              <a:rPr lang="en-US" dirty="0"/>
            </a:br>
            <a:r>
              <a:rPr lang="en-US" dirty="0"/>
              <a:t>Consider the following action of T1 and T2 each of which is consistency preserving:</a:t>
            </a:r>
            <a:br>
              <a:rPr lang="en-US" dirty="0"/>
            </a:br>
            <a:r>
              <a:rPr lang="en-US" b="1" dirty="0"/>
              <a:t>Actions of T1 :</a:t>
            </a:r>
            <a:br>
              <a:rPr lang="en-US" dirty="0"/>
            </a:br>
            <a:r>
              <a:rPr lang="en-US" dirty="0"/>
              <a:t>1. set </a:t>
            </a:r>
            <a:r>
              <a:rPr lang="en-US" dirty="0" err="1"/>
              <a:t>Harry’s</a:t>
            </a:r>
            <a:r>
              <a:rPr lang="en-US" dirty="0"/>
              <a:t> salary to $1000.</a:t>
            </a:r>
            <a:br>
              <a:rPr lang="en-US" dirty="0"/>
            </a:br>
            <a:r>
              <a:rPr lang="en-US" dirty="0"/>
              <a:t>2. set Larry’s salary to $1000</a:t>
            </a:r>
            <a:br>
              <a:rPr lang="en-US" dirty="0"/>
            </a:br>
            <a:r>
              <a:rPr lang="en-US" b="1" dirty="0"/>
              <a:t>Actions of T2 :</a:t>
            </a:r>
            <a:br>
              <a:rPr lang="en-US" dirty="0"/>
            </a:br>
            <a:r>
              <a:rPr lang="en-US" dirty="0"/>
              <a:t>1. set </a:t>
            </a:r>
            <a:r>
              <a:rPr lang="en-US" dirty="0" err="1"/>
              <a:t>Harry’s</a:t>
            </a:r>
            <a:r>
              <a:rPr lang="en-US" dirty="0"/>
              <a:t> salary to $2000.</a:t>
            </a:r>
            <a:br>
              <a:rPr lang="en-US" dirty="0"/>
            </a:br>
            <a:r>
              <a:rPr lang="en-US" dirty="0"/>
              <a:t>2. set Larry’s salary to $2000</a:t>
            </a:r>
            <a:br>
              <a:rPr lang="en-US" dirty="0"/>
            </a:br>
            <a:r>
              <a:rPr lang="en-US" dirty="0"/>
              <a:t>Any serial order of T1 and T2 , satisfies the </a:t>
            </a:r>
            <a:r>
              <a:rPr lang="en-US" b="1" dirty="0">
                <a:solidFill>
                  <a:schemeClr val="tx2"/>
                </a:solidFill>
              </a:rPr>
              <a:t>Consistent criterion </a:t>
            </a:r>
            <a:r>
              <a:rPr lang="en-US" b="1" dirty="0"/>
              <a:t>.</a:t>
            </a:r>
            <a:br>
              <a:rPr lang="en-US" dirty="0"/>
            </a:br>
            <a:r>
              <a:rPr lang="en-US" dirty="0">
                <a:solidFill>
                  <a:srgbClr val="C00000"/>
                </a:solidFill>
              </a:rPr>
              <a:t>Notice that neither transaction reads a salary value before writing it, such a write is called a blind write</a:t>
            </a:r>
            <a:br>
              <a:rPr lang="en-US" dirty="0"/>
            </a:br>
            <a:br>
              <a:rPr lang="en-US" dirty="0"/>
            </a:b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a:solidFill>
                  <a:srgbClr val="C00000"/>
                </a:solidFill>
              </a:rPr>
              <a:t>WW CONFLICTS (OVERWRITING UNCOMMITTED DATA</a:t>
            </a:r>
            <a:r>
              <a:rPr lang="en-US" dirty="0"/>
              <a:t>)</a:t>
            </a:r>
            <a:br>
              <a:rPr lang="en-US" dirty="0"/>
            </a:br>
            <a:br>
              <a:rPr lang="en-US" dirty="0"/>
            </a:br>
            <a:r>
              <a:rPr lang="en-US" dirty="0"/>
              <a:t>Now, consider the following interleaving of the actions of T1 and T2:</a:t>
            </a:r>
            <a:br>
              <a:rPr lang="en-US" dirty="0"/>
            </a:br>
            <a:r>
              <a:rPr lang="en-US" dirty="0"/>
              <a:t>1. T1 sets </a:t>
            </a:r>
            <a:r>
              <a:rPr lang="en-US" dirty="0" err="1"/>
              <a:t>Harry's</a:t>
            </a:r>
            <a:r>
              <a:rPr lang="en-US" dirty="0"/>
              <a:t> salary to $1,000</a:t>
            </a:r>
            <a:br>
              <a:rPr lang="en-US" dirty="0"/>
            </a:br>
            <a:r>
              <a:rPr lang="en-US" dirty="0"/>
              <a:t>2. T2 sets Larry's salary to $2,000</a:t>
            </a:r>
            <a:br>
              <a:rPr lang="en-US" dirty="0"/>
            </a:br>
            <a:r>
              <a:rPr lang="en-US" dirty="0"/>
              <a:t>3. T1 sets Larry's salary to $1,000</a:t>
            </a:r>
            <a:br>
              <a:rPr lang="en-US" dirty="0"/>
            </a:br>
            <a:r>
              <a:rPr lang="en-US" dirty="0"/>
              <a:t>4. T2 sets </a:t>
            </a:r>
            <a:r>
              <a:rPr lang="en-US" dirty="0" err="1"/>
              <a:t>Harry's</a:t>
            </a:r>
            <a:r>
              <a:rPr lang="en-US" dirty="0"/>
              <a:t> salary to $2,000</a:t>
            </a:r>
            <a:br>
              <a:rPr lang="en-US" dirty="0"/>
            </a:br>
            <a:r>
              <a:rPr lang="en-US" dirty="0"/>
              <a:t>It violates the desired consistency criterion that the two salaries must be equal.</a:t>
            </a:r>
            <a:br>
              <a:rPr lang="en-US" dirty="0"/>
            </a:br>
            <a:r>
              <a:rPr lang="en-US" dirty="0">
                <a:solidFill>
                  <a:srgbClr val="C00000"/>
                </a:solidFill>
              </a:rPr>
              <a:t>The result is not identical to the result of either of the two possible serial executions, and the interleaved schedule is therefore </a:t>
            </a:r>
            <a:r>
              <a:rPr lang="en-US" dirty="0">
                <a:solidFill>
                  <a:schemeClr val="accent3">
                    <a:lumMod val="25000"/>
                  </a:schemeClr>
                </a:solidFill>
              </a:rPr>
              <a:t>not </a:t>
            </a:r>
            <a:r>
              <a:rPr lang="en-US" dirty="0" err="1">
                <a:solidFill>
                  <a:schemeClr val="accent3">
                    <a:lumMod val="25000"/>
                  </a:schemeClr>
                </a:solidFill>
              </a:rPr>
              <a:t>serializable</a:t>
            </a:r>
            <a:r>
              <a:rPr lang="en-US" b="1" dirty="0">
                <a:solidFill>
                  <a:schemeClr val="accent3">
                    <a:lumMod val="25000"/>
                  </a:schemeClr>
                </a:solidFill>
              </a:rPr>
              <a:t>.</a:t>
            </a:r>
            <a:br>
              <a:rPr lang="en-US" dirty="0">
                <a:solidFill>
                  <a:srgbClr val="C00000"/>
                </a:solidFill>
              </a:rPr>
            </a:br>
            <a:br>
              <a:rPr lang="en-US" dirty="0"/>
            </a:b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28800" y="1143010"/>
            <a:ext cx="9048466" cy="2554288"/>
          </a:xfrm>
          <a:prstGeom prst="rect">
            <a:avLst/>
          </a:prstGeom>
          <a:noFill/>
          <a:ln w="25400">
            <a:noFill/>
          </a:ln>
        </p:spPr>
        <p:txBody>
          <a:bodyPr wrap="square">
            <a:spAutoFit/>
          </a:bodyPr>
          <a:lstStyle/>
          <a:p>
            <a:pPr>
              <a:defRPr/>
            </a:pPr>
            <a:r>
              <a:rPr lang="en-US" sz="2000" dirty="0">
                <a:ea typeface="Tahoma" panose="020B0604030504040204" pitchFamily="34" charset="0"/>
                <a:cs typeface="Tahoma" panose="020B0604030504040204" pitchFamily="34" charset="0"/>
              </a:rPr>
              <a:t>What is a </a:t>
            </a:r>
            <a:r>
              <a:rPr lang="en-US" sz="2000" dirty="0">
                <a:solidFill>
                  <a:srgbClr val="FF0000"/>
                </a:solidFill>
                <a:ea typeface="Tahoma" panose="020B0604030504040204" pitchFamily="34" charset="0"/>
                <a:cs typeface="Tahoma" panose="020B0604030504040204" pitchFamily="34" charset="0"/>
              </a:rPr>
              <a:t> serializable </a:t>
            </a:r>
            <a:r>
              <a:rPr lang="en-US" sz="2000" dirty="0">
                <a:ea typeface="Tahoma" panose="020B0604030504040204" pitchFamily="34" charset="0"/>
                <a:cs typeface="Tahoma" panose="020B0604030504040204" pitchFamily="34" charset="0"/>
              </a:rPr>
              <a:t>schedule ?</a:t>
            </a:r>
            <a:endParaRPr lang="en-US" sz="2000" dirty="0">
              <a:ea typeface="Tahoma" panose="020B0604030504040204" pitchFamily="34" charset="0"/>
              <a:cs typeface="Tahoma" panose="020B0604030504040204" pitchFamily="34" charset="0"/>
            </a:endParaRPr>
          </a:p>
          <a:p>
            <a:pPr algn="just">
              <a:defRPr/>
            </a:pPr>
            <a:r>
              <a:rPr lang="en-US" sz="2000" dirty="0">
                <a:ea typeface="Tahoma" panose="020B0604030504040204" pitchFamily="34" charset="0"/>
                <a:cs typeface="Tahoma" panose="020B0604030504040204" pitchFamily="34" charset="0"/>
              </a:rPr>
              <a:t>A schedule S whose effect on any consistent database instance is guaranteed to be identical to that of some complete serial schedule. i.e.</a:t>
            </a:r>
            <a:endParaRPr lang="en-US" sz="2000" dirty="0">
              <a:ea typeface="Tahoma" panose="020B0604030504040204" pitchFamily="34" charset="0"/>
              <a:cs typeface="Tahoma" panose="020B0604030504040204" pitchFamily="34" charset="0"/>
            </a:endParaRPr>
          </a:p>
          <a:p>
            <a:pPr algn="just">
              <a:defRPr/>
            </a:pPr>
            <a:endParaRPr lang="en-US" sz="2000" dirty="0">
              <a:ea typeface="Tahoma" panose="020B0604030504040204" pitchFamily="34" charset="0"/>
              <a:cs typeface="Tahoma" panose="020B0604030504040204" pitchFamily="34" charset="0"/>
            </a:endParaRPr>
          </a:p>
          <a:p>
            <a:pPr algn="just">
              <a:defRPr/>
            </a:pPr>
            <a:r>
              <a:rPr lang="en-US" sz="2000" dirty="0">
                <a:ea typeface="Tahoma" panose="020B0604030504040204" pitchFamily="34" charset="0"/>
                <a:cs typeface="Tahoma" panose="020B0604030504040204" pitchFamily="34" charset="0"/>
              </a:rPr>
              <a:t>When an equivalent Complete Serial Schedule S’ is executed against a consistent database, the result is same. </a:t>
            </a:r>
            <a:endParaRPr lang="en-US" sz="2000" dirty="0">
              <a:ea typeface="Tahoma" panose="020B0604030504040204" pitchFamily="34" charset="0"/>
              <a:cs typeface="Tahoma" panose="020B0604030504040204" pitchFamily="34" charset="0"/>
            </a:endParaRPr>
          </a:p>
          <a:p>
            <a:pPr algn="just">
              <a:defRPr/>
            </a:pPr>
            <a:r>
              <a:rPr lang="en-US" sz="2000" b="1" dirty="0">
                <a:ea typeface="Tahoma" panose="020B0604030504040204" pitchFamily="34" charset="0"/>
                <a:cs typeface="Tahoma" panose="020B0604030504040204" pitchFamily="34" charset="0"/>
              </a:rPr>
              <a:t>Example: </a:t>
            </a:r>
            <a:r>
              <a:rPr lang="en-US" sz="2000" dirty="0">
                <a:ea typeface="Tahoma" panose="020B0604030504040204" pitchFamily="34" charset="0"/>
                <a:cs typeface="Tahoma" panose="020B0604030504040204" pitchFamily="34" charset="0"/>
              </a:rPr>
              <a:t>In following given two schedules, </a:t>
            </a:r>
            <a:r>
              <a:rPr lang="en-US" sz="2000" i="1" dirty="0">
                <a:ea typeface="Tahoma" panose="020B0604030504040204" pitchFamily="34" charset="0"/>
                <a:cs typeface="Tahoma" panose="020B0604030504040204" pitchFamily="34" charset="0"/>
              </a:rPr>
              <a:t>the database is consistent in both  i.e. sum A+B is preserved</a:t>
            </a:r>
            <a:endParaRPr lang="en-US" sz="2000" i="1" dirty="0">
              <a:ea typeface="Tahoma" panose="020B0604030504040204" pitchFamily="34" charset="0"/>
              <a:cs typeface="Tahoma" panose="020B0604030504040204" pitchFamily="34" charset="0"/>
            </a:endParaRPr>
          </a:p>
        </p:txBody>
      </p:sp>
      <p:sp>
        <p:nvSpPr>
          <p:cNvPr id="36869" name="Rectangle 10"/>
          <p:cNvSpPr>
            <a:spLocks noChangeArrowheads="1"/>
          </p:cNvSpPr>
          <p:nvPr/>
        </p:nvSpPr>
        <p:spPr bwMode="auto">
          <a:xfrm>
            <a:off x="6400801" y="6051640"/>
            <a:ext cx="2212465" cy="261610"/>
          </a:xfrm>
          <a:prstGeom prst="rect">
            <a:avLst/>
          </a:prstGeom>
          <a:noFill/>
          <a:ln w="9525">
            <a:noFill/>
            <a:miter lim="800000"/>
          </a:ln>
        </p:spPr>
        <p:txBody>
          <a:bodyPr wrap="none">
            <a:spAutoFit/>
          </a:bodyPr>
          <a:lstStyle/>
          <a:p>
            <a:r>
              <a:rPr lang="en-US" sz="1100">
                <a:solidFill>
                  <a:srgbClr val="FF0000"/>
                </a:solidFill>
                <a:cs typeface="Tahoma" panose="020B0604030504040204" pitchFamily="34" charset="0"/>
              </a:rPr>
              <a:t>AN EQUIVALENT  SERIAL SCHEDULE</a:t>
            </a:r>
            <a:endParaRPr lang="en-US" sz="1100">
              <a:solidFill>
                <a:srgbClr val="FF0000"/>
              </a:solidFill>
            </a:endParaRPr>
          </a:p>
        </p:txBody>
      </p:sp>
      <p:sp>
        <p:nvSpPr>
          <p:cNvPr id="36870" name="Rectangle 11"/>
          <p:cNvSpPr>
            <a:spLocks noChangeArrowheads="1"/>
          </p:cNvSpPr>
          <p:nvPr/>
        </p:nvSpPr>
        <p:spPr bwMode="auto">
          <a:xfrm>
            <a:off x="2792104" y="6051647"/>
            <a:ext cx="1790042" cy="276999"/>
          </a:xfrm>
          <a:prstGeom prst="rect">
            <a:avLst/>
          </a:prstGeom>
          <a:noFill/>
          <a:ln w="9525">
            <a:noFill/>
            <a:miter lim="800000"/>
          </a:ln>
        </p:spPr>
        <p:txBody>
          <a:bodyPr wrap="none">
            <a:spAutoFit/>
          </a:bodyPr>
          <a:lstStyle/>
          <a:p>
            <a:r>
              <a:rPr lang="en-US" sz="1200" dirty="0">
                <a:solidFill>
                  <a:srgbClr val="FF0000"/>
                </a:solidFill>
                <a:cs typeface="Tahoma" panose="020B0604030504040204" pitchFamily="34" charset="0"/>
              </a:rPr>
              <a:t>A SERIALIZABLE </a:t>
            </a:r>
            <a:r>
              <a:rPr lang="en-US" sz="1100" dirty="0">
                <a:solidFill>
                  <a:srgbClr val="FF0000"/>
                </a:solidFill>
                <a:cs typeface="Tahoma" panose="020B0604030504040204" pitchFamily="34" charset="0"/>
              </a:rPr>
              <a:t>SCHEDULE</a:t>
            </a:r>
            <a:endParaRPr lang="en-US" sz="1200" dirty="0">
              <a:solidFill>
                <a:srgbClr val="FF0000"/>
              </a:solidFill>
            </a:endParaRPr>
          </a:p>
        </p:txBody>
      </p:sp>
      <p:graphicFrame>
        <p:nvGraphicFramePr>
          <p:cNvPr id="5" name="Table 4"/>
          <p:cNvGraphicFramePr>
            <a:graphicFrameLocks noGrp="1"/>
          </p:cNvGraphicFramePr>
          <p:nvPr/>
        </p:nvGraphicFramePr>
        <p:xfrm>
          <a:off x="2497541" y="3746379"/>
          <a:ext cx="2606722" cy="2318915"/>
        </p:xfrm>
        <a:graphic>
          <a:graphicData uri="http://schemas.openxmlformats.org/drawingml/2006/table">
            <a:tbl>
              <a:tblPr firstRow="1" bandRow="1">
                <a:tableStyleId>{5C22544A-7EE6-4342-B048-85BDC9FD1C3A}</a:tableStyleId>
              </a:tblPr>
              <a:tblGrid>
                <a:gridCol w="1303361"/>
                <a:gridCol w="1303361"/>
              </a:tblGrid>
              <a:tr h="470941">
                <a:tc>
                  <a:txBody>
                    <a:bodyPr/>
                    <a:lstStyle/>
                    <a:p>
                      <a:pPr marL="0" marR="0" algn="l">
                        <a:lnSpc>
                          <a:spcPct val="107000"/>
                        </a:lnSpc>
                        <a:spcBef>
                          <a:spcPts val="0"/>
                        </a:spcBef>
                        <a:spcAft>
                          <a:spcPts val="0"/>
                        </a:spcAft>
                      </a:pPr>
                      <a:r>
                        <a:rPr lang="en-US" sz="1200" dirty="0">
                          <a:effectLst/>
                        </a:rPr>
                        <a:t>T1</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200">
                          <a:effectLst/>
                        </a:rPr>
                        <a:t>T2</a:t>
                      </a:r>
                      <a:endParaRPr lang="en-US" sz="12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923987">
                <a:tc>
                  <a:txBody>
                    <a:bodyPr/>
                    <a:lstStyle/>
                    <a:p>
                      <a:pPr marL="0" marR="0" algn="l">
                        <a:lnSpc>
                          <a:spcPct val="107000"/>
                        </a:lnSpc>
                        <a:spcBef>
                          <a:spcPts val="0"/>
                        </a:spcBef>
                        <a:spcAft>
                          <a:spcPts val="0"/>
                        </a:spcAft>
                      </a:pPr>
                      <a:r>
                        <a:rPr lang="en-US" sz="1200" dirty="0">
                          <a:effectLst/>
                        </a:rPr>
                        <a:t>R(A)</a:t>
                      </a:r>
                      <a:endParaRPr lang="en-US" sz="1200" dirty="0">
                        <a:effectLst/>
                      </a:endParaRPr>
                    </a:p>
                    <a:p>
                      <a:pPr marL="0" marR="0" algn="l">
                        <a:lnSpc>
                          <a:spcPct val="107000"/>
                        </a:lnSpc>
                        <a:spcBef>
                          <a:spcPts val="0"/>
                        </a:spcBef>
                        <a:spcAft>
                          <a:spcPts val="0"/>
                        </a:spcAft>
                      </a:pPr>
                      <a:r>
                        <a:rPr lang="en-US" sz="1200" dirty="0">
                          <a:effectLst/>
                        </a:rPr>
                        <a:t>W(A)</a:t>
                      </a:r>
                      <a:endParaRPr lang="en-US" sz="1200" dirty="0">
                        <a:effectLst/>
                      </a:endParaRPr>
                    </a:p>
                    <a:p>
                      <a:pPr marL="0" marR="0" algn="l">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200" dirty="0">
                          <a:effectLst/>
                        </a:rPr>
                        <a:t> </a:t>
                      </a:r>
                      <a:endParaRPr lang="en-US" sz="1200" dirty="0">
                        <a:effectLst/>
                      </a:endParaRPr>
                    </a:p>
                    <a:p>
                      <a:pPr marL="0" marR="0" algn="l">
                        <a:lnSpc>
                          <a:spcPct val="107000"/>
                        </a:lnSpc>
                        <a:spcBef>
                          <a:spcPts val="0"/>
                        </a:spcBef>
                        <a:spcAft>
                          <a:spcPts val="0"/>
                        </a:spcAft>
                      </a:pPr>
                      <a:r>
                        <a:rPr lang="en-US" sz="1200" dirty="0">
                          <a:effectLst/>
                        </a:rPr>
                        <a:t> </a:t>
                      </a:r>
                      <a:endParaRPr lang="en-US" sz="1200" dirty="0">
                        <a:effectLst/>
                      </a:endParaRPr>
                    </a:p>
                    <a:p>
                      <a:pPr marL="0" marR="0" algn="l">
                        <a:lnSpc>
                          <a:spcPct val="107000"/>
                        </a:lnSpc>
                        <a:spcBef>
                          <a:spcPts val="0"/>
                        </a:spcBef>
                        <a:spcAft>
                          <a:spcPts val="0"/>
                        </a:spcAft>
                      </a:pPr>
                      <a:r>
                        <a:rPr lang="en-US" sz="1200" dirty="0">
                          <a:effectLst/>
                        </a:rPr>
                        <a:t>R(A)</a:t>
                      </a:r>
                      <a:endParaRPr lang="en-US" sz="1200" dirty="0">
                        <a:effectLst/>
                      </a:endParaRPr>
                    </a:p>
                    <a:p>
                      <a:pPr marL="0" marR="0" algn="l">
                        <a:lnSpc>
                          <a:spcPct val="107000"/>
                        </a:lnSpc>
                        <a:spcBef>
                          <a:spcPts val="0"/>
                        </a:spcBef>
                        <a:spcAft>
                          <a:spcPts val="0"/>
                        </a:spcAft>
                      </a:pPr>
                      <a:r>
                        <a:rPr lang="en-US" sz="1200" dirty="0">
                          <a:effectLst/>
                        </a:rPr>
                        <a:t>W(A)</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923987">
                <a:tc>
                  <a:txBody>
                    <a:bodyPr/>
                    <a:lstStyle/>
                    <a:p>
                      <a:pPr marL="0" marR="0" algn="l">
                        <a:lnSpc>
                          <a:spcPct val="107000"/>
                        </a:lnSpc>
                        <a:spcBef>
                          <a:spcPts val="0"/>
                        </a:spcBef>
                        <a:spcAft>
                          <a:spcPts val="0"/>
                        </a:spcAft>
                      </a:pPr>
                      <a:r>
                        <a:rPr lang="en-US" sz="1200" dirty="0">
                          <a:effectLst/>
                        </a:rPr>
                        <a:t>R(B)</a:t>
                      </a:r>
                      <a:endParaRPr lang="en-US" sz="1200" dirty="0">
                        <a:effectLst/>
                      </a:endParaRPr>
                    </a:p>
                    <a:p>
                      <a:pPr marL="0" marR="0" algn="l">
                        <a:lnSpc>
                          <a:spcPct val="107000"/>
                        </a:lnSpc>
                        <a:spcBef>
                          <a:spcPts val="0"/>
                        </a:spcBef>
                        <a:spcAft>
                          <a:spcPts val="0"/>
                        </a:spcAft>
                      </a:pPr>
                      <a:r>
                        <a:rPr lang="en-US" sz="1200" dirty="0">
                          <a:effectLst/>
                        </a:rPr>
                        <a:t>W(B)</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200" dirty="0">
                          <a:effectLst/>
                        </a:rPr>
                        <a:t> </a:t>
                      </a:r>
                      <a:endParaRPr lang="en-US" sz="1200" dirty="0">
                        <a:effectLst/>
                      </a:endParaRPr>
                    </a:p>
                    <a:p>
                      <a:pPr marL="0" marR="0" algn="l">
                        <a:lnSpc>
                          <a:spcPct val="107000"/>
                        </a:lnSpc>
                        <a:spcBef>
                          <a:spcPts val="0"/>
                        </a:spcBef>
                        <a:spcAft>
                          <a:spcPts val="0"/>
                        </a:spcAft>
                      </a:pPr>
                      <a:r>
                        <a:rPr lang="en-US" sz="1200" dirty="0">
                          <a:effectLst/>
                        </a:rPr>
                        <a:t> </a:t>
                      </a:r>
                      <a:endParaRPr lang="en-US" sz="1200" dirty="0">
                        <a:effectLst/>
                      </a:endParaRPr>
                    </a:p>
                    <a:p>
                      <a:pPr marL="0" marR="0" algn="l">
                        <a:lnSpc>
                          <a:spcPct val="107000"/>
                        </a:lnSpc>
                        <a:spcBef>
                          <a:spcPts val="0"/>
                        </a:spcBef>
                        <a:spcAft>
                          <a:spcPts val="0"/>
                        </a:spcAft>
                      </a:pPr>
                      <a:r>
                        <a:rPr lang="en-US" sz="1200" dirty="0">
                          <a:effectLst/>
                        </a:rPr>
                        <a:t>R(B)</a:t>
                      </a:r>
                      <a:endParaRPr lang="en-US" sz="1200" dirty="0">
                        <a:effectLst/>
                      </a:endParaRPr>
                    </a:p>
                    <a:p>
                      <a:pPr marL="0" marR="0" algn="l">
                        <a:lnSpc>
                          <a:spcPct val="107000"/>
                        </a:lnSpc>
                        <a:spcBef>
                          <a:spcPts val="0"/>
                        </a:spcBef>
                        <a:spcAft>
                          <a:spcPts val="0"/>
                        </a:spcAft>
                      </a:pPr>
                      <a:r>
                        <a:rPr lang="en-US" sz="1200" dirty="0">
                          <a:effectLst/>
                        </a:rPr>
                        <a:t>W(B)</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bl>
          </a:graphicData>
        </a:graphic>
      </p:graphicFrame>
      <p:graphicFrame>
        <p:nvGraphicFramePr>
          <p:cNvPr id="8" name="Table 7"/>
          <p:cNvGraphicFramePr>
            <a:graphicFrameLocks noGrp="1"/>
          </p:cNvGraphicFramePr>
          <p:nvPr/>
        </p:nvGraphicFramePr>
        <p:xfrm>
          <a:off x="6283000" y="3773675"/>
          <a:ext cx="2330266" cy="2318915"/>
        </p:xfrm>
        <a:graphic>
          <a:graphicData uri="http://schemas.openxmlformats.org/drawingml/2006/table">
            <a:tbl>
              <a:tblPr firstRow="1" bandRow="1">
                <a:tableStyleId>{5C22544A-7EE6-4342-B048-85BDC9FD1C3A}</a:tableStyleId>
              </a:tblPr>
              <a:tblGrid>
                <a:gridCol w="1165133"/>
                <a:gridCol w="1165133"/>
              </a:tblGrid>
              <a:tr h="470941">
                <a:tc>
                  <a:txBody>
                    <a:bodyPr/>
                    <a:lstStyle/>
                    <a:p>
                      <a:pPr marL="0" marR="0" algn="l">
                        <a:lnSpc>
                          <a:spcPct val="107000"/>
                        </a:lnSpc>
                        <a:spcBef>
                          <a:spcPts val="0"/>
                        </a:spcBef>
                        <a:spcAft>
                          <a:spcPts val="0"/>
                        </a:spcAft>
                      </a:pPr>
                      <a:r>
                        <a:rPr lang="en-US" sz="1200" dirty="0">
                          <a:effectLst/>
                        </a:rPr>
                        <a:t>T1</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200">
                          <a:effectLst/>
                        </a:rPr>
                        <a:t>T2</a:t>
                      </a:r>
                      <a:endParaRPr lang="en-US" sz="12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923987">
                <a:tc>
                  <a:txBody>
                    <a:bodyPr/>
                    <a:lstStyle/>
                    <a:p>
                      <a:pPr marL="0" marR="0" algn="r">
                        <a:lnSpc>
                          <a:spcPct val="107000"/>
                        </a:lnSpc>
                        <a:spcBef>
                          <a:spcPts val="0"/>
                        </a:spcBef>
                        <a:spcAft>
                          <a:spcPts val="0"/>
                        </a:spcAft>
                      </a:pPr>
                      <a:r>
                        <a:rPr lang="en-US" sz="1200" dirty="0">
                          <a:effectLst/>
                        </a:rPr>
                        <a:t>R(A)</a:t>
                      </a:r>
                      <a:endParaRPr lang="en-US" sz="1200" dirty="0">
                        <a:effectLst/>
                      </a:endParaRPr>
                    </a:p>
                    <a:p>
                      <a:pPr marL="0" marR="0" algn="r">
                        <a:lnSpc>
                          <a:spcPct val="107000"/>
                        </a:lnSpc>
                        <a:spcBef>
                          <a:spcPts val="0"/>
                        </a:spcBef>
                        <a:spcAft>
                          <a:spcPts val="0"/>
                        </a:spcAft>
                      </a:pPr>
                      <a:r>
                        <a:rPr lang="en-US" sz="1200" dirty="0">
                          <a:effectLst/>
                        </a:rPr>
                        <a:t>W(A)</a:t>
                      </a:r>
                      <a:endParaRPr lang="en-US" sz="1200" dirty="0">
                        <a:effectLst/>
                      </a:endParaRPr>
                    </a:p>
                    <a:p>
                      <a:pPr marL="0" marR="0" algn="r">
                        <a:lnSpc>
                          <a:spcPct val="107000"/>
                        </a:lnSpc>
                        <a:spcBef>
                          <a:spcPts val="0"/>
                        </a:spcBef>
                        <a:spcAft>
                          <a:spcPts val="0"/>
                        </a:spcAft>
                      </a:pPr>
                      <a:r>
                        <a:rPr lang="en-US" sz="1200" dirty="0">
                          <a:effectLst/>
                        </a:rPr>
                        <a:t>R(B)</a:t>
                      </a:r>
                      <a:endParaRPr lang="en-US" sz="1200" dirty="0">
                        <a:effectLst/>
                      </a:endParaRPr>
                    </a:p>
                    <a:p>
                      <a:pPr marL="0" marR="0" algn="r">
                        <a:lnSpc>
                          <a:spcPct val="107000"/>
                        </a:lnSpc>
                        <a:spcBef>
                          <a:spcPts val="0"/>
                        </a:spcBef>
                        <a:spcAft>
                          <a:spcPts val="0"/>
                        </a:spcAft>
                      </a:pPr>
                      <a:r>
                        <a:rPr lang="en-US" sz="1200" dirty="0">
                          <a:effectLst/>
                        </a:rPr>
                        <a:t>W(B)</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923987">
                <a:tc>
                  <a:txBody>
                    <a:bodyPr/>
                    <a:lstStyle/>
                    <a:p>
                      <a:pPr marL="0" marR="0" algn="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r">
                        <a:lnSpc>
                          <a:spcPct val="107000"/>
                        </a:lnSpc>
                        <a:spcBef>
                          <a:spcPts val="0"/>
                        </a:spcBef>
                        <a:spcAft>
                          <a:spcPts val="0"/>
                        </a:spcAft>
                      </a:pPr>
                      <a:r>
                        <a:rPr lang="en-US" sz="1200" dirty="0">
                          <a:effectLst/>
                        </a:rPr>
                        <a:t>R(A)</a:t>
                      </a:r>
                      <a:endParaRPr lang="en-US" sz="1200" dirty="0">
                        <a:effectLst/>
                      </a:endParaRPr>
                    </a:p>
                    <a:p>
                      <a:pPr marL="0" marR="0" algn="r">
                        <a:lnSpc>
                          <a:spcPct val="107000"/>
                        </a:lnSpc>
                        <a:spcBef>
                          <a:spcPts val="0"/>
                        </a:spcBef>
                        <a:spcAft>
                          <a:spcPts val="0"/>
                        </a:spcAft>
                      </a:pPr>
                      <a:r>
                        <a:rPr lang="en-US" sz="1200" dirty="0">
                          <a:effectLst/>
                        </a:rPr>
                        <a:t>W(A)</a:t>
                      </a:r>
                      <a:endParaRPr lang="en-US" sz="1200" dirty="0">
                        <a:effectLst/>
                      </a:endParaRPr>
                    </a:p>
                    <a:p>
                      <a:pPr marL="0" marR="0" algn="r">
                        <a:lnSpc>
                          <a:spcPct val="107000"/>
                        </a:lnSpc>
                        <a:spcBef>
                          <a:spcPts val="0"/>
                        </a:spcBef>
                        <a:spcAft>
                          <a:spcPts val="0"/>
                        </a:spcAft>
                      </a:pPr>
                      <a:r>
                        <a:rPr lang="en-US" sz="1200" dirty="0">
                          <a:effectLst/>
                        </a:rPr>
                        <a:t>R(B)</a:t>
                      </a:r>
                      <a:endParaRPr lang="en-US" sz="1200" dirty="0">
                        <a:effectLst/>
                      </a:endParaRPr>
                    </a:p>
                    <a:p>
                      <a:pPr marL="0" marR="0" algn="r">
                        <a:lnSpc>
                          <a:spcPct val="107000"/>
                        </a:lnSpc>
                        <a:spcBef>
                          <a:spcPts val="0"/>
                        </a:spcBef>
                        <a:spcAft>
                          <a:spcPts val="0"/>
                        </a:spcAft>
                      </a:pPr>
                      <a:r>
                        <a:rPr lang="en-US" sz="1200" dirty="0">
                          <a:effectLst/>
                        </a:rPr>
                        <a:t>W(B)</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ox(in)">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box(in)">
                                      <p:cBhvr>
                                        <p:cTn id="12" dur="5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ox(in)">
                                      <p:cBhvr>
                                        <p:cTn id="17" dur="500"/>
                                        <p:tgtEl>
                                          <p:spTgt spid="4">
                                            <p:txEl>
                                              <p:pRg st="4" end="4"/>
                                            </p:txEl>
                                          </p:spTgt>
                                        </p:tgtEl>
                                      </p:cBhvr>
                                    </p:animEffect>
                                  </p:childTnLst>
                                </p:cTn>
                              </p:par>
                              <p:par>
                                <p:cTn id="18" presetID="4" presetClass="entr" presetSubtype="16" fill="hold" grpId="0" nodeType="withEffect">
                                  <p:stCondLst>
                                    <p:cond delay="0"/>
                                  </p:stCondLst>
                                  <p:childTnLst>
                                    <p:set>
                                      <p:cBhvr>
                                        <p:cTn id="19" dur="1" fill="hold">
                                          <p:stCondLst>
                                            <p:cond delay="0"/>
                                          </p:stCondLst>
                                        </p:cTn>
                                        <p:tgtEl>
                                          <p:spTgt spid="36870"/>
                                        </p:tgtEl>
                                        <p:attrNameLst>
                                          <p:attrName>style.visibility</p:attrName>
                                        </p:attrNameLst>
                                      </p:cBhvr>
                                      <p:to>
                                        <p:strVal val="visible"/>
                                      </p:to>
                                    </p:set>
                                    <p:animEffect transition="in" filter="box(in)">
                                      <p:cBhvr>
                                        <p:cTn id="20" dur="500"/>
                                        <p:tgtEl>
                                          <p:spTgt spid="36870"/>
                                        </p:tgtEl>
                                      </p:cBhvr>
                                    </p:animEffect>
                                  </p:childTnLst>
                                </p:cTn>
                              </p:par>
                              <p:par>
                                <p:cTn id="21" presetID="4" presetClass="entr" presetSubtype="16" fill="hold" grpId="0" nodeType="withEffect">
                                  <p:stCondLst>
                                    <p:cond delay="0"/>
                                  </p:stCondLst>
                                  <p:childTnLst>
                                    <p:set>
                                      <p:cBhvr>
                                        <p:cTn id="22" dur="1" fill="hold">
                                          <p:stCondLst>
                                            <p:cond delay="0"/>
                                          </p:stCondLst>
                                        </p:cTn>
                                        <p:tgtEl>
                                          <p:spTgt spid="36869"/>
                                        </p:tgtEl>
                                        <p:attrNameLst>
                                          <p:attrName>style.visibility</p:attrName>
                                        </p:attrNameLst>
                                      </p:cBhvr>
                                      <p:to>
                                        <p:strVal val="visible"/>
                                      </p:to>
                                    </p:set>
                                    <p:animEffect transition="in" filter="box(in)">
                                      <p:cBhvr>
                                        <p:cTn id="23" dur="500"/>
                                        <p:tgtEl>
                                          <p:spTgt spid="36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9" grpId="0"/>
      <p:bldP spid="3687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Conflict </a:t>
            </a:r>
            <a:r>
              <a:rPr lang="en-US" sz="4300" dirty="0" err="1">
                <a:effectLst>
                  <a:outerShdw blurRad="38100" dist="38100" dir="2700000" algn="tl">
                    <a:srgbClr val="000000"/>
                  </a:outerShdw>
                </a:effectLst>
              </a:rPr>
              <a:t>Serializability</a:t>
            </a:r>
            <a:r>
              <a:rPr lang="en-US" sz="4300" dirty="0">
                <a:effectLst>
                  <a:outerShdw blurRad="38100" dist="38100" dir="2700000" algn="tl">
                    <a:srgbClr val="000000"/>
                  </a:outerShdw>
                </a:effectLst>
              </a:rPr>
              <a:t> (Cont.)</a:t>
            </a:r>
            <a:endParaRPr lang="en-US" sz="4300" dirty="0">
              <a:effectLst>
                <a:outerShdw blurRad="38100" dist="38100" dir="2700000" algn="tl">
                  <a:srgbClr val="000000"/>
                </a:outerShdw>
              </a:effectLst>
            </a:endParaRPr>
          </a:p>
        </p:txBody>
      </p:sp>
      <p:sp>
        <p:nvSpPr>
          <p:cNvPr id="396291" name="Rectangle 3"/>
          <p:cNvSpPr>
            <a:spLocks noGrp="1" noChangeArrowheads="1"/>
          </p:cNvSpPr>
          <p:nvPr>
            <p:ph type="body" idx="1"/>
          </p:nvPr>
        </p:nvSpPr>
        <p:spPr>
          <a:xfrm>
            <a:off x="2598738" y="1713595"/>
            <a:ext cx="7258050" cy="4496138"/>
          </a:xfrm>
        </p:spPr>
        <p:txBody>
          <a:bodyPr/>
          <a:lstStyle/>
          <a:p>
            <a:pPr>
              <a:tabLst>
                <a:tab pos="2222500" algn="l"/>
                <a:tab pos="2568575" algn="l"/>
                <a:tab pos="3319145" algn="l"/>
                <a:tab pos="3594100" algn="l"/>
              </a:tabLst>
            </a:pPr>
            <a:r>
              <a:rPr lang="en-US" sz="1800" dirty="0"/>
              <a:t>If a schedule </a:t>
            </a:r>
            <a:r>
              <a:rPr lang="en-US" sz="1800" i="1" dirty="0"/>
              <a:t>S</a:t>
            </a:r>
            <a:r>
              <a:rPr lang="en-US" sz="1800" dirty="0"/>
              <a:t> can be transformed into a schedule </a:t>
            </a:r>
            <a:r>
              <a:rPr lang="en-US" sz="1800" i="1" dirty="0"/>
              <a:t>S´ </a:t>
            </a:r>
            <a:r>
              <a:rPr lang="en-US" sz="1800" dirty="0"/>
              <a:t>by a series of swaps of non-conflicting instructions, we say that </a:t>
            </a:r>
            <a:r>
              <a:rPr lang="en-US" sz="1800" i="1" dirty="0"/>
              <a:t>S</a:t>
            </a:r>
            <a:r>
              <a:rPr lang="en-US" sz="1800" dirty="0"/>
              <a:t> and </a:t>
            </a:r>
            <a:r>
              <a:rPr lang="en-US" sz="1800" i="1" dirty="0"/>
              <a:t>S´ </a:t>
            </a:r>
            <a:r>
              <a:rPr lang="en-US" sz="1800" dirty="0"/>
              <a:t>are </a:t>
            </a:r>
            <a:r>
              <a:rPr lang="en-US" sz="1800" b="1" dirty="0">
                <a:solidFill>
                  <a:schemeClr val="tx2"/>
                </a:solidFill>
              </a:rPr>
              <a:t>conflict equivalent</a:t>
            </a:r>
            <a:r>
              <a:rPr lang="en-US" sz="1800" i="1" dirty="0"/>
              <a:t>.</a:t>
            </a:r>
            <a:endParaRPr lang="en-US" sz="1800" dirty="0"/>
          </a:p>
          <a:p>
            <a:pPr>
              <a:tabLst>
                <a:tab pos="2222500" algn="l"/>
                <a:tab pos="2568575" algn="l"/>
                <a:tab pos="3319145" algn="l"/>
                <a:tab pos="3594100" algn="l"/>
              </a:tabLst>
            </a:pPr>
            <a:r>
              <a:rPr lang="en-US" sz="1800" dirty="0"/>
              <a:t>We say that a schedule </a:t>
            </a:r>
            <a:r>
              <a:rPr lang="en-US" sz="1800" i="1" dirty="0"/>
              <a:t>S</a:t>
            </a:r>
            <a:r>
              <a:rPr lang="en-US" sz="1800" dirty="0"/>
              <a:t> is </a:t>
            </a:r>
            <a:r>
              <a:rPr lang="en-US" sz="1800" b="1" dirty="0">
                <a:solidFill>
                  <a:schemeClr val="tx2"/>
                </a:solidFill>
              </a:rPr>
              <a:t>conflict </a:t>
            </a:r>
            <a:r>
              <a:rPr lang="en-US" sz="1800" b="1" dirty="0" err="1">
                <a:solidFill>
                  <a:schemeClr val="tx2"/>
                </a:solidFill>
              </a:rPr>
              <a:t>serializable</a:t>
            </a:r>
            <a:r>
              <a:rPr lang="en-US" sz="1800" dirty="0"/>
              <a:t> if it is conflict equivalent to a serial schedule</a:t>
            </a:r>
            <a:endParaRPr lang="en-US" sz="1800" dirty="0"/>
          </a:p>
          <a:p>
            <a:pPr>
              <a:tabLst>
                <a:tab pos="2222500" algn="l"/>
                <a:tab pos="2568575" algn="l"/>
                <a:tab pos="3319145" algn="l"/>
                <a:tab pos="3594100" algn="l"/>
              </a:tabLst>
            </a:pPr>
            <a:r>
              <a:rPr lang="en-US" altLang="ar-SA" sz="1800" dirty="0">
                <a:solidFill>
                  <a:srgbClr val="FF0000"/>
                </a:solidFill>
                <a:cs typeface="Traditional Arabic" pitchFamily="18" charset="-78"/>
              </a:rPr>
              <a:t>Result equivalent </a:t>
            </a:r>
            <a:r>
              <a:rPr lang="en-US" altLang="ar-SA" sz="1800" dirty="0">
                <a:cs typeface="Traditional Arabic" pitchFamily="18" charset="-78"/>
              </a:rPr>
              <a:t>Two schedules are called </a:t>
            </a:r>
            <a:r>
              <a:rPr lang="en-US" altLang="ar-SA" sz="1800" b="1" i="1" u="sng" dirty="0">
                <a:cs typeface="Traditional Arabic" pitchFamily="18" charset="-78"/>
              </a:rPr>
              <a:t>result equivalent</a:t>
            </a:r>
            <a:r>
              <a:rPr lang="en-US" altLang="ar-SA" sz="1800" dirty="0">
                <a:cs typeface="Traditional Arabic" pitchFamily="18" charset="-78"/>
              </a:rPr>
              <a:t> if they produce the same final state of the database</a:t>
            </a:r>
            <a:endParaRPr lang="en-US" sz="1800" dirty="0"/>
          </a:p>
        </p:txBody>
      </p:sp>
      <p:pic>
        <p:nvPicPr>
          <p:cNvPr id="6" name="Picture 6"/>
          <p:cNvPicPr>
            <a:picLocks noChangeAspect="1" noChangeArrowheads="1"/>
          </p:cNvPicPr>
          <p:nvPr/>
        </p:nvPicPr>
        <p:blipFill>
          <a:blip r:embed="rId1" cstate="print"/>
          <a:srcRect l="19772" t="4988" r="19951" b="5463"/>
          <a:stretch>
            <a:fillRect/>
          </a:stretch>
        </p:blipFill>
        <p:spPr bwMode="auto">
          <a:xfrm>
            <a:off x="2847341" y="3696998"/>
            <a:ext cx="2393399" cy="2665998"/>
          </a:xfrm>
          <a:prstGeom prst="rect">
            <a:avLst/>
          </a:prstGeom>
          <a:noFill/>
          <a:ln w="76200" cmpd="tri">
            <a:solidFill>
              <a:schemeClr val="tx2"/>
            </a:solidFill>
            <a:miter lim="800000"/>
            <a:headEnd/>
            <a:tailEnd/>
          </a:ln>
          <a:effectLst/>
        </p:spPr>
      </p:pic>
      <p:sp>
        <p:nvSpPr>
          <p:cNvPr id="12" name="TextBox 11"/>
          <p:cNvSpPr txBox="1"/>
          <p:nvPr/>
        </p:nvSpPr>
        <p:spPr>
          <a:xfrm>
            <a:off x="3444240" y="6471920"/>
            <a:ext cx="1371600" cy="369332"/>
          </a:xfrm>
          <a:prstGeom prst="rect">
            <a:avLst/>
          </a:prstGeom>
          <a:noFill/>
        </p:spPr>
        <p:txBody>
          <a:bodyPr wrap="square" rtlCol="0">
            <a:spAutoFit/>
          </a:bodyPr>
          <a:lstStyle/>
          <a:p>
            <a:r>
              <a:rPr lang="en-US" dirty="0">
                <a:solidFill>
                  <a:srgbClr val="FF0000"/>
                </a:solidFill>
              </a:rPr>
              <a:t>Schedule A</a:t>
            </a:r>
            <a:endParaRPr lang="en-IN" dirty="0">
              <a:solidFill>
                <a:srgbClr val="FF0000"/>
              </a:solidFill>
            </a:endParaRPr>
          </a:p>
        </p:txBody>
      </p:sp>
      <p:sp>
        <p:nvSpPr>
          <p:cNvPr id="13" name="TextBox 12"/>
          <p:cNvSpPr txBox="1"/>
          <p:nvPr/>
        </p:nvSpPr>
        <p:spPr>
          <a:xfrm>
            <a:off x="6644640" y="6488668"/>
            <a:ext cx="3759200" cy="369332"/>
          </a:xfrm>
          <a:prstGeom prst="rect">
            <a:avLst/>
          </a:prstGeom>
          <a:noFill/>
        </p:spPr>
        <p:txBody>
          <a:bodyPr wrap="square" rtlCol="0">
            <a:spAutoFit/>
          </a:bodyPr>
          <a:lstStyle/>
          <a:p>
            <a:r>
              <a:rPr lang="en-US" dirty="0">
                <a:solidFill>
                  <a:srgbClr val="FF0000"/>
                </a:solidFill>
              </a:rPr>
              <a:t>Conflict Equivalent of schedule A </a:t>
            </a:r>
            <a:endParaRPr lang="en-IN" dirty="0">
              <a:solidFill>
                <a:srgbClr val="FF0000"/>
              </a:solidFill>
            </a:endParaRPr>
          </a:p>
        </p:txBody>
      </p:sp>
      <p:pic>
        <p:nvPicPr>
          <p:cNvPr id="430083" name="Picture 3"/>
          <p:cNvPicPr>
            <a:picLocks noChangeAspect="1" noChangeArrowheads="1"/>
          </p:cNvPicPr>
          <p:nvPr/>
        </p:nvPicPr>
        <p:blipFill>
          <a:blip r:embed="rId2"/>
          <a:srcRect/>
          <a:stretch>
            <a:fillRect/>
          </a:stretch>
        </p:blipFill>
        <p:spPr bwMode="auto">
          <a:xfrm>
            <a:off x="6810437" y="3466531"/>
            <a:ext cx="2384449" cy="2896465"/>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Conflict </a:t>
            </a:r>
            <a:r>
              <a:rPr lang="en-US" sz="4300" dirty="0" err="1">
                <a:effectLst>
                  <a:outerShdw blurRad="38100" dist="38100" dir="2700000" algn="tl">
                    <a:srgbClr val="000000"/>
                  </a:outerShdw>
                </a:effectLst>
              </a:rPr>
              <a:t>Serializability</a:t>
            </a:r>
            <a:r>
              <a:rPr lang="en-US" sz="4300" dirty="0">
                <a:effectLst>
                  <a:outerShdw blurRad="38100" dist="38100" dir="2700000" algn="tl">
                    <a:srgbClr val="000000"/>
                  </a:outerShdw>
                </a:effectLst>
              </a:rPr>
              <a:t> (Cont.)</a:t>
            </a:r>
            <a:endParaRPr lang="en-US" sz="4300" dirty="0">
              <a:effectLst>
                <a:outerShdw blurRad="38100" dist="38100" dir="2700000" algn="tl">
                  <a:srgbClr val="000000"/>
                </a:outerShdw>
              </a:effectLst>
            </a:endParaRPr>
          </a:p>
        </p:txBody>
      </p:sp>
      <p:sp>
        <p:nvSpPr>
          <p:cNvPr id="397315" name="Rectangle 3"/>
          <p:cNvSpPr>
            <a:spLocks noGrp="1" noChangeArrowheads="1"/>
          </p:cNvSpPr>
          <p:nvPr>
            <p:ph type="body" idx="1"/>
          </p:nvPr>
        </p:nvSpPr>
        <p:spPr>
          <a:xfrm>
            <a:off x="1815152" y="1753384"/>
            <a:ext cx="8140061" cy="4783068"/>
          </a:xfrm>
        </p:spPr>
        <p:txBody>
          <a:bodyPr/>
          <a:lstStyle/>
          <a:p>
            <a:pPr>
              <a:buFont typeface="Wingdings" panose="05000000000000000000" pitchFamily="2" charset="2"/>
              <a:buChar char="q"/>
              <a:tabLst>
                <a:tab pos="2063750" algn="l"/>
                <a:tab pos="2511425" algn="l"/>
                <a:tab pos="3261995" algn="l"/>
                <a:tab pos="3881120" algn="l"/>
              </a:tabLst>
            </a:pPr>
            <a:r>
              <a:rPr lang="en-US" dirty="0"/>
              <a:t> S1 below can be transformed into S2, a serial schedule where </a:t>
            </a:r>
            <a:r>
              <a:rPr lang="en-US" i="1" dirty="0"/>
              <a:t>T</a:t>
            </a:r>
            <a:r>
              <a:rPr lang="en-US" baseline="-25000" dirty="0"/>
              <a:t>2</a:t>
            </a:r>
            <a:r>
              <a:rPr lang="en-US" dirty="0"/>
              <a:t> follows </a:t>
            </a:r>
            <a:r>
              <a:rPr lang="en-US" i="1" dirty="0"/>
              <a:t>T</a:t>
            </a:r>
            <a:r>
              <a:rPr lang="en-US" baseline="-25000" dirty="0"/>
              <a:t>1</a:t>
            </a:r>
            <a:r>
              <a:rPr lang="en-US" dirty="0"/>
              <a:t>, by series of swaps of non-conflicting instructions.  Therefore Schedule 1 is conflict serializable.</a:t>
            </a:r>
            <a:endParaRPr lang="en-US" dirty="0"/>
          </a:p>
          <a:p>
            <a:pPr>
              <a:buNone/>
              <a:tabLst>
                <a:tab pos="2063750" algn="l"/>
                <a:tab pos="2511425" algn="l"/>
                <a:tab pos="3261995" algn="l"/>
                <a:tab pos="3881120" algn="l"/>
              </a:tabLst>
            </a:pPr>
            <a:r>
              <a:rPr lang="en-US" dirty="0"/>
              <a:t>		</a:t>
            </a:r>
            <a:endParaRPr lang="en-US" dirty="0"/>
          </a:p>
          <a:p>
            <a:pPr>
              <a:buNone/>
              <a:tabLst>
                <a:tab pos="2063750" algn="l"/>
                <a:tab pos="2511425" algn="l"/>
                <a:tab pos="3261995" algn="l"/>
                <a:tab pos="3881120" algn="l"/>
              </a:tabLst>
            </a:pPr>
            <a:r>
              <a:rPr lang="en-US" dirty="0"/>
              <a:t>                                      S1 	                                                         S2                                            </a:t>
            </a:r>
            <a:endParaRPr lang="en-US" dirty="0"/>
          </a:p>
        </p:txBody>
      </p:sp>
      <p:graphicFrame>
        <p:nvGraphicFramePr>
          <p:cNvPr id="8" name="Table 7"/>
          <p:cNvGraphicFramePr>
            <a:graphicFrameLocks noGrp="1"/>
          </p:cNvGraphicFramePr>
          <p:nvPr/>
        </p:nvGraphicFramePr>
        <p:xfrm>
          <a:off x="2784143" y="3650844"/>
          <a:ext cx="2606722" cy="2318915"/>
        </p:xfrm>
        <a:graphic>
          <a:graphicData uri="http://schemas.openxmlformats.org/drawingml/2006/table">
            <a:tbl>
              <a:tblPr firstRow="1" bandRow="1">
                <a:tableStyleId>{5C22544A-7EE6-4342-B048-85BDC9FD1C3A}</a:tableStyleId>
              </a:tblPr>
              <a:tblGrid>
                <a:gridCol w="1303361"/>
                <a:gridCol w="1303361"/>
              </a:tblGrid>
              <a:tr h="470941">
                <a:tc>
                  <a:txBody>
                    <a:bodyPr/>
                    <a:lstStyle/>
                    <a:p>
                      <a:pPr marL="0" marR="0" algn="l">
                        <a:lnSpc>
                          <a:spcPct val="107000"/>
                        </a:lnSpc>
                        <a:spcBef>
                          <a:spcPts val="0"/>
                        </a:spcBef>
                        <a:spcAft>
                          <a:spcPts val="0"/>
                        </a:spcAft>
                      </a:pPr>
                      <a:r>
                        <a:rPr lang="en-US" sz="1200" dirty="0">
                          <a:effectLst/>
                        </a:rPr>
                        <a:t>T1</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200" dirty="0">
                          <a:effectLst/>
                        </a:rPr>
                        <a:t>T2</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923987">
                <a:tc>
                  <a:txBody>
                    <a:bodyPr/>
                    <a:lstStyle/>
                    <a:p>
                      <a:pPr marL="0" marR="0" algn="l">
                        <a:lnSpc>
                          <a:spcPct val="107000"/>
                        </a:lnSpc>
                        <a:spcBef>
                          <a:spcPts val="0"/>
                        </a:spcBef>
                        <a:spcAft>
                          <a:spcPts val="0"/>
                        </a:spcAft>
                      </a:pPr>
                      <a:r>
                        <a:rPr lang="en-US" sz="1200" dirty="0">
                          <a:effectLst/>
                        </a:rPr>
                        <a:t>R(A)</a:t>
                      </a:r>
                      <a:endParaRPr lang="en-US" sz="1200" dirty="0">
                        <a:effectLst/>
                      </a:endParaRPr>
                    </a:p>
                    <a:p>
                      <a:pPr marL="0" marR="0" algn="l">
                        <a:lnSpc>
                          <a:spcPct val="107000"/>
                        </a:lnSpc>
                        <a:spcBef>
                          <a:spcPts val="0"/>
                        </a:spcBef>
                        <a:spcAft>
                          <a:spcPts val="0"/>
                        </a:spcAft>
                      </a:pPr>
                      <a:r>
                        <a:rPr lang="en-US" sz="1200" dirty="0">
                          <a:effectLst/>
                        </a:rPr>
                        <a:t>W(A)</a:t>
                      </a:r>
                      <a:endParaRPr lang="en-US" sz="1200" dirty="0">
                        <a:effectLst/>
                      </a:endParaRPr>
                    </a:p>
                    <a:p>
                      <a:pPr marL="0" marR="0" algn="l">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200" dirty="0">
                          <a:effectLst/>
                        </a:rPr>
                        <a:t> </a:t>
                      </a:r>
                      <a:endParaRPr lang="en-US" sz="1200" dirty="0">
                        <a:effectLst/>
                      </a:endParaRPr>
                    </a:p>
                    <a:p>
                      <a:pPr marL="0" marR="0" algn="l">
                        <a:lnSpc>
                          <a:spcPct val="107000"/>
                        </a:lnSpc>
                        <a:spcBef>
                          <a:spcPts val="0"/>
                        </a:spcBef>
                        <a:spcAft>
                          <a:spcPts val="0"/>
                        </a:spcAft>
                      </a:pPr>
                      <a:r>
                        <a:rPr lang="en-US" sz="1200" dirty="0">
                          <a:effectLst/>
                        </a:rPr>
                        <a:t> </a:t>
                      </a:r>
                      <a:endParaRPr lang="en-US" sz="1200" dirty="0">
                        <a:effectLst/>
                      </a:endParaRPr>
                    </a:p>
                    <a:p>
                      <a:pPr marL="0" marR="0" algn="l">
                        <a:lnSpc>
                          <a:spcPct val="107000"/>
                        </a:lnSpc>
                        <a:spcBef>
                          <a:spcPts val="0"/>
                        </a:spcBef>
                        <a:spcAft>
                          <a:spcPts val="0"/>
                        </a:spcAft>
                      </a:pPr>
                      <a:r>
                        <a:rPr lang="en-US" sz="1200" dirty="0">
                          <a:effectLst/>
                        </a:rPr>
                        <a:t>R(A)</a:t>
                      </a:r>
                      <a:endParaRPr lang="en-US" sz="1200" dirty="0">
                        <a:effectLst/>
                      </a:endParaRPr>
                    </a:p>
                    <a:p>
                      <a:pPr marL="0" marR="0" algn="l">
                        <a:lnSpc>
                          <a:spcPct val="107000"/>
                        </a:lnSpc>
                        <a:spcBef>
                          <a:spcPts val="0"/>
                        </a:spcBef>
                        <a:spcAft>
                          <a:spcPts val="0"/>
                        </a:spcAft>
                      </a:pPr>
                      <a:r>
                        <a:rPr lang="en-US" sz="1200" dirty="0">
                          <a:effectLst/>
                        </a:rPr>
                        <a:t>W(A)</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923987">
                <a:tc>
                  <a:txBody>
                    <a:bodyPr/>
                    <a:lstStyle/>
                    <a:p>
                      <a:pPr marL="0" marR="0" algn="l">
                        <a:lnSpc>
                          <a:spcPct val="107000"/>
                        </a:lnSpc>
                        <a:spcBef>
                          <a:spcPts val="0"/>
                        </a:spcBef>
                        <a:spcAft>
                          <a:spcPts val="0"/>
                        </a:spcAft>
                      </a:pPr>
                      <a:r>
                        <a:rPr lang="en-US" sz="1200" dirty="0">
                          <a:effectLst/>
                        </a:rPr>
                        <a:t>R(B)</a:t>
                      </a:r>
                      <a:endParaRPr lang="en-US" sz="1200" dirty="0">
                        <a:effectLst/>
                      </a:endParaRPr>
                    </a:p>
                    <a:p>
                      <a:pPr marL="0" marR="0" algn="l">
                        <a:lnSpc>
                          <a:spcPct val="107000"/>
                        </a:lnSpc>
                        <a:spcBef>
                          <a:spcPts val="0"/>
                        </a:spcBef>
                        <a:spcAft>
                          <a:spcPts val="0"/>
                        </a:spcAft>
                      </a:pPr>
                      <a:r>
                        <a:rPr lang="en-US" sz="1200" dirty="0">
                          <a:effectLst/>
                        </a:rPr>
                        <a:t>W(B)</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200" dirty="0">
                          <a:effectLst/>
                        </a:rPr>
                        <a:t> </a:t>
                      </a:r>
                      <a:endParaRPr lang="en-US" sz="1200" dirty="0">
                        <a:effectLst/>
                      </a:endParaRPr>
                    </a:p>
                    <a:p>
                      <a:pPr marL="0" marR="0" algn="l">
                        <a:lnSpc>
                          <a:spcPct val="107000"/>
                        </a:lnSpc>
                        <a:spcBef>
                          <a:spcPts val="0"/>
                        </a:spcBef>
                        <a:spcAft>
                          <a:spcPts val="0"/>
                        </a:spcAft>
                      </a:pPr>
                      <a:r>
                        <a:rPr lang="en-US" sz="1200" dirty="0">
                          <a:effectLst/>
                        </a:rPr>
                        <a:t> </a:t>
                      </a:r>
                      <a:endParaRPr lang="en-US" sz="1200" dirty="0">
                        <a:effectLst/>
                      </a:endParaRPr>
                    </a:p>
                    <a:p>
                      <a:pPr marL="0" marR="0" algn="l">
                        <a:lnSpc>
                          <a:spcPct val="107000"/>
                        </a:lnSpc>
                        <a:spcBef>
                          <a:spcPts val="0"/>
                        </a:spcBef>
                        <a:spcAft>
                          <a:spcPts val="0"/>
                        </a:spcAft>
                      </a:pPr>
                      <a:r>
                        <a:rPr lang="en-US" sz="1200" dirty="0">
                          <a:effectLst/>
                        </a:rPr>
                        <a:t>R(B)</a:t>
                      </a:r>
                      <a:endParaRPr lang="en-US" sz="1200" dirty="0">
                        <a:effectLst/>
                      </a:endParaRPr>
                    </a:p>
                    <a:p>
                      <a:pPr marL="0" marR="0" algn="l">
                        <a:lnSpc>
                          <a:spcPct val="107000"/>
                        </a:lnSpc>
                        <a:spcBef>
                          <a:spcPts val="0"/>
                        </a:spcBef>
                        <a:spcAft>
                          <a:spcPts val="0"/>
                        </a:spcAft>
                      </a:pPr>
                      <a:r>
                        <a:rPr lang="en-US" sz="1200" dirty="0">
                          <a:effectLst/>
                        </a:rPr>
                        <a:t>W(B)</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bl>
          </a:graphicData>
        </a:graphic>
      </p:graphicFrame>
      <p:graphicFrame>
        <p:nvGraphicFramePr>
          <p:cNvPr id="9" name="Table 8"/>
          <p:cNvGraphicFramePr>
            <a:graphicFrameLocks noGrp="1"/>
          </p:cNvGraphicFramePr>
          <p:nvPr/>
        </p:nvGraphicFramePr>
        <p:xfrm>
          <a:off x="6359854" y="3650844"/>
          <a:ext cx="2593076" cy="2318915"/>
        </p:xfrm>
        <a:graphic>
          <a:graphicData uri="http://schemas.openxmlformats.org/drawingml/2006/table">
            <a:tbl>
              <a:tblPr firstRow="1" bandRow="1">
                <a:tableStyleId>{5C22544A-7EE6-4342-B048-85BDC9FD1C3A}</a:tableStyleId>
              </a:tblPr>
              <a:tblGrid>
                <a:gridCol w="1296538"/>
                <a:gridCol w="1296538"/>
              </a:tblGrid>
              <a:tr h="470941">
                <a:tc>
                  <a:txBody>
                    <a:bodyPr/>
                    <a:lstStyle/>
                    <a:p>
                      <a:pPr marL="0" marR="0" algn="l">
                        <a:lnSpc>
                          <a:spcPct val="107000"/>
                        </a:lnSpc>
                        <a:spcBef>
                          <a:spcPts val="0"/>
                        </a:spcBef>
                        <a:spcAft>
                          <a:spcPts val="0"/>
                        </a:spcAft>
                      </a:pPr>
                      <a:r>
                        <a:rPr lang="en-US" sz="1200" dirty="0">
                          <a:effectLst/>
                        </a:rPr>
                        <a:t>T1</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200">
                          <a:effectLst/>
                        </a:rPr>
                        <a:t>T2</a:t>
                      </a:r>
                      <a:endParaRPr lang="en-US" sz="12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923987">
                <a:tc>
                  <a:txBody>
                    <a:bodyPr/>
                    <a:lstStyle/>
                    <a:p>
                      <a:pPr marL="0" marR="0" algn="r">
                        <a:lnSpc>
                          <a:spcPct val="107000"/>
                        </a:lnSpc>
                        <a:spcBef>
                          <a:spcPts val="0"/>
                        </a:spcBef>
                        <a:spcAft>
                          <a:spcPts val="0"/>
                        </a:spcAft>
                      </a:pPr>
                      <a:r>
                        <a:rPr lang="en-US" sz="1200" dirty="0">
                          <a:effectLst/>
                        </a:rPr>
                        <a:t>R(A)</a:t>
                      </a:r>
                      <a:endParaRPr lang="en-US" sz="1200" dirty="0">
                        <a:effectLst/>
                      </a:endParaRPr>
                    </a:p>
                    <a:p>
                      <a:pPr marL="0" marR="0" algn="r">
                        <a:lnSpc>
                          <a:spcPct val="107000"/>
                        </a:lnSpc>
                        <a:spcBef>
                          <a:spcPts val="0"/>
                        </a:spcBef>
                        <a:spcAft>
                          <a:spcPts val="0"/>
                        </a:spcAft>
                      </a:pPr>
                      <a:r>
                        <a:rPr lang="en-US" sz="1200" dirty="0">
                          <a:effectLst/>
                        </a:rPr>
                        <a:t>W(A)</a:t>
                      </a:r>
                      <a:endParaRPr lang="en-US" sz="1200" dirty="0">
                        <a:effectLst/>
                      </a:endParaRPr>
                    </a:p>
                    <a:p>
                      <a:pPr marL="0" marR="0" algn="r">
                        <a:lnSpc>
                          <a:spcPct val="107000"/>
                        </a:lnSpc>
                        <a:spcBef>
                          <a:spcPts val="0"/>
                        </a:spcBef>
                        <a:spcAft>
                          <a:spcPts val="0"/>
                        </a:spcAft>
                      </a:pPr>
                      <a:r>
                        <a:rPr lang="en-US" sz="1200" dirty="0">
                          <a:effectLst/>
                        </a:rPr>
                        <a:t>R(B)</a:t>
                      </a:r>
                      <a:endParaRPr lang="en-US" sz="1200" dirty="0">
                        <a:effectLst/>
                      </a:endParaRPr>
                    </a:p>
                    <a:p>
                      <a:pPr marL="0" marR="0" algn="r">
                        <a:lnSpc>
                          <a:spcPct val="107000"/>
                        </a:lnSpc>
                        <a:spcBef>
                          <a:spcPts val="0"/>
                        </a:spcBef>
                        <a:spcAft>
                          <a:spcPts val="0"/>
                        </a:spcAft>
                      </a:pPr>
                      <a:r>
                        <a:rPr lang="en-US" sz="1200" dirty="0">
                          <a:effectLst/>
                        </a:rPr>
                        <a:t>W(B)</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923987">
                <a:tc>
                  <a:txBody>
                    <a:bodyPr/>
                    <a:lstStyle/>
                    <a:p>
                      <a:pPr marL="0" marR="0" algn="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r">
                        <a:lnSpc>
                          <a:spcPct val="107000"/>
                        </a:lnSpc>
                        <a:spcBef>
                          <a:spcPts val="0"/>
                        </a:spcBef>
                        <a:spcAft>
                          <a:spcPts val="0"/>
                        </a:spcAft>
                      </a:pPr>
                      <a:r>
                        <a:rPr lang="en-US" sz="1200" dirty="0">
                          <a:effectLst/>
                        </a:rPr>
                        <a:t>R(A)</a:t>
                      </a:r>
                      <a:endParaRPr lang="en-US" sz="1200" dirty="0">
                        <a:effectLst/>
                      </a:endParaRPr>
                    </a:p>
                    <a:p>
                      <a:pPr marL="0" marR="0" algn="r">
                        <a:lnSpc>
                          <a:spcPct val="107000"/>
                        </a:lnSpc>
                        <a:spcBef>
                          <a:spcPts val="0"/>
                        </a:spcBef>
                        <a:spcAft>
                          <a:spcPts val="0"/>
                        </a:spcAft>
                      </a:pPr>
                      <a:r>
                        <a:rPr lang="en-US" sz="1200" dirty="0">
                          <a:effectLst/>
                        </a:rPr>
                        <a:t>W(A)</a:t>
                      </a:r>
                      <a:endParaRPr lang="en-US" sz="1200" dirty="0">
                        <a:effectLst/>
                      </a:endParaRPr>
                    </a:p>
                    <a:p>
                      <a:pPr marL="0" marR="0" algn="r">
                        <a:lnSpc>
                          <a:spcPct val="107000"/>
                        </a:lnSpc>
                        <a:spcBef>
                          <a:spcPts val="0"/>
                        </a:spcBef>
                        <a:spcAft>
                          <a:spcPts val="0"/>
                        </a:spcAft>
                      </a:pPr>
                      <a:r>
                        <a:rPr lang="en-US" sz="1200" dirty="0">
                          <a:effectLst/>
                        </a:rPr>
                        <a:t>R(B)</a:t>
                      </a:r>
                      <a:endParaRPr lang="en-US" sz="1200" dirty="0">
                        <a:effectLst/>
                      </a:endParaRPr>
                    </a:p>
                    <a:p>
                      <a:pPr marL="0" marR="0" algn="r">
                        <a:lnSpc>
                          <a:spcPct val="107000"/>
                        </a:lnSpc>
                        <a:spcBef>
                          <a:spcPts val="0"/>
                        </a:spcBef>
                        <a:spcAft>
                          <a:spcPts val="0"/>
                        </a:spcAft>
                      </a:pPr>
                      <a:r>
                        <a:rPr lang="en-US" sz="1200" dirty="0">
                          <a:effectLst/>
                        </a:rPr>
                        <a:t>W(B)</a:t>
                      </a:r>
                      <a:endParaRPr lang="en-US" sz="12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dirty="0">
                <a:effectLst>
                  <a:outerShdw blurRad="38100" dist="38100" dir="2700000" algn="tl">
                    <a:srgbClr val="000000"/>
                  </a:outerShdw>
                </a:effectLst>
              </a:rPr>
              <a:t>What is a Transaction?</a:t>
            </a:r>
            <a:endParaRPr lang="en-IN" sz="4300" dirty="0">
              <a:effectLst>
                <a:outerShdw blurRad="38100" dist="38100" dir="2700000" algn="tl">
                  <a:srgbClr val="000000"/>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 A logical unit of work on a database</a:t>
            </a:r>
            <a:endParaRPr lang="en-IN" dirty="0"/>
          </a:p>
          <a:p>
            <a:pPr lvl="1">
              <a:buFont typeface="Wingdings" panose="05000000000000000000" pitchFamily="2" charset="2"/>
              <a:buChar char="§"/>
            </a:pPr>
            <a:r>
              <a:rPr lang="en-IN" dirty="0"/>
              <a:t>An entire program</a:t>
            </a:r>
            <a:endParaRPr lang="en-IN" dirty="0"/>
          </a:p>
          <a:p>
            <a:pPr lvl="1">
              <a:buFont typeface="Wingdings" panose="05000000000000000000" pitchFamily="2" charset="2"/>
              <a:buChar char="§"/>
            </a:pPr>
            <a:r>
              <a:rPr lang="en-IN" dirty="0"/>
              <a:t>A portion of a program</a:t>
            </a:r>
            <a:endParaRPr lang="en-IN" dirty="0"/>
          </a:p>
          <a:p>
            <a:pPr lvl="1">
              <a:buFont typeface="Wingdings" panose="05000000000000000000" pitchFamily="2" charset="2"/>
              <a:buChar char="§"/>
            </a:pPr>
            <a:r>
              <a:rPr lang="en-IN" dirty="0"/>
              <a:t>A single command</a:t>
            </a:r>
            <a:endParaRPr lang="en-IN" dirty="0"/>
          </a:p>
          <a:p>
            <a:pPr>
              <a:buFont typeface="Wingdings" panose="05000000000000000000" pitchFamily="2" charset="2"/>
              <a:buChar char="q"/>
            </a:pPr>
            <a:r>
              <a:rPr lang="en-IN" dirty="0"/>
              <a:t> The entire series of steps necessary to accomplish a logical unit of work</a:t>
            </a:r>
            <a:endParaRPr lang="en-IN" dirty="0"/>
          </a:p>
          <a:p>
            <a:pPr>
              <a:buFont typeface="Wingdings" panose="05000000000000000000" pitchFamily="2" charset="2"/>
              <a:buChar char="q"/>
            </a:pPr>
            <a:r>
              <a:rPr lang="en-IN" dirty="0"/>
              <a:t> Successful transactions change the database from one CONSISTENT STATE to another </a:t>
            </a:r>
            <a:endParaRPr lang="en-IN" dirty="0"/>
          </a:p>
          <a:p>
            <a:pPr>
              <a:buNone/>
            </a:pPr>
            <a:r>
              <a:rPr lang="en-IN" dirty="0"/>
              <a:t>(One where all data integrity constraints are satisfied)</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tabLst>
                <a:tab pos="2222500" algn="l"/>
                <a:tab pos="2568575" algn="l"/>
                <a:tab pos="3319145" algn="l"/>
                <a:tab pos="3594100" algn="l"/>
              </a:tabLst>
            </a:pPr>
            <a:r>
              <a:rPr lang="en-US" dirty="0"/>
              <a:t>Example of a schedule that is not conflict </a:t>
            </a:r>
            <a:r>
              <a:rPr lang="en-US" dirty="0" err="1"/>
              <a:t>serializable</a:t>
            </a:r>
            <a:r>
              <a:rPr lang="en-US" dirty="0"/>
              <a:t>:</a:t>
            </a:r>
            <a:endParaRPr lang="en-US" dirty="0"/>
          </a:p>
          <a:p>
            <a:pPr>
              <a:buNone/>
              <a:tabLst>
                <a:tab pos="2222500" algn="l"/>
                <a:tab pos="2568575" algn="l"/>
                <a:tab pos="3319145" algn="l"/>
                <a:tab pos="3594100" algn="l"/>
              </a:tabLst>
            </a:pPr>
            <a:r>
              <a:rPr lang="en-US" i="1" dirty="0"/>
              <a:t>			T</a:t>
            </a:r>
            <a:r>
              <a:rPr lang="en-US" baseline="-25000" dirty="0"/>
              <a:t>3</a:t>
            </a:r>
            <a:r>
              <a:rPr lang="en-US" dirty="0"/>
              <a:t>		</a:t>
            </a:r>
            <a:r>
              <a:rPr lang="en-US" i="1" dirty="0"/>
              <a:t>T</a:t>
            </a:r>
            <a:r>
              <a:rPr lang="en-US" baseline="-25000" dirty="0"/>
              <a:t>4</a:t>
            </a:r>
            <a:br>
              <a:rPr lang="en-US" baseline="-25000" dirty="0"/>
            </a:br>
            <a:r>
              <a:rPr lang="en-US" baseline="-25000" dirty="0"/>
              <a:t>	</a:t>
            </a:r>
            <a:r>
              <a:rPr lang="en-US" b="1" dirty="0"/>
              <a:t>read</a:t>
            </a:r>
            <a:r>
              <a:rPr lang="en-US" dirty="0"/>
              <a:t>(</a:t>
            </a:r>
            <a:r>
              <a:rPr lang="en-US" i="1" dirty="0"/>
              <a:t>Q</a:t>
            </a:r>
            <a:r>
              <a:rPr lang="en-US" dirty="0"/>
              <a:t>)</a:t>
            </a:r>
            <a:br>
              <a:rPr lang="en-US" dirty="0"/>
            </a:br>
            <a:r>
              <a:rPr lang="en-US" dirty="0"/>
              <a:t>			</a:t>
            </a:r>
            <a:r>
              <a:rPr lang="en-US" b="1" dirty="0"/>
              <a:t>write</a:t>
            </a:r>
            <a:r>
              <a:rPr lang="en-US" dirty="0"/>
              <a:t>(</a:t>
            </a:r>
            <a:r>
              <a:rPr lang="en-US" i="1" dirty="0"/>
              <a:t>Q</a:t>
            </a:r>
            <a:r>
              <a:rPr lang="en-US" dirty="0"/>
              <a:t>)</a:t>
            </a:r>
            <a:br>
              <a:rPr lang="en-US" dirty="0"/>
            </a:br>
            <a:r>
              <a:rPr lang="en-US" dirty="0"/>
              <a:t>	</a:t>
            </a:r>
            <a:r>
              <a:rPr lang="en-US" b="1" dirty="0"/>
              <a:t>write</a:t>
            </a:r>
            <a:r>
              <a:rPr lang="en-US" dirty="0"/>
              <a:t>(</a:t>
            </a:r>
            <a:r>
              <a:rPr lang="en-US" i="1" dirty="0"/>
              <a:t>Q</a:t>
            </a:r>
            <a:r>
              <a:rPr lang="en-US" dirty="0"/>
              <a:t>)</a:t>
            </a:r>
            <a:br>
              <a:rPr lang="en-US" dirty="0"/>
            </a:br>
            <a:br>
              <a:rPr lang="en-US" dirty="0"/>
            </a:br>
            <a:r>
              <a:rPr lang="en-US" dirty="0"/>
              <a:t>We are unable to swap instructions in the above schedule to obtain either the serial schedule &lt; </a:t>
            </a:r>
            <a:r>
              <a:rPr lang="en-US" i="1" dirty="0"/>
              <a:t>T</a:t>
            </a:r>
            <a:r>
              <a:rPr lang="en-US" baseline="-25000" dirty="0"/>
              <a:t>3</a:t>
            </a:r>
            <a:r>
              <a:rPr lang="en-US" dirty="0"/>
              <a:t>, </a:t>
            </a:r>
            <a:r>
              <a:rPr lang="en-US" i="1" dirty="0"/>
              <a:t>T</a:t>
            </a:r>
            <a:r>
              <a:rPr lang="en-US" baseline="-25000" dirty="0"/>
              <a:t>4</a:t>
            </a:r>
            <a:r>
              <a:rPr lang="en-US" dirty="0"/>
              <a:t> &gt;, or the serial schedule &lt; </a:t>
            </a:r>
            <a:r>
              <a:rPr lang="en-US" i="1" dirty="0"/>
              <a:t>T</a:t>
            </a:r>
            <a:r>
              <a:rPr lang="en-US" baseline="-25000" dirty="0"/>
              <a:t>4</a:t>
            </a:r>
            <a:r>
              <a:rPr lang="en-US" dirty="0"/>
              <a:t>, </a:t>
            </a:r>
            <a:r>
              <a:rPr lang="en-US" i="1" dirty="0"/>
              <a:t>T</a:t>
            </a:r>
            <a:r>
              <a:rPr lang="en-US" baseline="-25000" dirty="0"/>
              <a:t>3</a:t>
            </a:r>
            <a:r>
              <a:rPr lang="en-US" dirty="0"/>
              <a:t> &gt;.</a:t>
            </a:r>
            <a:endParaRPr lang="en-US" dirty="0"/>
          </a:p>
          <a:p>
            <a:endParaRPr lang="en-IN" dirty="0"/>
          </a:p>
        </p:txBody>
      </p:sp>
      <p:cxnSp>
        <p:nvCxnSpPr>
          <p:cNvPr id="5" name="Straight Connector 4"/>
          <p:cNvCxnSpPr/>
          <p:nvPr/>
        </p:nvCxnSpPr>
        <p:spPr bwMode="auto">
          <a:xfrm rot="5400000">
            <a:off x="3589741" y="2940106"/>
            <a:ext cx="1412240" cy="15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Testing for </a:t>
            </a:r>
            <a:r>
              <a:rPr lang="en-US" sz="4300" dirty="0" err="1">
                <a:effectLst>
                  <a:outerShdw blurRad="38100" dist="38100" dir="2700000" algn="tl">
                    <a:srgbClr val="000000"/>
                  </a:outerShdw>
                </a:effectLst>
              </a:rPr>
              <a:t>Serializability</a:t>
            </a:r>
            <a:endParaRPr lang="en-US" sz="4300" dirty="0">
              <a:effectLst>
                <a:outerShdw blurRad="38100" dist="38100" dir="2700000" algn="tl">
                  <a:srgbClr val="000000"/>
                </a:outerShdw>
              </a:effectLst>
            </a:endParaRPr>
          </a:p>
        </p:txBody>
      </p:sp>
      <p:sp>
        <p:nvSpPr>
          <p:cNvPr id="407555" name="Rectangle 3"/>
          <p:cNvSpPr>
            <a:spLocks noGrp="1" noChangeArrowheads="1"/>
          </p:cNvSpPr>
          <p:nvPr>
            <p:ph type="body" idx="1"/>
          </p:nvPr>
        </p:nvSpPr>
        <p:spPr>
          <a:xfrm>
            <a:off x="2163312" y="1821852"/>
            <a:ext cx="7321882" cy="4497062"/>
          </a:xfrm>
        </p:spPr>
        <p:txBody>
          <a:bodyPr>
            <a:normAutofit fontScale="92500" lnSpcReduction="10000"/>
          </a:bodyPr>
          <a:lstStyle/>
          <a:p>
            <a:pPr>
              <a:lnSpc>
                <a:spcPct val="90000"/>
              </a:lnSpc>
            </a:pPr>
            <a:r>
              <a:rPr lang="en-US" dirty="0"/>
              <a:t>Consider some schedule of a set of transactions </a:t>
            </a:r>
            <a:r>
              <a:rPr lang="en-US" i="1" dirty="0"/>
              <a:t>T</a:t>
            </a:r>
            <a:r>
              <a:rPr lang="en-US" baseline="-25000" dirty="0"/>
              <a:t>1</a:t>
            </a:r>
            <a:r>
              <a:rPr lang="en-US" dirty="0"/>
              <a:t>, </a:t>
            </a:r>
            <a:r>
              <a:rPr lang="en-US" i="1" dirty="0"/>
              <a:t>T</a:t>
            </a:r>
            <a:r>
              <a:rPr lang="en-US" baseline="-25000" dirty="0"/>
              <a:t>2</a:t>
            </a:r>
            <a:r>
              <a:rPr lang="en-US" dirty="0"/>
              <a:t>, ..., </a:t>
            </a:r>
            <a:r>
              <a:rPr lang="en-US" i="1" dirty="0" err="1"/>
              <a:t>T</a:t>
            </a:r>
            <a:r>
              <a:rPr lang="en-US" i="1" baseline="-25000" dirty="0" err="1"/>
              <a:t>n</a:t>
            </a:r>
            <a:endParaRPr lang="en-US" dirty="0"/>
          </a:p>
          <a:p>
            <a:pPr>
              <a:lnSpc>
                <a:spcPct val="90000"/>
              </a:lnSpc>
            </a:pPr>
            <a:r>
              <a:rPr lang="en-US" b="1" dirty="0">
                <a:solidFill>
                  <a:schemeClr val="tx2"/>
                </a:solidFill>
              </a:rPr>
              <a:t>Precedence graph</a:t>
            </a:r>
            <a:r>
              <a:rPr lang="en-US" i="1" dirty="0"/>
              <a:t> </a:t>
            </a:r>
            <a:r>
              <a:rPr lang="en-US" dirty="0"/>
              <a:t>— a direct graph where the vertices are the transactions (names).</a:t>
            </a:r>
            <a:endParaRPr lang="en-US" dirty="0"/>
          </a:p>
          <a:p>
            <a:pPr>
              <a:lnSpc>
                <a:spcPct val="90000"/>
              </a:lnSpc>
            </a:pPr>
            <a:r>
              <a:rPr lang="en-IN" dirty="0"/>
              <a:t>To draw one: </a:t>
            </a:r>
            <a:endParaRPr lang="en-IN" dirty="0"/>
          </a:p>
          <a:p>
            <a:pPr>
              <a:lnSpc>
                <a:spcPct val="90000"/>
              </a:lnSpc>
            </a:pPr>
            <a:r>
              <a:rPr lang="en-IN" dirty="0"/>
              <a:t>1) Draw a node for each transaction in the schedule </a:t>
            </a:r>
            <a:endParaRPr lang="en-IN" dirty="0"/>
          </a:p>
          <a:p>
            <a:pPr>
              <a:lnSpc>
                <a:spcPct val="90000"/>
              </a:lnSpc>
            </a:pPr>
            <a:r>
              <a:rPr lang="en-IN" dirty="0"/>
              <a:t>2) For each pair of following ordered conflict operations in S, create a directional arc in the same order</a:t>
            </a:r>
            <a:endParaRPr lang="en-IN" dirty="0"/>
          </a:p>
          <a:p>
            <a:pPr>
              <a:lnSpc>
                <a:spcPct val="90000"/>
              </a:lnSpc>
            </a:pPr>
            <a:r>
              <a:rPr lang="en-IN" dirty="0"/>
              <a:t>Ti 		</a:t>
            </a:r>
            <a:r>
              <a:rPr lang="en-IN" dirty="0" err="1"/>
              <a:t>Tj</a:t>
            </a:r>
            <a:r>
              <a:rPr lang="en-IN" dirty="0"/>
              <a:t> </a:t>
            </a:r>
            <a:endParaRPr lang="en-IN" dirty="0"/>
          </a:p>
          <a:p>
            <a:pPr>
              <a:lnSpc>
                <a:spcPct val="90000"/>
              </a:lnSpc>
            </a:pPr>
            <a:r>
              <a:rPr lang="en-IN" dirty="0"/>
              <a:t>W(X) 	R(X) 	create arc Ti -&gt; </a:t>
            </a:r>
            <a:r>
              <a:rPr lang="en-IN" dirty="0" err="1"/>
              <a:t>Tj</a:t>
            </a:r>
            <a:r>
              <a:rPr lang="en-IN" dirty="0"/>
              <a:t> </a:t>
            </a:r>
            <a:endParaRPr lang="en-IN" dirty="0"/>
          </a:p>
          <a:p>
            <a:pPr>
              <a:lnSpc>
                <a:spcPct val="90000"/>
              </a:lnSpc>
            </a:pPr>
            <a:r>
              <a:rPr lang="en-IN" dirty="0"/>
              <a:t>R(X) 	W(X) 	create arc Ti -&gt; </a:t>
            </a:r>
            <a:r>
              <a:rPr lang="en-IN" dirty="0" err="1"/>
              <a:t>Tj</a:t>
            </a:r>
            <a:r>
              <a:rPr lang="en-IN" dirty="0"/>
              <a:t> </a:t>
            </a:r>
            <a:endParaRPr lang="en-IN" dirty="0"/>
          </a:p>
          <a:p>
            <a:pPr>
              <a:lnSpc>
                <a:spcPct val="90000"/>
              </a:lnSpc>
            </a:pPr>
            <a:r>
              <a:rPr lang="en-IN" dirty="0"/>
              <a:t>W(X) 	W(X) 	create arc Ti -&gt; </a:t>
            </a:r>
            <a:r>
              <a:rPr lang="en-IN" dirty="0" err="1"/>
              <a:t>Tj</a:t>
            </a:r>
            <a:endParaRPr lang="en-US" dirty="0"/>
          </a:p>
          <a:p>
            <a:pPr>
              <a:lnSpc>
                <a:spcPct val="90000"/>
              </a:lnSpc>
            </a:pPr>
            <a:r>
              <a:rPr lang="en-US" dirty="0"/>
              <a:t>We may label the arc by the item that was accessed.</a:t>
            </a:r>
            <a:endParaRPr lang="en-US" dirty="0"/>
          </a:p>
        </p:txBody>
      </p:sp>
      <p:sp>
        <p:nvSpPr>
          <p:cNvPr id="407558" name="Text Box 6"/>
          <p:cNvSpPr txBox="1">
            <a:spLocks noChangeArrowheads="1"/>
          </p:cNvSpPr>
          <p:nvPr/>
        </p:nvSpPr>
        <p:spPr bwMode="auto">
          <a:xfrm>
            <a:off x="5749925" y="6092826"/>
            <a:ext cx="298450" cy="366713"/>
          </a:xfrm>
          <a:prstGeom prst="rect">
            <a:avLst/>
          </a:prstGeom>
          <a:noFill/>
          <a:ln w="9525">
            <a:noFill/>
            <a:miter lim="800000"/>
          </a:ln>
          <a:effectLst/>
        </p:spPr>
        <p:txBody>
          <a:bodyPr wrap="none" anchor="ctr">
            <a:spAutoFit/>
          </a:bodyPr>
          <a:lstStyle/>
          <a:p>
            <a:pPr algn="ctr">
              <a:spcBef>
                <a:spcPct val="50000"/>
              </a:spcBef>
            </a:pPr>
            <a:r>
              <a:rPr lang="en-US"/>
              <a:t>y</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r>
              <a:rPr lang="en-US"/>
              <a:t>Test for Conflict Serializability</a:t>
            </a:r>
            <a:endParaRPr lang="en-US"/>
          </a:p>
        </p:txBody>
      </p:sp>
      <p:sp>
        <p:nvSpPr>
          <p:cNvPr id="421891" name="Rectangle 3"/>
          <p:cNvSpPr>
            <a:spLocks noGrp="1" noChangeArrowheads="1"/>
          </p:cNvSpPr>
          <p:nvPr>
            <p:ph type="body" idx="1"/>
          </p:nvPr>
        </p:nvSpPr>
        <p:spPr/>
        <p:txBody>
          <a:bodyPr/>
          <a:lstStyle/>
          <a:p>
            <a:r>
              <a:rPr lang="en-US" dirty="0"/>
              <a:t>A schedule is conflict </a:t>
            </a:r>
            <a:r>
              <a:rPr lang="en-US" dirty="0" err="1"/>
              <a:t>serializable</a:t>
            </a:r>
            <a:r>
              <a:rPr lang="en-US" dirty="0"/>
              <a:t> if and only if its precedence graph is acyclic.</a:t>
            </a:r>
            <a:endParaRPr lang="en-US" dirty="0"/>
          </a:p>
          <a:p>
            <a:r>
              <a:rPr lang="en-US" dirty="0"/>
              <a:t>Cycle-detection algorithms exist which take order </a:t>
            </a:r>
            <a:r>
              <a:rPr lang="en-US" i="1" dirty="0"/>
              <a:t>n</a:t>
            </a:r>
            <a:r>
              <a:rPr lang="en-US" baseline="30000" dirty="0"/>
              <a:t>2</a:t>
            </a:r>
            <a:r>
              <a:rPr lang="en-US" dirty="0"/>
              <a:t> time, where </a:t>
            </a:r>
            <a:r>
              <a:rPr lang="en-US" i="1" dirty="0"/>
              <a:t>n </a:t>
            </a:r>
            <a:r>
              <a:rPr lang="en-US" dirty="0"/>
              <a:t>is the number of vertices in the graph.  (Better algorithms take order </a:t>
            </a:r>
            <a:r>
              <a:rPr lang="en-US" i="1" dirty="0"/>
              <a:t>n</a:t>
            </a:r>
            <a:r>
              <a:rPr lang="en-US" dirty="0"/>
              <a:t> + </a:t>
            </a:r>
            <a:r>
              <a:rPr lang="en-US" i="1" dirty="0"/>
              <a:t>e</a:t>
            </a:r>
            <a:r>
              <a:rPr lang="en-US" dirty="0"/>
              <a:t> where </a:t>
            </a:r>
            <a:r>
              <a:rPr lang="en-US" i="1" dirty="0"/>
              <a:t>e</a:t>
            </a:r>
            <a:r>
              <a:rPr lang="en-US" dirty="0"/>
              <a:t> is the number of edges.)</a:t>
            </a:r>
            <a:endParaRPr lang="en-US" dirty="0"/>
          </a:p>
          <a:p>
            <a:r>
              <a:rPr lang="en-US" dirty="0"/>
              <a:t>If precedence graph is acyclic, the </a:t>
            </a:r>
            <a:r>
              <a:rPr lang="en-US" dirty="0" err="1"/>
              <a:t>serializability</a:t>
            </a:r>
            <a:r>
              <a:rPr lang="en-US" dirty="0"/>
              <a:t> order can be obtained by a </a:t>
            </a:r>
            <a:r>
              <a:rPr lang="en-US" i="1" dirty="0">
                <a:solidFill>
                  <a:schemeClr val="tx2"/>
                </a:solidFill>
              </a:rPr>
              <a:t>topological sorting</a:t>
            </a:r>
            <a:r>
              <a:rPr lang="en-US" dirty="0"/>
              <a:t> of the graph.  This is a linear order consistent with the partial order of the graph.</a:t>
            </a:r>
            <a:br>
              <a:rPr lang="en-US" dirty="0"/>
            </a:br>
            <a:r>
              <a:rPr lang="en-US" dirty="0"/>
              <a:t>For example, a </a:t>
            </a:r>
            <a:r>
              <a:rPr lang="en-US" dirty="0" err="1"/>
              <a:t>serializability</a:t>
            </a:r>
            <a:r>
              <a:rPr lang="en-US" dirty="0"/>
              <a:t> order for Schedule A would be</a:t>
            </a:r>
            <a:br>
              <a:rPr lang="en-US" dirty="0"/>
            </a:br>
            <a:r>
              <a:rPr lang="en-US" i="1" dirty="0"/>
              <a:t>T</a:t>
            </a:r>
            <a:r>
              <a:rPr lang="en-US" baseline="-25000" dirty="0"/>
              <a:t>5</a:t>
            </a:r>
            <a:r>
              <a:rPr lang="en-US" dirty="0"/>
              <a:t> </a:t>
            </a:r>
            <a:r>
              <a:rPr lang="en-US" dirty="0">
                <a:sym typeface="Symbol" panose="05050102010706020507" pitchFamily="18" charset="2"/>
              </a:rPr>
              <a:t></a:t>
            </a:r>
            <a:r>
              <a:rPr lang="en-US" dirty="0">
                <a:sym typeface="Monotype Sorts" pitchFamily="2" charset="2"/>
              </a:rPr>
              <a:t> </a:t>
            </a:r>
            <a:r>
              <a:rPr lang="en-US" i="1" dirty="0"/>
              <a:t>T</a:t>
            </a:r>
            <a:r>
              <a:rPr lang="en-US" baseline="-25000" dirty="0"/>
              <a:t>1</a:t>
            </a:r>
            <a:r>
              <a:rPr lang="en-US" dirty="0"/>
              <a:t> </a:t>
            </a:r>
            <a:r>
              <a:rPr lang="en-US" dirty="0">
                <a:sym typeface="Symbol" panose="05050102010706020507" pitchFamily="18" charset="2"/>
              </a:rPr>
              <a:t></a:t>
            </a:r>
            <a:r>
              <a:rPr lang="en-US" dirty="0">
                <a:sym typeface="Monotype Sorts" pitchFamily="2" charset="2"/>
              </a:rPr>
              <a:t> </a:t>
            </a:r>
            <a:r>
              <a:rPr lang="en-US" i="1" dirty="0"/>
              <a:t>T</a:t>
            </a:r>
            <a:r>
              <a:rPr lang="en-US" baseline="-25000" dirty="0"/>
              <a:t>3</a:t>
            </a:r>
            <a:r>
              <a:rPr lang="en-US" dirty="0"/>
              <a:t> </a:t>
            </a:r>
            <a:r>
              <a:rPr lang="en-US" dirty="0">
                <a:sym typeface="Symbol" panose="05050102010706020507" pitchFamily="18" charset="2"/>
              </a:rPr>
              <a:t></a:t>
            </a:r>
            <a:r>
              <a:rPr lang="en-US" dirty="0">
                <a:sym typeface="Monotype Sorts" pitchFamily="2" charset="2"/>
              </a:rPr>
              <a:t> </a:t>
            </a:r>
            <a:r>
              <a:rPr lang="en-US" i="1" dirty="0"/>
              <a:t>T</a:t>
            </a:r>
            <a:r>
              <a:rPr lang="en-US" baseline="-25000" dirty="0"/>
              <a:t>2</a:t>
            </a:r>
            <a:r>
              <a:rPr lang="en-US" dirty="0"/>
              <a:t> </a:t>
            </a:r>
            <a:r>
              <a:rPr lang="en-US" dirty="0">
                <a:sym typeface="Symbol" panose="05050102010706020507" pitchFamily="18" charset="2"/>
              </a:rPr>
              <a:t></a:t>
            </a:r>
            <a:r>
              <a:rPr lang="en-US" dirty="0">
                <a:sym typeface="Monotype Sorts" pitchFamily="2" charset="2"/>
              </a:rPr>
              <a:t> </a:t>
            </a:r>
            <a:r>
              <a:rPr lang="en-US" i="1" dirty="0"/>
              <a:t>T</a:t>
            </a:r>
            <a:r>
              <a:rPr lang="en-US" baseline="-25000" dirty="0"/>
              <a:t>4</a:t>
            </a:r>
            <a:r>
              <a:rPr lang="en-US" dirty="0"/>
              <a:t> </a:t>
            </a:r>
            <a:r>
              <a:rPr lang="en-US" dirty="0">
                <a:sym typeface="Monotype Sorts" pitchFamily="2" charset="2"/>
              </a:rPr>
              <a:t>.</a:t>
            </a:r>
            <a:endParaRPr lang="en-US" dirty="0">
              <a:sym typeface="Monotype Sorts" pitchFamily="2" charset="2"/>
            </a:endParaRPr>
          </a:p>
          <a:p>
            <a:r>
              <a:rPr lang="en-US" b="1" dirty="0">
                <a:solidFill>
                  <a:srgbClr val="FF0000"/>
                </a:solidFill>
              </a:rPr>
              <a:t>Topological sorting</a:t>
            </a:r>
            <a:r>
              <a:rPr lang="en-US" dirty="0"/>
              <a:t> for Directed Acyclic Graph (DAG) is a linear </a:t>
            </a:r>
            <a:r>
              <a:rPr lang="en-US" b="1" dirty="0"/>
              <a:t>ordering</a:t>
            </a:r>
            <a:r>
              <a:rPr lang="en-US" dirty="0"/>
              <a:t> of vertices such that for every directed edge </a:t>
            </a:r>
            <a:r>
              <a:rPr lang="en-US" dirty="0" err="1"/>
              <a:t>uv</a:t>
            </a:r>
            <a:r>
              <a:rPr lang="en-US" dirty="0"/>
              <a:t>, vertex u comes before v in the </a:t>
            </a:r>
            <a:r>
              <a:rPr lang="en-US" b="1" dirty="0"/>
              <a:t>ordering</a:t>
            </a:r>
            <a:r>
              <a:rPr lang="en-US" dirty="0"/>
              <a:t>.</a:t>
            </a:r>
            <a:endParaRPr lang="en-US" dirty="0">
              <a:sym typeface="Monotype Sorts" pitchFamily="2" charset="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pic>
        <p:nvPicPr>
          <p:cNvPr id="6" name="Picture 5"/>
          <p:cNvPicPr>
            <a:picLocks noChangeAspect="1"/>
          </p:cNvPicPr>
          <p:nvPr/>
        </p:nvPicPr>
        <p:blipFill>
          <a:blip r:embed="rId1"/>
          <a:stretch>
            <a:fillRect/>
          </a:stretch>
        </p:blipFill>
        <p:spPr>
          <a:xfrm>
            <a:off x="1899980" y="405617"/>
            <a:ext cx="7747761" cy="3023383"/>
          </a:xfrm>
          <a:prstGeom prst="rect">
            <a:avLst/>
          </a:prstGeom>
        </p:spPr>
      </p:pic>
      <p:pic>
        <p:nvPicPr>
          <p:cNvPr id="8" name="Picture 7"/>
          <p:cNvPicPr>
            <a:picLocks noChangeAspect="1"/>
          </p:cNvPicPr>
          <p:nvPr/>
        </p:nvPicPr>
        <p:blipFill>
          <a:blip r:embed="rId2"/>
          <a:stretch>
            <a:fillRect/>
          </a:stretch>
        </p:blipFill>
        <p:spPr>
          <a:xfrm>
            <a:off x="1815110" y="3298017"/>
            <a:ext cx="7917500" cy="3061062"/>
          </a:xfrm>
          <a:prstGeom prst="rect">
            <a:avLst/>
          </a:prstGeom>
        </p:spPr>
      </p:pic>
      <p:sp>
        <p:nvSpPr>
          <p:cNvPr id="10" name="TextBox 9"/>
          <p:cNvSpPr txBox="1"/>
          <p:nvPr/>
        </p:nvSpPr>
        <p:spPr>
          <a:xfrm>
            <a:off x="4086510" y="2988172"/>
            <a:ext cx="4018980" cy="369332"/>
          </a:xfrm>
          <a:prstGeom prst="rect">
            <a:avLst/>
          </a:prstGeom>
          <a:noFill/>
        </p:spPr>
        <p:txBody>
          <a:bodyPr wrap="square" rtlCol="0">
            <a:spAutoFit/>
          </a:bodyPr>
          <a:lstStyle/>
          <a:p>
            <a:pPr algn="ctr"/>
            <a:r>
              <a:rPr lang="en-GB" b="1" dirty="0"/>
              <a:t>Serial Schedules</a:t>
            </a:r>
            <a:endParaRPr lang="en-GB" b="1" dirty="0"/>
          </a:p>
        </p:txBody>
      </p:sp>
      <p:sp>
        <p:nvSpPr>
          <p:cNvPr id="12" name="TextBox 11"/>
          <p:cNvSpPr txBox="1"/>
          <p:nvPr/>
        </p:nvSpPr>
        <p:spPr>
          <a:xfrm>
            <a:off x="4790691" y="6011555"/>
            <a:ext cx="2726774" cy="369332"/>
          </a:xfrm>
          <a:prstGeom prst="rect">
            <a:avLst/>
          </a:prstGeom>
          <a:noFill/>
        </p:spPr>
        <p:txBody>
          <a:bodyPr wrap="square" rtlCol="0">
            <a:spAutoFit/>
          </a:bodyPr>
          <a:lstStyle/>
          <a:p>
            <a:pPr algn="ctr"/>
            <a:r>
              <a:rPr lang="en-GB" b="1" dirty="0"/>
              <a:t>Concurrent Schedules</a:t>
            </a:r>
            <a:endParaRPr lang="en-GB" b="1" dirty="0"/>
          </a:p>
        </p:txBody>
      </p:sp>
      <p:sp>
        <p:nvSpPr>
          <p:cNvPr id="14" name="Rectangle 13"/>
          <p:cNvSpPr/>
          <p:nvPr/>
        </p:nvSpPr>
        <p:spPr>
          <a:xfrm>
            <a:off x="5442" y="6471556"/>
            <a:ext cx="12262757" cy="369332"/>
          </a:xfrm>
          <a:prstGeom prst="rect">
            <a:avLst/>
          </a:prstGeom>
        </p:spPr>
        <p:txBody>
          <a:bodyPr wrap="square">
            <a:spAutoFit/>
          </a:bodyPr>
          <a:lstStyle/>
          <a:p>
            <a:r>
              <a:rPr lang="en-US" dirty="0">
                <a:solidFill>
                  <a:schemeClr val="bg1"/>
                </a:solidFill>
              </a:rPr>
              <a:t>Reading Suggestion &amp; Image Source: </a:t>
            </a:r>
            <a:r>
              <a:rPr lang="en-GB" dirty="0" err="1">
                <a:solidFill>
                  <a:schemeClr val="bg1"/>
                </a:solidFill>
              </a:rPr>
              <a:t>Elmasri</a:t>
            </a:r>
            <a:r>
              <a:rPr lang="en-GB" dirty="0">
                <a:solidFill>
                  <a:schemeClr val="bg1"/>
                </a:solidFill>
              </a:rPr>
              <a:t>  and </a:t>
            </a:r>
            <a:r>
              <a:rPr lang="en-GB" dirty="0" err="1">
                <a:solidFill>
                  <a:schemeClr val="bg1"/>
                </a:solidFill>
              </a:rPr>
              <a:t>Navathe</a:t>
            </a:r>
            <a:r>
              <a:rPr lang="en-GB" dirty="0">
                <a:solidFill>
                  <a:schemeClr val="bg1"/>
                </a:solidFill>
              </a:rPr>
              <a:t>, “Fundamentals of Database Systems”</a:t>
            </a:r>
            <a:r>
              <a:rPr lang="en-US" sz="1800" dirty="0">
                <a:solidFill>
                  <a:schemeClr val="bg1"/>
                </a:solidFill>
                <a:effectLst/>
                <a:latin typeface="Times New Roman" panose="02020603050405020304" charset="0"/>
                <a:cs typeface="Times New Roman" panose="02020603050405020304" charset="0"/>
              </a:rPr>
              <a:t>, </a:t>
            </a:r>
            <a:r>
              <a:rPr lang="en-US" dirty="0">
                <a:solidFill>
                  <a:schemeClr val="bg1"/>
                </a:solidFill>
              </a:rPr>
              <a:t>Chapter 20</a:t>
            </a:r>
            <a:endParaRPr lang="en-US" dirty="0">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sz="half" idx="1"/>
          </p:nvPr>
        </p:nvSpPr>
        <p:spPr/>
        <p:txBody>
          <a:bodyPr/>
          <a:lstStyle/>
          <a:p>
            <a:endParaRPr lang="en-GB"/>
          </a:p>
        </p:txBody>
      </p:sp>
      <p:sp>
        <p:nvSpPr>
          <p:cNvPr id="4" name="Content Placeholder 3"/>
          <p:cNvSpPr>
            <a:spLocks noGrp="1"/>
          </p:cNvSpPr>
          <p:nvPr>
            <p:ph sz="half" idx="2"/>
          </p:nvPr>
        </p:nvSpPr>
        <p:spPr/>
        <p:txBody>
          <a:bodyPr/>
          <a:lstStyle/>
          <a:p>
            <a:endParaRPr lang="en-GB"/>
          </a:p>
        </p:txBody>
      </p:sp>
      <p:pic>
        <p:nvPicPr>
          <p:cNvPr id="6" name="Picture 5"/>
          <p:cNvPicPr>
            <a:picLocks noChangeAspect="1"/>
          </p:cNvPicPr>
          <p:nvPr/>
        </p:nvPicPr>
        <p:blipFill>
          <a:blip r:embed="rId1"/>
          <a:stretch>
            <a:fillRect/>
          </a:stretch>
        </p:blipFill>
        <p:spPr>
          <a:xfrm>
            <a:off x="1213393" y="584964"/>
            <a:ext cx="9207715" cy="4926521"/>
          </a:xfrm>
          <a:prstGeom prst="rect">
            <a:avLst/>
          </a:prstGeom>
        </p:spPr>
      </p:pic>
      <p:sp>
        <p:nvSpPr>
          <p:cNvPr id="8" name="Rectangle 7"/>
          <p:cNvSpPr/>
          <p:nvPr/>
        </p:nvSpPr>
        <p:spPr>
          <a:xfrm>
            <a:off x="1788647" y="2663937"/>
            <a:ext cx="4240200" cy="369332"/>
          </a:xfrm>
          <a:prstGeom prst="rect">
            <a:avLst/>
          </a:prstGeom>
        </p:spPr>
        <p:txBody>
          <a:bodyPr wrap="none">
            <a:spAutoFit/>
          </a:bodyPr>
          <a:lstStyle/>
          <a:p>
            <a:r>
              <a:rPr lang="en-GB" dirty="0"/>
              <a:t>(a) Precedence graph for serial schedule A. </a:t>
            </a:r>
            <a:endParaRPr lang="en-GB" dirty="0"/>
          </a:p>
        </p:txBody>
      </p:sp>
      <p:sp>
        <p:nvSpPr>
          <p:cNvPr id="10" name="Rectangle 9"/>
          <p:cNvSpPr/>
          <p:nvPr/>
        </p:nvSpPr>
        <p:spPr>
          <a:xfrm>
            <a:off x="6282618" y="2688088"/>
            <a:ext cx="4242059" cy="369332"/>
          </a:xfrm>
          <a:prstGeom prst="rect">
            <a:avLst/>
          </a:prstGeom>
        </p:spPr>
        <p:txBody>
          <a:bodyPr wrap="none">
            <a:spAutoFit/>
          </a:bodyPr>
          <a:lstStyle/>
          <a:p>
            <a:r>
              <a:rPr lang="en-GB" dirty="0"/>
              <a:t>(b) Precedence graph for serial schedule B. </a:t>
            </a:r>
            <a:endParaRPr lang="en-GB" dirty="0"/>
          </a:p>
        </p:txBody>
      </p:sp>
      <p:sp>
        <p:nvSpPr>
          <p:cNvPr id="12" name="Rectangle 11"/>
          <p:cNvSpPr/>
          <p:nvPr/>
        </p:nvSpPr>
        <p:spPr>
          <a:xfrm>
            <a:off x="1830399" y="5415322"/>
            <a:ext cx="3697863" cy="646331"/>
          </a:xfrm>
          <a:prstGeom prst="rect">
            <a:avLst/>
          </a:prstGeom>
        </p:spPr>
        <p:txBody>
          <a:bodyPr wrap="square">
            <a:spAutoFit/>
          </a:bodyPr>
          <a:lstStyle/>
          <a:p>
            <a:r>
              <a:rPr lang="en-GB" dirty="0"/>
              <a:t>(c) Precedence graph for schedule C (not serializable). </a:t>
            </a:r>
            <a:endParaRPr lang="en-GB" dirty="0"/>
          </a:p>
        </p:txBody>
      </p:sp>
      <p:sp>
        <p:nvSpPr>
          <p:cNvPr id="14" name="Rectangle 13"/>
          <p:cNvSpPr/>
          <p:nvPr/>
        </p:nvSpPr>
        <p:spPr>
          <a:xfrm>
            <a:off x="6415485" y="5415322"/>
            <a:ext cx="4005623" cy="646331"/>
          </a:xfrm>
          <a:prstGeom prst="rect">
            <a:avLst/>
          </a:prstGeom>
        </p:spPr>
        <p:txBody>
          <a:bodyPr wrap="square">
            <a:spAutoFit/>
          </a:bodyPr>
          <a:lstStyle/>
          <a:p>
            <a:r>
              <a:rPr lang="en-GB" dirty="0"/>
              <a:t>(d) Precedence graph for schedule D (serializable, equivalent to schedule A).</a:t>
            </a:r>
            <a:endParaRPr lang="en-GB" dirty="0"/>
          </a:p>
        </p:txBody>
      </p:sp>
      <p:sp>
        <p:nvSpPr>
          <p:cNvPr id="16" name="Rectangle 15"/>
          <p:cNvSpPr/>
          <p:nvPr/>
        </p:nvSpPr>
        <p:spPr>
          <a:xfrm>
            <a:off x="5442" y="6471556"/>
            <a:ext cx="12262757" cy="369332"/>
          </a:xfrm>
          <a:prstGeom prst="rect">
            <a:avLst/>
          </a:prstGeom>
        </p:spPr>
        <p:txBody>
          <a:bodyPr wrap="square">
            <a:spAutoFit/>
          </a:bodyPr>
          <a:lstStyle/>
          <a:p>
            <a:r>
              <a:rPr lang="en-US" dirty="0">
                <a:solidFill>
                  <a:schemeClr val="bg1"/>
                </a:solidFill>
              </a:rPr>
              <a:t>Reading Suggestion &amp; Image Source: </a:t>
            </a:r>
            <a:r>
              <a:rPr lang="en-GB" dirty="0" err="1">
                <a:solidFill>
                  <a:schemeClr val="bg1"/>
                </a:solidFill>
              </a:rPr>
              <a:t>Elmasri</a:t>
            </a:r>
            <a:r>
              <a:rPr lang="en-GB" dirty="0">
                <a:solidFill>
                  <a:schemeClr val="bg1"/>
                </a:solidFill>
              </a:rPr>
              <a:t>  and </a:t>
            </a:r>
            <a:r>
              <a:rPr lang="en-GB" dirty="0" err="1">
                <a:solidFill>
                  <a:schemeClr val="bg1"/>
                </a:solidFill>
              </a:rPr>
              <a:t>Navathe</a:t>
            </a:r>
            <a:r>
              <a:rPr lang="en-GB" dirty="0">
                <a:solidFill>
                  <a:schemeClr val="bg1"/>
                </a:solidFill>
              </a:rPr>
              <a:t>, “Fundamentals of Database Systems”</a:t>
            </a:r>
            <a:r>
              <a:rPr lang="en-US" sz="1800" dirty="0">
                <a:solidFill>
                  <a:schemeClr val="bg1"/>
                </a:solidFill>
                <a:effectLst/>
                <a:latin typeface="Times New Roman" panose="02020603050405020304" charset="0"/>
                <a:cs typeface="Times New Roman" panose="02020603050405020304" charset="0"/>
              </a:rPr>
              <a:t>, </a:t>
            </a:r>
            <a:r>
              <a:rPr lang="en-US" dirty="0">
                <a:solidFill>
                  <a:schemeClr val="bg1"/>
                </a:solidFill>
              </a:rPr>
              <a:t>Chapter 20</a:t>
            </a:r>
            <a:endParaRPr lang="en-US"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04716"/>
            <a:ext cx="10058400" cy="1450757"/>
          </a:xfrm>
        </p:spPr>
        <p:txBody>
          <a:bodyPr>
            <a:normAutofit/>
          </a:bodyPr>
          <a:lstStyle/>
          <a:p>
            <a:r>
              <a:rPr lang="en-US" sz="4300" dirty="0">
                <a:effectLst>
                  <a:outerShdw blurRad="38100" dist="38100" dir="2700000" algn="tl">
                    <a:srgbClr val="000000"/>
                  </a:outerShdw>
                </a:effectLst>
              </a:rPr>
              <a:t>Example 1</a:t>
            </a:r>
            <a:endParaRPr lang="en-IN" sz="4300" dirty="0">
              <a:effectLst>
                <a:outerShdw blurRad="38100" dist="38100" dir="2700000" algn="tl">
                  <a:srgbClr val="000000"/>
                </a:outerShdw>
              </a:effectLst>
            </a:endParaRPr>
          </a:p>
        </p:txBody>
      </p:sp>
      <p:sp>
        <p:nvSpPr>
          <p:cNvPr id="3" name="Content Placeholder 2"/>
          <p:cNvSpPr>
            <a:spLocks noGrp="1"/>
          </p:cNvSpPr>
          <p:nvPr>
            <p:ph idx="1"/>
          </p:nvPr>
        </p:nvSpPr>
        <p:spPr/>
        <p:txBody>
          <a:bodyPr/>
          <a:lstStyle/>
          <a:p>
            <a:pPr>
              <a:buNone/>
            </a:pPr>
            <a:br>
              <a:rPr lang="en-IN" dirty="0"/>
            </a:br>
            <a:endParaRPr lang="en-IN" dirty="0"/>
          </a:p>
        </p:txBody>
      </p:sp>
      <p:graphicFrame>
        <p:nvGraphicFramePr>
          <p:cNvPr id="6" name="Table 5"/>
          <p:cNvGraphicFramePr>
            <a:graphicFrameLocks noGrp="1"/>
          </p:cNvGraphicFramePr>
          <p:nvPr/>
        </p:nvGraphicFramePr>
        <p:xfrm>
          <a:off x="1581624" y="1997389"/>
          <a:ext cx="3590877" cy="3579389"/>
        </p:xfrm>
        <a:graphic>
          <a:graphicData uri="http://schemas.openxmlformats.org/drawingml/2006/table">
            <a:tbl>
              <a:tblPr firstRow="1" bandRow="1">
                <a:tableStyleId>{5C22544A-7EE6-4342-B048-85BDC9FD1C3A}</a:tableStyleId>
              </a:tblPr>
              <a:tblGrid>
                <a:gridCol w="1203001"/>
                <a:gridCol w="1190917"/>
                <a:gridCol w="1196959"/>
              </a:tblGrid>
              <a:tr h="373467">
                <a:tc>
                  <a:txBody>
                    <a:bodyPr/>
                    <a:lstStyle/>
                    <a:p>
                      <a:pPr marL="0" marR="0">
                        <a:lnSpc>
                          <a:spcPct val="107000"/>
                        </a:lnSpc>
                        <a:spcBef>
                          <a:spcPts val="0"/>
                        </a:spcBef>
                        <a:spcAft>
                          <a:spcPts val="0"/>
                        </a:spcAft>
                      </a:pPr>
                      <a:r>
                        <a:rPr lang="en-US" sz="1400" dirty="0">
                          <a:effectLst/>
                        </a:rPr>
                        <a:t>T1</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a:effectLst/>
                        </a:rPr>
                        <a:t>T2</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a:effectLst/>
                        </a:rPr>
                        <a:t>T3</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nSpc>
                          <a:spcPct val="107000"/>
                        </a:lnSpc>
                        <a:spcBef>
                          <a:spcPts val="0"/>
                        </a:spcBef>
                        <a:spcAft>
                          <a:spcPts val="0"/>
                        </a:spcAft>
                      </a:pPr>
                      <a:r>
                        <a:rPr lang="en-US" sz="1400" dirty="0">
                          <a:effectLst/>
                        </a:rPr>
                        <a:t>R(X)</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a:effectLst/>
                        </a:rPr>
                        <a:t>R(Z)</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a:effectLst/>
                        </a:rPr>
                        <a:t>W(Z)</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R(Y)</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nSpc>
                          <a:spcPct val="107000"/>
                        </a:lnSpc>
                        <a:spcBef>
                          <a:spcPts val="0"/>
                        </a:spcBef>
                        <a:spcAft>
                          <a:spcPts val="0"/>
                        </a:spcAft>
                      </a:pPr>
                      <a:r>
                        <a:rPr lang="en-US" sz="1400">
                          <a:effectLst/>
                        </a:rPr>
                        <a:t>R(Y)</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W(Y)</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W(X)</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0">
                <a:tc>
                  <a:txBody>
                    <a:bodyPr/>
                    <a:lstStyle/>
                    <a:p>
                      <a:pPr marL="0" marR="0">
                        <a:lnSpc>
                          <a:spcPct val="107000"/>
                        </a:lnSpc>
                        <a:spcBef>
                          <a:spcPts val="0"/>
                        </a:spcBef>
                        <a:spcAft>
                          <a:spcPts val="0"/>
                        </a:spcAft>
                      </a:pPr>
                      <a:r>
                        <a:rPr lang="en-US" sz="1400">
                          <a:effectLst/>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W(Z)</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nSpc>
                          <a:spcPct val="107000"/>
                        </a:lnSpc>
                        <a:spcBef>
                          <a:spcPts val="0"/>
                        </a:spcBef>
                        <a:spcAft>
                          <a:spcPts val="0"/>
                        </a:spcAft>
                      </a:pPr>
                      <a:r>
                        <a:rPr lang="en-US" sz="1400">
                          <a:effectLst/>
                        </a:rPr>
                        <a:t>W(X)</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nSpc>
                          <a:spcPct val="107000"/>
                        </a:lnSpc>
                        <a:spcBef>
                          <a:spcPts val="0"/>
                        </a:spcBef>
                        <a:spcAft>
                          <a:spcPts val="0"/>
                        </a:spcAft>
                      </a:pPr>
                      <a:r>
                        <a:rPr lang="en-US" sz="1400" dirty="0">
                          <a:effectLst/>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bl>
          </a:graphicData>
        </a:graphic>
      </p:graphicFrame>
      <p:sp>
        <p:nvSpPr>
          <p:cNvPr id="23" name="Rectangle 22"/>
          <p:cNvSpPr/>
          <p:nvPr/>
        </p:nvSpPr>
        <p:spPr>
          <a:xfrm>
            <a:off x="5366330" y="2388491"/>
            <a:ext cx="6044988" cy="388696"/>
          </a:xfrm>
          <a:prstGeom prst="rect">
            <a:avLst/>
          </a:prstGeom>
        </p:spPr>
        <p:txBody>
          <a:bodyPr wrap="non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charset="0"/>
              </a:rPr>
              <a:t>If there is a cycle, then the schedule in not conflict serializable </a:t>
            </a:r>
            <a:endParaRPr lang="en-US" dirty="0">
              <a:latin typeface="Calibri" panose="020F0502020204030204" pitchFamily="34" charset="0"/>
              <a:ea typeface="Calibri" panose="020F0502020204030204" pitchFamily="34" charset="0"/>
              <a:cs typeface="Times New Roman" panose="02020603050405020304" charset="0"/>
            </a:endParaRPr>
          </a:p>
        </p:txBody>
      </p:sp>
      <p:sp>
        <p:nvSpPr>
          <p:cNvPr id="24" name="Rectangle 23"/>
          <p:cNvSpPr/>
          <p:nvPr/>
        </p:nvSpPr>
        <p:spPr>
          <a:xfrm>
            <a:off x="5261821" y="5207446"/>
            <a:ext cx="5804538" cy="369332"/>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charset="0"/>
              </a:rPr>
              <a:t>If there is no cycle, then the schedule in conflict serializable </a:t>
            </a:r>
            <a:endParaRPr lang="en-US" dirty="0"/>
          </a:p>
        </p:txBody>
      </p:sp>
      <p:sp>
        <p:nvSpPr>
          <p:cNvPr id="26" name="TextBox 25"/>
          <p:cNvSpPr txBox="1"/>
          <p:nvPr/>
        </p:nvSpPr>
        <p:spPr>
          <a:xfrm>
            <a:off x="7098199" y="3135278"/>
            <a:ext cx="589583" cy="369332"/>
          </a:xfrm>
          <a:prstGeom prst="rect">
            <a:avLst/>
          </a:prstGeom>
          <a:noFill/>
        </p:spPr>
        <p:txBody>
          <a:bodyPr wrap="square" rtlCol="0">
            <a:spAutoFit/>
          </a:bodyPr>
          <a:lstStyle/>
          <a:p>
            <a:r>
              <a:rPr lang="en-US" dirty="0"/>
              <a:t>T1</a:t>
            </a:r>
            <a:endParaRPr lang="en-US" dirty="0"/>
          </a:p>
        </p:txBody>
      </p:sp>
      <p:sp>
        <p:nvSpPr>
          <p:cNvPr id="27" name="TextBox 26"/>
          <p:cNvSpPr txBox="1"/>
          <p:nvPr/>
        </p:nvSpPr>
        <p:spPr>
          <a:xfrm>
            <a:off x="9183577" y="3085856"/>
            <a:ext cx="476308" cy="369332"/>
          </a:xfrm>
          <a:prstGeom prst="rect">
            <a:avLst/>
          </a:prstGeom>
          <a:noFill/>
        </p:spPr>
        <p:txBody>
          <a:bodyPr wrap="square" rtlCol="0">
            <a:spAutoFit/>
          </a:bodyPr>
          <a:lstStyle/>
          <a:p>
            <a:r>
              <a:rPr lang="en-US" dirty="0"/>
              <a:t>T2</a:t>
            </a:r>
            <a:endParaRPr lang="en-US" dirty="0"/>
          </a:p>
        </p:txBody>
      </p:sp>
      <p:sp>
        <p:nvSpPr>
          <p:cNvPr id="28" name="TextBox 27"/>
          <p:cNvSpPr txBox="1"/>
          <p:nvPr/>
        </p:nvSpPr>
        <p:spPr>
          <a:xfrm>
            <a:off x="8132245" y="4647853"/>
            <a:ext cx="655092" cy="369332"/>
          </a:xfrm>
          <a:prstGeom prst="rect">
            <a:avLst/>
          </a:prstGeom>
          <a:noFill/>
        </p:spPr>
        <p:txBody>
          <a:bodyPr wrap="square" rtlCol="0">
            <a:spAutoFit/>
          </a:bodyPr>
          <a:lstStyle/>
          <a:p>
            <a:r>
              <a:rPr lang="en-US" dirty="0"/>
              <a:t>T3</a:t>
            </a:r>
            <a:endParaRPr lang="en-US" dirty="0"/>
          </a:p>
        </p:txBody>
      </p:sp>
      <p:cxnSp>
        <p:nvCxnSpPr>
          <p:cNvPr id="30" name="Straight Arrow Connector 29"/>
          <p:cNvCxnSpPr>
            <a:endCxn id="27" idx="1"/>
          </p:cNvCxnSpPr>
          <p:nvPr/>
        </p:nvCxnSpPr>
        <p:spPr>
          <a:xfrm>
            <a:off x="7519916" y="3270522"/>
            <a:ext cx="1663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8459791" y="3455188"/>
            <a:ext cx="847982" cy="1377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26" idx="2"/>
          </p:cNvCxnSpPr>
          <p:nvPr/>
        </p:nvCxnSpPr>
        <p:spPr>
          <a:xfrm>
            <a:off x="7392991" y="3504610"/>
            <a:ext cx="771099" cy="120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p:cNvCxnSpPr/>
          <p:nvPr/>
        </p:nvCxnSpPr>
        <p:spPr>
          <a:xfrm rot="16200000" flipV="1">
            <a:off x="6981923" y="3670867"/>
            <a:ext cx="1468359" cy="1020168"/>
          </a:xfrm>
          <a:prstGeom prst="curvedConnector3">
            <a:avLst>
              <a:gd name="adj1" fmla="val -2979"/>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B50E8914-3A3C-4712-9D59-CE111BB10161}" type="slidenum">
              <a:rPr lang="en-US" smtClean="0"/>
            </a:fld>
            <a:endParaRPr lang="en-US"/>
          </a:p>
        </p:txBody>
      </p:sp>
      <p:graphicFrame>
        <p:nvGraphicFramePr>
          <p:cNvPr id="5" name="Table 4"/>
          <p:cNvGraphicFramePr>
            <a:graphicFrameLocks noGrp="1"/>
          </p:cNvGraphicFramePr>
          <p:nvPr/>
        </p:nvGraphicFramePr>
        <p:xfrm>
          <a:off x="1581624" y="1997389"/>
          <a:ext cx="3590877" cy="3579389"/>
        </p:xfrm>
        <a:graphic>
          <a:graphicData uri="http://schemas.openxmlformats.org/drawingml/2006/table">
            <a:tbl>
              <a:tblPr firstRow="1" bandRow="1">
                <a:tableStyleId>{5C22544A-7EE6-4342-B048-85BDC9FD1C3A}</a:tableStyleId>
              </a:tblPr>
              <a:tblGrid>
                <a:gridCol w="1203001"/>
                <a:gridCol w="1190917"/>
                <a:gridCol w="1196959"/>
              </a:tblGrid>
              <a:tr h="373467">
                <a:tc>
                  <a:txBody>
                    <a:bodyPr/>
                    <a:lstStyle/>
                    <a:p>
                      <a:pPr marL="0"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charset="0"/>
                        </a:rPr>
                        <a:t>T1</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T2</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T3</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R(X)</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R(Y)</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R(Y)</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W(Y)</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W(X)</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W(X)</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0">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R(X)</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r h="373467">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 </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a:effectLst/>
                          <a:latin typeface="Calibri" panose="020F0502020204030204" pitchFamily="34" charset="0"/>
                          <a:ea typeface="Calibri" panose="020F0502020204030204" pitchFamily="34" charset="0"/>
                          <a:cs typeface="Times New Roman" panose="02020603050405020304" charset="0"/>
                        </a:rPr>
                        <a:t>W(X)</a:t>
                      </a:r>
                      <a:endParaRPr lang="en-US" sz="140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c>
                  <a:txBody>
                    <a:bodyPr/>
                    <a:lstStyle/>
                    <a:p>
                      <a:pPr marL="0" marR="0" algn="l">
                        <a:lnSpc>
                          <a:spcPct val="107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charset="0"/>
                        </a:rPr>
                        <a:t> </a:t>
                      </a:r>
                      <a:endParaRPr lang="en-US" sz="1400" dirty="0">
                        <a:effectLst/>
                        <a:latin typeface="Calibri" panose="020F0502020204030204" pitchFamily="34" charset="0"/>
                        <a:ea typeface="Calibri" panose="020F0502020204030204" pitchFamily="34" charset="0"/>
                        <a:cs typeface="Times New Roman" panose="02020603050405020304" charset="0"/>
                      </a:endParaRPr>
                    </a:p>
                  </a:txBody>
                  <a:tcPr marL="68580" marR="68580" marT="0" marB="0"/>
                </a:tc>
              </a:tr>
            </a:tbl>
          </a:graphicData>
        </a:graphic>
      </p:graphicFrame>
      <p:sp>
        <p:nvSpPr>
          <p:cNvPr id="7" name="TextBox 6"/>
          <p:cNvSpPr txBox="1"/>
          <p:nvPr/>
        </p:nvSpPr>
        <p:spPr>
          <a:xfrm>
            <a:off x="7098199" y="3135278"/>
            <a:ext cx="589583" cy="369332"/>
          </a:xfrm>
          <a:prstGeom prst="rect">
            <a:avLst/>
          </a:prstGeom>
          <a:noFill/>
        </p:spPr>
        <p:txBody>
          <a:bodyPr wrap="square" rtlCol="0">
            <a:spAutoFit/>
          </a:bodyPr>
          <a:lstStyle/>
          <a:p>
            <a:r>
              <a:rPr lang="en-US" dirty="0"/>
              <a:t>T1</a:t>
            </a:r>
            <a:endParaRPr lang="en-US" dirty="0"/>
          </a:p>
        </p:txBody>
      </p:sp>
      <p:sp>
        <p:nvSpPr>
          <p:cNvPr id="8" name="TextBox 7"/>
          <p:cNvSpPr txBox="1"/>
          <p:nvPr/>
        </p:nvSpPr>
        <p:spPr>
          <a:xfrm>
            <a:off x="9183577" y="3085856"/>
            <a:ext cx="476308" cy="369332"/>
          </a:xfrm>
          <a:prstGeom prst="rect">
            <a:avLst/>
          </a:prstGeom>
          <a:noFill/>
        </p:spPr>
        <p:txBody>
          <a:bodyPr wrap="square" rtlCol="0">
            <a:spAutoFit/>
          </a:bodyPr>
          <a:lstStyle/>
          <a:p>
            <a:r>
              <a:rPr lang="en-US" dirty="0"/>
              <a:t>T2</a:t>
            </a:r>
            <a:endParaRPr lang="en-US" dirty="0"/>
          </a:p>
        </p:txBody>
      </p:sp>
      <p:sp>
        <p:nvSpPr>
          <p:cNvPr id="9" name="TextBox 8"/>
          <p:cNvSpPr txBox="1"/>
          <p:nvPr/>
        </p:nvSpPr>
        <p:spPr>
          <a:xfrm>
            <a:off x="8132245" y="4647853"/>
            <a:ext cx="655092" cy="369332"/>
          </a:xfrm>
          <a:prstGeom prst="rect">
            <a:avLst/>
          </a:prstGeom>
          <a:noFill/>
        </p:spPr>
        <p:txBody>
          <a:bodyPr wrap="square" rtlCol="0">
            <a:spAutoFit/>
          </a:bodyPr>
          <a:lstStyle/>
          <a:p>
            <a:r>
              <a:rPr lang="en-US" dirty="0"/>
              <a:t>T3</a:t>
            </a:r>
            <a:endParaRPr lang="en-US" dirty="0"/>
          </a:p>
        </p:txBody>
      </p:sp>
      <p:cxnSp>
        <p:nvCxnSpPr>
          <p:cNvPr id="10" name="Straight Arrow Connector 9"/>
          <p:cNvCxnSpPr>
            <a:endCxn id="8" idx="1"/>
          </p:cNvCxnSpPr>
          <p:nvPr/>
        </p:nvCxnSpPr>
        <p:spPr>
          <a:xfrm>
            <a:off x="7519916" y="3270522"/>
            <a:ext cx="166366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8459791" y="3455188"/>
            <a:ext cx="847982" cy="1377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p:cNvCxnSpPr>
          <p:nvPr/>
        </p:nvCxnSpPr>
        <p:spPr>
          <a:xfrm>
            <a:off x="7392991" y="3504610"/>
            <a:ext cx="771099" cy="1209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261821" y="5207446"/>
            <a:ext cx="5442259" cy="646331"/>
          </a:xfrm>
          <a:prstGeom prst="rect">
            <a:avLst/>
          </a:prstGeom>
        </p:spPr>
        <p:txBody>
          <a:bodyPr wrap="none">
            <a:spAutoFit/>
          </a:bodyPr>
          <a:lstStyle/>
          <a:p>
            <a:r>
              <a:rPr lang="en-US" dirty="0">
                <a:latin typeface="Calibri" panose="020F0502020204030204" pitchFamily="34" charset="0"/>
                <a:ea typeface="Calibri" panose="020F0502020204030204" pitchFamily="34" charset="0"/>
                <a:cs typeface="Times New Roman" panose="02020603050405020304" charset="0"/>
              </a:rPr>
              <a:t>As there is no cycle, this schedule in conflict serializable.</a:t>
            </a:r>
            <a:endParaRPr lang="en-US" dirty="0">
              <a:latin typeface="Calibri" panose="020F0502020204030204" pitchFamily="34" charset="0"/>
              <a:ea typeface="Calibri" panose="020F0502020204030204" pitchFamily="34" charset="0"/>
              <a:cs typeface="Times New Roman" panose="02020603050405020304" charset="0"/>
            </a:endParaRPr>
          </a:p>
          <a:p>
            <a:r>
              <a:rPr lang="en-US" b="1" dirty="0"/>
              <a:t>Order of </a:t>
            </a:r>
            <a:r>
              <a:rPr lang="en-US" b="1" dirty="0" err="1"/>
              <a:t>serializability</a:t>
            </a:r>
            <a:r>
              <a:rPr lang="en-US" b="1" dirty="0"/>
              <a:t>  </a:t>
            </a:r>
            <a:r>
              <a:rPr lang="en-US" dirty="0">
                <a:sym typeface="Wingdings" panose="05000000000000000000" pitchFamily="2" charset="2"/>
              </a:rPr>
              <a:t></a:t>
            </a:r>
            <a:r>
              <a:rPr lang="en-US" dirty="0"/>
              <a:t>    T1 -&gt; T3 -&gt;  T2</a:t>
            </a:r>
            <a:r>
              <a:rPr lang="en-US" dirty="0">
                <a:latin typeface="Calibri" panose="020F0502020204030204" pitchFamily="34" charset="0"/>
                <a:ea typeface="Calibri" panose="020F0502020204030204" pitchFamily="34" charset="0"/>
                <a:cs typeface="Times New Roman" panose="02020603050405020304" charset="0"/>
              </a:rPr>
              <a:t> </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Practice Problems</a:t>
            </a:r>
            <a:endParaRPr lang="en-GB" dirty="0"/>
          </a:p>
        </p:txBody>
      </p:sp>
      <p:sp>
        <p:nvSpPr>
          <p:cNvPr id="3" name="Content Placeholder 2"/>
          <p:cNvSpPr>
            <a:spLocks noGrp="1"/>
          </p:cNvSpPr>
          <p:nvPr>
            <p:ph sz="half" idx="1"/>
          </p:nvPr>
        </p:nvSpPr>
        <p:spPr>
          <a:xfrm>
            <a:off x="1097280" y="2120900"/>
            <a:ext cx="10000706" cy="3748193"/>
          </a:xfrm>
        </p:spPr>
        <p:txBody>
          <a:bodyPr>
            <a:normAutofit lnSpcReduction="10000"/>
          </a:bodyPr>
          <a:lstStyle/>
          <a:p>
            <a:pPr>
              <a:lnSpc>
                <a:spcPct val="107000"/>
              </a:lnSpc>
              <a:spcAft>
                <a:spcPts val="800"/>
              </a:spcAft>
            </a:pPr>
            <a:r>
              <a:rPr lang="en-GB" sz="1800" dirty="0">
                <a:solidFill>
                  <a:srgbClr val="000000"/>
                </a:solidFill>
                <a:effectLst/>
                <a:latin typeface="Arial" panose="020B0604020202020204" pitchFamily="34" charset="0"/>
                <a:ea typeface="Calibri" panose="020F0502020204030204" pitchFamily="34" charset="0"/>
                <a:cs typeface="Times New Roman" panose="02020603050405020304" charset="0"/>
              </a:rPr>
              <a:t>Consider the following four schedules due to three transactions (indicated by the subscript) using read and write on a data item x, denoted by r(x) and w(x) respectively. Which one of them is conflict serializable.</a:t>
            </a:r>
            <a:endParaRPr lang="en-GB" sz="1800" dirty="0">
              <a:effectLst/>
              <a:latin typeface="Calibri" panose="020F0502020204030204" pitchFamily="34" charset="0"/>
              <a:ea typeface="Calibri" panose="020F0502020204030204" pitchFamily="34" charset="0"/>
              <a:cs typeface="Times New Roman" panose="02020603050405020304" charset="0"/>
            </a:endParaRPr>
          </a:p>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charset="0"/>
              </a:rPr>
              <a:t>i</a:t>
            </a:r>
            <a:r>
              <a:rPr lang="en-GB" sz="1800" dirty="0">
                <a:latin typeface="Calibri" panose="020F0502020204030204" pitchFamily="34" charset="0"/>
                <a:ea typeface="Calibri" panose="020F0502020204030204" pitchFamily="34" charset="0"/>
                <a:cs typeface="Times New Roman" panose="02020603050405020304" charset="0"/>
              </a:rPr>
              <a:t>. r1(x); r2(x); w1(x); r3(x); w2(x)</a:t>
            </a:r>
            <a:endParaRPr lang="en-GB" sz="1800" dirty="0">
              <a:latin typeface="Calibri" panose="020F0502020204030204" pitchFamily="34" charset="0"/>
              <a:ea typeface="Calibri" panose="020F0502020204030204" pitchFamily="34" charset="0"/>
              <a:cs typeface="Times New Roman" panose="02020603050405020304" charset="0"/>
            </a:endParaRPr>
          </a:p>
          <a:p>
            <a:pPr>
              <a:lnSpc>
                <a:spcPct val="107000"/>
              </a:lnSpc>
              <a:spcAft>
                <a:spcPts val="800"/>
              </a:spcAft>
            </a:pPr>
            <a:r>
              <a:rPr lang="en-GB" sz="1800" dirty="0" err="1">
                <a:effectLst/>
                <a:latin typeface="Calibri" panose="020F0502020204030204" pitchFamily="34" charset="0"/>
                <a:ea typeface="Calibri" panose="020F0502020204030204" pitchFamily="34" charset="0"/>
                <a:cs typeface="Times New Roman" panose="02020603050405020304" charset="0"/>
              </a:rPr>
              <a:t>Ii</a:t>
            </a:r>
            <a:r>
              <a:rPr lang="en-GB" sz="1800" dirty="0">
                <a:effectLst/>
                <a:latin typeface="Calibri" panose="020F0502020204030204" pitchFamily="34" charset="0"/>
                <a:ea typeface="Calibri" panose="020F0502020204030204" pitchFamily="34" charset="0"/>
                <a:cs typeface="Times New Roman" panose="02020603050405020304" charset="0"/>
              </a:rPr>
              <a:t>. R2(x); r1(x); w2(x); r3(x); w1(x)</a:t>
            </a:r>
            <a:endParaRPr lang="en-GB" sz="1800" dirty="0">
              <a:effectLst/>
              <a:latin typeface="Calibri" panose="020F0502020204030204" pitchFamily="34" charset="0"/>
              <a:ea typeface="Calibri" panose="020F0502020204030204" pitchFamily="34" charset="0"/>
              <a:cs typeface="Times New Roman" panose="02020603050405020304" charset="0"/>
            </a:endParaRPr>
          </a:p>
          <a:p>
            <a:pPr>
              <a:lnSpc>
                <a:spcPct val="107000"/>
              </a:lnSpc>
              <a:spcAft>
                <a:spcPts val="800"/>
              </a:spcAft>
            </a:pPr>
            <a:r>
              <a:rPr lang="en-GB" sz="1800" dirty="0" err="1">
                <a:latin typeface="Calibri" panose="020F0502020204030204" pitchFamily="34" charset="0"/>
                <a:ea typeface="Calibri" panose="020F0502020204030204" pitchFamily="34" charset="0"/>
                <a:cs typeface="Times New Roman" panose="02020603050405020304" charset="0"/>
              </a:rPr>
              <a:t>Iii</a:t>
            </a:r>
            <a:r>
              <a:rPr lang="en-GB" sz="1800" dirty="0">
                <a:latin typeface="Calibri" panose="020F0502020204030204" pitchFamily="34" charset="0"/>
                <a:ea typeface="Calibri" panose="020F0502020204030204" pitchFamily="34" charset="0"/>
                <a:cs typeface="Times New Roman" panose="02020603050405020304" charset="0"/>
              </a:rPr>
              <a:t>. R3(x); r2(x); r1(x); w2(x); w1(x)</a:t>
            </a:r>
            <a:endParaRPr lang="en-GB" sz="1800" dirty="0">
              <a:latin typeface="Calibri" panose="020F0502020204030204" pitchFamily="34" charset="0"/>
              <a:ea typeface="Calibri" panose="020F0502020204030204" pitchFamily="34" charset="0"/>
              <a:cs typeface="Times New Roman" panose="0202060305040502030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charset="0"/>
              </a:rPr>
              <a:t>Iv. R2(x); w2(x); r3(x); r1(x); w1(x)</a:t>
            </a:r>
            <a:endParaRPr lang="en-GB" sz="1800" dirty="0">
              <a:effectLst/>
              <a:latin typeface="Calibri" panose="020F0502020204030204" pitchFamily="34" charset="0"/>
              <a:ea typeface="Calibri" panose="020F0502020204030204" pitchFamily="34" charset="0"/>
              <a:cs typeface="Times New Roman" panose="0202060305040502030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charset="0"/>
              </a:rPr>
              <a:t>Ans: iv </a:t>
            </a:r>
            <a:endParaRPr lang="en-GB" sz="1800" dirty="0">
              <a:effectLst/>
              <a:latin typeface="Calibri" panose="020F0502020204030204" pitchFamily="34" charset="0"/>
              <a:ea typeface="Calibri" panose="020F0502020204030204" pitchFamily="34" charset="0"/>
              <a:cs typeface="Times New Roman" panose="02020603050405020304" charset="0"/>
            </a:endParaRP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40016" y="537027"/>
            <a:ext cx="9998528" cy="3748193"/>
          </a:xfrm>
        </p:spPr>
        <p:txBody>
          <a:bodyPr/>
          <a:lstStyle/>
          <a:p>
            <a:r>
              <a:rPr lang="en-GB" sz="1800" dirty="0">
                <a:solidFill>
                  <a:srgbClr val="000000"/>
                </a:solidFill>
                <a:effectLst/>
                <a:latin typeface="Arial" panose="020B0604020202020204" pitchFamily="34" charset="0"/>
                <a:ea typeface="Calibri" panose="020F0502020204030204" pitchFamily="34" charset="0"/>
                <a:cs typeface="Times New Roman" panose="02020603050405020304" charset="0"/>
              </a:rPr>
              <a:t>Consider the following schedule S of transactions T1, T2, T3, T4:</a:t>
            </a:r>
            <a:endParaRPr lang="en-GB" sz="1800" dirty="0">
              <a:effectLst/>
              <a:latin typeface="Calibri" panose="020F0502020204030204" pitchFamily="34" charset="0"/>
              <a:ea typeface="Calibri" panose="020F0502020204030204" pitchFamily="34" charset="0"/>
              <a:cs typeface="Times New Roman" panose="02020603050405020304" charset="0"/>
            </a:endParaRPr>
          </a:p>
          <a:p>
            <a:endParaRPr lang="en-GB" dirty="0"/>
          </a:p>
        </p:txBody>
      </p:sp>
      <p:graphicFrame>
        <p:nvGraphicFramePr>
          <p:cNvPr id="6" name="Table 6"/>
          <p:cNvGraphicFramePr>
            <a:graphicFrameLocks noGrp="1"/>
          </p:cNvGraphicFramePr>
          <p:nvPr/>
        </p:nvGraphicFramePr>
        <p:xfrm>
          <a:off x="739322" y="1382788"/>
          <a:ext cx="5207000" cy="4389120"/>
        </p:xfrm>
        <a:graphic>
          <a:graphicData uri="http://schemas.openxmlformats.org/drawingml/2006/table">
            <a:tbl>
              <a:tblPr firstRow="1" bandRow="1">
                <a:tableStyleId>{5C22544A-7EE6-4342-B048-85BDC9FD1C3A}</a:tableStyleId>
              </a:tblPr>
              <a:tblGrid>
                <a:gridCol w="1301750"/>
                <a:gridCol w="1301750"/>
                <a:gridCol w="1301750"/>
                <a:gridCol w="1301750"/>
              </a:tblGrid>
              <a:tr h="344689">
                <a:tc>
                  <a:txBody>
                    <a:bodyPr/>
                    <a:lstStyle/>
                    <a:p>
                      <a:r>
                        <a:rPr lang="en-GB" dirty="0"/>
                        <a:t>T1</a:t>
                      </a:r>
                      <a:endParaRPr lang="en-GB" dirty="0"/>
                    </a:p>
                  </a:txBody>
                  <a:tcPr/>
                </a:tc>
                <a:tc>
                  <a:txBody>
                    <a:bodyPr/>
                    <a:lstStyle/>
                    <a:p>
                      <a:r>
                        <a:rPr lang="en-GB" dirty="0"/>
                        <a:t>T2</a:t>
                      </a:r>
                      <a:endParaRPr lang="en-GB" dirty="0"/>
                    </a:p>
                  </a:txBody>
                  <a:tcPr/>
                </a:tc>
                <a:tc>
                  <a:txBody>
                    <a:bodyPr/>
                    <a:lstStyle/>
                    <a:p>
                      <a:r>
                        <a:rPr lang="en-GB" dirty="0"/>
                        <a:t>T3</a:t>
                      </a:r>
                      <a:endParaRPr lang="en-GB" dirty="0"/>
                    </a:p>
                  </a:txBody>
                  <a:tcPr/>
                </a:tc>
                <a:tc>
                  <a:txBody>
                    <a:bodyPr/>
                    <a:lstStyle/>
                    <a:p>
                      <a:r>
                        <a:rPr lang="en-GB" dirty="0"/>
                        <a:t>T4</a:t>
                      </a:r>
                      <a:endParaRPr lang="en-GB" dirty="0"/>
                    </a:p>
                  </a:txBody>
                  <a:tcPr/>
                </a:tc>
              </a:tr>
              <a:tr h="344689">
                <a:tc>
                  <a:txBody>
                    <a:bodyPr/>
                    <a:lstStyle/>
                    <a:p>
                      <a:endParaRPr lang="en-GB"/>
                    </a:p>
                  </a:txBody>
                  <a:tcPr/>
                </a:tc>
                <a:tc>
                  <a:txBody>
                    <a:bodyPr/>
                    <a:lstStyle/>
                    <a:p>
                      <a:r>
                        <a:rPr lang="en-GB" dirty="0"/>
                        <a:t>Read(x)</a:t>
                      </a:r>
                      <a:endParaRPr lang="en-GB" dirty="0"/>
                    </a:p>
                  </a:txBody>
                  <a:tcPr/>
                </a:tc>
                <a:tc>
                  <a:txBody>
                    <a:bodyPr/>
                    <a:lstStyle/>
                    <a:p>
                      <a:endParaRPr lang="en-GB" dirty="0"/>
                    </a:p>
                  </a:txBody>
                  <a:tcPr/>
                </a:tc>
                <a:tc>
                  <a:txBody>
                    <a:bodyPr/>
                    <a:lstStyle/>
                    <a:p>
                      <a:endParaRPr lang="en-GB"/>
                    </a:p>
                  </a:txBody>
                  <a:tcPr/>
                </a:tc>
              </a:tr>
              <a:tr h="344689">
                <a:tc>
                  <a:txBody>
                    <a:bodyPr/>
                    <a:lstStyle/>
                    <a:p>
                      <a:endParaRPr lang="en-GB"/>
                    </a:p>
                  </a:txBody>
                  <a:tcPr/>
                </a:tc>
                <a:tc>
                  <a:txBody>
                    <a:bodyPr/>
                    <a:lstStyle/>
                    <a:p>
                      <a:endParaRPr lang="en-GB"/>
                    </a:p>
                  </a:txBody>
                  <a:tcPr/>
                </a:tc>
                <a:tc>
                  <a:txBody>
                    <a:bodyPr/>
                    <a:lstStyle/>
                    <a:p>
                      <a:r>
                        <a:rPr lang="en-GB" dirty="0"/>
                        <a:t>Write(x)</a:t>
                      </a:r>
                      <a:endParaRPr lang="en-GB" dirty="0"/>
                    </a:p>
                  </a:txBody>
                  <a:tcPr/>
                </a:tc>
                <a:tc>
                  <a:txBody>
                    <a:bodyPr/>
                    <a:lstStyle/>
                    <a:p>
                      <a:endParaRPr lang="en-GB"/>
                    </a:p>
                  </a:txBody>
                  <a:tcPr/>
                </a:tc>
              </a:tr>
              <a:tr h="344689">
                <a:tc>
                  <a:txBody>
                    <a:bodyPr/>
                    <a:lstStyle/>
                    <a:p>
                      <a:endParaRPr lang="en-GB"/>
                    </a:p>
                  </a:txBody>
                  <a:tcPr/>
                </a:tc>
                <a:tc>
                  <a:txBody>
                    <a:bodyPr/>
                    <a:lstStyle/>
                    <a:p>
                      <a:endParaRPr lang="en-GB"/>
                    </a:p>
                  </a:txBody>
                  <a:tcPr/>
                </a:tc>
                <a:tc>
                  <a:txBody>
                    <a:bodyPr/>
                    <a:lstStyle/>
                    <a:p>
                      <a:r>
                        <a:rPr lang="en-GB" dirty="0"/>
                        <a:t>C</a:t>
                      </a:r>
                      <a:endParaRPr lang="en-GB" dirty="0"/>
                    </a:p>
                  </a:txBody>
                  <a:tcPr/>
                </a:tc>
                <a:tc>
                  <a:txBody>
                    <a:bodyPr/>
                    <a:lstStyle/>
                    <a:p>
                      <a:endParaRPr lang="en-GB"/>
                    </a:p>
                  </a:txBody>
                  <a:tcPr/>
                </a:tc>
              </a:tr>
              <a:tr h="344689">
                <a:tc>
                  <a:txBody>
                    <a:bodyPr/>
                    <a:lstStyle/>
                    <a:p>
                      <a:r>
                        <a:rPr lang="en-GB" dirty="0"/>
                        <a:t>Write (x)</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tr>
              <a:tr h="344689">
                <a:tc>
                  <a:txBody>
                    <a:bodyPr/>
                    <a:lstStyle/>
                    <a:p>
                      <a:r>
                        <a:rPr lang="en-GB" dirty="0"/>
                        <a:t>C</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tr>
              <a:tr h="344689">
                <a:tc>
                  <a:txBody>
                    <a:bodyPr/>
                    <a:lstStyle/>
                    <a:p>
                      <a:endParaRPr lang="en-GB"/>
                    </a:p>
                  </a:txBody>
                  <a:tcPr/>
                </a:tc>
                <a:tc>
                  <a:txBody>
                    <a:bodyPr/>
                    <a:lstStyle/>
                    <a:p>
                      <a:r>
                        <a:rPr lang="en-GB" dirty="0"/>
                        <a:t>Write(y)</a:t>
                      </a:r>
                      <a:endParaRPr lang="en-GB" dirty="0"/>
                    </a:p>
                  </a:txBody>
                  <a:tcPr/>
                </a:tc>
                <a:tc>
                  <a:txBody>
                    <a:bodyPr/>
                    <a:lstStyle/>
                    <a:p>
                      <a:endParaRPr lang="en-GB"/>
                    </a:p>
                  </a:txBody>
                  <a:tcPr/>
                </a:tc>
                <a:tc>
                  <a:txBody>
                    <a:bodyPr/>
                    <a:lstStyle/>
                    <a:p>
                      <a:endParaRPr lang="en-GB"/>
                    </a:p>
                  </a:txBody>
                  <a:tcPr/>
                </a:tc>
              </a:tr>
              <a:tr h="344689">
                <a:tc>
                  <a:txBody>
                    <a:bodyPr/>
                    <a:lstStyle/>
                    <a:p>
                      <a:endParaRPr lang="en-GB"/>
                    </a:p>
                  </a:txBody>
                  <a:tcPr/>
                </a:tc>
                <a:tc>
                  <a:txBody>
                    <a:bodyPr/>
                    <a:lstStyle/>
                    <a:p>
                      <a:r>
                        <a:rPr lang="en-GB" dirty="0"/>
                        <a:t>Read(z)</a:t>
                      </a:r>
                      <a:endParaRPr lang="en-GB" dirty="0"/>
                    </a:p>
                  </a:txBody>
                  <a:tcPr/>
                </a:tc>
                <a:tc>
                  <a:txBody>
                    <a:bodyPr/>
                    <a:lstStyle/>
                    <a:p>
                      <a:endParaRPr lang="en-GB" dirty="0"/>
                    </a:p>
                  </a:txBody>
                  <a:tcPr/>
                </a:tc>
                <a:tc>
                  <a:txBody>
                    <a:bodyPr/>
                    <a:lstStyle/>
                    <a:p>
                      <a:endParaRPr lang="en-GB" dirty="0"/>
                    </a:p>
                  </a:txBody>
                  <a:tcPr/>
                </a:tc>
              </a:tr>
              <a:tr h="344689">
                <a:tc>
                  <a:txBody>
                    <a:bodyPr/>
                    <a:lstStyle/>
                    <a:p>
                      <a:endParaRPr lang="en-GB" dirty="0"/>
                    </a:p>
                  </a:txBody>
                  <a:tcPr/>
                </a:tc>
                <a:tc>
                  <a:txBody>
                    <a:bodyPr/>
                    <a:lstStyle/>
                    <a:p>
                      <a:r>
                        <a:rPr lang="en-GB" dirty="0"/>
                        <a:t>C</a:t>
                      </a:r>
                      <a:endParaRPr lang="en-GB" dirty="0"/>
                    </a:p>
                  </a:txBody>
                  <a:tcPr/>
                </a:tc>
                <a:tc>
                  <a:txBody>
                    <a:bodyPr/>
                    <a:lstStyle/>
                    <a:p>
                      <a:endParaRPr lang="en-GB" dirty="0"/>
                    </a:p>
                  </a:txBody>
                  <a:tcPr/>
                </a:tc>
                <a:tc>
                  <a:txBody>
                    <a:bodyPr/>
                    <a:lstStyle/>
                    <a:p>
                      <a:endParaRPr lang="en-GB" dirty="0"/>
                    </a:p>
                  </a:txBody>
                  <a:tcPr/>
                </a:tc>
              </a:tr>
              <a:tr h="344689">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Read(x)</a:t>
                      </a:r>
                      <a:endParaRPr lang="en-GB" dirty="0"/>
                    </a:p>
                  </a:txBody>
                  <a:tcPr/>
                </a:tc>
              </a:tr>
              <a:tr h="344689">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Read(y)</a:t>
                      </a:r>
                      <a:endParaRPr lang="en-GB" dirty="0"/>
                    </a:p>
                  </a:txBody>
                  <a:tcPr/>
                </a:tc>
              </a:tr>
              <a:tr h="344689">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C</a:t>
                      </a:r>
                      <a:endParaRPr lang="en-GB" dirty="0"/>
                    </a:p>
                  </a:txBody>
                  <a:tcPr/>
                </a:tc>
              </a:tr>
            </a:tbl>
          </a:graphicData>
        </a:graphic>
      </p:graphicFrame>
      <p:sp>
        <p:nvSpPr>
          <p:cNvPr id="7" name="TextBox 6"/>
          <p:cNvSpPr txBox="1"/>
          <p:nvPr/>
        </p:nvSpPr>
        <p:spPr>
          <a:xfrm>
            <a:off x="6531429" y="2106386"/>
            <a:ext cx="4820555" cy="369332"/>
          </a:xfrm>
          <a:prstGeom prst="rect">
            <a:avLst/>
          </a:prstGeom>
          <a:noFill/>
        </p:spPr>
        <p:txBody>
          <a:bodyPr wrap="square" rtlCol="0">
            <a:spAutoFit/>
          </a:bodyPr>
          <a:lstStyle/>
          <a:p>
            <a:r>
              <a:rPr lang="en-GB" sz="1800" dirty="0">
                <a:solidFill>
                  <a:srgbClr val="000000"/>
                </a:solidFill>
                <a:effectLst/>
                <a:latin typeface="Arial" panose="020B0604020202020204" pitchFamily="34" charset="0"/>
                <a:ea typeface="Times New Roman" panose="02020603050405020304" charset="0"/>
                <a:cs typeface="Times New Roman" panose="02020603050405020304" charset="0"/>
              </a:rPr>
              <a:t>Check whether S is conflict serializable</a:t>
            </a:r>
            <a:endParaRPr lang="en-GB" dirty="0"/>
          </a:p>
        </p:txBody>
      </p:sp>
      <p:sp>
        <p:nvSpPr>
          <p:cNvPr id="8" name="TextBox 7"/>
          <p:cNvSpPr txBox="1"/>
          <p:nvPr/>
        </p:nvSpPr>
        <p:spPr>
          <a:xfrm>
            <a:off x="6721928" y="5497286"/>
            <a:ext cx="3869872" cy="369332"/>
          </a:xfrm>
          <a:prstGeom prst="rect">
            <a:avLst/>
          </a:prstGeom>
          <a:noFill/>
        </p:spPr>
        <p:txBody>
          <a:bodyPr wrap="square" rtlCol="0">
            <a:spAutoFit/>
          </a:bodyPr>
          <a:lstStyle/>
          <a:p>
            <a:r>
              <a:rPr lang="en-GB" dirty="0"/>
              <a:t>Ans: </a:t>
            </a:r>
            <a:r>
              <a:rPr lang="en-GB" sz="1800" dirty="0">
                <a:effectLst/>
                <a:latin typeface="Arial" panose="020B0604020202020204" pitchFamily="34" charset="0"/>
                <a:ea typeface="Times New Roman" panose="02020603050405020304" charset="0"/>
              </a:rPr>
              <a:t>S is conflict-serializable</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8871857" y="2982685"/>
            <a:ext cx="1790700" cy="13389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 name="Content Placeholder 2"/>
          <p:cNvSpPr>
            <a:spLocks noGrp="1"/>
          </p:cNvSpPr>
          <p:nvPr>
            <p:ph sz="half" idx="1"/>
          </p:nvPr>
        </p:nvSpPr>
        <p:spPr>
          <a:xfrm>
            <a:off x="1097280" y="1991810"/>
            <a:ext cx="10058400" cy="3748193"/>
          </a:xfrm>
        </p:spPr>
        <p:txBody>
          <a:bodyPr>
            <a:normAutofit/>
          </a:bodyPr>
          <a:lstStyle/>
          <a:p>
            <a:pPr>
              <a:spcBef>
                <a:spcPts val="600"/>
              </a:spcBef>
              <a:buClr>
                <a:srgbClr val="0BD0D9"/>
              </a:buClr>
              <a:buSzPct val="95000"/>
              <a:buFont typeface="Wingdings 2" panose="05020102010507070707" pitchFamily="18" charset="2"/>
              <a:buChar char=""/>
            </a:pPr>
            <a:r>
              <a:rPr lang="en-GB" sz="2800" dirty="0">
                <a:solidFill>
                  <a:srgbClr val="000000"/>
                </a:solidFill>
                <a:latin typeface="Times New Roman" panose="02020603050405020304" charset="0"/>
                <a:cs typeface="Times New Roman" panose="02020603050405020304" charset="0"/>
              </a:rPr>
              <a:t>A weaker form of conflict serializability (A schedule which is View serializable may/may not conflict serializable but conflict serializable schedule definitely be View serializable).</a:t>
            </a:r>
            <a:endParaRPr lang="en-GB" sz="28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r>
              <a:rPr lang="en-GB" sz="2800" dirty="0">
                <a:solidFill>
                  <a:srgbClr val="000000"/>
                </a:solidFill>
                <a:latin typeface="Times New Roman" panose="02020603050405020304" charset="0"/>
                <a:cs typeface="Times New Roman" panose="02020603050405020304" charset="0"/>
              </a:rPr>
              <a:t> Very difficult to check for view serializable.</a:t>
            </a:r>
            <a:endParaRPr lang="en-GB" sz="28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r>
              <a:rPr lang="en-GB" sz="2800" dirty="0">
                <a:solidFill>
                  <a:srgbClr val="000000"/>
                </a:solidFill>
                <a:latin typeface="Times New Roman" panose="02020603050405020304" charset="0"/>
                <a:cs typeface="Times New Roman" panose="02020603050405020304" charset="0"/>
              </a:rPr>
              <a:t> View serializable schedule must have one blind write.</a:t>
            </a:r>
            <a:endParaRPr lang="en-GB" sz="2800" dirty="0">
              <a:solidFill>
                <a:srgbClr val="000000"/>
              </a:solidFill>
              <a:latin typeface="Times New Roman" panose="02020603050405020304" charset="0"/>
              <a:cs typeface="Times New Roman" panose="02020603050405020304" charset="0"/>
            </a:endParaRPr>
          </a:p>
          <a:p>
            <a:pPr marL="0" indent="0">
              <a:spcBef>
                <a:spcPts val="600"/>
              </a:spcBef>
              <a:buClr>
                <a:srgbClr val="0BD0D9"/>
              </a:buClr>
              <a:buSzPct val="95000"/>
              <a:buNone/>
            </a:pPr>
            <a:endParaRPr lang="en-GB" sz="28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endParaRPr lang="en-GB" sz="2600" dirty="0">
              <a:solidFill>
                <a:srgbClr val="000000"/>
              </a:solidFill>
              <a:latin typeface="Times New Roman" panose="02020603050405020304" charset="0"/>
              <a:cs typeface="Times New Roman" panose="02020603050405020304" charset="0"/>
            </a:endParaRPr>
          </a:p>
          <a:p>
            <a:pPr marL="201295" lvl="1" indent="0">
              <a:spcBef>
                <a:spcPts val="600"/>
              </a:spcBef>
              <a:buClr>
                <a:srgbClr val="0BD0D9"/>
              </a:buClr>
              <a:buSzPct val="95000"/>
              <a:buNone/>
            </a:pPr>
            <a:endParaRPr lang="en-US" sz="26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endParaRPr lang="en-US" sz="2800" dirty="0">
              <a:solidFill>
                <a:srgbClr val="000000"/>
              </a:solidFill>
              <a:latin typeface="Times New Roman" panose="02020603050405020304" charset="0"/>
              <a:cs typeface="Times New Roman" panose="02020603050405020304" charset="0"/>
            </a:endParaRPr>
          </a:p>
          <a:p>
            <a:pPr>
              <a:lnSpc>
                <a:spcPct val="160000"/>
              </a:lnSpc>
              <a:spcBef>
                <a:spcPts val="600"/>
              </a:spcBef>
              <a:buClr>
                <a:srgbClr val="0BD0D9"/>
              </a:buClr>
              <a:buSzPct val="95000"/>
              <a:buFont typeface="Wingdings 2" panose="05020102010507070707" pitchFamily="18" charset="2"/>
              <a:buChar char=""/>
            </a:pPr>
            <a:endParaRPr lang="en-US" sz="26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endParaRPr lang="en-US" sz="2600" dirty="0">
              <a:solidFill>
                <a:srgbClr val="000000"/>
              </a:solidFill>
              <a:latin typeface="Times New Roman" panose="02020603050405020304" charset="0"/>
              <a:cs typeface="Times New Roman" panose="02020603050405020304" charset="0"/>
            </a:endParaRPr>
          </a:p>
          <a:p>
            <a:endParaRPr lang="en-US" dirty="0"/>
          </a:p>
        </p:txBody>
      </p:sp>
      <p:sp>
        <p:nvSpPr>
          <p:cNvPr id="6" name="Title 1"/>
          <p:cNvSpPr>
            <a:spLocks noGrp="1"/>
          </p:cNvSpPr>
          <p:nvPr>
            <p:ph type="title"/>
          </p:nvPr>
        </p:nvSpPr>
        <p:spPr>
          <a:xfrm>
            <a:off x="1097280" y="286603"/>
            <a:ext cx="10058400" cy="1450757"/>
          </a:xfrm>
        </p:spPr>
        <p:txBody>
          <a:bodyPr vert="horz" lIns="91440" tIns="45720" rIns="91440" bIns="45720" rtlCol="0" anchor="b">
            <a:normAutofit/>
          </a:bodyPr>
          <a:lstStyle/>
          <a:p>
            <a:r>
              <a:rPr lang="en-US" sz="4400" dirty="0">
                <a:solidFill>
                  <a:srgbClr val="00B0F0"/>
                </a:solidFill>
              </a:rPr>
              <a:t>View Serializability</a:t>
            </a:r>
            <a:endParaRPr lang="en-US" sz="4400" dirty="0">
              <a:solidFill>
                <a:srgbClr val="00B0F0"/>
              </a:solidFill>
            </a:endParaRPr>
          </a:p>
        </p:txBody>
      </p:sp>
      <p:sp>
        <p:nvSpPr>
          <p:cNvPr id="9" name="Rectangle 8"/>
          <p:cNvSpPr/>
          <p:nvPr/>
        </p:nvSpPr>
        <p:spPr>
          <a:xfrm>
            <a:off x="5442" y="6471556"/>
            <a:ext cx="12262757" cy="369332"/>
          </a:xfrm>
          <a:prstGeom prst="rect">
            <a:avLst/>
          </a:prstGeom>
        </p:spPr>
        <p:txBody>
          <a:bodyPr wrap="square">
            <a:spAutoFit/>
          </a:bodyPr>
          <a:lstStyle/>
          <a:p>
            <a:r>
              <a:rPr lang="en-US" dirty="0">
                <a:solidFill>
                  <a:schemeClr val="bg1"/>
                </a:solidFill>
              </a:rPr>
              <a:t>Reading Suggestion: </a:t>
            </a:r>
            <a:r>
              <a:rPr lang="en-US" sz="1800" dirty="0">
                <a:solidFill>
                  <a:schemeClr val="bg1"/>
                </a:solidFill>
                <a:effectLst/>
                <a:latin typeface="Times New Roman" panose="02020603050405020304" charset="0"/>
                <a:cs typeface="Times New Roman" panose="02020603050405020304" charset="0"/>
              </a:rPr>
              <a:t>Henry F </a:t>
            </a:r>
            <a:r>
              <a:rPr lang="en-US" sz="1800" dirty="0" err="1">
                <a:solidFill>
                  <a:schemeClr val="bg1"/>
                </a:solidFill>
                <a:effectLst/>
                <a:latin typeface="Times New Roman" panose="02020603050405020304" charset="0"/>
                <a:cs typeface="Times New Roman" panose="02020603050405020304" charset="0"/>
              </a:rPr>
              <a:t>Korth</a:t>
            </a:r>
            <a:r>
              <a:rPr lang="en-US" sz="1800" dirty="0">
                <a:solidFill>
                  <a:schemeClr val="bg1"/>
                </a:solidFill>
                <a:effectLst/>
                <a:latin typeface="Times New Roman" panose="02020603050405020304" charset="0"/>
                <a:cs typeface="Times New Roman" panose="02020603050405020304" charset="0"/>
              </a:rPr>
              <a:t>, Abraham </a:t>
            </a:r>
            <a:r>
              <a:rPr lang="en-US" sz="1800" dirty="0" err="1">
                <a:solidFill>
                  <a:schemeClr val="bg1"/>
                </a:solidFill>
                <a:effectLst/>
                <a:latin typeface="Times New Roman" panose="02020603050405020304" charset="0"/>
                <a:cs typeface="Times New Roman" panose="02020603050405020304" charset="0"/>
              </a:rPr>
              <a:t>Silberschatz</a:t>
            </a:r>
            <a:r>
              <a:rPr lang="en-US" sz="1800" dirty="0">
                <a:solidFill>
                  <a:schemeClr val="bg1"/>
                </a:solidFill>
                <a:effectLst/>
                <a:latin typeface="Times New Roman" panose="02020603050405020304" charset="0"/>
                <a:cs typeface="Times New Roman" panose="02020603050405020304" charset="0"/>
              </a:rPr>
              <a:t>, S. </a:t>
            </a:r>
            <a:r>
              <a:rPr lang="en-US" sz="1800" dirty="0" err="1">
                <a:solidFill>
                  <a:schemeClr val="bg1"/>
                </a:solidFill>
                <a:effectLst/>
                <a:latin typeface="Times New Roman" panose="02020603050405020304" charset="0"/>
                <a:cs typeface="Times New Roman" panose="02020603050405020304" charset="0"/>
              </a:rPr>
              <a:t>Sudurshan</a:t>
            </a:r>
            <a:r>
              <a:rPr lang="en-US" dirty="0">
                <a:solidFill>
                  <a:schemeClr val="bg1"/>
                </a:solidFill>
                <a:latin typeface="Times New Roman" panose="02020603050405020304" charset="0"/>
                <a:cs typeface="Times New Roman" panose="02020603050405020304" charset="0"/>
              </a:rPr>
              <a:t>,</a:t>
            </a:r>
            <a:r>
              <a:rPr lang="en-US" sz="1800" dirty="0">
                <a:solidFill>
                  <a:schemeClr val="bg1"/>
                </a:solidFill>
                <a:effectLst/>
                <a:latin typeface="Times New Roman" panose="02020603050405020304" charset="0"/>
                <a:cs typeface="Times New Roman" panose="02020603050405020304" charset="0"/>
              </a:rPr>
              <a:t>“Database system concepts”, </a:t>
            </a:r>
            <a:r>
              <a:rPr lang="en-US" dirty="0">
                <a:solidFill>
                  <a:schemeClr val="bg1"/>
                </a:solidFill>
              </a:rPr>
              <a:t>Chapter 15</a:t>
            </a:r>
            <a:endParaRPr lang="en-US" dirty="0">
              <a:solidFill>
                <a:schemeClr val="bg1"/>
              </a:solidFill>
            </a:endParaRPr>
          </a:p>
        </p:txBody>
      </p:sp>
      <p:sp>
        <p:nvSpPr>
          <p:cNvPr id="2" name="Oval 1"/>
          <p:cNvSpPr/>
          <p:nvPr/>
        </p:nvSpPr>
        <p:spPr>
          <a:xfrm>
            <a:off x="9296400" y="3309257"/>
            <a:ext cx="941614" cy="685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CS</a:t>
            </a:r>
            <a:endParaRPr lang="en-GB" dirty="0"/>
          </a:p>
        </p:txBody>
      </p:sp>
      <p:sp>
        <p:nvSpPr>
          <p:cNvPr id="5" name="TextBox 4"/>
          <p:cNvSpPr txBox="1"/>
          <p:nvPr/>
        </p:nvSpPr>
        <p:spPr>
          <a:xfrm>
            <a:off x="9584871" y="3973677"/>
            <a:ext cx="528360" cy="369332"/>
          </a:xfrm>
          <a:prstGeom prst="rect">
            <a:avLst/>
          </a:prstGeom>
          <a:noFill/>
        </p:spPr>
        <p:txBody>
          <a:bodyPr wrap="square" rtlCol="0">
            <a:spAutoFit/>
          </a:bodyPr>
          <a:lstStyle/>
          <a:p>
            <a:r>
              <a:rPr lang="en-GB" dirty="0"/>
              <a:t>VS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 All database access operations between </a:t>
            </a:r>
            <a:r>
              <a:rPr lang="en-IN" b="1" dirty="0"/>
              <a:t>Begin Transaction and End Transaction statements are considered one logical transaction.</a:t>
            </a:r>
            <a:endParaRPr lang="en-IN" b="1" dirty="0"/>
          </a:p>
          <a:p>
            <a:pPr>
              <a:buFont typeface="Wingdings" panose="05000000000000000000" pitchFamily="2" charset="2"/>
              <a:buChar char="q"/>
            </a:pPr>
            <a:r>
              <a:rPr lang="en-IN" dirty="0"/>
              <a:t> If the database operations in a transaction do not update the database but only retrieve data, the transaction is called a </a:t>
            </a:r>
            <a:r>
              <a:rPr lang="en-IN" b="1" dirty="0"/>
              <a:t>read-only transaction.</a:t>
            </a:r>
            <a:endParaRPr lang="en-IN" b="1" dirty="0"/>
          </a:p>
          <a:p>
            <a:pPr>
              <a:buFont typeface="Wingdings" panose="05000000000000000000" pitchFamily="2" charset="2"/>
              <a:buChar char="q"/>
            </a:pPr>
            <a:r>
              <a:rPr lang="en-IN" b="1" dirty="0"/>
              <a:t> Basic database access operations:</a:t>
            </a:r>
            <a:endParaRPr lang="en-IN" b="1" dirty="0"/>
          </a:p>
          <a:p>
            <a:pPr lvl="1">
              <a:buFont typeface="Wingdings" panose="05000000000000000000" pitchFamily="2" charset="2"/>
              <a:buChar char="§"/>
            </a:pPr>
            <a:r>
              <a:rPr lang="en-IN" b="1" dirty="0" err="1"/>
              <a:t>read_item</a:t>
            </a:r>
            <a:r>
              <a:rPr lang="en-IN" b="1" dirty="0"/>
              <a:t>(X): reads a database item X into program variable.</a:t>
            </a:r>
            <a:endParaRPr lang="en-IN" b="1" dirty="0"/>
          </a:p>
          <a:p>
            <a:pPr lvl="1">
              <a:buFont typeface="Wingdings" panose="05000000000000000000" pitchFamily="2" charset="2"/>
              <a:buChar char="§"/>
            </a:pPr>
            <a:r>
              <a:rPr lang="en-IN" b="1" dirty="0" err="1"/>
              <a:t>Write_item</a:t>
            </a:r>
            <a:r>
              <a:rPr lang="en-IN" b="1" dirty="0"/>
              <a:t>(X): Writes the value of program variable X into the database item X.</a:t>
            </a:r>
            <a:endParaRPr lang="en-IN" b="1" dirty="0"/>
          </a:p>
          <a:p>
            <a:pPr>
              <a:buNone/>
            </a:pP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097279" y="2051957"/>
            <a:ext cx="10125891" cy="3688046"/>
          </a:xfrm>
        </p:spPr>
        <p:txBody>
          <a:bodyPr>
            <a:normAutofit fontScale="77500" lnSpcReduction="20000"/>
          </a:bodyPr>
          <a:lstStyle/>
          <a:p>
            <a:pPr>
              <a:spcBef>
                <a:spcPts val="600"/>
              </a:spcBef>
              <a:buClr>
                <a:srgbClr val="0BD0D9"/>
              </a:buClr>
              <a:buSzPct val="95000"/>
              <a:buFont typeface="Wingdings 2" panose="05020102010507070707" pitchFamily="18" charset="2"/>
              <a:buChar char=""/>
            </a:pPr>
            <a:r>
              <a:rPr lang="en-GB" sz="2800" dirty="0">
                <a:solidFill>
                  <a:srgbClr val="000000"/>
                </a:solidFill>
                <a:latin typeface="Times New Roman" panose="02020603050405020304" charset="0"/>
                <a:cs typeface="Times New Roman" panose="02020603050405020304" charset="0"/>
              </a:rPr>
              <a:t>Two schedules S and S’ are said to be view equivalent if following three conditions are met: </a:t>
            </a:r>
            <a:endParaRPr lang="en-GB" sz="2800" dirty="0">
              <a:solidFill>
                <a:srgbClr val="000000"/>
              </a:solidFill>
              <a:latin typeface="Times New Roman" panose="02020603050405020304" charset="0"/>
              <a:cs typeface="Times New Roman" panose="02020603050405020304" charset="0"/>
            </a:endParaRPr>
          </a:p>
          <a:p>
            <a:pPr lvl="1">
              <a:spcBef>
                <a:spcPts val="600"/>
              </a:spcBef>
              <a:buClr>
                <a:srgbClr val="0BD0D9"/>
              </a:buClr>
              <a:buSzPct val="95000"/>
              <a:buFont typeface="Wingdings 2" panose="05020102010507070707" pitchFamily="18" charset="2"/>
              <a:buChar char=""/>
            </a:pPr>
            <a:r>
              <a:rPr lang="en-GB" sz="2600" dirty="0">
                <a:solidFill>
                  <a:srgbClr val="000000"/>
                </a:solidFill>
                <a:latin typeface="Times New Roman" panose="02020603050405020304" charset="0"/>
                <a:cs typeface="Times New Roman" panose="02020603050405020304" charset="0"/>
              </a:rPr>
              <a:t>Initial read of all data items should be perform by the same transaction in both the schedules.  </a:t>
            </a:r>
            <a:endParaRPr lang="en-GB" sz="2600" dirty="0">
              <a:solidFill>
                <a:srgbClr val="000000"/>
              </a:solidFill>
              <a:latin typeface="Times New Roman" panose="02020603050405020304" charset="0"/>
              <a:cs typeface="Times New Roman" panose="02020603050405020304" charset="0"/>
            </a:endParaRPr>
          </a:p>
          <a:p>
            <a:pPr lvl="1">
              <a:spcBef>
                <a:spcPts val="600"/>
              </a:spcBef>
              <a:buClr>
                <a:srgbClr val="0BD0D9"/>
              </a:buClr>
              <a:buSzPct val="95000"/>
              <a:buFont typeface="Wingdings 2" panose="05020102010507070707" pitchFamily="18" charset="2"/>
              <a:buChar char=""/>
            </a:pPr>
            <a:r>
              <a:rPr lang="en-GB" sz="2600" dirty="0">
                <a:solidFill>
                  <a:srgbClr val="000000"/>
                </a:solidFill>
                <a:latin typeface="Times New Roman" panose="02020603050405020304" charset="0"/>
                <a:cs typeface="Times New Roman" panose="02020603050405020304" charset="0"/>
              </a:rPr>
              <a:t>Final write of all data items should be perform by the same transactions in both the schedules.</a:t>
            </a:r>
            <a:endParaRPr lang="en-GB" sz="2600" dirty="0">
              <a:solidFill>
                <a:srgbClr val="000000"/>
              </a:solidFill>
              <a:latin typeface="Times New Roman" panose="02020603050405020304" charset="0"/>
              <a:cs typeface="Times New Roman" panose="02020603050405020304" charset="0"/>
            </a:endParaRPr>
          </a:p>
          <a:p>
            <a:pPr lvl="1">
              <a:spcBef>
                <a:spcPts val="600"/>
              </a:spcBef>
              <a:buClr>
                <a:srgbClr val="0BD0D9"/>
              </a:buClr>
              <a:buSzPct val="95000"/>
              <a:buFont typeface="Wingdings 2" panose="05020102010507070707" pitchFamily="18" charset="2"/>
              <a:buChar char=""/>
            </a:pPr>
            <a:r>
              <a:rPr lang="en-GB" sz="2600" dirty="0">
                <a:solidFill>
                  <a:srgbClr val="000000"/>
                </a:solidFill>
                <a:latin typeface="Times New Roman" panose="02020603050405020304" charset="0"/>
                <a:cs typeface="Times New Roman" panose="02020603050405020304" charset="0"/>
              </a:rPr>
              <a:t>Intermediate read of data items should be perform by the same transactions in both the schedules</a:t>
            </a:r>
            <a:endParaRPr lang="en-GB" sz="26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r>
              <a:rPr lang="en-GB" sz="2800" dirty="0">
                <a:solidFill>
                  <a:srgbClr val="000000"/>
                </a:solidFill>
                <a:latin typeface="Times New Roman" panose="02020603050405020304" charset="0"/>
                <a:cs typeface="Times New Roman" panose="02020603050405020304" charset="0"/>
              </a:rPr>
              <a:t>Conditions 1 and 2 ensure that each transaction reads the same values in both schedules and, therefore, performs the same computation. </a:t>
            </a:r>
            <a:endParaRPr lang="en-GB" sz="28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r>
              <a:rPr lang="en-GB" sz="2800" dirty="0">
                <a:solidFill>
                  <a:srgbClr val="000000"/>
                </a:solidFill>
                <a:latin typeface="Times New Roman" panose="02020603050405020304" charset="0"/>
                <a:cs typeface="Times New Roman" panose="02020603050405020304" charset="0"/>
              </a:rPr>
              <a:t>Condition 3, coupled with conditions 1 and 2, ensures that both schedules result in the same final system state.  </a:t>
            </a:r>
            <a:endParaRPr lang="en-GB" sz="28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r>
              <a:rPr lang="en-GB" sz="2800" dirty="0">
                <a:solidFill>
                  <a:srgbClr val="000000"/>
                </a:solidFill>
                <a:latin typeface="Times New Roman" panose="02020603050405020304" charset="0"/>
                <a:cs typeface="Times New Roman" panose="02020603050405020304" charset="0"/>
              </a:rPr>
              <a:t>A schedule S is said to be view serializable if it is view equivalent to a serial schedule.	</a:t>
            </a:r>
            <a:endParaRPr lang="en-GB" sz="28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endParaRPr lang="en-GB" sz="2600" dirty="0">
              <a:solidFill>
                <a:srgbClr val="000000"/>
              </a:solidFill>
              <a:latin typeface="Times New Roman" panose="02020603050405020304" charset="0"/>
              <a:cs typeface="Times New Roman" panose="02020603050405020304" charset="0"/>
            </a:endParaRPr>
          </a:p>
          <a:p>
            <a:pPr marL="201295" lvl="1" indent="0">
              <a:spcBef>
                <a:spcPts val="600"/>
              </a:spcBef>
              <a:buClr>
                <a:srgbClr val="0BD0D9"/>
              </a:buClr>
              <a:buSzPct val="95000"/>
              <a:buNone/>
            </a:pPr>
            <a:endParaRPr lang="en-US" sz="26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endParaRPr lang="en-US" sz="2800" dirty="0">
              <a:solidFill>
                <a:srgbClr val="000000"/>
              </a:solidFill>
              <a:latin typeface="Times New Roman" panose="02020603050405020304" charset="0"/>
              <a:cs typeface="Times New Roman" panose="02020603050405020304" charset="0"/>
            </a:endParaRPr>
          </a:p>
          <a:p>
            <a:pPr>
              <a:lnSpc>
                <a:spcPct val="160000"/>
              </a:lnSpc>
              <a:spcBef>
                <a:spcPts val="600"/>
              </a:spcBef>
              <a:buClr>
                <a:srgbClr val="0BD0D9"/>
              </a:buClr>
              <a:buSzPct val="95000"/>
              <a:buFont typeface="Wingdings 2" panose="05020102010507070707" pitchFamily="18" charset="2"/>
              <a:buChar char=""/>
            </a:pPr>
            <a:endParaRPr lang="en-US" sz="2600" dirty="0">
              <a:solidFill>
                <a:srgbClr val="000000"/>
              </a:solidFill>
              <a:latin typeface="Times New Roman" panose="02020603050405020304" charset="0"/>
              <a:cs typeface="Times New Roman" panose="02020603050405020304" charset="0"/>
            </a:endParaRPr>
          </a:p>
          <a:p>
            <a:pPr>
              <a:spcBef>
                <a:spcPts val="600"/>
              </a:spcBef>
              <a:buClr>
                <a:srgbClr val="0BD0D9"/>
              </a:buClr>
              <a:buSzPct val="95000"/>
              <a:buFont typeface="Wingdings 2" panose="05020102010507070707" pitchFamily="18" charset="2"/>
              <a:buChar char=""/>
            </a:pPr>
            <a:endParaRPr lang="en-US" sz="2600" dirty="0">
              <a:solidFill>
                <a:srgbClr val="000000"/>
              </a:solidFill>
              <a:latin typeface="Times New Roman" panose="02020603050405020304" charset="0"/>
              <a:cs typeface="Times New Roman" panose="02020603050405020304" charset="0"/>
            </a:endParaRPr>
          </a:p>
          <a:p>
            <a:endParaRPr lang="en-US" dirty="0"/>
          </a:p>
        </p:txBody>
      </p:sp>
      <p:sp>
        <p:nvSpPr>
          <p:cNvPr id="6" name="Title 1"/>
          <p:cNvSpPr>
            <a:spLocks noGrp="1"/>
          </p:cNvSpPr>
          <p:nvPr>
            <p:ph type="title"/>
          </p:nvPr>
        </p:nvSpPr>
        <p:spPr>
          <a:xfrm>
            <a:off x="1097280" y="286603"/>
            <a:ext cx="10058400" cy="1450757"/>
          </a:xfrm>
        </p:spPr>
        <p:txBody>
          <a:bodyPr vert="horz" lIns="91440" tIns="45720" rIns="91440" bIns="45720" rtlCol="0" anchor="b">
            <a:normAutofit/>
          </a:bodyPr>
          <a:lstStyle/>
          <a:p>
            <a:r>
              <a:rPr lang="en-US" sz="4400" dirty="0">
                <a:solidFill>
                  <a:srgbClr val="00B0F0"/>
                </a:solidFill>
              </a:rPr>
              <a:t>View Serializability (</a:t>
            </a:r>
            <a:r>
              <a:rPr lang="en-US" sz="4400" dirty="0" err="1">
                <a:solidFill>
                  <a:srgbClr val="00B0F0"/>
                </a:solidFill>
              </a:rPr>
              <a:t>Cont</a:t>
            </a:r>
            <a:r>
              <a:rPr lang="en-US" sz="4400" dirty="0">
                <a:solidFill>
                  <a:srgbClr val="00B0F0"/>
                </a:solidFill>
              </a:rPr>
              <a:t>…)</a:t>
            </a:r>
            <a:endParaRPr lang="en-US" sz="4400" dirty="0">
              <a:solidFill>
                <a:srgbClr val="00B0F0"/>
              </a:solidFill>
            </a:endParaRPr>
          </a:p>
        </p:txBody>
      </p:sp>
      <p:sp>
        <p:nvSpPr>
          <p:cNvPr id="9" name="Rectangle 8"/>
          <p:cNvSpPr/>
          <p:nvPr/>
        </p:nvSpPr>
        <p:spPr>
          <a:xfrm>
            <a:off x="5442" y="6471556"/>
            <a:ext cx="12262757" cy="369332"/>
          </a:xfrm>
          <a:prstGeom prst="rect">
            <a:avLst/>
          </a:prstGeom>
        </p:spPr>
        <p:txBody>
          <a:bodyPr wrap="square">
            <a:spAutoFit/>
          </a:bodyPr>
          <a:lstStyle/>
          <a:p>
            <a:r>
              <a:rPr lang="en-US" dirty="0">
                <a:solidFill>
                  <a:schemeClr val="bg1"/>
                </a:solidFill>
              </a:rPr>
              <a:t>Reading Suggestion: </a:t>
            </a:r>
            <a:r>
              <a:rPr lang="en-US" sz="1800" dirty="0">
                <a:solidFill>
                  <a:schemeClr val="bg1"/>
                </a:solidFill>
                <a:effectLst/>
                <a:latin typeface="Times New Roman" panose="02020603050405020304" charset="0"/>
                <a:cs typeface="Times New Roman" panose="02020603050405020304" charset="0"/>
              </a:rPr>
              <a:t>Henry F </a:t>
            </a:r>
            <a:r>
              <a:rPr lang="en-US" sz="1800" dirty="0" err="1">
                <a:solidFill>
                  <a:schemeClr val="bg1"/>
                </a:solidFill>
                <a:effectLst/>
                <a:latin typeface="Times New Roman" panose="02020603050405020304" charset="0"/>
                <a:cs typeface="Times New Roman" panose="02020603050405020304" charset="0"/>
              </a:rPr>
              <a:t>Korth</a:t>
            </a:r>
            <a:r>
              <a:rPr lang="en-US" sz="1800" dirty="0">
                <a:solidFill>
                  <a:schemeClr val="bg1"/>
                </a:solidFill>
                <a:effectLst/>
                <a:latin typeface="Times New Roman" panose="02020603050405020304" charset="0"/>
                <a:cs typeface="Times New Roman" panose="02020603050405020304" charset="0"/>
              </a:rPr>
              <a:t>, Abraham </a:t>
            </a:r>
            <a:r>
              <a:rPr lang="en-US" sz="1800" dirty="0" err="1">
                <a:solidFill>
                  <a:schemeClr val="bg1"/>
                </a:solidFill>
                <a:effectLst/>
                <a:latin typeface="Times New Roman" panose="02020603050405020304" charset="0"/>
                <a:cs typeface="Times New Roman" panose="02020603050405020304" charset="0"/>
              </a:rPr>
              <a:t>Silberschatz</a:t>
            </a:r>
            <a:r>
              <a:rPr lang="en-US" sz="1800" dirty="0">
                <a:solidFill>
                  <a:schemeClr val="bg1"/>
                </a:solidFill>
                <a:effectLst/>
                <a:latin typeface="Times New Roman" panose="02020603050405020304" charset="0"/>
                <a:cs typeface="Times New Roman" panose="02020603050405020304" charset="0"/>
              </a:rPr>
              <a:t>, S. </a:t>
            </a:r>
            <a:r>
              <a:rPr lang="en-US" sz="1800" dirty="0" err="1">
                <a:solidFill>
                  <a:schemeClr val="bg1"/>
                </a:solidFill>
                <a:effectLst/>
                <a:latin typeface="Times New Roman" panose="02020603050405020304" charset="0"/>
                <a:cs typeface="Times New Roman" panose="02020603050405020304" charset="0"/>
              </a:rPr>
              <a:t>Sudurshan</a:t>
            </a:r>
            <a:r>
              <a:rPr lang="en-US" dirty="0">
                <a:solidFill>
                  <a:schemeClr val="bg1"/>
                </a:solidFill>
                <a:latin typeface="Times New Roman" panose="02020603050405020304" charset="0"/>
                <a:cs typeface="Times New Roman" panose="02020603050405020304" charset="0"/>
              </a:rPr>
              <a:t>,</a:t>
            </a:r>
            <a:r>
              <a:rPr lang="en-US" sz="1800" dirty="0">
                <a:solidFill>
                  <a:schemeClr val="bg1"/>
                </a:solidFill>
                <a:effectLst/>
                <a:latin typeface="Times New Roman" panose="02020603050405020304" charset="0"/>
                <a:cs typeface="Times New Roman" panose="02020603050405020304" charset="0"/>
              </a:rPr>
              <a:t>“Database system concepts”, </a:t>
            </a:r>
            <a:r>
              <a:rPr lang="en-US" dirty="0">
                <a:solidFill>
                  <a:schemeClr val="bg1"/>
                </a:solidFill>
              </a:rPr>
              <a:t>Chapter 15</a:t>
            </a:r>
            <a:endParaRPr lang="en-US" dirty="0">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097280" y="286603"/>
            <a:ext cx="10058400" cy="1450757"/>
          </a:xfrm>
        </p:spPr>
        <p:txBody>
          <a:bodyPr vert="horz" lIns="91440" tIns="45720" rIns="91440" bIns="45720" rtlCol="0" anchor="b">
            <a:normAutofit/>
          </a:bodyPr>
          <a:lstStyle/>
          <a:p>
            <a:r>
              <a:rPr lang="en-US" sz="4400" dirty="0">
                <a:solidFill>
                  <a:srgbClr val="00B0F0"/>
                </a:solidFill>
              </a:rPr>
              <a:t>Example 1</a:t>
            </a:r>
            <a:endParaRPr lang="en-US" sz="4400" dirty="0">
              <a:solidFill>
                <a:srgbClr val="00B0F0"/>
              </a:solidFill>
            </a:endParaRPr>
          </a:p>
        </p:txBody>
      </p:sp>
      <p:graphicFrame>
        <p:nvGraphicFramePr>
          <p:cNvPr id="2" name="Table 10"/>
          <p:cNvGraphicFramePr>
            <a:graphicFrameLocks noGrp="1"/>
          </p:cNvGraphicFramePr>
          <p:nvPr/>
        </p:nvGraphicFramePr>
        <p:xfrm>
          <a:off x="1384300" y="1900756"/>
          <a:ext cx="1652814" cy="2560320"/>
        </p:xfrm>
        <a:graphic>
          <a:graphicData uri="http://schemas.openxmlformats.org/drawingml/2006/table">
            <a:tbl>
              <a:tblPr firstRow="1" bandRow="1">
                <a:tableStyleId>{5940675A-B579-460E-94D1-54222C63F5DA}</a:tableStyleId>
              </a:tblPr>
              <a:tblGrid>
                <a:gridCol w="826407"/>
                <a:gridCol w="826407"/>
              </a:tblGrid>
              <a:tr h="330286">
                <a:tc>
                  <a:txBody>
                    <a:bodyPr/>
                    <a:lstStyle/>
                    <a:p>
                      <a:r>
                        <a:rPr lang="en-GB" dirty="0"/>
                        <a:t>T1</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T2</a:t>
                      </a:r>
                      <a:endParaRPr lang="en-GB" dirty="0"/>
                    </a:p>
                  </a:txBody>
                  <a:tcPr>
                    <a:lnB w="12700" cap="flat" cmpd="sng" algn="ctr">
                      <a:solidFill>
                        <a:schemeClr val="tx1"/>
                      </a:solidFill>
                      <a:prstDash val="solid"/>
                      <a:round/>
                      <a:headEnd type="none" w="med" len="med"/>
                      <a:tailEnd type="none" w="med" len="med"/>
                    </a:lnB>
                  </a:tcPr>
                </a:tc>
              </a:tr>
              <a:tr h="247715">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47715">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r>
                        <a:rPr lang="en-GB" sz="1200" dirty="0">
                          <a:latin typeface="Times New Roman" panose="02020603050405020304" charset="0"/>
                          <a:cs typeface="Times New Roman" panose="02020603050405020304" charset="0"/>
                        </a:rPr>
                        <a:t>Read(B)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r>
                        <a:rPr lang="en-GB" sz="1200" dirty="0">
                          <a:latin typeface="Times New Roman" panose="02020603050405020304" charset="0"/>
                          <a:cs typeface="Times New Roman" panose="02020603050405020304" charset="0"/>
                        </a:rPr>
                        <a:t>Write(B)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Read(B)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4" name="Table 10"/>
          <p:cNvGraphicFramePr>
            <a:graphicFrameLocks noGrp="1"/>
          </p:cNvGraphicFramePr>
          <p:nvPr/>
        </p:nvGraphicFramePr>
        <p:xfrm>
          <a:off x="3877164" y="1946476"/>
          <a:ext cx="1652814" cy="2468880"/>
        </p:xfrm>
        <a:graphic>
          <a:graphicData uri="http://schemas.openxmlformats.org/drawingml/2006/table">
            <a:tbl>
              <a:tblPr firstRow="1" bandRow="1">
                <a:tableStyleId>{5940675A-B579-460E-94D1-54222C63F5DA}</a:tableStyleId>
              </a:tblPr>
              <a:tblGrid>
                <a:gridCol w="826407"/>
                <a:gridCol w="826407"/>
              </a:tblGrid>
              <a:tr h="330286">
                <a:tc>
                  <a:txBody>
                    <a:bodyPr/>
                    <a:lstStyle/>
                    <a:p>
                      <a:r>
                        <a:rPr lang="en-GB" dirty="0"/>
                        <a:t>T1</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T2</a:t>
                      </a:r>
                      <a:endParaRPr lang="en-GB" dirty="0"/>
                    </a:p>
                  </a:txBody>
                  <a:tcPr>
                    <a:lnB w="12700" cap="flat" cmpd="sng" algn="ctr">
                      <a:solidFill>
                        <a:schemeClr val="tx1"/>
                      </a:solidFill>
                      <a:prstDash val="solid"/>
                      <a:round/>
                      <a:headEnd type="none" w="med" len="med"/>
                      <a:tailEnd type="none" w="med" len="med"/>
                    </a:lnB>
                  </a:tcPr>
                </a:tc>
              </a:tr>
              <a:tr h="247715">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47715">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Read(B)</a:t>
                      </a:r>
                      <a:endParaRPr lang="en-GB" sz="120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Write(B)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Read(B)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7715">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4087585" y="4461076"/>
            <a:ext cx="832758" cy="369332"/>
          </a:xfrm>
          <a:prstGeom prst="rect">
            <a:avLst/>
          </a:prstGeom>
          <a:noFill/>
        </p:spPr>
        <p:txBody>
          <a:bodyPr wrap="square" rtlCol="0">
            <a:spAutoFit/>
          </a:bodyPr>
          <a:lstStyle/>
          <a:p>
            <a:r>
              <a:rPr lang="en-GB" dirty="0"/>
              <a:t>S’</a:t>
            </a:r>
            <a:endParaRPr lang="en-GB" dirty="0"/>
          </a:p>
        </p:txBody>
      </p:sp>
      <p:sp>
        <p:nvSpPr>
          <p:cNvPr id="13" name="TextBox 12"/>
          <p:cNvSpPr txBox="1"/>
          <p:nvPr/>
        </p:nvSpPr>
        <p:spPr>
          <a:xfrm>
            <a:off x="1932214" y="4461076"/>
            <a:ext cx="832758" cy="369332"/>
          </a:xfrm>
          <a:prstGeom prst="rect">
            <a:avLst/>
          </a:prstGeom>
          <a:noFill/>
        </p:spPr>
        <p:txBody>
          <a:bodyPr wrap="square" rtlCol="0">
            <a:spAutoFit/>
          </a:bodyPr>
          <a:lstStyle/>
          <a:p>
            <a:r>
              <a:rPr lang="en-GB" dirty="0"/>
              <a:t>S</a:t>
            </a:r>
            <a:endParaRPr lang="en-GB" dirty="0"/>
          </a:p>
        </p:txBody>
      </p:sp>
      <p:graphicFrame>
        <p:nvGraphicFramePr>
          <p:cNvPr id="15" name="Table 15"/>
          <p:cNvGraphicFramePr>
            <a:graphicFrameLocks noGrp="1"/>
          </p:cNvGraphicFramePr>
          <p:nvPr/>
        </p:nvGraphicFramePr>
        <p:xfrm>
          <a:off x="6598556" y="2522220"/>
          <a:ext cx="4357915" cy="2346960"/>
        </p:xfrm>
        <a:graphic>
          <a:graphicData uri="http://schemas.openxmlformats.org/drawingml/2006/table">
            <a:tbl>
              <a:tblPr firstRow="1" bandRow="1">
                <a:tableStyleId>{5940675A-B579-460E-94D1-54222C63F5DA}</a:tableStyleId>
              </a:tblPr>
              <a:tblGrid>
                <a:gridCol w="2122538"/>
                <a:gridCol w="782739"/>
                <a:gridCol w="1452638"/>
              </a:tblGrid>
              <a:tr h="207251">
                <a:tc>
                  <a:txBody>
                    <a:bodyPr/>
                    <a:lstStyle/>
                    <a:p>
                      <a:r>
                        <a:rPr lang="en-GB" sz="1600" b="1" dirty="0">
                          <a:latin typeface="Times New Roman" panose="02020603050405020304" charset="0"/>
                          <a:cs typeface="Times New Roman" panose="02020603050405020304" charset="0"/>
                        </a:rPr>
                        <a:t>Condition</a:t>
                      </a:r>
                      <a:endParaRPr lang="en-GB" sz="1600" b="1" dirty="0">
                        <a:latin typeface="Times New Roman" panose="02020603050405020304" charset="0"/>
                        <a:cs typeface="Times New Roman" panose="02020603050405020304" charset="0"/>
                      </a:endParaRPr>
                    </a:p>
                  </a:txBody>
                  <a:tcPr/>
                </a:tc>
                <a:tc>
                  <a:txBody>
                    <a:bodyPr/>
                    <a:lstStyle/>
                    <a:p>
                      <a:r>
                        <a:rPr lang="en-GB" sz="1600" b="1" dirty="0">
                          <a:latin typeface="Times New Roman" panose="02020603050405020304" charset="0"/>
                          <a:cs typeface="Times New Roman" panose="02020603050405020304" charset="0"/>
                        </a:rPr>
                        <a:t>S</a:t>
                      </a:r>
                      <a:endParaRPr lang="en-GB" sz="1600" b="1" dirty="0">
                        <a:latin typeface="Times New Roman" panose="02020603050405020304" charset="0"/>
                        <a:cs typeface="Times New Roman" panose="02020603050405020304" charset="0"/>
                      </a:endParaRPr>
                    </a:p>
                  </a:txBody>
                  <a:tcPr/>
                </a:tc>
                <a:tc>
                  <a:txBody>
                    <a:bodyPr/>
                    <a:lstStyle/>
                    <a:p>
                      <a:r>
                        <a:rPr lang="en-GB" sz="1600" b="1" dirty="0">
                          <a:latin typeface="Times New Roman" panose="02020603050405020304" charset="0"/>
                          <a:cs typeface="Times New Roman" panose="02020603050405020304" charset="0"/>
                        </a:rPr>
                        <a:t>S’</a:t>
                      </a:r>
                      <a:endParaRPr lang="en-GB" sz="1600" b="1" dirty="0">
                        <a:latin typeface="Times New Roman" panose="02020603050405020304" charset="0"/>
                        <a:cs typeface="Times New Roman" panose="02020603050405020304" charset="0"/>
                      </a:endParaRPr>
                    </a:p>
                  </a:txBody>
                  <a:tcPr/>
                </a:tc>
              </a:tr>
              <a:tr h="207251">
                <a:tc>
                  <a:txBody>
                    <a:bodyPr/>
                    <a:lstStyle/>
                    <a:p>
                      <a:r>
                        <a:rPr lang="en-GB" sz="1600" dirty="0">
                          <a:latin typeface="Times New Roman" panose="02020603050405020304" charset="0"/>
                          <a:cs typeface="Times New Roman" panose="02020603050405020304" charset="0"/>
                        </a:rPr>
                        <a:t>Initial read of A</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T1</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T1</a:t>
                      </a:r>
                      <a:endParaRPr lang="en-GB" sz="1600" dirty="0">
                        <a:latin typeface="Times New Roman" panose="02020603050405020304" charset="0"/>
                        <a:cs typeface="Times New Roman" panose="02020603050405020304" charset="0"/>
                      </a:endParaRPr>
                    </a:p>
                  </a:txBody>
                  <a:tcPr/>
                </a:tc>
              </a:tr>
              <a:tr h="207251">
                <a:tc>
                  <a:txBody>
                    <a:bodyPr/>
                    <a:lstStyle/>
                    <a:p>
                      <a:r>
                        <a:rPr lang="en-GB" sz="1600" dirty="0">
                          <a:latin typeface="Times New Roman" panose="02020603050405020304" charset="0"/>
                          <a:cs typeface="Times New Roman" panose="02020603050405020304" charset="0"/>
                        </a:rPr>
                        <a:t>Initial read of B</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T1</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T1</a:t>
                      </a:r>
                      <a:endParaRPr lang="en-GB" sz="1600" dirty="0">
                        <a:latin typeface="Times New Roman" panose="02020603050405020304" charset="0"/>
                        <a:cs typeface="Times New Roman" panose="02020603050405020304" charset="0"/>
                      </a:endParaRPr>
                    </a:p>
                  </a:txBody>
                  <a:tcPr/>
                </a:tc>
              </a:tr>
              <a:tr h="207251">
                <a:tc>
                  <a:txBody>
                    <a:bodyPr/>
                    <a:lstStyle/>
                    <a:p>
                      <a:r>
                        <a:rPr lang="en-GB" sz="1600" dirty="0">
                          <a:latin typeface="Times New Roman" panose="02020603050405020304" charset="0"/>
                          <a:cs typeface="Times New Roman" panose="02020603050405020304" charset="0"/>
                        </a:rPr>
                        <a:t>Final write of A</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T2</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T2</a:t>
                      </a:r>
                      <a:endParaRPr lang="en-GB" sz="1600" dirty="0">
                        <a:latin typeface="Times New Roman" panose="02020603050405020304" charset="0"/>
                        <a:cs typeface="Times New Roman" panose="02020603050405020304" charset="0"/>
                      </a:endParaRPr>
                    </a:p>
                  </a:txBody>
                  <a:tcPr/>
                </a:tc>
              </a:tr>
              <a:tr h="207251">
                <a:tc>
                  <a:txBody>
                    <a:bodyPr/>
                    <a:lstStyle/>
                    <a:p>
                      <a:r>
                        <a:rPr lang="en-GB" sz="1600" dirty="0">
                          <a:latin typeface="Times New Roman" panose="02020603050405020304" charset="0"/>
                          <a:cs typeface="Times New Roman" panose="02020603050405020304" charset="0"/>
                        </a:rPr>
                        <a:t>Final write of B</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T2</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T2</a:t>
                      </a:r>
                      <a:endParaRPr lang="en-GB" sz="1600" dirty="0">
                        <a:latin typeface="Times New Roman" panose="02020603050405020304" charset="0"/>
                        <a:cs typeface="Times New Roman" panose="02020603050405020304" charset="0"/>
                      </a:endParaRPr>
                    </a:p>
                  </a:txBody>
                  <a:tcPr/>
                </a:tc>
              </a:tr>
              <a:tr h="207251">
                <a:tc>
                  <a:txBody>
                    <a:bodyPr/>
                    <a:lstStyle/>
                    <a:p>
                      <a:r>
                        <a:rPr lang="en-GB" sz="1600" dirty="0">
                          <a:latin typeface="Times New Roman" panose="02020603050405020304" charset="0"/>
                          <a:cs typeface="Times New Roman" panose="02020603050405020304" charset="0"/>
                        </a:rPr>
                        <a:t>Intermediate read of A</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T2</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T2</a:t>
                      </a:r>
                      <a:endParaRPr lang="en-GB" sz="1600" dirty="0">
                        <a:latin typeface="Times New Roman" panose="02020603050405020304" charset="0"/>
                        <a:cs typeface="Times New Roman" panose="02020603050405020304" charset="0"/>
                      </a:endParaRPr>
                    </a:p>
                  </a:txBody>
                  <a:tcPr/>
                </a:tc>
              </a:tr>
              <a:tr h="207251">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600" dirty="0">
                          <a:latin typeface="Times New Roman" panose="02020603050405020304" charset="0"/>
                          <a:cs typeface="Times New Roman" panose="02020603050405020304" charset="0"/>
                        </a:rPr>
                        <a:t>Intermediate read of B</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T2</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T2</a:t>
                      </a:r>
                      <a:endParaRPr lang="en-GB" sz="1600" dirty="0">
                        <a:latin typeface="Times New Roman" panose="02020603050405020304" charset="0"/>
                        <a:cs typeface="Times New Roman" panose="02020603050405020304" charset="0"/>
                      </a:endParaRPr>
                    </a:p>
                  </a:txBody>
                  <a:tcPr/>
                </a:tc>
              </a:tr>
            </a:tbl>
          </a:graphicData>
        </a:graphic>
      </p:graphicFrame>
      <p:sp>
        <p:nvSpPr>
          <p:cNvPr id="16" name="TextBox 15"/>
          <p:cNvSpPr txBox="1"/>
          <p:nvPr/>
        </p:nvSpPr>
        <p:spPr>
          <a:xfrm>
            <a:off x="1572986" y="5350329"/>
            <a:ext cx="8256813" cy="369332"/>
          </a:xfrm>
          <a:prstGeom prst="rect">
            <a:avLst/>
          </a:prstGeom>
          <a:noFill/>
        </p:spPr>
        <p:txBody>
          <a:bodyPr wrap="square" rtlCol="0">
            <a:spAutoFit/>
          </a:bodyPr>
          <a:lstStyle/>
          <a:p>
            <a:r>
              <a:rPr lang="en-GB" b="1" dirty="0"/>
              <a:t>S and S’ are View equivalent, and S’ is serializable. Hence S is view serializable</a:t>
            </a:r>
            <a:endParaRPr lang="en-GB"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endParaRPr lang="en-GB" dirty="0"/>
          </a:p>
        </p:txBody>
      </p:sp>
      <p:graphicFrame>
        <p:nvGraphicFramePr>
          <p:cNvPr id="5" name="Table 5"/>
          <p:cNvGraphicFramePr>
            <a:graphicFrameLocks noGrp="1"/>
          </p:cNvGraphicFramePr>
          <p:nvPr>
            <p:ph sz="half" idx="1"/>
          </p:nvPr>
        </p:nvGraphicFramePr>
        <p:xfrm>
          <a:off x="1096963" y="2120900"/>
          <a:ext cx="2658609" cy="1828800"/>
        </p:xfrm>
        <a:graphic>
          <a:graphicData uri="http://schemas.openxmlformats.org/drawingml/2006/table">
            <a:tbl>
              <a:tblPr firstRow="1" bandRow="1">
                <a:tableStyleId>{5940675A-B579-460E-94D1-54222C63F5DA}</a:tableStyleId>
              </a:tblPr>
              <a:tblGrid>
                <a:gridCol w="886203"/>
                <a:gridCol w="886203"/>
                <a:gridCol w="886203"/>
              </a:tblGrid>
              <a:tr h="299720">
                <a:tc>
                  <a:txBody>
                    <a:bodyPr/>
                    <a:lstStyle/>
                    <a:p>
                      <a:r>
                        <a:rPr lang="en-GB" dirty="0"/>
                        <a:t>T1</a:t>
                      </a:r>
                      <a:endParaRPr lang="en-GB" dirty="0"/>
                    </a:p>
                  </a:txBody>
                  <a:tcPr>
                    <a:lnB w="12700" cap="flat" cmpd="sng" algn="ctr">
                      <a:noFill/>
                      <a:prstDash val="solid"/>
                      <a:round/>
                      <a:headEnd type="none" w="med" len="med"/>
                      <a:tailEnd type="none" w="med" len="med"/>
                    </a:lnB>
                  </a:tcPr>
                </a:tc>
                <a:tc>
                  <a:txBody>
                    <a:bodyPr/>
                    <a:lstStyle/>
                    <a:p>
                      <a:r>
                        <a:rPr lang="en-GB" dirty="0"/>
                        <a:t>T2</a:t>
                      </a:r>
                      <a:endParaRPr lang="en-GB" dirty="0"/>
                    </a:p>
                  </a:txBody>
                  <a:tcPr>
                    <a:lnB w="12700" cap="flat" cmpd="sng" algn="ctr">
                      <a:noFill/>
                      <a:prstDash val="solid"/>
                      <a:round/>
                      <a:headEnd type="none" w="med" len="med"/>
                      <a:tailEnd type="none" w="med" len="med"/>
                    </a:lnB>
                  </a:tcPr>
                </a:tc>
                <a:tc>
                  <a:txBody>
                    <a:bodyPr/>
                    <a:lstStyle/>
                    <a:p>
                      <a:r>
                        <a:rPr lang="en-GB" dirty="0"/>
                        <a:t>T3</a:t>
                      </a:r>
                      <a:endParaRPr lang="en-GB" dirty="0"/>
                    </a:p>
                  </a:txBody>
                  <a:tcPr>
                    <a:lnB w="12700" cap="flat" cmpd="sng" algn="ctr">
                      <a:noFill/>
                      <a:prstDash val="solid"/>
                      <a:round/>
                      <a:headEnd type="none" w="med" len="med"/>
                      <a:tailEnd type="none" w="med" len="med"/>
                    </a:lnB>
                  </a:tcPr>
                </a:tc>
              </a:tr>
              <a:tr h="299720">
                <a:tc>
                  <a:txBody>
                    <a:bodyPr/>
                    <a:lstStyle/>
                    <a:p>
                      <a:r>
                        <a:rPr lang="en-GB" dirty="0"/>
                        <a:t>R(a)</a:t>
                      </a:r>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720">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W(a)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720">
                <a:tc>
                  <a:txBody>
                    <a:bodyPr/>
                    <a:lstStyle/>
                    <a:p>
                      <a:r>
                        <a:rPr lang="en-GB" dirty="0"/>
                        <a:t>W(a)</a:t>
                      </a:r>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720">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W(a)</a:t>
                      </a:r>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489857" y="2531745"/>
            <a:ext cx="1115786" cy="369332"/>
          </a:xfrm>
          <a:prstGeom prst="rect">
            <a:avLst/>
          </a:prstGeom>
          <a:noFill/>
        </p:spPr>
        <p:txBody>
          <a:bodyPr wrap="square" rtlCol="0">
            <a:spAutoFit/>
          </a:bodyPr>
          <a:lstStyle/>
          <a:p>
            <a:r>
              <a:rPr lang="en-GB" dirty="0"/>
              <a:t>S</a:t>
            </a:r>
            <a:endParaRPr lang="en-GB" dirty="0"/>
          </a:p>
        </p:txBody>
      </p:sp>
      <p:sp>
        <p:nvSpPr>
          <p:cNvPr id="7" name="TextBox 6"/>
          <p:cNvSpPr txBox="1"/>
          <p:nvPr/>
        </p:nvSpPr>
        <p:spPr>
          <a:xfrm>
            <a:off x="4936672" y="1885414"/>
            <a:ext cx="6330042" cy="2031325"/>
          </a:xfrm>
          <a:prstGeom prst="rect">
            <a:avLst/>
          </a:prstGeom>
          <a:noFill/>
        </p:spPr>
        <p:txBody>
          <a:bodyPr wrap="square" rtlCol="0">
            <a:spAutoFit/>
          </a:bodyPr>
          <a:lstStyle/>
          <a:p>
            <a:r>
              <a:rPr lang="en-GB" dirty="0"/>
              <a:t>To check whether S is view serializable or not, we need to consider the possibilities of serial </a:t>
            </a:r>
            <a:r>
              <a:rPr lang="en-GB" dirty="0" err="1"/>
              <a:t>scedules</a:t>
            </a:r>
            <a:r>
              <a:rPr lang="en-GB" dirty="0"/>
              <a:t>.</a:t>
            </a:r>
            <a:endParaRPr lang="en-GB" dirty="0"/>
          </a:p>
          <a:p>
            <a:r>
              <a:rPr lang="en-GB" dirty="0"/>
              <a:t>3 transactions are there, so total 3! Serial schedules are possible.</a:t>
            </a:r>
            <a:endParaRPr lang="en-GB" dirty="0"/>
          </a:p>
          <a:p>
            <a:r>
              <a:rPr lang="en-GB" dirty="0"/>
              <a:t>123, 231, 321, 213, 312, 132, Now we need to check with whether S is view equivalent with any of the possible serial schedules.</a:t>
            </a:r>
            <a:endParaRPr lang="en-GB" dirty="0"/>
          </a:p>
        </p:txBody>
      </p:sp>
      <p:graphicFrame>
        <p:nvGraphicFramePr>
          <p:cNvPr id="9" name="Table 5"/>
          <p:cNvGraphicFramePr/>
          <p:nvPr/>
        </p:nvGraphicFramePr>
        <p:xfrm>
          <a:off x="1096959" y="4434127"/>
          <a:ext cx="2658609" cy="1828800"/>
        </p:xfrm>
        <a:graphic>
          <a:graphicData uri="http://schemas.openxmlformats.org/drawingml/2006/table">
            <a:tbl>
              <a:tblPr firstRow="1" bandRow="1">
                <a:tableStyleId>{5940675A-B579-460E-94D1-54222C63F5DA}</a:tableStyleId>
              </a:tblPr>
              <a:tblGrid>
                <a:gridCol w="886203"/>
                <a:gridCol w="886203"/>
                <a:gridCol w="886203"/>
              </a:tblGrid>
              <a:tr h="299720">
                <a:tc>
                  <a:txBody>
                    <a:bodyPr/>
                    <a:lstStyle/>
                    <a:p>
                      <a:r>
                        <a:rPr lang="en-GB" dirty="0"/>
                        <a:t>T1</a:t>
                      </a:r>
                      <a:endParaRPr lang="en-GB" dirty="0"/>
                    </a:p>
                  </a:txBody>
                  <a:tcPr>
                    <a:lnB w="12700" cap="flat" cmpd="sng" algn="ctr">
                      <a:noFill/>
                      <a:prstDash val="solid"/>
                      <a:round/>
                      <a:headEnd type="none" w="med" len="med"/>
                      <a:tailEnd type="none" w="med" len="med"/>
                    </a:lnB>
                  </a:tcPr>
                </a:tc>
                <a:tc>
                  <a:txBody>
                    <a:bodyPr/>
                    <a:lstStyle/>
                    <a:p>
                      <a:r>
                        <a:rPr lang="en-GB" dirty="0"/>
                        <a:t>T2</a:t>
                      </a:r>
                      <a:endParaRPr lang="en-GB" dirty="0"/>
                    </a:p>
                  </a:txBody>
                  <a:tcPr>
                    <a:lnB w="12700" cap="flat" cmpd="sng" algn="ctr">
                      <a:noFill/>
                      <a:prstDash val="solid"/>
                      <a:round/>
                      <a:headEnd type="none" w="med" len="med"/>
                      <a:tailEnd type="none" w="med" len="med"/>
                    </a:lnB>
                  </a:tcPr>
                </a:tc>
                <a:tc>
                  <a:txBody>
                    <a:bodyPr/>
                    <a:lstStyle/>
                    <a:p>
                      <a:r>
                        <a:rPr lang="en-GB" dirty="0"/>
                        <a:t>T3</a:t>
                      </a:r>
                      <a:endParaRPr lang="en-GB" dirty="0"/>
                    </a:p>
                  </a:txBody>
                  <a:tcPr>
                    <a:lnB w="12700" cap="flat" cmpd="sng" algn="ctr">
                      <a:noFill/>
                      <a:prstDash val="solid"/>
                      <a:round/>
                      <a:headEnd type="none" w="med" len="med"/>
                      <a:tailEnd type="none" w="med" len="med"/>
                    </a:lnB>
                  </a:tcPr>
                </a:tc>
              </a:tr>
              <a:tr h="299720">
                <a:tc>
                  <a:txBody>
                    <a:bodyPr/>
                    <a:lstStyle/>
                    <a:p>
                      <a:r>
                        <a:rPr lang="en-GB" dirty="0"/>
                        <a:t>R(a)</a:t>
                      </a:r>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720">
                <a:tc>
                  <a:txBody>
                    <a:bodyPr/>
                    <a:lstStyle/>
                    <a:p>
                      <a:r>
                        <a:rPr lang="en-GB" dirty="0"/>
                        <a:t>W(a)</a:t>
                      </a:r>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720">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dirty="0"/>
                        <a:t>W(a)</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99720">
                <a:tc>
                  <a:txBody>
                    <a:bodyPr/>
                    <a:lstStyle/>
                    <a:p>
                      <a:endParaRPr lang="en-GB"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a:t>W(a)</a:t>
                      </a:r>
                      <a:endParaRPr lang="en-GB"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 name="TextBox 10"/>
          <p:cNvSpPr txBox="1"/>
          <p:nvPr/>
        </p:nvSpPr>
        <p:spPr>
          <a:xfrm>
            <a:off x="370114" y="4703445"/>
            <a:ext cx="1115786" cy="369332"/>
          </a:xfrm>
          <a:prstGeom prst="rect">
            <a:avLst/>
          </a:prstGeom>
          <a:noFill/>
        </p:spPr>
        <p:txBody>
          <a:bodyPr wrap="square" rtlCol="0">
            <a:spAutoFit/>
          </a:bodyPr>
          <a:lstStyle/>
          <a:p>
            <a:r>
              <a:rPr lang="en-GB" dirty="0"/>
              <a:t>S’</a:t>
            </a:r>
            <a:endParaRPr lang="en-GB" dirty="0"/>
          </a:p>
        </p:txBody>
      </p:sp>
      <p:graphicFrame>
        <p:nvGraphicFramePr>
          <p:cNvPr id="13" name="Table 15"/>
          <p:cNvGraphicFramePr>
            <a:graphicFrameLocks noGrp="1"/>
          </p:cNvGraphicFramePr>
          <p:nvPr/>
        </p:nvGraphicFramePr>
        <p:xfrm>
          <a:off x="5145313" y="4051663"/>
          <a:ext cx="4357915" cy="1341120"/>
        </p:xfrm>
        <a:graphic>
          <a:graphicData uri="http://schemas.openxmlformats.org/drawingml/2006/table">
            <a:tbl>
              <a:tblPr firstRow="1" bandRow="1">
                <a:tableStyleId>{5940675A-B579-460E-94D1-54222C63F5DA}</a:tableStyleId>
              </a:tblPr>
              <a:tblGrid>
                <a:gridCol w="2122538"/>
                <a:gridCol w="782739"/>
                <a:gridCol w="1452638"/>
              </a:tblGrid>
              <a:tr h="207251">
                <a:tc>
                  <a:txBody>
                    <a:bodyPr/>
                    <a:lstStyle/>
                    <a:p>
                      <a:r>
                        <a:rPr lang="en-GB" sz="1600" b="1" dirty="0">
                          <a:latin typeface="Times New Roman" panose="02020603050405020304" charset="0"/>
                          <a:cs typeface="Times New Roman" panose="02020603050405020304" charset="0"/>
                        </a:rPr>
                        <a:t>Condition</a:t>
                      </a:r>
                      <a:endParaRPr lang="en-GB" sz="1600" b="1" dirty="0">
                        <a:latin typeface="Times New Roman" panose="02020603050405020304" charset="0"/>
                        <a:cs typeface="Times New Roman" panose="02020603050405020304" charset="0"/>
                      </a:endParaRPr>
                    </a:p>
                  </a:txBody>
                  <a:tcPr/>
                </a:tc>
                <a:tc>
                  <a:txBody>
                    <a:bodyPr/>
                    <a:lstStyle/>
                    <a:p>
                      <a:r>
                        <a:rPr lang="en-GB" sz="1600" b="1" dirty="0">
                          <a:latin typeface="Times New Roman" panose="02020603050405020304" charset="0"/>
                          <a:cs typeface="Times New Roman" panose="02020603050405020304" charset="0"/>
                        </a:rPr>
                        <a:t>S</a:t>
                      </a:r>
                      <a:endParaRPr lang="en-GB" sz="1600" b="1" dirty="0">
                        <a:latin typeface="Times New Roman" panose="02020603050405020304" charset="0"/>
                        <a:cs typeface="Times New Roman" panose="02020603050405020304" charset="0"/>
                      </a:endParaRPr>
                    </a:p>
                  </a:txBody>
                  <a:tcPr/>
                </a:tc>
                <a:tc>
                  <a:txBody>
                    <a:bodyPr/>
                    <a:lstStyle/>
                    <a:p>
                      <a:r>
                        <a:rPr lang="en-GB" sz="1600" b="1" dirty="0">
                          <a:latin typeface="Times New Roman" panose="02020603050405020304" charset="0"/>
                          <a:cs typeface="Times New Roman" panose="02020603050405020304" charset="0"/>
                        </a:rPr>
                        <a:t>S’</a:t>
                      </a:r>
                      <a:endParaRPr lang="en-GB" sz="1600" b="1" dirty="0">
                        <a:latin typeface="Times New Roman" panose="02020603050405020304" charset="0"/>
                        <a:cs typeface="Times New Roman" panose="02020603050405020304" charset="0"/>
                      </a:endParaRPr>
                    </a:p>
                  </a:txBody>
                  <a:tcPr/>
                </a:tc>
              </a:tr>
              <a:tr h="207251">
                <a:tc>
                  <a:txBody>
                    <a:bodyPr/>
                    <a:lstStyle/>
                    <a:p>
                      <a:r>
                        <a:rPr lang="en-GB" sz="1600" dirty="0">
                          <a:latin typeface="Times New Roman" panose="02020603050405020304" charset="0"/>
                          <a:cs typeface="Times New Roman" panose="02020603050405020304" charset="0"/>
                        </a:rPr>
                        <a:t>Initial read of a</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T1</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T1</a:t>
                      </a:r>
                      <a:endParaRPr lang="en-GB" sz="1600" dirty="0">
                        <a:latin typeface="Times New Roman" panose="02020603050405020304" charset="0"/>
                        <a:cs typeface="Times New Roman" panose="02020603050405020304" charset="0"/>
                      </a:endParaRPr>
                    </a:p>
                  </a:txBody>
                  <a:tcPr/>
                </a:tc>
              </a:tr>
              <a:tr h="207251">
                <a:tc>
                  <a:txBody>
                    <a:bodyPr/>
                    <a:lstStyle/>
                    <a:p>
                      <a:r>
                        <a:rPr lang="en-GB" sz="1600" dirty="0">
                          <a:latin typeface="Times New Roman" panose="02020603050405020304" charset="0"/>
                          <a:cs typeface="Times New Roman" panose="02020603050405020304" charset="0"/>
                        </a:rPr>
                        <a:t>Final write of a</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T3</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T3</a:t>
                      </a:r>
                      <a:endParaRPr lang="en-GB" sz="1600" dirty="0">
                        <a:latin typeface="Times New Roman" panose="02020603050405020304" charset="0"/>
                        <a:cs typeface="Times New Roman" panose="02020603050405020304" charset="0"/>
                      </a:endParaRPr>
                    </a:p>
                  </a:txBody>
                  <a:tcPr/>
                </a:tc>
              </a:tr>
              <a:tr h="207251">
                <a:tc>
                  <a:txBody>
                    <a:bodyPr/>
                    <a:lstStyle/>
                    <a:p>
                      <a:r>
                        <a:rPr lang="en-GB" sz="1600" dirty="0">
                          <a:latin typeface="Times New Roman" panose="02020603050405020304" charset="0"/>
                          <a:cs typeface="Times New Roman" panose="02020603050405020304" charset="0"/>
                        </a:rPr>
                        <a:t>Intermediate read of A</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NA</a:t>
                      </a:r>
                      <a:endParaRPr lang="en-GB" sz="1600" dirty="0">
                        <a:latin typeface="Times New Roman" panose="02020603050405020304" charset="0"/>
                        <a:cs typeface="Times New Roman" panose="02020603050405020304" charset="0"/>
                      </a:endParaRPr>
                    </a:p>
                  </a:txBody>
                  <a:tcPr/>
                </a:tc>
                <a:tc>
                  <a:txBody>
                    <a:bodyPr/>
                    <a:lstStyle/>
                    <a:p>
                      <a:r>
                        <a:rPr lang="en-GB" sz="1600" dirty="0">
                          <a:latin typeface="Times New Roman" panose="02020603050405020304" charset="0"/>
                          <a:cs typeface="Times New Roman" panose="02020603050405020304" charset="0"/>
                        </a:rPr>
                        <a:t>NA</a:t>
                      </a:r>
                      <a:endParaRPr lang="en-GB" sz="1600" dirty="0">
                        <a:latin typeface="Times New Roman" panose="02020603050405020304" charset="0"/>
                        <a:cs typeface="Times New Roman" panose="02020603050405020304" charset="0"/>
                      </a:endParaRPr>
                    </a:p>
                  </a:txBody>
                  <a:tcPr/>
                </a:tc>
              </a:tr>
            </a:tbl>
          </a:graphicData>
        </a:graphic>
      </p:graphicFrame>
      <p:sp>
        <p:nvSpPr>
          <p:cNvPr id="15" name="TextBox 14"/>
          <p:cNvSpPr txBox="1"/>
          <p:nvPr/>
        </p:nvSpPr>
        <p:spPr>
          <a:xfrm>
            <a:off x="3864429" y="5736772"/>
            <a:ext cx="8256813" cy="369332"/>
          </a:xfrm>
          <a:prstGeom prst="rect">
            <a:avLst/>
          </a:prstGeom>
          <a:noFill/>
        </p:spPr>
        <p:txBody>
          <a:bodyPr wrap="square" rtlCol="0">
            <a:spAutoFit/>
          </a:bodyPr>
          <a:lstStyle/>
          <a:p>
            <a:r>
              <a:rPr lang="en-GB" b="1" dirty="0"/>
              <a:t>S and S’ are View equivalent, and S’ is serializable. Hence S is view serializable</a:t>
            </a:r>
            <a:endParaRPr lang="en-GB" b="1"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p:txBody>
          <a:bodyPr/>
          <a:lstStyle/>
          <a:p>
            <a:r>
              <a:rPr lang="en-US" sz="4300" dirty="0">
                <a:effectLst>
                  <a:outerShdw blurRad="38100" dist="38100" dir="2700000" algn="tl">
                    <a:srgbClr val="000000"/>
                  </a:outerShdw>
                </a:effectLst>
              </a:rPr>
              <a:t>Recoverability</a:t>
            </a:r>
            <a:endParaRPr lang="en-US" sz="4300" dirty="0">
              <a:effectLst>
                <a:outerShdw blurRad="38100" dist="38100" dir="2700000" algn="tl">
                  <a:srgbClr val="000000"/>
                </a:outerShdw>
              </a:effectLst>
            </a:endParaRPr>
          </a:p>
        </p:txBody>
      </p:sp>
      <p:sp>
        <p:nvSpPr>
          <p:cNvPr id="401411" name="Rectangle 3"/>
          <p:cNvSpPr>
            <a:spLocks noGrp="1" noChangeArrowheads="1"/>
          </p:cNvSpPr>
          <p:nvPr>
            <p:ph type="body" idx="1"/>
          </p:nvPr>
        </p:nvSpPr>
        <p:spPr>
          <a:xfrm>
            <a:off x="1763545" y="2225924"/>
            <a:ext cx="8554161" cy="4352297"/>
          </a:xfrm>
        </p:spPr>
        <p:txBody>
          <a:bodyPr>
            <a:normAutofit fontScale="92500"/>
          </a:bodyPr>
          <a:lstStyle/>
          <a:p>
            <a:pPr>
              <a:tabLst>
                <a:tab pos="2395220" algn="l"/>
                <a:tab pos="2857500" algn="l"/>
                <a:tab pos="3549650" algn="l"/>
                <a:tab pos="3997325" algn="l"/>
              </a:tabLst>
            </a:pPr>
            <a:r>
              <a:rPr lang="en-US" b="1" dirty="0">
                <a:solidFill>
                  <a:schemeClr val="tx2"/>
                </a:solidFill>
              </a:rPr>
              <a:t>Recoverable</a:t>
            </a:r>
            <a:r>
              <a:rPr lang="en-US" b="1" i="1" dirty="0">
                <a:solidFill>
                  <a:schemeClr val="tx2"/>
                </a:solidFill>
              </a:rPr>
              <a:t> </a:t>
            </a:r>
            <a:r>
              <a:rPr lang="en-US" b="1" dirty="0">
                <a:solidFill>
                  <a:schemeClr val="tx2"/>
                </a:solidFill>
              </a:rPr>
              <a:t>schedule</a:t>
            </a:r>
            <a:r>
              <a:rPr lang="en-US" dirty="0"/>
              <a:t> — if a transaction </a:t>
            </a:r>
            <a:r>
              <a:rPr lang="en-US" i="1" dirty="0" err="1"/>
              <a:t>T</a:t>
            </a:r>
            <a:r>
              <a:rPr lang="en-US" i="1" baseline="-25000" dirty="0" err="1"/>
              <a:t>j</a:t>
            </a:r>
            <a:r>
              <a:rPr lang="en-US" dirty="0"/>
              <a:t> reads a data items previously written by a transaction </a:t>
            </a:r>
            <a:r>
              <a:rPr lang="en-US" i="1" dirty="0" err="1"/>
              <a:t>T</a:t>
            </a:r>
            <a:r>
              <a:rPr lang="en-US" i="1" baseline="-25000" dirty="0" err="1"/>
              <a:t>i</a:t>
            </a:r>
            <a:r>
              <a:rPr lang="en-US" i="1" baseline="-25000" dirty="0"/>
              <a:t> </a:t>
            </a:r>
            <a:r>
              <a:rPr lang="en-US" dirty="0"/>
              <a:t>, the commit operation of </a:t>
            </a:r>
            <a:r>
              <a:rPr lang="en-US" i="1" dirty="0" err="1"/>
              <a:t>T</a:t>
            </a:r>
            <a:r>
              <a:rPr lang="en-US" i="1" baseline="-25000" dirty="0" err="1"/>
              <a:t>i</a:t>
            </a:r>
            <a:r>
              <a:rPr lang="en-US" i="1" dirty="0"/>
              <a:t> </a:t>
            </a:r>
            <a:r>
              <a:rPr lang="en-US" dirty="0"/>
              <a:t> appears before the commit operation of </a:t>
            </a:r>
            <a:r>
              <a:rPr lang="en-US" i="1" dirty="0" err="1"/>
              <a:t>T</a:t>
            </a:r>
            <a:r>
              <a:rPr lang="en-US" i="1" baseline="-25000" dirty="0" err="1"/>
              <a:t>j</a:t>
            </a:r>
            <a:r>
              <a:rPr lang="en-US" i="1" dirty="0"/>
              <a:t>.</a:t>
            </a:r>
            <a:endParaRPr lang="en-US" dirty="0"/>
          </a:p>
          <a:p>
            <a:pPr>
              <a:tabLst>
                <a:tab pos="2395220" algn="l"/>
                <a:tab pos="2857500" algn="l"/>
                <a:tab pos="3549650" algn="l"/>
                <a:tab pos="3997325" algn="l"/>
              </a:tabLst>
            </a:pPr>
            <a:r>
              <a:rPr lang="en-US" dirty="0"/>
              <a:t>The following schedule is not recoverable if </a:t>
            </a:r>
            <a:r>
              <a:rPr lang="en-US" i="1" dirty="0" err="1"/>
              <a:t>Tj</a:t>
            </a:r>
            <a:r>
              <a:rPr lang="en-US" i="1" dirty="0"/>
              <a:t> </a:t>
            </a:r>
            <a:r>
              <a:rPr lang="en-US" dirty="0"/>
              <a:t>commits immediately after the write</a:t>
            </a:r>
            <a:br>
              <a:rPr lang="en-US" dirty="0"/>
            </a:br>
            <a:r>
              <a:rPr lang="en-US" dirty="0"/>
              <a:t>		</a:t>
            </a:r>
            <a:endParaRPr lang="en-US" dirty="0"/>
          </a:p>
          <a:p>
            <a:pPr>
              <a:tabLst>
                <a:tab pos="2395220" algn="l"/>
                <a:tab pos="2857500" algn="l"/>
                <a:tab pos="3549650" algn="l"/>
                <a:tab pos="3997325" algn="l"/>
              </a:tabLst>
            </a:pPr>
            <a:endParaRPr lang="en-US" dirty="0"/>
          </a:p>
          <a:p>
            <a:pPr>
              <a:tabLst>
                <a:tab pos="2395220" algn="l"/>
                <a:tab pos="2857500" algn="l"/>
                <a:tab pos="3549650" algn="l"/>
                <a:tab pos="3997325" algn="l"/>
              </a:tabLst>
            </a:pPr>
            <a:endParaRPr lang="en-US" dirty="0"/>
          </a:p>
          <a:p>
            <a:pPr>
              <a:tabLst>
                <a:tab pos="2395220" algn="l"/>
                <a:tab pos="2857500" algn="l"/>
                <a:tab pos="3549650" algn="l"/>
                <a:tab pos="3997325" algn="l"/>
              </a:tabLst>
            </a:pPr>
            <a:endParaRPr lang="en-US" dirty="0"/>
          </a:p>
          <a:p>
            <a:pPr>
              <a:tabLst>
                <a:tab pos="2395220" algn="l"/>
                <a:tab pos="2857500" algn="l"/>
                <a:tab pos="3549650" algn="l"/>
                <a:tab pos="3997325" algn="l"/>
              </a:tabLst>
            </a:pPr>
            <a:endParaRPr lang="en-US" dirty="0"/>
          </a:p>
          <a:p>
            <a:pPr>
              <a:tabLst>
                <a:tab pos="2395220" algn="l"/>
                <a:tab pos="2857500" algn="l"/>
                <a:tab pos="3549650" algn="l"/>
                <a:tab pos="3997325" algn="l"/>
              </a:tabLst>
            </a:pPr>
            <a:endParaRPr lang="en-US" dirty="0"/>
          </a:p>
          <a:p>
            <a:pPr>
              <a:tabLst>
                <a:tab pos="2395220" algn="l"/>
                <a:tab pos="2857500" algn="l"/>
                <a:tab pos="3549650" algn="l"/>
                <a:tab pos="3997325" algn="l"/>
              </a:tabLst>
            </a:pPr>
            <a:r>
              <a:rPr lang="en-US" dirty="0"/>
              <a:t>If </a:t>
            </a:r>
            <a:r>
              <a:rPr lang="en-US" i="1" dirty="0" err="1"/>
              <a:t>Ti</a:t>
            </a:r>
            <a:r>
              <a:rPr lang="en-US" sz="1800" dirty="0"/>
              <a:t> </a:t>
            </a:r>
            <a:r>
              <a:rPr lang="en-US" dirty="0"/>
              <a:t>should abort, </a:t>
            </a:r>
            <a:r>
              <a:rPr lang="en-US" i="1" dirty="0" err="1"/>
              <a:t>Tj</a:t>
            </a:r>
            <a:r>
              <a:rPr lang="en-US" dirty="0"/>
              <a:t> would have read (and possibly shown to the user) an inconsistent database state.  Hence database must ensure that schedules are recoverable.</a:t>
            </a:r>
            <a:endParaRPr lang="en-US" dirty="0"/>
          </a:p>
        </p:txBody>
      </p:sp>
      <p:sp>
        <p:nvSpPr>
          <p:cNvPr id="401414" name="Text Box 6"/>
          <p:cNvSpPr txBox="1">
            <a:spLocks noChangeArrowheads="1"/>
          </p:cNvSpPr>
          <p:nvPr/>
        </p:nvSpPr>
        <p:spPr bwMode="auto">
          <a:xfrm>
            <a:off x="1763545" y="1825814"/>
            <a:ext cx="9228359" cy="400110"/>
          </a:xfrm>
          <a:prstGeom prst="rect">
            <a:avLst/>
          </a:prstGeom>
          <a:noFill/>
          <a:ln w="9525">
            <a:noFill/>
            <a:miter lim="800000"/>
          </a:ln>
          <a:effectLst/>
        </p:spPr>
        <p:txBody>
          <a:bodyPr wrap="square" anchor="ctr">
            <a:spAutoFit/>
          </a:bodyPr>
          <a:lstStyle/>
          <a:p>
            <a:pPr>
              <a:spcBef>
                <a:spcPct val="50000"/>
              </a:spcBef>
            </a:pPr>
            <a:r>
              <a:rPr lang="en-US" sz="2000" dirty="0"/>
              <a:t>Need to address the effect of transaction failures on concurrently running transactions.</a:t>
            </a:r>
            <a:endParaRPr lang="en-US" sz="2000" dirty="0"/>
          </a:p>
        </p:txBody>
      </p:sp>
      <p:graphicFrame>
        <p:nvGraphicFramePr>
          <p:cNvPr id="3" name="Table 2"/>
          <p:cNvGraphicFramePr>
            <a:graphicFrameLocks noGrp="1"/>
          </p:cNvGraphicFramePr>
          <p:nvPr/>
        </p:nvGraphicFramePr>
        <p:xfrm>
          <a:off x="2573032" y="3275463"/>
          <a:ext cx="2940664" cy="2468880"/>
        </p:xfrm>
        <a:graphic>
          <a:graphicData uri="http://schemas.openxmlformats.org/drawingml/2006/table">
            <a:tbl>
              <a:tblPr firstRow="1" bandRow="1">
                <a:tableStyleId>{5C22544A-7EE6-4342-B048-85BDC9FD1C3A}</a:tableStyleId>
              </a:tblPr>
              <a:tblGrid>
                <a:gridCol w="1470332"/>
                <a:gridCol w="1470332"/>
              </a:tblGrid>
              <a:tr h="345541">
                <a:tc>
                  <a:txBody>
                    <a:bodyPr/>
                    <a:lstStyle/>
                    <a:p>
                      <a:r>
                        <a:rPr lang="en-US" dirty="0" err="1"/>
                        <a:t>Ti</a:t>
                      </a:r>
                      <a:endParaRPr lang="en-US" dirty="0"/>
                    </a:p>
                  </a:txBody>
                  <a:tcPr/>
                </a:tc>
                <a:tc>
                  <a:txBody>
                    <a:bodyPr/>
                    <a:lstStyle/>
                    <a:p>
                      <a:r>
                        <a:rPr lang="en-US" dirty="0" err="1"/>
                        <a:t>Tj</a:t>
                      </a:r>
                      <a:endParaRPr lang="en-US" dirty="0"/>
                    </a:p>
                  </a:txBody>
                  <a:tcPr/>
                </a:tc>
              </a:tr>
              <a:tr h="345541">
                <a:tc>
                  <a:txBody>
                    <a:bodyPr/>
                    <a:lstStyle/>
                    <a:p>
                      <a:r>
                        <a:rPr lang="en-US" dirty="0"/>
                        <a:t>read(A)</a:t>
                      </a:r>
                      <a:endParaRPr lang="en-US" dirty="0"/>
                    </a:p>
                  </a:txBody>
                  <a:tcPr/>
                </a:tc>
                <a:tc>
                  <a:txBody>
                    <a:bodyPr/>
                    <a:lstStyle/>
                    <a:p>
                      <a:endParaRPr lang="en-US" dirty="0"/>
                    </a:p>
                  </a:txBody>
                  <a:tcPr/>
                </a:tc>
              </a:tr>
              <a:tr h="345541">
                <a:tc>
                  <a:txBody>
                    <a:bodyPr/>
                    <a:lstStyle/>
                    <a:p>
                      <a:r>
                        <a:rPr lang="en-US" dirty="0"/>
                        <a:t>write(A)</a:t>
                      </a:r>
                      <a:endParaRPr lang="en-US" dirty="0"/>
                    </a:p>
                  </a:txBody>
                  <a:tcPr/>
                </a:tc>
                <a:tc>
                  <a:txBody>
                    <a:bodyPr/>
                    <a:lstStyle/>
                    <a:p>
                      <a:endParaRPr lang="en-US" dirty="0"/>
                    </a:p>
                  </a:txBody>
                  <a:tcPr/>
                </a:tc>
              </a:tr>
              <a:tr h="345541">
                <a:tc>
                  <a:txBody>
                    <a:bodyPr/>
                    <a:lstStyle/>
                    <a:p>
                      <a:endParaRPr lang="en-US" dirty="0"/>
                    </a:p>
                  </a:txBody>
                  <a:tcPr/>
                </a:tc>
                <a:tc>
                  <a:txBody>
                    <a:bodyPr/>
                    <a:lstStyle/>
                    <a:p>
                      <a:r>
                        <a:rPr lang="en-US" dirty="0"/>
                        <a:t>read(A)</a:t>
                      </a:r>
                      <a:endParaRPr lang="en-US" dirty="0"/>
                    </a:p>
                  </a:txBody>
                  <a:tcPr/>
                </a:tc>
              </a:tr>
              <a:tr h="604697">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write(A)</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commit</a:t>
                      </a:r>
                      <a:endParaRPr lang="en-US" dirty="0"/>
                    </a:p>
                  </a:txBody>
                  <a:tcPr/>
                </a:tc>
              </a:tr>
              <a:tr h="345541">
                <a:tc>
                  <a:txBody>
                    <a:bodyPr/>
                    <a:lstStyle/>
                    <a:p>
                      <a:r>
                        <a:rPr lang="en-US" dirty="0"/>
                        <a:t>commit</a:t>
                      </a:r>
                      <a:endParaRPr lang="en-US" dirty="0"/>
                    </a:p>
                  </a:txBody>
                  <a:tcPr/>
                </a:tc>
                <a:tc>
                  <a:txBody>
                    <a:bodyPr/>
                    <a:lstStyle/>
                    <a:p>
                      <a:endParaRPr lang="en-US" dirty="0"/>
                    </a:p>
                  </a:txBody>
                  <a:tcPr/>
                </a:tc>
              </a:tr>
            </a:tbl>
          </a:graphicData>
        </a:graphic>
      </p:graphicFrame>
      <p:sp>
        <p:nvSpPr>
          <p:cNvPr id="4" name="Rectangle 3"/>
          <p:cNvSpPr/>
          <p:nvPr/>
        </p:nvSpPr>
        <p:spPr>
          <a:xfrm>
            <a:off x="6585044" y="3793395"/>
            <a:ext cx="2982037" cy="1611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This is a serial schedule and conflict serializable also. Then also the schedule is irrecoverable and can go in inconsistent state after this. </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pPr lvl="1" algn="l" rtl="0">
              <a:lnSpc>
                <a:spcPct val="90000"/>
              </a:lnSpc>
              <a:spcBef>
                <a:spcPct val="0"/>
              </a:spcBef>
            </a:pPr>
            <a:r>
              <a:rPr lang="en-US" sz="4400" kern="1200" spc="-50" dirty="0">
                <a:solidFill>
                  <a:srgbClr val="00B0F0"/>
                </a:solidFill>
                <a:latin typeface="+mj-lt"/>
                <a:ea typeface="+mj-ea"/>
                <a:cs typeface="+mj-cs"/>
              </a:rPr>
              <a:t>Recoverable Schedule</a:t>
            </a:r>
            <a:endParaRPr lang="en-US" sz="4400" kern="1200" spc="-50" dirty="0">
              <a:solidFill>
                <a:srgbClr val="00B0F0"/>
              </a:solidFill>
              <a:latin typeface="+mj-lt"/>
              <a:ea typeface="+mj-ea"/>
              <a:cs typeface="+mj-cs"/>
            </a:endParaRPr>
          </a:p>
        </p:txBody>
      </p:sp>
      <p:sp>
        <p:nvSpPr>
          <p:cNvPr id="3" name="Content Placeholder 2"/>
          <p:cNvSpPr>
            <a:spLocks noGrp="1"/>
          </p:cNvSpPr>
          <p:nvPr>
            <p:ph sz="half" idx="1"/>
          </p:nvPr>
        </p:nvSpPr>
        <p:spPr>
          <a:xfrm>
            <a:off x="-13642" y="1738755"/>
            <a:ext cx="12113113" cy="4618502"/>
          </a:xfrm>
        </p:spPr>
        <p:txBody>
          <a:bodyPr>
            <a:normAutofit fontScale="92500" lnSpcReduction="20000"/>
          </a:bodyPr>
          <a:lstStyle/>
          <a:p>
            <a:pPr marL="0" indent="0">
              <a:spcBef>
                <a:spcPts val="500"/>
              </a:spcBef>
              <a:buClrTx/>
              <a:buSzPct val="95000"/>
              <a:buNone/>
              <a:defRPr/>
            </a:pPr>
            <a:endParaRPr lang="en-US" sz="18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GB" sz="3300" dirty="0">
                <a:solidFill>
                  <a:schemeClr val="tx1"/>
                </a:solidFill>
                <a:latin typeface="Times New Roman" panose="02020603050405020304" charset="0"/>
                <a:cs typeface="Times New Roman" panose="02020603050405020304" charset="0"/>
              </a:rPr>
              <a:t>If any problem occur before the commit operation, we need to rollback the operation. For this the schedules should be recoverable.</a:t>
            </a:r>
            <a:endParaRPr lang="en-GB" sz="33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GB" sz="3300" dirty="0">
                <a:solidFill>
                  <a:schemeClr val="tx1"/>
                </a:solidFill>
                <a:latin typeface="Times New Roman" panose="02020603050405020304" charset="0"/>
                <a:cs typeface="Times New Roman" panose="02020603050405020304" charset="0"/>
              </a:rPr>
              <a:t>Schedules are recoverable </a:t>
            </a:r>
            <a:r>
              <a:rPr lang="en-GB" sz="3300" dirty="0" err="1">
                <a:solidFill>
                  <a:schemeClr val="tx1"/>
                </a:solidFill>
                <a:latin typeface="Times New Roman" panose="02020603050405020304" charset="0"/>
                <a:cs typeface="Times New Roman" panose="02020603050405020304" charset="0"/>
              </a:rPr>
              <a:t>iff</a:t>
            </a:r>
            <a:r>
              <a:rPr lang="en-GB" sz="3300" dirty="0">
                <a:solidFill>
                  <a:schemeClr val="tx1"/>
                </a:solidFill>
                <a:latin typeface="Times New Roman" panose="02020603050405020304" charset="0"/>
                <a:cs typeface="Times New Roman" panose="02020603050405020304" charset="0"/>
              </a:rPr>
              <a:t> it don’t have Dirty Read.</a:t>
            </a:r>
            <a:endParaRPr lang="en-GB" sz="33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GB" sz="3300" dirty="0">
                <a:solidFill>
                  <a:schemeClr val="tx1"/>
                </a:solidFill>
                <a:latin typeface="Times New Roman" panose="02020603050405020304" charset="0"/>
                <a:cs typeface="Times New Roman" panose="02020603050405020304" charset="0"/>
              </a:rPr>
              <a:t>Dirty Read: read the uncommitted value of the data item by the other transaction.</a:t>
            </a:r>
            <a:endParaRPr lang="en-GB" sz="33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GB" sz="3300" dirty="0">
                <a:solidFill>
                  <a:schemeClr val="tx1"/>
                </a:solidFill>
                <a:latin typeface="Times New Roman" panose="02020603050405020304" charset="0"/>
                <a:cs typeface="Times New Roman" panose="02020603050405020304" charset="0"/>
              </a:rPr>
              <a:t>If schedule has dirty read but if the transaction are committing in the order same as the order of dirty read, then the schedule will be recoverable.</a:t>
            </a:r>
            <a:r>
              <a:rPr lang="en-US" sz="1800" b="1" dirty="0">
                <a:solidFill>
                  <a:schemeClr val="tx1"/>
                </a:solidFill>
                <a:latin typeface="Times New Roman" panose="02020603050405020304" charset="0"/>
                <a:cs typeface="Times New Roman" panose="02020603050405020304" charset="0"/>
              </a:rPr>
              <a:t>	</a:t>
            </a:r>
            <a:endParaRPr lang="en-GB" sz="2000" dirty="0"/>
          </a:p>
          <a:p>
            <a:pPr marL="1905" indent="0" algn="just">
              <a:spcBef>
                <a:spcPts val="500"/>
              </a:spcBef>
              <a:buClrTx/>
              <a:buSzPct val="95000"/>
              <a:buNone/>
              <a:defRPr/>
            </a:pPr>
            <a:r>
              <a:rPr lang="en-US" sz="2400" dirty="0">
                <a:solidFill>
                  <a:schemeClr val="tx1"/>
                </a:solidFill>
                <a:latin typeface="Times New Roman" panose="02020603050405020304" charset="0"/>
                <a:cs typeface="Times New Roman" panose="02020603050405020304" charset="0"/>
              </a:rPr>
              <a:t>		</a:t>
            </a:r>
            <a:endParaRPr lang="en-US"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94858"/>
            <a:ext cx="10058400" cy="1450757"/>
          </a:xfrm>
        </p:spPr>
        <p:txBody>
          <a:bodyPr vert="horz" lIns="91440" tIns="45720" rIns="91440" bIns="45720" rtlCol="0" anchor="b">
            <a:normAutofit/>
          </a:bodyPr>
          <a:lstStyle/>
          <a:p>
            <a:pPr lvl="1" algn="l" rtl="0">
              <a:lnSpc>
                <a:spcPct val="90000"/>
              </a:lnSpc>
              <a:spcBef>
                <a:spcPct val="0"/>
              </a:spcBef>
            </a:pPr>
            <a:r>
              <a:rPr lang="en-US" sz="4400" kern="1200" spc="-50" dirty="0">
                <a:solidFill>
                  <a:srgbClr val="00B0F0"/>
                </a:solidFill>
                <a:latin typeface="+mj-lt"/>
                <a:ea typeface="+mj-ea"/>
                <a:cs typeface="+mj-cs"/>
              </a:rPr>
              <a:t>Example (Which schedule are recoverable)</a:t>
            </a:r>
            <a:endParaRPr lang="en-US" sz="4400" kern="1200" spc="-50" dirty="0">
              <a:solidFill>
                <a:srgbClr val="00B0F0"/>
              </a:solidFill>
              <a:latin typeface="+mj-lt"/>
              <a:ea typeface="+mj-ea"/>
              <a:cs typeface="+mj-cs"/>
            </a:endParaRPr>
          </a:p>
        </p:txBody>
      </p:sp>
      <p:sp>
        <p:nvSpPr>
          <p:cNvPr id="3" name="Content Placeholder 2"/>
          <p:cNvSpPr>
            <a:spLocks noGrp="1"/>
          </p:cNvSpPr>
          <p:nvPr>
            <p:ph sz="half" idx="1"/>
          </p:nvPr>
        </p:nvSpPr>
        <p:spPr>
          <a:xfrm>
            <a:off x="566057" y="4345575"/>
            <a:ext cx="11533414" cy="2011681"/>
          </a:xfrm>
        </p:spPr>
        <p:txBody>
          <a:bodyPr>
            <a:normAutofit/>
          </a:bodyPr>
          <a:lstStyle/>
          <a:p>
            <a:pPr marL="0" indent="0">
              <a:spcBef>
                <a:spcPts val="500"/>
              </a:spcBef>
              <a:buClrTx/>
              <a:buSzPct val="95000"/>
              <a:buNone/>
              <a:defRPr/>
            </a:pPr>
            <a:endParaRPr lang="en-US" sz="18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US" sz="1800" b="1" dirty="0">
                <a:solidFill>
                  <a:schemeClr val="tx1"/>
                </a:solidFill>
                <a:latin typeface="Times New Roman" panose="02020603050405020304" charset="0"/>
                <a:cs typeface="Times New Roman" panose="02020603050405020304" charset="0"/>
              </a:rPr>
              <a:t>S1 is recoverable.</a:t>
            </a:r>
            <a:endParaRPr lang="en-US" sz="1800" b="1"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US" sz="1800" b="1" dirty="0">
                <a:solidFill>
                  <a:schemeClr val="tx1"/>
                </a:solidFill>
                <a:latin typeface="Times New Roman" panose="02020603050405020304" charset="0"/>
                <a:cs typeface="Times New Roman" panose="02020603050405020304" charset="0"/>
              </a:rPr>
              <a:t>S2 is not recoverable.</a:t>
            </a:r>
            <a:endParaRPr lang="en-US" sz="1800" b="1"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US" sz="1800" b="1" dirty="0">
                <a:solidFill>
                  <a:schemeClr val="tx1"/>
                </a:solidFill>
                <a:latin typeface="Times New Roman" panose="02020603050405020304" charset="0"/>
                <a:cs typeface="Times New Roman" panose="02020603050405020304" charset="0"/>
              </a:rPr>
              <a:t>S3 is recoverable.	</a:t>
            </a:r>
            <a:endParaRPr lang="en-GB" sz="2000" dirty="0"/>
          </a:p>
          <a:p>
            <a:pPr marL="1905" indent="0" algn="just">
              <a:spcBef>
                <a:spcPts val="500"/>
              </a:spcBef>
              <a:buClrTx/>
              <a:buSzPct val="95000"/>
              <a:buNone/>
              <a:defRPr/>
            </a:pPr>
            <a:r>
              <a:rPr lang="en-US" sz="2400" dirty="0">
                <a:solidFill>
                  <a:schemeClr val="tx1"/>
                </a:solidFill>
                <a:latin typeface="Times New Roman" panose="02020603050405020304" charset="0"/>
                <a:cs typeface="Times New Roman" panose="02020603050405020304" charset="0"/>
              </a:rPr>
              <a:t>	</a:t>
            </a:r>
            <a:endParaRPr lang="en-US" dirty="0">
              <a:solidFill>
                <a:schemeClr val="tx1"/>
              </a:solidFill>
            </a:endParaRPr>
          </a:p>
        </p:txBody>
      </p:sp>
      <p:graphicFrame>
        <p:nvGraphicFramePr>
          <p:cNvPr id="7" name="Table 10"/>
          <p:cNvGraphicFramePr>
            <a:graphicFrameLocks noGrp="1"/>
          </p:cNvGraphicFramePr>
          <p:nvPr/>
        </p:nvGraphicFramePr>
        <p:xfrm>
          <a:off x="1765335" y="1912833"/>
          <a:ext cx="1652814" cy="2560320"/>
        </p:xfrm>
        <a:graphic>
          <a:graphicData uri="http://schemas.openxmlformats.org/drawingml/2006/table">
            <a:tbl>
              <a:tblPr firstRow="1" bandRow="1">
                <a:tableStyleId>{5940675A-B579-460E-94D1-54222C63F5DA}</a:tableStyleId>
              </a:tblPr>
              <a:tblGrid>
                <a:gridCol w="826407"/>
                <a:gridCol w="826407"/>
              </a:tblGrid>
              <a:tr h="323385">
                <a:tc>
                  <a:txBody>
                    <a:bodyPr/>
                    <a:lstStyle/>
                    <a:p>
                      <a:r>
                        <a:rPr lang="en-GB" dirty="0"/>
                        <a:t>T1</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T2</a:t>
                      </a:r>
                      <a:endParaRPr lang="en-GB" dirty="0"/>
                    </a:p>
                  </a:txBody>
                  <a:tcPr>
                    <a:lnB w="12700" cap="flat" cmpd="sng" algn="ctr">
                      <a:solidFill>
                        <a:schemeClr val="tx1"/>
                      </a:solid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A=A+10</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A=A-5</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r>
                        <a:rPr lang="en-GB" sz="1200" dirty="0">
                          <a:latin typeface="Times New Roman" panose="02020603050405020304" charset="0"/>
                          <a:cs typeface="Times New Roman" panose="02020603050405020304" charset="0"/>
                        </a:rPr>
                        <a:t>Commit</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Commit</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11" name="Table 10"/>
          <p:cNvGraphicFramePr>
            <a:graphicFrameLocks noGrp="1"/>
          </p:cNvGraphicFramePr>
          <p:nvPr/>
        </p:nvGraphicFramePr>
        <p:xfrm>
          <a:off x="5269593" y="1920666"/>
          <a:ext cx="1652814" cy="2560320"/>
        </p:xfrm>
        <a:graphic>
          <a:graphicData uri="http://schemas.openxmlformats.org/drawingml/2006/table">
            <a:tbl>
              <a:tblPr firstRow="1" bandRow="1">
                <a:tableStyleId>{5940675A-B579-460E-94D1-54222C63F5DA}</a:tableStyleId>
              </a:tblPr>
              <a:tblGrid>
                <a:gridCol w="826407"/>
                <a:gridCol w="826407"/>
              </a:tblGrid>
              <a:tr h="323385">
                <a:tc>
                  <a:txBody>
                    <a:bodyPr/>
                    <a:lstStyle/>
                    <a:p>
                      <a:r>
                        <a:rPr lang="en-GB" dirty="0"/>
                        <a:t>T1</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T2</a:t>
                      </a:r>
                      <a:endParaRPr lang="en-GB" dirty="0"/>
                    </a:p>
                  </a:txBody>
                  <a:tcPr>
                    <a:lnB w="12700" cap="flat" cmpd="sng" algn="ctr">
                      <a:solidFill>
                        <a:schemeClr val="tx1"/>
                      </a:solid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A=A+10</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A=A-5</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Commit</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r>
                        <a:rPr lang="en-GB" sz="1200" dirty="0">
                          <a:latin typeface="Times New Roman" panose="02020603050405020304" charset="0"/>
                          <a:cs typeface="Times New Roman" panose="02020603050405020304" charset="0"/>
                        </a:rPr>
                        <a:t>Commit</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2" name="TextBox 11"/>
          <p:cNvSpPr txBox="1"/>
          <p:nvPr/>
        </p:nvSpPr>
        <p:spPr>
          <a:xfrm>
            <a:off x="1006929" y="3472543"/>
            <a:ext cx="555171" cy="369332"/>
          </a:xfrm>
          <a:prstGeom prst="rect">
            <a:avLst/>
          </a:prstGeom>
          <a:noFill/>
        </p:spPr>
        <p:txBody>
          <a:bodyPr wrap="square" rtlCol="0">
            <a:spAutoFit/>
          </a:bodyPr>
          <a:lstStyle/>
          <a:p>
            <a:r>
              <a:rPr lang="en-GB" dirty="0"/>
              <a:t>S1</a:t>
            </a:r>
            <a:endParaRPr lang="en-GB" dirty="0"/>
          </a:p>
        </p:txBody>
      </p:sp>
      <p:sp>
        <p:nvSpPr>
          <p:cNvPr id="13" name="TextBox 12"/>
          <p:cNvSpPr txBox="1"/>
          <p:nvPr/>
        </p:nvSpPr>
        <p:spPr>
          <a:xfrm>
            <a:off x="4457700" y="3363686"/>
            <a:ext cx="658586" cy="369332"/>
          </a:xfrm>
          <a:prstGeom prst="rect">
            <a:avLst/>
          </a:prstGeom>
          <a:noFill/>
        </p:spPr>
        <p:txBody>
          <a:bodyPr wrap="square" rtlCol="0">
            <a:spAutoFit/>
          </a:bodyPr>
          <a:lstStyle/>
          <a:p>
            <a:r>
              <a:rPr lang="en-GB" dirty="0"/>
              <a:t>S2</a:t>
            </a:r>
            <a:endParaRPr lang="en-GB" dirty="0"/>
          </a:p>
        </p:txBody>
      </p:sp>
      <p:graphicFrame>
        <p:nvGraphicFramePr>
          <p:cNvPr id="15" name="Table 14"/>
          <p:cNvGraphicFramePr>
            <a:graphicFrameLocks noGrp="1"/>
          </p:cNvGraphicFramePr>
          <p:nvPr/>
        </p:nvGraphicFramePr>
        <p:xfrm>
          <a:off x="7947444" y="2007751"/>
          <a:ext cx="1652814" cy="2560320"/>
        </p:xfrm>
        <a:graphic>
          <a:graphicData uri="http://schemas.openxmlformats.org/drawingml/2006/table">
            <a:tbl>
              <a:tblPr firstRow="1" bandRow="1">
                <a:tableStyleId>{5940675A-B579-460E-94D1-54222C63F5DA}</a:tableStyleId>
              </a:tblPr>
              <a:tblGrid>
                <a:gridCol w="826407"/>
                <a:gridCol w="826407"/>
              </a:tblGrid>
              <a:tr h="323385">
                <a:tc>
                  <a:txBody>
                    <a:bodyPr/>
                    <a:lstStyle/>
                    <a:p>
                      <a:r>
                        <a:rPr lang="en-GB" dirty="0"/>
                        <a:t>T1</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T2</a:t>
                      </a:r>
                      <a:endParaRPr lang="en-GB" dirty="0"/>
                    </a:p>
                  </a:txBody>
                  <a:tcPr>
                    <a:lnB w="12700" cap="flat" cmpd="sng" algn="ctr">
                      <a:solidFill>
                        <a:schemeClr val="tx1"/>
                      </a:solid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A=A+10</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Read(B)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B=B-5</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Commit</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r>
                        <a:rPr lang="en-GB" sz="1200" dirty="0">
                          <a:latin typeface="Times New Roman" panose="02020603050405020304" charset="0"/>
                          <a:cs typeface="Times New Roman" panose="02020603050405020304" charset="0"/>
                        </a:rPr>
                        <a:t>Commit</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7" name="TextBox 16"/>
          <p:cNvSpPr txBox="1"/>
          <p:nvPr/>
        </p:nvSpPr>
        <p:spPr>
          <a:xfrm>
            <a:off x="7288858" y="3459616"/>
            <a:ext cx="658586" cy="369332"/>
          </a:xfrm>
          <a:prstGeom prst="rect">
            <a:avLst/>
          </a:prstGeom>
          <a:noFill/>
        </p:spPr>
        <p:txBody>
          <a:bodyPr wrap="square" rtlCol="0">
            <a:spAutoFit/>
          </a:bodyPr>
          <a:lstStyle/>
          <a:p>
            <a:r>
              <a:rPr lang="en-GB" dirty="0"/>
              <a:t>S3</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Recoverability (Cont.)</a:t>
            </a:r>
            <a:endParaRPr lang="en-US" sz="4300" dirty="0">
              <a:effectLst>
                <a:outerShdw blurRad="38100" dist="38100" dir="2700000" algn="tl">
                  <a:srgbClr val="000000"/>
                </a:outerShdw>
              </a:effectLst>
            </a:endParaRPr>
          </a:p>
        </p:txBody>
      </p:sp>
      <p:sp>
        <p:nvSpPr>
          <p:cNvPr id="402435" name="Rectangle 3"/>
          <p:cNvSpPr>
            <a:spLocks noGrp="1" noChangeArrowheads="1"/>
          </p:cNvSpPr>
          <p:nvPr>
            <p:ph type="body" idx="1"/>
          </p:nvPr>
        </p:nvSpPr>
        <p:spPr>
          <a:xfrm>
            <a:off x="1719618" y="1815319"/>
            <a:ext cx="8802806" cy="4622800"/>
          </a:xfrm>
        </p:spPr>
        <p:txBody>
          <a:bodyPr>
            <a:normAutofit/>
          </a:bodyPr>
          <a:lstStyle/>
          <a:p>
            <a:pPr>
              <a:tabLst>
                <a:tab pos="1658620" algn="l"/>
                <a:tab pos="2120900" algn="l"/>
                <a:tab pos="2684145" algn="l"/>
                <a:tab pos="3030220" algn="l"/>
                <a:tab pos="3766820" algn="l"/>
                <a:tab pos="4055745" algn="l"/>
              </a:tabLst>
            </a:pPr>
            <a:r>
              <a:rPr lang="en-US" b="1" dirty="0">
                <a:solidFill>
                  <a:schemeClr val="tx2"/>
                </a:solidFill>
              </a:rPr>
              <a:t>Cascading rollback</a:t>
            </a:r>
            <a:r>
              <a:rPr lang="en-US" dirty="0"/>
              <a:t> – a single transaction failure leads to a series of transaction rollbacks.  Consider the following schedule where none of the transactions has yet committed (so the schedule is recoverable)</a:t>
            </a:r>
            <a:br>
              <a:rPr lang="en-US" dirty="0"/>
            </a:br>
            <a:br>
              <a:rPr lang="en-US" dirty="0"/>
            </a:br>
            <a:br>
              <a:rPr lang="en-US" dirty="0"/>
            </a:br>
            <a:endParaRPr lang="en-US" dirty="0"/>
          </a:p>
          <a:p>
            <a:pPr>
              <a:tabLst>
                <a:tab pos="1658620" algn="l"/>
                <a:tab pos="2120900" algn="l"/>
                <a:tab pos="2684145" algn="l"/>
                <a:tab pos="3030220" algn="l"/>
                <a:tab pos="3766820" algn="l"/>
                <a:tab pos="4055745" algn="l"/>
              </a:tabLst>
            </a:pPr>
            <a:endParaRPr lang="en-US" dirty="0"/>
          </a:p>
          <a:p>
            <a:pPr>
              <a:tabLst>
                <a:tab pos="1658620" algn="l"/>
                <a:tab pos="2120900" algn="l"/>
                <a:tab pos="2684145" algn="l"/>
                <a:tab pos="3030220" algn="l"/>
                <a:tab pos="3766820" algn="l"/>
                <a:tab pos="4055745" algn="l"/>
              </a:tabLst>
            </a:pPr>
            <a:endParaRPr lang="en-US" dirty="0"/>
          </a:p>
          <a:p>
            <a:pPr>
              <a:tabLst>
                <a:tab pos="1658620" algn="l"/>
                <a:tab pos="2120900" algn="l"/>
                <a:tab pos="2684145" algn="l"/>
                <a:tab pos="3030220" algn="l"/>
                <a:tab pos="3766820" algn="l"/>
                <a:tab pos="4055745" algn="l"/>
              </a:tabLst>
            </a:pPr>
            <a:endParaRPr lang="en-US" dirty="0"/>
          </a:p>
          <a:p>
            <a:pPr>
              <a:tabLst>
                <a:tab pos="1658620" algn="l"/>
                <a:tab pos="2120900" algn="l"/>
                <a:tab pos="2684145" algn="l"/>
                <a:tab pos="3030220" algn="l"/>
                <a:tab pos="3766820" algn="l"/>
                <a:tab pos="4055745" algn="l"/>
              </a:tabLst>
            </a:pPr>
            <a:endParaRPr lang="en-US" dirty="0"/>
          </a:p>
          <a:p>
            <a:pPr>
              <a:tabLst>
                <a:tab pos="1658620" algn="l"/>
                <a:tab pos="2120900" algn="l"/>
                <a:tab pos="2684145" algn="l"/>
                <a:tab pos="3030220" algn="l"/>
                <a:tab pos="3766820" algn="l"/>
                <a:tab pos="4055745" algn="l"/>
              </a:tabLst>
            </a:pPr>
            <a:r>
              <a:rPr lang="en-US" dirty="0"/>
              <a:t>If </a:t>
            </a:r>
            <a:r>
              <a:rPr lang="en-US" i="1" dirty="0" err="1"/>
              <a:t>Ti</a:t>
            </a:r>
            <a:r>
              <a:rPr lang="en-US" dirty="0"/>
              <a:t> fails, </a:t>
            </a:r>
            <a:r>
              <a:rPr lang="en-US" i="1" dirty="0" err="1"/>
              <a:t>Tj</a:t>
            </a:r>
            <a:r>
              <a:rPr lang="en-US" dirty="0"/>
              <a:t> and </a:t>
            </a:r>
            <a:r>
              <a:rPr lang="en-US" i="1" dirty="0" err="1"/>
              <a:t>Tk</a:t>
            </a:r>
            <a:r>
              <a:rPr lang="en-US" dirty="0"/>
              <a:t> must also be rolled back.</a:t>
            </a:r>
            <a:endParaRPr lang="en-US" dirty="0"/>
          </a:p>
          <a:p>
            <a:pPr>
              <a:tabLst>
                <a:tab pos="1658620" algn="l"/>
                <a:tab pos="2120900" algn="l"/>
                <a:tab pos="2684145" algn="l"/>
                <a:tab pos="3030220" algn="l"/>
                <a:tab pos="3766820" algn="l"/>
                <a:tab pos="4055745" algn="l"/>
              </a:tabLst>
            </a:pPr>
            <a:r>
              <a:rPr lang="en-US" dirty="0"/>
              <a:t>Can lead to the undoing of a significant amount of work</a:t>
            </a:r>
            <a:endParaRPr lang="en-US" dirty="0"/>
          </a:p>
        </p:txBody>
      </p:sp>
      <p:graphicFrame>
        <p:nvGraphicFramePr>
          <p:cNvPr id="3" name="Table 2"/>
          <p:cNvGraphicFramePr>
            <a:graphicFrameLocks noGrp="1"/>
          </p:cNvGraphicFramePr>
          <p:nvPr/>
        </p:nvGraphicFramePr>
        <p:xfrm>
          <a:off x="6121021" y="2903349"/>
          <a:ext cx="3863832" cy="2194560"/>
        </p:xfrm>
        <a:graphic>
          <a:graphicData uri="http://schemas.openxmlformats.org/drawingml/2006/table">
            <a:tbl>
              <a:tblPr firstRow="1" bandRow="1">
                <a:tableStyleId>{5C22544A-7EE6-4342-B048-85BDC9FD1C3A}</a:tableStyleId>
              </a:tblPr>
              <a:tblGrid>
                <a:gridCol w="1287944"/>
                <a:gridCol w="1287944"/>
                <a:gridCol w="1287944"/>
              </a:tblGrid>
              <a:tr h="348622">
                <a:tc>
                  <a:txBody>
                    <a:bodyPr/>
                    <a:lstStyle/>
                    <a:p>
                      <a:r>
                        <a:rPr lang="en-US" dirty="0" err="1"/>
                        <a:t>Ti</a:t>
                      </a:r>
                      <a:endParaRPr lang="en-US" dirty="0"/>
                    </a:p>
                  </a:txBody>
                  <a:tcPr/>
                </a:tc>
                <a:tc>
                  <a:txBody>
                    <a:bodyPr/>
                    <a:lstStyle/>
                    <a:p>
                      <a:r>
                        <a:rPr lang="en-US" dirty="0" err="1"/>
                        <a:t>Tj</a:t>
                      </a:r>
                      <a:endParaRPr lang="en-US" dirty="0"/>
                    </a:p>
                  </a:txBody>
                  <a:tcPr/>
                </a:tc>
                <a:tc>
                  <a:txBody>
                    <a:bodyPr/>
                    <a:lstStyle/>
                    <a:p>
                      <a:r>
                        <a:rPr lang="en-US" dirty="0" err="1"/>
                        <a:t>Tk</a:t>
                      </a:r>
                      <a:endParaRPr lang="en-US" dirty="0"/>
                    </a:p>
                  </a:txBody>
                  <a:tcPr/>
                </a:tc>
              </a:tr>
              <a:tr h="348622">
                <a:tc>
                  <a:txBody>
                    <a:bodyPr/>
                    <a:lstStyle/>
                    <a:p>
                      <a:r>
                        <a:rPr lang="en-US" dirty="0"/>
                        <a:t>read(A)</a:t>
                      </a:r>
                      <a:endParaRPr lang="en-US" dirty="0"/>
                    </a:p>
                  </a:txBody>
                  <a:tcPr/>
                </a:tc>
                <a:tc>
                  <a:txBody>
                    <a:bodyPr/>
                    <a:lstStyle/>
                    <a:p>
                      <a:endParaRPr lang="en-US" dirty="0"/>
                    </a:p>
                  </a:txBody>
                  <a:tcPr/>
                </a:tc>
                <a:tc>
                  <a:txBody>
                    <a:bodyPr/>
                    <a:lstStyle/>
                    <a:p>
                      <a:endParaRPr lang="en-US" dirty="0"/>
                    </a:p>
                  </a:txBody>
                  <a:tcPr/>
                </a:tc>
              </a:tr>
              <a:tr h="348622">
                <a:tc>
                  <a:txBody>
                    <a:bodyPr/>
                    <a:lstStyle/>
                    <a:p>
                      <a:r>
                        <a:rPr lang="en-US" dirty="0"/>
                        <a:t>write(A)</a:t>
                      </a:r>
                      <a:endParaRPr lang="en-US" dirty="0"/>
                    </a:p>
                  </a:txBody>
                  <a:tcPr/>
                </a:tc>
                <a:tc>
                  <a:txBody>
                    <a:bodyPr/>
                    <a:lstStyle/>
                    <a:p>
                      <a:endParaRPr lang="en-US" dirty="0"/>
                    </a:p>
                  </a:txBody>
                  <a:tcPr/>
                </a:tc>
                <a:tc>
                  <a:txBody>
                    <a:bodyPr/>
                    <a:lstStyle/>
                    <a:p>
                      <a:endParaRPr lang="en-US" dirty="0"/>
                    </a:p>
                  </a:txBody>
                  <a:tcPr/>
                </a:tc>
              </a:tr>
              <a:tr h="348622">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read(A)</a:t>
                      </a:r>
                      <a:endParaRPr lang="en-US" dirty="0"/>
                    </a:p>
                  </a:txBody>
                  <a:tcPr/>
                </a:tc>
                <a:tc>
                  <a:txBody>
                    <a:bodyPr/>
                    <a:lstStyle/>
                    <a:p>
                      <a:endParaRPr lang="en-US" dirty="0"/>
                    </a:p>
                  </a:txBody>
                  <a:tcPr/>
                </a:tc>
              </a:tr>
              <a:tr h="348622">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write(A)</a:t>
                      </a:r>
                      <a:endParaRPr lang="en-US" dirty="0"/>
                    </a:p>
                  </a:txBody>
                  <a:tcPr/>
                </a:tc>
                <a:tc>
                  <a:txBody>
                    <a:bodyPr/>
                    <a:lstStyle/>
                    <a:p>
                      <a:endParaRPr lang="en-US" dirty="0"/>
                    </a:p>
                  </a:txBody>
                  <a:tcPr/>
                </a:tc>
              </a:tr>
              <a:tr h="348622">
                <a:tc>
                  <a:txBody>
                    <a:bodyPr/>
                    <a:lstStyle/>
                    <a:p>
                      <a:endParaRPr lang="en-US"/>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read(A)</a:t>
                      </a:r>
                      <a:endParaRPr lang="en-US" dirty="0"/>
                    </a:p>
                  </a:txBody>
                  <a:tcPr/>
                </a:tc>
              </a:tr>
            </a:tbl>
          </a:graphicData>
        </a:graphic>
      </p:graphicFrame>
      <p:graphicFrame>
        <p:nvGraphicFramePr>
          <p:cNvPr id="4" name="Table 3"/>
          <p:cNvGraphicFramePr>
            <a:graphicFrameLocks noGrp="1"/>
          </p:cNvGraphicFramePr>
          <p:nvPr/>
        </p:nvGraphicFramePr>
        <p:xfrm>
          <a:off x="2040340" y="3111693"/>
          <a:ext cx="3543110" cy="2011680"/>
        </p:xfrm>
        <a:graphic>
          <a:graphicData uri="http://schemas.openxmlformats.org/drawingml/2006/table">
            <a:tbl>
              <a:tblPr firstRow="1" bandRow="1">
                <a:tableStyleId>{5C22544A-7EE6-4342-B048-85BDC9FD1C3A}</a:tableStyleId>
              </a:tblPr>
              <a:tblGrid>
                <a:gridCol w="1771555"/>
                <a:gridCol w="1771555"/>
              </a:tblGrid>
              <a:tr h="1651376">
                <a:tc>
                  <a:txBody>
                    <a:bodyPr/>
                    <a:lstStyle/>
                    <a:p>
                      <a:pPr>
                        <a:tabLst>
                          <a:tab pos="1658620" algn="l"/>
                          <a:tab pos="2120900" algn="l"/>
                          <a:tab pos="2684145" algn="l"/>
                          <a:tab pos="3030220" algn="l"/>
                          <a:tab pos="3766820" algn="l"/>
                          <a:tab pos="4055745" algn="l"/>
                        </a:tabLst>
                      </a:pPr>
                      <a:r>
                        <a:rPr lang="en-US" dirty="0" err="1"/>
                        <a:t>Ti</a:t>
                      </a:r>
                      <a:r>
                        <a:rPr lang="en-US" dirty="0"/>
                        <a:t> -&gt; </a:t>
                      </a:r>
                      <a:r>
                        <a:rPr lang="en-US" dirty="0" err="1"/>
                        <a:t>Tj</a:t>
                      </a:r>
                      <a:r>
                        <a:rPr lang="en-US" dirty="0"/>
                        <a:t> -&gt; </a:t>
                      </a:r>
                      <a:r>
                        <a:rPr lang="en-US" dirty="0" err="1"/>
                        <a:t>Tk</a:t>
                      </a:r>
                      <a:endParaRPr lang="en-US" dirty="0"/>
                    </a:p>
                    <a:p>
                      <a:pPr>
                        <a:tabLst>
                          <a:tab pos="1658620" algn="l"/>
                          <a:tab pos="2120900" algn="l"/>
                          <a:tab pos="2684145" algn="l"/>
                          <a:tab pos="3030220" algn="l"/>
                          <a:tab pos="3766820" algn="l"/>
                          <a:tab pos="4055745" algn="l"/>
                        </a:tabLst>
                      </a:pPr>
                      <a:r>
                        <a:rPr lang="en-US" dirty="0"/>
                        <a:t>          c</a:t>
                      </a:r>
                      <a:endParaRPr lang="en-US" dirty="0"/>
                    </a:p>
                    <a:p>
                      <a:pPr>
                        <a:tabLst>
                          <a:tab pos="1658620" algn="l"/>
                          <a:tab pos="2120900" algn="l"/>
                          <a:tab pos="2684145" algn="l"/>
                          <a:tab pos="3030220" algn="l"/>
                          <a:tab pos="3766820" algn="l"/>
                          <a:tab pos="4055745" algn="l"/>
                        </a:tabLst>
                      </a:pPr>
                      <a:r>
                        <a:rPr lang="en-US" dirty="0"/>
                        <a:t>c           </a:t>
                      </a:r>
                      <a:endParaRPr lang="en-US" dirty="0"/>
                    </a:p>
                    <a:p>
                      <a:pPr>
                        <a:tabLst>
                          <a:tab pos="1658620" algn="l"/>
                          <a:tab pos="2120900" algn="l"/>
                          <a:tab pos="2684145" algn="l"/>
                          <a:tab pos="3030220" algn="l"/>
                          <a:tab pos="3766820" algn="l"/>
                          <a:tab pos="4055745" algn="l"/>
                        </a:tabLst>
                      </a:pPr>
                      <a:r>
                        <a:rPr lang="en-US" dirty="0"/>
                        <a:t>                    c</a:t>
                      </a:r>
                      <a:br>
                        <a:rPr lang="en-US" dirty="0"/>
                      </a:br>
                      <a:endParaRPr lang="en-US" dirty="0"/>
                    </a:p>
                    <a:p>
                      <a:pPr>
                        <a:tabLst>
                          <a:tab pos="1658620" algn="l"/>
                          <a:tab pos="2120900" algn="l"/>
                          <a:tab pos="2684145" algn="l"/>
                          <a:tab pos="3030220" algn="l"/>
                          <a:tab pos="3766820" algn="l"/>
                          <a:tab pos="4055745" algn="l"/>
                        </a:tabLst>
                      </a:pPr>
                      <a:r>
                        <a:rPr lang="en-US" dirty="0"/>
                        <a:t>Not Recoverable</a:t>
                      </a:r>
                      <a:endParaRPr lang="en-US" dirty="0"/>
                    </a:p>
                    <a:p>
                      <a:endParaRPr lang="en-US" dirty="0"/>
                    </a:p>
                  </a:txBody>
                  <a:tcPr/>
                </a:tc>
                <a:tc>
                  <a:txBody>
                    <a:bodyPr/>
                    <a:lstStyle/>
                    <a:p>
                      <a:pPr>
                        <a:tabLst>
                          <a:tab pos="1658620" algn="l"/>
                          <a:tab pos="2120900" algn="l"/>
                          <a:tab pos="2684145" algn="l"/>
                          <a:tab pos="3030220" algn="l"/>
                          <a:tab pos="3766820" algn="l"/>
                          <a:tab pos="4055745" algn="l"/>
                        </a:tabLst>
                      </a:pPr>
                      <a:r>
                        <a:rPr lang="en-US" dirty="0" err="1"/>
                        <a:t>Ti</a:t>
                      </a:r>
                      <a:r>
                        <a:rPr lang="en-US" dirty="0"/>
                        <a:t> -&gt; </a:t>
                      </a:r>
                      <a:r>
                        <a:rPr lang="en-US" dirty="0" err="1"/>
                        <a:t>Tj</a:t>
                      </a:r>
                      <a:r>
                        <a:rPr lang="en-US" dirty="0"/>
                        <a:t> -&gt; </a:t>
                      </a:r>
                      <a:r>
                        <a:rPr lang="en-US" dirty="0" err="1"/>
                        <a:t>Tk</a:t>
                      </a:r>
                      <a:endParaRPr lang="en-US" dirty="0"/>
                    </a:p>
                    <a:p>
                      <a:pPr>
                        <a:tabLst>
                          <a:tab pos="1658620" algn="l"/>
                          <a:tab pos="2120900" algn="l"/>
                          <a:tab pos="2684145" algn="l"/>
                          <a:tab pos="3030220" algn="l"/>
                          <a:tab pos="3766820" algn="l"/>
                          <a:tab pos="4055745" algn="l"/>
                        </a:tabLst>
                      </a:pPr>
                      <a:r>
                        <a:rPr lang="en-US" dirty="0"/>
                        <a:t> c</a:t>
                      </a:r>
                      <a:endParaRPr lang="en-US" dirty="0"/>
                    </a:p>
                    <a:p>
                      <a:pPr>
                        <a:tabLst>
                          <a:tab pos="1658620" algn="l"/>
                          <a:tab pos="2120900" algn="l"/>
                          <a:tab pos="2684145" algn="l"/>
                          <a:tab pos="3030220" algn="l"/>
                          <a:tab pos="3766820" algn="l"/>
                          <a:tab pos="4055745" algn="l"/>
                        </a:tabLst>
                      </a:pPr>
                      <a:r>
                        <a:rPr lang="en-US" dirty="0"/>
                        <a:t>          c           </a:t>
                      </a:r>
                      <a:endParaRPr lang="en-US" dirty="0"/>
                    </a:p>
                    <a:p>
                      <a:pPr>
                        <a:tabLst>
                          <a:tab pos="1658620" algn="l"/>
                          <a:tab pos="2120900" algn="l"/>
                          <a:tab pos="2684145" algn="l"/>
                          <a:tab pos="3030220" algn="l"/>
                          <a:tab pos="3766820" algn="l"/>
                          <a:tab pos="4055745" algn="l"/>
                        </a:tabLst>
                      </a:pPr>
                      <a:r>
                        <a:rPr lang="en-US" dirty="0"/>
                        <a:t>                    c</a:t>
                      </a:r>
                      <a:endParaRPr lang="en-US" dirty="0"/>
                    </a:p>
                    <a:p>
                      <a:pPr>
                        <a:tabLst>
                          <a:tab pos="1658620" algn="l"/>
                          <a:tab pos="2120900" algn="l"/>
                          <a:tab pos="2684145" algn="l"/>
                          <a:tab pos="3030220" algn="l"/>
                          <a:tab pos="3766820" algn="l"/>
                          <a:tab pos="4055745" algn="l"/>
                        </a:tabLst>
                      </a:pPr>
                      <a:endParaRPr lang="en-US" dirty="0"/>
                    </a:p>
                    <a:p>
                      <a:pPr>
                        <a:tabLst>
                          <a:tab pos="1658620" algn="l"/>
                          <a:tab pos="2120900" algn="l"/>
                          <a:tab pos="2684145" algn="l"/>
                          <a:tab pos="3030220" algn="l"/>
                          <a:tab pos="3766820" algn="l"/>
                          <a:tab pos="4055745" algn="l"/>
                        </a:tabLst>
                      </a:pPr>
                      <a:r>
                        <a:rPr lang="en-US" dirty="0"/>
                        <a:t>Recoverable</a:t>
                      </a:r>
                      <a:endParaRPr lang="en-US" dirty="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sz="4400" dirty="0" err="1">
                <a:solidFill>
                  <a:srgbClr val="00B0F0"/>
                </a:solidFill>
              </a:rPr>
              <a:t>Cascadeless</a:t>
            </a:r>
            <a:r>
              <a:rPr lang="en-US" sz="4400" dirty="0">
                <a:solidFill>
                  <a:srgbClr val="00B0F0"/>
                </a:solidFill>
              </a:rPr>
              <a:t> Schedule</a:t>
            </a:r>
            <a:endParaRPr lang="en-US" sz="4400" dirty="0"/>
          </a:p>
        </p:txBody>
      </p:sp>
      <p:sp>
        <p:nvSpPr>
          <p:cNvPr id="3" name="Content Placeholder 2"/>
          <p:cNvSpPr>
            <a:spLocks noGrp="1"/>
          </p:cNvSpPr>
          <p:nvPr>
            <p:ph sz="half" idx="1"/>
          </p:nvPr>
        </p:nvSpPr>
        <p:spPr>
          <a:xfrm>
            <a:off x="-13642" y="1738755"/>
            <a:ext cx="12113113" cy="4618502"/>
          </a:xfrm>
        </p:spPr>
        <p:txBody>
          <a:bodyPr>
            <a:normAutofit/>
          </a:bodyPr>
          <a:lstStyle/>
          <a:p>
            <a:pPr marL="0" indent="0">
              <a:spcBef>
                <a:spcPts val="500"/>
              </a:spcBef>
              <a:buClrTx/>
              <a:buSzPct val="95000"/>
              <a:buNone/>
              <a:defRPr/>
            </a:pPr>
            <a:endParaRPr lang="en-US" sz="18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GB" sz="3300" dirty="0">
                <a:solidFill>
                  <a:schemeClr val="tx1"/>
                </a:solidFill>
                <a:latin typeface="Times New Roman" panose="02020603050405020304" charset="0"/>
                <a:cs typeface="Times New Roman" panose="02020603050405020304" charset="0"/>
              </a:rPr>
              <a:t>If the systems does not contain cascading rollbacks.</a:t>
            </a:r>
            <a:endParaRPr lang="en-GB" sz="33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endParaRPr lang="en-GB" sz="3300" dirty="0">
              <a:solidFill>
                <a:schemeClr val="tx1"/>
              </a:solidFill>
              <a:latin typeface="Times New Roman" panose="02020603050405020304" charset="0"/>
              <a:cs typeface="Times New Roman" panose="02020603050405020304" charset="0"/>
            </a:endParaRPr>
          </a:p>
          <a:p>
            <a:pPr marL="916305" lvl="3" indent="0" algn="just">
              <a:lnSpc>
                <a:spcPct val="110000"/>
              </a:lnSpc>
              <a:spcBef>
                <a:spcPts val="500"/>
              </a:spcBef>
              <a:buClr>
                <a:srgbClr val="0BD0D9"/>
              </a:buClr>
              <a:buSzPct val="95000"/>
              <a:buNone/>
              <a:defRPr/>
            </a:pPr>
            <a:r>
              <a:rPr lang="en-US" sz="1800" dirty="0">
                <a:solidFill>
                  <a:schemeClr val="tx1"/>
                </a:solidFill>
                <a:latin typeface="Times New Roman" panose="02020603050405020304" charset="0"/>
                <a:cs typeface="Times New Roman" panose="02020603050405020304" charset="0"/>
              </a:rPr>
              <a:t>	</a:t>
            </a:r>
            <a:endParaRPr lang="en-US" sz="1800" dirty="0">
              <a:solidFill>
                <a:schemeClr val="tx1"/>
              </a:solidFill>
              <a:latin typeface="Times New Roman" panose="02020603050405020304" charset="0"/>
              <a:cs typeface="Times New Roman" panose="02020603050405020304" charset="0"/>
            </a:endParaRPr>
          </a:p>
          <a:p>
            <a:r>
              <a:rPr lang="en-US" sz="1800" b="1" dirty="0">
                <a:solidFill>
                  <a:schemeClr val="tx1"/>
                </a:solidFill>
                <a:latin typeface="Times New Roman" panose="02020603050405020304" charset="0"/>
                <a:cs typeface="Times New Roman" panose="02020603050405020304" charset="0"/>
              </a:rPr>
              <a:t>	</a:t>
            </a:r>
            <a:endParaRPr lang="en-GB" sz="2000" dirty="0"/>
          </a:p>
          <a:p>
            <a:pPr marL="1905" indent="0" algn="just">
              <a:spcBef>
                <a:spcPts val="500"/>
              </a:spcBef>
              <a:buClrTx/>
              <a:buSzPct val="95000"/>
              <a:buNone/>
              <a:defRPr/>
            </a:pPr>
            <a:r>
              <a:rPr lang="en-US" sz="2400" dirty="0">
                <a:solidFill>
                  <a:schemeClr val="tx1"/>
                </a:solidFill>
                <a:latin typeface="Times New Roman" panose="02020603050405020304" charset="0"/>
                <a:cs typeface="Times New Roman" panose="02020603050405020304" charset="0"/>
              </a:rPr>
              <a:t>		</a:t>
            </a:r>
            <a:endParaRPr lang="en-US" dirty="0">
              <a:solidFill>
                <a:schemeClr val="tx1"/>
              </a:solidFill>
            </a:endParaRPr>
          </a:p>
        </p:txBody>
      </p:sp>
      <p:graphicFrame>
        <p:nvGraphicFramePr>
          <p:cNvPr id="5" name="Table 10"/>
          <p:cNvGraphicFramePr>
            <a:graphicFrameLocks noGrp="1"/>
          </p:cNvGraphicFramePr>
          <p:nvPr/>
        </p:nvGraphicFramePr>
        <p:xfrm>
          <a:off x="1430408" y="2848498"/>
          <a:ext cx="2376048" cy="2834640"/>
        </p:xfrm>
        <a:graphic>
          <a:graphicData uri="http://schemas.openxmlformats.org/drawingml/2006/table">
            <a:tbl>
              <a:tblPr firstRow="1" bandRow="1">
                <a:tableStyleId>{5940675A-B579-460E-94D1-54222C63F5DA}</a:tableStyleId>
              </a:tblPr>
              <a:tblGrid>
                <a:gridCol w="792016"/>
                <a:gridCol w="792016"/>
                <a:gridCol w="792016"/>
              </a:tblGrid>
              <a:tr h="323385">
                <a:tc>
                  <a:txBody>
                    <a:bodyPr/>
                    <a:lstStyle/>
                    <a:p>
                      <a:r>
                        <a:rPr lang="en-GB" dirty="0"/>
                        <a:t>T1</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T2</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T3</a:t>
                      </a:r>
                      <a:endParaRPr lang="en-GB" dirty="0"/>
                    </a:p>
                  </a:txBody>
                  <a:tcPr>
                    <a:lnB w="12700" cap="flat" cmpd="sng" algn="ctr">
                      <a:solidFill>
                        <a:schemeClr val="tx1"/>
                      </a:solid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4253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TextBox 5"/>
          <p:cNvSpPr txBox="1"/>
          <p:nvPr/>
        </p:nvSpPr>
        <p:spPr>
          <a:xfrm>
            <a:off x="4446323" y="2977217"/>
            <a:ext cx="5001031" cy="2585323"/>
          </a:xfrm>
          <a:prstGeom prst="rect">
            <a:avLst/>
          </a:prstGeom>
          <a:noFill/>
        </p:spPr>
        <p:txBody>
          <a:bodyPr wrap="square" rtlCol="0">
            <a:spAutoFit/>
          </a:bodyPr>
          <a:lstStyle/>
          <a:p>
            <a:pPr marL="285750" indent="-285750">
              <a:buFont typeface="Arial" panose="020B0604020202020204" pitchFamily="34" charset="0"/>
              <a:buChar char="•"/>
            </a:pPr>
            <a:r>
              <a:rPr lang="en-GB" dirty="0"/>
              <a:t>If T1 fails before commit then it will rollback, and then T2 and T3 will also rollback. This is cascading schedules.</a:t>
            </a:r>
            <a:endParaRPr lang="en-GB" dirty="0"/>
          </a:p>
          <a:p>
            <a:pPr marL="285750" indent="-285750">
              <a:buFont typeface="Arial" panose="020B0604020202020204" pitchFamily="34" charset="0"/>
              <a:buChar char="•"/>
            </a:pPr>
            <a:r>
              <a:rPr lang="en-GB" dirty="0"/>
              <a:t>So if dirty read is there then schedule definitely will be cascade schedule.</a:t>
            </a:r>
            <a:endParaRPr lang="en-GB" dirty="0"/>
          </a:p>
          <a:p>
            <a:pPr marL="285750" indent="-285750">
              <a:buFont typeface="Arial" panose="020B0604020202020204" pitchFamily="34" charset="0"/>
              <a:buChar char="•"/>
            </a:pPr>
            <a:r>
              <a:rPr lang="en-GB" dirty="0"/>
              <a:t>This is optional property.</a:t>
            </a:r>
            <a:endParaRPr lang="en-GB" dirty="0"/>
          </a:p>
          <a:p>
            <a:pPr marL="285750" indent="-285750">
              <a:buFont typeface="Arial" panose="020B0604020202020204" pitchFamily="34" charset="0"/>
              <a:buChar char="•"/>
            </a:pPr>
            <a:r>
              <a:rPr lang="en-GB" dirty="0">
                <a:solidFill>
                  <a:srgbClr val="FF0000"/>
                </a:solidFill>
              </a:rPr>
              <a:t>If the schedule doesn’t contain dirty read, it will be </a:t>
            </a:r>
            <a:r>
              <a:rPr lang="en-GB" dirty="0" err="1">
                <a:solidFill>
                  <a:srgbClr val="FF0000"/>
                </a:solidFill>
              </a:rPr>
              <a:t>cascadeless</a:t>
            </a:r>
            <a:r>
              <a:rPr lang="en-GB" dirty="0">
                <a:solidFill>
                  <a:srgbClr val="FF0000"/>
                </a:solidFill>
              </a:rPr>
              <a:t> </a:t>
            </a:r>
            <a:r>
              <a:rPr lang="en-GB" dirty="0" err="1">
                <a:solidFill>
                  <a:srgbClr val="FF0000"/>
                </a:solidFill>
              </a:rPr>
              <a:t>inspite</a:t>
            </a:r>
            <a:r>
              <a:rPr lang="en-GB" dirty="0">
                <a:solidFill>
                  <a:srgbClr val="FF0000"/>
                </a:solidFill>
              </a:rPr>
              <a:t> of having blind write.</a:t>
            </a:r>
            <a:endParaRPr lang="en-GB" dirty="0">
              <a:solidFill>
                <a:srgbClr val="FF0000"/>
              </a:solidFill>
            </a:endParaRPr>
          </a:p>
          <a:p>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GB" dirty="0"/>
          </a:p>
        </p:txBody>
      </p:sp>
      <p:sp>
        <p:nvSpPr>
          <p:cNvPr id="3" name="Content Placeholder 2"/>
          <p:cNvSpPr>
            <a:spLocks noGrp="1"/>
          </p:cNvSpPr>
          <p:nvPr>
            <p:ph sz="half" idx="1"/>
          </p:nvPr>
        </p:nvSpPr>
        <p:spPr/>
        <p:txBody>
          <a:bodyPr/>
          <a:lstStyle/>
          <a:p>
            <a:endParaRPr lang="en-GB" dirty="0"/>
          </a:p>
        </p:txBody>
      </p:sp>
      <p:sp>
        <p:nvSpPr>
          <p:cNvPr id="4" name="Content Placeholder 3"/>
          <p:cNvSpPr>
            <a:spLocks noGrp="1"/>
          </p:cNvSpPr>
          <p:nvPr>
            <p:ph sz="half" idx="2"/>
          </p:nvPr>
        </p:nvSpPr>
        <p:spPr/>
        <p:txBody>
          <a:bodyPr/>
          <a:lstStyle/>
          <a:p>
            <a:endParaRPr lang="en-GB"/>
          </a:p>
        </p:txBody>
      </p:sp>
      <p:graphicFrame>
        <p:nvGraphicFramePr>
          <p:cNvPr id="6" name="Table 10"/>
          <p:cNvGraphicFramePr>
            <a:graphicFrameLocks noGrp="1"/>
          </p:cNvGraphicFramePr>
          <p:nvPr/>
        </p:nvGraphicFramePr>
        <p:xfrm>
          <a:off x="1430408" y="2848498"/>
          <a:ext cx="2376048" cy="2651760"/>
        </p:xfrm>
        <a:graphic>
          <a:graphicData uri="http://schemas.openxmlformats.org/drawingml/2006/table">
            <a:tbl>
              <a:tblPr firstRow="1" bandRow="1">
                <a:tableStyleId>{5940675A-B579-460E-94D1-54222C63F5DA}</a:tableStyleId>
              </a:tblPr>
              <a:tblGrid>
                <a:gridCol w="792016"/>
                <a:gridCol w="792016"/>
                <a:gridCol w="792016"/>
              </a:tblGrid>
              <a:tr h="323385">
                <a:tc>
                  <a:txBody>
                    <a:bodyPr/>
                    <a:lstStyle/>
                    <a:p>
                      <a:r>
                        <a:rPr lang="en-GB" dirty="0"/>
                        <a:t>T1</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T2</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T3</a:t>
                      </a:r>
                      <a:endParaRPr lang="en-GB" dirty="0"/>
                    </a:p>
                  </a:txBody>
                  <a:tcPr>
                    <a:lnB w="12700" cap="flat" cmpd="sng" algn="ctr">
                      <a:solidFill>
                        <a:schemeClr val="tx1"/>
                      </a:solid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4253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p>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Read(B)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a:latin typeface="Times New Roman" panose="02020603050405020304" charset="0"/>
                          <a:cs typeface="Times New Roman" panose="02020603050405020304" charset="0"/>
                        </a:rPr>
                        <a:t>Write(B)</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7" name="TextBox 6"/>
          <p:cNvSpPr txBox="1"/>
          <p:nvPr/>
        </p:nvSpPr>
        <p:spPr>
          <a:xfrm>
            <a:off x="4139584" y="3627264"/>
            <a:ext cx="2141147" cy="923330"/>
          </a:xfrm>
          <a:prstGeom prst="rect">
            <a:avLst/>
          </a:prstGeom>
          <a:noFill/>
        </p:spPr>
        <p:txBody>
          <a:bodyPr wrap="square" rtlCol="0">
            <a:spAutoFit/>
          </a:bodyPr>
          <a:lstStyle/>
          <a:p>
            <a:r>
              <a:rPr lang="en-GB" dirty="0" err="1"/>
              <a:t>Cascadeless</a:t>
            </a:r>
            <a:r>
              <a:rPr lang="en-GB" dirty="0"/>
              <a:t> schedule, dirty read is not there.</a:t>
            </a:r>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p:txBody>
          <a:bodyPr/>
          <a:lstStyle/>
          <a:p>
            <a:r>
              <a:rPr lang="en-US" dirty="0">
                <a:effectLst>
                  <a:outerShdw blurRad="38100" dist="38100" dir="2700000" algn="tl">
                    <a:srgbClr val="000000"/>
                  </a:outerShdw>
                </a:effectLst>
              </a:rPr>
              <a:t>Recoverability (Cont.)</a:t>
            </a:r>
            <a:endParaRPr lang="en-US" dirty="0"/>
          </a:p>
        </p:txBody>
      </p:sp>
      <p:sp>
        <p:nvSpPr>
          <p:cNvPr id="403459" name="Rectangle 3"/>
          <p:cNvSpPr>
            <a:spLocks noGrp="1" noChangeArrowheads="1"/>
          </p:cNvSpPr>
          <p:nvPr>
            <p:ph type="body" idx="1"/>
          </p:nvPr>
        </p:nvSpPr>
        <p:spPr>
          <a:xfrm>
            <a:off x="1097280" y="1845733"/>
            <a:ext cx="10058400" cy="4363997"/>
          </a:xfrm>
        </p:spPr>
        <p:txBody>
          <a:bodyPr>
            <a:normAutofit fontScale="92500" lnSpcReduction="10000"/>
          </a:bodyPr>
          <a:lstStyle/>
          <a:p>
            <a:r>
              <a:rPr lang="en-US" b="1" dirty="0" err="1">
                <a:solidFill>
                  <a:schemeClr val="tx2"/>
                </a:solidFill>
              </a:rPr>
              <a:t>Cascadeless</a:t>
            </a:r>
            <a:r>
              <a:rPr lang="en-US" b="1" i="1" dirty="0">
                <a:solidFill>
                  <a:schemeClr val="tx2"/>
                </a:solidFill>
              </a:rPr>
              <a:t> </a:t>
            </a:r>
            <a:r>
              <a:rPr lang="en-US" b="1" dirty="0">
                <a:solidFill>
                  <a:schemeClr val="tx2"/>
                </a:solidFill>
              </a:rPr>
              <a:t>schedules</a:t>
            </a:r>
            <a:r>
              <a:rPr lang="en-US" dirty="0"/>
              <a:t> — cascading rollbacks cannot occur; for each pair of transactions </a:t>
            </a:r>
            <a:r>
              <a:rPr lang="en-US" i="1" dirty="0" err="1"/>
              <a:t>T</a:t>
            </a:r>
            <a:r>
              <a:rPr lang="en-US" i="1" baseline="-25000" dirty="0" err="1"/>
              <a:t>i</a:t>
            </a:r>
            <a:r>
              <a:rPr lang="en-US" i="1" dirty="0"/>
              <a:t> </a:t>
            </a:r>
            <a:r>
              <a:rPr lang="en-US" dirty="0"/>
              <a:t>and </a:t>
            </a:r>
            <a:r>
              <a:rPr lang="en-US" i="1" dirty="0" err="1"/>
              <a:t>T</a:t>
            </a:r>
            <a:r>
              <a:rPr lang="en-US" i="1" baseline="-25000" dirty="0" err="1"/>
              <a:t>j</a:t>
            </a:r>
            <a:r>
              <a:rPr lang="en-US" dirty="0"/>
              <a:t> such that </a:t>
            </a:r>
            <a:r>
              <a:rPr lang="en-US" i="1" dirty="0" err="1"/>
              <a:t>T</a:t>
            </a:r>
            <a:r>
              <a:rPr lang="en-US" i="1" baseline="-25000" dirty="0" err="1"/>
              <a:t>j</a:t>
            </a:r>
            <a:r>
              <a:rPr lang="en-US" dirty="0"/>
              <a:t>  reads a data item previously written by </a:t>
            </a:r>
            <a:r>
              <a:rPr lang="en-US" i="1" dirty="0" err="1"/>
              <a:t>T</a:t>
            </a:r>
            <a:r>
              <a:rPr lang="en-US" i="1" baseline="-25000" dirty="0" err="1"/>
              <a:t>i</a:t>
            </a:r>
            <a:r>
              <a:rPr lang="en-US" dirty="0"/>
              <a:t>, the commit operation of </a:t>
            </a:r>
            <a:r>
              <a:rPr lang="en-US" i="1" dirty="0" err="1"/>
              <a:t>T</a:t>
            </a:r>
            <a:r>
              <a:rPr lang="en-US" i="1" baseline="-25000" dirty="0" err="1"/>
              <a:t>i</a:t>
            </a:r>
            <a:r>
              <a:rPr lang="en-US" i="1" dirty="0"/>
              <a:t> </a:t>
            </a:r>
            <a:r>
              <a:rPr lang="en-US" dirty="0"/>
              <a:t> appears before the read operation of </a:t>
            </a:r>
            <a:r>
              <a:rPr lang="en-US" i="1" dirty="0" err="1"/>
              <a:t>T</a:t>
            </a:r>
            <a:r>
              <a:rPr lang="en-US" i="1" baseline="-25000" dirty="0" err="1"/>
              <a:t>j</a:t>
            </a:r>
            <a:r>
              <a:rPr lang="en-US" dirty="0"/>
              <a:t>.</a:t>
            </a:r>
            <a:endParaRPr lang="en-US" dirty="0"/>
          </a:p>
          <a:p>
            <a:endParaRPr lang="en-US" dirty="0"/>
          </a:p>
          <a:p>
            <a:endParaRPr lang="en-US" dirty="0"/>
          </a:p>
          <a:p>
            <a:endParaRPr lang="en-US" dirty="0"/>
          </a:p>
          <a:p>
            <a:endParaRPr lang="en-US" dirty="0"/>
          </a:p>
          <a:p>
            <a:endParaRPr lang="en-US" dirty="0"/>
          </a:p>
          <a:p>
            <a:endParaRPr lang="en-US" dirty="0"/>
          </a:p>
          <a:p>
            <a:r>
              <a:rPr lang="en-US" dirty="0"/>
              <a:t>Every </a:t>
            </a:r>
            <a:r>
              <a:rPr lang="en-US" dirty="0" err="1"/>
              <a:t>cascadeless</a:t>
            </a:r>
            <a:r>
              <a:rPr lang="en-US" dirty="0"/>
              <a:t> schedule is also recoverable</a:t>
            </a:r>
            <a:endParaRPr lang="en-US" dirty="0"/>
          </a:p>
          <a:p>
            <a:r>
              <a:rPr lang="en-US" dirty="0"/>
              <a:t>It is desirable to restrict the schedules to those that are </a:t>
            </a:r>
            <a:r>
              <a:rPr lang="en-US" dirty="0" err="1"/>
              <a:t>cascadeless</a:t>
            </a:r>
            <a:endParaRPr lang="en-US" dirty="0"/>
          </a:p>
        </p:txBody>
      </p:sp>
      <p:graphicFrame>
        <p:nvGraphicFramePr>
          <p:cNvPr id="2" name="Table 1"/>
          <p:cNvGraphicFramePr>
            <a:graphicFrameLocks noGrp="1"/>
          </p:cNvGraphicFramePr>
          <p:nvPr/>
        </p:nvGraphicFramePr>
        <p:xfrm>
          <a:off x="6003499" y="2411988"/>
          <a:ext cx="4327857" cy="3017520"/>
        </p:xfrm>
        <a:graphic>
          <a:graphicData uri="http://schemas.openxmlformats.org/drawingml/2006/table">
            <a:tbl>
              <a:tblPr firstRow="1" bandRow="1">
                <a:tableStyleId>{5C22544A-7EE6-4342-B048-85BDC9FD1C3A}</a:tableStyleId>
              </a:tblPr>
              <a:tblGrid>
                <a:gridCol w="1442619"/>
                <a:gridCol w="1442619"/>
                <a:gridCol w="1442619"/>
              </a:tblGrid>
              <a:tr h="248586">
                <a:tc>
                  <a:txBody>
                    <a:bodyPr/>
                    <a:lstStyle/>
                    <a:p>
                      <a:r>
                        <a:rPr lang="en-US" dirty="0" err="1"/>
                        <a:t>Ti</a:t>
                      </a:r>
                      <a:endParaRPr lang="en-US" dirty="0"/>
                    </a:p>
                  </a:txBody>
                  <a:tcPr/>
                </a:tc>
                <a:tc>
                  <a:txBody>
                    <a:bodyPr/>
                    <a:lstStyle/>
                    <a:p>
                      <a:r>
                        <a:rPr lang="en-US" dirty="0" err="1"/>
                        <a:t>Tj</a:t>
                      </a:r>
                      <a:endParaRPr lang="en-US" dirty="0"/>
                    </a:p>
                  </a:txBody>
                  <a:tcPr/>
                </a:tc>
                <a:tc>
                  <a:txBody>
                    <a:bodyPr/>
                    <a:lstStyle/>
                    <a:p>
                      <a:r>
                        <a:rPr lang="en-US" dirty="0" err="1"/>
                        <a:t>Tk</a:t>
                      </a:r>
                      <a:endParaRPr lang="en-US" dirty="0"/>
                    </a:p>
                  </a:txBody>
                  <a:tcPr/>
                </a:tc>
              </a:tr>
              <a:tr h="248586">
                <a:tc>
                  <a:txBody>
                    <a:bodyPr/>
                    <a:lstStyle/>
                    <a:p>
                      <a:r>
                        <a:rPr lang="en-US" dirty="0"/>
                        <a:t>read(A)</a:t>
                      </a:r>
                      <a:endParaRPr lang="en-US" dirty="0"/>
                    </a:p>
                  </a:txBody>
                  <a:tcPr/>
                </a:tc>
                <a:tc>
                  <a:txBody>
                    <a:bodyPr/>
                    <a:lstStyle/>
                    <a:p>
                      <a:endParaRPr lang="en-US" dirty="0"/>
                    </a:p>
                  </a:txBody>
                  <a:tcPr/>
                </a:tc>
                <a:tc>
                  <a:txBody>
                    <a:bodyPr/>
                    <a:lstStyle/>
                    <a:p>
                      <a:endParaRPr lang="en-US" dirty="0"/>
                    </a:p>
                  </a:txBody>
                  <a:tcPr/>
                </a:tc>
              </a:tr>
              <a:tr h="435025">
                <a:tc>
                  <a:txBody>
                    <a:bodyPr/>
                    <a:lstStyle/>
                    <a:p>
                      <a:r>
                        <a:rPr lang="en-US" dirty="0"/>
                        <a:t>write(A)</a:t>
                      </a:r>
                      <a:endParaRPr lang="en-US" dirty="0"/>
                    </a:p>
                    <a:p>
                      <a:r>
                        <a:rPr lang="en-US" dirty="0"/>
                        <a:t>commit</a:t>
                      </a:r>
                      <a:endParaRPr lang="en-US" dirty="0"/>
                    </a:p>
                  </a:txBody>
                  <a:tcPr/>
                </a:tc>
                <a:tc>
                  <a:txBody>
                    <a:bodyPr/>
                    <a:lstStyle/>
                    <a:p>
                      <a:endParaRPr lang="en-US" dirty="0"/>
                    </a:p>
                  </a:txBody>
                  <a:tcPr/>
                </a:tc>
                <a:tc>
                  <a:txBody>
                    <a:bodyPr/>
                    <a:lstStyle/>
                    <a:p>
                      <a:endParaRPr lang="en-US" dirty="0"/>
                    </a:p>
                  </a:txBody>
                  <a:tcPr/>
                </a:tc>
              </a:tr>
              <a:tr h="248586">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read(A)</a:t>
                      </a:r>
                      <a:endParaRPr lang="en-US" dirty="0"/>
                    </a:p>
                  </a:txBody>
                  <a:tcPr/>
                </a:tc>
                <a:tc>
                  <a:txBody>
                    <a:bodyPr/>
                    <a:lstStyle/>
                    <a:p>
                      <a:endParaRPr lang="en-US" dirty="0"/>
                    </a:p>
                  </a:txBody>
                  <a:tcPr/>
                </a:tc>
              </a:tr>
              <a:tr h="435025">
                <a:tc>
                  <a:txBody>
                    <a:bodyPr/>
                    <a:lstStyle/>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write(A)</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commit</a:t>
                      </a:r>
                      <a:endParaRPr lang="en-US" dirty="0"/>
                    </a:p>
                  </a:txBody>
                  <a:tcPr/>
                </a:tc>
                <a:tc>
                  <a:txBody>
                    <a:bodyPr/>
                    <a:lstStyle/>
                    <a:p>
                      <a:endParaRPr lang="en-US" dirty="0"/>
                    </a:p>
                  </a:txBody>
                  <a:tcPr/>
                </a:tc>
              </a:tr>
              <a:tr h="435025">
                <a:tc>
                  <a:txBody>
                    <a:bodyPr/>
                    <a:lstStyle/>
                    <a:p>
                      <a:endParaRPr lang="en-US"/>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t>read(A)</a:t>
                      </a:r>
                      <a:endParaRPr lang="en-US" dirty="0"/>
                    </a:p>
                    <a:p>
                      <a:pPr marL="0" marR="0" indent="0" algn="l" defTabSz="914400" rtl="0" eaLnBrk="1" fontAlgn="auto" latinLnBrk="0" hangingPunct="1">
                        <a:lnSpc>
                          <a:spcPct val="100000"/>
                        </a:lnSpc>
                        <a:spcBef>
                          <a:spcPts val="0"/>
                        </a:spcBef>
                        <a:spcAft>
                          <a:spcPts val="0"/>
                        </a:spcAft>
                        <a:buClrTx/>
                        <a:buSzTx/>
                        <a:buFontTx/>
                        <a:buNone/>
                        <a:defRPr/>
                      </a:pPr>
                      <a:r>
                        <a:rPr lang="en-US" dirty="0"/>
                        <a:t>commit</a:t>
                      </a:r>
                      <a:endParaRPr lang="en-US" dirty="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dirty="0">
                <a:effectLst>
                  <a:outerShdw blurRad="38100" dist="38100" dir="2700000" algn="tl">
                    <a:srgbClr val="000000"/>
                  </a:outerShdw>
                </a:effectLst>
              </a:rPr>
              <a:t>Example of a Transaction</a:t>
            </a:r>
            <a:endParaRPr lang="en-IN" sz="4300" dirty="0">
              <a:effectLst>
                <a:outerShdw blurRad="38100" dist="38100" dir="2700000" algn="tl">
                  <a:srgbClr val="000000"/>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q"/>
            </a:pPr>
            <a:r>
              <a:rPr lang="en-IN" dirty="0"/>
              <a:t> Updating a Record</a:t>
            </a:r>
            <a:endParaRPr lang="en-IN" dirty="0"/>
          </a:p>
          <a:p>
            <a:pPr lvl="1">
              <a:buFont typeface="Wingdings" panose="05000000000000000000" pitchFamily="2" charset="2"/>
              <a:buChar char="§"/>
            </a:pPr>
            <a:r>
              <a:rPr lang="en-IN" dirty="0"/>
              <a:t>Locate the Record on Disk</a:t>
            </a:r>
            <a:endParaRPr lang="en-IN" dirty="0"/>
          </a:p>
          <a:p>
            <a:pPr lvl="1">
              <a:buFont typeface="Wingdings" panose="05000000000000000000" pitchFamily="2" charset="2"/>
              <a:buChar char="§"/>
            </a:pPr>
            <a:r>
              <a:rPr lang="en-IN" dirty="0"/>
              <a:t>Bring record into Buffer</a:t>
            </a:r>
            <a:endParaRPr lang="en-IN" dirty="0"/>
          </a:p>
          <a:p>
            <a:pPr lvl="1">
              <a:buFont typeface="Wingdings" panose="05000000000000000000" pitchFamily="2" charset="2"/>
              <a:buChar char="§"/>
            </a:pPr>
            <a:r>
              <a:rPr lang="en-IN" dirty="0"/>
              <a:t>Update Data in the Buffer</a:t>
            </a:r>
            <a:endParaRPr lang="en-IN" dirty="0"/>
          </a:p>
          <a:p>
            <a:pPr lvl="1">
              <a:buFont typeface="Wingdings" panose="05000000000000000000" pitchFamily="2" charset="2"/>
              <a:buChar char="§"/>
            </a:pPr>
            <a:r>
              <a:rPr lang="en-IN" dirty="0"/>
              <a:t>Writing Data Back to Disk</a:t>
            </a:r>
            <a:endParaRPr lang="en-IN" dirty="0"/>
          </a:p>
          <a:p>
            <a:pPr>
              <a:buNone/>
            </a:pP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b">
            <a:normAutofit/>
          </a:bodyPr>
          <a:lstStyle/>
          <a:p>
            <a:r>
              <a:rPr lang="en-US" sz="4400" dirty="0">
                <a:solidFill>
                  <a:srgbClr val="00B0F0"/>
                </a:solidFill>
              </a:rPr>
              <a:t>Strict Schedule</a:t>
            </a:r>
            <a:endParaRPr lang="en-US" sz="4400" dirty="0"/>
          </a:p>
        </p:txBody>
      </p:sp>
      <p:sp>
        <p:nvSpPr>
          <p:cNvPr id="3" name="Content Placeholder 2"/>
          <p:cNvSpPr>
            <a:spLocks noGrp="1"/>
          </p:cNvSpPr>
          <p:nvPr>
            <p:ph sz="half" idx="1"/>
          </p:nvPr>
        </p:nvSpPr>
        <p:spPr>
          <a:xfrm>
            <a:off x="-13642" y="1738755"/>
            <a:ext cx="12113113" cy="4618502"/>
          </a:xfrm>
        </p:spPr>
        <p:txBody>
          <a:bodyPr>
            <a:normAutofit/>
          </a:bodyPr>
          <a:lstStyle/>
          <a:p>
            <a:pPr marL="0" indent="0">
              <a:spcBef>
                <a:spcPts val="500"/>
              </a:spcBef>
              <a:buClrTx/>
              <a:buSzPct val="95000"/>
              <a:buNone/>
              <a:defRPr/>
            </a:pPr>
            <a:endParaRPr lang="en-US" sz="18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r>
              <a:rPr lang="en-GB" sz="3300" dirty="0">
                <a:solidFill>
                  <a:schemeClr val="tx1"/>
                </a:solidFill>
                <a:latin typeface="Times New Roman" panose="02020603050405020304" charset="0"/>
                <a:cs typeface="Times New Roman" panose="02020603050405020304" charset="0"/>
              </a:rPr>
              <a:t>Other transaction can perform read/write of the data item only after the commit called as strict schedule.</a:t>
            </a:r>
            <a:endParaRPr lang="en-GB" sz="3300" dirty="0">
              <a:solidFill>
                <a:schemeClr val="tx1"/>
              </a:solidFill>
              <a:latin typeface="Times New Roman" panose="02020603050405020304" charset="0"/>
              <a:cs typeface="Times New Roman" panose="02020603050405020304" charset="0"/>
            </a:endParaRPr>
          </a:p>
          <a:p>
            <a:pPr marL="916305" lvl="3" indent="0" algn="just">
              <a:lnSpc>
                <a:spcPct val="110000"/>
              </a:lnSpc>
              <a:spcBef>
                <a:spcPts val="500"/>
              </a:spcBef>
              <a:buClr>
                <a:srgbClr val="0BD0D9"/>
              </a:buClr>
              <a:buSzPct val="95000"/>
              <a:buNone/>
              <a:defRPr/>
            </a:pPr>
            <a:endParaRPr lang="en-GB" sz="3300" dirty="0">
              <a:solidFill>
                <a:schemeClr val="tx1"/>
              </a:solidFill>
              <a:latin typeface="Times New Roman" panose="02020603050405020304" charset="0"/>
              <a:cs typeface="Times New Roman" panose="02020603050405020304" charset="0"/>
            </a:endParaRPr>
          </a:p>
          <a:p>
            <a:pPr marL="1186180" lvl="3" indent="-269875" algn="just">
              <a:lnSpc>
                <a:spcPct val="110000"/>
              </a:lnSpc>
              <a:spcBef>
                <a:spcPts val="500"/>
              </a:spcBef>
              <a:buClr>
                <a:srgbClr val="0BD0D9"/>
              </a:buClr>
              <a:buSzPct val="95000"/>
              <a:buFont typeface="Wingdings 2" panose="05020102010507070707" pitchFamily="18" charset="2"/>
              <a:buChar char=""/>
              <a:defRPr/>
            </a:pPr>
            <a:endParaRPr lang="en-GB" sz="3300" dirty="0">
              <a:solidFill>
                <a:schemeClr val="tx1"/>
              </a:solidFill>
              <a:latin typeface="Times New Roman" panose="02020603050405020304" charset="0"/>
              <a:cs typeface="Times New Roman" panose="02020603050405020304" charset="0"/>
            </a:endParaRPr>
          </a:p>
          <a:p>
            <a:pPr marL="916305" lvl="3" indent="0" algn="just">
              <a:lnSpc>
                <a:spcPct val="110000"/>
              </a:lnSpc>
              <a:spcBef>
                <a:spcPts val="500"/>
              </a:spcBef>
              <a:buClr>
                <a:srgbClr val="0BD0D9"/>
              </a:buClr>
              <a:buSzPct val="95000"/>
              <a:buNone/>
              <a:defRPr/>
            </a:pPr>
            <a:r>
              <a:rPr lang="en-US" sz="1800" dirty="0">
                <a:solidFill>
                  <a:schemeClr val="tx1"/>
                </a:solidFill>
                <a:latin typeface="Times New Roman" panose="02020603050405020304" charset="0"/>
                <a:cs typeface="Times New Roman" panose="02020603050405020304" charset="0"/>
              </a:rPr>
              <a:t>	</a:t>
            </a:r>
            <a:endParaRPr lang="en-US" sz="1800" dirty="0">
              <a:solidFill>
                <a:schemeClr val="tx1"/>
              </a:solidFill>
              <a:latin typeface="Times New Roman" panose="02020603050405020304" charset="0"/>
              <a:cs typeface="Times New Roman" panose="02020603050405020304" charset="0"/>
            </a:endParaRPr>
          </a:p>
          <a:p>
            <a:r>
              <a:rPr lang="en-US" sz="1800" b="1" dirty="0">
                <a:solidFill>
                  <a:schemeClr val="tx1"/>
                </a:solidFill>
                <a:latin typeface="Times New Roman" panose="02020603050405020304" charset="0"/>
                <a:cs typeface="Times New Roman" panose="02020603050405020304" charset="0"/>
              </a:rPr>
              <a:t>	</a:t>
            </a:r>
            <a:endParaRPr lang="en-GB" sz="2000" dirty="0"/>
          </a:p>
          <a:p>
            <a:pPr marL="1905" indent="0" algn="just">
              <a:spcBef>
                <a:spcPts val="500"/>
              </a:spcBef>
              <a:buClrTx/>
              <a:buSzPct val="95000"/>
              <a:buNone/>
              <a:defRPr/>
            </a:pPr>
            <a:r>
              <a:rPr lang="en-US" sz="2400" dirty="0">
                <a:solidFill>
                  <a:schemeClr val="tx1"/>
                </a:solidFill>
                <a:latin typeface="Times New Roman" panose="02020603050405020304" charset="0"/>
                <a:cs typeface="Times New Roman" panose="02020603050405020304" charset="0"/>
              </a:rPr>
              <a:t>		</a:t>
            </a:r>
            <a:endParaRPr lang="en-US" dirty="0">
              <a:solidFill>
                <a:schemeClr val="tx1"/>
              </a:solidFill>
            </a:endParaRPr>
          </a:p>
        </p:txBody>
      </p:sp>
      <p:graphicFrame>
        <p:nvGraphicFramePr>
          <p:cNvPr id="5" name="Table 10"/>
          <p:cNvGraphicFramePr>
            <a:graphicFrameLocks noGrp="1"/>
          </p:cNvGraphicFramePr>
          <p:nvPr/>
        </p:nvGraphicFramePr>
        <p:xfrm>
          <a:off x="8350641" y="2715264"/>
          <a:ext cx="2376048" cy="2835236"/>
        </p:xfrm>
        <a:graphic>
          <a:graphicData uri="http://schemas.openxmlformats.org/drawingml/2006/table">
            <a:tbl>
              <a:tblPr firstRow="1" bandRow="1">
                <a:tableStyleId>{5940675A-B579-460E-94D1-54222C63F5DA}</a:tableStyleId>
              </a:tblPr>
              <a:tblGrid>
                <a:gridCol w="792016"/>
                <a:gridCol w="792016"/>
                <a:gridCol w="792016"/>
              </a:tblGrid>
              <a:tr h="323385">
                <a:tc>
                  <a:txBody>
                    <a:bodyPr/>
                    <a:lstStyle/>
                    <a:p>
                      <a:r>
                        <a:rPr lang="en-GB" dirty="0"/>
                        <a:t>T1</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T2</a:t>
                      </a:r>
                      <a:endParaRPr lang="en-GB" dirty="0"/>
                    </a:p>
                  </a:txBody>
                  <a:tcPr>
                    <a:lnB w="12700" cap="flat" cmpd="sng" algn="ctr">
                      <a:solidFill>
                        <a:schemeClr val="tx1"/>
                      </a:solidFill>
                      <a:prstDash val="solid"/>
                      <a:round/>
                      <a:headEnd type="none" w="med" len="med"/>
                      <a:tailEnd type="none" w="med" len="med"/>
                    </a:lnB>
                  </a:tcPr>
                </a:tc>
                <a:tc>
                  <a:txBody>
                    <a:bodyPr/>
                    <a:lstStyle/>
                    <a:p>
                      <a:r>
                        <a:rPr lang="en-GB" dirty="0"/>
                        <a:t>T3</a:t>
                      </a:r>
                      <a:endParaRPr lang="en-GB" dirty="0"/>
                    </a:p>
                  </a:txBody>
                  <a:tcPr>
                    <a:lnB w="12700" cap="flat" cmpd="sng" algn="ctr">
                      <a:solidFill>
                        <a:schemeClr val="tx1"/>
                      </a:solidFill>
                      <a:prstDash val="solid"/>
                      <a:round/>
                      <a:headEnd type="none" w="med" len="med"/>
                      <a:tailEnd type="none" w="med" len="med"/>
                    </a:lnB>
                  </a:tcPr>
                </a:tc>
              </a:tr>
              <a:tr h="242539">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24253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74618">
                <a:tc>
                  <a:txBody>
                    <a:bodyPr/>
                    <a:lstStyle/>
                    <a:p>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74618">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Read(A)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Write(A)</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2539">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1200" dirty="0">
                          <a:latin typeface="Times New Roman" panose="02020603050405020304" charset="0"/>
                          <a:cs typeface="Times New Roman" panose="02020603050405020304" charset="0"/>
                        </a:rPr>
                        <a:t>C</a:t>
                      </a:r>
                      <a:endParaRPr lang="en-GB" sz="1200" dirty="0">
                        <a:latin typeface="Times New Roman" panose="02020603050405020304" charset="0"/>
                        <a:cs typeface="Times New Roman" panose="0202060305040502030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40016" y="537027"/>
            <a:ext cx="9998528" cy="3748193"/>
          </a:xfrm>
        </p:spPr>
        <p:txBody>
          <a:bodyPr/>
          <a:lstStyle/>
          <a:p>
            <a:r>
              <a:rPr lang="en-GB" sz="1800" dirty="0">
                <a:solidFill>
                  <a:srgbClr val="000000"/>
                </a:solidFill>
                <a:effectLst/>
                <a:latin typeface="Arial" panose="020B0604020202020204" pitchFamily="34" charset="0"/>
                <a:ea typeface="Calibri" panose="020F0502020204030204" pitchFamily="34" charset="0"/>
                <a:cs typeface="Times New Roman" panose="02020603050405020304" charset="0"/>
              </a:rPr>
              <a:t>Consider the following schedule S of transactions T1, T2, T3, T4:</a:t>
            </a:r>
            <a:endParaRPr lang="en-GB" sz="1800" dirty="0">
              <a:effectLst/>
              <a:latin typeface="Calibri" panose="020F0502020204030204" pitchFamily="34" charset="0"/>
              <a:ea typeface="Calibri" panose="020F0502020204030204" pitchFamily="34" charset="0"/>
              <a:cs typeface="Times New Roman" panose="02020603050405020304" charset="0"/>
            </a:endParaRPr>
          </a:p>
          <a:p>
            <a:endParaRPr lang="en-GB" dirty="0"/>
          </a:p>
        </p:txBody>
      </p:sp>
      <p:graphicFrame>
        <p:nvGraphicFramePr>
          <p:cNvPr id="6" name="Table 6"/>
          <p:cNvGraphicFramePr>
            <a:graphicFrameLocks noGrp="1"/>
          </p:cNvGraphicFramePr>
          <p:nvPr/>
        </p:nvGraphicFramePr>
        <p:xfrm>
          <a:off x="739322" y="1382788"/>
          <a:ext cx="5207000" cy="4389120"/>
        </p:xfrm>
        <a:graphic>
          <a:graphicData uri="http://schemas.openxmlformats.org/drawingml/2006/table">
            <a:tbl>
              <a:tblPr firstRow="1" bandRow="1">
                <a:tableStyleId>{5C22544A-7EE6-4342-B048-85BDC9FD1C3A}</a:tableStyleId>
              </a:tblPr>
              <a:tblGrid>
                <a:gridCol w="1301750"/>
                <a:gridCol w="1301750"/>
                <a:gridCol w="1301750"/>
                <a:gridCol w="1301750"/>
              </a:tblGrid>
              <a:tr h="344689">
                <a:tc>
                  <a:txBody>
                    <a:bodyPr/>
                    <a:lstStyle/>
                    <a:p>
                      <a:r>
                        <a:rPr lang="en-GB" dirty="0"/>
                        <a:t>T1</a:t>
                      </a:r>
                      <a:endParaRPr lang="en-GB" dirty="0"/>
                    </a:p>
                  </a:txBody>
                  <a:tcPr/>
                </a:tc>
                <a:tc>
                  <a:txBody>
                    <a:bodyPr/>
                    <a:lstStyle/>
                    <a:p>
                      <a:r>
                        <a:rPr lang="en-GB" dirty="0"/>
                        <a:t>T2</a:t>
                      </a:r>
                      <a:endParaRPr lang="en-GB" dirty="0"/>
                    </a:p>
                  </a:txBody>
                  <a:tcPr/>
                </a:tc>
                <a:tc>
                  <a:txBody>
                    <a:bodyPr/>
                    <a:lstStyle/>
                    <a:p>
                      <a:r>
                        <a:rPr lang="en-GB" dirty="0"/>
                        <a:t>T3</a:t>
                      </a:r>
                      <a:endParaRPr lang="en-GB" dirty="0"/>
                    </a:p>
                  </a:txBody>
                  <a:tcPr/>
                </a:tc>
                <a:tc>
                  <a:txBody>
                    <a:bodyPr/>
                    <a:lstStyle/>
                    <a:p>
                      <a:r>
                        <a:rPr lang="en-GB" dirty="0"/>
                        <a:t>T4</a:t>
                      </a:r>
                      <a:endParaRPr lang="en-GB" dirty="0"/>
                    </a:p>
                  </a:txBody>
                  <a:tcPr/>
                </a:tc>
              </a:tr>
              <a:tr h="344689">
                <a:tc>
                  <a:txBody>
                    <a:bodyPr/>
                    <a:lstStyle/>
                    <a:p>
                      <a:endParaRPr lang="en-GB"/>
                    </a:p>
                  </a:txBody>
                  <a:tcPr/>
                </a:tc>
                <a:tc>
                  <a:txBody>
                    <a:bodyPr/>
                    <a:lstStyle/>
                    <a:p>
                      <a:r>
                        <a:rPr lang="en-GB" dirty="0"/>
                        <a:t>Read(x)</a:t>
                      </a:r>
                      <a:endParaRPr lang="en-GB" dirty="0"/>
                    </a:p>
                  </a:txBody>
                  <a:tcPr/>
                </a:tc>
                <a:tc>
                  <a:txBody>
                    <a:bodyPr/>
                    <a:lstStyle/>
                    <a:p>
                      <a:endParaRPr lang="en-GB" dirty="0"/>
                    </a:p>
                  </a:txBody>
                  <a:tcPr/>
                </a:tc>
                <a:tc>
                  <a:txBody>
                    <a:bodyPr/>
                    <a:lstStyle/>
                    <a:p>
                      <a:endParaRPr lang="en-GB"/>
                    </a:p>
                  </a:txBody>
                  <a:tcPr/>
                </a:tc>
              </a:tr>
              <a:tr h="344689">
                <a:tc>
                  <a:txBody>
                    <a:bodyPr/>
                    <a:lstStyle/>
                    <a:p>
                      <a:endParaRPr lang="en-GB"/>
                    </a:p>
                  </a:txBody>
                  <a:tcPr/>
                </a:tc>
                <a:tc>
                  <a:txBody>
                    <a:bodyPr/>
                    <a:lstStyle/>
                    <a:p>
                      <a:endParaRPr lang="en-GB"/>
                    </a:p>
                  </a:txBody>
                  <a:tcPr/>
                </a:tc>
                <a:tc>
                  <a:txBody>
                    <a:bodyPr/>
                    <a:lstStyle/>
                    <a:p>
                      <a:r>
                        <a:rPr lang="en-GB" dirty="0"/>
                        <a:t>Write(x)</a:t>
                      </a:r>
                      <a:endParaRPr lang="en-GB" dirty="0"/>
                    </a:p>
                  </a:txBody>
                  <a:tcPr/>
                </a:tc>
                <a:tc>
                  <a:txBody>
                    <a:bodyPr/>
                    <a:lstStyle/>
                    <a:p>
                      <a:endParaRPr lang="en-GB"/>
                    </a:p>
                  </a:txBody>
                  <a:tcPr/>
                </a:tc>
              </a:tr>
              <a:tr h="344689">
                <a:tc>
                  <a:txBody>
                    <a:bodyPr/>
                    <a:lstStyle/>
                    <a:p>
                      <a:endParaRPr lang="en-GB"/>
                    </a:p>
                  </a:txBody>
                  <a:tcPr/>
                </a:tc>
                <a:tc>
                  <a:txBody>
                    <a:bodyPr/>
                    <a:lstStyle/>
                    <a:p>
                      <a:endParaRPr lang="en-GB"/>
                    </a:p>
                  </a:txBody>
                  <a:tcPr/>
                </a:tc>
                <a:tc>
                  <a:txBody>
                    <a:bodyPr/>
                    <a:lstStyle/>
                    <a:p>
                      <a:r>
                        <a:rPr lang="en-GB" dirty="0"/>
                        <a:t>C</a:t>
                      </a:r>
                      <a:endParaRPr lang="en-GB" dirty="0"/>
                    </a:p>
                  </a:txBody>
                  <a:tcPr/>
                </a:tc>
                <a:tc>
                  <a:txBody>
                    <a:bodyPr/>
                    <a:lstStyle/>
                    <a:p>
                      <a:endParaRPr lang="en-GB"/>
                    </a:p>
                  </a:txBody>
                  <a:tcPr/>
                </a:tc>
              </a:tr>
              <a:tr h="344689">
                <a:tc>
                  <a:txBody>
                    <a:bodyPr/>
                    <a:lstStyle/>
                    <a:p>
                      <a:r>
                        <a:rPr lang="en-GB" dirty="0"/>
                        <a:t>Write (x)</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tr>
              <a:tr h="344689">
                <a:tc>
                  <a:txBody>
                    <a:bodyPr/>
                    <a:lstStyle/>
                    <a:p>
                      <a:r>
                        <a:rPr lang="en-GB" dirty="0"/>
                        <a:t>C</a:t>
                      </a:r>
                      <a:endParaRPr lang="en-GB" dirty="0"/>
                    </a:p>
                  </a:txBody>
                  <a:tcPr/>
                </a:tc>
                <a:tc>
                  <a:txBody>
                    <a:bodyPr/>
                    <a:lstStyle/>
                    <a:p>
                      <a:endParaRPr lang="en-GB"/>
                    </a:p>
                  </a:txBody>
                  <a:tcPr/>
                </a:tc>
                <a:tc>
                  <a:txBody>
                    <a:bodyPr/>
                    <a:lstStyle/>
                    <a:p>
                      <a:endParaRPr lang="en-GB"/>
                    </a:p>
                  </a:txBody>
                  <a:tcPr/>
                </a:tc>
                <a:tc>
                  <a:txBody>
                    <a:bodyPr/>
                    <a:lstStyle/>
                    <a:p>
                      <a:endParaRPr lang="en-GB"/>
                    </a:p>
                  </a:txBody>
                  <a:tcPr/>
                </a:tc>
              </a:tr>
              <a:tr h="344689">
                <a:tc>
                  <a:txBody>
                    <a:bodyPr/>
                    <a:lstStyle/>
                    <a:p>
                      <a:endParaRPr lang="en-GB"/>
                    </a:p>
                  </a:txBody>
                  <a:tcPr/>
                </a:tc>
                <a:tc>
                  <a:txBody>
                    <a:bodyPr/>
                    <a:lstStyle/>
                    <a:p>
                      <a:r>
                        <a:rPr lang="en-GB" dirty="0"/>
                        <a:t>Write(y)</a:t>
                      </a:r>
                      <a:endParaRPr lang="en-GB" dirty="0"/>
                    </a:p>
                  </a:txBody>
                  <a:tcPr/>
                </a:tc>
                <a:tc>
                  <a:txBody>
                    <a:bodyPr/>
                    <a:lstStyle/>
                    <a:p>
                      <a:endParaRPr lang="en-GB"/>
                    </a:p>
                  </a:txBody>
                  <a:tcPr/>
                </a:tc>
                <a:tc>
                  <a:txBody>
                    <a:bodyPr/>
                    <a:lstStyle/>
                    <a:p>
                      <a:endParaRPr lang="en-GB"/>
                    </a:p>
                  </a:txBody>
                  <a:tcPr/>
                </a:tc>
              </a:tr>
              <a:tr h="344689">
                <a:tc>
                  <a:txBody>
                    <a:bodyPr/>
                    <a:lstStyle/>
                    <a:p>
                      <a:endParaRPr lang="en-GB"/>
                    </a:p>
                  </a:txBody>
                  <a:tcPr/>
                </a:tc>
                <a:tc>
                  <a:txBody>
                    <a:bodyPr/>
                    <a:lstStyle/>
                    <a:p>
                      <a:r>
                        <a:rPr lang="en-GB" dirty="0"/>
                        <a:t>Read(z)</a:t>
                      </a:r>
                      <a:endParaRPr lang="en-GB" dirty="0"/>
                    </a:p>
                  </a:txBody>
                  <a:tcPr/>
                </a:tc>
                <a:tc>
                  <a:txBody>
                    <a:bodyPr/>
                    <a:lstStyle/>
                    <a:p>
                      <a:endParaRPr lang="en-GB" dirty="0"/>
                    </a:p>
                  </a:txBody>
                  <a:tcPr/>
                </a:tc>
                <a:tc>
                  <a:txBody>
                    <a:bodyPr/>
                    <a:lstStyle/>
                    <a:p>
                      <a:endParaRPr lang="en-GB" dirty="0"/>
                    </a:p>
                  </a:txBody>
                  <a:tcPr/>
                </a:tc>
              </a:tr>
              <a:tr h="344689">
                <a:tc>
                  <a:txBody>
                    <a:bodyPr/>
                    <a:lstStyle/>
                    <a:p>
                      <a:endParaRPr lang="en-GB" dirty="0"/>
                    </a:p>
                  </a:txBody>
                  <a:tcPr/>
                </a:tc>
                <a:tc>
                  <a:txBody>
                    <a:bodyPr/>
                    <a:lstStyle/>
                    <a:p>
                      <a:r>
                        <a:rPr lang="en-GB" dirty="0"/>
                        <a:t>C</a:t>
                      </a:r>
                      <a:endParaRPr lang="en-GB" dirty="0"/>
                    </a:p>
                  </a:txBody>
                  <a:tcPr/>
                </a:tc>
                <a:tc>
                  <a:txBody>
                    <a:bodyPr/>
                    <a:lstStyle/>
                    <a:p>
                      <a:endParaRPr lang="en-GB" dirty="0"/>
                    </a:p>
                  </a:txBody>
                  <a:tcPr/>
                </a:tc>
                <a:tc>
                  <a:txBody>
                    <a:bodyPr/>
                    <a:lstStyle/>
                    <a:p>
                      <a:endParaRPr lang="en-GB" dirty="0"/>
                    </a:p>
                  </a:txBody>
                  <a:tcPr/>
                </a:tc>
              </a:tr>
              <a:tr h="344689">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Read(x)</a:t>
                      </a:r>
                      <a:endParaRPr lang="en-GB" dirty="0"/>
                    </a:p>
                  </a:txBody>
                  <a:tcPr/>
                </a:tc>
              </a:tr>
              <a:tr h="344689">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Read(y)</a:t>
                      </a:r>
                      <a:endParaRPr lang="en-GB" dirty="0"/>
                    </a:p>
                  </a:txBody>
                  <a:tcPr/>
                </a:tc>
              </a:tr>
              <a:tr h="344689">
                <a:tc>
                  <a:txBody>
                    <a:bodyPr/>
                    <a:lstStyle/>
                    <a:p>
                      <a:endParaRPr lang="en-GB" dirty="0"/>
                    </a:p>
                  </a:txBody>
                  <a:tcPr/>
                </a:tc>
                <a:tc>
                  <a:txBody>
                    <a:bodyPr/>
                    <a:lstStyle/>
                    <a:p>
                      <a:endParaRPr lang="en-GB" dirty="0"/>
                    </a:p>
                  </a:txBody>
                  <a:tcPr/>
                </a:tc>
                <a:tc>
                  <a:txBody>
                    <a:bodyPr/>
                    <a:lstStyle/>
                    <a:p>
                      <a:endParaRPr lang="en-GB" dirty="0"/>
                    </a:p>
                  </a:txBody>
                  <a:tcPr/>
                </a:tc>
                <a:tc>
                  <a:txBody>
                    <a:bodyPr/>
                    <a:lstStyle/>
                    <a:p>
                      <a:r>
                        <a:rPr lang="en-GB" dirty="0"/>
                        <a:t>C</a:t>
                      </a:r>
                      <a:endParaRPr lang="en-GB" dirty="0"/>
                    </a:p>
                  </a:txBody>
                  <a:tcPr/>
                </a:tc>
              </a:tr>
            </a:tbl>
          </a:graphicData>
        </a:graphic>
      </p:graphicFrame>
      <p:sp>
        <p:nvSpPr>
          <p:cNvPr id="7" name="TextBox 6"/>
          <p:cNvSpPr txBox="1"/>
          <p:nvPr/>
        </p:nvSpPr>
        <p:spPr>
          <a:xfrm>
            <a:off x="6531429" y="2106386"/>
            <a:ext cx="4820555" cy="646331"/>
          </a:xfrm>
          <a:prstGeom prst="rect">
            <a:avLst/>
          </a:prstGeom>
          <a:noFill/>
        </p:spPr>
        <p:txBody>
          <a:bodyPr wrap="square" rtlCol="0">
            <a:spAutoFit/>
          </a:bodyPr>
          <a:lstStyle/>
          <a:p>
            <a:r>
              <a:rPr lang="en-GB" sz="1800" dirty="0">
                <a:solidFill>
                  <a:srgbClr val="000000"/>
                </a:solidFill>
                <a:effectLst/>
                <a:latin typeface="Arial" panose="020B0604020202020204" pitchFamily="34" charset="0"/>
                <a:ea typeface="Times New Roman" panose="02020603050405020304" charset="0"/>
                <a:cs typeface="Times New Roman" panose="02020603050405020304" charset="0"/>
              </a:rPr>
              <a:t>Check whether S is conflict serializable and recoverable or not.</a:t>
            </a:r>
            <a:endParaRPr lang="en-GB" dirty="0"/>
          </a:p>
        </p:txBody>
      </p:sp>
      <p:sp>
        <p:nvSpPr>
          <p:cNvPr id="8" name="TextBox 7"/>
          <p:cNvSpPr txBox="1"/>
          <p:nvPr/>
        </p:nvSpPr>
        <p:spPr>
          <a:xfrm>
            <a:off x="6721928" y="5497286"/>
            <a:ext cx="3869872" cy="923330"/>
          </a:xfrm>
          <a:prstGeom prst="rect">
            <a:avLst/>
          </a:prstGeom>
          <a:noFill/>
        </p:spPr>
        <p:txBody>
          <a:bodyPr wrap="square" rtlCol="0">
            <a:spAutoFit/>
          </a:bodyPr>
          <a:lstStyle/>
          <a:p>
            <a:r>
              <a:rPr lang="en-GB" dirty="0"/>
              <a:t>Ans: </a:t>
            </a:r>
            <a:r>
              <a:rPr lang="en-GB" sz="1800" dirty="0">
                <a:effectLst/>
                <a:latin typeface="Arial" panose="020B0604020202020204" pitchFamily="34" charset="0"/>
                <a:ea typeface="Times New Roman" panose="02020603050405020304" charset="0"/>
              </a:rPr>
              <a:t>S is both conflict-serializable and recoverable</a:t>
            </a:r>
            <a:endParaRPr lang="en-GB" sz="1800" dirty="0">
              <a:effectLst/>
              <a:latin typeface="Arial" panose="020B0604020202020204" pitchFamily="34" charset="0"/>
              <a:ea typeface="Times New Roman" panose="02020603050405020304" charset="0"/>
            </a:endParaRP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6775" y="228600"/>
            <a:ext cx="8153400" cy="990600"/>
          </a:xfrm>
        </p:spPr>
        <p:txBody>
          <a:bodyPr/>
          <a:lstStyle/>
          <a:p>
            <a:pPr eaLnBrk="1" hangingPunct="1"/>
            <a:endParaRPr lang="en-US" altLang="en-US"/>
          </a:p>
        </p:txBody>
      </p:sp>
      <p:sp>
        <p:nvSpPr>
          <p:cNvPr id="90116" name="Rectangle 3"/>
          <p:cNvSpPr>
            <a:spLocks noGrp="1" noChangeArrowheads="1"/>
          </p:cNvSpPr>
          <p:nvPr>
            <p:ph idx="1"/>
          </p:nvPr>
        </p:nvSpPr>
        <p:spPr>
          <a:xfrm>
            <a:off x="1588598" y="3012850"/>
            <a:ext cx="8153400" cy="2241729"/>
          </a:xfrm>
        </p:spPr>
        <p:txBody>
          <a:bodyPr/>
          <a:lstStyle/>
          <a:p>
            <a:pPr algn="ctr">
              <a:buFont typeface="Wingdings" panose="05000000000000000000" pitchFamily="2" charset="2"/>
              <a:buNone/>
            </a:pPr>
            <a:r>
              <a:rPr lang="en-US" altLang="en-US" sz="6000" dirty="0"/>
              <a:t>Thankyou</a:t>
            </a:r>
            <a:endParaRPr lang="en-US" altLang="en-US" sz="6000" dirty="0"/>
          </a:p>
        </p:txBody>
      </p:sp>
      <p:sp>
        <p:nvSpPr>
          <p:cNvPr id="108547" name="Slide Number Placeholder 5"/>
          <p:cNvSpPr>
            <a:spLocks noGrp="1"/>
          </p:cNvSpPr>
          <p:nvPr>
            <p:ph type="sldNum" sz="quarter" idx="12"/>
          </p:nvPr>
        </p:nvSpPr>
        <p:spPr bwMode="auto">
          <a:ln>
            <a:miter lim="800000"/>
          </a:ln>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pPr eaLnBrk="1" hangingPunct="1">
              <a:lnSpc>
                <a:spcPct val="80000"/>
              </a:lnSpc>
            </a:pPr>
            <a:fld id="{FF5C47AA-490F-4B96-89A4-40CF7E13B7BD}" type="slidenum">
              <a:rPr kumimoji="0" lang="en-US" altLang="en-US" sz="1200">
                <a:solidFill>
                  <a:srgbClr val="FFFFFF"/>
                </a:solidFill>
              </a:rPr>
            </a:fld>
            <a:endParaRPr kumimoji="0" lang="en-US" altLang="en-US" sz="12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dirty="0">
                <a:effectLst>
                  <a:outerShdw blurRad="38100" dist="38100" dir="2700000" algn="tl">
                    <a:srgbClr val="000000"/>
                  </a:outerShdw>
                </a:effectLst>
              </a:rPr>
              <a:t>What is a transaction </a:t>
            </a:r>
            <a:endParaRPr lang="en-IN" sz="4300" dirty="0">
              <a:effectLst>
                <a:outerShdw blurRad="38100" dist="38100" dir="2700000" algn="tl">
                  <a:srgbClr val="000000"/>
                </a:outerShdw>
              </a:effectLst>
            </a:endParaRPr>
          </a:p>
        </p:txBody>
      </p:sp>
      <p:pic>
        <p:nvPicPr>
          <p:cNvPr id="429058" name="Picture 2"/>
          <p:cNvPicPr>
            <a:picLocks noGrp="1" noChangeAspect="1" noChangeArrowheads="1"/>
          </p:cNvPicPr>
          <p:nvPr>
            <p:ph idx="1"/>
          </p:nvPr>
        </p:nvPicPr>
        <p:blipFill>
          <a:blip r:embed="rId1" cstate="print"/>
          <a:srcRect/>
          <a:stretch>
            <a:fillRect/>
          </a:stretch>
        </p:blipFill>
        <p:spPr bwMode="auto">
          <a:xfrm>
            <a:off x="2129790" y="2600838"/>
            <a:ext cx="7753229" cy="3514726"/>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ACID Properties</a:t>
            </a:r>
            <a:endParaRPr lang="en-US" sz="4300" dirty="0">
              <a:effectLst>
                <a:outerShdw blurRad="38100" dist="38100" dir="2700000" algn="tl">
                  <a:srgbClr val="000000"/>
                </a:outerShdw>
              </a:effectLst>
            </a:endParaRPr>
          </a:p>
        </p:txBody>
      </p:sp>
      <p:sp>
        <p:nvSpPr>
          <p:cNvPr id="381955" name="Rectangle 3"/>
          <p:cNvSpPr>
            <a:spLocks noGrp="1" noChangeArrowheads="1"/>
          </p:cNvSpPr>
          <p:nvPr>
            <p:ph type="body" idx="1"/>
          </p:nvPr>
        </p:nvSpPr>
        <p:spPr>
          <a:xfrm>
            <a:off x="1760561" y="1815249"/>
            <a:ext cx="8966579" cy="4959337"/>
          </a:xfrm>
        </p:spPr>
        <p:txBody>
          <a:bodyPr/>
          <a:lstStyle/>
          <a:p>
            <a:pPr>
              <a:buFont typeface="Wingdings" panose="05000000000000000000" pitchFamily="2" charset="2"/>
              <a:buChar char="q"/>
            </a:pPr>
            <a:r>
              <a:rPr lang="en-US" dirty="0"/>
              <a:t>  To preserve integrity of data, the database system must ensure:</a:t>
            </a:r>
            <a:endParaRPr lang="en-US" dirty="0"/>
          </a:p>
          <a:p>
            <a:pPr marL="0" indent="0">
              <a:buNone/>
            </a:pPr>
            <a:endParaRPr lang="en-US" dirty="0"/>
          </a:p>
          <a:p>
            <a:pPr lvl="1">
              <a:buFont typeface="Wingdings" panose="05000000000000000000" pitchFamily="2" charset="2"/>
              <a:buChar char="§"/>
            </a:pPr>
            <a:r>
              <a:rPr lang="en-US" b="1" dirty="0">
                <a:solidFill>
                  <a:schemeClr val="tx2"/>
                </a:solidFill>
              </a:rPr>
              <a:t>Atomicity</a:t>
            </a:r>
            <a:r>
              <a:rPr lang="en-US" b="1" dirty="0"/>
              <a:t>. </a:t>
            </a:r>
            <a:r>
              <a:rPr lang="en-US" dirty="0"/>
              <a:t> Either all operations of the transaction are properly reflected in the database or none are.</a:t>
            </a:r>
            <a:endParaRPr lang="en-US" dirty="0"/>
          </a:p>
          <a:p>
            <a:pPr lvl="1">
              <a:buFont typeface="Wingdings" panose="05000000000000000000" pitchFamily="2" charset="2"/>
              <a:buChar char="§"/>
            </a:pPr>
            <a:r>
              <a:rPr lang="en-US" b="1" dirty="0">
                <a:solidFill>
                  <a:schemeClr val="tx2"/>
                </a:solidFill>
              </a:rPr>
              <a:t>Consistency</a:t>
            </a:r>
            <a:r>
              <a:rPr lang="en-US" b="1" dirty="0"/>
              <a:t>.</a:t>
            </a:r>
            <a:r>
              <a:rPr lang="en-US" dirty="0"/>
              <a:t>  Execution of a transaction in isolation preserves the consistency of the database.</a:t>
            </a:r>
            <a:endParaRPr lang="en-US" dirty="0"/>
          </a:p>
          <a:p>
            <a:pPr lvl="1">
              <a:buFont typeface="Wingdings" panose="05000000000000000000" pitchFamily="2" charset="2"/>
              <a:buChar char="§"/>
            </a:pPr>
            <a:r>
              <a:rPr lang="en-US" b="1" dirty="0">
                <a:solidFill>
                  <a:schemeClr val="tx2"/>
                </a:solidFill>
              </a:rPr>
              <a:t>Isolation</a:t>
            </a:r>
            <a:r>
              <a:rPr lang="en-US" b="1" dirty="0"/>
              <a:t>.</a:t>
            </a:r>
            <a:r>
              <a:rPr lang="en-US" dirty="0"/>
              <a:t>  Although multiple transactions may execute concurrently, each transaction must be unaware of other concurrently executing transactions.  Intermediate transaction results must be hidden from other concurrently executed transactions.  </a:t>
            </a:r>
            <a:endParaRPr lang="en-US" dirty="0"/>
          </a:p>
          <a:p>
            <a:pPr lvl="2"/>
            <a:r>
              <a:rPr lang="en-US" dirty="0"/>
              <a:t>That is, for every pair of transactions </a:t>
            </a:r>
            <a:r>
              <a:rPr lang="en-US" i="1" dirty="0" err="1"/>
              <a:t>T</a:t>
            </a:r>
            <a:r>
              <a:rPr lang="en-US" i="1" baseline="-25000" dirty="0" err="1"/>
              <a:t>i</a:t>
            </a:r>
            <a:r>
              <a:rPr lang="en-US" i="1" dirty="0"/>
              <a:t> </a:t>
            </a:r>
            <a:r>
              <a:rPr lang="en-US" dirty="0"/>
              <a:t>and </a:t>
            </a:r>
            <a:r>
              <a:rPr lang="en-US" i="1" dirty="0" err="1"/>
              <a:t>T</a:t>
            </a:r>
            <a:r>
              <a:rPr lang="en-US" i="1" baseline="-25000" dirty="0" err="1"/>
              <a:t>j</a:t>
            </a:r>
            <a:r>
              <a:rPr lang="en-US" i="1" dirty="0"/>
              <a:t>, </a:t>
            </a:r>
            <a:r>
              <a:rPr lang="en-US" dirty="0"/>
              <a:t>it appears to </a:t>
            </a:r>
            <a:r>
              <a:rPr lang="en-US" i="1" dirty="0" err="1"/>
              <a:t>T</a:t>
            </a:r>
            <a:r>
              <a:rPr lang="en-US" i="1" baseline="-25000" dirty="0" err="1"/>
              <a:t>i</a:t>
            </a:r>
            <a:r>
              <a:rPr lang="en-US" i="1" dirty="0"/>
              <a:t> </a:t>
            </a:r>
            <a:r>
              <a:rPr lang="en-US" dirty="0"/>
              <a:t>that either </a:t>
            </a:r>
            <a:r>
              <a:rPr lang="en-US" i="1" dirty="0" err="1"/>
              <a:t>T</a:t>
            </a:r>
            <a:r>
              <a:rPr lang="en-US" i="1" baseline="-25000" dirty="0" err="1"/>
              <a:t>j</a:t>
            </a:r>
            <a:r>
              <a:rPr lang="en-US" i="1" dirty="0"/>
              <a:t>, </a:t>
            </a:r>
            <a:r>
              <a:rPr lang="en-US" dirty="0"/>
              <a:t>finished execution before </a:t>
            </a:r>
            <a:r>
              <a:rPr lang="en-US" i="1" dirty="0" err="1"/>
              <a:t>T</a:t>
            </a:r>
            <a:r>
              <a:rPr lang="en-US" i="1" baseline="-25000" dirty="0" err="1"/>
              <a:t>i</a:t>
            </a:r>
            <a:r>
              <a:rPr lang="en-US" dirty="0"/>
              <a:t> started, or </a:t>
            </a:r>
            <a:r>
              <a:rPr lang="en-US" i="1" dirty="0" err="1"/>
              <a:t>T</a:t>
            </a:r>
            <a:r>
              <a:rPr lang="en-US" i="1" baseline="-25000" dirty="0" err="1"/>
              <a:t>j</a:t>
            </a:r>
            <a:r>
              <a:rPr lang="en-US" dirty="0"/>
              <a:t> started execution after </a:t>
            </a:r>
            <a:r>
              <a:rPr lang="en-US" i="1" dirty="0" err="1"/>
              <a:t>T</a:t>
            </a:r>
            <a:r>
              <a:rPr lang="en-US" i="1" baseline="-25000" dirty="0" err="1"/>
              <a:t>i</a:t>
            </a:r>
            <a:r>
              <a:rPr lang="en-US" dirty="0"/>
              <a:t> finished.</a:t>
            </a:r>
            <a:endParaRPr lang="en-US" dirty="0"/>
          </a:p>
          <a:p>
            <a:pPr lvl="1">
              <a:buFont typeface="Wingdings" panose="05000000000000000000" pitchFamily="2" charset="2"/>
              <a:buChar char="§"/>
            </a:pPr>
            <a:r>
              <a:rPr lang="en-US" b="1" dirty="0">
                <a:solidFill>
                  <a:schemeClr val="tx2"/>
                </a:solidFill>
              </a:rPr>
              <a:t>Durability</a:t>
            </a:r>
            <a:r>
              <a:rPr lang="en-US" b="1" dirty="0"/>
              <a:t>.  </a:t>
            </a:r>
            <a:r>
              <a:rPr lang="en-US" dirty="0"/>
              <a:t>After a transaction completes successfully, the changes it has made to the database persist, even if there are system failures. </a:t>
            </a:r>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Example of Fund Transfer</a:t>
            </a:r>
            <a:endParaRPr lang="en-US" sz="4300" dirty="0">
              <a:effectLst>
                <a:outerShdw blurRad="38100" dist="38100" dir="2700000" algn="tl">
                  <a:srgbClr val="000000"/>
                </a:outerShdw>
              </a:effectLst>
            </a:endParaRPr>
          </a:p>
        </p:txBody>
      </p:sp>
      <p:sp>
        <p:nvSpPr>
          <p:cNvPr id="382979" name="Rectangle 3"/>
          <p:cNvSpPr>
            <a:spLocks noGrp="1" noChangeArrowheads="1"/>
          </p:cNvSpPr>
          <p:nvPr>
            <p:ph type="body" idx="1"/>
          </p:nvPr>
        </p:nvSpPr>
        <p:spPr>
          <a:xfrm>
            <a:off x="1842447" y="1834566"/>
            <a:ext cx="8516202" cy="4552589"/>
          </a:xfrm>
        </p:spPr>
        <p:txBody>
          <a:bodyPr>
            <a:normAutofit/>
          </a:bodyPr>
          <a:lstStyle/>
          <a:p>
            <a:pPr>
              <a:lnSpc>
                <a:spcPct val="90000"/>
              </a:lnSpc>
              <a:buFont typeface="Wingdings" panose="05000000000000000000" pitchFamily="2" charset="2"/>
              <a:buChar char="q"/>
            </a:pPr>
            <a:r>
              <a:rPr lang="en-US" sz="1800" dirty="0"/>
              <a:t> Transaction to transfer $50 from account </a:t>
            </a:r>
            <a:r>
              <a:rPr lang="en-US" sz="1800" i="1" dirty="0"/>
              <a:t>A</a:t>
            </a:r>
            <a:r>
              <a:rPr lang="en-US" sz="1800" dirty="0"/>
              <a:t> to account </a:t>
            </a:r>
            <a:r>
              <a:rPr lang="en-US" sz="1800" i="1" dirty="0"/>
              <a:t>B</a:t>
            </a:r>
            <a:r>
              <a:rPr lang="en-US" sz="1800" dirty="0"/>
              <a:t>:</a:t>
            </a:r>
            <a:endParaRPr lang="en-US" sz="1800" dirty="0"/>
          </a:p>
          <a:p>
            <a:pPr lvl="1">
              <a:lnSpc>
                <a:spcPct val="90000"/>
              </a:lnSpc>
              <a:buFont typeface="Wingdings 2" panose="05020102010507070707" pitchFamily="18" charset="2"/>
              <a:buNone/>
            </a:pPr>
            <a:r>
              <a:rPr lang="en-US" sz="1600" dirty="0"/>
              <a:t>1.	</a:t>
            </a:r>
            <a:r>
              <a:rPr lang="en-US" sz="1600" b="1" dirty="0"/>
              <a:t>read</a:t>
            </a:r>
            <a:r>
              <a:rPr lang="en-US" sz="1600" dirty="0"/>
              <a:t>(</a:t>
            </a:r>
            <a:r>
              <a:rPr lang="en-US" sz="1600" i="1" dirty="0"/>
              <a:t>A</a:t>
            </a:r>
            <a:r>
              <a:rPr lang="en-US" sz="1600" dirty="0"/>
              <a:t>)</a:t>
            </a:r>
            <a:endParaRPr lang="en-US" sz="1600" dirty="0"/>
          </a:p>
          <a:p>
            <a:pPr lvl="1">
              <a:lnSpc>
                <a:spcPct val="90000"/>
              </a:lnSpc>
              <a:buFont typeface="Wingdings 2" panose="05020102010507070707" pitchFamily="18" charset="2"/>
              <a:buNone/>
            </a:pPr>
            <a:r>
              <a:rPr lang="en-US" sz="1600" dirty="0"/>
              <a:t>2.	</a:t>
            </a:r>
            <a:r>
              <a:rPr lang="en-US" sz="1600" i="1" dirty="0"/>
              <a:t>A</a:t>
            </a:r>
            <a:r>
              <a:rPr lang="en-US" sz="1600" dirty="0"/>
              <a:t> := </a:t>
            </a:r>
            <a:r>
              <a:rPr lang="en-US" sz="1600" i="1" dirty="0"/>
              <a:t>A – </a:t>
            </a:r>
            <a:r>
              <a:rPr lang="en-US" sz="1600" dirty="0"/>
              <a:t>50</a:t>
            </a:r>
            <a:endParaRPr lang="en-US" sz="1600" dirty="0"/>
          </a:p>
          <a:p>
            <a:pPr lvl="1">
              <a:lnSpc>
                <a:spcPct val="90000"/>
              </a:lnSpc>
              <a:buFont typeface="Wingdings 2" panose="05020102010507070707" pitchFamily="18" charset="2"/>
              <a:buNone/>
            </a:pPr>
            <a:r>
              <a:rPr lang="en-US" sz="1600" dirty="0"/>
              <a:t>3.	</a:t>
            </a:r>
            <a:r>
              <a:rPr lang="en-US" sz="1600" b="1" dirty="0"/>
              <a:t>write</a:t>
            </a:r>
            <a:r>
              <a:rPr lang="en-US" sz="1600" dirty="0"/>
              <a:t>(</a:t>
            </a:r>
            <a:r>
              <a:rPr lang="en-US" sz="1600" i="1" dirty="0"/>
              <a:t>A</a:t>
            </a:r>
            <a:r>
              <a:rPr lang="en-US" sz="1600" dirty="0"/>
              <a:t>)</a:t>
            </a:r>
            <a:endParaRPr lang="en-US" sz="1600" dirty="0"/>
          </a:p>
          <a:p>
            <a:pPr lvl="1">
              <a:lnSpc>
                <a:spcPct val="90000"/>
              </a:lnSpc>
              <a:buFont typeface="Wingdings 2" panose="05020102010507070707" pitchFamily="18" charset="2"/>
              <a:buNone/>
            </a:pPr>
            <a:r>
              <a:rPr lang="en-US" sz="1600" dirty="0"/>
              <a:t>4.	</a:t>
            </a:r>
            <a:r>
              <a:rPr lang="en-US" sz="1600" b="1" dirty="0"/>
              <a:t>read</a:t>
            </a:r>
            <a:r>
              <a:rPr lang="en-US" sz="1600" dirty="0"/>
              <a:t>(</a:t>
            </a:r>
            <a:r>
              <a:rPr lang="en-US" sz="1600" i="1" dirty="0"/>
              <a:t>B</a:t>
            </a:r>
            <a:r>
              <a:rPr lang="en-US" sz="1600" dirty="0"/>
              <a:t>)</a:t>
            </a:r>
            <a:endParaRPr lang="en-US" sz="1600" dirty="0"/>
          </a:p>
          <a:p>
            <a:pPr lvl="1">
              <a:lnSpc>
                <a:spcPct val="90000"/>
              </a:lnSpc>
              <a:buFont typeface="Wingdings 2" panose="05020102010507070707" pitchFamily="18" charset="2"/>
              <a:buNone/>
            </a:pPr>
            <a:r>
              <a:rPr lang="en-US" sz="1600" dirty="0"/>
              <a:t>5.	</a:t>
            </a:r>
            <a:r>
              <a:rPr lang="en-US" sz="1600" i="1" dirty="0"/>
              <a:t>B</a:t>
            </a:r>
            <a:r>
              <a:rPr lang="en-US" sz="1600" dirty="0"/>
              <a:t> := </a:t>
            </a:r>
            <a:r>
              <a:rPr lang="en-US" sz="1600" i="1" dirty="0"/>
              <a:t>B + </a:t>
            </a:r>
            <a:r>
              <a:rPr lang="en-US" sz="1600" dirty="0"/>
              <a:t>50</a:t>
            </a:r>
            <a:endParaRPr lang="en-US" sz="1600" dirty="0"/>
          </a:p>
          <a:p>
            <a:pPr lvl="1">
              <a:lnSpc>
                <a:spcPct val="90000"/>
              </a:lnSpc>
              <a:buFont typeface="Wingdings 2" panose="05020102010507070707" pitchFamily="18" charset="2"/>
              <a:buNone/>
            </a:pPr>
            <a:r>
              <a:rPr lang="en-US" sz="1600" dirty="0"/>
              <a:t>6.	</a:t>
            </a:r>
            <a:r>
              <a:rPr lang="en-US" sz="1600" b="1" dirty="0"/>
              <a:t>write</a:t>
            </a:r>
            <a:r>
              <a:rPr lang="en-US" sz="1600" dirty="0"/>
              <a:t>(</a:t>
            </a:r>
            <a:r>
              <a:rPr lang="en-US" sz="1600" i="1" dirty="0"/>
              <a:t>B)</a:t>
            </a:r>
            <a:endParaRPr lang="en-US" sz="1600" i="1" dirty="0"/>
          </a:p>
          <a:p>
            <a:pPr>
              <a:lnSpc>
                <a:spcPct val="90000"/>
              </a:lnSpc>
              <a:buFont typeface="Wingdings" panose="05000000000000000000" pitchFamily="2" charset="2"/>
              <a:buChar char="q"/>
            </a:pPr>
            <a:r>
              <a:rPr lang="en-US" sz="1800" dirty="0"/>
              <a:t> Consistency requirement – the sum of </a:t>
            </a:r>
            <a:r>
              <a:rPr lang="en-US" sz="1800" i="1" dirty="0"/>
              <a:t>A </a:t>
            </a:r>
            <a:r>
              <a:rPr lang="en-US" sz="1800" dirty="0"/>
              <a:t>and </a:t>
            </a:r>
            <a:r>
              <a:rPr lang="en-US" sz="1800" i="1" dirty="0"/>
              <a:t>B </a:t>
            </a:r>
            <a:r>
              <a:rPr lang="en-US" sz="1800" dirty="0"/>
              <a:t>is unchanged by the execution of the transaction.</a:t>
            </a:r>
            <a:endParaRPr lang="en-US" sz="1800" dirty="0"/>
          </a:p>
          <a:p>
            <a:pPr>
              <a:buFont typeface="Wingdings" panose="05000000000000000000" pitchFamily="2" charset="2"/>
              <a:buChar char="q"/>
            </a:pPr>
            <a:r>
              <a:rPr lang="en-IN" sz="1800" dirty="0"/>
              <a:t> </a:t>
            </a:r>
            <a:r>
              <a:rPr lang="en-US" sz="1800" dirty="0"/>
              <a:t>Atomicity requirement — if the transaction fails after step 3 and before step 6, </a:t>
            </a:r>
            <a:r>
              <a:rPr lang="en-IN" sz="1800" dirty="0"/>
              <a:t>money will be “lost” leading to an inconsistent database state</a:t>
            </a:r>
            <a:endParaRPr lang="en-US" sz="1800" dirty="0"/>
          </a:p>
          <a:p>
            <a:pPr>
              <a:buNone/>
            </a:pPr>
            <a:r>
              <a:rPr lang="en-IN" sz="1800" dirty="0"/>
              <a:t>	Failure could be due to software or hardware</a:t>
            </a:r>
            <a:endParaRPr lang="en-IN" sz="1800" dirty="0"/>
          </a:p>
          <a:p>
            <a:pPr lvl="1">
              <a:buFont typeface="Wingdings" panose="05000000000000000000" pitchFamily="2" charset="2"/>
              <a:buChar char="§"/>
            </a:pPr>
            <a:r>
              <a:rPr lang="en-IN" sz="1600" dirty="0"/>
              <a:t>The system should ensure that updates of a partially executed transaction are not reflected in the database</a:t>
            </a:r>
            <a:endParaRPr lang="en-IN" sz="1600" dirty="0"/>
          </a:p>
          <a:p>
            <a:pPr>
              <a:lnSpc>
                <a:spcPct val="90000"/>
              </a:lnSpc>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normAutofit/>
          </a:bodyPr>
          <a:lstStyle/>
          <a:p>
            <a:r>
              <a:rPr lang="en-US" sz="4300" dirty="0">
                <a:effectLst>
                  <a:outerShdw blurRad="38100" dist="38100" dir="2700000" algn="tl">
                    <a:srgbClr val="000000"/>
                  </a:outerShdw>
                </a:effectLst>
              </a:rPr>
              <a:t>Example of Fund Transfer (Cont.)</a:t>
            </a:r>
            <a:endParaRPr lang="en-US" sz="4300" dirty="0">
              <a:effectLst>
                <a:outerShdw blurRad="38100" dist="38100" dir="2700000" algn="tl">
                  <a:srgbClr val="000000"/>
                </a:outerShdw>
              </a:effectLst>
            </a:endParaRPr>
          </a:p>
        </p:txBody>
      </p:sp>
      <p:sp>
        <p:nvSpPr>
          <p:cNvPr id="384003" name="Rectangle 3"/>
          <p:cNvSpPr>
            <a:spLocks noGrp="1" noChangeArrowheads="1"/>
          </p:cNvSpPr>
          <p:nvPr>
            <p:ph type="body" idx="1"/>
          </p:nvPr>
        </p:nvSpPr>
        <p:spPr>
          <a:xfrm>
            <a:off x="1774209" y="1930160"/>
            <a:ext cx="8952931" cy="4114800"/>
          </a:xfrm>
        </p:spPr>
        <p:txBody>
          <a:bodyPr/>
          <a:lstStyle/>
          <a:p>
            <a:pPr algn="just">
              <a:buFont typeface="Wingdings" panose="05000000000000000000" pitchFamily="2" charset="2"/>
              <a:buChar char="q"/>
            </a:pPr>
            <a:r>
              <a:rPr lang="en-US" dirty="0"/>
              <a:t> Durability requirement — once the user has been notified that the transaction has completed (i.e., the transfer of the $50 has taken place), the updates to the database by the transaction must persist despite failures.</a:t>
            </a:r>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20435</Words>
  <Application>WPS Presentation</Application>
  <PresentationFormat>Widescreen</PresentationFormat>
  <Paragraphs>1066</Paragraphs>
  <Slides>52</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52</vt:i4>
      </vt:variant>
    </vt:vector>
  </HeadingPairs>
  <TitlesOfParts>
    <vt:vector size="70" baseType="lpstr">
      <vt:lpstr>Arial</vt:lpstr>
      <vt:lpstr>SimSun</vt:lpstr>
      <vt:lpstr>Wingdings</vt:lpstr>
      <vt:lpstr>Calibri</vt:lpstr>
      <vt:lpstr>Tahoma</vt:lpstr>
      <vt:lpstr>Wingdings</vt:lpstr>
      <vt:lpstr>Wingdings 2</vt:lpstr>
      <vt:lpstr>Calibri Light</vt:lpstr>
      <vt:lpstr>Microsoft YaHei</vt:lpstr>
      <vt:lpstr>Arial Unicode MS</vt:lpstr>
      <vt:lpstr>Times New Roman (Arabic)</vt:lpstr>
      <vt:lpstr>Times New Roman</vt:lpstr>
      <vt:lpstr>Monotype Sorts</vt:lpstr>
      <vt:lpstr>Wingdings</vt:lpstr>
      <vt:lpstr>Traditional Arabic</vt:lpstr>
      <vt:lpstr>AMGDT</vt:lpstr>
      <vt:lpstr>Symbol</vt:lpstr>
      <vt:lpstr>Retrospect</vt:lpstr>
      <vt:lpstr>Transactions</vt:lpstr>
      <vt:lpstr>Lecture will cover following points</vt:lpstr>
      <vt:lpstr>What is a Transaction?</vt:lpstr>
      <vt:lpstr>PowerPoint 演示文稿</vt:lpstr>
      <vt:lpstr>Example of a Transaction</vt:lpstr>
      <vt:lpstr>What is a transaction </vt:lpstr>
      <vt:lpstr>ACID Properties</vt:lpstr>
      <vt:lpstr>Example of Fund Transfer</vt:lpstr>
      <vt:lpstr>Example of Fund Transfer (Cont.)</vt:lpstr>
      <vt:lpstr>Example of Fund Transfer (Cont.)</vt:lpstr>
      <vt:lpstr>Transaction State</vt:lpstr>
      <vt:lpstr>Transaction State (Cont.)</vt:lpstr>
      <vt:lpstr>PowerPoint 演示文稿</vt:lpstr>
      <vt:lpstr>PowerPoint 演示文稿</vt:lpstr>
      <vt:lpstr>Concurrent Executions</vt:lpstr>
      <vt:lpstr>Schedules</vt:lpstr>
      <vt:lpstr>Example Schedules</vt:lpstr>
      <vt:lpstr>Example Schedule (Cont.)</vt:lpstr>
      <vt:lpstr>Example Schedules (Cont.)</vt:lpstr>
      <vt:lpstr>Serializability</vt:lpstr>
      <vt:lpstr>Conflict Serializability</vt:lpstr>
      <vt:lpstr>PowerPoint 演示文稿</vt:lpstr>
      <vt:lpstr>PowerPoint 演示文稿</vt:lpstr>
      <vt:lpstr> CONCURRENT EXECUTIONS – CONFLICTING ACTIONS – DIRTY READ</vt:lpstr>
      <vt:lpstr>CONCURRENT EXECUTIONS – CONFLICTING ACTIONS – EXAMPLE</vt:lpstr>
      <vt:lpstr>PowerPoint 演示文稿</vt:lpstr>
      <vt:lpstr>PowerPoint 演示文稿</vt:lpstr>
      <vt:lpstr>Conflict Serializability (Cont.)</vt:lpstr>
      <vt:lpstr>Conflict Serializability (Cont.)</vt:lpstr>
      <vt:lpstr>PowerPoint 演示文稿</vt:lpstr>
      <vt:lpstr>Testing for Serializability</vt:lpstr>
      <vt:lpstr>Test for Conflict Serializability</vt:lpstr>
      <vt:lpstr>PowerPoint 演示文稿</vt:lpstr>
      <vt:lpstr>PowerPoint 演示文稿</vt:lpstr>
      <vt:lpstr>Example 1</vt:lpstr>
      <vt:lpstr>PowerPoint 演示文稿</vt:lpstr>
      <vt:lpstr>Practice Problems</vt:lpstr>
      <vt:lpstr>PowerPoint 演示文稿</vt:lpstr>
      <vt:lpstr>View Serializability</vt:lpstr>
      <vt:lpstr>View Serializability (Cont…)</vt:lpstr>
      <vt:lpstr>Example 1</vt:lpstr>
      <vt:lpstr>Example 2</vt:lpstr>
      <vt:lpstr>Recoverability</vt:lpstr>
      <vt:lpstr>Recoverable Schedule</vt:lpstr>
      <vt:lpstr>Example (Which schedule are recoverable)</vt:lpstr>
      <vt:lpstr>Recoverability (Cont.)</vt:lpstr>
      <vt:lpstr>Cascadeless Schedule</vt:lpstr>
      <vt:lpstr>Example</vt:lpstr>
      <vt:lpstr>Recoverability (Cont.)</vt:lpstr>
      <vt:lpstr>Strict Schedule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Design and Implementation</dc:title>
  <dc:creator>dev</dc:creator>
  <cp:lastModifiedBy>RAHI AGARWAL 9921103145</cp:lastModifiedBy>
  <cp:revision>447</cp:revision>
  <cp:lastPrinted>2020-09-01T06:37:00Z</cp:lastPrinted>
  <dcterms:created xsi:type="dcterms:W3CDTF">2020-08-16T16:51:00Z</dcterms:created>
  <dcterms:modified xsi:type="dcterms:W3CDTF">2024-04-05T18:50:37Z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0231A9089C4F4643A4733C37044EF7FA</vt:lpwstr>
  </property>
  <property fmtid="{D5CDD505-2E9C-101B-9397-08002B2CF9AE}" pid="3" name="KSOProductBuildVer">
    <vt:lpwstr>1033-11.2.0.11537</vt:lpwstr>
  </property>
</Properties>
</file>