
<file path=[Content_Types].xml><?xml version="1.0" encoding="utf-8"?>
<Types xmlns="http://schemas.openxmlformats.org/package/2006/content-types">
  <Default Extension="jpeg" ContentType="image/jpeg"/>
  <Default Extension="JPG" ContentType="image/.jpg"/>
  <Default Extension="gif" ContentType="image/gif"/>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343" r:id="rId5"/>
    <p:sldId id="658" r:id="rId6"/>
    <p:sldId id="660" r:id="rId7"/>
    <p:sldId id="706" r:id="rId8"/>
    <p:sldId id="707" r:id="rId9"/>
    <p:sldId id="708" r:id="rId10"/>
    <p:sldId id="662" r:id="rId11"/>
    <p:sldId id="663" r:id="rId12"/>
    <p:sldId id="667" r:id="rId13"/>
    <p:sldId id="669" r:id="rId14"/>
    <p:sldId id="670" r:id="rId15"/>
    <p:sldId id="260" r:id="rId16"/>
    <p:sldId id="261" r:id="rId17"/>
    <p:sldId id="262" r:id="rId18"/>
    <p:sldId id="263" r:id="rId19"/>
    <p:sldId id="264" r:id="rId20"/>
    <p:sldId id="265" r:id="rId21"/>
    <p:sldId id="266" r:id="rId22"/>
    <p:sldId id="267" r:id="rId23"/>
    <p:sldId id="268" r:id="rId24"/>
    <p:sldId id="269" r:id="rId25"/>
    <p:sldId id="710" r:id="rId26"/>
    <p:sldId id="711" r:id="rId27"/>
    <p:sldId id="696" r:id="rId28"/>
    <p:sldId id="675" r:id="rId29"/>
    <p:sldId id="676" r:id="rId30"/>
    <p:sldId id="677" r:id="rId31"/>
    <p:sldId id="678" r:id="rId32"/>
    <p:sldId id="679" r:id="rId33"/>
    <p:sldId id="680" r:id="rId34"/>
    <p:sldId id="681" r:id="rId35"/>
    <p:sldId id="682" r:id="rId36"/>
    <p:sldId id="697" r:id="rId37"/>
    <p:sldId id="684" r:id="rId38"/>
    <p:sldId id="699" r:id="rId39"/>
    <p:sldId id="698" r:id="rId40"/>
    <p:sldId id="685" r:id="rId41"/>
    <p:sldId id="686" r:id="rId42"/>
    <p:sldId id="728" r:id="rId43"/>
    <p:sldId id="730" r:id="rId44"/>
    <p:sldId id="731" r:id="rId45"/>
    <p:sldId id="325" r:id="rId46"/>
    <p:sldId id="729" r:id="rId47"/>
    <p:sldId id="690" r:id="rId48"/>
    <p:sldId id="725" r:id="rId49"/>
    <p:sldId id="726" r:id="rId50"/>
    <p:sldId id="727" r:id="rId51"/>
    <p:sldId id="722" r:id="rId52"/>
    <p:sldId id="723" r:id="rId53"/>
    <p:sldId id="692" r:id="rId54"/>
    <p:sldId id="716" r:id="rId55"/>
    <p:sldId id="717" r:id="rId56"/>
    <p:sldId id="732" r:id="rId57"/>
    <p:sldId id="688" r:id="rId58"/>
    <p:sldId id="720" r:id="rId59"/>
    <p:sldId id="733" r:id="rId60"/>
    <p:sldId id="734" r:id="rId61"/>
    <p:sldId id="327" r:id="rId62"/>
    <p:sldId id="721" r:id="rId6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61C"/>
    <a:srgbClr val="EFB67D"/>
    <a:srgbClr val="EF6D83"/>
    <a:srgbClr val="FFFFFF"/>
    <a:srgbClr val="FF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3" autoAdjust="0"/>
    <p:restoredTop sz="94660"/>
  </p:normalViewPr>
  <p:slideViewPr>
    <p:cSldViewPr snapToGrid="0">
      <p:cViewPr varScale="1">
        <p:scale>
          <a:sx n="90" d="100"/>
          <a:sy n="90" d="100"/>
        </p:scale>
        <p:origin x="6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DAF572-641C-4F53-82E0-0B542CC8AE12}" type="datetimeFigureOut">
              <a:rPr lang="en-US" smtClean="0"/>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35E298E-A329-47DE-A536-D17983D944A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defRPr>
            </a:lvl1pPr>
            <a:lvl2pPr marL="785495" indent="-302260" eaLnBrk="0" hangingPunct="0">
              <a:defRPr kumimoji="1" sz="3200">
                <a:solidFill>
                  <a:schemeClr val="tx1"/>
                </a:solidFill>
                <a:latin typeface="Arial" panose="020B0604020202020204" pitchFamily="34" charset="0"/>
              </a:defRPr>
            </a:lvl2pPr>
            <a:lvl3pPr marL="1208405" indent="-241935" eaLnBrk="0" hangingPunct="0">
              <a:defRPr kumimoji="1" sz="3200">
                <a:solidFill>
                  <a:schemeClr val="tx1"/>
                </a:solidFill>
                <a:latin typeface="Arial" panose="020B0604020202020204" pitchFamily="34" charset="0"/>
              </a:defRPr>
            </a:lvl3pPr>
            <a:lvl4pPr marL="1691640" indent="-241935" eaLnBrk="0" hangingPunct="0">
              <a:defRPr kumimoji="1" sz="3200">
                <a:solidFill>
                  <a:schemeClr val="tx1"/>
                </a:solidFill>
                <a:latin typeface="Arial" panose="020B0604020202020204" pitchFamily="34" charset="0"/>
              </a:defRPr>
            </a:lvl4pPr>
            <a:lvl5pPr marL="2174875" indent="-241935" eaLnBrk="0" hangingPunct="0">
              <a:defRPr kumimoji="1" sz="3200">
                <a:solidFill>
                  <a:schemeClr val="tx1"/>
                </a:solidFill>
                <a:latin typeface="Arial" panose="020B0604020202020204" pitchFamily="34" charset="0"/>
              </a:defRPr>
            </a:lvl5pPr>
            <a:lvl6pPr marL="2658110" indent="-241935" eaLnBrk="0" fontAlgn="base" hangingPunct="0">
              <a:spcBef>
                <a:spcPct val="20000"/>
              </a:spcBef>
              <a:spcAft>
                <a:spcPct val="0"/>
              </a:spcAft>
              <a:buChar char="•"/>
              <a:defRPr kumimoji="1" sz="3200">
                <a:solidFill>
                  <a:schemeClr val="tx1"/>
                </a:solidFill>
                <a:latin typeface="Arial" panose="020B0604020202020204" pitchFamily="34" charset="0"/>
              </a:defRPr>
            </a:lvl6pPr>
            <a:lvl7pPr marL="3141345" indent="-241935" eaLnBrk="0" fontAlgn="base" hangingPunct="0">
              <a:spcBef>
                <a:spcPct val="20000"/>
              </a:spcBef>
              <a:spcAft>
                <a:spcPct val="0"/>
              </a:spcAft>
              <a:buChar char="•"/>
              <a:defRPr kumimoji="1" sz="3200">
                <a:solidFill>
                  <a:schemeClr val="tx1"/>
                </a:solidFill>
                <a:latin typeface="Arial" panose="020B0604020202020204" pitchFamily="34" charset="0"/>
              </a:defRPr>
            </a:lvl7pPr>
            <a:lvl8pPr marL="3624580" indent="-241935" eaLnBrk="0" fontAlgn="base" hangingPunct="0">
              <a:spcBef>
                <a:spcPct val="20000"/>
              </a:spcBef>
              <a:spcAft>
                <a:spcPct val="0"/>
              </a:spcAft>
              <a:buChar char="•"/>
              <a:defRPr kumimoji="1" sz="3200">
                <a:solidFill>
                  <a:schemeClr val="tx1"/>
                </a:solidFill>
                <a:latin typeface="Arial" panose="020B0604020202020204" pitchFamily="34" charset="0"/>
              </a:defRPr>
            </a:lvl8pPr>
            <a:lvl9pPr marL="4107815" indent="-241935" eaLnBrk="0" fontAlgn="base" hangingPunct="0">
              <a:spcBef>
                <a:spcPct val="20000"/>
              </a:spcBef>
              <a:spcAft>
                <a:spcPct val="0"/>
              </a:spcAft>
              <a:buChar char="•"/>
              <a:defRPr kumimoji="1" sz="3200">
                <a:solidFill>
                  <a:schemeClr val="tx1"/>
                </a:solidFill>
                <a:latin typeface="Arial" panose="020B0604020202020204" pitchFamily="34" charset="0"/>
              </a:defRPr>
            </a:lvl9pPr>
          </a:lstStyle>
          <a:p>
            <a:fld id="{ED510EEC-89F3-4759-87F3-A81E04E1775D}" type="slidenum">
              <a:rPr kumimoji="0" lang="en-US" altLang="en-US" sz="1300">
                <a:latin typeface="Tahoma" panose="020B0604030504040204" pitchFamily="34" charset="0"/>
              </a:rPr>
            </a:fld>
            <a:endParaRPr kumimoji="0" lang="en-US" altLang="en-US" sz="1300">
              <a:latin typeface="Tahoma" panose="020B060403050404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Frequently, presenters must deliver material of a technical nature to an audience unfamiliar with the topic or vocabulary.  The material may be complex or heavy with detail.  To present technical material effectively, use the following guidelines from Dale Carnegie Training®.</a:t>
            </a:r>
            <a:endParaRPr lang="en-US" altLang="en-US" dirty="0"/>
          </a:p>
          <a:p>
            <a:r>
              <a:rPr lang="en-US" altLang="en-US" dirty="0"/>
              <a:t> </a:t>
            </a:r>
            <a:endParaRPr lang="en-US" altLang="en-US" dirty="0"/>
          </a:p>
          <a:p>
            <a:r>
              <a:rPr lang="en-US" altLang="en-US" dirty="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endParaRPr lang="en-US" altLang="en-US" dirty="0"/>
          </a:p>
          <a:p>
            <a:r>
              <a:rPr lang="en-US" altLang="en-US" dirty="0"/>
              <a:t> </a:t>
            </a:r>
            <a:endParaRPr lang="en-US" altLang="en-US" dirty="0"/>
          </a:p>
          <a:p>
            <a:r>
              <a:rPr lang="en-US" altLang="en-US" dirty="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7"/>
        <p:cNvGrpSpPr/>
        <p:nvPr/>
      </p:nvGrpSpPr>
      <p:grpSpPr>
        <a:xfrm>
          <a:off x="0" y="0"/>
          <a:ext cx="0" cy="0"/>
          <a:chOff x="0" y="0"/>
          <a:chExt cx="0" cy="0"/>
        </a:xfrm>
      </p:grpSpPr>
      <p:sp>
        <p:nvSpPr>
          <p:cNvPr id="678" name="Google Shape;678;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9" name="Google Shape;67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3"/>
        <p:cNvGrpSpPr/>
        <p:nvPr/>
      </p:nvGrpSpPr>
      <p:grpSpPr>
        <a:xfrm>
          <a:off x="0" y="0"/>
          <a:ext cx="0" cy="0"/>
          <a:chOff x="0" y="0"/>
          <a:chExt cx="0" cy="0"/>
        </a:xfrm>
      </p:grpSpPr>
      <p:sp>
        <p:nvSpPr>
          <p:cNvPr id="694" name="Google Shape;694;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5" name="Google Shape;695;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4" name="Google Shape;14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latin typeface="Arial" panose="020B0604020202020204"/>
                <a:ea typeface="Arial" panose="020B0604020202020204"/>
                <a:cs typeface="Arial" panose="020B0604020202020204"/>
                <a:sym typeface="Arial" panose="020B0604020202020204"/>
              </a:rPr>
              <a:t>https://infocus.emc.com/april_reeve/big-data-and-nosql-the-problem-with-relational-databases/</a:t>
            </a:r>
            <a:endParaRPr lang="en-IN">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IN">
                <a:latin typeface="Arial" panose="020B0604020202020204"/>
                <a:ea typeface="Arial" panose="020B0604020202020204"/>
                <a:cs typeface="Arial" panose="020B0604020202020204"/>
                <a:sym typeface="Arial" panose="020B0604020202020204"/>
              </a:rPr>
              <a:t>1min</a:t>
            </a:r>
            <a:endParaRPr lang="en-IN">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
        <p:nvSpPr>
          <p:cNvPr id="150" name="Google Shape;15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latin typeface="Arial" panose="020B0604020202020204"/>
                <a:ea typeface="Arial" panose="020B0604020202020204"/>
                <a:cs typeface="Arial" panose="020B0604020202020204"/>
                <a:sym typeface="Arial" panose="020B0604020202020204"/>
              </a:rPr>
              <a:t>https://www.mongodb.com/nosql-explained</a:t>
            </a:r>
            <a:br>
              <a:rPr lang="en-IN">
                <a:latin typeface="Arial" panose="020B0604020202020204"/>
                <a:ea typeface="Arial" panose="020B0604020202020204"/>
                <a:cs typeface="Arial" panose="020B0604020202020204"/>
                <a:sym typeface="Arial" panose="020B0604020202020204"/>
              </a:rPr>
            </a:br>
            <a:r>
              <a:rPr lang="en-IN">
                <a:latin typeface="Arial" panose="020B0604020202020204"/>
                <a:ea typeface="Arial" panose="020B0604020202020204"/>
                <a:cs typeface="Arial" panose="020B0604020202020204"/>
                <a:sym typeface="Arial" panose="020B0604020202020204"/>
              </a:rPr>
              <a:t>http://aryannava.com/2014/04/06/nosql-databases-family/</a:t>
            </a:r>
            <a:endParaRPr lang="en-IN">
              <a:latin typeface="Arial" panose="020B0604020202020204"/>
              <a:ea typeface="Arial" panose="020B0604020202020204"/>
              <a:cs typeface="Arial" panose="020B0604020202020204"/>
              <a:sym typeface="Arial" panose="020B0604020202020204"/>
            </a:endParaRPr>
          </a:p>
        </p:txBody>
      </p:sp>
      <p:sp>
        <p:nvSpPr>
          <p:cNvPr id="172" name="Google Shape;17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 name="Google Shape;1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11C2BB5-6704-48DD-B8CF-C9D063007EF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22E5A2D-6B87-4EC7-8798-24B2C7CCE8D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010905-1782-47B0-B3BF-5540B495456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Basic Layout">
  <p:cSld name="7_Basic Layout">
    <p:bg>
      <p:bgPr>
        <a:blipFill>
          <a:blip r:embed="rId2"/>
          <a:stretch>
            <a:fillRect/>
          </a:stretch>
        </a:blipFill>
        <a:effectLst/>
      </p:bgPr>
    </p:bg>
    <p:spTree>
      <p:nvGrpSpPr>
        <p:cNvPr id="1" name="Shape 33"/>
        <p:cNvGrpSpPr/>
        <p:nvPr/>
      </p:nvGrpSpPr>
      <p:grpSpPr>
        <a:xfrm>
          <a:off x="0" y="0"/>
          <a:ext cx="0" cy="0"/>
          <a:chOff x="0" y="0"/>
          <a:chExt cx="0" cy="0"/>
        </a:xfrm>
      </p:grpSpPr>
      <p:sp>
        <p:nvSpPr>
          <p:cNvPr id="34" name="Google Shape;34;p6"/>
          <p:cNvSpPr>
            <a:spLocks noGrp="1"/>
          </p:cNvSpPr>
          <p:nvPr>
            <p:ph type="pic" idx="2"/>
          </p:nvPr>
        </p:nvSpPr>
        <p:spPr>
          <a:xfrm>
            <a:off x="957146" y="1700809"/>
            <a:ext cx="3264727" cy="2698739"/>
          </a:xfrm>
          <a:prstGeom prst="rect">
            <a:avLst/>
          </a:prstGeom>
          <a:solidFill>
            <a:srgbClr val="F2F2F2"/>
          </a:solidFill>
          <a:ln>
            <a:noFill/>
          </a:ln>
        </p:spPr>
      </p:sp>
      <p:sp>
        <p:nvSpPr>
          <p:cNvPr id="35" name="Google Shape;35;p6"/>
          <p:cNvSpPr>
            <a:spLocks noGrp="1"/>
          </p:cNvSpPr>
          <p:nvPr>
            <p:ph type="pic" idx="3"/>
          </p:nvPr>
        </p:nvSpPr>
        <p:spPr>
          <a:xfrm>
            <a:off x="4452725" y="1700809"/>
            <a:ext cx="3264364" cy="2698739"/>
          </a:xfrm>
          <a:prstGeom prst="rect">
            <a:avLst/>
          </a:prstGeom>
          <a:solidFill>
            <a:srgbClr val="F2F2F2"/>
          </a:solidFill>
          <a:ln>
            <a:noFill/>
          </a:ln>
        </p:spPr>
      </p:sp>
      <p:sp>
        <p:nvSpPr>
          <p:cNvPr id="36" name="Google Shape;36;p6"/>
          <p:cNvSpPr>
            <a:spLocks noGrp="1"/>
          </p:cNvSpPr>
          <p:nvPr>
            <p:ph type="pic" idx="4"/>
          </p:nvPr>
        </p:nvSpPr>
        <p:spPr>
          <a:xfrm>
            <a:off x="7947941" y="1700809"/>
            <a:ext cx="3264364" cy="2698739"/>
          </a:xfrm>
          <a:prstGeom prst="rect">
            <a:avLst/>
          </a:prstGeom>
          <a:solidFill>
            <a:srgbClr val="F2F2F2"/>
          </a:solidFill>
          <a:ln>
            <a:noFill/>
          </a:ln>
        </p:spPr>
      </p:sp>
      <p:sp>
        <p:nvSpPr>
          <p:cNvPr id="37" name="Google Shape;37;p6"/>
          <p:cNvSpPr txBox="1">
            <a:spLocks noGrp="1"/>
          </p:cNvSpPr>
          <p:nvPr>
            <p:ph type="body" idx="1"/>
          </p:nvPr>
        </p:nvSpPr>
        <p:spPr>
          <a:xfrm>
            <a:off x="0" y="164639"/>
            <a:ext cx="12192000" cy="768085"/>
          </a:xfrm>
          <a:prstGeom prst="rect">
            <a:avLst/>
          </a:prstGeom>
          <a:noFill/>
          <a:ln>
            <a:noFill/>
          </a:ln>
        </p:spPr>
        <p:txBody>
          <a:bodyPr spcFirstLastPara="1" wrap="square" lIns="91425" tIns="45700" rIns="91425" bIns="45700" anchor="ctr" anchorCtr="0">
            <a:normAutofit/>
          </a:bodyPr>
          <a:lstStyle>
            <a:lvl1pPr marL="457200" lvl="0" indent="-228600" algn="ctr">
              <a:spcBef>
                <a:spcPts val="720"/>
              </a:spcBef>
              <a:spcAft>
                <a:spcPts val="0"/>
              </a:spcAft>
              <a:buClr>
                <a:srgbClr val="3F3F3F"/>
              </a:buClr>
              <a:buSzPts val="3600"/>
              <a:buNone/>
              <a:defRPr sz="3600" b="0">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8" name="Google Shape;38;p6"/>
          <p:cNvSpPr txBox="1">
            <a:spLocks noGrp="1"/>
          </p:cNvSpPr>
          <p:nvPr>
            <p:ph type="body" idx="5"/>
          </p:nvPr>
        </p:nvSpPr>
        <p:spPr>
          <a:xfrm>
            <a:off x="0" y="932724"/>
            <a:ext cx="12192000" cy="384043"/>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Clr>
                <a:srgbClr val="3F3F3F"/>
              </a:buClr>
              <a:buSzPts val="1400"/>
              <a:buNone/>
              <a:defRPr sz="1400" b="0">
                <a:solidFill>
                  <a:srgbClr val="3F3F3F"/>
                </a:solidFill>
                <a:latin typeface="Calibri" panose="020F0502020204030204"/>
                <a:ea typeface="Calibri" panose="020F0502020204030204"/>
                <a:cs typeface="Calibri" panose="020F0502020204030204"/>
                <a:sym typeface="Calibri" panose="020F0502020204030204"/>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7697C11-07FD-4087-877C-327426297A9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F2418C5-4A67-493B-9F04-DEA011DB0BC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41F1AC5-0E60-4E6C-BE5C-D6AB7BE8C09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7279BFF-7F8F-492B-B92B-928DE3F48DD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425D7B-8481-483F-817E-039E59D5E6F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21ACA-8457-401A-87F9-622786BC2C9E}"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C1E584D-418C-485B-AC58-5B359696DC1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44718D2-462C-4965-B58F-3EF91191A33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2BDCA-C1CD-4DD3-A89F-D1ECF5DD370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E8914-3A3C-4712-9D59-CE111BB101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image" Target="../media/image11.wmf"/><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image" Target="../media/image11.wmf"/><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17.jpeg"/><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5" y="2343955"/>
            <a:ext cx="10200068" cy="1236378"/>
          </a:xfrm>
        </p:spPr>
        <p:txBody>
          <a:bodyPr>
            <a:noAutofit/>
          </a:bodyPr>
          <a:lstStyle/>
          <a:p>
            <a:r>
              <a:rPr lang="en-US" sz="5400" dirty="0">
                <a:effectLst>
                  <a:outerShdw blurRad="38100" dist="38100" dir="2700000" algn="tl">
                    <a:srgbClr val="000000"/>
                  </a:outerShdw>
                </a:effectLst>
              </a:rPr>
              <a:t>Introduction to NoSQL Databases</a:t>
            </a:r>
            <a:endParaRPr lang="en-US" sz="5400" dirty="0">
              <a:effectLst>
                <a:outerShdw blurRad="38100" dist="38100" dir="2700000" algn="tl">
                  <a:srgbClr val="000000"/>
                </a:outerShdw>
              </a:effectLst>
            </a:endParaRPr>
          </a:p>
        </p:txBody>
      </p:sp>
      <p:pic>
        <p:nvPicPr>
          <p:cNvPr id="9221" name="Picture 7" descr="jiit logo.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915919" y="115910"/>
            <a:ext cx="1143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300" dirty="0">
                <a:effectLst>
                  <a:outerShdw blurRad="38100" dist="38100" dir="2700000" algn="tl">
                    <a:srgbClr val="000000"/>
                  </a:outerShdw>
                </a:effectLst>
              </a:rPr>
              <a:t>Some Guidelines</a:t>
            </a:r>
            <a:endParaRPr lang="en-US" sz="4300" dirty="0">
              <a:effectLst>
                <a:outerShdw blurRad="38100" dist="38100" dir="2700000" algn="tl">
                  <a:srgbClr val="000000"/>
                </a:outerShdw>
              </a:effectLst>
            </a:endParaRPr>
          </a:p>
        </p:txBody>
      </p:sp>
      <p:sp>
        <p:nvSpPr>
          <p:cNvPr id="8195" name="Rectangle 3"/>
          <p:cNvSpPr>
            <a:spLocks noGrp="1" noChangeArrowheads="1"/>
          </p:cNvSpPr>
          <p:nvPr>
            <p:ph idx="1"/>
          </p:nvPr>
        </p:nvSpPr>
        <p:spPr/>
        <p:txBody>
          <a:bodyPr/>
          <a:lstStyle/>
          <a:p>
            <a:pPr eaLnBrk="1" hangingPunct="1">
              <a:buFont typeface="Wingdings" panose="05000000000000000000" pitchFamily="2" charset="2"/>
              <a:buChar char="§"/>
            </a:pPr>
            <a:r>
              <a:rPr lang="en-US" sz="2800" dirty="0"/>
              <a:t> Here are some guidelines to effectively benefit from parallelization:</a:t>
            </a:r>
            <a:endParaRPr lang="en-US" sz="2800" dirty="0"/>
          </a:p>
          <a:p>
            <a:pPr marL="914400" lvl="1" indent="-457200" algn="just">
              <a:buFontTx/>
              <a:buAutoNum type="arabicPeriod"/>
            </a:pPr>
            <a:r>
              <a:rPr lang="en-US" dirty="0"/>
              <a:t>Maximize the fraction of your program that can be processed parallel  </a:t>
            </a:r>
            <a:endParaRPr lang="en-US" dirty="0"/>
          </a:p>
          <a:p>
            <a:pPr marL="914400" lvl="1" indent="-457200" algn="just">
              <a:buFontTx/>
              <a:buAutoNum type="arabicPeriod"/>
            </a:pPr>
            <a:endParaRPr lang="en-US" dirty="0"/>
          </a:p>
          <a:p>
            <a:pPr marL="914400" lvl="1" indent="-457200" algn="just">
              <a:buFontTx/>
              <a:buAutoNum type="arabicPeriod"/>
            </a:pPr>
            <a:r>
              <a:rPr lang="en-US" dirty="0"/>
              <a:t>Balance the workload of parallel processes</a:t>
            </a:r>
            <a:endParaRPr lang="en-US" dirty="0"/>
          </a:p>
          <a:p>
            <a:pPr marL="914400" lvl="1" indent="-457200" algn="just">
              <a:buFontTx/>
              <a:buAutoNum type="arabicPeriod"/>
            </a:pPr>
            <a:endParaRPr lang="en-US" dirty="0"/>
          </a:p>
          <a:p>
            <a:pPr marL="914400" lvl="1" indent="-457200" algn="just">
              <a:buFontTx/>
              <a:buAutoNum type="arabicPeriod"/>
            </a:pPr>
            <a:r>
              <a:rPr lang="en-US" dirty="0"/>
              <a:t>Minimize the time spent for communication</a:t>
            </a:r>
            <a:endParaRPr lang="en-US" dirty="0"/>
          </a:p>
          <a:p>
            <a:pPr marL="914400" lvl="1" indent="-457200" algn="just">
              <a:buNone/>
            </a:pPr>
            <a:endParaRPr lang="en-US" sz="1400" dirty="0"/>
          </a:p>
          <a:p>
            <a:pPr marL="914400" lvl="1" indent="-457200" algn="just">
              <a:buFont typeface="Wingdings" panose="05000000000000000000" pitchFamily="2" charset="2"/>
              <a:buChar char="§"/>
            </a:pPr>
            <a:endParaRPr lang="en-US" sz="1400" i="1" dirty="0">
              <a:solidFill>
                <a:schemeClr val="tx1"/>
              </a:solidFill>
            </a:endParaRPr>
          </a:p>
          <a:p>
            <a:pPr marL="914400" lvl="1" indent="-457200" algn="just">
              <a:buFont typeface="Wingdings" panose="05000000000000000000" pitchFamily="2" charset="2"/>
              <a:buChar char="§"/>
            </a:pPr>
            <a:endParaRPr lang="en-US" sz="1600"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algn="just" eaLnBrk="1" hangingPunct="1">
              <a:buFont typeface="Wingdings" panose="05000000000000000000" pitchFamily="2" charset="2"/>
              <a:buChar char="§"/>
            </a:pPr>
            <a:endParaRPr lang="en-US" dirty="0">
              <a:solidFill>
                <a:srgbClr val="7F7F7F"/>
              </a:solidFill>
            </a:endParaRPr>
          </a:p>
          <a:p>
            <a:pPr marL="914400" lvl="1" indent="-457200" algn="just">
              <a:buFont typeface="Wingdings" panose="05000000000000000000" pitchFamily="2" charset="2"/>
              <a:buChar char="§"/>
            </a:pPr>
            <a:endParaRPr lang="en-US" sz="1400" dirty="0">
              <a:solidFill>
                <a:srgbClr val="7F7F7F"/>
              </a:solidFill>
            </a:endParaRPr>
          </a:p>
          <a:p>
            <a:pPr algn="just" eaLnBrk="1" hangingPunct="1">
              <a:buFont typeface="Wingdings" panose="05000000000000000000" pitchFamily="2" charset="2"/>
              <a:buChar char="§"/>
            </a:pPr>
            <a:endParaRPr lang="en-US" sz="1800" dirty="0">
              <a:solidFill>
                <a:srgbClr val="7F7F7F"/>
              </a:solidFill>
            </a:endParaRPr>
          </a:p>
          <a:p>
            <a:pPr marL="914400" lvl="1" indent="-457200" algn="just">
              <a:buFont typeface="Wingdings" panose="05000000000000000000" pitchFamily="2" charset="2"/>
              <a:buChar char="§"/>
            </a:pPr>
            <a:endParaRPr lang="en-US" dirty="0"/>
          </a:p>
        </p:txBody>
      </p:sp>
      <p:sp>
        <p:nvSpPr>
          <p:cNvPr id="8196" name="Slide Number Placeholder 1"/>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5A095D-C85E-4A8B-AF37-3AB821EC11F1}" type="slidenum">
              <a:rPr lang="en-US" smtClean="0">
                <a:solidFill>
                  <a:schemeClr val="bg2"/>
                </a:solidFill>
              </a:rPr>
            </a:fld>
            <a:endParaRPr lang="en-US">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88332"/>
            <a:ext cx="8229600" cy="1143000"/>
          </a:xfrm>
        </p:spPr>
        <p:txBody>
          <a:bodyPr>
            <a:normAutofit/>
          </a:bodyPr>
          <a:lstStyle/>
          <a:p>
            <a:r>
              <a:rPr lang="en-US" sz="4300" dirty="0">
                <a:effectLst>
                  <a:outerShdw blurRad="38100" dist="38100" dir="2700000" algn="tl">
                    <a:srgbClr val="000000"/>
                  </a:outerShdw>
                </a:effectLst>
              </a:rPr>
              <a:t>Why Replicating Data?</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774208"/>
            <a:ext cx="8458200" cy="5007591"/>
          </a:xfrm>
        </p:spPr>
        <p:txBody>
          <a:bodyPr>
            <a:normAutofit/>
          </a:bodyPr>
          <a:lstStyle/>
          <a:p>
            <a:pPr>
              <a:buFont typeface="Wingdings" panose="05000000000000000000" pitchFamily="2" charset="2"/>
              <a:buChar char="§"/>
            </a:pPr>
            <a:r>
              <a:rPr lang="en-US" sz="2800" dirty="0"/>
              <a:t>Replicating data across servers helps in: </a:t>
            </a:r>
            <a:endParaRPr lang="en-US" sz="2800" dirty="0"/>
          </a:p>
          <a:p>
            <a:pPr lvl="1">
              <a:buFont typeface="Wingdings" panose="05000000000000000000" pitchFamily="2" charset="2"/>
              <a:buChar char="§"/>
            </a:pPr>
            <a:r>
              <a:rPr lang="en-US" sz="2400" dirty="0"/>
              <a:t>Avoiding performance bottlenecks</a:t>
            </a:r>
            <a:endParaRPr lang="en-US" sz="2400" dirty="0"/>
          </a:p>
          <a:p>
            <a:pPr lvl="1">
              <a:buFont typeface="Wingdings" panose="05000000000000000000" pitchFamily="2" charset="2"/>
              <a:buChar char="§"/>
            </a:pPr>
            <a:r>
              <a:rPr lang="en-US" sz="2400" dirty="0"/>
              <a:t>Avoiding single point of failures</a:t>
            </a:r>
            <a:endParaRPr lang="en-US" sz="2400" dirty="0"/>
          </a:p>
          <a:p>
            <a:pPr lvl="1">
              <a:buFont typeface="Wingdings" panose="05000000000000000000" pitchFamily="2" charset="2"/>
              <a:buChar char="§"/>
            </a:pPr>
            <a:r>
              <a:rPr lang="en-US" sz="2400" dirty="0"/>
              <a:t>And, hence, enhancing scalability and availability</a:t>
            </a:r>
            <a:endParaRPr lang="en-US" dirty="0"/>
          </a:p>
          <a:p>
            <a:pPr lvl="1">
              <a:buFont typeface="Wingdings" panose="05000000000000000000" pitchFamily="2" charset="2"/>
              <a:buChar char="§"/>
            </a:pPr>
            <a:endParaRPr lang="en-US"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pic>
        <p:nvPicPr>
          <p:cNvPr id="87" name="Picture 2" descr="http://igcministries.org/images/WorldMap.gif"/>
          <p:cNvPicPr>
            <a:picLocks noChangeAspect="1" noChangeArrowheads="1"/>
          </p:cNvPicPr>
          <p:nvPr/>
        </p:nvPicPr>
        <p:blipFill>
          <a:blip r:embed="rId1" cstate="print">
            <a:duotone>
              <a:schemeClr val="accent3">
                <a:shade val="45000"/>
                <a:satMod val="135000"/>
              </a:schemeClr>
              <a:prstClr val="white"/>
            </a:duotone>
          </a:blip>
          <a:srcRect/>
          <a:stretch>
            <a:fillRect/>
          </a:stretch>
        </p:blipFill>
        <p:spPr bwMode="auto">
          <a:xfrm>
            <a:off x="3213992" y="3429000"/>
            <a:ext cx="5472809" cy="2690026"/>
          </a:xfrm>
          <a:prstGeom prst="rect">
            <a:avLst/>
          </a:prstGeom>
          <a:noFill/>
        </p:spPr>
      </p:pic>
      <p:sp>
        <p:nvSpPr>
          <p:cNvPr id="88" name="Can 87"/>
          <p:cNvSpPr/>
          <p:nvPr/>
        </p:nvSpPr>
        <p:spPr>
          <a:xfrm>
            <a:off x="3505200" y="4191000"/>
            <a:ext cx="228600" cy="152400"/>
          </a:xfrm>
          <a:prstGeom prst="can">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sp>
        <p:nvSpPr>
          <p:cNvPr id="89" name="Can 88"/>
          <p:cNvSpPr/>
          <p:nvPr/>
        </p:nvSpPr>
        <p:spPr>
          <a:xfrm>
            <a:off x="4038600" y="48768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
        <p:nvSpPr>
          <p:cNvPr id="90" name="Can 89"/>
          <p:cNvSpPr/>
          <p:nvPr/>
        </p:nvSpPr>
        <p:spPr>
          <a:xfrm>
            <a:off x="5334000" y="39624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
        <p:nvSpPr>
          <p:cNvPr id="91" name="Can 90"/>
          <p:cNvSpPr/>
          <p:nvPr/>
        </p:nvSpPr>
        <p:spPr>
          <a:xfrm>
            <a:off x="6781800" y="45720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
        <p:nvSpPr>
          <p:cNvPr id="92" name="Can 91"/>
          <p:cNvSpPr/>
          <p:nvPr/>
        </p:nvSpPr>
        <p:spPr>
          <a:xfrm>
            <a:off x="7162800" y="42672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
        <p:nvSpPr>
          <p:cNvPr id="93" name="Can 92"/>
          <p:cNvSpPr/>
          <p:nvPr/>
        </p:nvSpPr>
        <p:spPr>
          <a:xfrm>
            <a:off x="7772400" y="54102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cxnSp>
        <p:nvCxnSpPr>
          <p:cNvPr id="94" name="Straight Connector 93"/>
          <p:cNvCxnSpPr/>
          <p:nvPr/>
        </p:nvCxnSpPr>
        <p:spPr>
          <a:xfrm>
            <a:off x="3619500" y="4343400"/>
            <a:ext cx="5334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733800" y="4038600"/>
            <a:ext cx="1600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448300" y="4114800"/>
            <a:ext cx="13335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19500" y="4343400"/>
            <a:ext cx="4152900" cy="1143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5562600" y="4038600"/>
            <a:ext cx="16002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16"/>
          <p:cNvSpPr txBox="1">
            <a:spLocks noChangeArrowheads="1"/>
          </p:cNvSpPr>
          <p:nvPr/>
        </p:nvSpPr>
        <p:spPr bwMode="auto">
          <a:xfrm>
            <a:off x="3276600" y="3505201"/>
            <a:ext cx="1104900" cy="276225"/>
          </a:xfrm>
          <a:prstGeom prst="rect">
            <a:avLst/>
          </a:prstGeom>
          <a:noFill/>
          <a:ln w="9525">
            <a:noFill/>
            <a:miter lim="800000"/>
          </a:ln>
        </p:spPr>
        <p:txBody>
          <a:bodyPr>
            <a:spAutoFit/>
          </a:bodyPr>
          <a:lstStyle/>
          <a:p>
            <a:r>
              <a:rPr lang="en-US" sz="1200" dirty="0"/>
              <a:t>Main Server</a:t>
            </a:r>
            <a:endParaRPr lang="en-US" sz="1200" dirty="0"/>
          </a:p>
        </p:txBody>
      </p:sp>
      <p:cxnSp>
        <p:nvCxnSpPr>
          <p:cNvPr id="100" name="Straight Connector 99"/>
          <p:cNvCxnSpPr/>
          <p:nvPr/>
        </p:nvCxnSpPr>
        <p:spPr>
          <a:xfrm>
            <a:off x="3619500" y="3690938"/>
            <a:ext cx="0" cy="500062"/>
          </a:xfrm>
          <a:prstGeom prst="line">
            <a:avLst/>
          </a:prstGeom>
          <a:ln w="63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4152900" y="5029200"/>
            <a:ext cx="1181100" cy="609600"/>
          </a:xfrm>
          <a:prstGeom prst="line">
            <a:avLst/>
          </a:prstGeom>
          <a:ln w="63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9"/>
          <p:cNvSpPr txBox="1">
            <a:spLocks noChangeArrowheads="1"/>
          </p:cNvSpPr>
          <p:nvPr/>
        </p:nvSpPr>
        <p:spPr bwMode="auto">
          <a:xfrm>
            <a:off x="5329238" y="5638801"/>
            <a:ext cx="1566862" cy="276225"/>
          </a:xfrm>
          <a:prstGeom prst="rect">
            <a:avLst/>
          </a:prstGeom>
          <a:noFill/>
          <a:ln w="9525">
            <a:noFill/>
            <a:miter lim="800000"/>
          </a:ln>
        </p:spPr>
        <p:txBody>
          <a:bodyPr>
            <a:spAutoFit/>
          </a:bodyPr>
          <a:lstStyle/>
          <a:p>
            <a:r>
              <a:rPr lang="en-US" sz="1200" dirty="0"/>
              <a:t>Replicated Servers</a:t>
            </a:r>
            <a:endParaRPr lang="en-US" sz="1200" dirty="0"/>
          </a:p>
        </p:txBody>
      </p:sp>
      <p:cxnSp>
        <p:nvCxnSpPr>
          <p:cNvPr id="103" name="Straight Connector 102"/>
          <p:cNvCxnSpPr/>
          <p:nvPr/>
        </p:nvCxnSpPr>
        <p:spPr>
          <a:xfrm flipV="1">
            <a:off x="6781800" y="5486401"/>
            <a:ext cx="990600" cy="290513"/>
          </a:xfrm>
          <a:prstGeom prst="line">
            <a:avLst/>
          </a:prstGeom>
          <a:ln w="63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8013701" y="4953000"/>
            <a:ext cx="377825" cy="419100"/>
          </a:xfrm>
          <a:prstGeom prst="rect">
            <a:avLst/>
          </a:prstGeom>
          <a:noFill/>
          <a:ln w="9525">
            <a:noFill/>
            <a:miter lim="800000"/>
            <a:headEnd/>
            <a:tailEnd/>
          </a:ln>
        </p:spPr>
      </p:pic>
      <p:cxnSp>
        <p:nvCxnSpPr>
          <p:cNvPr id="105" name="Straight Connector 104"/>
          <p:cNvCxnSpPr/>
          <p:nvPr/>
        </p:nvCxnSpPr>
        <p:spPr>
          <a:xfrm flipH="1">
            <a:off x="8013701" y="5372100"/>
            <a:ext cx="188913" cy="1143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06"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5643564" y="3690938"/>
            <a:ext cx="376237" cy="419100"/>
          </a:xfrm>
          <a:prstGeom prst="rect">
            <a:avLst/>
          </a:prstGeom>
          <a:noFill/>
          <a:ln w="9525">
            <a:noFill/>
            <a:miter lim="800000"/>
            <a:headEnd/>
            <a:tailEnd/>
          </a:ln>
        </p:spPr>
      </p:pic>
      <p:cxnSp>
        <p:nvCxnSpPr>
          <p:cNvPr id="107" name="Straight Connector 106"/>
          <p:cNvCxnSpPr/>
          <p:nvPr/>
        </p:nvCxnSpPr>
        <p:spPr>
          <a:xfrm flipH="1">
            <a:off x="5448300" y="3781426"/>
            <a:ext cx="247650" cy="1809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08"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3883025" y="3843338"/>
            <a:ext cx="376238" cy="419100"/>
          </a:xfrm>
          <a:prstGeom prst="rect">
            <a:avLst/>
          </a:prstGeom>
          <a:noFill/>
          <a:ln w="9525">
            <a:noFill/>
            <a:miter lim="800000"/>
            <a:headEnd/>
            <a:tailEnd/>
          </a:ln>
        </p:spPr>
      </p:pic>
      <p:cxnSp>
        <p:nvCxnSpPr>
          <p:cNvPr id="109" name="Straight Connector 108"/>
          <p:cNvCxnSpPr/>
          <p:nvPr/>
        </p:nvCxnSpPr>
        <p:spPr>
          <a:xfrm flipH="1">
            <a:off x="3686175" y="4052888"/>
            <a:ext cx="196850" cy="13811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10"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3505201" y="4419600"/>
            <a:ext cx="377825" cy="419100"/>
          </a:xfrm>
          <a:prstGeom prst="rect">
            <a:avLst/>
          </a:prstGeom>
          <a:noFill/>
          <a:ln w="9525">
            <a:noFill/>
            <a:miter lim="800000"/>
            <a:headEnd/>
            <a:tailEnd/>
          </a:ln>
        </p:spPr>
      </p:pic>
      <p:pic>
        <p:nvPicPr>
          <p:cNvPr id="111"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7696201" y="3962400"/>
            <a:ext cx="377825" cy="419100"/>
          </a:xfrm>
          <a:prstGeom prst="rect">
            <a:avLst/>
          </a:prstGeom>
          <a:noFill/>
          <a:ln w="9525">
            <a:noFill/>
            <a:miter lim="800000"/>
            <a:headEnd/>
            <a:tailEnd/>
          </a:ln>
        </p:spPr>
      </p:pic>
      <p:pic>
        <p:nvPicPr>
          <p:cNvPr id="112"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7239001" y="4572000"/>
            <a:ext cx="377825" cy="419100"/>
          </a:xfrm>
          <a:prstGeom prst="rect">
            <a:avLst/>
          </a:prstGeom>
          <a:noFill/>
          <a:ln w="9525">
            <a:noFill/>
            <a:miter lim="800000"/>
            <a:headEnd/>
            <a:tailEnd/>
          </a:ln>
        </p:spPr>
      </p:pic>
      <p:pic>
        <p:nvPicPr>
          <p:cNvPr id="113"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8153401" y="5562600"/>
            <a:ext cx="377825" cy="419100"/>
          </a:xfrm>
          <a:prstGeom prst="rect">
            <a:avLst/>
          </a:prstGeom>
          <a:noFill/>
          <a:ln w="9525">
            <a:noFill/>
            <a:miter lim="800000"/>
            <a:headEnd/>
            <a:tailEnd/>
          </a:ln>
        </p:spPr>
      </p:pic>
      <p:pic>
        <p:nvPicPr>
          <p:cNvPr id="114"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6934201" y="4876800"/>
            <a:ext cx="377825" cy="419100"/>
          </a:xfrm>
          <a:prstGeom prst="rect">
            <a:avLst/>
          </a:prstGeom>
          <a:noFill/>
          <a:ln w="9525">
            <a:noFill/>
            <a:miter lim="800000"/>
            <a:headEnd/>
            <a:tailEnd/>
          </a:ln>
        </p:spPr>
      </p:pic>
      <p:pic>
        <p:nvPicPr>
          <p:cNvPr id="115"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7315201" y="3810000"/>
            <a:ext cx="377825" cy="419100"/>
          </a:xfrm>
          <a:prstGeom prst="rect">
            <a:avLst/>
          </a:prstGeom>
          <a:noFill/>
          <a:ln w="9525">
            <a:noFill/>
            <a:miter lim="800000"/>
            <a:headEnd/>
            <a:tailEnd/>
          </a:ln>
        </p:spPr>
      </p:pic>
      <p:pic>
        <p:nvPicPr>
          <p:cNvPr id="116"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7696201" y="4343400"/>
            <a:ext cx="377825" cy="419100"/>
          </a:xfrm>
          <a:prstGeom prst="rect">
            <a:avLst/>
          </a:prstGeom>
          <a:noFill/>
          <a:ln w="9525">
            <a:noFill/>
            <a:miter lim="800000"/>
            <a:headEnd/>
            <a:tailEnd/>
          </a:ln>
        </p:spPr>
      </p:pic>
      <p:pic>
        <p:nvPicPr>
          <p:cNvPr id="117"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5181601" y="3429000"/>
            <a:ext cx="377825" cy="419100"/>
          </a:xfrm>
          <a:prstGeom prst="rect">
            <a:avLst/>
          </a:prstGeom>
          <a:noFill/>
          <a:ln w="9525">
            <a:noFill/>
            <a:miter lim="800000"/>
            <a:headEnd/>
            <a:tailEnd/>
          </a:ln>
        </p:spPr>
      </p:pic>
      <p:pic>
        <p:nvPicPr>
          <p:cNvPr id="118"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5257801" y="4343400"/>
            <a:ext cx="377825" cy="419100"/>
          </a:xfrm>
          <a:prstGeom prst="rect">
            <a:avLst/>
          </a:prstGeom>
          <a:noFill/>
          <a:ln w="9525">
            <a:noFill/>
            <a:miter lim="800000"/>
            <a:headEnd/>
            <a:tailEnd/>
          </a:ln>
        </p:spPr>
      </p:pic>
      <p:pic>
        <p:nvPicPr>
          <p:cNvPr id="119"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4191001" y="5257800"/>
            <a:ext cx="377825" cy="419100"/>
          </a:xfrm>
          <a:prstGeom prst="rect">
            <a:avLst/>
          </a:prstGeom>
          <a:noFill/>
          <a:ln w="9525">
            <a:noFill/>
            <a:miter lim="800000"/>
            <a:headEnd/>
            <a:tailEnd/>
          </a:ln>
        </p:spPr>
      </p:pic>
      <p:pic>
        <p:nvPicPr>
          <p:cNvPr id="120"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3810001" y="5181600"/>
            <a:ext cx="377825" cy="419100"/>
          </a:xfrm>
          <a:prstGeom prst="rect">
            <a:avLst/>
          </a:prstGeom>
          <a:noFill/>
          <a:ln w="9525">
            <a:noFill/>
            <a:miter lim="800000"/>
            <a:headEnd/>
            <a:tailEnd/>
          </a:ln>
        </p:spPr>
      </p:pic>
      <p:cxnSp>
        <p:nvCxnSpPr>
          <p:cNvPr id="121" name="Straight Connector 120"/>
          <p:cNvCxnSpPr>
            <a:stCxn id="88" idx="3"/>
            <a:endCxn id="110" idx="1"/>
          </p:cNvCxnSpPr>
          <p:nvPr/>
        </p:nvCxnSpPr>
        <p:spPr>
          <a:xfrm flipH="1">
            <a:off x="3505200" y="4343400"/>
            <a:ext cx="114300" cy="2857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9" idx="3"/>
            <a:endCxn id="120" idx="0"/>
          </p:cNvCxnSpPr>
          <p:nvPr/>
        </p:nvCxnSpPr>
        <p:spPr>
          <a:xfrm flipH="1">
            <a:off x="3998914" y="5029200"/>
            <a:ext cx="153987"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9" idx="0"/>
          </p:cNvCxnSpPr>
          <p:nvPr/>
        </p:nvCxnSpPr>
        <p:spPr>
          <a:xfrm>
            <a:off x="4191001" y="5029200"/>
            <a:ext cx="188913" cy="228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0" idx="0"/>
            <a:endCxn id="117" idx="2"/>
          </p:cNvCxnSpPr>
          <p:nvPr/>
        </p:nvCxnSpPr>
        <p:spPr>
          <a:xfrm flipH="1" flipV="1">
            <a:off x="5370514" y="3848100"/>
            <a:ext cx="77787"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18" idx="0"/>
          </p:cNvCxnSpPr>
          <p:nvPr/>
        </p:nvCxnSpPr>
        <p:spPr>
          <a:xfrm>
            <a:off x="5410201" y="4114800"/>
            <a:ext cx="36513" cy="228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1" idx="3"/>
            <a:endCxn id="114" idx="0"/>
          </p:cNvCxnSpPr>
          <p:nvPr/>
        </p:nvCxnSpPr>
        <p:spPr>
          <a:xfrm>
            <a:off x="6896101" y="4724400"/>
            <a:ext cx="227013"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12" idx="1"/>
          </p:cNvCxnSpPr>
          <p:nvPr/>
        </p:nvCxnSpPr>
        <p:spPr>
          <a:xfrm>
            <a:off x="6934200" y="4724400"/>
            <a:ext cx="304800" cy="571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92" idx="0"/>
            <a:endCxn id="115" idx="1"/>
          </p:cNvCxnSpPr>
          <p:nvPr/>
        </p:nvCxnSpPr>
        <p:spPr>
          <a:xfrm flipV="1">
            <a:off x="7277100" y="4019550"/>
            <a:ext cx="38100" cy="2857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92" idx="4"/>
          </p:cNvCxnSpPr>
          <p:nvPr/>
        </p:nvCxnSpPr>
        <p:spPr>
          <a:xfrm flipV="1">
            <a:off x="7391400" y="4191000"/>
            <a:ext cx="3048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2" idx="4"/>
            <a:endCxn id="116" idx="1"/>
          </p:cNvCxnSpPr>
          <p:nvPr/>
        </p:nvCxnSpPr>
        <p:spPr>
          <a:xfrm>
            <a:off x="7391400" y="4343400"/>
            <a:ext cx="304800" cy="2095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93" idx="1"/>
            <a:endCxn id="104" idx="1"/>
          </p:cNvCxnSpPr>
          <p:nvPr/>
        </p:nvCxnSpPr>
        <p:spPr>
          <a:xfrm flipV="1">
            <a:off x="7886700" y="5162550"/>
            <a:ext cx="127000" cy="2476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3"/>
            <a:endCxn id="113" idx="1"/>
          </p:cNvCxnSpPr>
          <p:nvPr/>
        </p:nvCxnSpPr>
        <p:spPr>
          <a:xfrm>
            <a:off x="7886700" y="5562600"/>
            <a:ext cx="266700" cy="2095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8" idx="4"/>
          </p:cNvCxnSpPr>
          <p:nvPr/>
        </p:nvCxnSpPr>
        <p:spPr>
          <a:xfrm flipH="1">
            <a:off x="3733800" y="4052888"/>
            <a:ext cx="304800" cy="2143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17" idx="1"/>
          </p:cNvCxnSpPr>
          <p:nvPr/>
        </p:nvCxnSpPr>
        <p:spPr>
          <a:xfrm flipH="1">
            <a:off x="3784600" y="3638550"/>
            <a:ext cx="1397000" cy="6286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1"/>
          </p:cNvCxnSpPr>
          <p:nvPr/>
        </p:nvCxnSpPr>
        <p:spPr>
          <a:xfrm flipH="1">
            <a:off x="3784601" y="3900488"/>
            <a:ext cx="1858963" cy="3667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88" idx="4"/>
          </p:cNvCxnSpPr>
          <p:nvPr/>
        </p:nvCxnSpPr>
        <p:spPr>
          <a:xfrm flipH="1" flipV="1">
            <a:off x="3733800" y="4267201"/>
            <a:ext cx="1595438" cy="1809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5" idx="1"/>
            <a:endCxn id="88" idx="4"/>
          </p:cNvCxnSpPr>
          <p:nvPr/>
        </p:nvCxnSpPr>
        <p:spPr>
          <a:xfrm flipH="1">
            <a:off x="3733800" y="4019550"/>
            <a:ext cx="3581400" cy="2476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11" idx="1"/>
            <a:endCxn id="88" idx="4"/>
          </p:cNvCxnSpPr>
          <p:nvPr/>
        </p:nvCxnSpPr>
        <p:spPr>
          <a:xfrm flipH="1">
            <a:off x="3733800" y="4171950"/>
            <a:ext cx="3962400" cy="95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16" idx="1"/>
          </p:cNvCxnSpPr>
          <p:nvPr/>
        </p:nvCxnSpPr>
        <p:spPr>
          <a:xfrm flipH="1" flipV="1">
            <a:off x="3784600" y="4267200"/>
            <a:ext cx="3911600" cy="285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12" idx="1"/>
          </p:cNvCxnSpPr>
          <p:nvPr/>
        </p:nvCxnSpPr>
        <p:spPr>
          <a:xfrm flipH="1" flipV="1">
            <a:off x="3733800" y="4267200"/>
            <a:ext cx="3505200" cy="514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14" idx="1"/>
            <a:endCxn id="88" idx="4"/>
          </p:cNvCxnSpPr>
          <p:nvPr/>
        </p:nvCxnSpPr>
        <p:spPr>
          <a:xfrm flipH="1" flipV="1">
            <a:off x="3733800" y="4267200"/>
            <a:ext cx="3200400" cy="8191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04" idx="1"/>
            <a:endCxn id="88" idx="4"/>
          </p:cNvCxnSpPr>
          <p:nvPr/>
        </p:nvCxnSpPr>
        <p:spPr>
          <a:xfrm flipH="1" flipV="1">
            <a:off x="3733800" y="4267200"/>
            <a:ext cx="4279900" cy="895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13" idx="1"/>
            <a:endCxn id="88" idx="4"/>
          </p:cNvCxnSpPr>
          <p:nvPr/>
        </p:nvCxnSpPr>
        <p:spPr>
          <a:xfrm flipH="1" flipV="1">
            <a:off x="3733800" y="4267200"/>
            <a:ext cx="4419600" cy="15049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88" idx="4"/>
          </p:cNvCxnSpPr>
          <p:nvPr/>
        </p:nvCxnSpPr>
        <p:spPr>
          <a:xfrm flipV="1">
            <a:off x="3694112" y="4267200"/>
            <a:ext cx="39688" cy="285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20" idx="0"/>
            <a:endCxn id="88" idx="4"/>
          </p:cNvCxnSpPr>
          <p:nvPr/>
        </p:nvCxnSpPr>
        <p:spPr>
          <a:xfrm flipH="1" flipV="1">
            <a:off x="3733801" y="4267200"/>
            <a:ext cx="265113" cy="91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19" idx="0"/>
            <a:endCxn id="88" idx="4"/>
          </p:cNvCxnSpPr>
          <p:nvPr/>
        </p:nvCxnSpPr>
        <p:spPr>
          <a:xfrm flipH="1" flipV="1">
            <a:off x="3733801" y="4267200"/>
            <a:ext cx="646113" cy="990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4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45"/>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46"/>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4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4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42"/>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39"/>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37"/>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3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3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36"/>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4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2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2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3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2"/>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2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0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2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2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P spid="92" grpId="0" animBg="1"/>
      <p:bldP spid="93" grpId="0" animBg="1"/>
      <p:bldP spid="99" grpId="0"/>
      <p:bldP spid="1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831" y="475278"/>
            <a:ext cx="8609463" cy="1143000"/>
          </a:xfrm>
        </p:spPr>
        <p:txBody>
          <a:bodyPr>
            <a:normAutofit/>
          </a:bodyPr>
          <a:lstStyle/>
          <a:p>
            <a:r>
              <a:rPr lang="en-US" sz="4300" dirty="0">
                <a:effectLst>
                  <a:outerShdw blurRad="38100" dist="38100" dir="2700000" algn="tl">
                    <a:srgbClr val="000000"/>
                  </a:outerShdw>
                </a:effectLst>
              </a:rPr>
              <a:t>But, Consistency Becomes a Challenge</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883390"/>
            <a:ext cx="8458200" cy="4898409"/>
          </a:xfrm>
        </p:spPr>
        <p:txBody>
          <a:bodyPr>
            <a:normAutofit/>
          </a:bodyPr>
          <a:lstStyle/>
          <a:p>
            <a:pPr>
              <a:buFont typeface="Wingdings" panose="05000000000000000000" pitchFamily="2" charset="2"/>
              <a:buChar char="§"/>
            </a:pPr>
            <a:r>
              <a:rPr lang="en-US" sz="2800" dirty="0"/>
              <a:t>An example:</a:t>
            </a:r>
            <a:endParaRPr lang="en-US" sz="2800" dirty="0"/>
          </a:p>
          <a:p>
            <a:pPr lvl="1">
              <a:buFont typeface="Wingdings" panose="05000000000000000000" pitchFamily="2" charset="2"/>
              <a:buChar char="§"/>
            </a:pPr>
            <a:r>
              <a:rPr lang="en-US" sz="2600" dirty="0"/>
              <a:t>In an e-commerce application, the bank database has been replicated across two servers</a:t>
            </a:r>
            <a:endParaRPr lang="en-US" sz="2600" dirty="0"/>
          </a:p>
          <a:p>
            <a:pPr lvl="1">
              <a:buFont typeface="Wingdings" panose="05000000000000000000" pitchFamily="2" charset="2"/>
              <a:buChar char="§"/>
            </a:pPr>
            <a:r>
              <a:rPr lang="en-US" sz="2600" dirty="0"/>
              <a:t>Maintaining consistency of replicated data is a challenge</a:t>
            </a:r>
            <a:endParaRPr lang="en-US" sz="2600" dirty="0"/>
          </a:p>
          <a:p>
            <a:pPr lvl="1">
              <a:buFont typeface="Wingdings" panose="05000000000000000000" pitchFamily="2" charset="2"/>
              <a:buChar char="§"/>
            </a:pPr>
            <a:endParaRPr lang="en-US"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4" name="Can 3"/>
          <p:cNvSpPr/>
          <p:nvPr/>
        </p:nvSpPr>
        <p:spPr>
          <a:xfrm>
            <a:off x="3319462" y="4800600"/>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5" name="Rectangle 4"/>
          <p:cNvSpPr/>
          <p:nvPr/>
        </p:nvSpPr>
        <p:spPr>
          <a:xfrm>
            <a:off x="33956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=1000</a:t>
            </a:r>
            <a:endParaRPr lang="en-US" sz="1200" dirty="0">
              <a:solidFill>
                <a:schemeClr val="tx1"/>
              </a:solidFill>
            </a:endParaRPr>
          </a:p>
        </p:txBody>
      </p:sp>
      <p:sp>
        <p:nvSpPr>
          <p:cNvPr id="6" name="Can 5"/>
          <p:cNvSpPr/>
          <p:nvPr/>
        </p:nvSpPr>
        <p:spPr>
          <a:xfrm>
            <a:off x="7396162" y="4800600"/>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7" name="Rectangle 6"/>
          <p:cNvSpPr/>
          <p:nvPr/>
        </p:nvSpPr>
        <p:spPr>
          <a:xfrm>
            <a:off x="74723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=1000</a:t>
            </a:r>
            <a:endParaRPr lang="en-US" sz="1200" dirty="0">
              <a:solidFill>
                <a:schemeClr val="tx1"/>
              </a:solidFill>
            </a:endParaRPr>
          </a:p>
        </p:txBody>
      </p:sp>
      <p:sp>
        <p:nvSpPr>
          <p:cNvPr id="8" name="TextBox 5"/>
          <p:cNvSpPr txBox="1">
            <a:spLocks noChangeArrowheads="1"/>
          </p:cNvSpPr>
          <p:nvPr/>
        </p:nvSpPr>
        <p:spPr bwMode="auto">
          <a:xfrm>
            <a:off x="4957763" y="5867401"/>
            <a:ext cx="1905000" cy="307975"/>
          </a:xfrm>
          <a:prstGeom prst="rect">
            <a:avLst/>
          </a:prstGeom>
          <a:noFill/>
          <a:ln w="9525">
            <a:noFill/>
            <a:miter lim="800000"/>
          </a:ln>
        </p:spPr>
        <p:txBody>
          <a:bodyPr>
            <a:spAutoFit/>
          </a:bodyPr>
          <a:lstStyle/>
          <a:p>
            <a:pPr algn="ctr"/>
            <a:r>
              <a:rPr lang="en-US" sz="1400"/>
              <a:t>Replicated Database</a:t>
            </a:r>
            <a:endParaRPr lang="en-US" sz="1400"/>
          </a:p>
        </p:txBody>
      </p:sp>
      <p:cxnSp>
        <p:nvCxnSpPr>
          <p:cNvPr id="9" name="Straight Connector 8"/>
          <p:cNvCxnSpPr>
            <a:stCxn id="8" idx="1"/>
          </p:cNvCxnSpPr>
          <p:nvPr/>
        </p:nvCxnSpPr>
        <p:spPr>
          <a:xfrm flipH="1" flipV="1">
            <a:off x="4310063" y="5562600"/>
            <a:ext cx="647700" cy="458788"/>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cxnSp>
        <p:nvCxnSpPr>
          <p:cNvPr id="10" name="Straight Connector 9"/>
          <p:cNvCxnSpPr>
            <a:stCxn id="8" idx="3"/>
          </p:cNvCxnSpPr>
          <p:nvPr/>
        </p:nvCxnSpPr>
        <p:spPr>
          <a:xfrm flipV="1">
            <a:off x="6862763" y="5503864"/>
            <a:ext cx="533400" cy="517525"/>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sp>
        <p:nvSpPr>
          <p:cNvPr id="11" name="Rectangle 10"/>
          <p:cNvSpPr/>
          <p:nvPr/>
        </p:nvSpPr>
        <p:spPr>
          <a:xfrm>
            <a:off x="2633663" y="3848100"/>
            <a:ext cx="2362200" cy="3429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600" dirty="0">
                <a:solidFill>
                  <a:schemeClr val="tx1"/>
                </a:solidFill>
              </a:rPr>
              <a:t>Event 1 = Add $1000</a:t>
            </a:r>
            <a:endParaRPr lang="en-US" sz="1600" dirty="0">
              <a:solidFill>
                <a:schemeClr val="tx1"/>
              </a:solidFill>
            </a:endParaRPr>
          </a:p>
        </p:txBody>
      </p:sp>
      <p:sp>
        <p:nvSpPr>
          <p:cNvPr id="12" name="Rectangle 11"/>
          <p:cNvSpPr/>
          <p:nvPr/>
        </p:nvSpPr>
        <p:spPr>
          <a:xfrm>
            <a:off x="6486526" y="3830638"/>
            <a:ext cx="2809875" cy="342900"/>
          </a:xfrm>
          <a:prstGeom prst="rect">
            <a:avLst/>
          </a:prstGeom>
          <a:ln>
            <a:solidFill>
              <a:srgbClr val="0000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600" dirty="0">
                <a:solidFill>
                  <a:srgbClr val="0000FF"/>
                </a:solidFill>
              </a:rPr>
              <a:t>Event 2 = Add interest of 5%</a:t>
            </a:r>
            <a:endParaRPr lang="en-US" sz="1600" dirty="0">
              <a:solidFill>
                <a:srgbClr val="0000FF"/>
              </a:solidFill>
            </a:endParaRPr>
          </a:p>
        </p:txBody>
      </p:sp>
      <p:cxnSp>
        <p:nvCxnSpPr>
          <p:cNvPr id="13" name="Straight Arrow Connector 12"/>
          <p:cNvCxnSpPr>
            <a:stCxn id="11" idx="2"/>
            <a:endCxn id="5" idx="0"/>
          </p:cNvCxnSpPr>
          <p:nvPr/>
        </p:nvCxnSpPr>
        <p:spPr>
          <a:xfrm>
            <a:off x="3814763" y="4191000"/>
            <a:ext cx="0" cy="1219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7" idx="1"/>
          </p:cNvCxnSpPr>
          <p:nvPr/>
        </p:nvCxnSpPr>
        <p:spPr>
          <a:xfrm>
            <a:off x="3814763" y="4191000"/>
            <a:ext cx="36576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84550"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=2000</a:t>
            </a:r>
            <a:endParaRPr lang="en-US" sz="1200" dirty="0">
              <a:solidFill>
                <a:schemeClr val="tx1"/>
              </a:solidFill>
            </a:endParaRPr>
          </a:p>
        </p:txBody>
      </p:sp>
      <p:sp>
        <p:nvSpPr>
          <p:cNvPr id="16" name="Rectangle 15"/>
          <p:cNvSpPr/>
          <p:nvPr/>
        </p:nvSpPr>
        <p:spPr>
          <a:xfrm>
            <a:off x="3433763" y="44196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t>1</a:t>
            </a:r>
            <a:endParaRPr lang="en-US" dirty="0"/>
          </a:p>
        </p:txBody>
      </p:sp>
      <p:cxnSp>
        <p:nvCxnSpPr>
          <p:cNvPr id="17" name="Straight Arrow Connector 16"/>
          <p:cNvCxnSpPr>
            <a:stCxn id="12" idx="2"/>
            <a:endCxn id="7" idx="0"/>
          </p:cNvCxnSpPr>
          <p:nvPr/>
        </p:nvCxnSpPr>
        <p:spPr>
          <a:xfrm>
            <a:off x="7891463" y="4173538"/>
            <a:ext cx="0"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72363" y="44069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t>2</a:t>
            </a:r>
            <a:endParaRPr lang="en-US" dirty="0"/>
          </a:p>
        </p:txBody>
      </p:sp>
      <p:sp>
        <p:nvSpPr>
          <p:cNvPr id="19" name="Rectangle 18"/>
          <p:cNvSpPr/>
          <p:nvPr/>
        </p:nvSpPr>
        <p:spPr>
          <a:xfrm>
            <a:off x="74723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=1050</a:t>
            </a:r>
            <a:endParaRPr lang="en-US" sz="1200" dirty="0">
              <a:solidFill>
                <a:schemeClr val="tx1"/>
              </a:solidFill>
            </a:endParaRPr>
          </a:p>
        </p:txBody>
      </p:sp>
      <p:sp>
        <p:nvSpPr>
          <p:cNvPr id="20" name="Rectangle 19"/>
          <p:cNvSpPr/>
          <p:nvPr/>
        </p:nvSpPr>
        <p:spPr>
          <a:xfrm>
            <a:off x="6634163" y="54102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t>3</a:t>
            </a:r>
            <a:endParaRPr lang="en-US" dirty="0"/>
          </a:p>
        </p:txBody>
      </p:sp>
      <p:sp>
        <p:nvSpPr>
          <p:cNvPr id="21" name="Rectangle 20"/>
          <p:cNvSpPr/>
          <p:nvPr/>
        </p:nvSpPr>
        <p:spPr>
          <a:xfrm>
            <a:off x="74723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=2050</a:t>
            </a:r>
            <a:endParaRPr lang="en-US" sz="1200" dirty="0">
              <a:solidFill>
                <a:schemeClr val="tx1"/>
              </a:solidFill>
            </a:endParaRPr>
          </a:p>
        </p:txBody>
      </p:sp>
      <p:cxnSp>
        <p:nvCxnSpPr>
          <p:cNvPr id="22" name="Straight Arrow Connector 21"/>
          <p:cNvCxnSpPr>
            <a:stCxn id="12" idx="2"/>
          </p:cNvCxnSpPr>
          <p:nvPr/>
        </p:nvCxnSpPr>
        <p:spPr>
          <a:xfrm flipH="1">
            <a:off x="4222751" y="4173538"/>
            <a:ext cx="3668713"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33913" y="53721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t>4</a:t>
            </a:r>
            <a:endParaRPr lang="en-US" dirty="0"/>
          </a:p>
        </p:txBody>
      </p:sp>
      <p:sp>
        <p:nvSpPr>
          <p:cNvPr id="24" name="Rectangle 23"/>
          <p:cNvSpPr/>
          <p:nvPr/>
        </p:nvSpPr>
        <p:spPr>
          <a:xfrm>
            <a:off x="3394075"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=2100</a:t>
            </a:r>
            <a:endParaRPr lang="en-US" sz="1200" dirty="0">
              <a:solidFill>
                <a:schemeClr val="tx1"/>
              </a:solidFill>
            </a:endParaRPr>
          </a:p>
        </p:txBody>
      </p:sp>
      <p:pic>
        <p:nvPicPr>
          <p:cNvPr id="25" name="Picture 3" descr="C:\Users\vkolar\AppData\Local\Microsoft\Windows\Temporary Internet Files\Content.IE5\HRUY4RJ7\MC900441523[1].wmf"/>
          <p:cNvPicPr>
            <a:picLocks noChangeAspect="1" noChangeArrowheads="1"/>
          </p:cNvPicPr>
          <p:nvPr/>
        </p:nvPicPr>
        <p:blipFill>
          <a:blip r:embed="rId1" cstate="print"/>
          <a:srcRect/>
          <a:stretch>
            <a:fillRect/>
          </a:stretch>
        </p:blipFill>
        <p:spPr bwMode="auto">
          <a:xfrm>
            <a:off x="5181600" y="3678238"/>
            <a:ext cx="1047750" cy="895350"/>
          </a:xfrm>
          <a:prstGeom prst="rect">
            <a:avLst/>
          </a:prstGeom>
          <a:noFill/>
          <a:ln w="9525">
            <a:noFill/>
            <a:miter lim="800000"/>
            <a:headEnd/>
            <a:tailEnd/>
          </a:ln>
        </p:spPr>
      </p:pic>
      <p:sp>
        <p:nvSpPr>
          <p:cNvPr id="26" name="Oval 25"/>
          <p:cNvSpPr/>
          <p:nvPr/>
        </p:nvSpPr>
        <p:spPr>
          <a:xfrm>
            <a:off x="2971801" y="5126038"/>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27" name="Oval 26"/>
          <p:cNvSpPr/>
          <p:nvPr/>
        </p:nvSpPr>
        <p:spPr>
          <a:xfrm>
            <a:off x="7089776" y="5126038"/>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32" presetClass="emph" presetSubtype="0" fill="hold" grpId="1"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32" presetClass="emph" presetSubtype="0" fill="hold" grpId="1" nodeType="withEffect">
                                  <p:stCondLst>
                                    <p:cond delay="0"/>
                                  </p:stCondLst>
                                  <p:childTnLst>
                                    <p:animRot by="120000">
                                      <p:cBhvr>
                                        <p:cTn id="38" dur="100" fill="hold">
                                          <p:stCondLst>
                                            <p:cond delay="0"/>
                                          </p:stCondLst>
                                        </p:cTn>
                                        <p:tgtEl>
                                          <p:spTgt spid="19"/>
                                        </p:tgtEl>
                                        <p:attrNameLst>
                                          <p:attrName>r</p:attrName>
                                        </p:attrNameLst>
                                      </p:cBhvr>
                                    </p:animRot>
                                    <p:animRot by="-240000">
                                      <p:cBhvr>
                                        <p:cTn id="39" dur="200" fill="hold">
                                          <p:stCondLst>
                                            <p:cond delay="200"/>
                                          </p:stCondLst>
                                        </p:cTn>
                                        <p:tgtEl>
                                          <p:spTgt spid="19"/>
                                        </p:tgtEl>
                                        <p:attrNameLst>
                                          <p:attrName>r</p:attrName>
                                        </p:attrNameLst>
                                      </p:cBhvr>
                                    </p:animRot>
                                    <p:animRot by="240000">
                                      <p:cBhvr>
                                        <p:cTn id="40" dur="200" fill="hold">
                                          <p:stCondLst>
                                            <p:cond delay="400"/>
                                          </p:stCondLst>
                                        </p:cTn>
                                        <p:tgtEl>
                                          <p:spTgt spid="19"/>
                                        </p:tgtEl>
                                        <p:attrNameLst>
                                          <p:attrName>r</p:attrName>
                                        </p:attrNameLst>
                                      </p:cBhvr>
                                    </p:animRot>
                                    <p:animRot by="-240000">
                                      <p:cBhvr>
                                        <p:cTn id="41" dur="200" fill="hold">
                                          <p:stCondLst>
                                            <p:cond delay="600"/>
                                          </p:stCondLst>
                                        </p:cTn>
                                        <p:tgtEl>
                                          <p:spTgt spid="19"/>
                                        </p:tgtEl>
                                        <p:attrNameLst>
                                          <p:attrName>r</p:attrName>
                                        </p:attrNameLst>
                                      </p:cBhvr>
                                    </p:animRot>
                                    <p:animRot by="120000">
                                      <p:cBhvr>
                                        <p:cTn id="42" dur="200" fill="hold">
                                          <p:stCondLst>
                                            <p:cond delay="800"/>
                                          </p:stCondLst>
                                        </p:cTn>
                                        <p:tgtEl>
                                          <p:spTgt spid="19"/>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32" presetClass="emph" presetSubtype="0" fill="hold" grpId="1" nodeType="withEffect">
                                  <p:stCondLst>
                                    <p:cond delay="0"/>
                                  </p:stCondLst>
                                  <p:childTnLst>
                                    <p:animRot by="120000">
                                      <p:cBhvr>
                                        <p:cTn id="52" dur="100" fill="hold">
                                          <p:stCondLst>
                                            <p:cond delay="0"/>
                                          </p:stCondLst>
                                        </p:cTn>
                                        <p:tgtEl>
                                          <p:spTgt spid="21"/>
                                        </p:tgtEl>
                                        <p:attrNameLst>
                                          <p:attrName>r</p:attrName>
                                        </p:attrNameLst>
                                      </p:cBhvr>
                                    </p:animRot>
                                    <p:animRot by="-240000">
                                      <p:cBhvr>
                                        <p:cTn id="53" dur="200" fill="hold">
                                          <p:stCondLst>
                                            <p:cond delay="200"/>
                                          </p:stCondLst>
                                        </p:cTn>
                                        <p:tgtEl>
                                          <p:spTgt spid="21"/>
                                        </p:tgtEl>
                                        <p:attrNameLst>
                                          <p:attrName>r</p:attrName>
                                        </p:attrNameLst>
                                      </p:cBhvr>
                                    </p:animRot>
                                    <p:animRot by="240000">
                                      <p:cBhvr>
                                        <p:cTn id="54" dur="200" fill="hold">
                                          <p:stCondLst>
                                            <p:cond delay="400"/>
                                          </p:stCondLst>
                                        </p:cTn>
                                        <p:tgtEl>
                                          <p:spTgt spid="21"/>
                                        </p:tgtEl>
                                        <p:attrNameLst>
                                          <p:attrName>r</p:attrName>
                                        </p:attrNameLst>
                                      </p:cBhvr>
                                    </p:animRot>
                                    <p:animRot by="-240000">
                                      <p:cBhvr>
                                        <p:cTn id="55" dur="200" fill="hold">
                                          <p:stCondLst>
                                            <p:cond delay="600"/>
                                          </p:stCondLst>
                                        </p:cTn>
                                        <p:tgtEl>
                                          <p:spTgt spid="21"/>
                                        </p:tgtEl>
                                        <p:attrNameLst>
                                          <p:attrName>r</p:attrName>
                                        </p:attrNameLst>
                                      </p:cBhvr>
                                    </p:animRot>
                                    <p:animRot by="120000">
                                      <p:cBhvr>
                                        <p:cTn id="56" dur="200" fill="hold">
                                          <p:stCondLst>
                                            <p:cond delay="800"/>
                                          </p:stCondLst>
                                        </p:cTn>
                                        <p:tgtEl>
                                          <p:spTgt spid="21"/>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32" presetClass="emph" presetSubtype="0" fill="hold" grpId="1" nodeType="withEffect">
                                  <p:stCondLst>
                                    <p:cond delay="0"/>
                                  </p:stCondLst>
                                  <p:childTnLst>
                                    <p:animRot by="120000">
                                      <p:cBhvr>
                                        <p:cTn id="66" dur="100" fill="hold">
                                          <p:stCondLst>
                                            <p:cond delay="0"/>
                                          </p:stCondLst>
                                        </p:cTn>
                                        <p:tgtEl>
                                          <p:spTgt spid="24"/>
                                        </p:tgtEl>
                                        <p:attrNameLst>
                                          <p:attrName>r</p:attrName>
                                        </p:attrNameLst>
                                      </p:cBhvr>
                                    </p:animRot>
                                    <p:animRot by="-240000">
                                      <p:cBhvr>
                                        <p:cTn id="67" dur="200" fill="hold">
                                          <p:stCondLst>
                                            <p:cond delay="200"/>
                                          </p:stCondLst>
                                        </p:cTn>
                                        <p:tgtEl>
                                          <p:spTgt spid="24"/>
                                        </p:tgtEl>
                                        <p:attrNameLst>
                                          <p:attrName>r</p:attrName>
                                        </p:attrNameLst>
                                      </p:cBhvr>
                                    </p:animRot>
                                    <p:animRot by="240000">
                                      <p:cBhvr>
                                        <p:cTn id="68" dur="200" fill="hold">
                                          <p:stCondLst>
                                            <p:cond delay="400"/>
                                          </p:stCondLst>
                                        </p:cTn>
                                        <p:tgtEl>
                                          <p:spTgt spid="24"/>
                                        </p:tgtEl>
                                        <p:attrNameLst>
                                          <p:attrName>r</p:attrName>
                                        </p:attrNameLst>
                                      </p:cBhvr>
                                    </p:animRot>
                                    <p:animRot by="-240000">
                                      <p:cBhvr>
                                        <p:cTn id="69" dur="200" fill="hold">
                                          <p:stCondLst>
                                            <p:cond delay="600"/>
                                          </p:stCondLst>
                                        </p:cTn>
                                        <p:tgtEl>
                                          <p:spTgt spid="24"/>
                                        </p:tgtEl>
                                        <p:attrNameLst>
                                          <p:attrName>r</p:attrName>
                                        </p:attrNameLst>
                                      </p:cBhvr>
                                    </p:animRot>
                                    <p:animRot by="120000">
                                      <p:cBhvr>
                                        <p:cTn id="70" dur="200" fill="hold">
                                          <p:stCondLst>
                                            <p:cond delay="800"/>
                                          </p:stCondLst>
                                        </p:cTn>
                                        <p:tgtEl>
                                          <p:spTgt spid="24"/>
                                        </p:tgtEl>
                                        <p:attrNameLst>
                                          <p:attrName>r</p:attrName>
                                        </p:attrNameLst>
                                      </p:cBhvr>
                                    </p:animRo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2" grpId="0" animBg="1"/>
      <p:bldP spid="15" grpId="0" animBg="1"/>
      <p:bldP spid="15" grpId="1" animBg="1"/>
      <p:bldP spid="16" grpId="0" animBg="1"/>
      <p:bldP spid="18" grpId="0" animBg="1"/>
      <p:bldP spid="19" grpId="0" animBg="1"/>
      <p:bldP spid="19" grpId="1" animBg="1"/>
      <p:bldP spid="20" grpId="0" animBg="1"/>
      <p:bldP spid="21" grpId="0" animBg="1"/>
      <p:bldP spid="21" grpId="1" animBg="1"/>
      <p:bldP spid="23" grpId="0" animBg="1"/>
      <p:bldP spid="24" grpId="0" animBg="1"/>
      <p:bldP spid="24" grpId="1"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919288" y="404813"/>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3200"/>
            </a:pPr>
            <a:r>
              <a:rPr lang="en-IN" sz="3200" b="1" dirty="0"/>
              <a:t>Evolving Database Requirements </a:t>
            </a:r>
            <a:br>
              <a:rPr lang="en-IN" sz="3200" dirty="0"/>
            </a:br>
            <a:endParaRPr sz="3200" dirty="0"/>
          </a:p>
        </p:txBody>
      </p:sp>
      <p:sp>
        <p:nvSpPr>
          <p:cNvPr id="133" name="Google Shape;133;p17"/>
          <p:cNvSpPr txBox="1">
            <a:spLocks noGrp="1"/>
          </p:cNvSpPr>
          <p:nvPr>
            <p:ph idx="1"/>
          </p:nvPr>
        </p:nvSpPr>
        <p:spPr>
          <a:xfrm>
            <a:off x="1725642" y="1398958"/>
            <a:ext cx="8423246" cy="4746661"/>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50000"/>
              </a:lnSpc>
              <a:spcBef>
                <a:spcPts val="0"/>
              </a:spcBef>
              <a:spcAft>
                <a:spcPts val="0"/>
              </a:spcAft>
              <a:buClr>
                <a:schemeClr val="dk1"/>
              </a:buClr>
              <a:buSzPts val="2400"/>
              <a:buChar char="•"/>
            </a:pPr>
            <a:r>
              <a:rPr lang="en-IN" sz="2400" dirty="0"/>
              <a:t>Initially, databases serviced consumer applications. </a:t>
            </a:r>
            <a:endParaRPr dirty="0"/>
          </a:p>
          <a:p>
            <a:pPr marL="342900" indent="-342900" algn="just">
              <a:lnSpc>
                <a:spcPct val="150000"/>
              </a:lnSpc>
              <a:spcBef>
                <a:spcPts val="480"/>
              </a:spcBef>
              <a:spcAft>
                <a:spcPts val="0"/>
              </a:spcAft>
              <a:buClr>
                <a:schemeClr val="dk1"/>
              </a:buClr>
              <a:buSzPts val="2400"/>
              <a:buChar char="•"/>
            </a:pPr>
            <a:r>
              <a:rPr lang="en-IN" sz="2400" dirty="0"/>
              <a:t>These early applications put a priority on read access, because the </a:t>
            </a:r>
            <a:r>
              <a:rPr lang="en-IN" sz="2400" dirty="0">
                <a:solidFill>
                  <a:srgbClr val="FF0000"/>
                </a:solidFill>
              </a:rPr>
              <a:t>ratio of reads to writes was very high</a:t>
            </a:r>
            <a:r>
              <a:rPr lang="en-IN" sz="2400" dirty="0"/>
              <a:t>. Delivering high-performance read access was the primary criteria. However, this is changing. </a:t>
            </a:r>
            <a:endParaRPr dirty="0"/>
          </a:p>
          <a:p>
            <a:pPr marL="342900" indent="-342900" algn="just">
              <a:lnSpc>
                <a:spcPct val="150000"/>
              </a:lnSpc>
              <a:spcBef>
                <a:spcPts val="480"/>
              </a:spcBef>
              <a:spcAft>
                <a:spcPts val="0"/>
              </a:spcAft>
              <a:buClr>
                <a:schemeClr val="dk1"/>
              </a:buClr>
              <a:buSzPts val="2400"/>
              <a:buChar char="•"/>
            </a:pPr>
            <a:r>
              <a:rPr lang="en-IN" sz="2400" dirty="0"/>
              <a:t>User generated content, particularly in the form of social networking, have placed somewhat more emphasis on updates. </a:t>
            </a:r>
            <a:endParaRPr dirty="0"/>
          </a:p>
          <a:p>
            <a:pPr marL="342900" indent="-342900" algn="just">
              <a:lnSpc>
                <a:spcPct val="150000"/>
              </a:lnSpc>
              <a:spcBef>
                <a:spcPts val="480"/>
              </a:spcBef>
              <a:spcAft>
                <a:spcPts val="0"/>
              </a:spcAft>
              <a:buClr>
                <a:srgbClr val="FF0000"/>
              </a:buClr>
              <a:buSzPts val="2400"/>
              <a:buChar char="•"/>
            </a:pPr>
            <a:r>
              <a:rPr lang="en-IN" sz="2400" dirty="0">
                <a:solidFill>
                  <a:srgbClr val="FF0000"/>
                </a:solidFill>
              </a:rPr>
              <a:t>Reads still outnumber writes in terms of the ratio, but the gap is narrowing. </a:t>
            </a:r>
            <a:endParaRPr dirty="0"/>
          </a:p>
          <a:p>
            <a:pPr marL="342900" indent="-190500" algn="just">
              <a:lnSpc>
                <a:spcPct val="150000"/>
              </a:lnSpc>
              <a:spcBef>
                <a:spcPts val="480"/>
              </a:spcBef>
              <a:spcAft>
                <a:spcPts val="0"/>
              </a:spcAft>
              <a:buClr>
                <a:schemeClr val="dk1"/>
              </a:buClr>
              <a:buSzPts val="2400"/>
              <a:buNone/>
            </a:pPr>
            <a:endParaRPr sz="2400" dirty="0"/>
          </a:p>
          <a:p>
            <a:pPr marL="342900" indent="-190500" algn="just">
              <a:lnSpc>
                <a:spcPct val="150000"/>
              </a:lnSpc>
              <a:spcBef>
                <a:spcPts val="480"/>
              </a:spcBef>
              <a:spcAft>
                <a:spcPts val="0"/>
              </a:spcAft>
              <a:buClr>
                <a:schemeClr val="dk1"/>
              </a:buClr>
              <a:buSzPts val="2400"/>
              <a:buNone/>
            </a:pP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000"/>
            </a:pPr>
            <a:r>
              <a:rPr lang="en-IN" sz="4000"/>
              <a:t>Scalability</a:t>
            </a:r>
            <a:endParaRPr lang="en-IN" sz="4000"/>
          </a:p>
        </p:txBody>
      </p:sp>
      <p:sp>
        <p:nvSpPr>
          <p:cNvPr id="140" name="Google Shape;140;p18"/>
          <p:cNvSpPr txBox="1">
            <a:spLocks noGrp="1"/>
          </p:cNvSpPr>
          <p:nvPr>
            <p:ph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spcAft>
                <a:spcPts val="0"/>
              </a:spcAft>
              <a:buClr>
                <a:schemeClr val="dk1"/>
              </a:buClr>
              <a:buChar char="•"/>
            </a:pPr>
            <a:r>
              <a:rPr lang="en-IN"/>
              <a:t>Scalability requirements:</a:t>
            </a:r>
            <a:endParaRPr lang="en-IN"/>
          </a:p>
          <a:p>
            <a:pPr marL="742950" lvl="1" indent="-285750">
              <a:spcBef>
                <a:spcPts val="475"/>
              </a:spcBef>
              <a:spcAft>
                <a:spcPts val="0"/>
              </a:spcAft>
              <a:buClr>
                <a:schemeClr val="dk1"/>
              </a:buClr>
              <a:buSzPct val="100000"/>
              <a:buChar char="–"/>
            </a:pPr>
            <a:r>
              <a:rPr lang="en-IN"/>
              <a:t>Can </a:t>
            </a:r>
            <a:r>
              <a:rPr lang="en-IN">
                <a:solidFill>
                  <a:srgbClr val="FF0000"/>
                </a:solidFill>
              </a:rPr>
              <a:t>change</a:t>
            </a:r>
            <a:r>
              <a:rPr lang="en-IN"/>
              <a:t> very quickly and,</a:t>
            </a:r>
            <a:endParaRPr lang="en-IN"/>
          </a:p>
          <a:p>
            <a:pPr marL="742950" lvl="1" indent="-285750">
              <a:spcBef>
                <a:spcPts val="475"/>
              </a:spcBef>
              <a:spcAft>
                <a:spcPts val="0"/>
              </a:spcAft>
              <a:buClr>
                <a:schemeClr val="dk1"/>
              </a:buClr>
              <a:buSzPct val="100000"/>
              <a:buChar char="–"/>
            </a:pPr>
            <a:r>
              <a:rPr lang="en-IN"/>
              <a:t>Can </a:t>
            </a:r>
            <a:r>
              <a:rPr lang="en-IN">
                <a:solidFill>
                  <a:srgbClr val="FF0000"/>
                </a:solidFill>
              </a:rPr>
              <a:t>grow</a:t>
            </a:r>
            <a:r>
              <a:rPr lang="en-IN"/>
              <a:t> very rapidly. </a:t>
            </a:r>
            <a:endParaRPr lang="en-IN"/>
          </a:p>
          <a:p>
            <a:pPr marL="742950" lvl="1" indent="-285750">
              <a:spcBef>
                <a:spcPts val="475"/>
              </a:spcBef>
              <a:spcAft>
                <a:spcPts val="0"/>
              </a:spcAft>
              <a:buClr>
                <a:schemeClr val="dk1"/>
              </a:buClr>
              <a:buSzPct val="100000"/>
              <a:buNone/>
            </a:pPr>
          </a:p>
          <a:p>
            <a:pPr marL="342900" indent="-342900">
              <a:spcBef>
                <a:spcPts val="545"/>
              </a:spcBef>
              <a:spcAft>
                <a:spcPts val="0"/>
              </a:spcAft>
              <a:buClr>
                <a:schemeClr val="dk1"/>
              </a:buClr>
              <a:buChar char="•"/>
            </a:pPr>
            <a:r>
              <a:rPr lang="en-IN"/>
              <a:t>Difficult to manage with a single in-house RDBMS server. </a:t>
            </a:r>
            <a:endParaRPr lang="en-IN"/>
          </a:p>
          <a:p>
            <a:pPr marL="342900" indent="-170180">
              <a:spcBef>
                <a:spcPts val="545"/>
              </a:spcBef>
              <a:spcAft>
                <a:spcPts val="0"/>
              </a:spcAft>
              <a:buClr>
                <a:schemeClr val="dk1"/>
              </a:buClr>
              <a:buNone/>
            </a:pPr>
          </a:p>
          <a:p>
            <a:pPr marL="342900" indent="-342900">
              <a:spcBef>
                <a:spcPts val="545"/>
              </a:spcBef>
              <a:spcAft>
                <a:spcPts val="0"/>
              </a:spcAft>
              <a:buClr>
                <a:schemeClr val="dk1"/>
              </a:buClr>
              <a:buChar char="•"/>
            </a:pPr>
            <a:r>
              <a:rPr lang="en-IN"/>
              <a:t>RDBMS scale well:</a:t>
            </a:r>
            <a:endParaRPr lang="en-IN"/>
          </a:p>
          <a:p>
            <a:pPr marL="742950" lvl="1" indent="-285750">
              <a:spcBef>
                <a:spcPts val="475"/>
              </a:spcBef>
              <a:spcAft>
                <a:spcPts val="0"/>
              </a:spcAft>
              <a:buClr>
                <a:schemeClr val="dk1"/>
              </a:buClr>
              <a:buSzPct val="100000"/>
              <a:buChar char="–"/>
            </a:pPr>
            <a:r>
              <a:rPr lang="en-IN"/>
              <a:t>When limited to a single node, </a:t>
            </a:r>
            <a:r>
              <a:rPr lang="en-IN">
                <a:solidFill>
                  <a:srgbClr val="FF0000"/>
                </a:solidFill>
              </a:rPr>
              <a:t>but</a:t>
            </a:r>
            <a:endParaRPr lang="en-IN">
              <a:solidFill>
                <a:srgbClr val="FF0000"/>
              </a:solidFill>
            </a:endParaRPr>
          </a:p>
          <a:p>
            <a:pPr marL="742950" lvl="1" indent="-285750">
              <a:spcBef>
                <a:spcPts val="475"/>
              </a:spcBef>
              <a:spcAft>
                <a:spcPts val="0"/>
              </a:spcAft>
              <a:buClr>
                <a:schemeClr val="dk1"/>
              </a:buClr>
              <a:buSzPct val="100000"/>
              <a:buChar char="–"/>
            </a:pPr>
            <a:r>
              <a:rPr lang="en-IN"/>
              <a:t>Overwhelming complexity to scale on multiple server  nodes. </a:t>
            </a:r>
            <a:endParaRPr lang="en-IN"/>
          </a:p>
          <a:p>
            <a:pPr marL="342900" indent="-342900">
              <a:spcBef>
                <a:spcPts val="545"/>
              </a:spcBef>
              <a:spcAft>
                <a:spcPts val="0"/>
              </a:spcAft>
              <a:buClr>
                <a:schemeClr val="dk1"/>
              </a:buClr>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2166910" y="2143116"/>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ct val="100000"/>
            </a:pPr>
            <a:r>
              <a:rPr lang="en-IN"/>
              <a:t>NoSQL Based Solutions For Big Data </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Overview</a:t>
            </a:r>
            <a:endParaRPr lang="en-IN"/>
          </a:p>
        </p:txBody>
      </p:sp>
      <p:sp>
        <p:nvSpPr>
          <p:cNvPr id="153" name="Google Shape;153;p20"/>
          <p:cNvSpPr txBox="1">
            <a:spLocks noGrp="1"/>
          </p:cNvSpPr>
          <p:nvPr>
            <p:ph idx="1"/>
          </p:nvPr>
        </p:nvSpPr>
        <p:spPr>
          <a:xfrm>
            <a:off x="1881158" y="1214423"/>
            <a:ext cx="8501122"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spcAft>
                <a:spcPts val="0"/>
              </a:spcAft>
              <a:buClr>
                <a:srgbClr val="C00000"/>
              </a:buClr>
              <a:buSzPts val="3200"/>
              <a:buChar char="•"/>
            </a:pPr>
            <a:r>
              <a:rPr lang="en-IN">
                <a:solidFill>
                  <a:srgbClr val="C00000"/>
                </a:solidFill>
              </a:rPr>
              <a:t>The problems with Relational Database:</a:t>
            </a:r>
            <a:endParaRPr lang="en-IN">
              <a:solidFill>
                <a:srgbClr val="C00000"/>
              </a:solidFill>
            </a:endParaRPr>
          </a:p>
          <a:p>
            <a:pPr marL="742950" lvl="1" indent="-285750">
              <a:spcBef>
                <a:spcPts val="560"/>
              </a:spcBef>
              <a:spcAft>
                <a:spcPts val="0"/>
              </a:spcAft>
              <a:buClr>
                <a:schemeClr val="dk1"/>
              </a:buClr>
              <a:buSzPts val="2800"/>
              <a:buFont typeface="Noto Sans Symbols"/>
              <a:buChar char="▪"/>
            </a:pPr>
            <a:r>
              <a:rPr lang="en-IN"/>
              <a:t>Overhead for complex select,  update, delete operations</a:t>
            </a:r>
            <a:endParaRPr lang="en-IN"/>
          </a:p>
          <a:p>
            <a:pPr marL="1143000" lvl="2" indent="-228600">
              <a:spcBef>
                <a:spcPts val="480"/>
              </a:spcBef>
              <a:spcAft>
                <a:spcPts val="0"/>
              </a:spcAft>
              <a:buClr>
                <a:srgbClr val="244061"/>
              </a:buClr>
              <a:buSzPts val="2400"/>
              <a:buFont typeface="Courier New" panose="02070309020205020404"/>
              <a:buChar char="o"/>
            </a:pPr>
            <a:r>
              <a:rPr lang="en-IN" b="1">
                <a:solidFill>
                  <a:srgbClr val="244061"/>
                </a:solidFill>
              </a:rPr>
              <a:t>Select</a:t>
            </a:r>
            <a:r>
              <a:rPr lang="en-IN"/>
              <a:t>: Joining too many tables to create a huge size table.</a:t>
            </a:r>
            <a:endParaRPr lang="en-IN"/>
          </a:p>
          <a:p>
            <a:pPr marL="1143000" lvl="2" indent="-228600">
              <a:spcBef>
                <a:spcPts val="480"/>
              </a:spcBef>
              <a:spcAft>
                <a:spcPts val="0"/>
              </a:spcAft>
              <a:buClr>
                <a:srgbClr val="244061"/>
              </a:buClr>
              <a:buSzPts val="2400"/>
              <a:buFont typeface="Courier New" panose="02070309020205020404"/>
              <a:buChar char="o"/>
            </a:pPr>
            <a:r>
              <a:rPr lang="en-IN" b="1">
                <a:solidFill>
                  <a:srgbClr val="244061"/>
                </a:solidFill>
              </a:rPr>
              <a:t>Update</a:t>
            </a:r>
            <a:r>
              <a:rPr lang="en-IN"/>
              <a:t>: Each update affects many other tables.</a:t>
            </a:r>
            <a:endParaRPr lang="en-IN"/>
          </a:p>
          <a:p>
            <a:pPr marL="1143000" lvl="2" indent="-228600">
              <a:spcBef>
                <a:spcPts val="480"/>
              </a:spcBef>
              <a:spcAft>
                <a:spcPts val="0"/>
              </a:spcAft>
              <a:buClr>
                <a:srgbClr val="244061"/>
              </a:buClr>
              <a:buSzPts val="2400"/>
              <a:buFont typeface="Courier New" panose="02070309020205020404"/>
              <a:buChar char="o"/>
            </a:pPr>
            <a:r>
              <a:rPr lang="en-IN" b="1">
                <a:solidFill>
                  <a:srgbClr val="244061"/>
                </a:solidFill>
              </a:rPr>
              <a:t>Delete</a:t>
            </a:r>
            <a:r>
              <a:rPr lang="en-IN"/>
              <a:t>:  Must guarantee the consistency of data.</a:t>
            </a:r>
            <a:endParaRPr lang="en-IN"/>
          </a:p>
          <a:p>
            <a:pPr marL="742950" lvl="1" indent="-285750">
              <a:spcBef>
                <a:spcPts val="560"/>
              </a:spcBef>
              <a:spcAft>
                <a:spcPts val="0"/>
              </a:spcAft>
              <a:buClr>
                <a:schemeClr val="dk1"/>
              </a:buClr>
              <a:buSzPts val="2800"/>
              <a:buFont typeface="Noto Sans Symbols"/>
              <a:buChar char="▪"/>
            </a:pPr>
            <a:r>
              <a:rPr lang="en-IN"/>
              <a:t>Not well-supported the mix of unstructured data.</a:t>
            </a:r>
            <a:endParaRPr lang="en-IN"/>
          </a:p>
          <a:p>
            <a:pPr marL="742950" lvl="1" indent="-285750">
              <a:spcBef>
                <a:spcPts val="560"/>
              </a:spcBef>
              <a:spcAft>
                <a:spcPts val="0"/>
              </a:spcAft>
              <a:buClr>
                <a:schemeClr val="dk1"/>
              </a:buClr>
              <a:buSzPts val="2800"/>
              <a:buFont typeface="Noto Sans Symbols"/>
              <a:buChar char="▪"/>
            </a:pPr>
            <a:r>
              <a:rPr lang="en-IN"/>
              <a:t>Not well-scaling with very large size of data.</a:t>
            </a:r>
            <a:endParaRPr lang="en-IN"/>
          </a:p>
        </p:txBody>
      </p:sp>
      <p:sp>
        <p:nvSpPr>
          <p:cNvPr id="154" name="Google Shape;154;p20"/>
          <p:cNvSpPr/>
          <p:nvPr/>
        </p:nvSpPr>
        <p:spPr>
          <a:xfrm>
            <a:off x="2524100" y="5429265"/>
            <a:ext cx="6417860" cy="1173707"/>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r>
              <a:rPr lang="en-IN" sz="2400">
                <a:solidFill>
                  <a:schemeClr val="lt1"/>
                </a:solidFill>
                <a:latin typeface="Calibri" panose="020F0502020204030204"/>
                <a:ea typeface="Calibri" panose="020F0502020204030204"/>
                <a:cs typeface="Calibri" panose="020F0502020204030204"/>
                <a:sym typeface="Calibri" panose="020F0502020204030204"/>
              </a:rPr>
              <a:t>NoSQL</a:t>
            </a:r>
            <a:r>
              <a:rPr lang="en-IN">
                <a:solidFill>
                  <a:schemeClr val="lt1"/>
                </a:solidFill>
                <a:latin typeface="Calibri" panose="020F0502020204030204"/>
                <a:ea typeface="Calibri" panose="020F0502020204030204"/>
                <a:cs typeface="Calibri" panose="020F0502020204030204"/>
                <a:sym typeface="Calibri" panose="020F0502020204030204"/>
              </a:rPr>
              <a:t> </a:t>
            </a:r>
            <a:r>
              <a:rPr lang="en-IN" sz="2400">
                <a:solidFill>
                  <a:schemeClr val="lt1"/>
                </a:solidFill>
                <a:latin typeface="Calibri" panose="020F0502020204030204"/>
                <a:ea typeface="Calibri" panose="020F0502020204030204"/>
                <a:cs typeface="Calibri" panose="020F0502020204030204"/>
                <a:sym typeface="Calibri" panose="020F0502020204030204"/>
              </a:rPr>
              <a:t>is a good solution to deal with these problems</a:t>
            </a:r>
            <a:r>
              <a:rPr lang="en-IN">
                <a:solidFill>
                  <a:schemeClr val="lt1"/>
                </a:solidFill>
                <a:latin typeface="Calibri" panose="020F0502020204030204"/>
                <a:ea typeface="Calibri" panose="020F0502020204030204"/>
                <a:cs typeface="Calibri" panose="020F0502020204030204"/>
                <a:sym typeface="Calibri" panose="020F0502020204030204"/>
              </a:rPr>
              <a:t>.</a:t>
            </a:r>
            <a:endParaRPr lang="en-IN">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Overview</a:t>
            </a:r>
            <a:endParaRPr lang="en-IN"/>
          </a:p>
        </p:txBody>
      </p:sp>
      <p:sp>
        <p:nvSpPr>
          <p:cNvPr id="160" name="Google Shape;160;p21"/>
          <p:cNvSpPr txBox="1">
            <a:spLocks noGrp="1"/>
          </p:cNvSpPr>
          <p:nvPr>
            <p:ph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spcAft>
                <a:spcPts val="0"/>
              </a:spcAft>
              <a:buClr>
                <a:schemeClr val="dk1"/>
              </a:buClr>
              <a:buSzPts val="3200"/>
              <a:buChar char="•"/>
            </a:pPr>
            <a:r>
              <a:rPr lang="en-IN"/>
              <a:t>What is NoSQL:</a:t>
            </a:r>
            <a:endParaRPr lang="en-IN"/>
          </a:p>
          <a:p>
            <a:pPr marL="742950" lvl="1" indent="-285750">
              <a:spcBef>
                <a:spcPts val="560"/>
              </a:spcBef>
              <a:spcAft>
                <a:spcPts val="0"/>
              </a:spcAft>
              <a:buClr>
                <a:schemeClr val="dk1"/>
              </a:buClr>
              <a:buSzPts val="2800"/>
              <a:buFont typeface="Noto Sans Symbols"/>
              <a:buChar char="▪"/>
            </a:pPr>
            <a:r>
              <a:rPr lang="en-IN"/>
              <a:t>NoSQL = </a:t>
            </a:r>
            <a:r>
              <a:rPr lang="en-IN">
                <a:solidFill>
                  <a:srgbClr val="244061"/>
                </a:solidFill>
              </a:rPr>
              <a:t>Not only SQL</a:t>
            </a:r>
            <a:endParaRPr lang="en-IN">
              <a:solidFill>
                <a:srgbClr val="244061"/>
              </a:solidFill>
            </a:endParaRPr>
          </a:p>
          <a:p>
            <a:pPr marL="742950" lvl="1" indent="-285750">
              <a:spcBef>
                <a:spcPts val="560"/>
              </a:spcBef>
              <a:spcAft>
                <a:spcPts val="0"/>
              </a:spcAft>
              <a:buClr>
                <a:schemeClr val="dk1"/>
              </a:buClr>
              <a:buSzPts val="2800"/>
              <a:buFont typeface="Noto Sans Symbols"/>
              <a:buChar char="▪"/>
            </a:pPr>
            <a:r>
              <a:rPr lang="en-IN"/>
              <a:t>Wikipedia’s definition: </a:t>
            </a:r>
            <a:endParaRPr lang="en-IN"/>
          </a:p>
        </p:txBody>
      </p:sp>
      <p:sp>
        <p:nvSpPr>
          <p:cNvPr id="161" name="Google Shape;161;p21"/>
          <p:cNvSpPr/>
          <p:nvPr/>
        </p:nvSpPr>
        <p:spPr>
          <a:xfrm>
            <a:off x="2352675" y="3432176"/>
            <a:ext cx="7278688" cy="2316163"/>
          </a:xfrm>
          <a:prstGeom prst="rect">
            <a:avLst/>
          </a:prstGeom>
          <a:solidFill>
            <a:srgbClr val="B7CCE4"/>
          </a:solidFill>
          <a:ln>
            <a:noFill/>
          </a:ln>
        </p:spPr>
        <p:txBody>
          <a:bodyPr spcFirstLastPara="1" wrap="square" lIns="91425" tIns="45700" rIns="91425" bIns="45700" anchor="ctr" anchorCtr="0">
            <a:noAutofit/>
          </a:bodyPr>
          <a:lstStyle/>
          <a:p>
            <a:pPr marL="0" lvl="2" algn="ctr"/>
            <a:r>
              <a:rPr lang="en-IN" sz="2200" b="1">
                <a:solidFill>
                  <a:srgbClr val="244061"/>
                </a:solidFill>
                <a:latin typeface="Calibri" panose="020F0502020204030204"/>
                <a:ea typeface="Calibri" panose="020F0502020204030204"/>
                <a:cs typeface="Calibri" panose="020F0502020204030204"/>
                <a:sym typeface="Calibri" panose="020F0502020204030204"/>
              </a:rPr>
              <a:t>A NoSQL database provides a mechanism for storage and retrieval of data that is modeled in means other than the tabular relations used in relational databases.</a:t>
            </a:r>
            <a:endParaRPr lang="en-IN" sz="2200" b="1">
              <a:solidFill>
                <a:srgbClr val="24406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703388" y="1012825"/>
            <a:ext cx="8532812" cy="8382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2400"/>
            </a:pPr>
            <a:r>
              <a:rPr lang="en-IN" sz="2400" b="1"/>
              <a:t>Some Possible Characteristics</a:t>
            </a:r>
            <a:br>
              <a:rPr lang="en-IN" sz="2400" b="1"/>
            </a:br>
            <a:endParaRPr sz="2400" b="1"/>
          </a:p>
        </p:txBody>
      </p:sp>
      <p:sp>
        <p:nvSpPr>
          <p:cNvPr id="167" name="Google Shape;167;p22"/>
          <p:cNvSpPr txBox="1">
            <a:spLocks noGrp="1"/>
          </p:cNvSpPr>
          <p:nvPr>
            <p:ph idx="1"/>
          </p:nvPr>
        </p:nvSpPr>
        <p:spPr>
          <a:xfrm>
            <a:off x="1905001" y="1752601"/>
            <a:ext cx="8532813" cy="412591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spcAft>
                <a:spcPts val="0"/>
              </a:spcAft>
              <a:buClr>
                <a:schemeClr val="dk1"/>
              </a:buClr>
              <a:buSzPts val="2400"/>
              <a:buChar char="•"/>
            </a:pPr>
            <a:r>
              <a:rPr lang="en-IN" sz="2400"/>
              <a:t>Non-relational</a:t>
            </a:r>
            <a:endParaRPr lang="en-IN" sz="2400"/>
          </a:p>
          <a:p>
            <a:pPr marL="342900" indent="-342900">
              <a:spcBef>
                <a:spcPts val="480"/>
              </a:spcBef>
              <a:spcAft>
                <a:spcPts val="0"/>
              </a:spcAft>
              <a:buClr>
                <a:schemeClr val="dk1"/>
              </a:buClr>
              <a:buSzPts val="2400"/>
              <a:buChar char="•"/>
            </a:pPr>
            <a:r>
              <a:rPr lang="en-IN" sz="2400"/>
              <a:t>Flexible schema</a:t>
            </a:r>
            <a:endParaRPr lang="en-IN" sz="2400"/>
          </a:p>
          <a:p>
            <a:pPr marL="342900" indent="-342900">
              <a:spcBef>
                <a:spcPts val="480"/>
              </a:spcBef>
              <a:spcAft>
                <a:spcPts val="0"/>
              </a:spcAft>
              <a:buClr>
                <a:schemeClr val="dk1"/>
              </a:buClr>
              <a:buSzPts val="2400"/>
              <a:buChar char="•"/>
            </a:pPr>
            <a:r>
              <a:rPr lang="en-IN" sz="2400"/>
              <a:t>Less structured data </a:t>
            </a:r>
            <a:endParaRPr lang="en-IN" sz="2400"/>
          </a:p>
          <a:p>
            <a:pPr marL="342900" indent="-342900">
              <a:spcBef>
                <a:spcPts val="480"/>
              </a:spcBef>
              <a:spcAft>
                <a:spcPts val="0"/>
              </a:spcAft>
              <a:buClr>
                <a:schemeClr val="dk1"/>
              </a:buClr>
              <a:buSzPts val="2400"/>
              <a:buChar char="•"/>
            </a:pPr>
            <a:r>
              <a:rPr lang="en-IN" sz="2400"/>
              <a:t>Other or additional query languages than SQL</a:t>
            </a:r>
            <a:endParaRPr lang="en-IN" sz="2400"/>
          </a:p>
          <a:p>
            <a:pPr marL="342900" indent="-342900">
              <a:spcBef>
                <a:spcPts val="480"/>
              </a:spcBef>
              <a:spcAft>
                <a:spcPts val="0"/>
              </a:spcAft>
              <a:buClr>
                <a:schemeClr val="dk1"/>
              </a:buClr>
              <a:buSzPts val="2400"/>
              <a:buChar char="•"/>
            </a:pPr>
            <a:r>
              <a:rPr lang="en-IN" sz="2400"/>
              <a:t>Distributed – horizontal scaling</a:t>
            </a:r>
            <a:endParaRPr lang="en-IN" sz="2400"/>
          </a:p>
          <a:p>
            <a:pPr marL="342900" indent="-342900">
              <a:spcBef>
                <a:spcPts val="480"/>
              </a:spcBef>
              <a:spcAft>
                <a:spcPts val="0"/>
              </a:spcAft>
              <a:buClr>
                <a:schemeClr val="dk1"/>
              </a:buClr>
              <a:buSzPts val="2400"/>
              <a:buChar char="•"/>
            </a:pPr>
            <a:r>
              <a:rPr lang="en-IN" sz="2400"/>
              <a:t>Scalable replication </a:t>
            </a:r>
            <a:endParaRPr lang="en-IN" sz="2400"/>
          </a:p>
          <a:p>
            <a:pPr marL="342900" indent="-342900">
              <a:spcBef>
                <a:spcPts val="480"/>
              </a:spcBef>
              <a:spcAft>
                <a:spcPts val="0"/>
              </a:spcAft>
              <a:buClr>
                <a:schemeClr val="dk1"/>
              </a:buClr>
              <a:buSzPts val="2400"/>
              <a:buChar char="•"/>
            </a:pPr>
            <a:r>
              <a:rPr lang="en-IN" sz="2400"/>
              <a:t>No single point of failure</a:t>
            </a:r>
            <a:endParaRPr lang="en-IN" sz="2400"/>
          </a:p>
          <a:p>
            <a:pPr marL="342900" indent="-342900">
              <a:spcBef>
                <a:spcPts val="480"/>
              </a:spcBef>
              <a:spcAft>
                <a:spcPts val="0"/>
              </a:spcAft>
              <a:buClr>
                <a:schemeClr val="dk1"/>
              </a:buClr>
              <a:buSzPts val="2400"/>
              <a:buChar char="•"/>
            </a:pPr>
            <a:r>
              <a:rPr lang="en-IN" sz="2400"/>
              <a:t>Supports big data</a:t>
            </a:r>
            <a:endParaRPr lang="en-IN" sz="2400"/>
          </a:p>
          <a:p>
            <a:pPr marL="342900" indent="-342900">
              <a:spcBef>
                <a:spcPts val="480"/>
              </a:spcBef>
              <a:spcAft>
                <a:spcPts val="0"/>
              </a:spcAft>
              <a:buClr>
                <a:schemeClr val="dk1"/>
              </a:buClr>
              <a:buSzPts val="2400"/>
              <a:buChar char="•"/>
            </a:pPr>
            <a:r>
              <a:rPr lang="en-IN" sz="2400"/>
              <a:t>Open-source; Programming ease of use</a:t>
            </a:r>
            <a:endParaRPr lang="en-IN" sz="2400"/>
          </a:p>
          <a:p>
            <a:pPr marL="342900" indent="-190500">
              <a:spcBef>
                <a:spcPts val="480"/>
              </a:spcBef>
              <a:spcAft>
                <a:spcPts val="0"/>
              </a:spcAft>
              <a:buClr>
                <a:schemeClr val="dk1"/>
              </a:buClr>
              <a:buSzPts val="2400"/>
              <a:buNone/>
            </a:pPr>
            <a:endParaRPr sz="2400"/>
          </a:p>
        </p:txBody>
      </p:sp>
      <p:sp>
        <p:nvSpPr>
          <p:cNvPr id="168" name="Google Shape;168;p22"/>
          <p:cNvSpPr/>
          <p:nvPr/>
        </p:nvSpPr>
        <p:spPr>
          <a:xfrm>
            <a:off x="2809853" y="428604"/>
            <a:ext cx="6875463" cy="523220"/>
          </a:xfrm>
          <a:prstGeom prst="rect">
            <a:avLst/>
          </a:prstGeom>
          <a:noFill/>
          <a:ln>
            <a:noFill/>
          </a:ln>
        </p:spPr>
        <p:txBody>
          <a:bodyPr spcFirstLastPara="1" wrap="square" lIns="91425" tIns="45700" rIns="91425" bIns="45700" anchor="t" anchorCtr="0">
            <a:noAutofit/>
          </a:bodyPr>
          <a:lstStyle/>
          <a:p>
            <a:r>
              <a:rPr lang="en-IN" sz="2800" b="1">
                <a:solidFill>
                  <a:schemeClr val="dk1"/>
                </a:solidFill>
                <a:latin typeface="Calibri" panose="020F0502020204030204"/>
                <a:ea typeface="Calibri" panose="020F0502020204030204"/>
                <a:cs typeface="Calibri" panose="020F0502020204030204"/>
                <a:sym typeface="Calibri" panose="020F0502020204030204"/>
              </a:rPr>
              <a:t>NOSQL – Comes in many different variants</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2008188" y="452438"/>
            <a:ext cx="7053262" cy="830262"/>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Overview – NoSQL Family</a:t>
            </a:r>
            <a:endParaRPr lang="en-IN"/>
          </a:p>
        </p:txBody>
      </p:sp>
      <p:grpSp>
        <p:nvGrpSpPr>
          <p:cNvPr id="175" name="Google Shape;175;p23"/>
          <p:cNvGrpSpPr/>
          <p:nvPr/>
        </p:nvGrpSpPr>
        <p:grpSpPr>
          <a:xfrm>
            <a:off x="4548188" y="1352550"/>
            <a:ext cx="5327650" cy="5310188"/>
            <a:chOff x="3991971" y="1162051"/>
            <a:chExt cx="7103658" cy="5309984"/>
          </a:xfrm>
        </p:grpSpPr>
        <p:pic>
          <p:nvPicPr>
            <p:cNvPr id="176" name="Google Shape;176;p23" descr="C:\Users\frog\Desktop\Untitled-1.png"/>
            <p:cNvPicPr preferRelativeResize="0"/>
            <p:nvPr/>
          </p:nvPicPr>
          <p:blipFill rotWithShape="1">
            <a:blip r:embed="rId1"/>
            <a:srcRect/>
            <a:stretch>
              <a:fillRect/>
            </a:stretch>
          </p:blipFill>
          <p:spPr>
            <a:xfrm>
              <a:off x="3991971" y="1162051"/>
              <a:ext cx="7103658" cy="5309984"/>
            </a:xfrm>
            <a:prstGeom prst="rect">
              <a:avLst/>
            </a:prstGeom>
            <a:noFill/>
            <a:ln>
              <a:noFill/>
            </a:ln>
          </p:spPr>
        </p:pic>
        <p:sp>
          <p:nvSpPr>
            <p:cNvPr id="177" name="Google Shape;177;p23"/>
            <p:cNvSpPr/>
            <p:nvPr/>
          </p:nvSpPr>
          <p:spPr>
            <a:xfrm>
              <a:off x="5619716" y="2865374"/>
              <a:ext cx="1907151" cy="95246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178" name="Google Shape;178;p23"/>
          <p:cNvSpPr txBox="1"/>
          <p:nvPr/>
        </p:nvSpPr>
        <p:spPr>
          <a:xfrm>
            <a:off x="2055814" y="1352550"/>
            <a:ext cx="2262187" cy="1754188"/>
          </a:xfrm>
          <a:prstGeom prst="rect">
            <a:avLst/>
          </a:prstGeom>
          <a:noFill/>
          <a:ln>
            <a:noFill/>
          </a:ln>
        </p:spPr>
        <p:txBody>
          <a:bodyPr spcFirstLastPara="1" wrap="square" lIns="91425" tIns="45700" rIns="91425" bIns="45700" anchor="t" anchorCtr="0">
            <a:spAutoFit/>
          </a:bodyPr>
          <a:lstStyle/>
          <a:p>
            <a:r>
              <a:rPr lang="en-IN">
                <a:solidFill>
                  <a:schemeClr val="dk1"/>
                </a:solidFill>
                <a:latin typeface="Calibri" panose="020F0502020204030204"/>
                <a:ea typeface="Calibri" panose="020F0502020204030204"/>
                <a:cs typeface="Calibri" panose="020F0502020204030204"/>
                <a:sym typeface="Calibri" panose="020F0502020204030204"/>
              </a:rPr>
              <a:t>Data stored in 4 types:</a:t>
            </a:r>
            <a:endParaRPr lang="en-IN">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ts val="1800"/>
              <a:buFont typeface="Arial" panose="020B0604020202020204"/>
              <a:buChar char="•"/>
            </a:pPr>
            <a:r>
              <a:rPr lang="en-IN">
                <a:solidFill>
                  <a:schemeClr val="dk1"/>
                </a:solidFill>
                <a:latin typeface="Calibri" panose="020F0502020204030204"/>
                <a:ea typeface="Calibri" panose="020F0502020204030204"/>
                <a:cs typeface="Calibri" panose="020F0502020204030204"/>
                <a:sym typeface="Calibri" panose="020F0502020204030204"/>
              </a:rPr>
              <a:t>Document</a:t>
            </a:r>
            <a:endParaRPr lang="en-IN">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ts val="1800"/>
              <a:buFont typeface="Arial" panose="020B0604020202020204"/>
              <a:buChar char="•"/>
            </a:pPr>
            <a:r>
              <a:rPr lang="en-IN">
                <a:solidFill>
                  <a:schemeClr val="dk1"/>
                </a:solidFill>
                <a:latin typeface="Calibri" panose="020F0502020204030204"/>
                <a:ea typeface="Calibri" panose="020F0502020204030204"/>
                <a:cs typeface="Calibri" panose="020F0502020204030204"/>
                <a:sym typeface="Calibri" panose="020F0502020204030204"/>
              </a:rPr>
              <a:t>Graph</a:t>
            </a:r>
            <a:endParaRPr lang="en-IN">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ts val="1800"/>
              <a:buFont typeface="Arial" panose="020B0604020202020204"/>
              <a:buChar char="•"/>
            </a:pPr>
            <a:r>
              <a:rPr lang="en-IN">
                <a:solidFill>
                  <a:schemeClr val="dk1"/>
                </a:solidFill>
                <a:latin typeface="Calibri" panose="020F0502020204030204"/>
                <a:ea typeface="Calibri" panose="020F0502020204030204"/>
                <a:cs typeface="Calibri" panose="020F0502020204030204"/>
                <a:sym typeface="Calibri" panose="020F0502020204030204"/>
              </a:rPr>
              <a:t>Key-value</a:t>
            </a:r>
            <a:endParaRPr lang="en-IN">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ts val="1800"/>
              <a:buFont typeface="Arial" panose="020B0604020202020204"/>
              <a:buChar char="•"/>
            </a:pPr>
            <a:r>
              <a:rPr lang="en-IN">
                <a:solidFill>
                  <a:schemeClr val="dk1"/>
                </a:solidFill>
                <a:latin typeface="Calibri" panose="020F0502020204030204"/>
                <a:ea typeface="Calibri" panose="020F0502020204030204"/>
                <a:cs typeface="Calibri" panose="020F0502020204030204"/>
                <a:sym typeface="Calibri" panose="020F0502020204030204"/>
              </a:rPr>
              <a:t>Wide-column</a:t>
            </a:r>
            <a:endParaRPr lang="en-IN">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096"/>
            <a:ext cx="10058400" cy="1003264"/>
          </a:xfrm>
        </p:spPr>
        <p:txBody>
          <a:bodyPr>
            <a:normAutofit/>
          </a:bodyPr>
          <a:lstStyle/>
          <a:p>
            <a:r>
              <a:rPr lang="en-US" sz="4300" dirty="0">
                <a:effectLst>
                  <a:outerShdw blurRad="38100" dist="38100" dir="2700000" algn="tl">
                    <a:srgbClr val="000000"/>
                  </a:outerShdw>
                </a:effectLst>
              </a:rPr>
              <a:t>Lecture will cover following points</a:t>
            </a:r>
            <a:endParaRPr lang="en-US" sz="4300" dirty="0">
              <a:effectLst>
                <a:outerShdw blurRad="38100" dist="38100" dir="2700000" algn="tl">
                  <a:srgbClr val="000000"/>
                </a:outerShdw>
              </a:effectLst>
            </a:endParaRPr>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0">
              <a:buFont typeface="Wingdings" panose="05000000000000000000" pitchFamily="2" charset="2"/>
              <a:buChar char="q"/>
            </a:pPr>
            <a:r>
              <a:rPr lang="en-US" sz="2400" dirty="0">
                <a:solidFill>
                  <a:schemeClr val="tx1"/>
                </a:solidFill>
              </a:rPr>
              <a:t> </a:t>
            </a:r>
            <a:r>
              <a:rPr lang="en-US" sz="2400" dirty="0">
                <a:ea typeface="MS PGothic" panose="020B0600070205080204" pitchFamily="34" charset="-128"/>
              </a:rPr>
              <a:t>Types of Data</a:t>
            </a:r>
            <a:endParaRPr lang="en-US" sz="2400" dirty="0">
              <a:ea typeface="MS PGothic" panose="020B0600070205080204" pitchFamily="34" charset="-128"/>
            </a:endParaRPr>
          </a:p>
          <a:p>
            <a:pPr>
              <a:buFont typeface="Wingdings" panose="05000000000000000000" pitchFamily="2" charset="2"/>
              <a:buChar char="q"/>
            </a:pPr>
            <a:r>
              <a:rPr lang="en-US" sz="2400" dirty="0">
                <a:ea typeface="MS PGothic" panose="020B0600070205080204" pitchFamily="34" charset="-128"/>
              </a:rPr>
              <a:t> Scaling Databases</a:t>
            </a:r>
            <a:endParaRPr lang="en-US" sz="2400" dirty="0">
              <a:ea typeface="MS PGothic" panose="020B0600070205080204" pitchFamily="34" charset="-128"/>
            </a:endParaRPr>
          </a:p>
          <a:p>
            <a:pPr lvl="0">
              <a:buFont typeface="Wingdings" panose="05000000000000000000" pitchFamily="2" charset="2"/>
              <a:buChar char="q"/>
            </a:pPr>
            <a:r>
              <a:rPr lang="en-US" sz="2400" dirty="0">
                <a:ea typeface="MS PGothic" panose="020B0600070205080204" pitchFamily="34" charset="-128"/>
              </a:rPr>
              <a:t> The CAP Theorem and the BASE Properties</a:t>
            </a:r>
            <a:endParaRPr lang="en-US" sz="2400" dirty="0">
              <a:ea typeface="MS PGothic" panose="020B0600070205080204" pitchFamily="34" charset="-128"/>
            </a:endParaRPr>
          </a:p>
          <a:p>
            <a:pPr>
              <a:buFont typeface="Wingdings" panose="05000000000000000000" pitchFamily="2" charset="2"/>
              <a:buChar char="q"/>
            </a:pPr>
            <a:r>
              <a:rPr lang="en-US" sz="2400" dirty="0">
                <a:ea typeface="MS PGothic" panose="020B0600070205080204" pitchFamily="34" charset="-128"/>
              </a:rPr>
              <a:t>  NoSQL Databases</a:t>
            </a:r>
            <a:endParaRPr lang="en-US" sz="2400" dirty="0">
              <a:ea typeface="MS PGothic" panose="020B0600070205080204" pitchFamily="34" charset="-128"/>
            </a:endParaRPr>
          </a:p>
          <a:p>
            <a:pPr lvl="0">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lvl="0">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marL="0" indent="0">
              <a:lnSpc>
                <a:spcPct val="100000"/>
              </a:lnSpc>
              <a:buSzPct val="85000"/>
              <a:buNone/>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altLang="en-US" sz="2400" dirty="0"/>
          </a:p>
          <a:p>
            <a:pPr marL="0" indent="0">
              <a:lnSpc>
                <a:spcPct val="100000"/>
              </a:lnSpc>
              <a:buSzPct val="85000"/>
              <a:buNone/>
              <a:defRPr/>
            </a:pPr>
            <a:endParaRPr lang="en-US" altLang="en-US" sz="2400" dirty="0"/>
          </a:p>
          <a:p>
            <a:pPr marL="320040" indent="-320040">
              <a:lnSpc>
                <a:spcPct val="100000"/>
              </a:lnSpc>
              <a:buSzPct val="85000"/>
              <a:buFont typeface="Wingdings" panose="05000000000000000000"/>
              <a:buChar char=""/>
              <a:defRPr/>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4"/>
          <p:cNvPicPr preferRelativeResize="0"/>
          <p:nvPr/>
        </p:nvPicPr>
        <p:blipFill rotWithShape="1">
          <a:blip r:embed="rId1"/>
          <a:srcRect/>
          <a:stretch>
            <a:fillRect/>
          </a:stretch>
        </p:blipFill>
        <p:spPr>
          <a:xfrm>
            <a:off x="1993900" y="644526"/>
            <a:ext cx="8204200" cy="532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752600" y="274638"/>
            <a:ext cx="8534400" cy="944562"/>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chemeClr val="dk1"/>
              </a:buClr>
              <a:buSzPct val="100000"/>
            </a:pPr>
            <a:r>
              <a:rPr lang="en-IN" sz="4000"/>
              <a:t>Cloud Data Management </a:t>
            </a:r>
            <a:br>
              <a:rPr lang="en-IN" sz="4000"/>
            </a:br>
            <a:r>
              <a:rPr lang="en-IN" sz="4000"/>
              <a:t>SQL or NoSQL ?</a:t>
            </a:r>
            <a:endParaRPr lang="en-IN" sz="4000"/>
          </a:p>
        </p:txBody>
      </p:sp>
      <p:sp>
        <p:nvSpPr>
          <p:cNvPr id="190" name="Google Shape;190;p25"/>
          <p:cNvSpPr txBox="1">
            <a:spLocks noGrp="1"/>
          </p:cNvSpPr>
          <p:nvPr>
            <p:ph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spcAft>
                <a:spcPts val="0"/>
              </a:spcAft>
              <a:buClr>
                <a:schemeClr val="dk1"/>
              </a:buClr>
              <a:buSzPts val="3200"/>
              <a:buChar char="•"/>
            </a:pPr>
            <a:r>
              <a:rPr lang="en-IN"/>
              <a:t>Scalability</a:t>
            </a:r>
            <a:endParaRPr lang="en-IN"/>
          </a:p>
          <a:p>
            <a:pPr marL="342900" indent="-139700">
              <a:spcBef>
                <a:spcPts val="640"/>
              </a:spcBef>
              <a:spcAft>
                <a:spcPts val="0"/>
              </a:spcAft>
              <a:buClr>
                <a:schemeClr val="dk1"/>
              </a:buClr>
              <a:buSzPts val="3200"/>
              <a:buNone/>
            </a:pPr>
          </a:p>
          <a:p>
            <a:pPr marL="342900" indent="-342900">
              <a:spcBef>
                <a:spcPts val="640"/>
              </a:spcBef>
              <a:spcAft>
                <a:spcPts val="0"/>
              </a:spcAft>
              <a:buClr>
                <a:schemeClr val="dk1"/>
              </a:buClr>
              <a:buSzPts val="3200"/>
              <a:buChar char="•"/>
            </a:pPr>
            <a:r>
              <a:rPr lang="en-IN"/>
              <a:t>Elasticity</a:t>
            </a:r>
            <a:endParaRPr lang="en-IN"/>
          </a:p>
          <a:p>
            <a:pPr marL="342900" indent="-139700">
              <a:spcBef>
                <a:spcPts val="640"/>
              </a:spcBef>
              <a:spcAft>
                <a:spcPts val="0"/>
              </a:spcAft>
              <a:buClr>
                <a:schemeClr val="dk1"/>
              </a:buClr>
              <a:buSzPts val="3200"/>
              <a:buNone/>
            </a:pPr>
          </a:p>
          <a:p>
            <a:pPr marL="342900" indent="-342900">
              <a:spcBef>
                <a:spcPts val="640"/>
              </a:spcBef>
              <a:spcAft>
                <a:spcPts val="0"/>
              </a:spcAft>
              <a:buClr>
                <a:schemeClr val="dk1"/>
              </a:buClr>
              <a:buSzPts val="3200"/>
              <a:buChar char="•"/>
            </a:pPr>
            <a:r>
              <a:rPr lang="en-IN"/>
              <a:t>Fault tolerance</a:t>
            </a:r>
            <a:endParaRPr lang="en-IN"/>
          </a:p>
          <a:p>
            <a:pPr marL="342900" indent="-139700">
              <a:spcBef>
                <a:spcPts val="640"/>
              </a:spcBef>
              <a:spcAft>
                <a:spcPts val="0"/>
              </a:spcAft>
              <a:buClr>
                <a:schemeClr val="dk1"/>
              </a:buClr>
              <a:buSzPts val="3200"/>
              <a:buNone/>
            </a:pPr>
          </a:p>
          <a:p>
            <a:pPr marL="342900" indent="-342900">
              <a:spcBef>
                <a:spcPts val="640"/>
              </a:spcBef>
              <a:spcAft>
                <a:spcPts val="0"/>
              </a:spcAft>
              <a:buClr>
                <a:srgbClr val="FF0000"/>
              </a:buClr>
              <a:buSzPts val="3200"/>
              <a:buChar char="•"/>
            </a:pPr>
            <a:r>
              <a:rPr lang="en-IN" b="1">
                <a:solidFill>
                  <a:srgbClr val="FF0000"/>
                </a:solidFill>
              </a:rPr>
              <a:t>Sacrifice consistency?</a:t>
            </a:r>
            <a:endParaRPr lang="en-IN"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NoSQL</a:t>
            </a:r>
            <a:endParaRPr lang="en-IN"/>
          </a:p>
        </p:txBody>
      </p:sp>
      <p:sp>
        <p:nvSpPr>
          <p:cNvPr id="196" name="Google Shape;196;p2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accent1"/>
              </a:buClr>
              <a:buSzPct val="100000"/>
              <a:buNone/>
            </a:pPr>
            <a:r>
              <a:rPr lang="en-IN" b="1">
                <a:solidFill>
                  <a:schemeClr val="accent1"/>
                </a:solidFill>
              </a:rPr>
              <a:t>Main objective</a:t>
            </a:r>
            <a:r>
              <a:rPr lang="en-IN"/>
              <a:t>: implement distributed state</a:t>
            </a:r>
            <a:endParaRPr lang="en-IN"/>
          </a:p>
          <a:p>
            <a:pPr marL="342900" indent="-342900" algn="just">
              <a:spcBef>
                <a:spcPts val="590"/>
              </a:spcBef>
              <a:buClr>
                <a:schemeClr val="dk1"/>
              </a:buClr>
              <a:buSzPct val="100000"/>
              <a:buNone/>
            </a:pPr>
            <a:r>
              <a:rPr lang="en-IN"/>
              <a:t>– Different objects stored on different servers</a:t>
            </a:r>
            <a:endParaRPr lang="en-IN"/>
          </a:p>
          <a:p>
            <a:pPr marL="342900" indent="-342900" algn="just">
              <a:spcBef>
                <a:spcPts val="590"/>
              </a:spcBef>
              <a:buClr>
                <a:schemeClr val="dk1"/>
              </a:buClr>
              <a:buSzPct val="100000"/>
              <a:buNone/>
            </a:pPr>
            <a:r>
              <a:rPr lang="en-IN"/>
              <a:t>– Same object replicated on different servers</a:t>
            </a:r>
            <a:endParaRPr lang="en-IN"/>
          </a:p>
          <a:p>
            <a:pPr marL="342900" indent="-342900" algn="just">
              <a:spcBef>
                <a:spcPts val="590"/>
              </a:spcBef>
              <a:buClr>
                <a:schemeClr val="dk1"/>
              </a:buClr>
              <a:buSzPct val="100000"/>
              <a:buNone/>
            </a:pPr>
            <a:endParaRPr b="1">
              <a:solidFill>
                <a:schemeClr val="accent1"/>
              </a:solidFill>
            </a:endParaRPr>
          </a:p>
          <a:p>
            <a:pPr marL="342900" indent="-342900" algn="just">
              <a:spcBef>
                <a:spcPts val="590"/>
              </a:spcBef>
              <a:buClr>
                <a:schemeClr val="accent1"/>
              </a:buClr>
              <a:buSzPct val="100000"/>
              <a:buNone/>
            </a:pPr>
            <a:r>
              <a:rPr lang="en-IN" b="1">
                <a:solidFill>
                  <a:schemeClr val="accent1"/>
                </a:solidFill>
              </a:rPr>
              <a:t>Main idea: </a:t>
            </a:r>
            <a:r>
              <a:rPr lang="en-IN"/>
              <a:t>give up some of the ACID constraints to improve performance</a:t>
            </a:r>
            <a:endParaRPr lang="en-IN"/>
          </a:p>
          <a:p>
            <a:pPr marL="342900" indent="-342900" algn="just">
              <a:spcBef>
                <a:spcPts val="590"/>
              </a:spcBef>
              <a:buClr>
                <a:schemeClr val="dk1"/>
              </a:buClr>
              <a:buSzPct val="100000"/>
              <a:buNone/>
            </a:pPr>
          </a:p>
          <a:p>
            <a:pPr marL="342900" indent="-342900" algn="just">
              <a:spcBef>
                <a:spcPts val="590"/>
              </a:spcBef>
              <a:buClr>
                <a:schemeClr val="accent2"/>
              </a:buClr>
              <a:buSzPct val="100000"/>
              <a:buNone/>
            </a:pPr>
            <a:r>
              <a:rPr lang="en-IN">
                <a:solidFill>
                  <a:schemeClr val="accent2"/>
                </a:solidFill>
              </a:rPr>
              <a:t> Eventual consistency   🡨 	Strong consistency</a:t>
            </a:r>
            <a:endParaRPr lang="en-IN">
              <a:solidFill>
                <a:schemeClr val="accent2"/>
              </a:solidFill>
            </a:endParaRPr>
          </a:p>
          <a:p>
            <a:pPr marL="342900" indent="-342900" algn="ctr">
              <a:spcBef>
                <a:spcPts val="590"/>
              </a:spcBef>
              <a:buClr>
                <a:schemeClr val="accent2"/>
              </a:buClr>
              <a:buSzPct val="100000"/>
              <a:buNone/>
            </a:pPr>
            <a:r>
              <a:rPr lang="en-IN" b="1">
                <a:solidFill>
                  <a:schemeClr val="accent2"/>
                </a:solidFill>
              </a:rPr>
              <a:t>CAP Theorem</a:t>
            </a:r>
            <a:endParaRPr b="1">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096"/>
            <a:ext cx="10058400" cy="1003264"/>
          </a:xfrm>
        </p:spPr>
        <p:txBody>
          <a:bodyPr>
            <a:normAutofit/>
          </a:bodyPr>
          <a:lstStyle/>
          <a:p>
            <a:r>
              <a:rPr lang="en-US" sz="4300" dirty="0">
                <a:effectLst>
                  <a:outerShdw blurRad="38100" dist="38100" dir="2700000" algn="tl">
                    <a:srgbClr val="000000"/>
                  </a:outerShdw>
                </a:effectLst>
              </a:rPr>
              <a:t>Lecture will cover following points</a:t>
            </a:r>
            <a:endParaRPr lang="en-US" sz="4300" dirty="0">
              <a:effectLst>
                <a:outerShdw blurRad="38100" dist="38100" dir="2700000" algn="tl">
                  <a:srgbClr val="000000"/>
                </a:outerShdw>
              </a:effectLst>
            </a:endParaRPr>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0">
              <a:buFont typeface="Wingdings" panose="05000000000000000000" pitchFamily="2" charset="2"/>
              <a:buChar char="q"/>
            </a:pPr>
            <a:r>
              <a:rPr lang="en-US" sz="2400" dirty="0">
                <a:ea typeface="MS PGothic" panose="020B0600070205080204" pitchFamily="34" charset="-128"/>
              </a:rPr>
              <a:t> The CAP Theorem and the BASE Properties</a:t>
            </a:r>
            <a:endParaRPr lang="en-US" sz="2400" dirty="0">
              <a:ea typeface="MS PGothic" panose="020B0600070205080204" pitchFamily="34" charset="-128"/>
            </a:endParaRPr>
          </a:p>
          <a:p>
            <a:pPr>
              <a:buFont typeface="Wingdings" panose="05000000000000000000" pitchFamily="2" charset="2"/>
              <a:buChar char="q"/>
            </a:pPr>
            <a:r>
              <a:rPr lang="en-US" sz="2400" dirty="0">
                <a:ea typeface="MS PGothic" panose="020B0600070205080204" pitchFamily="34" charset="-128"/>
              </a:rPr>
              <a:t>  NoSQL Databases</a:t>
            </a:r>
            <a:endParaRPr lang="en-US" sz="2400" dirty="0">
              <a:ea typeface="MS PGothic" panose="020B0600070205080204" pitchFamily="34" charset="-128"/>
            </a:endParaRPr>
          </a:p>
          <a:p>
            <a:pPr lvl="0">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lvl="0">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marL="0" indent="0">
              <a:lnSpc>
                <a:spcPct val="100000"/>
              </a:lnSpc>
              <a:buSzPct val="85000"/>
              <a:buNone/>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altLang="en-US" sz="2400" dirty="0"/>
          </a:p>
          <a:p>
            <a:pPr marL="0" indent="0">
              <a:lnSpc>
                <a:spcPct val="100000"/>
              </a:lnSpc>
              <a:buSzPct val="85000"/>
              <a:buNone/>
              <a:defRPr/>
            </a:pPr>
            <a:endParaRPr lang="en-US" altLang="en-US" sz="2400" dirty="0"/>
          </a:p>
          <a:p>
            <a:pPr marL="320040" indent="-320040">
              <a:lnSpc>
                <a:spcPct val="100000"/>
              </a:lnSpc>
              <a:buSzPct val="85000"/>
              <a:buFont typeface="Wingdings" panose="05000000000000000000"/>
              <a:buChar char=""/>
              <a:defRPr/>
            </a:pPr>
            <a:endParaRPr lang="en-US" altLang="en-US" dirty="0"/>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346" y="381000"/>
            <a:ext cx="8229600" cy="1143000"/>
          </a:xfrm>
        </p:spPr>
        <p:txBody>
          <a:bodyPr>
            <a:normAutofit/>
          </a:bodyPr>
          <a:lstStyle/>
          <a:p>
            <a:r>
              <a:rPr lang="en-US" sz="4300" dirty="0">
                <a:effectLst>
                  <a:outerShdw blurRad="38100" dist="38100" dir="2700000" algn="tl">
                    <a:srgbClr val="000000"/>
                  </a:outerShdw>
                </a:effectLst>
              </a:rPr>
              <a:t>The CAP Theorem</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801504"/>
            <a:ext cx="8458200" cy="4980296"/>
          </a:xfrm>
        </p:spPr>
        <p:txBody>
          <a:bodyPr>
            <a:normAutofit/>
          </a:bodyPr>
          <a:lstStyle/>
          <a:p>
            <a:pPr>
              <a:buFont typeface="Wingdings" panose="05000000000000000000" pitchFamily="2" charset="2"/>
              <a:buChar char="§"/>
            </a:pPr>
            <a:r>
              <a:rPr lang="en-US" sz="2600" dirty="0"/>
              <a:t>The limitations of distributed databases can be described in the so called the </a:t>
            </a:r>
            <a:r>
              <a:rPr lang="en-US" sz="2600" dirty="0">
                <a:solidFill>
                  <a:srgbClr val="000099"/>
                </a:solidFill>
              </a:rPr>
              <a:t>CAP theorem</a:t>
            </a:r>
            <a:endParaRPr lang="en-US" sz="2600" dirty="0">
              <a:solidFill>
                <a:srgbClr val="000099"/>
              </a:solidFill>
            </a:endParaRPr>
          </a:p>
          <a:p>
            <a:pPr lvl="1">
              <a:buFont typeface="Wingdings" panose="05000000000000000000" pitchFamily="2" charset="2"/>
              <a:buChar char="§"/>
            </a:pPr>
            <a:r>
              <a:rPr lang="en-US" sz="2400" b="1" u="sng" dirty="0">
                <a:solidFill>
                  <a:srgbClr val="C00000"/>
                </a:solidFill>
              </a:rPr>
              <a:t>C</a:t>
            </a:r>
            <a:r>
              <a:rPr lang="en-US" sz="2400" dirty="0">
                <a:solidFill>
                  <a:srgbClr val="C00000"/>
                </a:solidFill>
              </a:rPr>
              <a:t>onsistency</a:t>
            </a:r>
            <a:r>
              <a:rPr lang="en-US" sz="2400" dirty="0"/>
              <a:t>: every node always sees the same data at any given instance (i.e., strict consistency)</a:t>
            </a: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r>
              <a:rPr lang="en-US" sz="2400" b="1" u="sng" dirty="0">
                <a:solidFill>
                  <a:srgbClr val="C00000"/>
                </a:solidFill>
              </a:rPr>
              <a:t>A</a:t>
            </a:r>
            <a:r>
              <a:rPr lang="en-US" sz="2400" dirty="0">
                <a:solidFill>
                  <a:srgbClr val="C00000"/>
                </a:solidFill>
              </a:rPr>
              <a:t>vailability</a:t>
            </a:r>
            <a:r>
              <a:rPr lang="en-US" sz="2400" dirty="0"/>
              <a:t>: the system continues to operate, even if nodes in a cluster crash, or some hardware or software parts are down due to upgrades</a:t>
            </a: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r>
              <a:rPr lang="en-US" sz="2400" b="1" u="sng" dirty="0">
                <a:solidFill>
                  <a:srgbClr val="C00000"/>
                </a:solidFill>
              </a:rPr>
              <a:t>P</a:t>
            </a:r>
            <a:r>
              <a:rPr lang="en-US" sz="2400" dirty="0">
                <a:solidFill>
                  <a:srgbClr val="C00000"/>
                </a:solidFill>
              </a:rPr>
              <a:t>artition Tolerance</a:t>
            </a:r>
            <a:r>
              <a:rPr lang="en-US" sz="2400" dirty="0"/>
              <a:t>: the system continues to operate in the presence of network partitions</a:t>
            </a:r>
            <a:endParaRPr lang="en-US" sz="24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4" name="Rounded Rectangle 3"/>
          <p:cNvSpPr/>
          <p:nvPr/>
        </p:nvSpPr>
        <p:spPr>
          <a:xfrm>
            <a:off x="1905000" y="6096000"/>
            <a:ext cx="8458200" cy="6096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CAP theorem: any distributed database with shared data, can have </a:t>
            </a:r>
            <a:r>
              <a:rPr lang="en-US" sz="2000" i="1" u="sng" dirty="0">
                <a:solidFill>
                  <a:schemeClr val="tx1"/>
                </a:solidFill>
              </a:rPr>
              <a:t>at most two</a:t>
            </a:r>
            <a:r>
              <a:rPr lang="en-US" sz="2000" dirty="0">
                <a:solidFill>
                  <a:schemeClr val="tx1"/>
                </a:solidFill>
              </a:rPr>
              <a:t> of the three desirable properties, C, A or P</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25337" y="1737360"/>
            <a:ext cx="5724750" cy="4920447"/>
          </a:xfrm>
        </p:spPr>
      </p:pic>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10085"/>
            <a:ext cx="8229600" cy="1143000"/>
          </a:xfrm>
        </p:spPr>
        <p:txBody>
          <a:bodyPr>
            <a:normAutofit/>
          </a:bodyPr>
          <a:lstStyle/>
          <a:p>
            <a:r>
              <a:rPr lang="en-US" sz="4300" dirty="0">
                <a:effectLst>
                  <a:outerShdw blurRad="38100" dist="38100" dir="2700000" algn="tl">
                    <a:srgbClr val="000000"/>
                  </a:outerShdw>
                </a:effectLst>
              </a:rPr>
              <a:t>The CAP Theorem (Cont’d)</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583140" y="1760562"/>
            <a:ext cx="9376012" cy="4640239"/>
          </a:xfrm>
        </p:spPr>
        <p:txBody>
          <a:bodyPr>
            <a:normAutofit/>
          </a:bodyPr>
          <a:lstStyle/>
          <a:p>
            <a:pPr>
              <a:buFont typeface="Wingdings" panose="05000000000000000000" pitchFamily="2" charset="2"/>
              <a:buChar char="§"/>
            </a:pPr>
            <a:r>
              <a:rPr lang="en-US" sz="2600" dirty="0"/>
              <a:t>Let us assume two nodes on opposite sides of a network partition:</a:t>
            </a:r>
            <a:endParaRPr lang="en-US" sz="26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r>
              <a:rPr lang="en-US" sz="2600" dirty="0"/>
              <a:t>Availability + Partition Tolerance forfeit Consistency</a:t>
            </a:r>
            <a:endParaRPr lang="en-US" sz="2600" dirty="0"/>
          </a:p>
          <a:p>
            <a:pPr>
              <a:buFont typeface="Wingdings" panose="05000000000000000000" pitchFamily="2" charset="2"/>
              <a:buChar char="§"/>
            </a:pPr>
            <a:r>
              <a:rPr lang="en-US" sz="2600" dirty="0"/>
              <a:t>Consistency + Partition Tolerance entails that one side of the partition must act as if it is unavailable, thus forfeiting Availability</a:t>
            </a:r>
            <a:endParaRPr lang="en-US" sz="1800" dirty="0"/>
          </a:p>
          <a:p>
            <a:pPr>
              <a:buFont typeface="Wingdings" panose="05000000000000000000" pitchFamily="2" charset="2"/>
              <a:buChar char="§"/>
            </a:pPr>
            <a:r>
              <a:rPr lang="en-US" sz="2600" dirty="0"/>
              <a:t>Consistency + Availability is only possible if there is no network partition, thereby forfeiting Partition Tolerance</a:t>
            </a:r>
            <a:endParaRPr lang="en-US" sz="2600" dirty="0"/>
          </a:p>
          <a:p>
            <a:pPr lvl="1">
              <a:buFont typeface="Wingdings" panose="05000000000000000000" pitchFamily="2" charset="2"/>
              <a:buChar char="§"/>
            </a:pPr>
            <a:endParaRPr lang="en-US"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79493" y="2461148"/>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68455" y="2461148"/>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4876800" y="2994548"/>
            <a:ext cx="1752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Lightning Bolt 10"/>
          <p:cNvSpPr/>
          <p:nvPr/>
        </p:nvSpPr>
        <p:spPr>
          <a:xfrm>
            <a:off x="5410200" y="2461148"/>
            <a:ext cx="762000" cy="1066800"/>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051" y="569795"/>
            <a:ext cx="8229600" cy="1143000"/>
          </a:xfrm>
        </p:spPr>
        <p:txBody>
          <a:bodyPr>
            <a:normAutofit/>
          </a:bodyPr>
          <a:lstStyle/>
          <a:p>
            <a:r>
              <a:rPr lang="en-US" sz="4300" dirty="0">
                <a:effectLst>
                  <a:outerShdw blurRad="38100" dist="38100" dir="2700000" algn="tl">
                    <a:srgbClr val="000000"/>
                  </a:outerShdw>
                </a:effectLst>
              </a:rPr>
              <a:t>Large-Scale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869743" y="1787856"/>
            <a:ext cx="8789158" cy="4993943"/>
          </a:xfrm>
        </p:spPr>
        <p:txBody>
          <a:bodyPr>
            <a:normAutofit/>
          </a:bodyPr>
          <a:lstStyle/>
          <a:p>
            <a:pPr>
              <a:buFont typeface="Wingdings" panose="05000000000000000000" pitchFamily="2" charset="2"/>
              <a:buChar char="§"/>
            </a:pPr>
            <a:r>
              <a:rPr lang="en-US" sz="2600" dirty="0"/>
              <a:t>When companies such as Google and Amazon were designing large-scale databases, 24/7 Availability was a key </a:t>
            </a:r>
            <a:endParaRPr lang="en-US" sz="2600" dirty="0"/>
          </a:p>
          <a:p>
            <a:pPr lvl="1">
              <a:buFont typeface="Wingdings" panose="05000000000000000000" pitchFamily="2" charset="2"/>
              <a:buChar char="§"/>
            </a:pPr>
            <a:r>
              <a:rPr lang="en-US" sz="2400" dirty="0"/>
              <a:t>A few minutes of downtime means lost revenue</a:t>
            </a:r>
            <a:endParaRPr lang="en-US" sz="2400" dirty="0"/>
          </a:p>
          <a:p>
            <a:pPr lvl="1">
              <a:buFont typeface="Wingdings" panose="05000000000000000000" pitchFamily="2" charset="2"/>
              <a:buChar char="§"/>
            </a:pPr>
            <a:endParaRPr lang="en-US" sz="2200" dirty="0"/>
          </a:p>
          <a:p>
            <a:pPr>
              <a:buFont typeface="Wingdings" panose="05000000000000000000" pitchFamily="2" charset="2"/>
              <a:buChar char="§"/>
            </a:pPr>
            <a:r>
              <a:rPr lang="en-US" sz="2600" dirty="0"/>
              <a:t>When </a:t>
            </a:r>
            <a:r>
              <a:rPr lang="en-US" sz="2600" i="1" dirty="0"/>
              <a:t>horizontally</a:t>
            </a:r>
            <a:r>
              <a:rPr lang="en-US" sz="2600" dirty="0"/>
              <a:t> scaling databases to 1000s of machines, the likelihood of a node or a network failure increases tremendously </a:t>
            </a: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r>
              <a:rPr lang="en-US" sz="2600" dirty="0"/>
              <a:t>Therefore, in order to have strong guarantees on Availability and Partition Tolerance, they had to sacrifice “strict” Consistency (</a:t>
            </a:r>
            <a:r>
              <a:rPr lang="en-US" sz="2600" i="1" dirty="0"/>
              <a:t>implied by the CAP theorem</a:t>
            </a:r>
            <a:r>
              <a:rPr lang="en-US" sz="2600" dirty="0"/>
              <a:t>)</a:t>
            </a: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937" y="556147"/>
            <a:ext cx="8229600" cy="1143000"/>
          </a:xfrm>
        </p:spPr>
        <p:txBody>
          <a:bodyPr>
            <a:normAutofit/>
          </a:bodyPr>
          <a:lstStyle/>
          <a:p>
            <a:r>
              <a:rPr lang="en-US" sz="4300" dirty="0">
                <a:effectLst>
                  <a:outerShdw blurRad="38100" dist="38100" dir="2700000" algn="tl">
                    <a:srgbClr val="000000"/>
                  </a:outerShdw>
                </a:effectLst>
              </a:rPr>
              <a:t>Trading-Off Consistency</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12961" y="1801503"/>
            <a:ext cx="8458200" cy="4898409"/>
          </a:xfrm>
        </p:spPr>
        <p:txBody>
          <a:bodyPr>
            <a:normAutofit/>
          </a:bodyPr>
          <a:lstStyle/>
          <a:p>
            <a:pPr>
              <a:buFont typeface="Wingdings" panose="05000000000000000000" pitchFamily="2" charset="2"/>
              <a:buChar char="§"/>
            </a:pPr>
            <a:r>
              <a:rPr lang="en-US" sz="2600" dirty="0"/>
              <a:t>Maintaining consistency should balance between the strictness of consistency versus availability/scalability</a:t>
            </a:r>
            <a:endParaRPr lang="en-US" sz="2600" dirty="0"/>
          </a:p>
          <a:p>
            <a:pPr lvl="1">
              <a:buFont typeface="Wingdings" panose="05000000000000000000" pitchFamily="2" charset="2"/>
              <a:buChar char="§"/>
            </a:pPr>
            <a:r>
              <a:rPr lang="en-US" sz="2400" dirty="0"/>
              <a:t>Good-enough consistency </a:t>
            </a:r>
            <a:r>
              <a:rPr lang="en-US" sz="2400" i="1" u="sng" dirty="0"/>
              <a:t>depends on your application</a:t>
            </a:r>
            <a:endParaRPr lang="en-US" sz="2400" i="1" u="sng" dirty="0"/>
          </a:p>
          <a:p>
            <a:pPr lvl="4"/>
            <a:endParaRPr lang="en-US" sz="105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9752"/>
            <a:ext cx="8229600" cy="1143000"/>
          </a:xfrm>
        </p:spPr>
        <p:txBody>
          <a:bodyPr>
            <a:normAutofit/>
          </a:bodyPr>
          <a:lstStyle/>
          <a:p>
            <a:r>
              <a:rPr lang="en-US" sz="4300" dirty="0">
                <a:effectLst>
                  <a:outerShdw blurRad="38100" dist="38100" dir="2700000" algn="tl">
                    <a:srgbClr val="000000"/>
                  </a:outerShdw>
                </a:effectLst>
              </a:rPr>
              <a:t>Trading-Off Consistency</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815152"/>
            <a:ext cx="8458200" cy="4966648"/>
          </a:xfrm>
        </p:spPr>
        <p:txBody>
          <a:bodyPr>
            <a:normAutofit/>
          </a:bodyPr>
          <a:lstStyle/>
          <a:p>
            <a:pPr>
              <a:buFont typeface="Wingdings" panose="05000000000000000000" pitchFamily="2" charset="2"/>
              <a:buChar char="§"/>
            </a:pPr>
            <a:r>
              <a:rPr lang="en-US" sz="2600" dirty="0"/>
              <a:t>Maintaining consistency should balance between the strictness of consistency versus availability/scalability</a:t>
            </a:r>
            <a:endParaRPr lang="en-US" sz="2600" dirty="0"/>
          </a:p>
          <a:p>
            <a:pPr lvl="1">
              <a:buFont typeface="Wingdings" panose="05000000000000000000" pitchFamily="2" charset="2"/>
              <a:buChar char="§"/>
            </a:pPr>
            <a:r>
              <a:rPr lang="en-US" sz="2400" dirty="0"/>
              <a:t>Good-enough consistency </a:t>
            </a:r>
            <a:r>
              <a:rPr lang="en-US" sz="2400" i="1" u="sng" dirty="0"/>
              <a:t>depends on your application</a:t>
            </a:r>
            <a:endParaRPr lang="en-US" sz="2400" i="1" u="sng" dirty="0"/>
          </a:p>
          <a:p>
            <a:pPr lvl="4"/>
            <a:endParaRPr lang="en-US" sz="105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4" name="Left-Right Arrow 3"/>
          <p:cNvSpPr/>
          <p:nvPr/>
        </p:nvSpPr>
        <p:spPr>
          <a:xfrm>
            <a:off x="2438400" y="3697070"/>
            <a:ext cx="7162800" cy="951131"/>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 name="TextBox 4"/>
          <p:cNvSpPr txBox="1"/>
          <p:nvPr/>
        </p:nvSpPr>
        <p:spPr>
          <a:xfrm>
            <a:off x="7924800" y="3175337"/>
            <a:ext cx="2286000" cy="369332"/>
          </a:xfrm>
          <a:prstGeom prst="rect">
            <a:avLst/>
          </a:prstGeom>
          <a:noFill/>
        </p:spPr>
        <p:txBody>
          <a:bodyPr wrap="square" rtlCol="0">
            <a:spAutoFit/>
          </a:bodyPr>
          <a:lstStyle/>
          <a:p>
            <a:pPr lvl="0" algn="ctr"/>
            <a:r>
              <a:rPr lang="en-US" b="1" dirty="0">
                <a:solidFill>
                  <a:srgbClr val="0000FF"/>
                </a:solidFill>
              </a:rPr>
              <a:t>Strict Consistency</a:t>
            </a:r>
            <a:endParaRPr lang="en-US" b="1" dirty="0">
              <a:solidFill>
                <a:srgbClr val="0000FF"/>
              </a:solidFill>
            </a:endParaRPr>
          </a:p>
        </p:txBody>
      </p:sp>
      <p:sp>
        <p:nvSpPr>
          <p:cNvPr id="6" name="Rectangle 5"/>
          <p:cNvSpPr/>
          <p:nvPr/>
        </p:nvSpPr>
        <p:spPr>
          <a:xfrm>
            <a:off x="7010400" y="4992470"/>
            <a:ext cx="3276600" cy="646331"/>
          </a:xfrm>
          <a:prstGeom prst="rect">
            <a:avLst/>
          </a:prstGeom>
        </p:spPr>
        <p:txBody>
          <a:bodyPr wrap="square">
            <a:spAutoFit/>
          </a:bodyPr>
          <a:lstStyle/>
          <a:p>
            <a:pPr marL="6350" lvl="1" indent="-6350" algn="ctr"/>
            <a:r>
              <a:rPr lang="en-US" dirty="0"/>
              <a:t>Generally hard to implement, and is inefficient</a:t>
            </a:r>
            <a:endParaRPr lang="en-US" dirty="0"/>
          </a:p>
        </p:txBody>
      </p:sp>
      <p:sp>
        <p:nvSpPr>
          <p:cNvPr id="7" name="TextBox 6"/>
          <p:cNvSpPr txBox="1"/>
          <p:nvPr/>
        </p:nvSpPr>
        <p:spPr>
          <a:xfrm>
            <a:off x="1905000" y="3163669"/>
            <a:ext cx="2286000" cy="369332"/>
          </a:xfrm>
          <a:prstGeom prst="rect">
            <a:avLst/>
          </a:prstGeom>
          <a:noFill/>
        </p:spPr>
        <p:txBody>
          <a:bodyPr wrap="square" rtlCol="0">
            <a:spAutoFit/>
          </a:bodyPr>
          <a:lstStyle/>
          <a:p>
            <a:pPr lvl="0" algn="ctr"/>
            <a:r>
              <a:rPr lang="en-US" b="1" dirty="0">
                <a:solidFill>
                  <a:srgbClr val="0000FF"/>
                </a:solidFill>
              </a:rPr>
              <a:t>Loose Consistency</a:t>
            </a:r>
            <a:endParaRPr lang="en-US" b="1" dirty="0">
              <a:solidFill>
                <a:srgbClr val="0000FF"/>
              </a:solidFill>
            </a:endParaRPr>
          </a:p>
        </p:txBody>
      </p:sp>
      <p:sp>
        <p:nvSpPr>
          <p:cNvPr id="8" name="Rectangle 7"/>
          <p:cNvSpPr/>
          <p:nvPr/>
        </p:nvSpPr>
        <p:spPr>
          <a:xfrm>
            <a:off x="2133601" y="4916270"/>
            <a:ext cx="2406189" cy="646331"/>
          </a:xfrm>
          <a:prstGeom prst="rect">
            <a:avLst/>
          </a:prstGeom>
        </p:spPr>
        <p:txBody>
          <a:bodyPr wrap="square">
            <a:spAutoFit/>
          </a:bodyPr>
          <a:lstStyle/>
          <a:p>
            <a:pPr marL="117475" indent="-117475"/>
            <a:r>
              <a:rPr lang="en-US" dirty="0"/>
              <a:t>Easier to implement, and is efficient </a:t>
            </a:r>
            <a:endParaRPr lang="en-US" dirty="0"/>
          </a:p>
        </p:txBody>
      </p:sp>
      <p:pic>
        <p:nvPicPr>
          <p:cNvPr id="9" name="Picture 2" descr="C:\Documents and Settings\dd\Local Settings\Temporary Internet Files\Content.IE5\2JSTM34V\MM900288870[1].gif"/>
          <p:cNvPicPr>
            <a:picLocks noChangeAspect="1" noChangeArrowheads="1" noCrop="1"/>
          </p:cNvPicPr>
          <p:nvPr/>
        </p:nvPicPr>
        <p:blipFill>
          <a:blip r:embed="rId1" cstate="print"/>
          <a:srcRect/>
          <a:stretch>
            <a:fillRect/>
          </a:stretch>
        </p:blipFill>
        <p:spPr bwMode="auto">
          <a:xfrm>
            <a:off x="4114801" y="3076576"/>
            <a:ext cx="619125" cy="809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2.5E-6 1.11111E-6 L 0.34948 0.00347 " pathEditMode="relative" rAng="0" ptsTypes="AA">
                                      <p:cBhvr>
                                        <p:cTn id="8" dur="2000" fill="hold"/>
                                        <p:tgtEl>
                                          <p:spTgt spid="9"/>
                                        </p:tgtEl>
                                        <p:attrNameLst>
                                          <p:attrName>ppt_x</p:attrName>
                                          <p:attrName>ppt_y</p:attrName>
                                        </p:attrNameLst>
                                      </p:cBhvr>
                                      <p:rCtr x="175" y="2"/>
                                    </p:animMotion>
                                  </p:childTnLst>
                                </p:cTn>
                              </p:par>
                            </p:childTnLst>
                          </p:cTn>
                        </p:par>
                        <p:par>
                          <p:cTn id="9" fill="hold">
                            <p:stCondLst>
                              <p:cond delay="0"/>
                            </p:stCondLst>
                            <p:childTnLst>
                              <p:par>
                                <p:cTn id="10" presetID="35" presetClass="path" presetSubtype="0" accel="50000" decel="50000" fill="hold" nodeType="afterEffect">
                                  <p:stCondLst>
                                    <p:cond delay="0"/>
                                  </p:stCondLst>
                                  <p:childTnLst>
                                    <p:animMotion origin="layout" path="M 0.34948 0.00347 L 0.11614 0.00347 " pathEditMode="relative" rAng="0" ptsTypes="AA">
                                      <p:cBhvr>
                                        <p:cTn id="11" dur="2000" fill="hold"/>
                                        <p:tgtEl>
                                          <p:spTgt spid="9"/>
                                        </p:tgtEl>
                                        <p:attrNameLst>
                                          <p:attrName>ppt_x</p:attrName>
                                          <p:attrName>ppt_y</p:attrName>
                                        </p:attrNameLst>
                                      </p:cBhvr>
                                      <p:rCtr x="-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460" y="259080"/>
            <a:ext cx="8229600" cy="952500"/>
          </a:xfrm>
        </p:spPr>
        <p:txBody>
          <a:bodyPr>
            <a:normAutofit/>
          </a:bodyPr>
          <a:lstStyle/>
          <a:p>
            <a:r>
              <a:rPr lang="en-US" sz="4300" dirty="0">
                <a:effectLst>
                  <a:outerShdw blurRad="38100" dist="38100" dir="2700000" algn="tl">
                    <a:srgbClr val="000000"/>
                  </a:outerShdw>
                </a:effectLst>
              </a:rPr>
              <a:t>Types of Data</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762635" y="1211580"/>
            <a:ext cx="10289540" cy="5024755"/>
          </a:xfrm>
        </p:spPr>
        <p:txBody>
          <a:bodyPr>
            <a:noAutofit/>
          </a:bodyPr>
          <a:lstStyle/>
          <a:p>
            <a:pPr>
              <a:buFont typeface="Wingdings" panose="05000000000000000000" pitchFamily="2" charset="2"/>
              <a:buChar char="§"/>
            </a:pPr>
            <a:r>
              <a:rPr lang="en-US" sz="1600" dirty="0"/>
              <a:t>Data can be broadly classified into four types:</a:t>
            </a:r>
            <a:endParaRPr lang="en-US" sz="1600" dirty="0"/>
          </a:p>
          <a:p>
            <a:pPr marL="971550" lvl="1" indent="-514350">
              <a:buFont typeface="+mj-lt"/>
              <a:buAutoNum type="arabicPeriod"/>
            </a:pPr>
            <a:r>
              <a:rPr lang="en-US" sz="1600" dirty="0">
                <a:solidFill>
                  <a:srgbClr val="0070C0"/>
                </a:solidFill>
              </a:rPr>
              <a:t>Structured Data: </a:t>
            </a:r>
            <a:endParaRPr lang="en-US" sz="1600" dirty="0">
              <a:solidFill>
                <a:srgbClr val="0070C0"/>
              </a:solidFill>
            </a:endParaRPr>
          </a:p>
          <a:p>
            <a:pPr lvl="3">
              <a:buFont typeface="Wingdings" panose="05000000000000000000" pitchFamily="2" charset="2"/>
              <a:buChar char="§"/>
            </a:pPr>
            <a:r>
              <a:rPr lang="en-US" sz="1600" dirty="0"/>
              <a:t>Have a predefined model, which organizes data into a form that is relatively easy to store, process, retrieve and manage</a:t>
            </a:r>
            <a:endParaRPr lang="en-US" sz="1600" dirty="0"/>
          </a:p>
          <a:p>
            <a:pPr lvl="3">
              <a:buFont typeface="Wingdings" panose="05000000000000000000" pitchFamily="2" charset="2"/>
              <a:buChar char="§"/>
            </a:pPr>
            <a:r>
              <a:rPr lang="en-US" sz="1600" dirty="0"/>
              <a:t>E.g., relational data</a:t>
            </a:r>
            <a:endParaRPr lang="en-US" sz="1600" dirty="0"/>
          </a:p>
          <a:p>
            <a:pPr lvl="2">
              <a:buFont typeface="Wingdings" panose="05000000000000000000" pitchFamily="2" charset="2"/>
              <a:buChar char="§"/>
            </a:pPr>
            <a:endParaRPr lang="en-US" sz="1600" dirty="0"/>
          </a:p>
          <a:p>
            <a:pPr marL="971550" lvl="1" indent="-514350">
              <a:buFont typeface="+mj-lt"/>
              <a:buAutoNum type="arabicPeriod"/>
            </a:pPr>
            <a:r>
              <a:rPr lang="en-US" sz="1600" dirty="0">
                <a:solidFill>
                  <a:srgbClr val="0070C0"/>
                </a:solidFill>
              </a:rPr>
              <a:t>Unstructured Data:</a:t>
            </a:r>
            <a:endParaRPr lang="en-US" sz="1600" dirty="0">
              <a:solidFill>
                <a:srgbClr val="0070C0"/>
              </a:solidFill>
            </a:endParaRPr>
          </a:p>
          <a:p>
            <a:pPr lvl="3">
              <a:buFont typeface="Wingdings" panose="05000000000000000000" pitchFamily="2" charset="2"/>
              <a:buChar char="§"/>
            </a:pPr>
            <a:r>
              <a:rPr lang="en-US" sz="1600" dirty="0"/>
              <a:t>Opposite of structured data</a:t>
            </a:r>
            <a:endParaRPr lang="en-US" sz="1600" dirty="0"/>
          </a:p>
          <a:p>
            <a:pPr lvl="3">
              <a:buFont typeface="Wingdings" panose="05000000000000000000" pitchFamily="2" charset="2"/>
              <a:buChar char="§"/>
            </a:pPr>
            <a:r>
              <a:rPr lang="en-US" sz="1600" dirty="0"/>
              <a:t>E.g., Flat binary files containing text, video or audio</a:t>
            </a:r>
            <a:endParaRPr lang="en-US" sz="1600" dirty="0"/>
          </a:p>
          <a:p>
            <a:pPr lvl="3">
              <a:buFont typeface="Wingdings" panose="05000000000000000000" pitchFamily="2" charset="2"/>
              <a:buChar char="§"/>
            </a:pPr>
            <a:r>
              <a:rPr lang="en-US" sz="1600" u="sng" dirty="0"/>
              <a:t>Note</a:t>
            </a:r>
            <a:r>
              <a:rPr lang="en-US" sz="1600" dirty="0"/>
              <a:t>: data is not completely devoid of a structure (e.g., an audio file may still have an encoding structure and some metadata associated with it)</a:t>
            </a:r>
            <a:endParaRPr lang="en-US" sz="1600" dirty="0"/>
          </a:p>
          <a:p>
            <a:pPr lvl="3">
              <a:buFont typeface="Wingdings" panose="05000000000000000000" pitchFamily="2" charset="2"/>
              <a:buChar char="§"/>
            </a:pPr>
            <a:endParaRPr lang="en-US" sz="1600" dirty="0"/>
          </a:p>
          <a:p>
            <a:pPr marL="971550" lvl="1" indent="-514350">
              <a:buFont typeface="+mj-lt"/>
              <a:buAutoNum type="arabicPeriod" startAt="3"/>
            </a:pPr>
            <a:r>
              <a:rPr lang="en-US" sz="1600" dirty="0">
                <a:solidFill>
                  <a:srgbClr val="0070C0"/>
                </a:solidFill>
                <a:sym typeface="+mn-ea"/>
              </a:rPr>
              <a:t>Dynamic Data: </a:t>
            </a:r>
            <a:endParaRPr lang="en-US" sz="1600" dirty="0">
              <a:solidFill>
                <a:srgbClr val="0070C0"/>
              </a:solidFill>
            </a:endParaRPr>
          </a:p>
          <a:p>
            <a:pPr lvl="3">
              <a:buFont typeface="Wingdings" panose="05000000000000000000" pitchFamily="2" charset="2"/>
              <a:buChar char="§"/>
            </a:pPr>
            <a:r>
              <a:rPr lang="en-US" sz="1600" dirty="0">
                <a:sym typeface="+mn-ea"/>
              </a:rPr>
              <a:t>Data that changes relatively frequently</a:t>
            </a:r>
            <a:endParaRPr lang="en-US" sz="1600" dirty="0"/>
          </a:p>
          <a:p>
            <a:pPr lvl="3">
              <a:buFont typeface="Wingdings" panose="05000000000000000000" pitchFamily="2" charset="2"/>
              <a:buChar char="§"/>
            </a:pPr>
            <a:r>
              <a:rPr lang="en-US" sz="1600" dirty="0">
                <a:sym typeface="+mn-ea"/>
              </a:rPr>
              <a:t>E.g., office documents and transactional entries in a financial database</a:t>
            </a:r>
            <a:endParaRPr lang="en-US" sz="1600" dirty="0"/>
          </a:p>
          <a:p>
            <a:pPr lvl="2">
              <a:buFont typeface="Wingdings" panose="05000000000000000000" pitchFamily="2" charset="2"/>
              <a:buChar char="§"/>
            </a:pPr>
            <a:endParaRPr lang="en-US" sz="1600" dirty="0"/>
          </a:p>
          <a:p>
            <a:pPr marL="971550" lvl="1" indent="-514350">
              <a:buFont typeface="+mj-lt"/>
              <a:buAutoNum type="arabicPeriod" startAt="3"/>
            </a:pPr>
            <a:r>
              <a:rPr lang="en-US" sz="1600" dirty="0">
                <a:solidFill>
                  <a:srgbClr val="0070C0"/>
                </a:solidFill>
                <a:sym typeface="+mn-ea"/>
              </a:rPr>
              <a:t>Static Data:</a:t>
            </a:r>
            <a:endParaRPr lang="en-US" sz="1600" dirty="0">
              <a:solidFill>
                <a:srgbClr val="0070C0"/>
              </a:solidFill>
            </a:endParaRPr>
          </a:p>
          <a:p>
            <a:pPr lvl="3">
              <a:buFont typeface="Wingdings" panose="05000000000000000000" pitchFamily="2" charset="2"/>
              <a:buChar char="§"/>
            </a:pPr>
            <a:r>
              <a:rPr lang="en-US" sz="1600" dirty="0">
                <a:sym typeface="+mn-ea"/>
              </a:rPr>
              <a:t>Opposite of dynamic data</a:t>
            </a:r>
            <a:endParaRPr lang="en-US" sz="1600" dirty="0"/>
          </a:p>
          <a:p>
            <a:pPr lvl="3">
              <a:buFont typeface="Wingdings" panose="05000000000000000000" pitchFamily="2" charset="2"/>
              <a:buChar char="§"/>
            </a:pPr>
            <a:r>
              <a:rPr lang="en-US" sz="1600" dirty="0">
                <a:sym typeface="+mn-ea"/>
              </a:rPr>
              <a:t>E.g., Medical imaging data from MRI or CT scans</a:t>
            </a:r>
            <a:endParaRPr lang="en-US" sz="1600" dirty="0"/>
          </a:p>
          <a:p>
            <a:pPr lvl="2">
              <a:buFont typeface="Wingdings" panose="05000000000000000000" pitchFamily="2" charset="2"/>
              <a:buChar char="§"/>
            </a:pPr>
            <a:endParaRPr lang="en-US" sz="1600" dirty="0"/>
          </a:p>
          <a:p>
            <a:pPr lvl="1">
              <a:buFont typeface="Wingdings" panose="05000000000000000000" pitchFamily="2" charset="2"/>
              <a:buChar char="§"/>
            </a:pPr>
            <a:endParaRPr lang="en-US" sz="1600" dirty="0"/>
          </a:p>
          <a:p>
            <a:pPr lvl="3">
              <a:buFont typeface="Wingdings" panose="05000000000000000000" pitchFamily="2" charset="2"/>
              <a:buChar char="§"/>
            </a:pPr>
            <a:endParaRPr lang="en-US" sz="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233" y="631208"/>
            <a:ext cx="8229600" cy="1143000"/>
          </a:xfrm>
        </p:spPr>
        <p:txBody>
          <a:bodyPr>
            <a:normAutofit/>
          </a:bodyPr>
          <a:lstStyle/>
          <a:p>
            <a:r>
              <a:rPr lang="en-US" sz="4300" dirty="0">
                <a:effectLst>
                  <a:outerShdw blurRad="38100" dist="38100" dir="2700000" algn="tl">
                    <a:srgbClr val="000000"/>
                  </a:outerShdw>
                </a:effectLst>
              </a:rPr>
              <a:t>The BASE Properties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774208"/>
            <a:ext cx="8759588" cy="4476467"/>
          </a:xfrm>
        </p:spPr>
        <p:txBody>
          <a:bodyPr>
            <a:normAutofit/>
          </a:bodyPr>
          <a:lstStyle/>
          <a:p>
            <a:pPr>
              <a:buFont typeface="Wingdings" panose="05000000000000000000" pitchFamily="2" charset="2"/>
              <a:buChar char="§"/>
            </a:pPr>
            <a:r>
              <a:rPr lang="en-US" sz="2600" dirty="0"/>
              <a:t>The CAP theorem proves that it is impossible to guarantee strict Consistency and Availability while being able to tolerate network partitions</a:t>
            </a:r>
            <a:endParaRPr lang="en-US" sz="2600" dirty="0"/>
          </a:p>
          <a:p>
            <a:pPr>
              <a:buFont typeface="Wingdings" panose="05000000000000000000" pitchFamily="2" charset="2"/>
              <a:buChar char="§"/>
            </a:pPr>
            <a:r>
              <a:rPr lang="en-US" sz="2600" dirty="0"/>
              <a:t>This resulted in databases with relaxed ACID guarantees</a:t>
            </a: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r>
              <a:rPr lang="en-US" sz="2600" dirty="0"/>
              <a:t>In particular, such databases apply the BASE properties:</a:t>
            </a:r>
            <a:endParaRPr lang="en-US" sz="2600" dirty="0"/>
          </a:p>
          <a:p>
            <a:pPr lvl="1">
              <a:buFont typeface="Wingdings" panose="05000000000000000000" pitchFamily="2" charset="2"/>
              <a:buChar char="§"/>
            </a:pPr>
            <a:r>
              <a:rPr lang="en-US" sz="2400" b="1" u="sng" dirty="0"/>
              <a:t>B</a:t>
            </a:r>
            <a:r>
              <a:rPr lang="en-US" sz="2400" dirty="0"/>
              <a:t>asically </a:t>
            </a:r>
            <a:r>
              <a:rPr lang="en-US" sz="2400" b="1" u="sng" dirty="0"/>
              <a:t>A</a:t>
            </a:r>
            <a:r>
              <a:rPr lang="en-US" sz="2400" dirty="0"/>
              <a:t>vailable: the system guarantees Availability</a:t>
            </a:r>
            <a:endParaRPr lang="en-US" sz="2400" dirty="0"/>
          </a:p>
          <a:p>
            <a:pPr lvl="1">
              <a:buFont typeface="Wingdings" panose="05000000000000000000" pitchFamily="2" charset="2"/>
              <a:buChar char="§"/>
            </a:pPr>
            <a:r>
              <a:rPr lang="en-US" sz="2400" b="1" u="sng" dirty="0"/>
              <a:t>S</a:t>
            </a:r>
            <a:r>
              <a:rPr lang="en-US" sz="2400" dirty="0"/>
              <a:t>oft-State: the state of the system may change over time</a:t>
            </a:r>
            <a:endParaRPr lang="en-US" sz="2400" dirty="0"/>
          </a:p>
          <a:p>
            <a:pPr lvl="1">
              <a:buFont typeface="Wingdings" panose="05000000000000000000" pitchFamily="2" charset="2"/>
              <a:buChar char="§"/>
            </a:pPr>
            <a:r>
              <a:rPr lang="en-US" sz="2400" b="1" u="sng" dirty="0"/>
              <a:t>E</a:t>
            </a:r>
            <a:r>
              <a:rPr lang="en-US" sz="2400" dirty="0"/>
              <a:t>ventual Consistency: the system will </a:t>
            </a:r>
            <a:r>
              <a:rPr lang="en-US" sz="2400" i="1" dirty="0"/>
              <a:t>eventually</a:t>
            </a:r>
            <a:r>
              <a:rPr lang="en-US" sz="2400" dirty="0"/>
              <a:t> become consistent</a:t>
            </a:r>
            <a:endParaRPr lang="en-US" sz="24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051" y="528850"/>
            <a:ext cx="8229600" cy="1143000"/>
          </a:xfrm>
        </p:spPr>
        <p:txBody>
          <a:bodyPr>
            <a:normAutofit/>
          </a:bodyPr>
          <a:lstStyle/>
          <a:p>
            <a:r>
              <a:rPr lang="en-US" sz="4300" dirty="0">
                <a:effectLst>
                  <a:outerShdw blurRad="38100" dist="38100" dir="2700000" algn="tl">
                    <a:srgbClr val="000000"/>
                  </a:outerShdw>
                </a:effectLst>
              </a:rPr>
              <a:t>Eventual Consistency</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856096"/>
            <a:ext cx="8458200" cy="4925704"/>
          </a:xfrm>
        </p:spPr>
        <p:txBody>
          <a:bodyPr>
            <a:normAutofit/>
          </a:bodyPr>
          <a:lstStyle/>
          <a:p>
            <a:pPr>
              <a:buFont typeface="Wingdings" panose="05000000000000000000" pitchFamily="2" charset="2"/>
              <a:buChar char="§"/>
            </a:pPr>
            <a:r>
              <a:rPr lang="en-US" sz="2800" dirty="0"/>
              <a:t>A database is termed as </a:t>
            </a:r>
            <a:r>
              <a:rPr lang="en-US" sz="2800" i="1" dirty="0"/>
              <a:t>Eventually Consistent</a:t>
            </a:r>
            <a:r>
              <a:rPr lang="en-US" sz="2800" dirty="0"/>
              <a:t> if:</a:t>
            </a:r>
            <a:endParaRPr lang="en-US" sz="2800" dirty="0"/>
          </a:p>
          <a:p>
            <a:pPr lvl="1">
              <a:buFont typeface="Wingdings" panose="05000000000000000000" pitchFamily="2" charset="2"/>
              <a:buChar char="§"/>
            </a:pPr>
            <a:r>
              <a:rPr lang="en-US" sz="2600" dirty="0"/>
              <a:t>All replicas will </a:t>
            </a:r>
            <a:r>
              <a:rPr lang="en-US" sz="2600" i="1" dirty="0"/>
              <a:t>gradually</a:t>
            </a:r>
            <a:r>
              <a:rPr lang="en-US" sz="2600" dirty="0"/>
              <a:t> become consistent in the absence of updates</a:t>
            </a: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179" y="393142"/>
            <a:ext cx="8229600" cy="1143000"/>
          </a:xfrm>
        </p:spPr>
        <p:txBody>
          <a:bodyPr>
            <a:normAutofit/>
          </a:bodyPr>
          <a:lstStyle/>
          <a:p>
            <a:r>
              <a:rPr lang="en-US" sz="4300" dirty="0">
                <a:effectLst>
                  <a:outerShdw blurRad="38100" dist="38100" dir="2700000" algn="tl">
                    <a:srgbClr val="000000"/>
                  </a:outerShdw>
                </a:effectLst>
              </a:rPr>
              <a:t>Eventual Consistency</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842448"/>
            <a:ext cx="8458200" cy="4939352"/>
          </a:xfrm>
        </p:spPr>
        <p:txBody>
          <a:bodyPr>
            <a:normAutofit/>
          </a:bodyPr>
          <a:lstStyle/>
          <a:p>
            <a:pPr>
              <a:buFont typeface="Wingdings" panose="05000000000000000000" pitchFamily="2" charset="2"/>
              <a:buChar char="§"/>
            </a:pPr>
            <a:r>
              <a:rPr lang="en-US" sz="2800" dirty="0"/>
              <a:t>A database is termed as </a:t>
            </a:r>
            <a:r>
              <a:rPr lang="en-US" sz="2800" i="1" dirty="0"/>
              <a:t>Eventually Consistent</a:t>
            </a:r>
            <a:r>
              <a:rPr lang="en-US" sz="2800" dirty="0"/>
              <a:t> if:</a:t>
            </a:r>
            <a:endParaRPr lang="en-US" sz="2800" dirty="0"/>
          </a:p>
          <a:p>
            <a:pPr lvl="1">
              <a:buFont typeface="Wingdings" panose="05000000000000000000" pitchFamily="2" charset="2"/>
              <a:buChar char="§"/>
            </a:pPr>
            <a:r>
              <a:rPr lang="en-US" sz="2600" dirty="0"/>
              <a:t>All replicas will </a:t>
            </a:r>
            <a:r>
              <a:rPr lang="en-US" sz="2600" i="1" dirty="0"/>
              <a:t>gradually</a:t>
            </a:r>
            <a:r>
              <a:rPr lang="en-US" sz="2600" dirty="0"/>
              <a:t> become consistent in the absence of updates</a:t>
            </a: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pic>
        <p:nvPicPr>
          <p:cNvPr id="4" name="Picture 2" descr="http://igcministries.org/images/WorldMap.gif"/>
          <p:cNvPicPr>
            <a:picLocks noChangeAspect="1" noChangeArrowheads="1"/>
          </p:cNvPicPr>
          <p:nvPr/>
        </p:nvPicPr>
        <p:blipFill>
          <a:blip r:embed="rId1" cstate="print">
            <a:duotone>
              <a:schemeClr val="accent3">
                <a:shade val="45000"/>
                <a:satMod val="135000"/>
              </a:schemeClr>
              <a:prstClr val="white"/>
            </a:duotone>
          </a:blip>
          <a:srcRect/>
          <a:stretch>
            <a:fillRect/>
          </a:stretch>
        </p:blipFill>
        <p:spPr bwMode="auto">
          <a:xfrm>
            <a:off x="2906491" y="3352801"/>
            <a:ext cx="6006209" cy="3082871"/>
          </a:xfrm>
          <a:prstGeom prst="rect">
            <a:avLst/>
          </a:prstGeom>
          <a:noFill/>
        </p:spPr>
      </p:pic>
      <p:grpSp>
        <p:nvGrpSpPr>
          <p:cNvPr id="5" name="Group 4"/>
          <p:cNvGrpSpPr/>
          <p:nvPr/>
        </p:nvGrpSpPr>
        <p:grpSpPr>
          <a:xfrm>
            <a:off x="3363691" y="3557134"/>
            <a:ext cx="5382267" cy="2713836"/>
            <a:chOff x="1143000" y="3674663"/>
            <a:chExt cx="5382267" cy="2713836"/>
          </a:xfrm>
        </p:grpSpPr>
        <p:sp>
          <p:nvSpPr>
            <p:cNvPr id="6" name="Can 5"/>
            <p:cNvSpPr/>
            <p:nvPr/>
          </p:nvSpPr>
          <p:spPr>
            <a:xfrm>
              <a:off x="1600200" y="4876800"/>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7" name="Can 6"/>
            <p:cNvSpPr/>
            <p:nvPr/>
          </p:nvSpPr>
          <p:spPr>
            <a:xfrm>
              <a:off x="4640304" y="5491162"/>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8" name="Can 7"/>
            <p:cNvSpPr/>
            <p:nvPr/>
          </p:nvSpPr>
          <p:spPr>
            <a:xfrm>
              <a:off x="4446254" y="4593825"/>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9" name="Can 8"/>
            <p:cNvSpPr/>
            <p:nvPr/>
          </p:nvSpPr>
          <p:spPr>
            <a:xfrm>
              <a:off x="5192310" y="3732860"/>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10" name="Can 9"/>
            <p:cNvSpPr/>
            <p:nvPr/>
          </p:nvSpPr>
          <p:spPr>
            <a:xfrm>
              <a:off x="2794305" y="3674663"/>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11" name="Can 10"/>
            <p:cNvSpPr/>
            <p:nvPr/>
          </p:nvSpPr>
          <p:spPr>
            <a:xfrm>
              <a:off x="1143000" y="3769183"/>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grpSp>
      <p:sp>
        <p:nvSpPr>
          <p:cNvPr id="12" name="TextBox 11"/>
          <p:cNvSpPr txBox="1"/>
          <p:nvPr/>
        </p:nvSpPr>
        <p:spPr>
          <a:xfrm>
            <a:off x="6975470" y="5777673"/>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cxnSp>
        <p:nvCxnSpPr>
          <p:cNvPr id="13" name="Straight Connector 12"/>
          <p:cNvCxnSpPr>
            <a:stCxn id="12" idx="3"/>
            <a:endCxn id="31" idx="1"/>
          </p:cNvCxnSpPr>
          <p:nvPr/>
        </p:nvCxnSpPr>
        <p:spPr>
          <a:xfrm flipV="1">
            <a:off x="8079478" y="5731268"/>
            <a:ext cx="388914" cy="184905"/>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745958" y="4759271"/>
            <a:ext cx="1769643" cy="4649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Event: Update Webpage-A</a:t>
            </a:r>
            <a:endParaRPr lang="en-US" sz="1200" dirty="0"/>
          </a:p>
        </p:txBody>
      </p:sp>
      <p:pic>
        <p:nvPicPr>
          <p:cNvPr id="15" name="Picture 4" descr="C:\Users\vkolar\AppData\Local\Microsoft\Windows\Temporary Internet Files\Content.IE5\E2H73JIM\MC90044203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613" y="3650258"/>
            <a:ext cx="709463" cy="8842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vkolar\AppData\Local\Microsoft\Windows\Temporary Internet Files\Content.IE5\E2H73JIM\MC90044203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898" y="5493471"/>
            <a:ext cx="709463" cy="88423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781418" y="4909335"/>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18" name="TextBox 17"/>
          <p:cNvSpPr txBox="1"/>
          <p:nvPr/>
        </p:nvSpPr>
        <p:spPr>
          <a:xfrm>
            <a:off x="7527474" y="4005803"/>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19" name="TextBox 18"/>
          <p:cNvSpPr txBox="1"/>
          <p:nvPr/>
        </p:nvSpPr>
        <p:spPr>
          <a:xfrm>
            <a:off x="5153848" y="3925500"/>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20" name="TextBox 19"/>
          <p:cNvSpPr txBox="1"/>
          <p:nvPr/>
        </p:nvSpPr>
        <p:spPr>
          <a:xfrm>
            <a:off x="3478164" y="4026626"/>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21" name="TextBox 20"/>
          <p:cNvSpPr txBox="1"/>
          <p:nvPr/>
        </p:nvSpPr>
        <p:spPr>
          <a:xfrm>
            <a:off x="3935364" y="5186334"/>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cxnSp>
        <p:nvCxnSpPr>
          <p:cNvPr id="22" name="Straight Connector 21"/>
          <p:cNvCxnSpPr>
            <a:stCxn id="15" idx="3"/>
            <a:endCxn id="20" idx="1"/>
          </p:cNvCxnSpPr>
          <p:nvPr/>
        </p:nvCxnSpPr>
        <p:spPr>
          <a:xfrm>
            <a:off x="2898075" y="4092377"/>
            <a:ext cx="580088" cy="7274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3"/>
            <a:endCxn id="21" idx="1"/>
          </p:cNvCxnSpPr>
          <p:nvPr/>
        </p:nvCxnSpPr>
        <p:spPr>
          <a:xfrm flipV="1">
            <a:off x="2801361" y="5324833"/>
            <a:ext cx="1134003" cy="61075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69873" y="5777673"/>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25" name="TextBox 24"/>
          <p:cNvSpPr txBox="1"/>
          <p:nvPr/>
        </p:nvSpPr>
        <p:spPr>
          <a:xfrm>
            <a:off x="6780264" y="4911672"/>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26" name="TextBox 25"/>
          <p:cNvSpPr txBox="1"/>
          <p:nvPr/>
        </p:nvSpPr>
        <p:spPr>
          <a:xfrm>
            <a:off x="7531247" y="4008289"/>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27" name="TextBox 26"/>
          <p:cNvSpPr txBox="1"/>
          <p:nvPr/>
        </p:nvSpPr>
        <p:spPr>
          <a:xfrm>
            <a:off x="5158030" y="3921072"/>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28" name="TextBox 27"/>
          <p:cNvSpPr txBox="1"/>
          <p:nvPr/>
        </p:nvSpPr>
        <p:spPr>
          <a:xfrm>
            <a:off x="3464673" y="4030323"/>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29" name="TextBox 28"/>
          <p:cNvSpPr txBox="1"/>
          <p:nvPr/>
        </p:nvSpPr>
        <p:spPr>
          <a:xfrm>
            <a:off x="3921873" y="5184340"/>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pic>
        <p:nvPicPr>
          <p:cNvPr id="31"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8468392" y="5292671"/>
            <a:ext cx="787480" cy="8771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000"/>
                                        <p:tgtEl>
                                          <p:spTgt spid="25"/>
                                        </p:tgtEl>
                                      </p:cBhvr>
                                    </p:animEffect>
                                    <p:anim calcmode="lin" valueType="num">
                                      <p:cBhvr>
                                        <p:cTn id="18" dur="2000" fill="hold"/>
                                        <p:tgtEl>
                                          <p:spTgt spid="25"/>
                                        </p:tgtEl>
                                        <p:attrNameLst>
                                          <p:attrName>ppt_x</p:attrName>
                                        </p:attrNameLst>
                                      </p:cBhvr>
                                      <p:tavLst>
                                        <p:tav tm="0">
                                          <p:val>
                                            <p:strVal val="#ppt_x"/>
                                          </p:val>
                                        </p:tav>
                                        <p:tav tm="100000">
                                          <p:val>
                                            <p:strVal val="#ppt_x"/>
                                          </p:val>
                                        </p:tav>
                                      </p:tavLst>
                                    </p:anim>
                                    <p:anim calcmode="lin" valueType="num">
                                      <p:cBhvr>
                                        <p:cTn id="19" dur="2000" fill="hold"/>
                                        <p:tgtEl>
                                          <p:spTgt spid="25"/>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0"/>
                                        <p:tgtEl>
                                          <p:spTgt spid="26"/>
                                        </p:tgtEl>
                                      </p:cBhvr>
                                    </p:animEffect>
                                    <p:anim calcmode="lin" valueType="num">
                                      <p:cBhvr>
                                        <p:cTn id="24" dur="2000" fill="hold"/>
                                        <p:tgtEl>
                                          <p:spTgt spid="26"/>
                                        </p:tgtEl>
                                        <p:attrNameLst>
                                          <p:attrName>ppt_x</p:attrName>
                                        </p:attrNameLst>
                                      </p:cBhvr>
                                      <p:tavLst>
                                        <p:tav tm="0">
                                          <p:val>
                                            <p:strVal val="#ppt_x"/>
                                          </p:val>
                                        </p:tav>
                                        <p:tav tm="100000">
                                          <p:val>
                                            <p:strVal val="#ppt_x"/>
                                          </p:val>
                                        </p:tav>
                                      </p:tavLst>
                                    </p:anim>
                                    <p:anim calcmode="lin" valueType="num">
                                      <p:cBhvr>
                                        <p:cTn id="25" dur="2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2000"/>
                                        <p:tgtEl>
                                          <p:spTgt spid="27"/>
                                        </p:tgtEl>
                                      </p:cBhvr>
                                    </p:animEffect>
                                    <p:anim calcmode="lin" valueType="num">
                                      <p:cBhvr>
                                        <p:cTn id="35" dur="2000" fill="hold"/>
                                        <p:tgtEl>
                                          <p:spTgt spid="27"/>
                                        </p:tgtEl>
                                        <p:attrNameLst>
                                          <p:attrName>ppt_x</p:attrName>
                                        </p:attrNameLst>
                                      </p:cBhvr>
                                      <p:tavLst>
                                        <p:tav tm="0">
                                          <p:val>
                                            <p:strVal val="#ppt_x"/>
                                          </p:val>
                                        </p:tav>
                                        <p:tav tm="100000">
                                          <p:val>
                                            <p:strVal val="#ppt_x"/>
                                          </p:val>
                                        </p:tav>
                                      </p:tavLst>
                                    </p:anim>
                                    <p:anim calcmode="lin" valueType="num">
                                      <p:cBhvr>
                                        <p:cTn id="36" dur="2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2000"/>
                                        <p:tgtEl>
                                          <p:spTgt spid="28"/>
                                        </p:tgtEl>
                                      </p:cBhvr>
                                    </p:animEffect>
                                    <p:anim calcmode="lin" valueType="num">
                                      <p:cBhvr>
                                        <p:cTn id="42" dur="2000" fill="hold"/>
                                        <p:tgtEl>
                                          <p:spTgt spid="28"/>
                                        </p:tgtEl>
                                        <p:attrNameLst>
                                          <p:attrName>ppt_x</p:attrName>
                                        </p:attrNameLst>
                                      </p:cBhvr>
                                      <p:tavLst>
                                        <p:tav tm="0">
                                          <p:val>
                                            <p:strVal val="#ppt_x"/>
                                          </p:val>
                                        </p:tav>
                                        <p:tav tm="100000">
                                          <p:val>
                                            <p:strVal val="#ppt_x"/>
                                          </p:val>
                                        </p:tav>
                                      </p:tavLst>
                                    </p:anim>
                                    <p:anim calcmode="lin" valueType="num">
                                      <p:cBhvr>
                                        <p:cTn id="43" dur="2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2000"/>
                                        <p:tgtEl>
                                          <p:spTgt spid="29"/>
                                        </p:tgtEl>
                                      </p:cBhvr>
                                    </p:animEffect>
                                    <p:anim calcmode="lin" valueType="num">
                                      <p:cBhvr>
                                        <p:cTn id="47" dur="2000" fill="hold"/>
                                        <p:tgtEl>
                                          <p:spTgt spid="29"/>
                                        </p:tgtEl>
                                        <p:attrNameLst>
                                          <p:attrName>ppt_x</p:attrName>
                                        </p:attrNameLst>
                                      </p:cBhvr>
                                      <p:tavLst>
                                        <p:tav tm="0">
                                          <p:val>
                                            <p:strVal val="#ppt_x"/>
                                          </p:val>
                                        </p:tav>
                                        <p:tav tm="100000">
                                          <p:val>
                                            <p:strVal val="#ppt_x"/>
                                          </p:val>
                                        </p:tav>
                                      </p:tavLst>
                                    </p:anim>
                                    <p:anim calcmode="lin" valueType="num">
                                      <p:cBhvr>
                                        <p:cTn id="48" dur="2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4" grpId="0" animBg="1"/>
      <p:bldP spid="25" grpId="0" animBg="1"/>
      <p:bldP spid="26" grpId="0" animBg="1"/>
      <p:bldP spid="27"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817" y="583448"/>
            <a:ext cx="8636758" cy="1143000"/>
          </a:xfrm>
        </p:spPr>
        <p:txBody>
          <a:bodyPr>
            <a:noAutofit/>
          </a:bodyPr>
          <a:lstStyle/>
          <a:p>
            <a:r>
              <a:rPr lang="en-US" sz="4300" dirty="0">
                <a:effectLst>
                  <a:outerShdw blurRad="38100" dist="38100" dir="2700000" algn="tl">
                    <a:srgbClr val="000000"/>
                  </a:outerShdw>
                </a:effectLst>
              </a:rPr>
              <a:t>Eventual Consistency: </a:t>
            </a:r>
            <a:br>
              <a:rPr lang="en-US" sz="4300" dirty="0">
                <a:effectLst>
                  <a:outerShdw blurRad="38100" dist="38100" dir="2700000" algn="tl">
                    <a:srgbClr val="000000"/>
                  </a:outerShdw>
                </a:effectLst>
              </a:rPr>
            </a:br>
            <a:r>
              <a:rPr lang="en-US" sz="4300" dirty="0">
                <a:effectLst>
                  <a:outerShdw blurRad="38100" dist="38100" dir="2700000" algn="tl">
                    <a:srgbClr val="000000"/>
                  </a:outerShdw>
                </a:effectLst>
              </a:rPr>
              <a:t>A Main Challenge</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754936"/>
            <a:ext cx="8458200" cy="5026863"/>
          </a:xfrm>
        </p:spPr>
        <p:txBody>
          <a:bodyPr>
            <a:normAutofit/>
          </a:bodyPr>
          <a:lstStyle/>
          <a:p>
            <a:pPr>
              <a:buFont typeface="Wingdings" panose="05000000000000000000" pitchFamily="2" charset="2"/>
              <a:buChar char="§"/>
            </a:pPr>
            <a:r>
              <a:rPr lang="en-US" sz="3000" dirty="0"/>
              <a:t>But, what if the client accesses the data from different replicas?</a:t>
            </a:r>
            <a:endParaRPr lang="en-US" sz="30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pic>
        <p:nvPicPr>
          <p:cNvPr id="32" name="Picture 2" descr="http://igcministries.org/images/WorldMap.gif"/>
          <p:cNvPicPr>
            <a:picLocks noChangeAspect="1" noChangeArrowheads="1"/>
          </p:cNvPicPr>
          <p:nvPr/>
        </p:nvPicPr>
        <p:blipFill>
          <a:blip r:embed="rId1" cstate="print">
            <a:duotone>
              <a:schemeClr val="accent3">
                <a:shade val="45000"/>
                <a:satMod val="135000"/>
              </a:schemeClr>
              <a:prstClr val="white"/>
            </a:duotone>
          </a:blip>
          <a:srcRect/>
          <a:stretch>
            <a:fillRect/>
          </a:stretch>
        </p:blipFill>
        <p:spPr bwMode="auto">
          <a:xfrm>
            <a:off x="2906491" y="2971801"/>
            <a:ext cx="6006209" cy="3082871"/>
          </a:xfrm>
          <a:prstGeom prst="rect">
            <a:avLst/>
          </a:prstGeom>
          <a:noFill/>
        </p:spPr>
      </p:pic>
      <p:grpSp>
        <p:nvGrpSpPr>
          <p:cNvPr id="33" name="Group 32"/>
          <p:cNvGrpSpPr/>
          <p:nvPr/>
        </p:nvGrpSpPr>
        <p:grpSpPr>
          <a:xfrm>
            <a:off x="3363691" y="3176134"/>
            <a:ext cx="5382267" cy="2713836"/>
            <a:chOff x="1143000" y="3674663"/>
            <a:chExt cx="5382267" cy="2713836"/>
          </a:xfrm>
        </p:grpSpPr>
        <p:sp>
          <p:nvSpPr>
            <p:cNvPr id="34" name="Can 33"/>
            <p:cNvSpPr/>
            <p:nvPr/>
          </p:nvSpPr>
          <p:spPr>
            <a:xfrm>
              <a:off x="1600200" y="4876800"/>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5" name="Can 34"/>
            <p:cNvSpPr/>
            <p:nvPr/>
          </p:nvSpPr>
          <p:spPr>
            <a:xfrm>
              <a:off x="4640304" y="5491162"/>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6" name="Can 35"/>
            <p:cNvSpPr/>
            <p:nvPr/>
          </p:nvSpPr>
          <p:spPr>
            <a:xfrm>
              <a:off x="4446254" y="4593825"/>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7" name="Can 36"/>
            <p:cNvSpPr/>
            <p:nvPr/>
          </p:nvSpPr>
          <p:spPr>
            <a:xfrm>
              <a:off x="5192310" y="3732860"/>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8" name="Can 37"/>
            <p:cNvSpPr/>
            <p:nvPr/>
          </p:nvSpPr>
          <p:spPr>
            <a:xfrm>
              <a:off x="2794305" y="3674663"/>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9" name="Can 38"/>
            <p:cNvSpPr/>
            <p:nvPr/>
          </p:nvSpPr>
          <p:spPr>
            <a:xfrm>
              <a:off x="1143000" y="3769183"/>
              <a:ext cx="1332957" cy="897337"/>
            </a:xfrm>
            <a:prstGeom prst="can">
              <a:avLst/>
            </a:prstGeom>
            <a:solidFill>
              <a:schemeClr val="bg2">
                <a:lumMod val="60000"/>
                <a:lumOff val="40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grpSp>
      <p:sp>
        <p:nvSpPr>
          <p:cNvPr id="40" name="TextBox 39"/>
          <p:cNvSpPr txBox="1"/>
          <p:nvPr/>
        </p:nvSpPr>
        <p:spPr>
          <a:xfrm>
            <a:off x="6975470" y="5396673"/>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cxnSp>
        <p:nvCxnSpPr>
          <p:cNvPr id="41" name="Straight Connector 40"/>
          <p:cNvCxnSpPr>
            <a:stCxn id="40" idx="3"/>
            <a:endCxn id="59" idx="1"/>
          </p:cNvCxnSpPr>
          <p:nvPr/>
        </p:nvCxnSpPr>
        <p:spPr>
          <a:xfrm flipV="1">
            <a:off x="8079478" y="5350268"/>
            <a:ext cx="388914" cy="184905"/>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745958" y="4378271"/>
            <a:ext cx="1769643" cy="4649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Event: Update Webpage-A</a:t>
            </a:r>
            <a:endParaRPr lang="en-US" sz="1200" dirty="0"/>
          </a:p>
        </p:txBody>
      </p:sp>
      <p:pic>
        <p:nvPicPr>
          <p:cNvPr id="43" name="Picture 4" descr="C:\Users\vkolar\AppData\Local\Microsoft\Windows\Temporary Internet Files\Content.IE5\E2H73JIM\MC90044203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613" y="3269258"/>
            <a:ext cx="709463" cy="8842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C:\Users\vkolar\AppData\Local\Microsoft\Windows\Temporary Internet Files\Content.IE5\E2H73JIM\MC90044203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898" y="5112471"/>
            <a:ext cx="709463" cy="88423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6781418" y="4528335"/>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46" name="TextBox 45"/>
          <p:cNvSpPr txBox="1"/>
          <p:nvPr/>
        </p:nvSpPr>
        <p:spPr>
          <a:xfrm>
            <a:off x="7527474" y="3624803"/>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47" name="TextBox 46"/>
          <p:cNvSpPr txBox="1"/>
          <p:nvPr/>
        </p:nvSpPr>
        <p:spPr>
          <a:xfrm>
            <a:off x="5153848" y="3544500"/>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48" name="TextBox 47"/>
          <p:cNvSpPr txBox="1"/>
          <p:nvPr/>
        </p:nvSpPr>
        <p:spPr>
          <a:xfrm>
            <a:off x="3478164" y="3645626"/>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49" name="TextBox 48"/>
          <p:cNvSpPr txBox="1"/>
          <p:nvPr/>
        </p:nvSpPr>
        <p:spPr>
          <a:xfrm>
            <a:off x="3935364" y="4805334"/>
            <a:ext cx="1104009"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cxnSp>
        <p:nvCxnSpPr>
          <p:cNvPr id="50" name="Straight Connector 49"/>
          <p:cNvCxnSpPr>
            <a:stCxn id="43" idx="3"/>
            <a:endCxn id="48" idx="1"/>
          </p:cNvCxnSpPr>
          <p:nvPr/>
        </p:nvCxnSpPr>
        <p:spPr>
          <a:xfrm>
            <a:off x="2898075" y="3711377"/>
            <a:ext cx="580088" cy="7274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3"/>
            <a:endCxn id="49" idx="1"/>
          </p:cNvCxnSpPr>
          <p:nvPr/>
        </p:nvCxnSpPr>
        <p:spPr>
          <a:xfrm flipV="1">
            <a:off x="2801361" y="4943833"/>
            <a:ext cx="1134003" cy="61075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969873" y="5396673"/>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53" name="TextBox 52"/>
          <p:cNvSpPr txBox="1"/>
          <p:nvPr/>
        </p:nvSpPr>
        <p:spPr>
          <a:xfrm>
            <a:off x="6780264" y="4530672"/>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54" name="TextBox 53"/>
          <p:cNvSpPr txBox="1"/>
          <p:nvPr/>
        </p:nvSpPr>
        <p:spPr>
          <a:xfrm>
            <a:off x="7531247" y="3627289"/>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55" name="TextBox 54"/>
          <p:cNvSpPr txBox="1"/>
          <p:nvPr/>
        </p:nvSpPr>
        <p:spPr>
          <a:xfrm>
            <a:off x="5158030" y="3540072"/>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56" name="TextBox 55"/>
          <p:cNvSpPr txBox="1"/>
          <p:nvPr/>
        </p:nvSpPr>
        <p:spPr>
          <a:xfrm>
            <a:off x="3464673" y="3649323"/>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sp>
        <p:nvSpPr>
          <p:cNvPr id="57" name="TextBox 56"/>
          <p:cNvSpPr txBox="1"/>
          <p:nvPr/>
        </p:nvSpPr>
        <p:spPr>
          <a:xfrm>
            <a:off x="3921873" y="4803340"/>
            <a:ext cx="1104009" cy="276999"/>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t>Webpage-A</a:t>
            </a:r>
            <a:endParaRPr lang="en-US" sz="1200" dirty="0"/>
          </a:p>
        </p:txBody>
      </p:sp>
      <p:cxnSp>
        <p:nvCxnSpPr>
          <p:cNvPr id="58" name="Straight Connector 57"/>
          <p:cNvCxnSpPr>
            <a:endCxn id="55" idx="2"/>
          </p:cNvCxnSpPr>
          <p:nvPr/>
        </p:nvCxnSpPr>
        <p:spPr>
          <a:xfrm flipV="1">
            <a:off x="5681474" y="3817070"/>
            <a:ext cx="28561" cy="336424"/>
          </a:xfrm>
          <a:prstGeom prst="line">
            <a:avLst/>
          </a:prstGeom>
          <a:ln w="28575">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8468392" y="4911671"/>
            <a:ext cx="787480" cy="877192"/>
          </a:xfrm>
          <a:prstGeom prst="rect">
            <a:avLst/>
          </a:prstGeom>
          <a:noFill/>
          <a:ln w="9525">
            <a:noFill/>
            <a:miter lim="800000"/>
            <a:headEnd/>
            <a:tailEnd/>
          </a:ln>
        </p:spPr>
      </p:pic>
      <p:cxnSp>
        <p:nvCxnSpPr>
          <p:cNvPr id="60" name="Straight Connector 59"/>
          <p:cNvCxnSpPr>
            <a:endCxn id="55" idx="2"/>
          </p:cNvCxnSpPr>
          <p:nvPr/>
        </p:nvCxnSpPr>
        <p:spPr>
          <a:xfrm flipV="1">
            <a:off x="5681474" y="3817070"/>
            <a:ext cx="28561" cy="31459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332308" y="6172200"/>
            <a:ext cx="7154572" cy="6096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Protocols like Read Your Own Writes (RYOW) can be applied!</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2000"/>
                                        <p:tgtEl>
                                          <p:spTgt spid="53"/>
                                        </p:tgtEl>
                                      </p:cBhvr>
                                    </p:animEffect>
                                    <p:anim calcmode="lin" valueType="num">
                                      <p:cBhvr>
                                        <p:cTn id="18" dur="2000" fill="hold"/>
                                        <p:tgtEl>
                                          <p:spTgt spid="53"/>
                                        </p:tgtEl>
                                        <p:attrNameLst>
                                          <p:attrName>ppt_x</p:attrName>
                                        </p:attrNameLst>
                                      </p:cBhvr>
                                      <p:tavLst>
                                        <p:tav tm="0">
                                          <p:val>
                                            <p:strVal val="#ppt_x"/>
                                          </p:val>
                                        </p:tav>
                                        <p:tav tm="100000">
                                          <p:val>
                                            <p:strVal val="#ppt_x"/>
                                          </p:val>
                                        </p:tav>
                                      </p:tavLst>
                                    </p:anim>
                                    <p:anim calcmode="lin" valueType="num">
                                      <p:cBhvr>
                                        <p:cTn id="19" dur="2000" fill="hold"/>
                                        <p:tgtEl>
                                          <p:spTgt spid="5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2000"/>
                                        <p:tgtEl>
                                          <p:spTgt spid="54"/>
                                        </p:tgtEl>
                                      </p:cBhvr>
                                    </p:animEffect>
                                    <p:anim calcmode="lin" valueType="num">
                                      <p:cBhvr>
                                        <p:cTn id="24" dur="2000" fill="hold"/>
                                        <p:tgtEl>
                                          <p:spTgt spid="54"/>
                                        </p:tgtEl>
                                        <p:attrNameLst>
                                          <p:attrName>ppt_x</p:attrName>
                                        </p:attrNameLst>
                                      </p:cBhvr>
                                      <p:tavLst>
                                        <p:tav tm="0">
                                          <p:val>
                                            <p:strVal val="#ppt_x"/>
                                          </p:val>
                                        </p:tav>
                                        <p:tav tm="100000">
                                          <p:val>
                                            <p:strVal val="#ppt_x"/>
                                          </p:val>
                                        </p:tav>
                                      </p:tavLst>
                                    </p:anim>
                                    <p:anim calcmode="lin" valueType="num">
                                      <p:cBhvr>
                                        <p:cTn id="25" dur="2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41"/>
                                        </p:tgtEl>
                                        <p:attrNameLst>
                                          <p:attrName>style.visibility</p:attrName>
                                        </p:attrNameLst>
                                      </p:cBhvr>
                                      <p:to>
                                        <p:strVal val="hidden"/>
                                      </p:to>
                                    </p:set>
                                  </p:childTnLst>
                                </p:cTn>
                              </p:par>
                              <p:par>
                                <p:cTn id="30" presetID="42" presetClass="path" presetSubtype="0" accel="50000" decel="50000" fill="hold" nodeType="withEffect">
                                  <p:stCondLst>
                                    <p:cond delay="0"/>
                                  </p:stCondLst>
                                  <p:childTnLst>
                                    <p:animMotion origin="layout" path="M 2.22222E-6 4.42054E-6 L -0.34861 -0.11937 " pathEditMode="relative" rAng="0" ptsTypes="AA">
                                      <p:cBhvr>
                                        <p:cTn id="31" dur="2000" fill="hold"/>
                                        <p:tgtEl>
                                          <p:spTgt spid="59"/>
                                        </p:tgtEl>
                                        <p:attrNameLst>
                                          <p:attrName>ppt_x</p:attrName>
                                          <p:attrName>ppt_y</p:attrName>
                                        </p:attrNameLst>
                                      </p:cBhvr>
                                      <p:rCtr x="-17431" y="-5968"/>
                                    </p:animMotion>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2000"/>
                                        <p:tgtEl>
                                          <p:spTgt spid="55"/>
                                        </p:tgtEl>
                                      </p:cBhvr>
                                    </p:animEffect>
                                    <p:anim calcmode="lin" valueType="num">
                                      <p:cBhvr>
                                        <p:cTn id="40" dur="2000" fill="hold"/>
                                        <p:tgtEl>
                                          <p:spTgt spid="55"/>
                                        </p:tgtEl>
                                        <p:attrNameLst>
                                          <p:attrName>ppt_x</p:attrName>
                                        </p:attrNameLst>
                                      </p:cBhvr>
                                      <p:tavLst>
                                        <p:tav tm="0">
                                          <p:val>
                                            <p:strVal val="#ppt_x"/>
                                          </p:val>
                                        </p:tav>
                                        <p:tav tm="100000">
                                          <p:val>
                                            <p:strVal val="#ppt_x"/>
                                          </p:val>
                                        </p:tav>
                                      </p:tavLst>
                                    </p:anim>
                                    <p:anim calcmode="lin" valueType="num">
                                      <p:cBhvr>
                                        <p:cTn id="41" dur="2000" fill="hold"/>
                                        <p:tgtEl>
                                          <p:spTgt spid="55"/>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1" presetClass="entr" presetSubtype="0" fill="hold" nodeType="after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2000"/>
                                        <p:tgtEl>
                                          <p:spTgt spid="56"/>
                                        </p:tgtEl>
                                      </p:cBhvr>
                                    </p:animEffect>
                                    <p:anim calcmode="lin" valueType="num">
                                      <p:cBhvr>
                                        <p:cTn id="50" dur="2000" fill="hold"/>
                                        <p:tgtEl>
                                          <p:spTgt spid="56"/>
                                        </p:tgtEl>
                                        <p:attrNameLst>
                                          <p:attrName>ppt_x</p:attrName>
                                        </p:attrNameLst>
                                      </p:cBhvr>
                                      <p:tavLst>
                                        <p:tav tm="0">
                                          <p:val>
                                            <p:strVal val="#ppt_x"/>
                                          </p:val>
                                        </p:tav>
                                        <p:tav tm="100000">
                                          <p:val>
                                            <p:strVal val="#ppt_x"/>
                                          </p:val>
                                        </p:tav>
                                      </p:tavLst>
                                    </p:anim>
                                    <p:anim calcmode="lin" valueType="num">
                                      <p:cBhvr>
                                        <p:cTn id="51" dur="2000" fill="hold"/>
                                        <p:tgtEl>
                                          <p:spTgt spid="5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2000"/>
                                        <p:tgtEl>
                                          <p:spTgt spid="57"/>
                                        </p:tgtEl>
                                      </p:cBhvr>
                                    </p:animEffect>
                                    <p:anim calcmode="lin" valueType="num">
                                      <p:cBhvr>
                                        <p:cTn id="55" dur="2000" fill="hold"/>
                                        <p:tgtEl>
                                          <p:spTgt spid="57"/>
                                        </p:tgtEl>
                                        <p:attrNameLst>
                                          <p:attrName>ppt_x</p:attrName>
                                        </p:attrNameLst>
                                      </p:cBhvr>
                                      <p:tavLst>
                                        <p:tav tm="0">
                                          <p:val>
                                            <p:strVal val="#ppt_x"/>
                                          </p:val>
                                        </p:tav>
                                        <p:tav tm="100000">
                                          <p:val>
                                            <p:strVal val="#ppt_x"/>
                                          </p:val>
                                        </p:tav>
                                      </p:tavLst>
                                    </p:anim>
                                    <p:anim calcmode="lin" valueType="num">
                                      <p:cBhvr>
                                        <p:cTn id="56" dur="2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52" grpId="0" animBg="1"/>
      <p:bldP spid="53" grpId="0" animBg="1"/>
      <p:bldP spid="54" grpId="0" animBg="1"/>
      <p:bldP spid="55" grpId="0" animBg="1"/>
      <p:bldP spid="56" grpId="0" animBg="1"/>
      <p:bldP spid="57"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Challenges with RDBMS</a:t>
            </a:r>
            <a:endParaRPr lang="en-US" sz="4300" dirty="0">
              <a:effectLst>
                <a:outerShdw blurRad="38100" dist="38100" dir="2700000" algn="tl">
                  <a:srgbClr val="000000"/>
                </a:outerShdw>
              </a:effectLst>
            </a:endParaRPr>
          </a:p>
        </p:txBody>
      </p:sp>
      <p:pic>
        <p:nvPicPr>
          <p:cNvPr id="5" name="Content Placeholder 4"/>
          <p:cNvPicPr>
            <a:picLocks noGrp="1" noChangeAspect="1"/>
          </p:cNvPicPr>
          <p:nvPr>
            <p:ph idx="1"/>
          </p:nvPr>
        </p:nvPicPr>
        <p:blipFill>
          <a:blip r:embed="rId1"/>
          <a:stretch>
            <a:fillRect/>
          </a:stretch>
        </p:blipFill>
        <p:spPr>
          <a:xfrm>
            <a:off x="1913567" y="1611556"/>
            <a:ext cx="5262140" cy="3889513"/>
          </a:xfrm>
          <a:prstGeom prst="rect">
            <a:avLst/>
          </a:prstGeom>
        </p:spPr>
      </p:pic>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
        <p:nvSpPr>
          <p:cNvPr id="3" name="TextBox 2"/>
          <p:cNvSpPr txBox="1"/>
          <p:nvPr/>
        </p:nvSpPr>
        <p:spPr>
          <a:xfrm>
            <a:off x="1169579" y="5756185"/>
            <a:ext cx="9930811" cy="1200329"/>
          </a:xfrm>
          <a:prstGeom prst="rect">
            <a:avLst/>
          </a:prstGeom>
          <a:noFill/>
        </p:spPr>
        <p:txBody>
          <a:bodyPr wrap="square" rtlCol="0">
            <a:spAutoFit/>
          </a:bodyPr>
          <a:lstStyle/>
          <a:p>
            <a:r>
              <a:rPr lang="en-US" dirty="0"/>
              <a:t>Impedance mismatch is a term used in computer science to describe the problem that arises when two systems or components that are supposed to work together have different data models, structures, or interfaces that make communication difficult or inefficient. This impedance mismatch can create challenges when it comes to mapping objects in code to tables in a database or vice versa.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994" y="528851"/>
            <a:ext cx="8229600" cy="1143000"/>
          </a:xfrm>
        </p:spPr>
        <p:txBody>
          <a:bodyPr>
            <a:normAutofit/>
          </a:bodyPr>
          <a:lstStyle/>
          <a:p>
            <a:r>
              <a:rPr lang="en-US" sz="4300" dirty="0">
                <a:effectLst>
                  <a:outerShdw blurRad="38100" dist="38100" dir="2700000" algn="tl">
                    <a:srgbClr val="000000"/>
                  </a:outerShdw>
                </a:effectLst>
              </a:rPr>
              <a:t>NoSQL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787857"/>
            <a:ext cx="8458200" cy="2879678"/>
          </a:xfrm>
        </p:spPr>
        <p:txBody>
          <a:bodyPr>
            <a:normAutofit/>
          </a:bodyPr>
          <a:lstStyle/>
          <a:p>
            <a:pPr>
              <a:buFont typeface="Wingdings" panose="05000000000000000000" pitchFamily="2" charset="2"/>
              <a:buChar char="§"/>
            </a:pPr>
            <a:r>
              <a:rPr lang="en-US" sz="2800" dirty="0"/>
              <a:t>To this end, a new class of databases emerged, which mainly follow the BASE properties</a:t>
            </a:r>
            <a:endParaRPr lang="en-US" sz="2800" dirty="0"/>
          </a:p>
          <a:p>
            <a:pPr lvl="1">
              <a:buFont typeface="Wingdings" panose="05000000000000000000" pitchFamily="2" charset="2"/>
              <a:buChar char="§"/>
            </a:pPr>
            <a:r>
              <a:rPr lang="en-US" dirty="0"/>
              <a:t>These were dubbed as NoSQL databases </a:t>
            </a:r>
            <a:endParaRPr lang="en-US" dirty="0"/>
          </a:p>
          <a:p>
            <a:pPr lvl="1">
              <a:buFont typeface="Wingdings" panose="05000000000000000000" pitchFamily="2" charset="2"/>
              <a:buChar char="§"/>
            </a:pPr>
            <a:r>
              <a:rPr lang="en-US" dirty="0"/>
              <a:t>E.g., Amazon’s Dynamo and Google’s </a:t>
            </a:r>
            <a:r>
              <a:rPr lang="en-US" dirty="0" err="1"/>
              <a:t>Bigtable</a:t>
            </a:r>
            <a:endParaRPr lang="en-US" dirty="0"/>
          </a:p>
          <a:p>
            <a:pPr marL="384175" lvl="2" indent="0">
              <a:buNone/>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Characteristics of NoSQL databases</a:t>
            </a:r>
            <a:endParaRPr lang="en-US" sz="4300" dirty="0">
              <a:effectLst>
                <a:outerShdw blurRad="38100" dist="38100" dir="2700000" algn="tl">
                  <a:srgbClr val="000000"/>
                </a:outerShdw>
              </a:effectLst>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63827" y="1467341"/>
            <a:ext cx="7825998" cy="4625901"/>
          </a:xfrm>
        </p:spPr>
      </p:pic>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
        <p:nvSpPr>
          <p:cNvPr id="3" name="TextBox 2"/>
          <p:cNvSpPr txBox="1"/>
          <p:nvPr/>
        </p:nvSpPr>
        <p:spPr>
          <a:xfrm>
            <a:off x="106326" y="6093242"/>
            <a:ext cx="11982893" cy="923330"/>
          </a:xfrm>
          <a:prstGeom prst="rect">
            <a:avLst/>
          </a:prstGeom>
          <a:noFill/>
        </p:spPr>
        <p:txBody>
          <a:bodyPr wrap="square" rtlCol="0">
            <a:spAutoFit/>
          </a:bodyPr>
          <a:lstStyle/>
          <a:p>
            <a:r>
              <a:rPr lang="en-US" dirty="0"/>
              <a:t>The structure or schema is defined upfront and data must conform to that schema before it can be ingested. This approach ensures data integrity and consistency, but it can be inflexible and time-consuming, especially when dealing with rapidly changing or unstructured data.</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Why NoSQL now</a:t>
            </a:r>
            <a:endParaRPr lang="en-US" sz="4300" dirty="0">
              <a:effectLst>
                <a:outerShdw blurRad="38100" dist="38100" dir="2700000" algn="tl">
                  <a:srgbClr val="000000"/>
                </a:outerShdw>
              </a:effectLst>
            </a:endParaRPr>
          </a:p>
        </p:txBody>
      </p:sp>
      <p:pic>
        <p:nvPicPr>
          <p:cNvPr id="7" name="Content Placeholder 6"/>
          <p:cNvPicPr>
            <a:picLocks noGrp="1" noChangeAspect="1"/>
          </p:cNvPicPr>
          <p:nvPr>
            <p:ph idx="1"/>
          </p:nvPr>
        </p:nvPicPr>
        <p:blipFill>
          <a:blip r:embed="rId1"/>
          <a:stretch>
            <a:fillRect/>
          </a:stretch>
        </p:blipFill>
        <p:spPr>
          <a:xfrm>
            <a:off x="2531291" y="2282999"/>
            <a:ext cx="7189744" cy="4022725"/>
          </a:xfrm>
          <a:prstGeom prst="rect">
            <a:avLst/>
          </a:prstGeom>
        </p:spPr>
      </p:pic>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
        <p:nvSpPr>
          <p:cNvPr id="8" name="TextBox 7"/>
          <p:cNvSpPr txBox="1"/>
          <p:nvPr/>
        </p:nvSpPr>
        <p:spPr>
          <a:xfrm>
            <a:off x="1787857" y="1737360"/>
            <a:ext cx="2838734" cy="523220"/>
          </a:xfrm>
          <a:prstGeom prst="rect">
            <a:avLst/>
          </a:prstGeom>
          <a:noFill/>
        </p:spPr>
        <p:txBody>
          <a:bodyPr wrap="square" rtlCol="0">
            <a:spAutoFit/>
          </a:bodyPr>
          <a:lstStyle/>
          <a:p>
            <a:r>
              <a:rPr lang="en-US" sz="2800" dirty="0"/>
              <a:t>New Trends </a:t>
            </a: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868" y="513816"/>
            <a:ext cx="8229600" cy="1143000"/>
          </a:xfrm>
        </p:spPr>
        <p:txBody>
          <a:bodyPr>
            <a:normAutofit/>
          </a:bodyPr>
          <a:lstStyle/>
          <a:p>
            <a:r>
              <a:rPr lang="en-US" sz="4300" dirty="0">
                <a:effectLst>
                  <a:outerShdw blurRad="38100" dist="38100" dir="2700000" algn="tl">
                    <a:srgbClr val="000000"/>
                  </a:outerShdw>
                </a:effectLst>
              </a:rPr>
              <a:t>Types of NoSQL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828800"/>
            <a:ext cx="8458200" cy="4953000"/>
          </a:xfrm>
        </p:spPr>
        <p:txBody>
          <a:bodyPr>
            <a:normAutofit/>
          </a:bodyPr>
          <a:lstStyle/>
          <a:p>
            <a:pPr>
              <a:buFont typeface="Wingdings" panose="05000000000000000000" pitchFamily="2" charset="2"/>
              <a:buChar char="§"/>
            </a:pPr>
            <a:r>
              <a:rPr lang="en-US" sz="2800" dirty="0"/>
              <a:t>Here is a limited taxonomy of NoSQL databases:</a:t>
            </a:r>
            <a:endParaRPr lang="en-US" sz="2600" dirty="0">
              <a:solidFill>
                <a:srgbClr val="0070C0"/>
              </a:solidFill>
            </a:endParaRPr>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endParaRPr lang="en-US" sz="2600" dirty="0"/>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endParaRPr lang="en-US" sz="2400" dirty="0">
              <a:solidFill>
                <a:schemeClr val="tx1"/>
              </a:solidFill>
            </a:endParaRP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endParaRPr lang="en-US" sz="2400" dirty="0">
              <a:solidFill>
                <a:schemeClr val="tx1"/>
              </a:solidFill>
            </a:endParaRP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endParaRPr lang="en-US" sz="2400" dirty="0">
              <a:solidFill>
                <a:schemeClr val="tx1"/>
              </a:solidFill>
            </a:endParaRP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endParaRPr lang="en-US" sz="2400" dirty="0">
              <a:solidFill>
                <a:schemeClr val="tx1"/>
              </a:solidFill>
            </a:endParaRP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971" y="542499"/>
            <a:ext cx="8229600" cy="1143000"/>
          </a:xfrm>
        </p:spPr>
        <p:txBody>
          <a:bodyPr>
            <a:normAutofit/>
          </a:bodyPr>
          <a:lstStyle/>
          <a:p>
            <a:r>
              <a:rPr lang="en-US" sz="4300" dirty="0">
                <a:effectLst>
                  <a:outerShdw blurRad="38100" dist="38100" dir="2700000" algn="tl">
                    <a:srgbClr val="000000"/>
                  </a:outerShdw>
                </a:effectLst>
              </a:rPr>
              <a:t>Document Stores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199" y="1815152"/>
            <a:ext cx="9401033" cy="4408227"/>
          </a:xfrm>
        </p:spPr>
        <p:txBody>
          <a:bodyPr>
            <a:normAutofit/>
          </a:bodyPr>
          <a:lstStyle/>
          <a:p>
            <a:pPr>
              <a:buFont typeface="Wingdings" panose="05000000000000000000" pitchFamily="2" charset="2"/>
              <a:buChar char="§"/>
            </a:pPr>
            <a:r>
              <a:rPr lang="en-US" sz="2800" dirty="0"/>
              <a:t>Documents are stored in some standard format or encoding (e.g., XML, JSON, PDF or Office Documents)</a:t>
            </a:r>
            <a:endParaRPr lang="en-US" sz="2800" dirty="0"/>
          </a:p>
          <a:p>
            <a:pPr lvl="1">
              <a:buFont typeface="Wingdings" panose="05000000000000000000" pitchFamily="2" charset="2"/>
              <a:buChar char="§"/>
            </a:pPr>
            <a:r>
              <a:rPr lang="en-US" sz="2600" dirty="0"/>
              <a:t>These are typically referred to as Binary Large Objects (BLOBs)</a:t>
            </a:r>
            <a:endParaRPr lang="en-US" sz="2600" dirty="0"/>
          </a:p>
          <a:p>
            <a:pPr>
              <a:buFont typeface="Wingdings" panose="05000000000000000000" pitchFamily="2" charset="2"/>
              <a:buChar char="§"/>
            </a:pPr>
            <a:r>
              <a:rPr lang="en-US" sz="2800" dirty="0"/>
              <a:t>Documents can be indexed</a:t>
            </a:r>
            <a:endParaRPr lang="en-US" sz="2800" dirty="0"/>
          </a:p>
          <a:p>
            <a:pPr lvl="1">
              <a:buFont typeface="Wingdings" panose="05000000000000000000" pitchFamily="2" charset="2"/>
              <a:buChar char="§"/>
            </a:pPr>
            <a:r>
              <a:rPr lang="en-US" sz="2600" dirty="0"/>
              <a:t>This allows document stores to outperform traditional file systems</a:t>
            </a:r>
            <a:endParaRPr lang="en-US" sz="2600" dirty="0"/>
          </a:p>
          <a:p>
            <a:pPr lvl="1">
              <a:buFont typeface="Wingdings" panose="05000000000000000000" pitchFamily="2" charset="2"/>
              <a:buChar char="§"/>
            </a:pPr>
            <a:endParaRPr lang="en-US" sz="2600" dirty="0"/>
          </a:p>
          <a:p>
            <a:pPr>
              <a:buFont typeface="Wingdings" panose="05000000000000000000" pitchFamily="2" charset="2"/>
              <a:buChar char="§"/>
            </a:pPr>
            <a:r>
              <a:rPr lang="en-US" sz="2800" dirty="0"/>
              <a:t>E.g., MongoDB and CouchDB (both can be queried using </a:t>
            </a:r>
            <a:r>
              <a:rPr lang="en-US" sz="2800" dirty="0" err="1"/>
              <a:t>MapReduce</a:t>
            </a:r>
            <a:r>
              <a:rPr lang="en-US" sz="2800" dirty="0"/>
              <a:t>)</a:t>
            </a:r>
            <a:endParaRPr lang="en-US" sz="28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622" y="491607"/>
            <a:ext cx="8229600" cy="1143000"/>
          </a:xfrm>
        </p:spPr>
        <p:txBody>
          <a:bodyPr>
            <a:normAutofit/>
          </a:bodyPr>
          <a:lstStyle/>
          <a:p>
            <a:r>
              <a:rPr lang="en-US" sz="4300" dirty="0">
                <a:effectLst>
                  <a:outerShdw blurRad="38100" dist="38100" dir="2700000" algn="tl">
                    <a:srgbClr val="000000"/>
                  </a:outerShdw>
                </a:effectLst>
              </a:rPr>
              <a:t>Why Classifying Data?</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828800" y="1758463"/>
            <a:ext cx="8839200" cy="4811150"/>
          </a:xfrm>
        </p:spPr>
        <p:txBody>
          <a:bodyPr>
            <a:normAutofit fontScale="92500" lnSpcReduction="10000"/>
          </a:bodyPr>
          <a:lstStyle/>
          <a:p>
            <a:pPr>
              <a:buFont typeface="Wingdings" panose="05000000000000000000" pitchFamily="2" charset="2"/>
              <a:buChar char="§"/>
            </a:pPr>
            <a:r>
              <a:rPr lang="en-US" sz="2600" dirty="0"/>
              <a:t>Segmenting data into one of the following 4 quadrants can help in designing and developing a pertaining storage solution. </a:t>
            </a:r>
            <a:endParaRPr lang="en-US" sz="26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r>
              <a:rPr lang="en-US" sz="2600" dirty="0"/>
              <a:t>Relational databases are usually used for structured data.</a:t>
            </a:r>
            <a:endParaRPr lang="en-US" sz="2600" dirty="0"/>
          </a:p>
          <a:p>
            <a:pPr>
              <a:buFont typeface="Wingdings" panose="05000000000000000000" pitchFamily="2" charset="2"/>
              <a:buChar char="§"/>
            </a:pPr>
            <a:r>
              <a:rPr lang="en-US" sz="2600" dirty="0"/>
              <a:t>File systems or </a:t>
            </a:r>
            <a:r>
              <a:rPr lang="en-US" sz="2600" i="1" dirty="0">
                <a:solidFill>
                  <a:srgbClr val="000099"/>
                </a:solidFill>
              </a:rPr>
              <a:t>NoSQL databases</a:t>
            </a:r>
            <a:r>
              <a:rPr lang="en-US" sz="2600" dirty="0"/>
              <a:t> can be used for (static), unstructured data.</a:t>
            </a:r>
            <a:endParaRPr lang="en-US" sz="26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4" name="Rectangle 3"/>
          <p:cNvSpPr/>
          <p:nvPr/>
        </p:nvSpPr>
        <p:spPr>
          <a:xfrm>
            <a:off x="3657600" y="2719865"/>
            <a:ext cx="2667000" cy="942945"/>
          </a:xfrm>
          <a:prstGeom prst="rect">
            <a:avLst/>
          </a:prstGeom>
          <a:solidFill>
            <a:srgbClr val="E8561C"/>
          </a:solidFill>
          <a:ln>
            <a:solidFill>
              <a:srgbClr val="7030A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Production, </a:t>
            </a:r>
            <a:r>
              <a:rPr lang="en-US" dirty="0" err="1"/>
              <a:t>eCAD</a:t>
            </a:r>
            <a:r>
              <a:rPr lang="en-US" dirty="0"/>
              <a:t>, </a:t>
            </a:r>
            <a:r>
              <a:rPr lang="en-US" dirty="0" err="1"/>
              <a:t>mCAD</a:t>
            </a:r>
            <a:r>
              <a:rPr lang="en-US" dirty="0"/>
              <a:t>, Office Docs</a:t>
            </a:r>
            <a:endParaRPr lang="en-US" dirty="0"/>
          </a:p>
        </p:txBody>
      </p:sp>
      <p:sp>
        <p:nvSpPr>
          <p:cNvPr id="5" name="Rectangle 4"/>
          <p:cNvSpPr/>
          <p:nvPr/>
        </p:nvSpPr>
        <p:spPr>
          <a:xfrm>
            <a:off x="6477000" y="2719865"/>
            <a:ext cx="2667000" cy="942945"/>
          </a:xfrm>
          <a:prstGeom prst="rect">
            <a:avLst/>
          </a:prstGeom>
          <a:solidFill>
            <a:schemeClr val="accent2">
              <a:lumMod val="60000"/>
              <a:lumOff val="40000"/>
            </a:schemeClr>
          </a:solidFill>
          <a:ln>
            <a:solidFill>
              <a:srgbClr val="0070C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Archive, Broadcast, Medical Imaging</a:t>
            </a:r>
            <a:endParaRPr lang="en-US" dirty="0"/>
          </a:p>
        </p:txBody>
      </p:sp>
      <p:sp>
        <p:nvSpPr>
          <p:cNvPr id="6" name="Rectangle 5"/>
          <p:cNvSpPr/>
          <p:nvPr/>
        </p:nvSpPr>
        <p:spPr>
          <a:xfrm>
            <a:off x="3657600" y="3786665"/>
            <a:ext cx="2667000" cy="942945"/>
          </a:xfrm>
          <a:prstGeom prst="rect">
            <a:avLst/>
          </a:prstGeom>
          <a:solidFill>
            <a:schemeClr val="accent1">
              <a:lumMod val="40000"/>
              <a:lumOff val="60000"/>
            </a:schemeClr>
          </a:solidFill>
          <a:ln>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 Systems, ERP, CRM</a:t>
            </a:r>
            <a:endParaRPr lang="en-US" dirty="0">
              <a:solidFill>
                <a:schemeClr val="tx1"/>
              </a:solidFill>
            </a:endParaRPr>
          </a:p>
        </p:txBody>
      </p:sp>
      <p:sp>
        <p:nvSpPr>
          <p:cNvPr id="7" name="Rectangle 6"/>
          <p:cNvSpPr/>
          <p:nvPr/>
        </p:nvSpPr>
        <p:spPr>
          <a:xfrm>
            <a:off x="6477000" y="3770254"/>
            <a:ext cx="2667000" cy="935111"/>
          </a:xfrm>
          <a:prstGeom prst="rect">
            <a:avLst/>
          </a:prstGeom>
          <a:solidFill>
            <a:srgbClr val="92D05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 Data Warehousing</a:t>
            </a:r>
            <a:endParaRPr lang="en-US" dirty="0"/>
          </a:p>
        </p:txBody>
      </p:sp>
      <p:sp>
        <p:nvSpPr>
          <p:cNvPr id="8" name="TextBox 7"/>
          <p:cNvSpPr txBox="1"/>
          <p:nvPr/>
        </p:nvSpPr>
        <p:spPr>
          <a:xfrm>
            <a:off x="4280256" y="2333655"/>
            <a:ext cx="1016625" cy="369332"/>
          </a:xfrm>
          <a:prstGeom prst="rect">
            <a:avLst/>
          </a:prstGeom>
          <a:noFill/>
        </p:spPr>
        <p:txBody>
          <a:bodyPr wrap="none" rtlCol="0">
            <a:spAutoFit/>
          </a:bodyPr>
          <a:lstStyle/>
          <a:p>
            <a:r>
              <a:rPr lang="en-US" b="1" dirty="0"/>
              <a:t>Dynamic</a:t>
            </a:r>
            <a:endParaRPr lang="en-US" b="1" dirty="0"/>
          </a:p>
        </p:txBody>
      </p:sp>
      <p:sp>
        <p:nvSpPr>
          <p:cNvPr id="9" name="TextBox 8"/>
          <p:cNvSpPr txBox="1"/>
          <p:nvPr/>
        </p:nvSpPr>
        <p:spPr>
          <a:xfrm rot="16200000">
            <a:off x="2683142" y="2962363"/>
            <a:ext cx="1450718" cy="369332"/>
          </a:xfrm>
          <a:prstGeom prst="rect">
            <a:avLst/>
          </a:prstGeom>
          <a:noFill/>
        </p:spPr>
        <p:txBody>
          <a:bodyPr wrap="none" rtlCol="0">
            <a:spAutoFit/>
          </a:bodyPr>
          <a:lstStyle/>
          <a:p>
            <a:r>
              <a:rPr lang="en-US" b="1" dirty="0"/>
              <a:t>Unstructured</a:t>
            </a:r>
            <a:endParaRPr lang="en-US" b="1" dirty="0"/>
          </a:p>
        </p:txBody>
      </p:sp>
      <p:sp>
        <p:nvSpPr>
          <p:cNvPr id="10" name="TextBox 9"/>
          <p:cNvSpPr txBox="1"/>
          <p:nvPr/>
        </p:nvSpPr>
        <p:spPr>
          <a:xfrm rot="16200000">
            <a:off x="2805176" y="4153555"/>
            <a:ext cx="1196802" cy="369332"/>
          </a:xfrm>
          <a:prstGeom prst="rect">
            <a:avLst/>
          </a:prstGeom>
          <a:noFill/>
        </p:spPr>
        <p:txBody>
          <a:bodyPr wrap="none" rtlCol="0">
            <a:spAutoFit/>
          </a:bodyPr>
          <a:lstStyle/>
          <a:p>
            <a:r>
              <a:rPr lang="en-US" b="1" dirty="0"/>
              <a:t>Structured</a:t>
            </a:r>
            <a:endParaRPr lang="en-US" b="1" dirty="0"/>
          </a:p>
        </p:txBody>
      </p:sp>
      <p:sp>
        <p:nvSpPr>
          <p:cNvPr id="11" name="TextBox 10"/>
          <p:cNvSpPr txBox="1"/>
          <p:nvPr/>
        </p:nvSpPr>
        <p:spPr>
          <a:xfrm>
            <a:off x="7344155" y="2286000"/>
            <a:ext cx="715709" cy="369332"/>
          </a:xfrm>
          <a:prstGeom prst="rect">
            <a:avLst/>
          </a:prstGeom>
          <a:noFill/>
        </p:spPr>
        <p:txBody>
          <a:bodyPr wrap="none" rtlCol="0">
            <a:spAutoFit/>
          </a:bodyPr>
          <a:lstStyle/>
          <a:p>
            <a:r>
              <a:rPr lang="en-US" b="1" dirty="0"/>
              <a:t>Static</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Document Stores</a:t>
            </a:r>
            <a:endParaRPr lang="en-US" dirty="0"/>
          </a:p>
        </p:txBody>
      </p:sp>
      <p:sp>
        <p:nvSpPr>
          <p:cNvPr id="3" name="Content Placeholder 2"/>
          <p:cNvSpPr>
            <a:spLocks noGrp="1"/>
          </p:cNvSpPr>
          <p:nvPr>
            <p:ph idx="1"/>
          </p:nvPr>
        </p:nvSpPr>
        <p:spPr/>
        <p:txBody>
          <a:bodyPr/>
          <a:lstStyle/>
          <a:p>
            <a:r>
              <a:rPr lang="en-US" dirty="0"/>
              <a:t>A document database is schema free, you don’t have to define a schema beforehand and adhere to it. Document stores make it easy to map Objects in the object- oriented software.</a:t>
            </a: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pic>
        <p:nvPicPr>
          <p:cNvPr id="5" name="Picture 4"/>
          <p:cNvPicPr>
            <a:picLocks noChangeAspect="1"/>
          </p:cNvPicPr>
          <p:nvPr/>
        </p:nvPicPr>
        <p:blipFill>
          <a:blip r:embed="rId1"/>
          <a:stretch>
            <a:fillRect/>
          </a:stretch>
        </p:blipFill>
        <p:spPr>
          <a:xfrm>
            <a:off x="408134" y="3801785"/>
            <a:ext cx="3323893" cy="2554565"/>
          </a:xfrm>
          <a:prstGeom prst="rect">
            <a:avLst/>
          </a:prstGeom>
        </p:spPr>
      </p:pic>
      <p:sp>
        <p:nvSpPr>
          <p:cNvPr id="6" name="Rectangle 5"/>
          <p:cNvSpPr/>
          <p:nvPr/>
        </p:nvSpPr>
        <p:spPr>
          <a:xfrm>
            <a:off x="4664150" y="3924905"/>
            <a:ext cx="6689650" cy="2308324"/>
          </a:xfrm>
          <a:prstGeom prst="rect">
            <a:avLst/>
          </a:prstGeom>
        </p:spPr>
        <p:txBody>
          <a:bodyPr wrap="square">
            <a:spAutoFit/>
          </a:bodyPr>
          <a:lstStyle/>
          <a:p>
            <a:r>
              <a:rPr lang="en-US" sz="2400" b="1" dirty="0">
                <a:solidFill>
                  <a:srgbClr val="20242A"/>
                </a:solidFill>
                <a:latin typeface="Montserrat"/>
              </a:rPr>
              <a:t>Document Stores: Features:</a:t>
            </a:r>
            <a:endParaRPr lang="en-US" sz="2400" b="1" dirty="0">
              <a:solidFill>
                <a:srgbClr val="20242A"/>
              </a:solidFill>
              <a:latin typeface="Montserrat"/>
            </a:endParaRPr>
          </a:p>
          <a:p>
            <a:r>
              <a:rPr lang="en-US" sz="2400" dirty="0">
                <a:solidFill>
                  <a:srgbClr val="20242A"/>
                </a:solidFill>
                <a:latin typeface="Sarala"/>
              </a:rPr>
              <a:t>Features of document databases</a:t>
            </a:r>
            <a:endParaRPr lang="en-US" sz="2400" dirty="0">
              <a:solidFill>
                <a:srgbClr val="20242A"/>
              </a:solidFill>
              <a:latin typeface="Sarala"/>
            </a:endParaRPr>
          </a:p>
          <a:p>
            <a:pPr>
              <a:buFont typeface="+mj-lt"/>
              <a:buAutoNum type="arabicPeriod"/>
            </a:pPr>
            <a:r>
              <a:rPr lang="en-US" sz="2400" dirty="0">
                <a:solidFill>
                  <a:srgbClr val="20242A"/>
                </a:solidFill>
                <a:latin typeface="Sarala"/>
              </a:rPr>
              <a:t>Faster Querying</a:t>
            </a:r>
            <a:endParaRPr lang="en-US" sz="2400" dirty="0">
              <a:solidFill>
                <a:srgbClr val="20242A"/>
              </a:solidFill>
              <a:latin typeface="Sarala"/>
            </a:endParaRPr>
          </a:p>
          <a:p>
            <a:pPr>
              <a:buFont typeface="+mj-lt"/>
              <a:buAutoNum type="arabicPeriod"/>
            </a:pPr>
            <a:r>
              <a:rPr lang="en-US" sz="2400" dirty="0">
                <a:solidFill>
                  <a:srgbClr val="20242A"/>
                </a:solidFill>
                <a:latin typeface="Sarala"/>
              </a:rPr>
              <a:t>A large amount of data can be easily handled owing to its structure</a:t>
            </a:r>
            <a:endParaRPr lang="en-US" sz="2400" dirty="0">
              <a:solidFill>
                <a:srgbClr val="20242A"/>
              </a:solidFill>
              <a:latin typeface="Sarala"/>
            </a:endParaRPr>
          </a:p>
          <a:p>
            <a:pPr>
              <a:buFont typeface="+mj-lt"/>
              <a:buAutoNum type="arabicPeriod"/>
            </a:pPr>
            <a:r>
              <a:rPr lang="en-US" sz="2400" dirty="0">
                <a:solidFill>
                  <a:srgbClr val="20242A"/>
                </a:solidFill>
                <a:latin typeface="Sarala"/>
              </a:rPr>
              <a:t>Flexible Indexing</a:t>
            </a:r>
            <a:endParaRPr lang="en-US" sz="2400" b="0" i="0" dirty="0">
              <a:solidFill>
                <a:srgbClr val="20242A"/>
              </a:solidFill>
              <a:effectLst/>
              <a:latin typeface="Saral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Document oriented database</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pPr>
              <a:buFont typeface="Wingdings" panose="05000000000000000000" pitchFamily="2" charset="2"/>
              <a:buChar char="q"/>
            </a:pPr>
            <a:r>
              <a:rPr lang="en-US" sz="2600" dirty="0"/>
              <a:t>A document database is used for content management applications such as blogs and video platforms. </a:t>
            </a:r>
            <a:endParaRPr lang="en-US" sz="2600" dirty="0"/>
          </a:p>
          <a:p>
            <a:pPr>
              <a:buFont typeface="Wingdings" panose="05000000000000000000" pitchFamily="2" charset="2"/>
              <a:buChar char="q"/>
            </a:pPr>
            <a:r>
              <a:rPr lang="en-US" sz="2600" dirty="0"/>
              <a:t>No need to define schema as in relational model.</a:t>
            </a:r>
            <a:endParaRPr lang="en-US" sz="2600" dirty="0"/>
          </a:p>
          <a:p>
            <a:pPr>
              <a:buFont typeface="Wingdings" panose="05000000000000000000" pitchFamily="2" charset="2"/>
              <a:buChar char="q"/>
            </a:pPr>
            <a:r>
              <a:rPr lang="en-US" sz="2600" dirty="0"/>
              <a:t>Avoids joining of relations</a:t>
            </a:r>
            <a:endParaRPr lang="en-US" sz="2600" dirty="0"/>
          </a:p>
          <a:p>
            <a:pPr>
              <a:buFont typeface="Wingdings" panose="05000000000000000000" pitchFamily="2" charset="2"/>
              <a:buChar char="q"/>
            </a:pPr>
            <a:r>
              <a:rPr lang="en-US" sz="2600" dirty="0"/>
              <a:t>With a document database, each entity that the application tracks can be stored as a single document.</a:t>
            </a:r>
            <a:endParaRPr lang="en-US" sz="2600" dirty="0"/>
          </a:p>
          <a:p>
            <a:pPr>
              <a:buFont typeface="Wingdings" panose="05000000000000000000" pitchFamily="2" charset="2"/>
              <a:buChar char="q"/>
            </a:pPr>
            <a:r>
              <a:rPr lang="en-US" sz="2600" dirty="0"/>
              <a:t> Document-oriented database contains documents, which are records that describe the data in the document, as well as the actual data.  </a:t>
            </a:r>
            <a:endParaRPr lang="en-US" sz="2600" dirty="0"/>
          </a:p>
          <a:p>
            <a:endParaRPr lang="en-US" sz="2400" dirty="0">
              <a:latin typeface="+mj-lt"/>
              <a:ea typeface="+mj-ea"/>
              <a:cs typeface="+mj-cs"/>
            </a:endParaRPr>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Document oriented database</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pPr marL="0" indent="0">
              <a:buNone/>
            </a:pPr>
            <a:r>
              <a:rPr lang="en-US" sz="2400" dirty="0">
                <a:ea typeface="+mj-ea"/>
                <a:cs typeface="+mj-cs"/>
              </a:rPr>
              <a:t>For example, suppose one document has two names, one address and  ages of a family members. A second document might have four names, two addresses, and no age information. </a:t>
            </a:r>
            <a:endParaRPr lang="en-US" sz="2400" dirty="0">
              <a:ea typeface="+mj-ea"/>
              <a:cs typeface="+mj-cs"/>
            </a:endParaRPr>
          </a:p>
          <a:p>
            <a:pPr marL="0" indent="0">
              <a:buNone/>
            </a:pPr>
            <a:r>
              <a:rPr lang="en-US" sz="2400" dirty="0">
                <a:ea typeface="+mj-ea"/>
                <a:cs typeface="+mj-cs"/>
              </a:rPr>
              <a:t>A document-oriented database will take the data in both and store them according to type.</a:t>
            </a:r>
            <a:endParaRPr lang="en-US" sz="2400" dirty="0">
              <a:ea typeface="+mj-ea"/>
              <a:cs typeface="+mj-cs"/>
            </a:endParaRPr>
          </a:p>
          <a:p>
            <a:pPr marL="0" indent="0">
              <a:buNone/>
            </a:pPr>
            <a:r>
              <a:rPr lang="en-US" sz="2400" dirty="0">
                <a:ea typeface="+mj-ea"/>
                <a:cs typeface="+mj-cs"/>
              </a:rPr>
              <a:t>It is capable to handle non-fixed length data sets.</a:t>
            </a:r>
            <a:endParaRPr lang="en-US" sz="2400" dirty="0">
              <a:ea typeface="+mj-ea"/>
              <a:cs typeface="+mj-cs"/>
            </a:endParaRPr>
          </a:p>
          <a:p>
            <a:pPr marL="0" indent="0">
              <a:buNone/>
            </a:pPr>
            <a:endParaRPr lang="en-US" sz="2400" dirty="0">
              <a:ea typeface="+mj-ea"/>
              <a:cs typeface="+mj-cs"/>
            </a:endParaRPr>
          </a:p>
          <a:p>
            <a:pPr marL="0" indent="0">
              <a:buNone/>
            </a:pPr>
            <a:r>
              <a:rPr lang="en-US" sz="2400" dirty="0">
                <a:ea typeface="+mj-ea"/>
                <a:cs typeface="+mj-cs"/>
              </a:rPr>
              <a:t>Examples: MongoDB, CouchDB, </a:t>
            </a:r>
            <a:r>
              <a:rPr lang="en-US" sz="2400" dirty="0" err="1">
                <a:ea typeface="+mj-ea"/>
                <a:cs typeface="+mj-cs"/>
              </a:rPr>
              <a:t>Terrastore</a:t>
            </a:r>
            <a:endParaRPr lang="en-US" sz="2400" dirty="0">
              <a:ea typeface="+mj-ea"/>
              <a:cs typeface="+mj-cs"/>
            </a:endParaRPr>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4"/>
          <p:cNvSpPr txBox="1">
            <a:spLocks noGrp="1"/>
          </p:cNvSpPr>
          <p:nvPr>
            <p:ph type="body" idx="1"/>
          </p:nvPr>
        </p:nvSpPr>
        <p:spPr>
          <a:xfrm>
            <a:off x="1524000" y="164639"/>
            <a:ext cx="9144000" cy="768085"/>
          </a:xfrm>
          <a:prstGeom prst="rect">
            <a:avLst/>
          </a:prstGeom>
          <a:noFill/>
          <a:ln>
            <a:noFill/>
          </a:ln>
        </p:spPr>
        <p:txBody>
          <a:bodyPr spcFirstLastPara="1" vert="horz" wrap="square" lIns="91425" tIns="45700" rIns="91425" bIns="45700" rtlCol="0" anchor="ctr" anchorCtr="0">
            <a:normAutofit/>
          </a:bodyPr>
          <a:lstStyle/>
          <a:p>
            <a:pPr marL="0" indent="0">
              <a:spcBef>
                <a:spcPts val="0"/>
              </a:spcBef>
              <a:buSzPts val="2800"/>
            </a:pPr>
            <a:r>
              <a:rPr lang="en-US" sz="2800"/>
              <a:t>Document Oriented NoSQL</a:t>
            </a:r>
            <a:endParaRPr sz="2800"/>
          </a:p>
        </p:txBody>
      </p:sp>
      <p:pic>
        <p:nvPicPr>
          <p:cNvPr id="682" name="Google Shape;682;p84" descr="https://twiki.org/p/pub/Codev/TWikiPresentation2016x07x14MongoDB/schema-change-example.png"/>
          <p:cNvPicPr preferRelativeResize="0"/>
          <p:nvPr/>
        </p:nvPicPr>
        <p:blipFill rotWithShape="1">
          <a:blip r:embed="rId1"/>
          <a:srcRect l="46843" b="7969"/>
          <a:stretch>
            <a:fillRect/>
          </a:stretch>
        </p:blipFill>
        <p:spPr>
          <a:xfrm>
            <a:off x="6238877" y="1714490"/>
            <a:ext cx="4071966" cy="4195493"/>
          </a:xfrm>
          <a:prstGeom prst="rect">
            <a:avLst/>
          </a:prstGeom>
          <a:noFill/>
          <a:ln>
            <a:noFill/>
          </a:ln>
        </p:spPr>
      </p:pic>
      <p:pic>
        <p:nvPicPr>
          <p:cNvPr id="683" name="Google Shape;683;p84" descr="Document Database Data Model"/>
          <p:cNvPicPr preferRelativeResize="0"/>
          <p:nvPr/>
        </p:nvPicPr>
        <p:blipFill rotWithShape="1">
          <a:blip r:embed="rId2"/>
          <a:srcRect/>
          <a:stretch>
            <a:fillRect/>
          </a:stretch>
        </p:blipFill>
        <p:spPr>
          <a:xfrm>
            <a:off x="1666846" y="2071678"/>
            <a:ext cx="4590625" cy="2543164"/>
          </a:xfrm>
          <a:prstGeom prst="rect">
            <a:avLst/>
          </a:prstGeom>
          <a:noFill/>
          <a:ln>
            <a:noFill/>
          </a:ln>
        </p:spPr>
      </p:pic>
      <p:sp>
        <p:nvSpPr>
          <p:cNvPr id="684" name="Google Shape;684;p84"/>
          <p:cNvSpPr txBox="1"/>
          <p:nvPr/>
        </p:nvSpPr>
        <p:spPr>
          <a:xfrm>
            <a:off x="1738282" y="4786324"/>
            <a:ext cx="4643470" cy="646331"/>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panose="020F0502020204030204"/>
                <a:ea typeface="Calibri" panose="020F0502020204030204"/>
                <a:cs typeface="Calibri" panose="020F0502020204030204"/>
                <a:sym typeface="Calibri" panose="020F0502020204030204"/>
              </a:rPr>
              <a:t>Catalog management, IoT data, Gaming, </a:t>
            </a:r>
            <a:endParaRPr lang="en-US">
              <a:solidFill>
                <a:schemeClr val="dk1"/>
              </a:solidFill>
              <a:latin typeface="Calibri" panose="020F0502020204030204"/>
              <a:ea typeface="Calibri" panose="020F0502020204030204"/>
              <a:cs typeface="Calibri" panose="020F0502020204030204"/>
              <a:sym typeface="Calibri" panose="020F0502020204030204"/>
            </a:endParaRPr>
          </a:p>
          <a:p>
            <a:r>
              <a:rPr lang="en-US">
                <a:solidFill>
                  <a:schemeClr val="dk1"/>
                </a:solidFill>
                <a:latin typeface="Calibri" panose="020F0502020204030204"/>
                <a:ea typeface="Calibri" panose="020F0502020204030204"/>
                <a:cs typeface="Calibri" panose="020F0502020204030204"/>
                <a:sym typeface="Calibri" panose="020F0502020204030204"/>
              </a:rPr>
              <a:t>Personalization, mobile apps…</a:t>
            </a:r>
            <a:endParaRPr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438"/>
          </a:xfrm>
        </p:spPr>
        <p:txBody>
          <a:bodyPr>
            <a:normAutofit fontScale="90000"/>
          </a:bodyPr>
          <a:lstStyle/>
          <a:p>
            <a:r>
              <a:rPr lang="en-US" dirty="0">
                <a:effectLst>
                  <a:outerShdw blurRad="38100" dist="38100" dir="2700000" algn="tl">
                    <a:srgbClr val="000000"/>
                  </a:outerShdw>
                </a:effectLst>
              </a:rPr>
              <a:t>Document Stores</a:t>
            </a: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
        <p:nvSpPr>
          <p:cNvPr id="5" name="Rectangle 4"/>
          <p:cNvSpPr/>
          <p:nvPr/>
        </p:nvSpPr>
        <p:spPr>
          <a:xfrm>
            <a:off x="591879" y="1245436"/>
            <a:ext cx="4245936" cy="2308324"/>
          </a:xfrm>
          <a:prstGeom prst="rect">
            <a:avLst/>
          </a:prstGeom>
        </p:spPr>
        <p:txBody>
          <a:bodyPr wrap="square">
            <a:spAutoFit/>
          </a:bodyPr>
          <a:lstStyle/>
          <a:p>
            <a:r>
              <a:rPr lang="en-US" sz="2400" b="1" dirty="0">
                <a:solidFill>
                  <a:srgbClr val="20242A"/>
                </a:solidFill>
                <a:latin typeface="Montserrat"/>
              </a:rPr>
              <a:t>Pros:</a:t>
            </a:r>
            <a:endParaRPr lang="en-US" sz="2400" b="1" dirty="0">
              <a:solidFill>
                <a:srgbClr val="20242A"/>
              </a:solidFill>
              <a:latin typeface="Montserrat"/>
            </a:endParaRPr>
          </a:p>
          <a:p>
            <a:r>
              <a:rPr lang="en-US" sz="2400" dirty="0">
                <a:solidFill>
                  <a:srgbClr val="20242A"/>
                </a:solidFill>
                <a:latin typeface="Sarala"/>
              </a:rPr>
              <a:t>–  Simple &amp; Powerful Data model</a:t>
            </a:r>
            <a:endParaRPr lang="en-US" sz="2400" dirty="0">
              <a:solidFill>
                <a:srgbClr val="20242A"/>
              </a:solidFill>
              <a:latin typeface="Sarala"/>
            </a:endParaRPr>
          </a:p>
          <a:p>
            <a:r>
              <a:rPr lang="en-US" sz="2400" dirty="0">
                <a:solidFill>
                  <a:srgbClr val="20242A"/>
                </a:solidFill>
                <a:latin typeface="Sarala"/>
              </a:rPr>
              <a:t>–  Scalable</a:t>
            </a:r>
            <a:endParaRPr lang="en-US" sz="2400" dirty="0">
              <a:solidFill>
                <a:srgbClr val="20242A"/>
              </a:solidFill>
              <a:latin typeface="Sarala"/>
            </a:endParaRPr>
          </a:p>
          <a:p>
            <a:r>
              <a:rPr lang="en-US" sz="2400" dirty="0">
                <a:solidFill>
                  <a:srgbClr val="20242A"/>
                </a:solidFill>
                <a:latin typeface="Sarala"/>
              </a:rPr>
              <a:t>–  Open Formats</a:t>
            </a:r>
            <a:endParaRPr lang="en-US" sz="2400" dirty="0">
              <a:solidFill>
                <a:srgbClr val="20242A"/>
              </a:solidFill>
              <a:latin typeface="Sarala"/>
            </a:endParaRPr>
          </a:p>
          <a:p>
            <a:r>
              <a:rPr lang="en-US" sz="2400" dirty="0">
                <a:solidFill>
                  <a:srgbClr val="20242A"/>
                </a:solidFill>
                <a:latin typeface="Sarala"/>
              </a:rPr>
              <a:t>–  No foreign Keys</a:t>
            </a:r>
            <a:endParaRPr lang="en-US" sz="2400" b="0" i="0" dirty="0">
              <a:solidFill>
                <a:srgbClr val="20242A"/>
              </a:solidFill>
              <a:effectLst/>
              <a:latin typeface="Sarala"/>
            </a:endParaRPr>
          </a:p>
        </p:txBody>
      </p:sp>
      <p:sp>
        <p:nvSpPr>
          <p:cNvPr id="6" name="Rectangle 5"/>
          <p:cNvSpPr/>
          <p:nvPr/>
        </p:nvSpPr>
        <p:spPr>
          <a:xfrm>
            <a:off x="6475228" y="1144515"/>
            <a:ext cx="5390707" cy="1938992"/>
          </a:xfrm>
          <a:prstGeom prst="rect">
            <a:avLst/>
          </a:prstGeom>
        </p:spPr>
        <p:txBody>
          <a:bodyPr wrap="square">
            <a:spAutoFit/>
          </a:bodyPr>
          <a:lstStyle/>
          <a:p>
            <a:r>
              <a:rPr lang="en-US" sz="2400" b="1" dirty="0">
                <a:solidFill>
                  <a:srgbClr val="20242A"/>
                </a:solidFill>
                <a:latin typeface="Montserrat"/>
              </a:rPr>
              <a:t>Cons:</a:t>
            </a:r>
            <a:endParaRPr lang="en-US" sz="2400" b="1" dirty="0">
              <a:solidFill>
                <a:srgbClr val="20242A"/>
              </a:solidFill>
              <a:latin typeface="Montserrat"/>
            </a:endParaRPr>
          </a:p>
          <a:p>
            <a:r>
              <a:rPr lang="en-US" sz="2400" dirty="0">
                <a:solidFill>
                  <a:srgbClr val="20242A"/>
                </a:solidFill>
                <a:latin typeface="Sarala"/>
              </a:rPr>
              <a:t>–          Not suitable for relational data</a:t>
            </a:r>
            <a:endParaRPr lang="en-US" sz="2400" dirty="0">
              <a:solidFill>
                <a:srgbClr val="20242A"/>
              </a:solidFill>
              <a:latin typeface="Sarala"/>
            </a:endParaRPr>
          </a:p>
          <a:p>
            <a:r>
              <a:rPr lang="en-US" sz="2400" dirty="0">
                <a:solidFill>
                  <a:srgbClr val="20242A"/>
                </a:solidFill>
                <a:latin typeface="Sarala"/>
              </a:rPr>
              <a:t>–          Querying limited to keys &amp; indexes</a:t>
            </a:r>
            <a:endParaRPr lang="en-US" sz="2400" dirty="0">
              <a:solidFill>
                <a:srgbClr val="20242A"/>
              </a:solidFill>
              <a:latin typeface="Sarala"/>
            </a:endParaRPr>
          </a:p>
          <a:p>
            <a:r>
              <a:rPr lang="en-US" sz="2400" dirty="0">
                <a:solidFill>
                  <a:srgbClr val="20242A"/>
                </a:solidFill>
                <a:latin typeface="Sarala"/>
              </a:rPr>
              <a:t>–          Map Reduce for more significant queries</a:t>
            </a:r>
            <a:endParaRPr lang="en-US" sz="2400" b="0" i="0" dirty="0">
              <a:solidFill>
                <a:srgbClr val="20242A"/>
              </a:solidFill>
              <a:effectLst/>
              <a:latin typeface="Sarala"/>
            </a:endParaRPr>
          </a:p>
        </p:txBody>
      </p:sp>
      <p:sp>
        <p:nvSpPr>
          <p:cNvPr id="7" name="Rectangle 6"/>
          <p:cNvSpPr/>
          <p:nvPr/>
        </p:nvSpPr>
        <p:spPr>
          <a:xfrm>
            <a:off x="326065" y="3861256"/>
            <a:ext cx="10761921" cy="3046988"/>
          </a:xfrm>
          <a:prstGeom prst="rect">
            <a:avLst/>
          </a:prstGeom>
        </p:spPr>
        <p:txBody>
          <a:bodyPr wrap="square">
            <a:spAutoFit/>
          </a:bodyPr>
          <a:lstStyle/>
          <a:p>
            <a:r>
              <a:rPr lang="en-US" sz="2400" b="1" dirty="0">
                <a:solidFill>
                  <a:srgbClr val="20242A"/>
                </a:solidFill>
                <a:latin typeface="Montserrat"/>
              </a:rPr>
              <a:t>Document Stores: Use Case:</a:t>
            </a:r>
            <a:endParaRPr lang="en-US" sz="2400" b="1" dirty="0">
              <a:solidFill>
                <a:srgbClr val="20242A"/>
              </a:solidFill>
              <a:latin typeface="Montserrat"/>
            </a:endParaRPr>
          </a:p>
          <a:p>
            <a:pPr>
              <a:buFont typeface="+mj-lt"/>
              <a:buAutoNum type="arabicPeriod"/>
            </a:pPr>
            <a:r>
              <a:rPr lang="en-US" sz="2400" b="1" dirty="0">
                <a:solidFill>
                  <a:srgbClr val="20242A"/>
                </a:solidFill>
                <a:latin typeface="Sarala"/>
              </a:rPr>
              <a:t>User Profiles: </a:t>
            </a:r>
            <a:r>
              <a:rPr lang="en-US" sz="2400" dirty="0">
                <a:solidFill>
                  <a:srgbClr val="20242A"/>
                </a:solidFill>
                <a:latin typeface="Sarala"/>
              </a:rPr>
              <a:t>Since they have a flexible Schema, the document can store different attributes and values. This enables the users to store different types of information.</a:t>
            </a:r>
            <a:endParaRPr lang="en-US" sz="2400" dirty="0">
              <a:solidFill>
                <a:srgbClr val="20242A"/>
              </a:solidFill>
              <a:latin typeface="Sarala"/>
            </a:endParaRPr>
          </a:p>
          <a:p>
            <a:pPr>
              <a:buFont typeface="+mj-lt"/>
              <a:buAutoNum type="arabicPeriod"/>
            </a:pPr>
            <a:r>
              <a:rPr lang="en-US" sz="2400" b="1" dirty="0">
                <a:solidFill>
                  <a:srgbClr val="20242A"/>
                </a:solidFill>
                <a:latin typeface="Sarala"/>
              </a:rPr>
              <a:t>Management of Content</a:t>
            </a:r>
            <a:r>
              <a:rPr lang="en-US" sz="2400" dirty="0">
                <a:solidFill>
                  <a:srgbClr val="20242A"/>
                </a:solidFill>
                <a:latin typeface="Sarala"/>
              </a:rPr>
              <a:t>: Since it has a flexible schema, collection and storing any data has been made possible. </a:t>
            </a:r>
            <a:r>
              <a:rPr lang="en-US" sz="2400" b="1" dirty="0">
                <a:solidFill>
                  <a:srgbClr val="20242A"/>
                </a:solidFill>
                <a:latin typeface="Sarala"/>
              </a:rPr>
              <a:t>This allows the creation of new types of content, including images, videos, comments, etc. Everyday use is seen in blogging platforms</a:t>
            </a:r>
            <a:r>
              <a:rPr lang="en-US" sz="2400" dirty="0">
                <a:solidFill>
                  <a:srgbClr val="20242A"/>
                </a:solidFill>
                <a:latin typeface="Sarala"/>
              </a:rPr>
              <a:t>.</a:t>
            </a:r>
            <a:endParaRPr lang="en-US" sz="2400" dirty="0">
              <a:solidFill>
                <a:srgbClr val="20242A"/>
              </a:solidFill>
              <a:latin typeface="Sarala"/>
            </a:endParaRPr>
          </a:p>
          <a:p>
            <a:r>
              <a:rPr lang="en-US" sz="2400" dirty="0">
                <a:solidFill>
                  <a:srgbClr val="20242A"/>
                </a:solidFill>
                <a:latin typeface="Sarala"/>
              </a:rPr>
              <a:t>Some popular Document stores are MongoDB, CouchDB, Lotus Notes.</a:t>
            </a:r>
            <a:endParaRPr lang="en-US" sz="2400" b="0" i="0" dirty="0">
              <a:solidFill>
                <a:srgbClr val="20242A"/>
              </a:solidFill>
              <a:effectLst/>
              <a:latin typeface="Saral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517" y="528850"/>
            <a:ext cx="8229600" cy="1143000"/>
          </a:xfrm>
        </p:spPr>
        <p:txBody>
          <a:bodyPr>
            <a:normAutofit/>
          </a:bodyPr>
          <a:lstStyle/>
          <a:p>
            <a:r>
              <a:rPr lang="en-US" sz="4300" dirty="0">
                <a:effectLst>
                  <a:outerShdw blurRad="38100" dist="38100" dir="2700000" algn="tl">
                    <a:srgbClr val="000000"/>
                  </a:outerShdw>
                </a:effectLst>
              </a:rPr>
              <a:t>Key-Value Stores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801505" y="1782170"/>
            <a:ext cx="9594376" cy="4958872"/>
          </a:xfrm>
        </p:spPr>
        <p:txBody>
          <a:bodyPr>
            <a:normAutofit fontScale="92500" lnSpcReduction="20000"/>
          </a:bodyPr>
          <a:lstStyle/>
          <a:p>
            <a:pPr>
              <a:buFont typeface="Wingdings" panose="05000000000000000000" pitchFamily="2" charset="2"/>
              <a:buChar char="§"/>
            </a:pPr>
            <a:r>
              <a:rPr lang="en-US" sz="2800" dirty="0"/>
              <a:t>Keys are mapped to (possibly) more complex value (e.g., lists)</a:t>
            </a:r>
            <a:endParaRPr lang="en-US" sz="2800" dirty="0"/>
          </a:p>
          <a:p>
            <a:pPr>
              <a:buFont typeface="Wingdings" panose="05000000000000000000" pitchFamily="2" charset="2"/>
              <a:buChar char="§"/>
            </a:pPr>
            <a:r>
              <a:rPr lang="en-US" dirty="0"/>
              <a:t>For each Key, there is a value assigned to it. Each Key is unique and accepts only strings, whereas the value corresponding to the particular Key can accept String, JSON, XML, etc. </a:t>
            </a:r>
            <a:endParaRPr lang="en-US" dirty="0"/>
          </a:p>
          <a:p>
            <a:pPr>
              <a:buFont typeface="Wingdings" panose="05000000000000000000" pitchFamily="2" charset="2"/>
              <a:buChar char="§"/>
            </a:pPr>
            <a:r>
              <a:rPr lang="en-US" dirty="0"/>
              <a:t>Owing to this behavior, it is capable of dealing with massive loads of data. </a:t>
            </a:r>
            <a:endParaRPr lang="en-US" sz="2800" dirty="0"/>
          </a:p>
          <a:p>
            <a:pPr>
              <a:buFont typeface="Wingdings" panose="05000000000000000000" pitchFamily="2" charset="2"/>
              <a:buChar char="§"/>
            </a:pPr>
            <a:r>
              <a:rPr lang="en-US" sz="2800" dirty="0"/>
              <a:t>Keys can be stored in a hash table and can be distributed easily</a:t>
            </a:r>
            <a:endParaRPr lang="en-US" sz="2800" dirty="0"/>
          </a:p>
          <a:p>
            <a:pPr>
              <a:buFont typeface="Wingdings" panose="05000000000000000000" pitchFamily="2" charset="2"/>
              <a:buChar char="§"/>
            </a:pPr>
            <a:r>
              <a:rPr lang="en-US" dirty="0"/>
              <a:t>KV stores resemble a relational database but with each table having only two columns.</a:t>
            </a:r>
            <a:endParaRPr lang="en-US" sz="2800" dirty="0"/>
          </a:p>
          <a:p>
            <a:pPr>
              <a:buFont typeface="Wingdings" panose="05000000000000000000" pitchFamily="2" charset="2"/>
              <a:buChar char="§"/>
            </a:pPr>
            <a:r>
              <a:rPr lang="en-US" sz="2800" dirty="0"/>
              <a:t>Such stores typically support regular CRUD (create, read, update, and delete) operations</a:t>
            </a:r>
            <a:endParaRPr lang="en-US" sz="2800" dirty="0"/>
          </a:p>
          <a:p>
            <a:pPr lvl="1">
              <a:buFont typeface="Wingdings" panose="05000000000000000000" pitchFamily="2" charset="2"/>
              <a:buChar char="§"/>
            </a:pPr>
            <a:r>
              <a:rPr lang="en-US" sz="2600" dirty="0"/>
              <a:t>That is, no joins and aggregate functions</a:t>
            </a:r>
            <a:endParaRPr lang="en-US" sz="2600" dirty="0"/>
          </a:p>
          <a:p>
            <a:pPr lvl="1">
              <a:buFont typeface="Wingdings" panose="05000000000000000000" pitchFamily="2" charset="2"/>
              <a:buChar char="§"/>
            </a:pPr>
            <a:endParaRPr lang="en-US" sz="2400" dirty="0"/>
          </a:p>
          <a:p>
            <a:pPr>
              <a:buFont typeface="Wingdings" panose="05000000000000000000" pitchFamily="2" charset="2"/>
              <a:buChar char="§"/>
            </a:pPr>
            <a:r>
              <a:rPr lang="en-US" sz="2800" dirty="0"/>
              <a:t>E.g., Amazon </a:t>
            </a:r>
            <a:r>
              <a:rPr lang="en-US" sz="2800" dirty="0" err="1"/>
              <a:t>DynamoDB</a:t>
            </a:r>
            <a:r>
              <a:rPr lang="en-US" sz="2800" dirty="0"/>
              <a:t> and Apache Cassandra</a:t>
            </a: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lvl="1">
              <a:buFont typeface="Wingdings" panose="05000000000000000000" pitchFamily="2" charset="2"/>
              <a:buChar char="§"/>
            </a:pPr>
            <a:endParaRPr lang="en-US" sz="24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Type of Data in Key Value Database</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fontScale="47500" lnSpcReduction="20000"/>
          </a:bodyPr>
          <a:lstStyle/>
          <a:p>
            <a:r>
              <a:rPr lang="en-US" sz="4400" dirty="0"/>
              <a:t>Key Value pair: </a:t>
            </a:r>
            <a:r>
              <a:rPr lang="en-IN" sz="4400" dirty="0"/>
              <a:t>A field name together with the data entered into that field is a key- value pair.</a:t>
            </a:r>
            <a:endParaRPr lang="en-IN" sz="4400" dirty="0"/>
          </a:p>
          <a:p>
            <a:r>
              <a:rPr lang="en-IN" sz="4400" dirty="0"/>
              <a:t>Key should always be unique. </a:t>
            </a:r>
            <a:endParaRPr lang="en-IN" sz="4400" dirty="0"/>
          </a:p>
          <a:p>
            <a:endParaRPr lang="en-IN" sz="4400" dirty="0"/>
          </a:p>
          <a:p>
            <a:pPr algn="just">
              <a:buNone/>
            </a:pPr>
            <a:r>
              <a:rPr lang="en-IN" sz="4400" dirty="0"/>
              <a:t>The value in a key-value store can be BLOB (</a:t>
            </a:r>
            <a:r>
              <a:rPr lang="en-US" sz="4400" dirty="0"/>
              <a:t>Binary Large Object)</a:t>
            </a:r>
            <a:r>
              <a:rPr lang="en-IN" sz="4400" dirty="0"/>
              <a:t>, such as text (long or short), a number,  programming code such as PHP, an image, etc.</a:t>
            </a:r>
            <a:endParaRPr lang="en-IN" sz="4400" dirty="0"/>
          </a:p>
          <a:p>
            <a:pPr algn="just">
              <a:buNone/>
            </a:pPr>
            <a:r>
              <a:rPr lang="en-IN" sz="4400" dirty="0"/>
              <a:t>The value could also be a list, or even another key-value pair encapsulated in an object.</a:t>
            </a:r>
            <a:endParaRPr lang="en-IN" sz="4400" dirty="0"/>
          </a:p>
          <a:p>
            <a:pPr algn="just">
              <a:buNone/>
            </a:pPr>
            <a:endParaRPr lang="en-IN" sz="4400" dirty="0"/>
          </a:p>
          <a:p>
            <a:pPr algn="just">
              <a:buNone/>
            </a:pPr>
            <a:r>
              <a:rPr lang="en-US" sz="5800" dirty="0"/>
              <a:t>Advantages of key value Databases:</a:t>
            </a:r>
            <a:endParaRPr lang="en-US" sz="5800" dirty="0"/>
          </a:p>
          <a:p>
            <a:r>
              <a:rPr lang="en-US" sz="4400" dirty="0"/>
              <a:t>No foreign key constraints</a:t>
            </a:r>
            <a:endParaRPr lang="en-US" sz="4400" dirty="0"/>
          </a:p>
          <a:p>
            <a:r>
              <a:rPr lang="en-US" sz="4400" dirty="0"/>
              <a:t>No triggers</a:t>
            </a:r>
            <a:endParaRPr lang="en-US" sz="4400" dirty="0"/>
          </a:p>
          <a:p>
            <a:r>
              <a:rPr lang="en-US" sz="4400" dirty="0"/>
              <a:t>Joins must be done in code</a:t>
            </a:r>
            <a:endParaRPr lang="en-US" sz="4400" dirty="0"/>
          </a:p>
          <a:p>
            <a:pPr algn="just">
              <a:buNone/>
            </a:pPr>
            <a:r>
              <a:rPr lang="en-IN" sz="2900" dirty="0"/>
              <a:t> </a:t>
            </a:r>
            <a:endParaRPr lang="en-IN" sz="2900" dirty="0"/>
          </a:p>
          <a:p>
            <a:endParaRPr lang="en-IN" dirty="0"/>
          </a:p>
          <a:p>
            <a:endParaRPr lang="en-US" dirty="0"/>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Key Value Examples</a:t>
            </a:r>
            <a:endParaRPr lang="en-US" sz="4300" dirty="0">
              <a:effectLst>
                <a:outerShdw blurRad="38100" dist="38100" dir="2700000" algn="tl">
                  <a:srgbClr val="000000"/>
                </a:outerShdw>
              </a:effectLst>
            </a:endParaRPr>
          </a:p>
        </p:txBody>
      </p:sp>
      <p:graphicFrame>
        <p:nvGraphicFramePr>
          <p:cNvPr id="4" name="Table 4"/>
          <p:cNvGraphicFramePr>
            <a:graphicFrameLocks noGrp="1"/>
          </p:cNvGraphicFramePr>
          <p:nvPr>
            <p:ph idx="1"/>
          </p:nvPr>
        </p:nvGraphicFramePr>
        <p:xfrm>
          <a:off x="838200" y="1825624"/>
          <a:ext cx="4409662" cy="2136775"/>
        </p:xfrm>
        <a:graphic>
          <a:graphicData uri="http://schemas.openxmlformats.org/drawingml/2006/table">
            <a:tbl>
              <a:tblPr firstRow="1" bandRow="1">
                <a:tableStyleId>{5C22544A-7EE6-4342-B048-85BDC9FD1C3A}</a:tableStyleId>
              </a:tblPr>
              <a:tblGrid>
                <a:gridCol w="2204831"/>
                <a:gridCol w="2204831"/>
              </a:tblGrid>
              <a:tr h="427355">
                <a:tc>
                  <a:txBody>
                    <a:bodyPr/>
                    <a:lstStyle/>
                    <a:p>
                      <a:r>
                        <a:rPr lang="en-US" dirty="0"/>
                        <a:t>Key </a:t>
                      </a:r>
                      <a:endParaRPr lang="en-US" dirty="0"/>
                    </a:p>
                  </a:txBody>
                  <a:tcPr/>
                </a:tc>
                <a:tc>
                  <a:txBody>
                    <a:bodyPr/>
                    <a:lstStyle/>
                    <a:p>
                      <a:r>
                        <a:rPr lang="en-US" dirty="0"/>
                        <a:t>Value</a:t>
                      </a:r>
                      <a:endParaRPr lang="en-US" dirty="0"/>
                    </a:p>
                  </a:txBody>
                  <a:tcPr/>
                </a:tc>
              </a:tr>
              <a:tr h="427355">
                <a:tc>
                  <a:txBody>
                    <a:bodyPr/>
                    <a:lstStyle/>
                    <a:p>
                      <a:r>
                        <a:rPr lang="en-US" dirty="0"/>
                        <a:t>supplier id</a:t>
                      </a:r>
                      <a:endParaRPr lang="en-US" dirty="0"/>
                    </a:p>
                  </a:txBody>
                  <a:tcPr/>
                </a:tc>
                <a:tc>
                  <a:txBody>
                    <a:bodyPr/>
                    <a:lstStyle/>
                    <a:p>
                      <a:r>
                        <a:rPr lang="en-US" dirty="0"/>
                        <a:t>1234</a:t>
                      </a:r>
                      <a:endParaRPr lang="en-US" dirty="0"/>
                    </a:p>
                  </a:txBody>
                  <a:tcPr/>
                </a:tc>
              </a:tr>
              <a:tr h="427355">
                <a:tc>
                  <a:txBody>
                    <a:bodyPr/>
                    <a:lstStyle/>
                    <a:p>
                      <a:r>
                        <a:rPr lang="en-US" dirty="0"/>
                        <a:t>city</a:t>
                      </a:r>
                      <a:endParaRPr lang="en-US" dirty="0"/>
                    </a:p>
                  </a:txBody>
                  <a:tcPr/>
                </a:tc>
                <a:tc>
                  <a:txBody>
                    <a:bodyPr/>
                    <a:lstStyle/>
                    <a:p>
                      <a:r>
                        <a:rPr lang="en-US" dirty="0"/>
                        <a:t>Indore</a:t>
                      </a:r>
                      <a:endParaRPr lang="en-US" dirty="0"/>
                    </a:p>
                  </a:txBody>
                  <a:tcPr/>
                </a:tc>
              </a:tr>
              <a:tr h="427355">
                <a:tc>
                  <a:txBody>
                    <a:bodyPr/>
                    <a:lstStyle/>
                    <a:p>
                      <a:r>
                        <a:rPr lang="en-US" dirty="0"/>
                        <a:t>country</a:t>
                      </a:r>
                      <a:endParaRPr lang="en-US" dirty="0"/>
                    </a:p>
                  </a:txBody>
                  <a:tcPr/>
                </a:tc>
                <a:tc>
                  <a:txBody>
                    <a:bodyPr/>
                    <a:lstStyle/>
                    <a:p>
                      <a:r>
                        <a:rPr lang="en-US" dirty="0"/>
                        <a:t>India</a:t>
                      </a:r>
                      <a:endParaRPr lang="en-US" dirty="0"/>
                    </a:p>
                  </a:txBody>
                  <a:tcPr/>
                </a:tc>
              </a:tr>
              <a:tr h="427355">
                <a:tc>
                  <a:txBody>
                    <a:bodyPr/>
                    <a:lstStyle/>
                    <a:p>
                      <a:r>
                        <a:rPr lang="en-US" dirty="0"/>
                        <a:t>Order-no</a:t>
                      </a:r>
                      <a:endParaRPr lang="en-US" dirty="0"/>
                    </a:p>
                  </a:txBody>
                  <a:tcPr/>
                </a:tc>
                <a:tc>
                  <a:txBody>
                    <a:bodyPr/>
                    <a:lstStyle/>
                    <a:p>
                      <a:r>
                        <a:rPr lang="en-US" dirty="0"/>
                        <a:t>G1298</a:t>
                      </a:r>
                      <a:endParaRPr lang="en-US" dirty="0"/>
                    </a:p>
                  </a:txBody>
                  <a:tcPr/>
                </a:tc>
              </a:tr>
            </a:tbl>
          </a:graphicData>
        </a:graphic>
      </p:graphicFrame>
      <p:graphicFrame>
        <p:nvGraphicFramePr>
          <p:cNvPr id="5" name="Table 4"/>
          <p:cNvGraphicFramePr/>
          <p:nvPr/>
        </p:nvGraphicFramePr>
        <p:xfrm>
          <a:off x="838200" y="4244146"/>
          <a:ext cx="5019262" cy="2184125"/>
        </p:xfrm>
        <a:graphic>
          <a:graphicData uri="http://schemas.openxmlformats.org/drawingml/2006/table">
            <a:tbl>
              <a:tblPr firstRow="1" bandRow="1">
                <a:tableStyleId>{5C22544A-7EE6-4342-B048-85BDC9FD1C3A}</a:tableStyleId>
              </a:tblPr>
              <a:tblGrid>
                <a:gridCol w="2509631"/>
                <a:gridCol w="2509631"/>
              </a:tblGrid>
              <a:tr h="436825">
                <a:tc>
                  <a:txBody>
                    <a:bodyPr/>
                    <a:lstStyle/>
                    <a:p>
                      <a:r>
                        <a:rPr lang="en-US" dirty="0"/>
                        <a:t>Key </a:t>
                      </a:r>
                      <a:endParaRPr lang="en-US" dirty="0"/>
                    </a:p>
                  </a:txBody>
                  <a:tcPr/>
                </a:tc>
                <a:tc>
                  <a:txBody>
                    <a:bodyPr/>
                    <a:lstStyle/>
                    <a:p>
                      <a:r>
                        <a:rPr lang="en-US" dirty="0"/>
                        <a:t>Value</a:t>
                      </a:r>
                      <a:endParaRPr lang="en-US" dirty="0"/>
                    </a:p>
                  </a:txBody>
                  <a:tcPr/>
                </a:tc>
              </a:tr>
              <a:tr h="436825">
                <a:tc>
                  <a:txBody>
                    <a:bodyPr/>
                    <a:lstStyle/>
                    <a:p>
                      <a:r>
                        <a:rPr lang="en-US" dirty="0"/>
                        <a:t> 123</a:t>
                      </a:r>
                      <a:endParaRPr lang="en-US" dirty="0"/>
                    </a:p>
                  </a:txBody>
                  <a:tcPr/>
                </a:tc>
                <a:tc>
                  <a:txBody>
                    <a:bodyPr/>
                    <a:lstStyle/>
                    <a:p>
                      <a:r>
                        <a:rPr lang="en-US" dirty="0"/>
                        <a:t>Aman, Buy, 45, 200.45</a:t>
                      </a:r>
                      <a:endParaRPr lang="en-US" dirty="0"/>
                    </a:p>
                  </a:txBody>
                  <a:tcPr/>
                </a:tc>
              </a:tr>
              <a:tr h="436825">
                <a:tc>
                  <a:txBody>
                    <a:bodyPr/>
                    <a:lstStyle/>
                    <a:p>
                      <a:r>
                        <a:rPr lang="en-US" dirty="0"/>
                        <a:t>234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Pankaj, Buy, 60, 3100.50</a:t>
                      </a:r>
                      <a:endParaRPr lang="en-US" dirty="0"/>
                    </a:p>
                  </a:txBody>
                  <a:tcPr/>
                </a:tc>
              </a:tr>
              <a:tr h="436825">
                <a:tc>
                  <a:txBody>
                    <a:bodyPr/>
                    <a:lstStyle/>
                    <a:p>
                      <a:r>
                        <a:rPr lang="en-US" dirty="0"/>
                        <a:t>345</a:t>
                      </a:r>
                      <a:endParaRPr lang="en-US" dirty="0"/>
                    </a:p>
                  </a:txBody>
                  <a:tcPr/>
                </a:tc>
                <a:tc>
                  <a:txBody>
                    <a:bodyPr/>
                    <a:lstStyle/>
                    <a:p>
                      <a:r>
                        <a:rPr lang="en-US" dirty="0"/>
                        <a:t>Suman, Sell, 34, 456.34</a:t>
                      </a:r>
                      <a:endParaRPr lang="en-US" dirty="0"/>
                    </a:p>
                  </a:txBody>
                  <a:tcPr/>
                </a:tc>
              </a:tr>
              <a:tr h="436825">
                <a:tc>
                  <a:txBody>
                    <a:bodyPr/>
                    <a:lstStyle/>
                    <a:p>
                      <a:r>
                        <a:rPr lang="en-US" dirty="0"/>
                        <a:t>456</a:t>
                      </a:r>
                      <a:endParaRPr lang="en-US" dirty="0"/>
                    </a:p>
                  </a:txBody>
                  <a:tcPr/>
                </a:tc>
                <a:tc>
                  <a:txBody>
                    <a:bodyPr/>
                    <a:lstStyle/>
                    <a:p>
                      <a:r>
                        <a:rPr lang="en-US" dirty="0" err="1"/>
                        <a:t>Preeti</a:t>
                      </a:r>
                      <a:r>
                        <a:rPr lang="en-US" dirty="0"/>
                        <a:t>, Buy, 700, 36.50</a:t>
                      </a:r>
                      <a:endParaRPr lang="en-US" dirty="0"/>
                    </a:p>
                  </a:txBody>
                  <a:tcPr/>
                </a:tc>
              </a:tr>
            </a:tbl>
          </a:graphicData>
        </a:graphic>
      </p:graphicFrame>
      <p:sp>
        <p:nvSpPr>
          <p:cNvPr id="7" name="TextBox 6"/>
          <p:cNvSpPr txBox="1"/>
          <p:nvPr/>
        </p:nvSpPr>
        <p:spPr>
          <a:xfrm>
            <a:off x="6096000" y="4710997"/>
            <a:ext cx="6096000" cy="923330"/>
          </a:xfrm>
          <a:prstGeom prst="rect">
            <a:avLst/>
          </a:prstGeom>
          <a:noFill/>
        </p:spPr>
        <p:txBody>
          <a:bodyPr wrap="square">
            <a:spAutoFit/>
          </a:bodyPr>
          <a:lstStyle/>
          <a:p>
            <a:r>
              <a:rPr lang="en-IN" dirty="0"/>
              <a:t>This example uses a list as the value.</a:t>
            </a:r>
            <a:endParaRPr lang="en-IN" dirty="0"/>
          </a:p>
          <a:p>
            <a:r>
              <a:rPr lang="en-IN" dirty="0"/>
              <a:t>The list contains the stock trader, whether its a “buy” or “sell” order, the number of shares, and the price.</a:t>
            </a:r>
            <a:endParaRPr lang="en-IN" dirty="0"/>
          </a:p>
        </p:txBody>
      </p:sp>
      <p:sp>
        <p:nvSpPr>
          <p:cNvPr id="3" name="Slide Number Placeholder 2"/>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Key value Database</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pPr>
              <a:buNone/>
            </a:pPr>
            <a:r>
              <a:rPr lang="en-US" b="1" dirty="0"/>
              <a:t>A Key value Database is suitable when</a:t>
            </a:r>
            <a:endParaRPr lang="en-US" b="1" dirty="0"/>
          </a:p>
          <a:p>
            <a:pPr>
              <a:buFont typeface="Wingdings" panose="05000000000000000000" pitchFamily="2" charset="2"/>
              <a:buChar char="q"/>
            </a:pPr>
            <a:r>
              <a:rPr lang="en-US" dirty="0"/>
              <a:t>Unstructured data storage is required.</a:t>
            </a:r>
            <a:endParaRPr lang="en-US" dirty="0"/>
          </a:p>
          <a:p>
            <a:pPr>
              <a:buFont typeface="Wingdings" panose="05000000000000000000" pitchFamily="2" charset="2"/>
              <a:buChar char="q"/>
            </a:pPr>
            <a:r>
              <a:rPr lang="en-US" dirty="0"/>
              <a:t>High performance read/writes are required</a:t>
            </a:r>
            <a:endParaRPr lang="en-US" dirty="0"/>
          </a:p>
          <a:p>
            <a:pPr>
              <a:buFont typeface="Wingdings" panose="05000000000000000000" pitchFamily="2" charset="2"/>
              <a:buChar char="q"/>
            </a:pPr>
            <a:r>
              <a:rPr lang="en-US" dirty="0"/>
              <a:t>The value is fully identifiable via the key alone.</a:t>
            </a:r>
            <a:endParaRPr lang="en-US" dirty="0"/>
          </a:p>
          <a:p>
            <a:pPr>
              <a:buNone/>
            </a:pPr>
            <a:r>
              <a:rPr lang="en-US" b="1" dirty="0"/>
              <a:t>A Key value Database is not suitable when</a:t>
            </a:r>
            <a:endParaRPr lang="en-US" b="1" dirty="0"/>
          </a:p>
          <a:p>
            <a:r>
              <a:rPr lang="en-US" dirty="0"/>
              <a:t>Key value entries are related to each other</a:t>
            </a:r>
            <a:endParaRPr lang="en-US" dirty="0"/>
          </a:p>
          <a:p>
            <a:r>
              <a:rPr lang="en-US" dirty="0"/>
              <a:t> A set of keys values need to be updated in a single transaction.</a:t>
            </a:r>
            <a:endParaRPr lang="en-US" dirty="0"/>
          </a:p>
          <a:p>
            <a:r>
              <a:rPr lang="en-US" dirty="0"/>
              <a:t>Multiple keys require manipulation in a single operation.</a:t>
            </a:r>
            <a:endParaRPr lang="en-US" dirty="0"/>
          </a:p>
          <a:p>
            <a:endParaRPr lang="en-US" dirty="0"/>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Key-Value Stores</a:t>
            </a: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
        <p:nvSpPr>
          <p:cNvPr id="5" name="TextBox 4"/>
          <p:cNvSpPr txBox="1"/>
          <p:nvPr/>
        </p:nvSpPr>
        <p:spPr>
          <a:xfrm>
            <a:off x="489098" y="2020186"/>
            <a:ext cx="3211031" cy="2554545"/>
          </a:xfrm>
          <a:prstGeom prst="rect">
            <a:avLst/>
          </a:prstGeom>
          <a:noFill/>
        </p:spPr>
        <p:txBody>
          <a:bodyPr wrap="square" rtlCol="0">
            <a:spAutoFit/>
          </a:bodyPr>
          <a:lstStyle/>
          <a:p>
            <a:r>
              <a:rPr lang="en-US" sz="2000" b="1" dirty="0"/>
              <a:t>Key-Value Pairs Database: Features:</a:t>
            </a:r>
            <a:endParaRPr lang="en-US" sz="2000" b="1" dirty="0"/>
          </a:p>
          <a:p>
            <a:r>
              <a:rPr lang="en-US" sz="2000" dirty="0"/>
              <a:t>Consistency</a:t>
            </a:r>
            <a:endParaRPr lang="en-US" sz="2000" dirty="0"/>
          </a:p>
          <a:p>
            <a:r>
              <a:rPr lang="en-US" sz="2000" dirty="0"/>
              <a:t>Transactions</a:t>
            </a:r>
            <a:endParaRPr lang="en-US" sz="2000" dirty="0"/>
          </a:p>
          <a:p>
            <a:r>
              <a:rPr lang="en-US" sz="2000" dirty="0"/>
              <a:t>Query Features</a:t>
            </a:r>
            <a:endParaRPr lang="en-US" sz="2000" dirty="0"/>
          </a:p>
          <a:p>
            <a:r>
              <a:rPr lang="en-US" sz="2000" dirty="0"/>
              <a:t>Data Structure</a:t>
            </a:r>
            <a:endParaRPr lang="en-US" sz="2000" dirty="0"/>
          </a:p>
          <a:p>
            <a:r>
              <a:rPr lang="en-US" sz="2000" dirty="0"/>
              <a:t>Scaling</a:t>
            </a:r>
            <a:endParaRPr lang="en-US" sz="2000" dirty="0"/>
          </a:p>
          <a:p>
            <a:endParaRPr lang="en-US" sz="2000" dirty="0"/>
          </a:p>
        </p:txBody>
      </p:sp>
      <p:sp>
        <p:nvSpPr>
          <p:cNvPr id="6" name="TextBox 5"/>
          <p:cNvSpPr txBox="1"/>
          <p:nvPr/>
        </p:nvSpPr>
        <p:spPr>
          <a:xfrm>
            <a:off x="3700129" y="2020186"/>
            <a:ext cx="4327451" cy="2862322"/>
          </a:xfrm>
          <a:prstGeom prst="rect">
            <a:avLst/>
          </a:prstGeom>
          <a:noFill/>
        </p:spPr>
        <p:txBody>
          <a:bodyPr wrap="square" rtlCol="0">
            <a:spAutoFit/>
          </a:bodyPr>
          <a:lstStyle/>
          <a:p>
            <a:r>
              <a:rPr lang="en-US" sz="2000" b="1" dirty="0"/>
              <a:t>Pros:</a:t>
            </a:r>
            <a:endParaRPr lang="en-US" sz="2000" b="1" dirty="0"/>
          </a:p>
          <a:p>
            <a:r>
              <a:rPr lang="en-US" sz="2000" dirty="0"/>
              <a:t>–  Simple Data model</a:t>
            </a:r>
            <a:endParaRPr lang="en-US" sz="2000" dirty="0"/>
          </a:p>
          <a:p>
            <a:r>
              <a:rPr lang="en-US" sz="2000" dirty="0"/>
              <a:t>–  Scalable</a:t>
            </a:r>
            <a:endParaRPr lang="en-US" sz="2000" dirty="0"/>
          </a:p>
          <a:p>
            <a:r>
              <a:rPr lang="en-US" sz="2000" dirty="0"/>
              <a:t>–  Value can include JSON, XML, flexible schemas</a:t>
            </a:r>
            <a:endParaRPr lang="en-US" sz="2000" dirty="0"/>
          </a:p>
          <a:p>
            <a:r>
              <a:rPr lang="en-US" sz="2000" dirty="0"/>
              <a:t>–  Extremely Fast Owing to it’s simplicity</a:t>
            </a:r>
            <a:endParaRPr lang="en-US" sz="2000" dirty="0"/>
          </a:p>
          <a:p>
            <a:r>
              <a:rPr lang="en-US" sz="2000" dirty="0"/>
              <a:t>–  Best fit for cases where data is not highly related</a:t>
            </a:r>
            <a:endParaRPr lang="en-US" sz="2000" dirty="0"/>
          </a:p>
          <a:p>
            <a:endParaRPr lang="en-US" sz="2000" dirty="0"/>
          </a:p>
        </p:txBody>
      </p:sp>
      <p:sp>
        <p:nvSpPr>
          <p:cNvPr id="9" name="TextBox 8"/>
          <p:cNvSpPr txBox="1"/>
          <p:nvPr/>
        </p:nvSpPr>
        <p:spPr>
          <a:xfrm>
            <a:off x="8504274" y="2020186"/>
            <a:ext cx="3198628" cy="3170099"/>
          </a:xfrm>
          <a:prstGeom prst="rect">
            <a:avLst/>
          </a:prstGeom>
          <a:noFill/>
        </p:spPr>
        <p:txBody>
          <a:bodyPr wrap="square" rtlCol="0">
            <a:spAutoFit/>
          </a:bodyPr>
          <a:lstStyle/>
          <a:p>
            <a:r>
              <a:rPr lang="en-US" sz="2000" b="1" dirty="0"/>
              <a:t>Cons:</a:t>
            </a:r>
            <a:endParaRPr lang="en-US" sz="2000" b="1" dirty="0"/>
          </a:p>
          <a:p>
            <a:r>
              <a:rPr lang="en-US" sz="2000" dirty="0"/>
              <a:t>–  No relationships, create your own foreign keys</a:t>
            </a:r>
            <a:endParaRPr lang="en-US" sz="2000" dirty="0"/>
          </a:p>
          <a:p>
            <a:r>
              <a:rPr lang="en-US" sz="2000" dirty="0"/>
              <a:t>–  Not suitable for complex data</a:t>
            </a:r>
            <a:endParaRPr lang="en-US" sz="2000" dirty="0"/>
          </a:p>
          <a:p>
            <a:r>
              <a:rPr lang="en-US" sz="2000" dirty="0"/>
              <a:t>– Lacks Scanning Capabilities</a:t>
            </a:r>
            <a:endParaRPr lang="en-US" sz="2000" dirty="0"/>
          </a:p>
          <a:p>
            <a:r>
              <a:rPr lang="en-US" sz="2000" dirty="0"/>
              <a:t>–  Not ideal for operations rather than CRUD (create, read, update Delete )</a:t>
            </a:r>
            <a:endParaRPr lang="en-US" sz="20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IN" sz="4300" dirty="0">
                <a:effectLst>
                  <a:outerShdw blurRad="38100" dist="38100" dir="2700000" algn="tl">
                    <a:srgbClr val="000000"/>
                  </a:outerShdw>
                </a:effectLst>
              </a:rPr>
              <a:t>Relational Databases Challenges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r>
              <a:rPr lang="en-IN" sz="2800" dirty="0"/>
              <a:t>Fixed schemas </a:t>
            </a:r>
            <a:endParaRPr lang="en-IN" sz="2800" dirty="0"/>
          </a:p>
          <a:p>
            <a:r>
              <a:rPr lang="en-IN" sz="2800" dirty="0"/>
              <a:t>Complicated queries </a:t>
            </a:r>
            <a:endParaRPr lang="en-IN" sz="2800" dirty="0"/>
          </a:p>
          <a:p>
            <a:r>
              <a:rPr lang="en-IN" sz="2800" dirty="0"/>
              <a:t>Transaction overhead </a:t>
            </a:r>
            <a:endParaRPr lang="en-IN" sz="2800" dirty="0"/>
          </a:p>
          <a:p>
            <a:r>
              <a:rPr lang="en-IN" sz="2800" dirty="0"/>
              <a:t>Scalability</a:t>
            </a:r>
            <a:endParaRPr lang="en-IN" sz="2800" dirty="0"/>
          </a:p>
          <a:p>
            <a:endParaRPr lang="en-US" dirty="0"/>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Key-Value Stores (Use Cases)</a:t>
            </a:r>
            <a:endParaRPr lang="en-US" dirty="0"/>
          </a:p>
        </p:txBody>
      </p:sp>
      <p:sp>
        <p:nvSpPr>
          <p:cNvPr id="3" name="Content Placeholder 2"/>
          <p:cNvSpPr>
            <a:spLocks noGrp="1"/>
          </p:cNvSpPr>
          <p:nvPr>
            <p:ph idx="1"/>
          </p:nvPr>
        </p:nvSpPr>
        <p:spPr/>
        <p:txBody>
          <a:bodyPr/>
          <a:lstStyle/>
          <a:p>
            <a:r>
              <a:rPr lang="en-US" dirty="0"/>
              <a:t>These kinds of databases are best suited for the following cases:</a:t>
            </a:r>
            <a:endParaRPr lang="en-US" dirty="0"/>
          </a:p>
          <a:p>
            <a:pPr marL="0" indent="0">
              <a:buNone/>
            </a:pPr>
            <a:r>
              <a:rPr lang="en-US" dirty="0"/>
              <a:t> Storing session information: offers to save and restore sessions.</a:t>
            </a:r>
            <a:endParaRPr lang="en-US" dirty="0"/>
          </a:p>
          <a:p>
            <a:r>
              <a:rPr lang="en-US" dirty="0"/>
              <a:t> </a:t>
            </a:r>
            <a:r>
              <a:rPr lang="en-US" dirty="0">
                <a:solidFill>
                  <a:srgbClr val="FF0000"/>
                </a:solidFill>
              </a:rPr>
              <a:t>User preferences</a:t>
            </a:r>
            <a:r>
              <a:rPr lang="en-US" dirty="0"/>
              <a:t>: Specific Data for a particular user</a:t>
            </a:r>
            <a:endParaRPr lang="en-US" dirty="0"/>
          </a:p>
          <a:p>
            <a:r>
              <a:rPr lang="en-US" dirty="0">
                <a:solidFill>
                  <a:srgbClr val="FF0000"/>
                </a:solidFill>
              </a:rPr>
              <a:t>Shopping carts</a:t>
            </a:r>
            <a:r>
              <a:rPr lang="en-US" dirty="0"/>
              <a:t>: easily handle the loss of storage nodes and quickly scale Big data during a holiday/sale on an e-commerce application.</a:t>
            </a:r>
            <a:endParaRPr lang="en-US" dirty="0"/>
          </a:p>
          <a:p>
            <a:r>
              <a:rPr lang="en-US" dirty="0">
                <a:solidFill>
                  <a:srgbClr val="FF0000"/>
                </a:solidFill>
              </a:rPr>
              <a:t>Product recommendations</a:t>
            </a:r>
            <a:r>
              <a:rPr lang="en-US" dirty="0"/>
              <a:t>: offering recommendations based on the person’s data. </a:t>
            </a:r>
            <a:endParaRPr lang="en-US" dirty="0"/>
          </a:p>
          <a:p>
            <a:r>
              <a:rPr lang="en-US" b="1" dirty="0"/>
              <a:t>Popular KV Stores would include Dynamo DB, Redis, </a:t>
            </a:r>
            <a:r>
              <a:rPr lang="en-US" b="1" dirty="0" err="1"/>
              <a:t>BerkleyDB</a:t>
            </a:r>
            <a:r>
              <a:rPr lang="en-US"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527" y="535121"/>
            <a:ext cx="8229600" cy="1143000"/>
          </a:xfrm>
        </p:spPr>
        <p:txBody>
          <a:bodyPr>
            <a:normAutofit/>
          </a:bodyPr>
          <a:lstStyle/>
          <a:p>
            <a:r>
              <a:rPr lang="en-US" sz="4300" dirty="0">
                <a:effectLst>
                  <a:outerShdw blurRad="38100" dist="38100" dir="2700000" algn="tl">
                    <a:srgbClr val="000000"/>
                  </a:outerShdw>
                </a:effectLst>
              </a:rPr>
              <a:t>Columnar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787856"/>
            <a:ext cx="8458200" cy="4917743"/>
          </a:xfrm>
        </p:spPr>
        <p:txBody>
          <a:bodyPr>
            <a:normAutofit/>
          </a:bodyPr>
          <a:lstStyle/>
          <a:p>
            <a:pPr>
              <a:buFont typeface="Wingdings" panose="05000000000000000000" pitchFamily="2" charset="2"/>
              <a:buChar char="§"/>
            </a:pPr>
            <a:r>
              <a:rPr lang="en-US" sz="2800" dirty="0"/>
              <a:t>Columnar databases are a hybrid of RDBMSs and Key-Value stores</a:t>
            </a:r>
            <a:endParaRPr lang="en-US" sz="2800" dirty="0"/>
          </a:p>
          <a:p>
            <a:pPr lvl="1">
              <a:buFont typeface="Wingdings" panose="05000000000000000000" pitchFamily="2" charset="2"/>
              <a:buChar char="§"/>
            </a:pPr>
            <a:r>
              <a:rPr lang="en-US" sz="2400" dirty="0"/>
              <a:t>Values are stored in groups of zero or more columns, but in Column-Order (as opposed to Row-Order)</a:t>
            </a: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r>
              <a:rPr lang="en-US" sz="2400" dirty="0"/>
              <a:t>Values are queried by matching keys</a:t>
            </a:r>
            <a:endParaRPr lang="en-US" sz="2400" dirty="0"/>
          </a:p>
          <a:p>
            <a:pPr>
              <a:buFont typeface="Wingdings" panose="05000000000000000000" pitchFamily="2" charset="2"/>
              <a:buChar char="§"/>
            </a:pPr>
            <a:r>
              <a:rPr lang="en-US" sz="2800" dirty="0"/>
              <a:t>E.g., </a:t>
            </a:r>
            <a:r>
              <a:rPr lang="en-US" sz="2800" dirty="0" err="1"/>
              <a:t>HBase</a:t>
            </a:r>
            <a:r>
              <a:rPr lang="en-US" sz="2800" dirty="0"/>
              <a:t> and Vertica</a:t>
            </a: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a:p>
          <a:p>
            <a:pPr lvl="1">
              <a:buFont typeface="Wingdings" panose="05000000000000000000" pitchFamily="2" charset="2"/>
              <a:buChar char="§"/>
            </a:pPr>
            <a:endParaRPr lang="en-US" sz="24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4" name="Rectangle 3"/>
          <p:cNvSpPr/>
          <p:nvPr/>
        </p:nvSpPr>
        <p:spPr>
          <a:xfrm>
            <a:off x="1833786" y="3545210"/>
            <a:ext cx="833215"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endParaRPr lang="en-US" sz="1600" dirty="0"/>
          </a:p>
        </p:txBody>
      </p:sp>
      <p:sp>
        <p:nvSpPr>
          <p:cNvPr id="5" name="Rectangle 4"/>
          <p:cNvSpPr/>
          <p:nvPr/>
        </p:nvSpPr>
        <p:spPr>
          <a:xfrm>
            <a:off x="2667000" y="3538444"/>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endParaRPr lang="en-US" sz="1600" dirty="0"/>
          </a:p>
        </p:txBody>
      </p:sp>
      <p:sp>
        <p:nvSpPr>
          <p:cNvPr id="6" name="Rectangle 5"/>
          <p:cNvSpPr/>
          <p:nvPr/>
        </p:nvSpPr>
        <p:spPr>
          <a:xfrm>
            <a:off x="3196127" y="3545210"/>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endParaRPr lang="en-US" sz="1600" dirty="0"/>
          </a:p>
        </p:txBody>
      </p:sp>
      <p:sp>
        <p:nvSpPr>
          <p:cNvPr id="7" name="Rectangle 6"/>
          <p:cNvSpPr/>
          <p:nvPr/>
        </p:nvSpPr>
        <p:spPr>
          <a:xfrm>
            <a:off x="3733800" y="3545210"/>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endParaRPr lang="en-US" sz="1600" dirty="0"/>
          </a:p>
        </p:txBody>
      </p:sp>
      <p:sp>
        <p:nvSpPr>
          <p:cNvPr id="8" name="Rectangle 7"/>
          <p:cNvSpPr/>
          <p:nvPr/>
        </p:nvSpPr>
        <p:spPr>
          <a:xfrm>
            <a:off x="1828800" y="3791969"/>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US" sz="1600" dirty="0"/>
          </a:p>
        </p:txBody>
      </p:sp>
      <p:sp>
        <p:nvSpPr>
          <p:cNvPr id="9" name="Rectangle 8"/>
          <p:cNvSpPr/>
          <p:nvPr/>
        </p:nvSpPr>
        <p:spPr>
          <a:xfrm>
            <a:off x="2367185" y="3790902"/>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endParaRPr lang="en-US" sz="1600" dirty="0"/>
          </a:p>
        </p:txBody>
      </p:sp>
      <p:sp>
        <p:nvSpPr>
          <p:cNvPr id="10" name="Rectangle 9"/>
          <p:cNvSpPr/>
          <p:nvPr/>
        </p:nvSpPr>
        <p:spPr>
          <a:xfrm>
            <a:off x="2900585" y="3789122"/>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endParaRPr lang="en-US" sz="1600" dirty="0"/>
          </a:p>
        </p:txBody>
      </p:sp>
      <p:sp>
        <p:nvSpPr>
          <p:cNvPr id="11" name="Rectangle 10"/>
          <p:cNvSpPr/>
          <p:nvPr/>
        </p:nvSpPr>
        <p:spPr>
          <a:xfrm>
            <a:off x="3742346" y="3782356"/>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endParaRPr lang="en-US" sz="1600" dirty="0"/>
          </a:p>
        </p:txBody>
      </p:sp>
      <p:sp>
        <p:nvSpPr>
          <p:cNvPr id="12" name="Rectangle 11"/>
          <p:cNvSpPr/>
          <p:nvPr/>
        </p:nvSpPr>
        <p:spPr>
          <a:xfrm>
            <a:off x="1833785" y="404157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endParaRPr lang="en-US" sz="1600" dirty="0"/>
          </a:p>
        </p:txBody>
      </p:sp>
      <p:sp>
        <p:nvSpPr>
          <p:cNvPr id="13" name="Left Bracket 12"/>
          <p:cNvSpPr/>
          <p:nvPr/>
        </p:nvSpPr>
        <p:spPr>
          <a:xfrm rot="5400000">
            <a:off x="2753348" y="2546954"/>
            <a:ext cx="57328" cy="1903576"/>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433530" y="3143430"/>
            <a:ext cx="832985" cy="307777"/>
          </a:xfrm>
          <a:prstGeom prst="rect">
            <a:avLst/>
          </a:prstGeom>
          <a:noFill/>
        </p:spPr>
        <p:txBody>
          <a:bodyPr wrap="none" rtlCol="0">
            <a:spAutoFit/>
          </a:bodyPr>
          <a:lstStyle/>
          <a:p>
            <a:r>
              <a:rPr lang="en-US" sz="1400" b="1" dirty="0">
                <a:solidFill>
                  <a:srgbClr val="FF0000"/>
                </a:solidFill>
              </a:rPr>
              <a:t>Record 1</a:t>
            </a:r>
            <a:endParaRPr lang="en-US" sz="1400" b="1" dirty="0">
              <a:solidFill>
                <a:srgbClr val="FF0000"/>
              </a:solidFill>
            </a:endParaRPr>
          </a:p>
        </p:txBody>
      </p:sp>
      <p:sp>
        <p:nvSpPr>
          <p:cNvPr id="15" name="TextBox 14"/>
          <p:cNvSpPr txBox="1"/>
          <p:nvPr/>
        </p:nvSpPr>
        <p:spPr>
          <a:xfrm>
            <a:off x="2454181" y="4586646"/>
            <a:ext cx="1230530" cy="369332"/>
          </a:xfrm>
          <a:prstGeom prst="rect">
            <a:avLst/>
          </a:prstGeom>
          <a:noFill/>
        </p:spPr>
        <p:txBody>
          <a:bodyPr wrap="none" rtlCol="0">
            <a:spAutoFit/>
          </a:bodyPr>
          <a:lstStyle/>
          <a:p>
            <a:r>
              <a:rPr lang="en-US" b="1" i="1" dirty="0"/>
              <a:t>Row-Order</a:t>
            </a:r>
            <a:endParaRPr lang="en-US" b="1" i="1" dirty="0"/>
          </a:p>
        </p:txBody>
      </p:sp>
      <p:sp>
        <p:nvSpPr>
          <p:cNvPr id="16" name="Rectangle 15"/>
          <p:cNvSpPr/>
          <p:nvPr/>
        </p:nvSpPr>
        <p:spPr>
          <a:xfrm>
            <a:off x="4877821"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endParaRPr lang="en-US" sz="1600" dirty="0"/>
          </a:p>
        </p:txBody>
      </p:sp>
      <p:sp>
        <p:nvSpPr>
          <p:cNvPr id="17" name="Rectangle 16"/>
          <p:cNvSpPr/>
          <p:nvPr/>
        </p:nvSpPr>
        <p:spPr>
          <a:xfrm>
            <a:off x="487782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endParaRPr lang="en-US" sz="1600" dirty="0"/>
          </a:p>
        </p:txBody>
      </p:sp>
      <p:sp>
        <p:nvSpPr>
          <p:cNvPr id="18" name="Rectangle 17"/>
          <p:cNvSpPr/>
          <p:nvPr/>
        </p:nvSpPr>
        <p:spPr>
          <a:xfrm>
            <a:off x="6474461" y="377309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endParaRPr lang="en-US" sz="1600" dirty="0"/>
          </a:p>
        </p:txBody>
      </p:sp>
      <p:sp>
        <p:nvSpPr>
          <p:cNvPr id="19" name="Rectangle 18"/>
          <p:cNvSpPr/>
          <p:nvPr/>
        </p:nvSpPr>
        <p:spPr>
          <a:xfrm>
            <a:off x="5712459"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endParaRPr lang="en-US" sz="1600" dirty="0"/>
          </a:p>
        </p:txBody>
      </p:sp>
      <p:sp>
        <p:nvSpPr>
          <p:cNvPr id="20" name="Rectangle 19"/>
          <p:cNvSpPr/>
          <p:nvPr/>
        </p:nvSpPr>
        <p:spPr>
          <a:xfrm>
            <a:off x="5423327"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US" sz="1600" dirty="0"/>
          </a:p>
        </p:txBody>
      </p:sp>
      <p:sp>
        <p:nvSpPr>
          <p:cNvPr id="21" name="Rectangle 20"/>
          <p:cNvSpPr/>
          <p:nvPr/>
        </p:nvSpPr>
        <p:spPr>
          <a:xfrm>
            <a:off x="4874259"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endParaRPr lang="en-US" sz="1600" dirty="0"/>
          </a:p>
        </p:txBody>
      </p:sp>
      <p:sp>
        <p:nvSpPr>
          <p:cNvPr id="22" name="Rectangle 21"/>
          <p:cNvSpPr/>
          <p:nvPr/>
        </p:nvSpPr>
        <p:spPr>
          <a:xfrm>
            <a:off x="6550659" y="3527406"/>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endParaRPr lang="en-US" sz="1600" dirty="0"/>
          </a:p>
        </p:txBody>
      </p:sp>
      <p:sp>
        <p:nvSpPr>
          <p:cNvPr id="23" name="Rectangle 22"/>
          <p:cNvSpPr/>
          <p:nvPr/>
        </p:nvSpPr>
        <p:spPr>
          <a:xfrm>
            <a:off x="594818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endParaRPr lang="en-US" sz="1600" dirty="0"/>
          </a:p>
        </p:txBody>
      </p:sp>
      <p:sp>
        <p:nvSpPr>
          <p:cNvPr id="24" name="Rectangle 23"/>
          <p:cNvSpPr/>
          <p:nvPr/>
        </p:nvSpPr>
        <p:spPr>
          <a:xfrm>
            <a:off x="5414070"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endParaRPr lang="en-US" sz="1600" dirty="0"/>
          </a:p>
        </p:txBody>
      </p:sp>
      <p:sp>
        <p:nvSpPr>
          <p:cNvPr id="25" name="Left Bracket 24"/>
          <p:cNvSpPr/>
          <p:nvPr/>
        </p:nvSpPr>
        <p:spPr>
          <a:xfrm rot="5400000">
            <a:off x="6089344" y="2216896"/>
            <a:ext cx="78334"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829268" y="3126339"/>
            <a:ext cx="907621" cy="307777"/>
          </a:xfrm>
          <a:prstGeom prst="rect">
            <a:avLst/>
          </a:prstGeom>
          <a:noFill/>
        </p:spPr>
        <p:txBody>
          <a:bodyPr wrap="none" rtlCol="0">
            <a:spAutoFit/>
          </a:bodyPr>
          <a:lstStyle/>
          <a:p>
            <a:r>
              <a:rPr lang="en-US" sz="1400" b="1" dirty="0">
                <a:solidFill>
                  <a:srgbClr val="FF0000"/>
                </a:solidFill>
              </a:rPr>
              <a:t>Column A</a:t>
            </a:r>
            <a:endParaRPr lang="en-US" sz="1400" b="1" dirty="0">
              <a:solidFill>
                <a:srgbClr val="FF0000"/>
              </a:solidFill>
            </a:endParaRPr>
          </a:p>
        </p:txBody>
      </p:sp>
      <p:sp>
        <p:nvSpPr>
          <p:cNvPr id="27" name="TextBox 26"/>
          <p:cNvSpPr txBox="1"/>
          <p:nvPr/>
        </p:nvSpPr>
        <p:spPr>
          <a:xfrm>
            <a:off x="4699008" y="4569554"/>
            <a:ext cx="2920992" cy="369332"/>
          </a:xfrm>
          <a:prstGeom prst="rect">
            <a:avLst/>
          </a:prstGeom>
          <a:noFill/>
        </p:spPr>
        <p:txBody>
          <a:bodyPr wrap="none" rtlCol="0">
            <a:spAutoFit/>
          </a:bodyPr>
          <a:lstStyle/>
          <a:p>
            <a:r>
              <a:rPr lang="en-US" b="1" i="1" dirty="0"/>
              <a:t>Columnar (or Column-Order)</a:t>
            </a:r>
            <a:endParaRPr lang="en-US" b="1" i="1" dirty="0"/>
          </a:p>
        </p:txBody>
      </p:sp>
      <p:sp>
        <p:nvSpPr>
          <p:cNvPr id="28" name="Rectangle 27"/>
          <p:cNvSpPr/>
          <p:nvPr/>
        </p:nvSpPr>
        <p:spPr>
          <a:xfrm>
            <a:off x="7775962"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endParaRPr lang="en-US" sz="1600" dirty="0"/>
          </a:p>
        </p:txBody>
      </p:sp>
      <p:sp>
        <p:nvSpPr>
          <p:cNvPr id="29" name="Rectangle 28"/>
          <p:cNvSpPr/>
          <p:nvPr/>
        </p:nvSpPr>
        <p:spPr>
          <a:xfrm>
            <a:off x="7775962" y="3771673"/>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endParaRPr lang="en-US" sz="1600" dirty="0"/>
          </a:p>
        </p:txBody>
      </p:sp>
      <p:sp>
        <p:nvSpPr>
          <p:cNvPr id="30" name="Rectangle 29"/>
          <p:cNvSpPr/>
          <p:nvPr/>
        </p:nvSpPr>
        <p:spPr>
          <a:xfrm>
            <a:off x="8300816" y="377986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endParaRPr lang="en-US" sz="1600" dirty="0"/>
          </a:p>
        </p:txBody>
      </p:sp>
      <p:sp>
        <p:nvSpPr>
          <p:cNvPr id="31" name="Rectangle 30"/>
          <p:cNvSpPr/>
          <p:nvPr/>
        </p:nvSpPr>
        <p:spPr>
          <a:xfrm>
            <a:off x="8610600"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endParaRPr lang="en-US" sz="1600" dirty="0"/>
          </a:p>
        </p:txBody>
      </p:sp>
      <p:sp>
        <p:nvSpPr>
          <p:cNvPr id="32" name="Rectangle 31"/>
          <p:cNvSpPr/>
          <p:nvPr/>
        </p:nvSpPr>
        <p:spPr>
          <a:xfrm>
            <a:off x="8842049" y="3778301"/>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US" sz="1600" dirty="0"/>
          </a:p>
        </p:txBody>
      </p:sp>
      <p:sp>
        <p:nvSpPr>
          <p:cNvPr id="33" name="Rectangle 32"/>
          <p:cNvSpPr/>
          <p:nvPr/>
        </p:nvSpPr>
        <p:spPr>
          <a:xfrm>
            <a:off x="9386131" y="377167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endParaRPr lang="en-US" sz="1600" dirty="0"/>
          </a:p>
        </p:txBody>
      </p:sp>
      <p:sp>
        <p:nvSpPr>
          <p:cNvPr id="34" name="Rectangle 33"/>
          <p:cNvSpPr/>
          <p:nvPr/>
        </p:nvSpPr>
        <p:spPr>
          <a:xfrm>
            <a:off x="9448800" y="3525269"/>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endParaRPr lang="en-US" sz="1600" dirty="0"/>
          </a:p>
        </p:txBody>
      </p:sp>
      <p:sp>
        <p:nvSpPr>
          <p:cNvPr id="35" name="Rectangle 34"/>
          <p:cNvSpPr/>
          <p:nvPr/>
        </p:nvSpPr>
        <p:spPr>
          <a:xfrm>
            <a:off x="7767416" y="4026268"/>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endParaRPr lang="en-US" sz="1600" dirty="0"/>
          </a:p>
        </p:txBody>
      </p:sp>
      <p:sp>
        <p:nvSpPr>
          <p:cNvPr id="36" name="Rectangle 35"/>
          <p:cNvSpPr/>
          <p:nvPr/>
        </p:nvSpPr>
        <p:spPr>
          <a:xfrm>
            <a:off x="8309362" y="4020925"/>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endParaRPr lang="en-US" sz="1600" dirty="0"/>
          </a:p>
        </p:txBody>
      </p:sp>
      <p:sp>
        <p:nvSpPr>
          <p:cNvPr id="37" name="Left Bracket 36"/>
          <p:cNvSpPr/>
          <p:nvPr/>
        </p:nvSpPr>
        <p:spPr>
          <a:xfrm rot="5400000">
            <a:off x="8988554" y="2215827"/>
            <a:ext cx="76197"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597149" y="4567417"/>
            <a:ext cx="3124830" cy="369332"/>
          </a:xfrm>
          <a:prstGeom prst="rect">
            <a:avLst/>
          </a:prstGeom>
          <a:noFill/>
        </p:spPr>
        <p:txBody>
          <a:bodyPr wrap="none" rtlCol="0">
            <a:spAutoFit/>
          </a:bodyPr>
          <a:lstStyle/>
          <a:p>
            <a:r>
              <a:rPr lang="en-US" b="1" i="1" dirty="0"/>
              <a:t>Columnar with Locality Groups</a:t>
            </a:r>
            <a:endParaRPr lang="en-US" b="1" i="1" dirty="0"/>
          </a:p>
        </p:txBody>
      </p:sp>
      <p:sp>
        <p:nvSpPr>
          <p:cNvPr id="39" name="TextBox 38"/>
          <p:cNvSpPr txBox="1"/>
          <p:nvPr/>
        </p:nvSpPr>
        <p:spPr>
          <a:xfrm>
            <a:off x="8259020" y="3124201"/>
            <a:ext cx="1690912" cy="307777"/>
          </a:xfrm>
          <a:prstGeom prst="rect">
            <a:avLst/>
          </a:prstGeom>
          <a:noFill/>
        </p:spPr>
        <p:txBody>
          <a:bodyPr wrap="none" rtlCol="0">
            <a:spAutoFit/>
          </a:bodyPr>
          <a:lstStyle/>
          <a:p>
            <a:r>
              <a:rPr lang="en-US" sz="1400" b="1" dirty="0">
                <a:solidFill>
                  <a:srgbClr val="FF0000"/>
                </a:solidFill>
              </a:rPr>
              <a:t>Column A = Group A</a:t>
            </a:r>
            <a:endParaRPr lang="en-US" sz="1400" b="1" dirty="0">
              <a:solidFill>
                <a:srgbClr val="FF0000"/>
              </a:solidFill>
            </a:endParaRPr>
          </a:p>
        </p:txBody>
      </p:sp>
      <p:sp>
        <p:nvSpPr>
          <p:cNvPr id="40" name="TextBox 39"/>
          <p:cNvSpPr txBox="1"/>
          <p:nvPr/>
        </p:nvSpPr>
        <p:spPr>
          <a:xfrm>
            <a:off x="8055278" y="4315628"/>
            <a:ext cx="1729256" cy="307777"/>
          </a:xfrm>
          <a:prstGeom prst="rect">
            <a:avLst/>
          </a:prstGeom>
          <a:noFill/>
        </p:spPr>
        <p:txBody>
          <a:bodyPr wrap="none" rtlCol="0">
            <a:spAutoFit/>
          </a:bodyPr>
          <a:lstStyle/>
          <a:p>
            <a:r>
              <a:rPr lang="en-US" sz="1400" b="1" dirty="0">
                <a:solidFill>
                  <a:srgbClr val="FF0000"/>
                </a:solidFill>
              </a:rPr>
              <a:t>Column Family {B, C}</a:t>
            </a:r>
            <a:endParaRPr lang="en-US" sz="1400" b="1" dirty="0">
              <a:solidFill>
                <a:srgbClr val="FF0000"/>
              </a:solidFill>
            </a:endParaRPr>
          </a:p>
        </p:txBody>
      </p:sp>
      <p:sp>
        <p:nvSpPr>
          <p:cNvPr id="41" name="Left Bracket 40"/>
          <p:cNvSpPr/>
          <p:nvPr/>
        </p:nvSpPr>
        <p:spPr>
          <a:xfrm rot="16200000">
            <a:off x="8798782" y="3218162"/>
            <a:ext cx="119788" cy="2182514"/>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up)">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up)">
                                      <p:cBhvr>
                                        <p:cTn id="100" dur="5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wipe(down)">
                                      <p:cBhvr>
                                        <p:cTn id="105" dur="500"/>
                                        <p:tgtEl>
                                          <p:spTgt spid="4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wipe(down)">
                                      <p:cBhvr>
                                        <p:cTn id="108" dur="500"/>
                                        <p:tgtEl>
                                          <p:spTgt spid="40"/>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790" y="213031"/>
            <a:ext cx="10058400" cy="1450757"/>
          </a:xfrm>
          <a:ln>
            <a:solidFill>
              <a:schemeClr val="accent1"/>
            </a:solidFill>
          </a:ln>
        </p:spPr>
        <p:txBody>
          <a:bodyPr>
            <a:normAutofit/>
          </a:bodyPr>
          <a:lstStyle/>
          <a:p>
            <a:r>
              <a:rPr lang="en-US" sz="4300" dirty="0">
                <a:effectLst>
                  <a:outerShdw blurRad="38100" dist="38100" dir="2700000" algn="tl">
                    <a:srgbClr val="000000"/>
                  </a:outerShdw>
                </a:effectLst>
              </a:rPr>
              <a:t>Columnar Databases</a:t>
            </a:r>
            <a:endParaRPr lang="en-IN"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pPr marL="285750" indent="-285750"/>
            <a:r>
              <a:rPr lang="en-US" sz="2400" dirty="0"/>
              <a:t>A columnar database is a database management system (DBMS) that stores data in columns instead of rows. The goal of a columnar database is to efficiently write and read data to and from hard disk storage in order to speed up the time it takes to return a query.</a:t>
            </a:r>
            <a:endParaRPr lang="en-US" sz="2400" dirty="0"/>
          </a:p>
          <a:p>
            <a:pPr marL="285750" indent="-285750"/>
            <a:r>
              <a:rPr lang="en-US" sz="2400" dirty="0"/>
              <a:t>Stores data by column.</a:t>
            </a:r>
            <a:endParaRPr lang="en-US" sz="2400" dirty="0"/>
          </a:p>
          <a:p>
            <a:pPr marL="285750" indent="-285750"/>
            <a:r>
              <a:rPr lang="en-US" sz="2400" dirty="0"/>
              <a:t>Keeps all attribute information together.</a:t>
            </a:r>
            <a:endParaRPr lang="en-US" sz="2400" dirty="0"/>
          </a:p>
          <a:p>
            <a:pPr marL="285750" indent="-285750"/>
            <a:r>
              <a:rPr lang="en-US" sz="2400" dirty="0"/>
              <a:t>Handles fixed length data.</a:t>
            </a:r>
            <a:endParaRPr lang="en-US" sz="2400" dirty="0"/>
          </a:p>
          <a:p>
            <a:pPr algn="l">
              <a:buFont typeface="Arial" panose="020B0604020202020204" pitchFamily="34" charset="0"/>
              <a:buChar char="•"/>
            </a:pPr>
            <a:r>
              <a:rPr lang="en-US" sz="2400" dirty="0"/>
              <a:t>Examples are </a:t>
            </a:r>
            <a:r>
              <a:rPr lang="it-IT" b="0" i="0" u="none" strike="noStrike" dirty="0">
                <a:effectLst/>
                <a:latin typeface="Georgia" panose="02040502050405020303" pitchFamily="18" charset="0"/>
              </a:rPr>
              <a:t>Bigtable, </a:t>
            </a:r>
            <a:r>
              <a:rPr lang="it-IT" dirty="0">
                <a:latin typeface="Georgia" panose="02040502050405020303" pitchFamily="18" charset="0"/>
              </a:rPr>
              <a:t>Cassandra, Hbase, Vertica, Accumulo, Hypertable</a:t>
            </a:r>
            <a:endParaRPr lang="it-IT" dirty="0">
              <a:latin typeface="Georgia" panose="02040502050405020303" pitchFamily="18" charset="0"/>
            </a:endParaRPr>
          </a:p>
          <a:p>
            <a:pPr marL="285750" indent="-285750"/>
            <a:endParaRPr lang="en-US" dirty="0"/>
          </a:p>
          <a:p>
            <a:pPr marL="0" indent="0">
              <a:buNone/>
            </a:pPr>
            <a:endParaRPr lang="en-US" dirty="0"/>
          </a:p>
          <a:p>
            <a:pPr marL="285750" indent="-285750"/>
            <a:endParaRPr lang="en-US" dirty="0"/>
          </a:p>
          <a:p>
            <a:endParaRPr lang="en-IN" dirty="0"/>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Columnar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pPr algn="l">
              <a:buFont typeface="Arial" panose="020B0604020202020204" pitchFamily="34" charset="0"/>
              <a:buChar char="•"/>
            </a:pPr>
            <a:r>
              <a:rPr lang="en-US" dirty="0">
                <a:ea typeface="+mj-ea"/>
                <a:cs typeface="+mj-cs"/>
              </a:rPr>
              <a:t>Compression </a:t>
            </a:r>
            <a:endParaRPr lang="en-US" dirty="0">
              <a:ea typeface="+mj-ea"/>
              <a:cs typeface="+mj-cs"/>
            </a:endParaRPr>
          </a:p>
          <a:p>
            <a:pPr algn="l">
              <a:buFont typeface="Arial" panose="020B0604020202020204" pitchFamily="34" charset="0"/>
              <a:buChar char="•"/>
            </a:pPr>
            <a:r>
              <a:rPr lang="en-US" dirty="0">
                <a:ea typeface="+mj-ea"/>
                <a:cs typeface="+mj-cs"/>
              </a:rPr>
              <a:t>Aggregation queries like min , max, count</a:t>
            </a:r>
            <a:endParaRPr lang="en-US" dirty="0">
              <a:ea typeface="+mj-ea"/>
              <a:cs typeface="+mj-cs"/>
            </a:endParaRPr>
          </a:p>
          <a:p>
            <a:pPr algn="l">
              <a:buFont typeface="Arial" panose="020B0604020202020204" pitchFamily="34" charset="0"/>
              <a:buChar char="•"/>
            </a:pPr>
            <a:r>
              <a:rPr lang="en-US" dirty="0">
                <a:ea typeface="+mj-ea"/>
                <a:cs typeface="+mj-cs"/>
              </a:rPr>
              <a:t>Scalability</a:t>
            </a:r>
            <a:endParaRPr lang="en-US" dirty="0">
              <a:ea typeface="+mj-ea"/>
              <a:cs typeface="+mj-cs"/>
            </a:endParaRPr>
          </a:p>
          <a:p>
            <a:pPr algn="l">
              <a:buFont typeface="Arial" panose="020B0604020202020204" pitchFamily="34" charset="0"/>
              <a:buChar char="•"/>
            </a:pPr>
            <a:r>
              <a:rPr lang="en-US" dirty="0">
                <a:ea typeface="+mj-ea"/>
                <a:cs typeface="+mj-cs"/>
              </a:rPr>
              <a:t>Fast to load and query</a:t>
            </a:r>
            <a:endParaRPr lang="en-US" dirty="0">
              <a:ea typeface="+mj-ea"/>
              <a:cs typeface="+mj-cs"/>
            </a:endParaRPr>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Columnar Databases</a:t>
            </a:r>
            <a:endParaRPr lang="en-US" dirty="0"/>
          </a:p>
        </p:txBody>
      </p:sp>
      <p:pic>
        <p:nvPicPr>
          <p:cNvPr id="5" name="Content Placeholder 4"/>
          <p:cNvPicPr>
            <a:picLocks noGrp="1" noChangeAspect="1"/>
          </p:cNvPicPr>
          <p:nvPr>
            <p:ph idx="1"/>
          </p:nvPr>
        </p:nvPicPr>
        <p:blipFill>
          <a:blip r:embed="rId1"/>
          <a:stretch>
            <a:fillRect/>
          </a:stretch>
        </p:blipFill>
        <p:spPr>
          <a:xfrm>
            <a:off x="1414350" y="2223109"/>
            <a:ext cx="4603677" cy="3568459"/>
          </a:xfrm>
          <a:prstGeom prst="rect">
            <a:avLst/>
          </a:prstGeom>
        </p:spPr>
      </p:pic>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pic>
        <p:nvPicPr>
          <p:cNvPr id="6" name="Picture 5"/>
          <p:cNvPicPr>
            <a:picLocks noChangeAspect="1"/>
          </p:cNvPicPr>
          <p:nvPr/>
        </p:nvPicPr>
        <p:blipFill>
          <a:blip r:embed="rId2"/>
          <a:stretch>
            <a:fillRect/>
          </a:stretch>
        </p:blipFill>
        <p:spPr>
          <a:xfrm>
            <a:off x="6095999" y="2156619"/>
            <a:ext cx="6085511" cy="251107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898" y="569767"/>
            <a:ext cx="8229600" cy="1143000"/>
          </a:xfrm>
        </p:spPr>
        <p:txBody>
          <a:bodyPr>
            <a:normAutofit/>
          </a:bodyPr>
          <a:lstStyle/>
          <a:p>
            <a:r>
              <a:rPr lang="en-US" sz="4300" dirty="0">
                <a:effectLst>
                  <a:outerShdw blurRad="38100" dist="38100" dir="2700000" algn="tl">
                    <a:srgbClr val="000000"/>
                  </a:outerShdw>
                </a:effectLst>
              </a:rPr>
              <a:t>Graph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760561" y="1760562"/>
            <a:ext cx="8678839" cy="4640238"/>
          </a:xfrm>
        </p:spPr>
        <p:txBody>
          <a:bodyPr>
            <a:normAutofit fontScale="92500" lnSpcReduction="10000"/>
          </a:bodyPr>
          <a:lstStyle/>
          <a:p>
            <a:pPr>
              <a:buFont typeface="Wingdings" panose="05000000000000000000" pitchFamily="2" charset="2"/>
              <a:buChar char="§"/>
            </a:pPr>
            <a:r>
              <a:rPr lang="en-US" sz="2600" dirty="0"/>
              <a:t>Data are represented as vertices and edges</a:t>
            </a:r>
            <a:endParaRPr lang="en-US" sz="2600" dirty="0"/>
          </a:p>
          <a:p>
            <a:pPr>
              <a:buFont typeface="Wingdings" panose="05000000000000000000" pitchFamily="2" charset="2"/>
              <a:buChar char="§"/>
            </a:pPr>
            <a:r>
              <a:rPr lang="en-US" sz="2600" dirty="0"/>
              <a:t>Graph databases are powerful for graph-like queries (e.g., find the shortest path between two elements)</a:t>
            </a: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endParaRPr lang="en-US" sz="2600" dirty="0"/>
          </a:p>
          <a:p>
            <a:pPr>
              <a:buFont typeface="Wingdings" panose="05000000000000000000" pitchFamily="2" charset="2"/>
              <a:buChar char="§"/>
            </a:pPr>
            <a:r>
              <a:rPr lang="en-US" sz="2600" dirty="0"/>
              <a:t>E.g., Neo4j and </a:t>
            </a:r>
            <a:r>
              <a:rPr lang="en-US" sz="2600" dirty="0" err="1"/>
              <a:t>VertexDB</a:t>
            </a:r>
            <a:endParaRPr lang="en-US" sz="2600" dirty="0"/>
          </a:p>
          <a:p>
            <a:pPr lvl="1">
              <a:buFont typeface="Wingdings" panose="05000000000000000000" pitchFamily="2" charset="2"/>
              <a:buChar char="§"/>
            </a:pPr>
            <a:endParaRPr lang="en-US" sz="2400"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4" name="Oval 3"/>
          <p:cNvSpPr/>
          <p:nvPr/>
        </p:nvSpPr>
        <p:spPr>
          <a:xfrm>
            <a:off x="3642612" y="3606683"/>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Id: 1</a:t>
            </a:r>
            <a:endParaRPr lang="en-US" sz="1200" dirty="0">
              <a:solidFill>
                <a:schemeClr val="tx1"/>
              </a:solidFill>
            </a:endParaRPr>
          </a:p>
          <a:p>
            <a:pPr algn="ctr"/>
            <a:r>
              <a:rPr lang="en-US" sz="1200" dirty="0">
                <a:solidFill>
                  <a:schemeClr val="tx1"/>
                </a:solidFill>
              </a:rPr>
              <a:t>Name: Alice</a:t>
            </a:r>
            <a:endParaRPr lang="en-US" sz="1200" dirty="0">
              <a:solidFill>
                <a:schemeClr val="tx1"/>
              </a:solidFill>
            </a:endParaRPr>
          </a:p>
          <a:p>
            <a:pPr algn="ctr"/>
            <a:r>
              <a:rPr lang="en-US" sz="1200" dirty="0">
                <a:solidFill>
                  <a:schemeClr val="tx1"/>
                </a:solidFill>
              </a:rPr>
              <a:t>Age: 18</a:t>
            </a:r>
            <a:endParaRPr lang="en-US" sz="1200" dirty="0">
              <a:solidFill>
                <a:schemeClr val="tx1"/>
              </a:solidFill>
            </a:endParaRPr>
          </a:p>
        </p:txBody>
      </p:sp>
      <p:sp>
        <p:nvSpPr>
          <p:cNvPr id="5" name="Oval 4"/>
          <p:cNvSpPr/>
          <p:nvPr/>
        </p:nvSpPr>
        <p:spPr>
          <a:xfrm>
            <a:off x="6538212" y="2498578"/>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Id: 2</a:t>
            </a:r>
            <a:endParaRPr lang="en-US" sz="1200" dirty="0">
              <a:solidFill>
                <a:schemeClr val="tx1"/>
              </a:solidFill>
            </a:endParaRPr>
          </a:p>
          <a:p>
            <a:pPr algn="ctr"/>
            <a:r>
              <a:rPr lang="en-US" sz="1200" dirty="0">
                <a:solidFill>
                  <a:schemeClr val="tx1"/>
                </a:solidFill>
              </a:rPr>
              <a:t>Name: Bob</a:t>
            </a:r>
            <a:endParaRPr lang="en-US" sz="1200" dirty="0">
              <a:solidFill>
                <a:schemeClr val="tx1"/>
              </a:solidFill>
            </a:endParaRPr>
          </a:p>
          <a:p>
            <a:pPr algn="ctr"/>
            <a:r>
              <a:rPr lang="en-US" sz="1200" dirty="0">
                <a:solidFill>
                  <a:schemeClr val="tx1"/>
                </a:solidFill>
              </a:rPr>
              <a:t>Age: 22</a:t>
            </a:r>
            <a:endParaRPr lang="en-US" sz="1200" dirty="0">
              <a:solidFill>
                <a:schemeClr val="tx1"/>
              </a:solidFill>
            </a:endParaRPr>
          </a:p>
        </p:txBody>
      </p:sp>
      <p:sp>
        <p:nvSpPr>
          <p:cNvPr id="6" name="Oval 5"/>
          <p:cNvSpPr/>
          <p:nvPr/>
        </p:nvSpPr>
        <p:spPr>
          <a:xfrm>
            <a:off x="5745606" y="4812741"/>
            <a:ext cx="1143000" cy="11430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Id: 3</a:t>
            </a:r>
            <a:endParaRPr lang="en-US" sz="1200" dirty="0"/>
          </a:p>
          <a:p>
            <a:pPr algn="ctr"/>
            <a:r>
              <a:rPr lang="en-US" sz="1200" dirty="0"/>
              <a:t>Name: Chess</a:t>
            </a:r>
            <a:endParaRPr lang="en-US" sz="1200" dirty="0"/>
          </a:p>
          <a:p>
            <a:pPr algn="ctr"/>
            <a:r>
              <a:rPr lang="en-US" sz="1200" dirty="0"/>
              <a:t>Type: Group</a:t>
            </a:r>
            <a:endParaRPr lang="en-US" sz="1200" dirty="0"/>
          </a:p>
        </p:txBody>
      </p:sp>
      <p:cxnSp>
        <p:nvCxnSpPr>
          <p:cNvPr id="8" name="Curved Connector 7"/>
          <p:cNvCxnSpPr>
            <a:stCxn id="4" idx="7"/>
            <a:endCxn id="5" idx="2"/>
          </p:cNvCxnSpPr>
          <p:nvPr/>
        </p:nvCxnSpPr>
        <p:spPr>
          <a:xfrm rot="5400000" flipH="1" flipV="1">
            <a:off x="5226223" y="2462081"/>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5" idx="3"/>
            <a:endCxn id="4" idx="6"/>
          </p:cNvCxnSpPr>
          <p:nvPr/>
        </p:nvCxnSpPr>
        <p:spPr>
          <a:xfrm rot="5400000">
            <a:off x="5393611" y="2866192"/>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4"/>
            <a:endCxn id="6" idx="2"/>
          </p:cNvCxnSpPr>
          <p:nvPr/>
        </p:nvCxnSpPr>
        <p:spPr>
          <a:xfrm rot="16200000" flipH="1">
            <a:off x="4662580" y="4301215"/>
            <a:ext cx="634558" cy="15314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6" idx="1"/>
          </p:cNvCxnSpPr>
          <p:nvPr/>
        </p:nvCxnSpPr>
        <p:spPr>
          <a:xfrm rot="16200000" flipV="1">
            <a:off x="5049821" y="3216197"/>
            <a:ext cx="537755" cy="11885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5" idx="4"/>
            <a:endCxn id="6" idx="0"/>
          </p:cNvCxnSpPr>
          <p:nvPr/>
        </p:nvCxnSpPr>
        <p:spPr>
          <a:xfrm rot="5400000">
            <a:off x="6127829" y="3830856"/>
            <a:ext cx="1171163"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 idx="7"/>
            <a:endCxn id="5" idx="5"/>
          </p:cNvCxnSpPr>
          <p:nvPr/>
        </p:nvCxnSpPr>
        <p:spPr>
          <a:xfrm rot="5400000" flipH="1" flipV="1">
            <a:off x="6364553" y="3830857"/>
            <a:ext cx="1505939"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20486742">
            <a:off x="4532911" y="2620717"/>
            <a:ext cx="1337226" cy="646331"/>
          </a:xfrm>
          <a:prstGeom prst="rect">
            <a:avLst/>
          </a:prstGeom>
          <a:noFill/>
        </p:spPr>
        <p:txBody>
          <a:bodyPr wrap="none" rtlCol="0">
            <a:spAutoFit/>
          </a:bodyPr>
          <a:lstStyle/>
          <a:p>
            <a:r>
              <a:rPr lang="en-US" sz="1200" dirty="0"/>
              <a:t>Id:100</a:t>
            </a:r>
            <a:endParaRPr lang="en-US" sz="1200" dirty="0"/>
          </a:p>
          <a:p>
            <a:r>
              <a:rPr lang="en-US" sz="1200" dirty="0"/>
              <a:t>Label: knows</a:t>
            </a:r>
            <a:endParaRPr lang="en-US" sz="1200" dirty="0"/>
          </a:p>
          <a:p>
            <a:r>
              <a:rPr lang="en-US" sz="1200" dirty="0"/>
              <a:t>Since: 2001/10/03</a:t>
            </a:r>
            <a:endParaRPr lang="en-US" sz="1200" dirty="0"/>
          </a:p>
        </p:txBody>
      </p:sp>
      <p:sp>
        <p:nvSpPr>
          <p:cNvPr id="91" name="TextBox 90"/>
          <p:cNvSpPr txBox="1"/>
          <p:nvPr/>
        </p:nvSpPr>
        <p:spPr>
          <a:xfrm rot="20486742">
            <a:off x="5065395" y="3407870"/>
            <a:ext cx="1337226" cy="646331"/>
          </a:xfrm>
          <a:prstGeom prst="rect">
            <a:avLst/>
          </a:prstGeom>
          <a:noFill/>
        </p:spPr>
        <p:txBody>
          <a:bodyPr wrap="none" rtlCol="0">
            <a:spAutoFit/>
          </a:bodyPr>
          <a:lstStyle/>
          <a:p>
            <a:r>
              <a:rPr lang="en-US" sz="1200" dirty="0"/>
              <a:t>Id:101</a:t>
            </a:r>
            <a:endParaRPr lang="en-US" sz="1200" dirty="0"/>
          </a:p>
          <a:p>
            <a:r>
              <a:rPr lang="en-US" sz="1200" dirty="0"/>
              <a:t>Label: knows</a:t>
            </a:r>
            <a:endParaRPr lang="en-US" sz="1200" dirty="0"/>
          </a:p>
          <a:p>
            <a:r>
              <a:rPr lang="en-US" sz="1200" dirty="0"/>
              <a:t>Since: 2001/10/03</a:t>
            </a:r>
            <a:endParaRPr lang="en-US" sz="1200" dirty="0"/>
          </a:p>
        </p:txBody>
      </p:sp>
      <p:sp>
        <p:nvSpPr>
          <p:cNvPr id="92" name="TextBox 91"/>
          <p:cNvSpPr txBox="1"/>
          <p:nvPr/>
        </p:nvSpPr>
        <p:spPr>
          <a:xfrm rot="1144732">
            <a:off x="5057430" y="4237180"/>
            <a:ext cx="1191929" cy="461665"/>
          </a:xfrm>
          <a:prstGeom prst="rect">
            <a:avLst/>
          </a:prstGeom>
          <a:noFill/>
        </p:spPr>
        <p:txBody>
          <a:bodyPr wrap="none" rtlCol="0">
            <a:spAutoFit/>
          </a:bodyPr>
          <a:lstStyle/>
          <a:p>
            <a:r>
              <a:rPr lang="en-US" sz="1200" dirty="0"/>
              <a:t>Id:103</a:t>
            </a:r>
            <a:endParaRPr lang="en-US" sz="1200" dirty="0"/>
          </a:p>
          <a:p>
            <a:r>
              <a:rPr lang="en-US" sz="1200" dirty="0"/>
              <a:t>Label: Members</a:t>
            </a:r>
            <a:endParaRPr lang="en-US" sz="1200" dirty="0"/>
          </a:p>
        </p:txBody>
      </p:sp>
      <p:sp>
        <p:nvSpPr>
          <p:cNvPr id="93" name="TextBox 92"/>
          <p:cNvSpPr txBox="1"/>
          <p:nvPr/>
        </p:nvSpPr>
        <p:spPr>
          <a:xfrm rot="19087203">
            <a:off x="6862978" y="4081469"/>
            <a:ext cx="1191929" cy="461665"/>
          </a:xfrm>
          <a:prstGeom prst="rect">
            <a:avLst/>
          </a:prstGeom>
          <a:noFill/>
        </p:spPr>
        <p:txBody>
          <a:bodyPr wrap="none" rtlCol="0">
            <a:spAutoFit/>
          </a:bodyPr>
          <a:lstStyle/>
          <a:p>
            <a:r>
              <a:rPr lang="en-US" sz="1200" dirty="0"/>
              <a:t>Id:104</a:t>
            </a:r>
            <a:endParaRPr lang="en-US" sz="1200" dirty="0"/>
          </a:p>
          <a:p>
            <a:r>
              <a:rPr lang="en-US" sz="1200" dirty="0"/>
              <a:t>Label: Members</a:t>
            </a:r>
            <a:endParaRPr lang="en-US" sz="1200" dirty="0"/>
          </a:p>
        </p:txBody>
      </p:sp>
      <p:sp>
        <p:nvSpPr>
          <p:cNvPr id="94" name="TextBox 93"/>
          <p:cNvSpPr txBox="1"/>
          <p:nvPr/>
        </p:nvSpPr>
        <p:spPr>
          <a:xfrm rot="19046389">
            <a:off x="5776451" y="3690103"/>
            <a:ext cx="1337226" cy="646331"/>
          </a:xfrm>
          <a:prstGeom prst="rect">
            <a:avLst/>
          </a:prstGeom>
          <a:noFill/>
        </p:spPr>
        <p:txBody>
          <a:bodyPr wrap="none" rtlCol="0">
            <a:spAutoFit/>
          </a:bodyPr>
          <a:lstStyle/>
          <a:p>
            <a:r>
              <a:rPr lang="en-US" sz="1200" dirty="0"/>
              <a:t>Id:105</a:t>
            </a:r>
            <a:endParaRPr lang="en-US" sz="1200" dirty="0"/>
          </a:p>
          <a:p>
            <a:r>
              <a:rPr lang="en-US" sz="1200" dirty="0"/>
              <a:t>Label: </a:t>
            </a:r>
            <a:r>
              <a:rPr lang="en-US" sz="1200" dirty="0" err="1"/>
              <a:t>is_member</a:t>
            </a:r>
            <a:endParaRPr lang="en-US" sz="1200" dirty="0"/>
          </a:p>
          <a:p>
            <a:r>
              <a:rPr lang="en-US" sz="1200" dirty="0"/>
              <a:t>Since: 2011/02/14</a:t>
            </a:r>
            <a:endParaRPr lang="en-US" sz="1200" dirty="0"/>
          </a:p>
        </p:txBody>
      </p:sp>
      <p:sp>
        <p:nvSpPr>
          <p:cNvPr id="95" name="TextBox 94"/>
          <p:cNvSpPr txBox="1"/>
          <p:nvPr/>
        </p:nvSpPr>
        <p:spPr>
          <a:xfrm rot="1437996">
            <a:off x="4055785" y="5252639"/>
            <a:ext cx="1337226" cy="646331"/>
          </a:xfrm>
          <a:prstGeom prst="rect">
            <a:avLst/>
          </a:prstGeom>
          <a:noFill/>
        </p:spPr>
        <p:txBody>
          <a:bodyPr wrap="none" rtlCol="0">
            <a:spAutoFit/>
          </a:bodyPr>
          <a:lstStyle/>
          <a:p>
            <a:r>
              <a:rPr lang="en-US" sz="1200" dirty="0"/>
              <a:t>Id:102</a:t>
            </a:r>
            <a:endParaRPr lang="en-US" sz="1200" dirty="0"/>
          </a:p>
          <a:p>
            <a:r>
              <a:rPr lang="en-US" sz="1200" dirty="0"/>
              <a:t>Label: </a:t>
            </a:r>
            <a:r>
              <a:rPr lang="en-US" sz="1200" dirty="0" err="1"/>
              <a:t>is_member</a:t>
            </a:r>
            <a:endParaRPr lang="en-US" sz="1200" dirty="0"/>
          </a:p>
          <a:p>
            <a:r>
              <a:rPr lang="en-US" sz="1200" dirty="0"/>
              <a:t>Since: 2005/07/01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0" grpId="0"/>
      <p:bldP spid="91" grpId="0"/>
      <p:bldP spid="92" grpId="0"/>
      <p:bldP spid="93" grpId="0"/>
      <p:bldP spid="94" grpId="0"/>
      <p:bldP spid="9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Graph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pPr algn="just"/>
            <a:r>
              <a:rPr lang="en-US" dirty="0">
                <a:ea typeface="+mj-ea"/>
                <a:cs typeface="+mj-cs"/>
              </a:rPr>
              <a:t>A graph database is a type of NoSQL database that uses graph theory to store, map and query relationships.</a:t>
            </a:r>
            <a:endParaRPr lang="en-US" dirty="0">
              <a:ea typeface="+mj-ea"/>
              <a:cs typeface="+mj-cs"/>
            </a:endParaRPr>
          </a:p>
          <a:p>
            <a:pPr algn="just"/>
            <a:r>
              <a:rPr lang="en-US" dirty="0">
                <a:ea typeface="+mj-ea"/>
                <a:cs typeface="+mj-cs"/>
              </a:rPr>
              <a:t>The graph is a collection of nodes and edges where each node is used to represent an entity and each edge describes the relationship between entities.</a:t>
            </a:r>
            <a:endParaRPr lang="en-US" dirty="0">
              <a:ea typeface="+mj-ea"/>
              <a:cs typeface="+mj-cs"/>
            </a:endParaRPr>
          </a:p>
          <a:p>
            <a:pPr algn="just"/>
            <a:r>
              <a:rPr lang="en-US" dirty="0">
                <a:ea typeface="+mj-ea"/>
                <a:cs typeface="+mj-cs"/>
              </a:rPr>
              <a:t>Graph databases are basically used for analyzing interconnections. For example, companies might use a graph database to mine data about customers from social media.</a:t>
            </a:r>
            <a:endParaRPr lang="en-US" dirty="0">
              <a:ea typeface="+mj-ea"/>
              <a:cs typeface="+mj-cs"/>
            </a:endParaRPr>
          </a:p>
          <a:p>
            <a:endParaRPr lang="en-US" dirty="0"/>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Graph Databases</a:t>
            </a:r>
            <a:endParaRPr lang="en-US" dirty="0"/>
          </a:p>
        </p:txBody>
      </p:sp>
      <p:sp>
        <p:nvSpPr>
          <p:cNvPr id="3" name="Content Placeholder 2"/>
          <p:cNvSpPr>
            <a:spLocks noGrp="1"/>
          </p:cNvSpPr>
          <p:nvPr>
            <p:ph idx="1"/>
          </p:nvPr>
        </p:nvSpPr>
        <p:spPr/>
        <p:txBody>
          <a:bodyPr/>
          <a:lstStyle/>
          <a:p>
            <a:r>
              <a:rPr lang="en-US" dirty="0"/>
              <a:t> A graph database is any storage system that provides index-free adjacency. This means that every node contains a direct pointer to its adjacent element and no index lookups are necessary. As the number of nodes increases, the cost of a hop remains the same.</a:t>
            </a: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
        <p:nvSpPr>
          <p:cNvPr id="5" name="Rectangle 4"/>
          <p:cNvSpPr/>
          <p:nvPr/>
        </p:nvSpPr>
        <p:spPr>
          <a:xfrm>
            <a:off x="1538175" y="3732028"/>
            <a:ext cx="9509053" cy="2677656"/>
          </a:xfrm>
          <a:prstGeom prst="rect">
            <a:avLst/>
          </a:prstGeom>
        </p:spPr>
        <p:txBody>
          <a:bodyPr wrap="square">
            <a:spAutoFit/>
          </a:bodyPr>
          <a:lstStyle/>
          <a:p>
            <a:r>
              <a:rPr lang="en-US" sz="2400" b="1" dirty="0">
                <a:solidFill>
                  <a:srgbClr val="20242A"/>
                </a:solidFill>
                <a:latin typeface="Montserrat"/>
              </a:rPr>
              <a:t>Graph Databases: Features:</a:t>
            </a:r>
            <a:endParaRPr lang="en-US" sz="2400" b="1" dirty="0">
              <a:solidFill>
                <a:srgbClr val="20242A"/>
              </a:solidFill>
              <a:latin typeface="Montserrat"/>
            </a:endParaRPr>
          </a:p>
          <a:p>
            <a:r>
              <a:rPr lang="en-US" sz="2400" dirty="0">
                <a:solidFill>
                  <a:srgbClr val="20242A"/>
                </a:solidFill>
                <a:latin typeface="Sarala"/>
              </a:rPr>
              <a:t>Features of graph databases</a:t>
            </a:r>
            <a:endParaRPr lang="en-US" sz="2400" dirty="0">
              <a:solidFill>
                <a:srgbClr val="20242A"/>
              </a:solidFill>
              <a:latin typeface="Sarala"/>
            </a:endParaRPr>
          </a:p>
          <a:p>
            <a:pPr>
              <a:buFont typeface="+mj-lt"/>
              <a:buAutoNum type="arabicPeriod"/>
            </a:pPr>
            <a:r>
              <a:rPr lang="en-US" sz="2400" dirty="0">
                <a:solidFill>
                  <a:srgbClr val="20242A"/>
                </a:solidFill>
                <a:latin typeface="Sarala"/>
              </a:rPr>
              <a:t>Flexibility</a:t>
            </a:r>
            <a:endParaRPr lang="en-US" sz="2400" dirty="0">
              <a:solidFill>
                <a:srgbClr val="20242A"/>
              </a:solidFill>
              <a:latin typeface="Sarala"/>
            </a:endParaRPr>
          </a:p>
          <a:p>
            <a:pPr>
              <a:buFont typeface="+mj-lt"/>
              <a:buAutoNum type="arabicPeriod"/>
            </a:pPr>
            <a:r>
              <a:rPr lang="en-US" sz="2400" dirty="0">
                <a:solidFill>
                  <a:srgbClr val="20242A"/>
                </a:solidFill>
                <a:latin typeface="Sarala"/>
              </a:rPr>
              <a:t>Agility</a:t>
            </a:r>
            <a:endParaRPr lang="en-US" sz="2400" dirty="0">
              <a:solidFill>
                <a:srgbClr val="20242A"/>
              </a:solidFill>
              <a:latin typeface="Sarala"/>
            </a:endParaRPr>
          </a:p>
          <a:p>
            <a:pPr>
              <a:buFont typeface="+mj-lt"/>
              <a:buAutoNum type="arabicPeriod"/>
            </a:pPr>
            <a:r>
              <a:rPr lang="en-US" sz="2400" dirty="0">
                <a:solidFill>
                  <a:srgbClr val="20242A"/>
                </a:solidFill>
                <a:latin typeface="Sarala"/>
              </a:rPr>
              <a:t>Improved performance, even with huge volumes of data.</a:t>
            </a:r>
            <a:endParaRPr lang="en-US" sz="2400" dirty="0">
              <a:solidFill>
                <a:srgbClr val="20242A"/>
              </a:solidFill>
              <a:latin typeface="Sarala"/>
            </a:endParaRPr>
          </a:p>
          <a:p>
            <a:r>
              <a:rPr lang="en-US" sz="2400" dirty="0">
                <a:solidFill>
                  <a:srgbClr val="20242A"/>
                </a:solidFill>
                <a:latin typeface="Sarala"/>
              </a:rPr>
              <a:t>Typical use cases for graph databases would include social networking site, recommendation engine</a:t>
            </a:r>
            <a:r>
              <a:rPr lang="en-US" dirty="0">
                <a:solidFill>
                  <a:srgbClr val="20242A"/>
                </a:solidFill>
                <a:latin typeface="Sarala"/>
              </a:rPr>
              <a:t>.</a:t>
            </a:r>
            <a:endParaRPr lang="en-US" b="0" i="0" dirty="0">
              <a:solidFill>
                <a:srgbClr val="20242A"/>
              </a:solidFill>
              <a:effectLst/>
              <a:latin typeface="Saral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Graph Databases</a:t>
            </a: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sp>
        <p:nvSpPr>
          <p:cNvPr id="5" name="Rectangle 4"/>
          <p:cNvSpPr/>
          <p:nvPr/>
        </p:nvSpPr>
        <p:spPr>
          <a:xfrm>
            <a:off x="1049079" y="1881985"/>
            <a:ext cx="6096000" cy="2308324"/>
          </a:xfrm>
          <a:prstGeom prst="rect">
            <a:avLst/>
          </a:prstGeom>
        </p:spPr>
        <p:txBody>
          <a:bodyPr>
            <a:spAutoFit/>
          </a:bodyPr>
          <a:lstStyle/>
          <a:p>
            <a:r>
              <a:rPr lang="en-US" sz="2400" b="1" dirty="0">
                <a:solidFill>
                  <a:srgbClr val="20242A"/>
                </a:solidFill>
                <a:latin typeface="Montserrat"/>
              </a:rPr>
              <a:t>Pros:</a:t>
            </a:r>
            <a:endParaRPr lang="en-US" sz="2400" b="1" dirty="0">
              <a:solidFill>
                <a:srgbClr val="20242A"/>
              </a:solidFill>
              <a:latin typeface="Montserrat"/>
            </a:endParaRPr>
          </a:p>
          <a:p>
            <a:r>
              <a:rPr lang="en-US" sz="2400" dirty="0">
                <a:solidFill>
                  <a:srgbClr val="20242A"/>
                </a:solidFill>
                <a:latin typeface="Sarala"/>
              </a:rPr>
              <a:t>–  Extremely powerful</a:t>
            </a:r>
            <a:endParaRPr lang="en-US" sz="2400" dirty="0">
              <a:solidFill>
                <a:srgbClr val="20242A"/>
              </a:solidFill>
              <a:latin typeface="Sarala"/>
            </a:endParaRPr>
          </a:p>
          <a:p>
            <a:r>
              <a:rPr lang="en-US" sz="2400" dirty="0">
                <a:solidFill>
                  <a:srgbClr val="20242A"/>
                </a:solidFill>
                <a:latin typeface="Sarala"/>
              </a:rPr>
              <a:t>–  Connected data is locally indexed</a:t>
            </a:r>
            <a:endParaRPr lang="en-US" sz="2400" dirty="0">
              <a:solidFill>
                <a:srgbClr val="20242A"/>
              </a:solidFill>
              <a:latin typeface="Sarala"/>
            </a:endParaRPr>
          </a:p>
          <a:p>
            <a:r>
              <a:rPr lang="en-US" sz="2400" dirty="0">
                <a:solidFill>
                  <a:srgbClr val="20242A"/>
                </a:solidFill>
                <a:latin typeface="Sarala"/>
              </a:rPr>
              <a:t>–  Can provide ACID</a:t>
            </a:r>
            <a:endParaRPr lang="en-US" sz="2400" dirty="0">
              <a:solidFill>
                <a:srgbClr val="20242A"/>
              </a:solidFill>
              <a:latin typeface="Sarala"/>
            </a:endParaRPr>
          </a:p>
          <a:p>
            <a:r>
              <a:rPr lang="en-US" sz="2400" dirty="0">
                <a:solidFill>
                  <a:srgbClr val="20242A"/>
                </a:solidFill>
                <a:latin typeface="Sarala"/>
              </a:rPr>
              <a:t>–  Results in real-time</a:t>
            </a:r>
            <a:endParaRPr lang="en-US" sz="2400" dirty="0">
              <a:solidFill>
                <a:srgbClr val="20242A"/>
              </a:solidFill>
              <a:latin typeface="Sarala"/>
            </a:endParaRPr>
          </a:p>
          <a:p>
            <a:r>
              <a:rPr lang="en-US" sz="2400" dirty="0">
                <a:solidFill>
                  <a:srgbClr val="20242A"/>
                </a:solidFill>
                <a:latin typeface="Sarala"/>
              </a:rPr>
              <a:t>–  Agile Structure</a:t>
            </a:r>
            <a:endParaRPr lang="en-US" sz="2400" b="0" i="0" dirty="0">
              <a:solidFill>
                <a:srgbClr val="20242A"/>
              </a:solidFill>
              <a:effectLst/>
              <a:latin typeface="Sarala"/>
            </a:endParaRPr>
          </a:p>
        </p:txBody>
      </p:sp>
      <p:sp>
        <p:nvSpPr>
          <p:cNvPr id="6" name="Rectangle 5"/>
          <p:cNvSpPr/>
          <p:nvPr/>
        </p:nvSpPr>
        <p:spPr>
          <a:xfrm>
            <a:off x="1336157" y="4742285"/>
            <a:ext cx="6096000" cy="830997"/>
          </a:xfrm>
          <a:prstGeom prst="rect">
            <a:avLst/>
          </a:prstGeom>
        </p:spPr>
        <p:txBody>
          <a:bodyPr>
            <a:spAutoFit/>
          </a:bodyPr>
          <a:lstStyle/>
          <a:p>
            <a:r>
              <a:rPr lang="en-US" sz="2400" b="1" dirty="0">
                <a:solidFill>
                  <a:srgbClr val="20242A"/>
                </a:solidFill>
                <a:latin typeface="Sarala"/>
              </a:rPr>
              <a:t>Cons:</a:t>
            </a:r>
            <a:endParaRPr lang="en-US" sz="2400" dirty="0">
              <a:solidFill>
                <a:srgbClr val="20242A"/>
              </a:solidFill>
              <a:latin typeface="Sarala"/>
            </a:endParaRPr>
          </a:p>
          <a:p>
            <a:r>
              <a:rPr lang="en-US" sz="2400" dirty="0">
                <a:solidFill>
                  <a:srgbClr val="20242A"/>
                </a:solidFill>
                <a:latin typeface="Sarala"/>
              </a:rPr>
              <a:t>–  Difficult to scale out, though can scale up</a:t>
            </a:r>
            <a:endParaRPr lang="en-US" sz="2400" b="0" i="0" dirty="0">
              <a:solidFill>
                <a:srgbClr val="20242A"/>
              </a:solidFill>
              <a:effectLst/>
              <a:latin typeface="Saral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6"/>
          <p:cNvSpPr txBox="1">
            <a:spLocks noGrp="1"/>
          </p:cNvSpPr>
          <p:nvPr>
            <p:ph type="body" idx="1"/>
          </p:nvPr>
        </p:nvSpPr>
        <p:spPr>
          <a:xfrm>
            <a:off x="1524000" y="164639"/>
            <a:ext cx="9144000" cy="768085"/>
          </a:xfrm>
          <a:prstGeom prst="rect">
            <a:avLst/>
          </a:prstGeom>
          <a:noFill/>
          <a:ln>
            <a:noFill/>
          </a:ln>
        </p:spPr>
        <p:txBody>
          <a:bodyPr spcFirstLastPara="1" vert="horz" wrap="square" lIns="91425" tIns="45700" rIns="91425" bIns="45700" rtlCol="0" anchor="ctr" anchorCtr="0">
            <a:normAutofit/>
          </a:bodyPr>
          <a:lstStyle/>
          <a:p>
            <a:pPr marL="0" indent="0">
              <a:spcBef>
                <a:spcPts val="0"/>
              </a:spcBef>
              <a:buSzPts val="2800"/>
            </a:pPr>
            <a:r>
              <a:rPr lang="en-US" sz="2800"/>
              <a:t>NoSQL Graph Databases</a:t>
            </a:r>
            <a:endParaRPr lang="en-US" sz="2800"/>
          </a:p>
        </p:txBody>
      </p:sp>
      <p:pic>
        <p:nvPicPr>
          <p:cNvPr id="698" name="Google Shape;698;p86" descr="Graph Database Data Model"/>
          <p:cNvPicPr preferRelativeResize="0"/>
          <p:nvPr/>
        </p:nvPicPr>
        <p:blipFill rotWithShape="1">
          <a:blip r:embed="rId1"/>
          <a:srcRect/>
          <a:stretch>
            <a:fillRect/>
          </a:stretch>
        </p:blipFill>
        <p:spPr>
          <a:xfrm>
            <a:off x="1595408" y="2071678"/>
            <a:ext cx="4058919" cy="2360600"/>
          </a:xfrm>
          <a:prstGeom prst="rect">
            <a:avLst/>
          </a:prstGeom>
          <a:noFill/>
          <a:ln>
            <a:noFill/>
          </a:ln>
        </p:spPr>
      </p:pic>
      <p:pic>
        <p:nvPicPr>
          <p:cNvPr id="699" name="Google Shape;699;p86" descr="http://dev.assets.neo4j.com.s3.amazonaws.com/wp-content/uploads/2013/01/blog0116_graphcities.1.png"/>
          <p:cNvPicPr preferRelativeResize="0"/>
          <p:nvPr/>
        </p:nvPicPr>
        <p:blipFill rotWithShape="1">
          <a:blip r:embed="rId2"/>
          <a:srcRect/>
          <a:stretch>
            <a:fillRect/>
          </a:stretch>
        </p:blipFill>
        <p:spPr>
          <a:xfrm>
            <a:off x="5881686" y="2000240"/>
            <a:ext cx="4591050" cy="2857500"/>
          </a:xfrm>
          <a:prstGeom prst="rect">
            <a:avLst/>
          </a:prstGeom>
          <a:noFill/>
          <a:ln>
            <a:noFill/>
          </a:ln>
        </p:spPr>
      </p:pic>
      <p:sp>
        <p:nvSpPr>
          <p:cNvPr id="700" name="Google Shape;700;p86"/>
          <p:cNvSpPr txBox="1"/>
          <p:nvPr/>
        </p:nvSpPr>
        <p:spPr>
          <a:xfrm>
            <a:off x="2309786" y="5214952"/>
            <a:ext cx="7643866" cy="646331"/>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panose="020F0502020204030204"/>
                <a:ea typeface="Calibri" panose="020F0502020204030204"/>
                <a:cs typeface="Calibri" panose="020F0502020204030204"/>
                <a:sym typeface="Calibri" panose="020F0502020204030204"/>
              </a:rPr>
              <a:t>Recommendations, Fraud Detection, manage complex interdependencies in telecommunications, IT infrastructure, supply-chain management…..</a:t>
            </a:r>
            <a:endParaRPr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NoSQL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a:bodyPr>
          <a:lstStyle/>
          <a:p>
            <a:pPr marL="0" indent="0">
              <a:buNone/>
            </a:pPr>
            <a:r>
              <a:rPr lang="en-US" dirty="0"/>
              <a:t>NoSQL databases are designed to handle</a:t>
            </a:r>
            <a:endParaRPr lang="en-US" dirty="0"/>
          </a:p>
          <a:p>
            <a:r>
              <a:rPr lang="en-US" dirty="0"/>
              <a:t>large databases challenges (millions of users, </a:t>
            </a:r>
            <a:r>
              <a:rPr lang="en-US" b="0" i="0" dirty="0">
                <a:solidFill>
                  <a:srgbClr val="222222"/>
                </a:solidFill>
                <a:effectLst/>
                <a:latin typeface="Source Sans Pro" panose="020B0503030403020204" pitchFamily="34" charset="0"/>
              </a:rPr>
              <a:t>Internet giants like Amazon ,Google, Facebook etc. who deal with huge volumes of data. </a:t>
            </a:r>
            <a:endParaRPr lang="en-US" dirty="0"/>
          </a:p>
          <a:p>
            <a:r>
              <a:rPr lang="en-US" dirty="0"/>
              <a:t>Continuously changing nature of data- structured, Semi structured, unstructured nature of data</a:t>
            </a:r>
            <a:endParaRPr lang="en-US" dirty="0"/>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6775" y="228600"/>
            <a:ext cx="8153400" cy="990600"/>
          </a:xfrm>
        </p:spPr>
        <p:txBody>
          <a:bodyPr/>
          <a:lstStyle/>
          <a:p>
            <a:pPr eaLnBrk="1" hangingPunct="1"/>
            <a:endParaRPr lang="en-US" altLang="en-US" dirty="0"/>
          </a:p>
        </p:txBody>
      </p:sp>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endParaRPr lang="en-US" altLang="en-US" sz="6000" dirty="0"/>
          </a:p>
        </p:txBody>
      </p:sp>
      <p:sp>
        <p:nvSpPr>
          <p:cNvPr id="108547" name="Slide Number Placeholder 5"/>
          <p:cNvSpPr>
            <a:spLocks noGrp="1"/>
          </p:cNvSpPr>
          <p:nvPr>
            <p:ph type="sldNum" sz="quarter" idx="12"/>
          </p:nvPr>
        </p:nvSpPr>
        <p:spPr bwMode="auto">
          <a:ln>
            <a:miter lim="800000"/>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fld>
            <a:endParaRPr kumimoji="0" lang="en-US" altLang="en-US" sz="1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IN" sz="4300" dirty="0">
                <a:effectLst>
                  <a:outerShdw blurRad="38100" dist="38100" dir="2700000" algn="tl">
                    <a:srgbClr val="000000"/>
                  </a:outerShdw>
                </a:effectLst>
              </a:rPr>
              <a:t>NoSQL</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ln>
            <a:solidFill>
              <a:schemeClr val="accent1"/>
            </a:solidFill>
          </a:ln>
        </p:spPr>
        <p:txBody>
          <a:bodyPr>
            <a:normAutofit fontScale="92500" lnSpcReduction="10000"/>
          </a:bodyPr>
          <a:lstStyle/>
          <a:p>
            <a:pPr>
              <a:buNone/>
            </a:pPr>
            <a:r>
              <a:rPr lang="en-IN" dirty="0"/>
              <a:t> </a:t>
            </a:r>
            <a:endParaRPr lang="en-IN" dirty="0"/>
          </a:p>
          <a:p>
            <a:pPr>
              <a:buNone/>
            </a:pPr>
            <a:r>
              <a:rPr lang="en-IN" dirty="0"/>
              <a:t>•</a:t>
            </a:r>
            <a:r>
              <a:rPr lang="en-IN" b="1" dirty="0"/>
              <a:t>Variable data</a:t>
            </a:r>
            <a:endParaRPr lang="en-IN" dirty="0"/>
          </a:p>
          <a:p>
            <a:pPr>
              <a:buNone/>
            </a:pPr>
            <a:r>
              <a:rPr lang="en-IN" dirty="0"/>
              <a:t>•</a:t>
            </a:r>
            <a:r>
              <a:rPr lang="en-IN" b="1" dirty="0"/>
              <a:t>Massive data </a:t>
            </a:r>
            <a:endParaRPr lang="en-IN" dirty="0"/>
          </a:p>
          <a:p>
            <a:pPr>
              <a:buNone/>
            </a:pPr>
            <a:r>
              <a:rPr lang="en-IN" dirty="0"/>
              <a:t>•</a:t>
            </a:r>
            <a:r>
              <a:rPr lang="en-IN" b="1" dirty="0"/>
              <a:t>Parallelism </a:t>
            </a:r>
            <a:endParaRPr lang="en-IN" dirty="0"/>
          </a:p>
          <a:p>
            <a:pPr>
              <a:buNone/>
            </a:pPr>
            <a:r>
              <a:rPr lang="en-IN" dirty="0"/>
              <a:t>•</a:t>
            </a:r>
            <a:r>
              <a:rPr lang="en-IN" b="1" dirty="0"/>
              <a:t>Simpler queries </a:t>
            </a:r>
            <a:endParaRPr lang="en-IN" dirty="0"/>
          </a:p>
          <a:p>
            <a:pPr>
              <a:buNone/>
            </a:pPr>
            <a:r>
              <a:rPr lang="en-IN" dirty="0"/>
              <a:t>•</a:t>
            </a:r>
            <a:r>
              <a:rPr lang="en-IN" b="1" dirty="0"/>
              <a:t>Relaxed consistency </a:t>
            </a:r>
            <a:endParaRPr lang="en-IN" dirty="0"/>
          </a:p>
          <a:p>
            <a:pPr>
              <a:buNone/>
            </a:pPr>
            <a:r>
              <a:rPr lang="en-IN" dirty="0"/>
              <a:t>•</a:t>
            </a:r>
            <a:r>
              <a:rPr lang="en-IN" b="1" dirty="0"/>
              <a:t>Easier/cheaper </a:t>
            </a:r>
            <a:endParaRPr lang="en-IN" dirty="0"/>
          </a:p>
          <a:p>
            <a:pPr>
              <a:buNone/>
            </a:pPr>
            <a:endParaRPr lang="en-IN" dirty="0"/>
          </a:p>
          <a:p>
            <a:pPr>
              <a:buNone/>
            </a:pPr>
            <a:r>
              <a:rPr lang="en-IN" dirty="0"/>
              <a:t> NoSQL is not really about SQL but instead developing data management systems that are not relational. </a:t>
            </a:r>
            <a:endParaRPr lang="en-IN" dirty="0"/>
          </a:p>
          <a:p>
            <a:endParaRPr lang="en-US" dirty="0"/>
          </a:p>
        </p:txBody>
      </p:sp>
      <p:sp>
        <p:nvSpPr>
          <p:cNvPr id="4" name="Slide Number Placeholder 3"/>
          <p:cNvSpPr>
            <a:spLocks noGrp="1"/>
          </p:cNvSpPr>
          <p:nvPr>
            <p:ph type="sldNum" sz="quarter" idx="12"/>
          </p:nvPr>
        </p:nvSpPr>
        <p:spPr/>
        <p:txBody>
          <a:bodyPr/>
          <a:lstStyle/>
          <a:p>
            <a:fld id="{0053CAA8-0F5A-4657-8C83-3310A6E96C3E}"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815" y="481818"/>
            <a:ext cx="8229600" cy="1143000"/>
          </a:xfrm>
        </p:spPr>
        <p:txBody>
          <a:bodyPr>
            <a:normAutofit/>
          </a:bodyPr>
          <a:lstStyle/>
          <a:p>
            <a:r>
              <a:rPr lang="en-US" sz="4300" dirty="0">
                <a:effectLst>
                  <a:outerShdw blurRad="38100" dist="38100" dir="2700000" algn="tl">
                    <a:srgbClr val="000000"/>
                  </a:outerShdw>
                </a:effectLst>
              </a:rPr>
              <a:t>Scaling Traditional Databases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692322" y="1828800"/>
            <a:ext cx="8747078" cy="4473526"/>
          </a:xfrm>
        </p:spPr>
        <p:txBody>
          <a:bodyPr>
            <a:normAutofit/>
          </a:bodyPr>
          <a:lstStyle/>
          <a:p>
            <a:pPr>
              <a:buFont typeface="Wingdings" panose="05000000000000000000" pitchFamily="2" charset="2"/>
              <a:buChar char="§"/>
            </a:pPr>
            <a:r>
              <a:rPr lang="en-US" sz="2800" dirty="0"/>
              <a:t>Traditional RDBMSs can be either scaled:</a:t>
            </a:r>
            <a:endParaRPr lang="en-US" sz="2800" dirty="0"/>
          </a:p>
          <a:p>
            <a:pPr lvl="1">
              <a:buFont typeface="Wingdings" panose="05000000000000000000" pitchFamily="2" charset="2"/>
              <a:buChar char="§"/>
            </a:pPr>
            <a:r>
              <a:rPr lang="en-US" sz="2600" dirty="0">
                <a:solidFill>
                  <a:srgbClr val="C00000"/>
                </a:solidFill>
              </a:rPr>
              <a:t>Vertically</a:t>
            </a:r>
            <a:r>
              <a:rPr lang="en-US" sz="2600" dirty="0"/>
              <a:t> (or </a:t>
            </a:r>
            <a:r>
              <a:rPr lang="en-US" sz="2600" dirty="0">
                <a:solidFill>
                  <a:srgbClr val="C00000"/>
                </a:solidFill>
              </a:rPr>
              <a:t>Up</a:t>
            </a:r>
            <a:r>
              <a:rPr lang="en-US" sz="2600" dirty="0"/>
              <a:t>)</a:t>
            </a:r>
            <a:endParaRPr lang="en-US" sz="2600" dirty="0"/>
          </a:p>
          <a:p>
            <a:pPr lvl="2">
              <a:buFont typeface="Wingdings" panose="05000000000000000000" pitchFamily="2" charset="2"/>
              <a:buChar char="§"/>
            </a:pPr>
            <a:r>
              <a:rPr lang="en-US" sz="1800" dirty="0"/>
              <a:t>Can be achieved by hardware upgrades (e.g., faster CPU, more memory, or larger disk)</a:t>
            </a:r>
            <a:endParaRPr lang="en-US" sz="1800" dirty="0"/>
          </a:p>
          <a:p>
            <a:pPr lvl="2">
              <a:buFont typeface="Wingdings" panose="05000000000000000000" pitchFamily="2" charset="2"/>
              <a:buChar char="§"/>
            </a:pPr>
            <a:r>
              <a:rPr lang="en-US" sz="1800" dirty="0"/>
              <a:t>Limited by the amount of CPU, RAM and disk that can be configured on a single machine</a:t>
            </a:r>
            <a:endParaRPr lang="en-US" sz="1800" dirty="0"/>
          </a:p>
          <a:p>
            <a:pPr lvl="2">
              <a:buFont typeface="Wingdings" panose="05000000000000000000" pitchFamily="2" charset="2"/>
              <a:buChar char="§"/>
            </a:pPr>
            <a:endParaRPr lang="en-US" dirty="0"/>
          </a:p>
          <a:p>
            <a:pPr lvl="1">
              <a:buFont typeface="Wingdings" panose="05000000000000000000" pitchFamily="2" charset="2"/>
              <a:buChar char="§"/>
            </a:pPr>
            <a:r>
              <a:rPr lang="en-US" sz="2600" dirty="0">
                <a:solidFill>
                  <a:srgbClr val="C00000"/>
                </a:solidFill>
              </a:rPr>
              <a:t>Horizontally</a:t>
            </a:r>
            <a:r>
              <a:rPr lang="en-US" sz="2600" dirty="0"/>
              <a:t> (or </a:t>
            </a:r>
            <a:r>
              <a:rPr lang="en-US" sz="2600" dirty="0">
                <a:solidFill>
                  <a:srgbClr val="C00000"/>
                </a:solidFill>
              </a:rPr>
              <a:t>Out</a:t>
            </a:r>
            <a:r>
              <a:rPr lang="en-US" sz="2600" dirty="0"/>
              <a:t>)</a:t>
            </a:r>
            <a:endParaRPr lang="en-US" sz="2600" dirty="0"/>
          </a:p>
          <a:p>
            <a:pPr lvl="2">
              <a:buFont typeface="Wingdings" panose="05000000000000000000" pitchFamily="2" charset="2"/>
              <a:buChar char="§"/>
            </a:pPr>
            <a:r>
              <a:rPr lang="en-US" sz="1800" dirty="0"/>
              <a:t>Can be achieved by adding more machines</a:t>
            </a:r>
            <a:endParaRPr lang="en-US" sz="1800" dirty="0"/>
          </a:p>
          <a:p>
            <a:pPr lvl="2">
              <a:buFont typeface="Wingdings" panose="05000000000000000000" pitchFamily="2" charset="2"/>
              <a:buChar char="§"/>
            </a:pPr>
            <a:r>
              <a:rPr lang="en-US" sz="1800" dirty="0"/>
              <a:t>Requires database </a:t>
            </a:r>
            <a:r>
              <a:rPr lang="en-US" sz="1800" i="1" dirty="0">
                <a:solidFill>
                  <a:srgbClr val="0070C0"/>
                </a:solidFill>
              </a:rPr>
              <a:t>sharding</a:t>
            </a:r>
            <a:r>
              <a:rPr lang="en-US" sz="1800" dirty="0"/>
              <a:t> and probably </a:t>
            </a:r>
            <a:r>
              <a:rPr lang="en-US" sz="1800" i="1" dirty="0">
                <a:solidFill>
                  <a:srgbClr val="0070C0"/>
                </a:solidFill>
              </a:rPr>
              <a:t>replication</a:t>
            </a:r>
            <a:endParaRPr lang="en-US" sz="1800" i="1" dirty="0">
              <a:solidFill>
                <a:srgbClr val="0070C0"/>
              </a:solidFill>
            </a:endParaRPr>
          </a:p>
          <a:p>
            <a:pPr lvl="2">
              <a:buFont typeface="Wingdings" panose="05000000000000000000" pitchFamily="2" charset="2"/>
              <a:buChar char="§"/>
            </a:pPr>
            <a:r>
              <a:rPr lang="en-US" sz="1800" dirty="0"/>
              <a:t>Limited by the Read-to-Write ratio and communication overhead</a:t>
            </a:r>
            <a:endParaRPr lang="en-US" sz="1800" dirty="0"/>
          </a:p>
          <a:p>
            <a:pPr lvl="1">
              <a:buFont typeface="Wingdings" panose="05000000000000000000" pitchFamily="2" charset="2"/>
              <a:buChar char="§"/>
            </a:pPr>
            <a:endParaRPr lang="en-US"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051" y="480787"/>
            <a:ext cx="8229600" cy="1143000"/>
          </a:xfrm>
        </p:spPr>
        <p:txBody>
          <a:bodyPr/>
          <a:lstStyle/>
          <a:p>
            <a:r>
              <a:rPr lang="en-US" sz="4300" dirty="0">
                <a:effectLst>
                  <a:outerShdw blurRad="38100" dist="38100" dir="2700000" algn="tl">
                    <a:srgbClr val="000000"/>
                  </a:outerShdw>
                </a:effectLst>
              </a:rPr>
              <a:t>Why Sharding Data?</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981200" y="1787856"/>
            <a:ext cx="8458200" cy="4993943"/>
          </a:xfrm>
        </p:spPr>
        <p:txBody>
          <a:bodyPr>
            <a:normAutofit/>
          </a:bodyPr>
          <a:lstStyle/>
          <a:p>
            <a:pPr>
              <a:buFont typeface="Wingdings" panose="05000000000000000000" pitchFamily="2" charset="2"/>
              <a:buChar char="§"/>
            </a:pPr>
            <a:r>
              <a:rPr lang="en-US" sz="2800" dirty="0"/>
              <a:t>Data is typically </a:t>
            </a:r>
            <a:r>
              <a:rPr lang="en-US" sz="2800" i="1" dirty="0"/>
              <a:t>sharded</a:t>
            </a:r>
            <a:r>
              <a:rPr lang="en-US" sz="2800" dirty="0"/>
              <a:t> (or </a:t>
            </a:r>
            <a:r>
              <a:rPr lang="en-US" sz="2800" i="1" dirty="0"/>
              <a:t>striped</a:t>
            </a:r>
            <a:r>
              <a:rPr lang="en-US" sz="2800" dirty="0"/>
              <a:t>) to allow for concurrent/parallel accesses</a:t>
            </a:r>
            <a:endParaRPr lang="en-US" dirty="0"/>
          </a:p>
          <a:p>
            <a:pPr lvl="1">
              <a:buFont typeface="Wingdings" panose="05000000000000000000" pitchFamily="2" charset="2"/>
              <a:buChar char="§"/>
            </a:pPr>
            <a:endParaRPr lang="en-US" dirty="0"/>
          </a:p>
          <a:p>
            <a:pPr lvl="2">
              <a:buFont typeface="Wingdings" panose="05000000000000000000" pitchFamily="2" charset="2"/>
              <a:buChar char="§"/>
            </a:pPr>
            <a:endParaRPr lang="en-US" sz="1800" dirty="0"/>
          </a:p>
          <a:p>
            <a:pPr lvl="1">
              <a:buFont typeface="Wingdings" panose="05000000000000000000" pitchFamily="2" charset="2"/>
              <a:buChar char="§"/>
            </a:pPr>
            <a:endParaRPr lang="en-US" dirty="0"/>
          </a:p>
        </p:txBody>
      </p:sp>
      <p:sp>
        <p:nvSpPr>
          <p:cNvPr id="4" name="Rectangle 3"/>
          <p:cNvSpPr/>
          <p:nvPr/>
        </p:nvSpPr>
        <p:spPr>
          <a:xfrm>
            <a:off x="4419600" y="2895600"/>
            <a:ext cx="3048000" cy="45720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Input data: A large file</a:t>
            </a:r>
            <a:endParaRPr lang="en-US" dirty="0"/>
          </a:p>
        </p:txBody>
      </p:sp>
      <p:sp>
        <p:nvSpPr>
          <p:cNvPr id="5" name="Rectangle 4"/>
          <p:cNvSpPr/>
          <p:nvPr/>
        </p:nvSpPr>
        <p:spPr>
          <a:xfrm>
            <a:off x="2819400" y="3733800"/>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Machine 1</a:t>
            </a:r>
            <a:endParaRPr lang="en-US" sz="1400" dirty="0"/>
          </a:p>
          <a:p>
            <a:pPr algn="ctr">
              <a:defRPr/>
            </a:pPr>
            <a:endParaRPr lang="en-US" sz="1200" dirty="0"/>
          </a:p>
        </p:txBody>
      </p:sp>
      <p:sp>
        <p:nvSpPr>
          <p:cNvPr id="6" name="Rounded Rectangle 5"/>
          <p:cNvSpPr/>
          <p:nvPr/>
        </p:nvSpPr>
        <p:spPr>
          <a:xfrm>
            <a:off x="2847975" y="3990975"/>
            <a:ext cx="1371600" cy="304800"/>
          </a:xfrm>
          <a:prstGeom prst="round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Chunk1 of input data</a:t>
            </a:r>
            <a:endParaRPr lang="en-US" sz="1100" dirty="0"/>
          </a:p>
        </p:txBody>
      </p:sp>
      <p:sp>
        <p:nvSpPr>
          <p:cNvPr id="7" name="Down Arrow 6"/>
          <p:cNvSpPr/>
          <p:nvPr/>
        </p:nvSpPr>
        <p:spPr>
          <a:xfrm>
            <a:off x="3276600" y="3200400"/>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409950" y="3048001"/>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Down Arrow 8"/>
          <p:cNvSpPr/>
          <p:nvPr/>
        </p:nvSpPr>
        <p:spPr>
          <a:xfrm>
            <a:off x="8077200" y="3200400"/>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7467600" y="3048001"/>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5181600" y="3733800"/>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Machine 2</a:t>
            </a:r>
            <a:endParaRPr lang="en-US" sz="1400" dirty="0"/>
          </a:p>
          <a:p>
            <a:pPr algn="ctr">
              <a:defRPr/>
            </a:pPr>
            <a:endParaRPr lang="en-US" sz="1200" dirty="0"/>
          </a:p>
        </p:txBody>
      </p:sp>
      <p:sp>
        <p:nvSpPr>
          <p:cNvPr id="12" name="Rounded Rectangle 11"/>
          <p:cNvSpPr/>
          <p:nvPr/>
        </p:nvSpPr>
        <p:spPr>
          <a:xfrm>
            <a:off x="5219700" y="3990975"/>
            <a:ext cx="1371600" cy="3048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Chunk3 of input data</a:t>
            </a:r>
            <a:endParaRPr lang="en-US" sz="1100" dirty="0"/>
          </a:p>
        </p:txBody>
      </p:sp>
      <p:sp>
        <p:nvSpPr>
          <p:cNvPr id="13" name="Rectangle 12"/>
          <p:cNvSpPr/>
          <p:nvPr/>
        </p:nvSpPr>
        <p:spPr>
          <a:xfrm>
            <a:off x="7620000" y="3733800"/>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Machine 3</a:t>
            </a:r>
            <a:endParaRPr lang="en-US" sz="1400" dirty="0"/>
          </a:p>
          <a:p>
            <a:pPr algn="ctr">
              <a:defRPr/>
            </a:pPr>
            <a:endParaRPr lang="en-US" sz="1200" dirty="0"/>
          </a:p>
        </p:txBody>
      </p:sp>
      <p:sp>
        <p:nvSpPr>
          <p:cNvPr id="14" name="Rounded Rectangle 13"/>
          <p:cNvSpPr/>
          <p:nvPr/>
        </p:nvSpPr>
        <p:spPr>
          <a:xfrm>
            <a:off x="7658100" y="3990975"/>
            <a:ext cx="1371600" cy="304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Chunk5 of input data</a:t>
            </a:r>
            <a:endParaRPr lang="en-US" sz="1100" dirty="0"/>
          </a:p>
        </p:txBody>
      </p:sp>
      <p:sp>
        <p:nvSpPr>
          <p:cNvPr id="15" name="Down Arrow 14"/>
          <p:cNvSpPr/>
          <p:nvPr/>
        </p:nvSpPr>
        <p:spPr>
          <a:xfrm>
            <a:off x="5638800" y="3352800"/>
            <a:ext cx="533400" cy="3048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ounded Rectangle 15"/>
          <p:cNvSpPr/>
          <p:nvPr/>
        </p:nvSpPr>
        <p:spPr>
          <a:xfrm>
            <a:off x="2849563" y="4324350"/>
            <a:ext cx="1371600" cy="304800"/>
          </a:xfrm>
          <a:prstGeom prst="round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Chunk2 of input data</a:t>
            </a:r>
            <a:endParaRPr lang="en-US" sz="1100" dirty="0"/>
          </a:p>
        </p:txBody>
      </p:sp>
      <p:sp>
        <p:nvSpPr>
          <p:cNvPr id="17" name="Rounded Rectangle 16"/>
          <p:cNvSpPr/>
          <p:nvPr/>
        </p:nvSpPr>
        <p:spPr>
          <a:xfrm>
            <a:off x="5221288" y="4324350"/>
            <a:ext cx="1371600" cy="3048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Chunk4 of input data</a:t>
            </a:r>
            <a:endParaRPr lang="en-US" sz="1100" dirty="0"/>
          </a:p>
        </p:txBody>
      </p:sp>
      <p:sp>
        <p:nvSpPr>
          <p:cNvPr id="18" name="Rounded Rectangle 17"/>
          <p:cNvSpPr/>
          <p:nvPr/>
        </p:nvSpPr>
        <p:spPr>
          <a:xfrm>
            <a:off x="7659688" y="4324350"/>
            <a:ext cx="1371600" cy="304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Chunk5 of input data</a:t>
            </a:r>
            <a:endParaRPr lang="en-US" sz="1100" dirty="0"/>
          </a:p>
        </p:txBody>
      </p:sp>
      <p:cxnSp>
        <p:nvCxnSpPr>
          <p:cNvPr id="20" name="Straight Arrow Connector 19"/>
          <p:cNvCxnSpPr/>
          <p:nvPr/>
        </p:nvCxnSpPr>
        <p:spPr>
          <a:xfrm flipV="1">
            <a:off x="3533775" y="4648200"/>
            <a:ext cx="0" cy="533400"/>
          </a:xfrm>
          <a:prstGeom prst="straightConnector1">
            <a:avLst/>
          </a:prstGeom>
          <a:ln w="60325">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33775" y="5181600"/>
            <a:ext cx="4826476" cy="0"/>
          </a:xfrm>
          <a:prstGeom prst="line">
            <a:avLst/>
          </a:prstGeom>
          <a:ln w="60325">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7" idx="2"/>
          </p:cNvCxnSpPr>
          <p:nvPr/>
        </p:nvCxnSpPr>
        <p:spPr>
          <a:xfrm flipV="1">
            <a:off x="5907088" y="4629150"/>
            <a:ext cx="0" cy="552450"/>
          </a:xfrm>
          <a:prstGeom prst="straightConnector1">
            <a:avLst/>
          </a:prstGeom>
          <a:ln w="60325">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360251" y="4629150"/>
            <a:ext cx="0" cy="552450"/>
          </a:xfrm>
          <a:prstGeom prst="straightConnector1">
            <a:avLst/>
          </a:prstGeom>
          <a:ln w="60325">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345669"/>
            <a:ext cx="6349430" cy="461665"/>
          </a:xfrm>
          <a:prstGeom prst="rect">
            <a:avLst/>
          </a:prstGeom>
          <a:noFill/>
        </p:spPr>
        <p:txBody>
          <a:bodyPr wrap="none" rtlCol="0">
            <a:spAutoFit/>
          </a:bodyPr>
          <a:lstStyle/>
          <a:p>
            <a:r>
              <a:rPr lang="en-US" sz="2400" dirty="0">
                <a:solidFill>
                  <a:srgbClr val="0070C0"/>
                </a:solidFill>
              </a:rPr>
              <a:t>E.g., Chunks 1, 3 and 5 can be accessed in parallel</a:t>
            </a:r>
            <a:endParaRPr lang="en-US" sz="2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arn(inVertical)">
                                      <p:cBhvr>
                                        <p:cTn id="48" dur="500"/>
                                        <p:tgtEl>
                                          <p:spTgt spid="1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inVertical)">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down)">
                                      <p:cBhvr>
                                        <p:cTn id="56" dur="500"/>
                                        <p:tgtEl>
                                          <p:spTgt spid="20"/>
                                        </p:tgtEl>
                                      </p:cBhvr>
                                    </p:animEffect>
                                  </p:childTnLst>
                                </p:cTn>
                              </p:par>
                              <p:par>
                                <p:cTn id="57" presetID="22" presetClass="entr" presetSubtype="4"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par>
                                <p:cTn id="60" presetID="22" presetClass="entr" presetSubtype="4"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par>
                                <p:cTn id="63" presetID="2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17586</Words>
  <Application>WPS Presentation</Application>
  <PresentationFormat>Widescreen</PresentationFormat>
  <Paragraphs>963</Paragraphs>
  <Slides>60</Slides>
  <Notes>13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60</vt:i4>
      </vt:variant>
    </vt:vector>
  </HeadingPairs>
  <TitlesOfParts>
    <vt:vector size="80" baseType="lpstr">
      <vt:lpstr>Arial</vt:lpstr>
      <vt:lpstr>SimSun</vt:lpstr>
      <vt:lpstr>Wingdings</vt:lpstr>
      <vt:lpstr>Calibri</vt:lpstr>
      <vt:lpstr>Tahoma</vt:lpstr>
      <vt:lpstr>Calibri</vt:lpstr>
      <vt:lpstr>MS PGothic</vt:lpstr>
      <vt:lpstr>Wingdings</vt:lpstr>
      <vt:lpstr>Source Sans Pro</vt:lpstr>
      <vt:lpstr>Calibri Light</vt:lpstr>
      <vt:lpstr>Microsoft YaHei</vt:lpstr>
      <vt:lpstr>Arial Unicode MS</vt:lpstr>
      <vt:lpstr>Noto Sans Symbols</vt:lpstr>
      <vt:lpstr>AMGDT</vt:lpstr>
      <vt:lpstr>Courier New</vt:lpstr>
      <vt:lpstr>Arial</vt:lpstr>
      <vt:lpstr>Montserrat</vt:lpstr>
      <vt:lpstr>Sarala</vt:lpstr>
      <vt:lpstr>Georgia</vt:lpstr>
      <vt:lpstr>Office Theme</vt:lpstr>
      <vt:lpstr>Introduction to NoSQL Databases</vt:lpstr>
      <vt:lpstr>Lecture will cover following points</vt:lpstr>
      <vt:lpstr>Types of Data</vt:lpstr>
      <vt:lpstr>Why Classifying Data?</vt:lpstr>
      <vt:lpstr>Relational Databases Challenges</vt:lpstr>
      <vt:lpstr>NoSQL databases</vt:lpstr>
      <vt:lpstr>NoSQL</vt:lpstr>
      <vt:lpstr>Scaling Traditional Databases</vt:lpstr>
      <vt:lpstr>Why Sharding Data?</vt:lpstr>
      <vt:lpstr>Some Guidelines</vt:lpstr>
      <vt:lpstr>Why Replicating Data?</vt:lpstr>
      <vt:lpstr>But, Consistency Becomes a Challenge</vt:lpstr>
      <vt:lpstr>Evolving Database Requirements  </vt:lpstr>
      <vt:lpstr>Scalability</vt:lpstr>
      <vt:lpstr>NoSQL Based Solutions For Big Data </vt:lpstr>
      <vt:lpstr>Overview</vt:lpstr>
      <vt:lpstr>Overview</vt:lpstr>
      <vt:lpstr>Some Possible Characteristics </vt:lpstr>
      <vt:lpstr>Overview – NoSQL Family</vt:lpstr>
      <vt:lpstr>PowerPoint 演示文稿</vt:lpstr>
      <vt:lpstr>Cloud Data Management  SQL or NoSQL ?</vt:lpstr>
      <vt:lpstr>NoSQL</vt:lpstr>
      <vt:lpstr>Lecture will cover following points</vt:lpstr>
      <vt:lpstr>The CAP Theorem</vt:lpstr>
      <vt:lpstr>PowerPoint 演示文稿</vt:lpstr>
      <vt:lpstr>The CAP Theorem (Cont’d)</vt:lpstr>
      <vt:lpstr>Large-Scale Databases</vt:lpstr>
      <vt:lpstr>Trading-Off Consistency</vt:lpstr>
      <vt:lpstr>Trading-Off Consistency</vt:lpstr>
      <vt:lpstr>The BASE Properties</vt:lpstr>
      <vt:lpstr>Eventual Consistency</vt:lpstr>
      <vt:lpstr>Eventual Consistency</vt:lpstr>
      <vt:lpstr>Eventual Consistency:  A Main Challenge</vt:lpstr>
      <vt:lpstr>Challenges with RDBMS</vt:lpstr>
      <vt:lpstr>NoSQL Databases</vt:lpstr>
      <vt:lpstr>Characteristics of NoSQL databases</vt:lpstr>
      <vt:lpstr>Why NoSQL now</vt:lpstr>
      <vt:lpstr>Types of NoSQL Databases</vt:lpstr>
      <vt:lpstr>Document Stores</vt:lpstr>
      <vt:lpstr>Document Stores</vt:lpstr>
      <vt:lpstr>Document oriented database</vt:lpstr>
      <vt:lpstr>Document oriented database</vt:lpstr>
      <vt:lpstr>PowerPoint 演示文稿</vt:lpstr>
      <vt:lpstr>Document Stores</vt:lpstr>
      <vt:lpstr>Key-Value Stores</vt:lpstr>
      <vt:lpstr>Type of Data in Key Value Database</vt:lpstr>
      <vt:lpstr>Key Value Examples</vt:lpstr>
      <vt:lpstr>Key value Database</vt:lpstr>
      <vt:lpstr>Key-Value Stores</vt:lpstr>
      <vt:lpstr>Key-Value Stores (Use Cases)</vt:lpstr>
      <vt:lpstr>Columnar Databases</vt:lpstr>
      <vt:lpstr>Columnar Databases</vt:lpstr>
      <vt:lpstr>Columnar Databases</vt:lpstr>
      <vt:lpstr>Columnar Databases</vt:lpstr>
      <vt:lpstr>Graph Databases</vt:lpstr>
      <vt:lpstr>Graph Databases</vt:lpstr>
      <vt:lpstr>Graph Databases</vt:lpstr>
      <vt:lpstr>Graph Databases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user</cp:lastModifiedBy>
  <cp:revision>871</cp:revision>
  <cp:lastPrinted>2020-09-28T14:48:00Z</cp:lastPrinted>
  <dcterms:created xsi:type="dcterms:W3CDTF">2020-08-16T16:51:00Z</dcterms:created>
  <dcterms:modified xsi:type="dcterms:W3CDTF">2024-03-17T20:18:13Z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AB860F5C49F5428396A17F059DA5FF7A</vt:lpwstr>
  </property>
  <property fmtid="{D5CDD505-2E9C-101B-9397-08002B2CF9AE}" pid="3" name="KSOProductBuildVer">
    <vt:lpwstr>1033-11.2.0.11537</vt:lpwstr>
  </property>
</Properties>
</file>