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42" r:id="rId1"/>
  </p:sldMasterIdLst>
  <p:notesMasterIdLst>
    <p:notesMasterId r:id="rId66"/>
  </p:notesMasterIdLst>
  <p:sldIdLst>
    <p:sldId id="258"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43" r:id="rId20"/>
    <p:sldId id="784" r:id="rId21"/>
    <p:sldId id="785" r:id="rId22"/>
    <p:sldId id="786" r:id="rId23"/>
    <p:sldId id="787" r:id="rId24"/>
    <p:sldId id="788" r:id="rId25"/>
    <p:sldId id="313" r:id="rId26"/>
    <p:sldId id="314" r:id="rId27"/>
    <p:sldId id="789" r:id="rId28"/>
    <p:sldId id="809" r:id="rId29"/>
    <p:sldId id="790" r:id="rId30"/>
    <p:sldId id="791" r:id="rId31"/>
    <p:sldId id="792" r:id="rId32"/>
    <p:sldId id="793" r:id="rId33"/>
    <p:sldId id="794" r:id="rId34"/>
    <p:sldId id="795" r:id="rId35"/>
    <p:sldId id="810" r:id="rId36"/>
    <p:sldId id="796" r:id="rId37"/>
    <p:sldId id="813" r:id="rId38"/>
    <p:sldId id="797" r:id="rId39"/>
    <p:sldId id="798" r:id="rId40"/>
    <p:sldId id="799" r:id="rId41"/>
    <p:sldId id="317" r:id="rId42"/>
    <p:sldId id="800" r:id="rId43"/>
    <p:sldId id="319" r:id="rId44"/>
    <p:sldId id="801" r:id="rId45"/>
    <p:sldId id="811" r:id="rId46"/>
    <p:sldId id="812" r:id="rId47"/>
    <p:sldId id="802" r:id="rId48"/>
    <p:sldId id="321" r:id="rId49"/>
    <p:sldId id="803" r:id="rId50"/>
    <p:sldId id="804" r:id="rId51"/>
    <p:sldId id="805" r:id="rId52"/>
    <p:sldId id="323" r:id="rId53"/>
    <p:sldId id="806" r:id="rId54"/>
    <p:sldId id="807" r:id="rId55"/>
    <p:sldId id="808" r:id="rId56"/>
    <p:sldId id="331" r:id="rId57"/>
    <p:sldId id="332" r:id="rId58"/>
    <p:sldId id="333" r:id="rId59"/>
    <p:sldId id="334" r:id="rId60"/>
    <p:sldId id="335" r:id="rId61"/>
    <p:sldId id="814" r:id="rId62"/>
    <p:sldId id="337" r:id="rId63"/>
    <p:sldId id="338" r:id="rId64"/>
    <p:sldId id="336" r:id="rId6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61C"/>
    <a:srgbClr val="EFB67D"/>
    <a:srgbClr val="EF6D83"/>
    <a:srgbClr val="FFFFFF"/>
    <a:srgbClr val="FF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90" d="100"/>
          <a:sy n="90" d="100"/>
        </p:scale>
        <p:origin x="69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pPr/>
              <a:t>2/29/2024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pPr/>
              <a:t>‹#›</a:t>
            </a:fld>
            <a:endParaRPr lang="en-US"/>
          </a:p>
        </p:txBody>
      </p:sp>
    </p:spTree>
    <p:extLst>
      <p:ext uri="{BB962C8B-B14F-4D97-AF65-F5344CB8AC3E}">
        <p14:creationId xmlns:p14="http://schemas.microsoft.com/office/powerpoint/2010/main"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a:t> </a:t>
            </a:r>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a:t> </a:t>
            </a:r>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val="1712977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3" name="Google Shape;41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a:ea typeface="Arial"/>
                <a:cs typeface="Arial"/>
                <a:sym typeface="Arial"/>
              </a:rPr>
              <a:t>The schema is very flexible. Documents in each collection can have different structures. </a:t>
            </a:r>
            <a:endParaRPr/>
          </a:p>
          <a:p>
            <a:pPr marL="0" lvl="0" indent="0" algn="l" rtl="0">
              <a:spcBef>
                <a:spcPts val="0"/>
              </a:spcBef>
              <a:spcAft>
                <a:spcPts val="0"/>
              </a:spcAft>
              <a:buNone/>
            </a:pPr>
            <a:endParaRPr>
              <a:latin typeface="Arial"/>
              <a:ea typeface="Arial"/>
              <a:cs typeface="Arial"/>
              <a:sym typeface="Arial"/>
            </a:endParaRPr>
          </a:p>
        </p:txBody>
      </p:sp>
      <p:sp>
        <p:nvSpPr>
          <p:cNvPr id="414" name="Google Shape;414;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a:ea typeface="Arial"/>
                <a:cs typeface="Arial"/>
                <a:sym typeface="Arial"/>
              </a:rPr>
              <a:t>11</a:t>
            </a:fld>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3" name="Google Shape;42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a:ea typeface="Arial"/>
                <a:cs typeface="Arial"/>
                <a:sym typeface="Arial"/>
              </a:rPr>
              <a:t>The schema is very flexible. Documents in each collection can have different structures. </a:t>
            </a:r>
            <a:endParaRPr/>
          </a:p>
          <a:p>
            <a:pPr marL="0" lvl="0" indent="0" algn="l" rtl="0">
              <a:spcBef>
                <a:spcPts val="0"/>
              </a:spcBef>
              <a:spcAft>
                <a:spcPts val="0"/>
              </a:spcAft>
              <a:buNone/>
            </a:pPr>
            <a:endParaRPr>
              <a:latin typeface="Arial"/>
              <a:ea typeface="Arial"/>
              <a:cs typeface="Arial"/>
              <a:sym typeface="Arial"/>
            </a:endParaRPr>
          </a:p>
        </p:txBody>
      </p:sp>
      <p:sp>
        <p:nvSpPr>
          <p:cNvPr id="424" name="Google Shape;424;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a:ea typeface="Arial"/>
                <a:cs typeface="Arial"/>
                <a:sym typeface="Arial"/>
              </a:rPr>
              <a:t>12</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a:ea typeface="Arial"/>
                <a:cs typeface="Arial"/>
                <a:sym typeface="Arial"/>
              </a:rPr>
              <a:t>With embedded documents, we do not need complicated join table. </a:t>
            </a:r>
            <a:endParaRPr/>
          </a:p>
          <a:p>
            <a:pPr marL="0" lvl="0" indent="0" algn="l" rtl="0">
              <a:spcBef>
                <a:spcPts val="0"/>
              </a:spcBef>
              <a:spcAft>
                <a:spcPts val="0"/>
              </a:spcAft>
              <a:buNone/>
            </a:pPr>
            <a:r>
              <a:rPr lang="en-IN">
                <a:latin typeface="Arial"/>
                <a:ea typeface="Arial"/>
                <a:cs typeface="Arial"/>
                <a:sym typeface="Arial"/>
              </a:rPr>
              <a:t>Why objectId1 – a hex string </a:t>
            </a:r>
            <a:endParaRPr/>
          </a:p>
        </p:txBody>
      </p:sp>
      <p:sp>
        <p:nvSpPr>
          <p:cNvPr id="435" name="Google Shape;435;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a:ea typeface="Arial"/>
                <a:cs typeface="Arial"/>
                <a:sym typeface="Arial"/>
              </a:rPr>
              <a:t>13</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6" name="Google Shape;44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a:latin typeface="Arial"/>
                <a:ea typeface="Arial"/>
                <a:cs typeface="Arial"/>
                <a:sym typeface="Arial"/>
              </a:rPr>
              <a:t>With embedded documents, we do not need complicated join table. </a:t>
            </a:r>
            <a:endParaRPr/>
          </a:p>
          <a:p>
            <a:pPr marL="0" lvl="0" indent="0" algn="l" rtl="0">
              <a:spcBef>
                <a:spcPts val="0"/>
              </a:spcBef>
              <a:spcAft>
                <a:spcPts val="0"/>
              </a:spcAft>
              <a:buNone/>
            </a:pPr>
            <a:r>
              <a:rPr lang="en-IN">
                <a:latin typeface="Arial"/>
                <a:ea typeface="Arial"/>
                <a:cs typeface="Arial"/>
                <a:sym typeface="Arial"/>
              </a:rPr>
              <a:t>Why objectId1 – a hex string </a:t>
            </a:r>
            <a:endParaRPr/>
          </a:p>
        </p:txBody>
      </p:sp>
      <p:sp>
        <p:nvSpPr>
          <p:cNvPr id="447" name="Google Shape;447;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latin typeface="Arial"/>
                <a:ea typeface="Arial"/>
                <a:cs typeface="Arial"/>
                <a:sym typeface="Arial"/>
              </a:rPr>
              <a:t>14</a:t>
            </a:fld>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6" name="Google Shape;52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27" name="Google Shape;527;p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latin typeface="Arial"/>
                <a:ea typeface="Arial"/>
                <a:cs typeface="Arial"/>
                <a:sym typeface="Arial"/>
              </a:rPr>
              <a:t>25</a:t>
            </a:fld>
            <a:endParaRPr>
              <a:solidFill>
                <a:srgbClr val="000000"/>
              </a:solidFill>
              <a:latin typeface="Arial"/>
              <a:ea typeface="Arial"/>
              <a:cs typeface="Arial"/>
              <a:sym typeface="Arial"/>
            </a:endParaRPr>
          </a:p>
        </p:txBody>
      </p:sp>
    </p:spTree>
    <p:extLst>
      <p:ext uri="{BB962C8B-B14F-4D97-AF65-F5344CB8AC3E}">
        <p14:creationId xmlns:p14="http://schemas.microsoft.com/office/powerpoint/2010/main" val="1332519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8" name="Google Shape;538;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39" name="Google Shape;539;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latin typeface="Arial"/>
                <a:ea typeface="Arial"/>
                <a:cs typeface="Arial"/>
                <a:sym typeface="Arial"/>
              </a:rPr>
              <a:t>26</a:t>
            </a:fld>
            <a:endParaRPr>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71" name="Google Shape;571;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latin typeface="Arial"/>
                <a:ea typeface="Arial"/>
                <a:cs typeface="Arial"/>
                <a:sym typeface="Arial"/>
              </a:rPr>
              <a:t>43</a:t>
            </a:fld>
            <a:endParaRPr>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 name="Google Shape;585;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86" name="Google Shape;586;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latin typeface="Arial"/>
                <a:ea typeface="Arial"/>
                <a:cs typeface="Arial"/>
                <a:sym typeface="Arial"/>
              </a:rPr>
              <a:t>48</a:t>
            </a:fld>
            <a:endParaRPr>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604" name="Google Shape;604;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latin typeface="Arial"/>
                <a:ea typeface="Arial"/>
                <a:cs typeface="Arial"/>
                <a:sym typeface="Arial"/>
              </a:rPr>
              <a:t>52</a:t>
            </a:fld>
            <a:endParaRPr>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5" name="Google Shape;665;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1" name="Google Shape;67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6" name="Google Shape;676;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1" name="Google Shape;691;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40AE-0292-4B0A-AB85-8F08BAA1EA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F6319A-68F6-4959-B602-D23C541F1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399A30-C06A-49A7-A804-57836BCD9F98}"/>
              </a:ext>
            </a:extLst>
          </p:cNvPr>
          <p:cNvSpPr>
            <a:spLocks noGrp="1"/>
          </p:cNvSpPr>
          <p:nvPr>
            <p:ph type="dt" sz="half" idx="10"/>
          </p:nvPr>
        </p:nvSpPr>
        <p:spPr/>
        <p:txBody>
          <a:bodyPr/>
          <a:lstStyle/>
          <a:p>
            <a:fld id="{A11C2BB5-6704-48DD-B8CF-C9D063007EF6}" type="datetime1">
              <a:rPr lang="en-US" smtClean="0"/>
              <a:pPr/>
              <a:t>2/29/2024</a:t>
            </a:fld>
            <a:endParaRPr lang="en-US"/>
          </a:p>
        </p:txBody>
      </p:sp>
      <p:sp>
        <p:nvSpPr>
          <p:cNvPr id="5" name="Footer Placeholder 4">
            <a:extLst>
              <a:ext uri="{FF2B5EF4-FFF2-40B4-BE49-F238E27FC236}">
                <a16:creationId xmlns:a16="http://schemas.microsoft.com/office/drawing/2014/main" id="{CBBC0D55-00D2-4DAB-9707-492B1519D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294F7-D6B8-4745-A03C-8F494D220A41}"/>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039183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1EC5-6AD4-4895-A2B3-CDA3DA07A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CCE34B-CE6D-419A-95E7-927B932A1D0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DF3EC-FDAD-407F-81EB-E83C6D9D6536}"/>
              </a:ext>
            </a:extLst>
          </p:cNvPr>
          <p:cNvSpPr>
            <a:spLocks noGrp="1"/>
          </p:cNvSpPr>
          <p:nvPr>
            <p:ph type="dt" sz="half" idx="10"/>
          </p:nvPr>
        </p:nvSpPr>
        <p:spPr/>
        <p:txBody>
          <a:bodyPr/>
          <a:lstStyle/>
          <a:p>
            <a:fld id="{C22E5A2D-6B87-4EC7-8798-24B2C7CCE8D4}" type="datetime1">
              <a:rPr lang="en-US" smtClean="0"/>
              <a:pPr/>
              <a:t>2/29/2024</a:t>
            </a:fld>
            <a:endParaRPr lang="en-US"/>
          </a:p>
        </p:txBody>
      </p:sp>
      <p:sp>
        <p:nvSpPr>
          <p:cNvPr id="5" name="Footer Placeholder 4">
            <a:extLst>
              <a:ext uri="{FF2B5EF4-FFF2-40B4-BE49-F238E27FC236}">
                <a16:creationId xmlns:a16="http://schemas.microsoft.com/office/drawing/2014/main" id="{E23CA9C6-8057-40BB-963E-81F096615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A7461-2EA0-441C-8D61-7589B23FB540}"/>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497264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E774D-E67C-46D9-A329-8D92610BE7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0328B7-4B91-4D86-B86D-95BD2C72C9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D620B-E8AA-421A-B72F-E1F1D5BA1B59}"/>
              </a:ext>
            </a:extLst>
          </p:cNvPr>
          <p:cNvSpPr>
            <a:spLocks noGrp="1"/>
          </p:cNvSpPr>
          <p:nvPr>
            <p:ph type="dt" sz="half" idx="10"/>
          </p:nvPr>
        </p:nvSpPr>
        <p:spPr/>
        <p:txBody>
          <a:bodyPr/>
          <a:lstStyle/>
          <a:p>
            <a:fld id="{54010905-1782-47B0-B3BF-5540B495456B}" type="datetime1">
              <a:rPr lang="en-US" smtClean="0"/>
              <a:pPr/>
              <a:t>2/29/2024</a:t>
            </a:fld>
            <a:endParaRPr lang="en-US"/>
          </a:p>
        </p:txBody>
      </p:sp>
      <p:sp>
        <p:nvSpPr>
          <p:cNvPr id="5" name="Footer Placeholder 4">
            <a:extLst>
              <a:ext uri="{FF2B5EF4-FFF2-40B4-BE49-F238E27FC236}">
                <a16:creationId xmlns:a16="http://schemas.microsoft.com/office/drawing/2014/main" id="{278A26DA-18BE-4548-AE85-931AB02C7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004BA-B66D-424E-8191-ED45767351D7}"/>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18099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8E2C-53EA-4DDE-B8D5-0F7AFC4F6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12E62B-FD1E-480C-A2A9-FC324B135C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E1E8A-3B93-4EC0-838A-3BF20CAC0841}"/>
              </a:ext>
            </a:extLst>
          </p:cNvPr>
          <p:cNvSpPr>
            <a:spLocks noGrp="1"/>
          </p:cNvSpPr>
          <p:nvPr>
            <p:ph type="dt" sz="half" idx="10"/>
          </p:nvPr>
        </p:nvSpPr>
        <p:spPr/>
        <p:txBody>
          <a:bodyPr/>
          <a:lstStyle/>
          <a:p>
            <a:fld id="{B7697C11-07FD-4087-877C-327426297A95}" type="datetime1">
              <a:rPr lang="en-US" smtClean="0"/>
              <a:pPr/>
              <a:t>2/29/2024</a:t>
            </a:fld>
            <a:endParaRPr lang="en-US"/>
          </a:p>
        </p:txBody>
      </p:sp>
      <p:sp>
        <p:nvSpPr>
          <p:cNvPr id="5" name="Footer Placeholder 4">
            <a:extLst>
              <a:ext uri="{FF2B5EF4-FFF2-40B4-BE49-F238E27FC236}">
                <a16:creationId xmlns:a16="http://schemas.microsoft.com/office/drawing/2014/main" id="{330A203D-963B-4437-82BC-40386E7DE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4EF59-5E7B-4DB9-955C-FC8BDD3DC99B}"/>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09116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78D6-214D-4282-B8A2-D83784484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B1686F-C67E-41CD-AE3A-B1EA125B7E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EA64DB-5D54-4203-9AF8-7CEB37260AE9}"/>
              </a:ext>
            </a:extLst>
          </p:cNvPr>
          <p:cNvSpPr>
            <a:spLocks noGrp="1"/>
          </p:cNvSpPr>
          <p:nvPr>
            <p:ph type="dt" sz="half" idx="10"/>
          </p:nvPr>
        </p:nvSpPr>
        <p:spPr/>
        <p:txBody>
          <a:bodyPr/>
          <a:lstStyle/>
          <a:p>
            <a:fld id="{9F2418C5-4A67-493B-9F04-DEA011DB0BCD}" type="datetime1">
              <a:rPr lang="en-US" smtClean="0"/>
              <a:pPr/>
              <a:t>2/29/2024</a:t>
            </a:fld>
            <a:endParaRPr lang="en-US"/>
          </a:p>
        </p:txBody>
      </p:sp>
      <p:sp>
        <p:nvSpPr>
          <p:cNvPr id="5" name="Footer Placeholder 4">
            <a:extLst>
              <a:ext uri="{FF2B5EF4-FFF2-40B4-BE49-F238E27FC236}">
                <a16:creationId xmlns:a16="http://schemas.microsoft.com/office/drawing/2014/main" id="{3B8BC7BF-A8CE-4006-995B-5D1FB1949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B19E3-F629-47F0-8D32-B9D5EAD22683}"/>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410583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2DA6-4462-436D-941E-14DBEFBA66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A8F89-61AE-4CD5-B932-1E3DAAAA8CF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94F32-C384-4258-85C8-F39F9ADA463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8F06DD-2C08-4D30-AA21-4F7DEC687E92}"/>
              </a:ext>
            </a:extLst>
          </p:cNvPr>
          <p:cNvSpPr>
            <a:spLocks noGrp="1"/>
          </p:cNvSpPr>
          <p:nvPr>
            <p:ph type="dt" sz="half" idx="10"/>
          </p:nvPr>
        </p:nvSpPr>
        <p:spPr/>
        <p:txBody>
          <a:bodyPr/>
          <a:lstStyle/>
          <a:p>
            <a:fld id="{C41F1AC5-0E60-4E6C-BE5C-D6AB7BE8C092}" type="datetime1">
              <a:rPr lang="en-US" smtClean="0"/>
              <a:pPr/>
              <a:t>2/29/2024</a:t>
            </a:fld>
            <a:endParaRPr lang="en-US"/>
          </a:p>
        </p:txBody>
      </p:sp>
      <p:sp>
        <p:nvSpPr>
          <p:cNvPr id="6" name="Footer Placeholder 5">
            <a:extLst>
              <a:ext uri="{FF2B5EF4-FFF2-40B4-BE49-F238E27FC236}">
                <a16:creationId xmlns:a16="http://schemas.microsoft.com/office/drawing/2014/main" id="{28C97A3F-CC94-4644-BAFA-D556279B55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FCFEDE-B023-4E2A-B9B6-65F7A02C25DE}"/>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67771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004D-1C0D-48F6-AE95-2DD366444E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0DE069-C0C3-4419-89A6-06D1C73039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D3964BD-2BE9-41D3-80E4-5688472E691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98626F-D97C-4331-BF31-863B63599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37A438-0E19-4FFE-8797-6F8DEF5251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B2988A-1525-4665-BF9B-DB276C8E27FF}"/>
              </a:ext>
            </a:extLst>
          </p:cNvPr>
          <p:cNvSpPr>
            <a:spLocks noGrp="1"/>
          </p:cNvSpPr>
          <p:nvPr>
            <p:ph type="dt" sz="half" idx="10"/>
          </p:nvPr>
        </p:nvSpPr>
        <p:spPr/>
        <p:txBody>
          <a:bodyPr/>
          <a:lstStyle/>
          <a:p>
            <a:fld id="{A7279BFF-7F8F-492B-B92B-928DE3F48DD1}" type="datetime1">
              <a:rPr lang="en-US" smtClean="0"/>
              <a:pPr/>
              <a:t>2/29/2024</a:t>
            </a:fld>
            <a:endParaRPr lang="en-US"/>
          </a:p>
        </p:txBody>
      </p:sp>
      <p:sp>
        <p:nvSpPr>
          <p:cNvPr id="8" name="Footer Placeholder 7">
            <a:extLst>
              <a:ext uri="{FF2B5EF4-FFF2-40B4-BE49-F238E27FC236}">
                <a16:creationId xmlns:a16="http://schemas.microsoft.com/office/drawing/2014/main" id="{D6F85994-0611-444C-8B7B-DC332DC713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07D509-457D-40B8-9B49-89CD224722AD}"/>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520695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725E-CD9D-40B8-9059-81076DBC17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CD88E0-E053-4F7C-BC5B-28C7E195D333}"/>
              </a:ext>
            </a:extLst>
          </p:cNvPr>
          <p:cNvSpPr>
            <a:spLocks noGrp="1"/>
          </p:cNvSpPr>
          <p:nvPr>
            <p:ph type="dt" sz="half" idx="10"/>
          </p:nvPr>
        </p:nvSpPr>
        <p:spPr/>
        <p:txBody>
          <a:bodyPr/>
          <a:lstStyle/>
          <a:p>
            <a:fld id="{ED425D7B-8481-483F-817E-039E59D5E6FC}" type="datetime1">
              <a:rPr lang="en-US" smtClean="0"/>
              <a:pPr/>
              <a:t>2/29/2024</a:t>
            </a:fld>
            <a:endParaRPr lang="en-US"/>
          </a:p>
        </p:txBody>
      </p:sp>
      <p:sp>
        <p:nvSpPr>
          <p:cNvPr id="4" name="Footer Placeholder 3">
            <a:extLst>
              <a:ext uri="{FF2B5EF4-FFF2-40B4-BE49-F238E27FC236}">
                <a16:creationId xmlns:a16="http://schemas.microsoft.com/office/drawing/2014/main" id="{9AFC39FA-0591-439E-A299-273AEDF18B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63E588-3B91-48A6-9E42-2AEBD23FE698}"/>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193710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FF391-5F1F-41DE-9AE7-680F6F18650E}"/>
              </a:ext>
            </a:extLst>
          </p:cNvPr>
          <p:cNvSpPr>
            <a:spLocks noGrp="1"/>
          </p:cNvSpPr>
          <p:nvPr>
            <p:ph type="dt" sz="half" idx="10"/>
          </p:nvPr>
        </p:nvSpPr>
        <p:spPr/>
        <p:txBody>
          <a:bodyPr/>
          <a:lstStyle/>
          <a:p>
            <a:fld id="{67021ACA-8457-401A-87F9-622786BC2C9E}" type="datetime1">
              <a:rPr lang="en-US" smtClean="0"/>
              <a:pPr/>
              <a:t>2/29/2024</a:t>
            </a:fld>
            <a:endParaRPr lang="en-US"/>
          </a:p>
        </p:txBody>
      </p:sp>
      <p:sp>
        <p:nvSpPr>
          <p:cNvPr id="3" name="Footer Placeholder 2">
            <a:extLst>
              <a:ext uri="{FF2B5EF4-FFF2-40B4-BE49-F238E27FC236}">
                <a16:creationId xmlns:a16="http://schemas.microsoft.com/office/drawing/2014/main" id="{BAB7D3AC-D077-4060-BC21-25FE773664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13235-F3B0-4838-A37A-BEEDA2CDF496}"/>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53337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FF21-0544-4882-A292-DEA9E03CA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4DA714-814D-4FC3-9D8D-D726F45B2D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D6F006-63BA-4EE0-A1FB-BF0DE5598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06FD61-AFB3-4DB7-A205-31CD8AA83DCD}"/>
              </a:ext>
            </a:extLst>
          </p:cNvPr>
          <p:cNvSpPr>
            <a:spLocks noGrp="1"/>
          </p:cNvSpPr>
          <p:nvPr>
            <p:ph type="dt" sz="half" idx="10"/>
          </p:nvPr>
        </p:nvSpPr>
        <p:spPr/>
        <p:txBody>
          <a:bodyPr/>
          <a:lstStyle/>
          <a:p>
            <a:fld id="{0C1E584D-418C-485B-AC58-5B359696DC19}" type="datetime1">
              <a:rPr lang="en-US" smtClean="0"/>
              <a:pPr/>
              <a:t>2/29/2024</a:t>
            </a:fld>
            <a:endParaRPr lang="en-US"/>
          </a:p>
        </p:txBody>
      </p:sp>
      <p:sp>
        <p:nvSpPr>
          <p:cNvPr id="6" name="Footer Placeholder 5">
            <a:extLst>
              <a:ext uri="{FF2B5EF4-FFF2-40B4-BE49-F238E27FC236}">
                <a16:creationId xmlns:a16="http://schemas.microsoft.com/office/drawing/2014/main" id="{6E49FB67-D0F0-4013-B20A-BD9868FBB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FC090-9AFC-40EC-96BD-1C2B05D89FA1}"/>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82342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1DE4-4135-4AA9-8A34-14497F9E3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7D4825-4377-4073-82EF-5850E9CC6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C59BFF-DD68-4A94-8151-2693F0B7E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32D186-731A-4629-A0F2-93626283ADB3}"/>
              </a:ext>
            </a:extLst>
          </p:cNvPr>
          <p:cNvSpPr>
            <a:spLocks noGrp="1"/>
          </p:cNvSpPr>
          <p:nvPr>
            <p:ph type="dt" sz="half" idx="10"/>
          </p:nvPr>
        </p:nvSpPr>
        <p:spPr/>
        <p:txBody>
          <a:bodyPr/>
          <a:lstStyle/>
          <a:p>
            <a:fld id="{B44718D2-462C-4965-B58F-3EF91191A331}" type="datetime1">
              <a:rPr lang="en-US" smtClean="0"/>
              <a:pPr/>
              <a:t>2/29/2024</a:t>
            </a:fld>
            <a:endParaRPr lang="en-US"/>
          </a:p>
        </p:txBody>
      </p:sp>
      <p:sp>
        <p:nvSpPr>
          <p:cNvPr id="6" name="Footer Placeholder 5">
            <a:extLst>
              <a:ext uri="{FF2B5EF4-FFF2-40B4-BE49-F238E27FC236}">
                <a16:creationId xmlns:a16="http://schemas.microsoft.com/office/drawing/2014/main" id="{0257F291-AE38-42E1-A1DA-7758CFD6E1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52B45-A5E9-4548-97D1-DE4F0E8421B2}"/>
              </a:ext>
            </a:extLst>
          </p:cNvPr>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402637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33831-E109-466C-890D-7CA02C697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44B0D-E5CC-4327-A4C5-8D3F71D38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C54AA-9581-4B8E-ADC2-D04045C1DE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2BDCA-C1CD-4DD3-A89F-D1ECF5DD3706}" type="datetime1">
              <a:rPr lang="en-US" smtClean="0"/>
              <a:pPr/>
              <a:t>2/29/2024</a:t>
            </a:fld>
            <a:endParaRPr lang="en-US"/>
          </a:p>
        </p:txBody>
      </p:sp>
      <p:sp>
        <p:nvSpPr>
          <p:cNvPr id="5" name="Footer Placeholder 4">
            <a:extLst>
              <a:ext uri="{FF2B5EF4-FFF2-40B4-BE49-F238E27FC236}">
                <a16:creationId xmlns:a16="http://schemas.microsoft.com/office/drawing/2014/main" id="{20B0E908-CA75-4A88-8525-D53B83E6AD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91DD3-C056-4268-B8DD-31F223E975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E8914-3A3C-4712-9D59-CE111BB10161}" type="slidenum">
              <a:rPr lang="en-US" smtClean="0"/>
              <a:pPr/>
              <a:t>‹#›</a:t>
            </a:fld>
            <a:endParaRPr lang="en-US"/>
          </a:p>
        </p:txBody>
      </p:sp>
    </p:spTree>
    <p:extLst>
      <p:ext uri="{BB962C8B-B14F-4D97-AF65-F5344CB8AC3E}">
        <p14:creationId xmlns:p14="http://schemas.microsoft.com/office/powerpoint/2010/main" val="416232070"/>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www.mongodb.org/download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hyperlink" Target="https://docs.mongodb.com/manual/reference/operator/aggregation/group/" TargetMode="External"/><Relationship Id="rId2" Type="http://schemas.openxmlformats.org/officeDocument/2006/relationships/hyperlink" Target="https://docs.mongodb.com/manual/reference/operator/aggregation/match/"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Autofit/>
          </a:bodyPr>
          <a:lstStyle/>
          <a:p>
            <a:r>
              <a:rPr lang="en-US" sz="5400" dirty="0">
                <a:effectLst>
                  <a:outerShdw blurRad="38100" dist="38100" dir="2700000" algn="tl">
                    <a:srgbClr val="000000"/>
                  </a:outerShdw>
                </a:effectLst>
              </a:rPr>
              <a:t>MongoDB NoSQL Databases</a:t>
            </a:r>
          </a:p>
        </p:txBody>
      </p:sp>
      <p:pic>
        <p:nvPicPr>
          <p:cNvPr id="9221" name="Picture 7" descr="jiit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Example</a:t>
            </a:r>
            <a:endParaRPr/>
          </a:p>
        </p:txBody>
      </p:sp>
      <p:sp>
        <p:nvSpPr>
          <p:cNvPr id="410" name="Google Shape;410;p5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buNone/>
            </a:pPr>
            <a:r>
              <a:rPr lang="en-IN"/>
              <a:t>The following JSON example defines an employees</a:t>
            </a:r>
            <a:endParaRPr/>
          </a:p>
          <a:p>
            <a:pPr marL="342900" indent="-342900">
              <a:spcBef>
                <a:spcPts val="592"/>
              </a:spcBef>
              <a:buClr>
                <a:schemeClr val="dk1"/>
              </a:buClr>
              <a:buSzPct val="100000"/>
              <a:buNone/>
            </a:pPr>
            <a:r>
              <a:rPr lang="en-IN"/>
              <a:t>object, with an array of 3 employee records:</a:t>
            </a:r>
            <a:endParaRPr/>
          </a:p>
          <a:p>
            <a:pPr marL="342900" indent="-342900">
              <a:spcBef>
                <a:spcPts val="592"/>
              </a:spcBef>
              <a:buClr>
                <a:schemeClr val="dk1"/>
              </a:buClr>
              <a:buSzPct val="100000"/>
            </a:pPr>
            <a:r>
              <a:rPr lang="en-IN" b="1"/>
              <a:t>JSON Example</a:t>
            </a:r>
            <a:endParaRPr/>
          </a:p>
          <a:p>
            <a:pPr marL="342900" indent="-342900">
              <a:spcBef>
                <a:spcPts val="592"/>
              </a:spcBef>
              <a:buClr>
                <a:schemeClr val="dk1"/>
              </a:buClr>
              <a:buSzPct val="100000"/>
              <a:buNone/>
            </a:pPr>
            <a:r>
              <a:rPr lang="en-IN"/>
              <a:t> {"employees":[</a:t>
            </a:r>
            <a:endParaRPr/>
          </a:p>
          <a:p>
            <a:pPr marL="342900" indent="-342900">
              <a:spcBef>
                <a:spcPts val="592"/>
              </a:spcBef>
              <a:buClr>
                <a:schemeClr val="dk1"/>
              </a:buClr>
              <a:buSzPct val="100000"/>
              <a:buNone/>
            </a:pPr>
            <a:r>
              <a:rPr lang="en-IN"/>
              <a:t>{"firstName":"John", "lastName":"Doe"},</a:t>
            </a:r>
            <a:endParaRPr/>
          </a:p>
          <a:p>
            <a:pPr marL="342900" indent="-342900">
              <a:spcBef>
                <a:spcPts val="592"/>
              </a:spcBef>
              <a:buClr>
                <a:schemeClr val="dk1"/>
              </a:buClr>
              <a:buSzPct val="100000"/>
              <a:buNone/>
            </a:pPr>
            <a:r>
              <a:rPr lang="en-IN"/>
              <a:t>{"firstName":"Anna", "lastName":"Smith"},</a:t>
            </a:r>
            <a:endParaRPr/>
          </a:p>
          <a:p>
            <a:pPr marL="342900" indent="-342900">
              <a:spcBef>
                <a:spcPts val="592"/>
              </a:spcBef>
              <a:buClr>
                <a:schemeClr val="dk1"/>
              </a:buClr>
              <a:buSzPct val="100000"/>
              <a:buNone/>
            </a:pPr>
            <a:r>
              <a:rPr lang="en-IN"/>
              <a:t>{"firstName":"Peter", "lastName":"Jones"}</a:t>
            </a:r>
            <a:endParaRPr/>
          </a:p>
          <a:p>
            <a:pPr marL="342900" indent="-342900">
              <a:spcBef>
                <a:spcPts val="592"/>
              </a:spcBef>
              <a:buClr>
                <a:schemeClr val="dk1"/>
              </a:buClr>
              <a:buSzPct val="100000"/>
              <a:buNone/>
            </a:pPr>
            <a:r>
              <a:rPr lang="en-I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MongoDB Data Model</a:t>
            </a:r>
            <a:endParaRPr/>
          </a:p>
        </p:txBody>
      </p:sp>
      <p:sp>
        <p:nvSpPr>
          <p:cNvPr id="417" name="Google Shape;417;p55"/>
          <p:cNvSpPr txBox="1"/>
          <p:nvPr/>
        </p:nvSpPr>
        <p:spPr>
          <a:xfrm>
            <a:off x="2155826" y="1506538"/>
            <a:ext cx="4735513" cy="400050"/>
          </a:xfrm>
          <a:prstGeom prst="rect">
            <a:avLst/>
          </a:prstGeom>
          <a:noFill/>
          <a:ln>
            <a:noFill/>
          </a:ln>
        </p:spPr>
        <p:txBody>
          <a:bodyPr spcFirstLastPara="1" wrap="square" lIns="91425" tIns="45700" rIns="91425" bIns="45700" anchor="t" anchorCtr="0">
            <a:spAutoFit/>
          </a:bodyPr>
          <a:lstStyle/>
          <a:p>
            <a:r>
              <a:rPr lang="en-IN" sz="2000">
                <a:solidFill>
                  <a:schemeClr val="dk1"/>
                </a:solidFill>
                <a:latin typeface="Calibri"/>
                <a:ea typeface="Calibri"/>
                <a:cs typeface="Calibri"/>
                <a:sym typeface="Calibri"/>
              </a:rPr>
              <a:t>A </a:t>
            </a:r>
            <a:r>
              <a:rPr lang="en-IN" sz="2000" b="1">
                <a:solidFill>
                  <a:schemeClr val="dk1"/>
                </a:solidFill>
                <a:latin typeface="Calibri"/>
                <a:ea typeface="Calibri"/>
                <a:cs typeface="Calibri"/>
                <a:sym typeface="Calibri"/>
              </a:rPr>
              <a:t>collection</a:t>
            </a:r>
            <a:r>
              <a:rPr lang="en-IN" sz="2000">
                <a:solidFill>
                  <a:schemeClr val="dk1"/>
                </a:solidFill>
                <a:latin typeface="Calibri"/>
                <a:ea typeface="Calibri"/>
                <a:cs typeface="Calibri"/>
                <a:sym typeface="Calibri"/>
              </a:rPr>
              <a:t> includes </a:t>
            </a:r>
            <a:r>
              <a:rPr lang="en-IN" sz="2000" b="1">
                <a:solidFill>
                  <a:schemeClr val="dk1"/>
                </a:solidFill>
                <a:latin typeface="Calibri"/>
                <a:ea typeface="Calibri"/>
                <a:cs typeface="Calibri"/>
                <a:sym typeface="Calibri"/>
              </a:rPr>
              <a:t>documents</a:t>
            </a:r>
            <a:r>
              <a:rPr lang="en-IN" sz="2000">
                <a:solidFill>
                  <a:schemeClr val="dk1"/>
                </a:solidFill>
                <a:latin typeface="Calibri"/>
                <a:ea typeface="Calibri"/>
                <a:cs typeface="Calibri"/>
                <a:sym typeface="Calibri"/>
              </a:rPr>
              <a:t>.</a:t>
            </a:r>
            <a:endParaRPr/>
          </a:p>
        </p:txBody>
      </p:sp>
      <p:grpSp>
        <p:nvGrpSpPr>
          <p:cNvPr id="418" name="Google Shape;418;p55"/>
          <p:cNvGrpSpPr/>
          <p:nvPr/>
        </p:nvGrpSpPr>
        <p:grpSpPr>
          <a:xfrm>
            <a:off x="2233614" y="1906588"/>
            <a:ext cx="6135687" cy="4559300"/>
            <a:chOff x="979714" y="1906181"/>
            <a:chExt cx="8180615" cy="4559933"/>
          </a:xfrm>
        </p:grpSpPr>
        <p:sp>
          <p:nvSpPr>
            <p:cNvPr id="419" name="Google Shape;419;p55"/>
            <p:cNvSpPr/>
            <p:nvPr/>
          </p:nvSpPr>
          <p:spPr>
            <a:xfrm>
              <a:off x="979714" y="1906181"/>
              <a:ext cx="8180615" cy="4559933"/>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pic>
          <p:nvPicPr>
            <p:cNvPr id="420" name="Google Shape;420;p55" descr="C:\Users\frog\Desktop\crud-annotated-collection.png"/>
            <p:cNvPicPr preferRelativeResize="0"/>
            <p:nvPr/>
          </p:nvPicPr>
          <p:blipFill rotWithShape="1">
            <a:blip r:embed="rId3">
              <a:alphaModFix/>
            </a:blip>
            <a:srcRect/>
            <a:stretch/>
          </p:blipFill>
          <p:spPr>
            <a:xfrm>
              <a:off x="1379676" y="2182585"/>
              <a:ext cx="7326086" cy="3663043"/>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MongoDB Data Model</a:t>
            </a:r>
            <a:endParaRPr/>
          </a:p>
        </p:txBody>
      </p:sp>
      <p:sp>
        <p:nvSpPr>
          <p:cNvPr id="427" name="Google Shape;427;p56"/>
          <p:cNvSpPr txBox="1"/>
          <p:nvPr/>
        </p:nvSpPr>
        <p:spPr>
          <a:xfrm>
            <a:off x="2155826" y="1506538"/>
            <a:ext cx="4252913" cy="400050"/>
          </a:xfrm>
          <a:prstGeom prst="rect">
            <a:avLst/>
          </a:prstGeom>
          <a:noFill/>
          <a:ln>
            <a:noFill/>
          </a:ln>
        </p:spPr>
        <p:txBody>
          <a:bodyPr spcFirstLastPara="1" wrap="square" lIns="91425" tIns="45700" rIns="91425" bIns="45700" anchor="t" anchorCtr="0">
            <a:spAutoFit/>
          </a:bodyPr>
          <a:lstStyle/>
          <a:p>
            <a:r>
              <a:rPr lang="en-IN" sz="2000">
                <a:solidFill>
                  <a:schemeClr val="dk1"/>
                </a:solidFill>
                <a:latin typeface="Calibri"/>
                <a:ea typeface="Calibri"/>
                <a:cs typeface="Calibri"/>
                <a:sym typeface="Calibri"/>
              </a:rPr>
              <a:t>Structure of a JSON-document:</a:t>
            </a:r>
            <a:endParaRPr/>
          </a:p>
        </p:txBody>
      </p:sp>
      <p:grpSp>
        <p:nvGrpSpPr>
          <p:cNvPr id="428" name="Google Shape;428;p56"/>
          <p:cNvGrpSpPr/>
          <p:nvPr/>
        </p:nvGrpSpPr>
        <p:grpSpPr>
          <a:xfrm>
            <a:off x="2155825" y="1965326"/>
            <a:ext cx="5392738" cy="3413125"/>
            <a:chOff x="2501153" y="1201271"/>
            <a:chExt cx="6149788" cy="2133600"/>
          </a:xfrm>
        </p:grpSpPr>
        <p:sp>
          <p:nvSpPr>
            <p:cNvPr id="429" name="Google Shape;429;p56"/>
            <p:cNvSpPr/>
            <p:nvPr/>
          </p:nvSpPr>
          <p:spPr>
            <a:xfrm>
              <a:off x="2501153" y="1201271"/>
              <a:ext cx="6149788" cy="2133600"/>
            </a:xfrm>
            <a:prstGeom prst="flowChart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pic>
          <p:nvPicPr>
            <p:cNvPr id="430" name="Google Shape;430;p56" descr="C:\Users\frog\Desktop\crud-annotated-document.png"/>
            <p:cNvPicPr preferRelativeResize="0"/>
            <p:nvPr/>
          </p:nvPicPr>
          <p:blipFill rotWithShape="1">
            <a:blip r:embed="rId3">
              <a:alphaModFix/>
            </a:blip>
            <a:srcRect/>
            <a:stretch/>
          </p:blipFill>
          <p:spPr>
            <a:xfrm>
              <a:off x="2680447" y="1415675"/>
              <a:ext cx="5791200" cy="1727200"/>
            </a:xfrm>
            <a:prstGeom prst="rect">
              <a:avLst/>
            </a:prstGeom>
            <a:noFill/>
            <a:ln>
              <a:noFill/>
            </a:ln>
          </p:spPr>
        </p:pic>
      </p:grpSp>
      <p:sp>
        <p:nvSpPr>
          <p:cNvPr id="431" name="Google Shape;431;p56"/>
          <p:cNvSpPr txBox="1"/>
          <p:nvPr/>
        </p:nvSpPr>
        <p:spPr>
          <a:xfrm>
            <a:off x="7708901" y="1973263"/>
            <a:ext cx="2797175" cy="1631950"/>
          </a:xfrm>
          <a:prstGeom prst="rect">
            <a:avLst/>
          </a:prstGeom>
          <a:noFill/>
          <a:ln>
            <a:noFill/>
          </a:ln>
        </p:spPr>
        <p:txBody>
          <a:bodyPr spcFirstLastPara="1" wrap="square" lIns="91425" tIns="45700" rIns="91425" bIns="45700" anchor="t" anchorCtr="0">
            <a:spAutoFit/>
          </a:bodyPr>
          <a:lstStyle/>
          <a:p>
            <a:r>
              <a:rPr lang="en-IN" sz="2000">
                <a:solidFill>
                  <a:schemeClr val="dk1"/>
                </a:solidFill>
                <a:latin typeface="Calibri"/>
                <a:ea typeface="Calibri"/>
                <a:cs typeface="Calibri"/>
                <a:sym typeface="Calibri"/>
              </a:rPr>
              <a:t>The value of </a:t>
            </a:r>
            <a:r>
              <a:rPr lang="en-IN" sz="2000" b="1">
                <a:solidFill>
                  <a:schemeClr val="dk1"/>
                </a:solidFill>
                <a:latin typeface="Calibri"/>
                <a:ea typeface="Calibri"/>
                <a:cs typeface="Calibri"/>
                <a:sym typeface="Calibri"/>
              </a:rPr>
              <a:t>field</a:t>
            </a:r>
            <a:r>
              <a:rPr lang="en-IN" sz="2000">
                <a:solidFill>
                  <a:schemeClr val="dk1"/>
                </a:solidFill>
                <a:latin typeface="Calibri"/>
                <a:ea typeface="Calibri"/>
                <a:cs typeface="Calibri"/>
                <a:sym typeface="Calibri"/>
              </a:rPr>
              <a:t>: </a:t>
            </a:r>
            <a:endParaRPr/>
          </a:p>
          <a:p>
            <a:pPr marL="285750" indent="-285750">
              <a:buClr>
                <a:schemeClr val="dk1"/>
              </a:buClr>
              <a:buSzPts val="2000"/>
              <a:buFont typeface="Noto Sans Symbols"/>
              <a:buChar char="▪"/>
            </a:pPr>
            <a:r>
              <a:rPr lang="en-IN" sz="2000">
                <a:solidFill>
                  <a:schemeClr val="dk1"/>
                </a:solidFill>
                <a:latin typeface="Calibri"/>
                <a:ea typeface="Calibri"/>
                <a:cs typeface="Calibri"/>
                <a:sym typeface="Calibri"/>
              </a:rPr>
              <a:t>Native data types</a:t>
            </a:r>
            <a:endParaRPr/>
          </a:p>
          <a:p>
            <a:pPr marL="285750" indent="-285750">
              <a:buClr>
                <a:schemeClr val="dk1"/>
              </a:buClr>
              <a:buSzPts val="2000"/>
              <a:buFont typeface="Noto Sans Symbols"/>
              <a:buChar char="▪"/>
            </a:pPr>
            <a:r>
              <a:rPr lang="en-IN" sz="2000">
                <a:solidFill>
                  <a:schemeClr val="dk1"/>
                </a:solidFill>
                <a:latin typeface="Calibri"/>
                <a:ea typeface="Calibri"/>
                <a:cs typeface="Calibri"/>
                <a:sym typeface="Calibri"/>
              </a:rPr>
              <a:t>Arrays</a:t>
            </a:r>
            <a:endParaRPr/>
          </a:p>
          <a:p>
            <a:pPr marL="285750" indent="-285750">
              <a:buClr>
                <a:schemeClr val="dk1"/>
              </a:buClr>
              <a:buSzPts val="2000"/>
              <a:buFont typeface="Noto Sans Symbols"/>
              <a:buChar char="▪"/>
            </a:pPr>
            <a:r>
              <a:rPr lang="en-IN" sz="2000">
                <a:solidFill>
                  <a:schemeClr val="dk1"/>
                </a:solidFill>
                <a:latin typeface="Calibri"/>
                <a:ea typeface="Calibri"/>
                <a:cs typeface="Calibri"/>
                <a:sym typeface="Calibri"/>
              </a:rPr>
              <a:t>Other documents</a:t>
            </a:r>
            <a:endParaRPr/>
          </a:p>
          <a:p>
            <a:endParaRPr sz="2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MongoDB Data Model</a:t>
            </a:r>
            <a:endParaRPr/>
          </a:p>
        </p:txBody>
      </p:sp>
      <p:sp>
        <p:nvSpPr>
          <p:cNvPr id="438" name="Google Shape;438;p57"/>
          <p:cNvSpPr txBox="1"/>
          <p:nvPr/>
        </p:nvSpPr>
        <p:spPr>
          <a:xfrm>
            <a:off x="2155826" y="1352551"/>
            <a:ext cx="3757613" cy="461963"/>
          </a:xfrm>
          <a:prstGeom prst="rect">
            <a:avLst/>
          </a:prstGeom>
          <a:noFill/>
          <a:ln>
            <a:noFill/>
          </a:ln>
        </p:spPr>
        <p:txBody>
          <a:bodyPr spcFirstLastPara="1" wrap="square" lIns="91425" tIns="45700" rIns="91425" bIns="45700" anchor="t" anchorCtr="0">
            <a:spAutoFit/>
          </a:bodyPr>
          <a:lstStyle/>
          <a:p>
            <a:r>
              <a:rPr lang="en-IN" sz="2400">
                <a:solidFill>
                  <a:schemeClr val="dk1"/>
                </a:solidFill>
                <a:latin typeface="Calibri"/>
                <a:ea typeface="Calibri"/>
                <a:cs typeface="Calibri"/>
                <a:sym typeface="Calibri"/>
              </a:rPr>
              <a:t>Embedded documents:</a:t>
            </a:r>
            <a:endParaRPr/>
          </a:p>
        </p:txBody>
      </p:sp>
      <p:grpSp>
        <p:nvGrpSpPr>
          <p:cNvPr id="439" name="Google Shape;439;p57"/>
          <p:cNvGrpSpPr/>
          <p:nvPr/>
        </p:nvGrpSpPr>
        <p:grpSpPr>
          <a:xfrm>
            <a:off x="2062164" y="1798639"/>
            <a:ext cx="7718425" cy="4695825"/>
            <a:chOff x="717177" y="1762453"/>
            <a:chExt cx="10291482" cy="4696797"/>
          </a:xfrm>
        </p:grpSpPr>
        <p:sp>
          <p:nvSpPr>
            <p:cNvPr id="440" name="Google Shape;440;p57"/>
            <p:cNvSpPr/>
            <p:nvPr/>
          </p:nvSpPr>
          <p:spPr>
            <a:xfrm>
              <a:off x="842063" y="1875188"/>
              <a:ext cx="10166596" cy="4436393"/>
            </a:xfrm>
            <a:prstGeom prst="flowChartProcess">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pic>
          <p:nvPicPr>
            <p:cNvPr id="441" name="Google Shape;441;p57" descr="C:\Users\frog\Desktop\data-model-denormalized.png"/>
            <p:cNvPicPr preferRelativeResize="0"/>
            <p:nvPr/>
          </p:nvPicPr>
          <p:blipFill rotWithShape="1">
            <a:blip r:embed="rId3">
              <a:alphaModFix/>
            </a:blip>
            <a:srcRect/>
            <a:stretch/>
          </p:blipFill>
          <p:spPr>
            <a:xfrm>
              <a:off x="717177" y="1762453"/>
              <a:ext cx="9574305" cy="4696797"/>
            </a:xfrm>
            <a:prstGeom prst="rect">
              <a:avLst/>
            </a:prstGeom>
            <a:noFill/>
            <a:ln>
              <a:noFill/>
            </a:ln>
          </p:spPr>
        </p:pic>
      </p:grpSp>
      <p:sp>
        <p:nvSpPr>
          <p:cNvPr id="442" name="Google Shape;442;p57"/>
          <p:cNvSpPr/>
          <p:nvPr/>
        </p:nvSpPr>
        <p:spPr>
          <a:xfrm>
            <a:off x="2466976" y="2270125"/>
            <a:ext cx="2505075" cy="4572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443" name="Google Shape;443;p57"/>
          <p:cNvSpPr txBox="1"/>
          <p:nvPr/>
        </p:nvSpPr>
        <p:spPr>
          <a:xfrm>
            <a:off x="5110163" y="2312989"/>
            <a:ext cx="2087562" cy="369887"/>
          </a:xfrm>
          <a:prstGeom prst="rect">
            <a:avLst/>
          </a:prstGeom>
          <a:noFill/>
          <a:ln>
            <a:noFill/>
          </a:ln>
        </p:spPr>
        <p:txBody>
          <a:bodyPr spcFirstLastPara="1" wrap="square" lIns="91425" tIns="45700" rIns="91425" bIns="45700" anchor="t" anchorCtr="0">
            <a:spAutoFit/>
          </a:bodyPr>
          <a:lstStyle/>
          <a:p>
            <a:r>
              <a:rPr lang="en-IN">
                <a:solidFill>
                  <a:schemeClr val="accent1"/>
                </a:solidFill>
                <a:latin typeface="Calibri"/>
                <a:ea typeface="Calibri"/>
                <a:cs typeface="Calibri"/>
                <a:sym typeface="Calibri"/>
              </a:rPr>
              <a:t>The primary key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MongoDB Data Model</a:t>
            </a:r>
            <a:endParaRPr/>
          </a:p>
        </p:txBody>
      </p:sp>
      <p:sp>
        <p:nvSpPr>
          <p:cNvPr id="450" name="Google Shape;450;p58"/>
          <p:cNvSpPr txBox="1"/>
          <p:nvPr/>
        </p:nvSpPr>
        <p:spPr>
          <a:xfrm>
            <a:off x="2155825" y="1352551"/>
            <a:ext cx="6891338" cy="461963"/>
          </a:xfrm>
          <a:prstGeom prst="rect">
            <a:avLst/>
          </a:prstGeom>
          <a:noFill/>
          <a:ln>
            <a:noFill/>
          </a:ln>
        </p:spPr>
        <p:txBody>
          <a:bodyPr spcFirstLastPara="1" wrap="square" lIns="91425" tIns="45700" rIns="91425" bIns="45700" anchor="t" anchorCtr="0">
            <a:spAutoFit/>
          </a:bodyPr>
          <a:lstStyle/>
          <a:p>
            <a:r>
              <a:rPr lang="en-IN" sz="2400">
                <a:solidFill>
                  <a:schemeClr val="dk1"/>
                </a:solidFill>
                <a:latin typeface="Calibri"/>
                <a:ea typeface="Calibri"/>
                <a:cs typeface="Calibri"/>
                <a:sym typeface="Calibri"/>
              </a:rPr>
              <a:t>Reference documents or linking documents</a:t>
            </a:r>
            <a:endParaRPr/>
          </a:p>
        </p:txBody>
      </p:sp>
      <p:grpSp>
        <p:nvGrpSpPr>
          <p:cNvPr id="451" name="Google Shape;451;p58"/>
          <p:cNvGrpSpPr/>
          <p:nvPr/>
        </p:nvGrpSpPr>
        <p:grpSpPr>
          <a:xfrm>
            <a:off x="2233614" y="1835150"/>
            <a:ext cx="6648469" cy="4665684"/>
            <a:chOff x="1322613" y="1639169"/>
            <a:chExt cx="7707087" cy="4749252"/>
          </a:xfrm>
        </p:grpSpPr>
        <p:sp>
          <p:nvSpPr>
            <p:cNvPr id="452" name="Google Shape;452;p58"/>
            <p:cNvSpPr/>
            <p:nvPr/>
          </p:nvSpPr>
          <p:spPr>
            <a:xfrm>
              <a:off x="1322613" y="1639169"/>
              <a:ext cx="7707087" cy="4749252"/>
            </a:xfrm>
            <a:prstGeom prst="rect">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pic>
          <p:nvPicPr>
            <p:cNvPr id="453" name="Google Shape;453;p58" descr="C:\Users\frog\Desktop\data-model-normalized.png"/>
            <p:cNvPicPr preferRelativeResize="0"/>
            <p:nvPr/>
          </p:nvPicPr>
          <p:blipFill rotWithShape="1">
            <a:blip r:embed="rId3">
              <a:alphaModFix/>
            </a:blip>
            <a:srcRect/>
            <a:stretch/>
          </p:blipFill>
          <p:spPr>
            <a:xfrm>
              <a:off x="1322613" y="1727001"/>
              <a:ext cx="7516813" cy="4573587"/>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chemeClr val="dk1"/>
              </a:buClr>
              <a:buSzPct val="100000"/>
            </a:pPr>
            <a:r>
              <a:rPr lang="en-IN"/>
              <a:t>The _id Field</a:t>
            </a:r>
            <a:br>
              <a:rPr lang="en-IN"/>
            </a:br>
            <a:endParaRPr/>
          </a:p>
        </p:txBody>
      </p:sp>
      <p:sp>
        <p:nvSpPr>
          <p:cNvPr id="459" name="Google Shape;459;p59"/>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85000" lnSpcReduction="20000"/>
          </a:bodyPr>
          <a:lstStyle/>
          <a:p>
            <a:pPr marL="342900" indent="-342900">
              <a:spcBef>
                <a:spcPts val="0"/>
              </a:spcBef>
              <a:buClr>
                <a:schemeClr val="dk1"/>
              </a:buClr>
              <a:buSzPct val="100000"/>
              <a:buNone/>
            </a:pPr>
            <a:r>
              <a:rPr lang="en-IN"/>
              <a:t>   By default, each document contains an _id field. This field has a number of special characteristics:</a:t>
            </a:r>
            <a:endParaRPr/>
          </a:p>
          <a:p>
            <a:pPr marL="342900" indent="-342900">
              <a:spcBef>
                <a:spcPts val="448"/>
              </a:spcBef>
              <a:buClr>
                <a:schemeClr val="dk1"/>
              </a:buClr>
              <a:buSzPct val="100000"/>
              <a:buNone/>
            </a:pPr>
            <a:r>
              <a:rPr lang="en-IN"/>
              <a:t>– Value serves as primary key for collection.</a:t>
            </a:r>
            <a:endParaRPr/>
          </a:p>
          <a:p>
            <a:pPr marL="342900" indent="-342900">
              <a:spcBef>
                <a:spcPts val="448"/>
              </a:spcBef>
              <a:buClr>
                <a:schemeClr val="dk1"/>
              </a:buClr>
              <a:buSzPct val="100000"/>
              <a:buNone/>
            </a:pPr>
            <a:r>
              <a:rPr lang="en-IN"/>
              <a:t>– Value is unique, immutable, and may be any non-array type.</a:t>
            </a:r>
            <a:endParaRPr/>
          </a:p>
          <a:p>
            <a:pPr marL="342900" indent="-342900">
              <a:spcBef>
                <a:spcPts val="448"/>
              </a:spcBef>
              <a:buClr>
                <a:schemeClr val="dk1"/>
              </a:buClr>
              <a:buSzPct val="100000"/>
              <a:buNone/>
            </a:pPr>
            <a:r>
              <a:rPr lang="en-IN"/>
              <a:t>– Default data type is ObjectId, which is “small, likely unique, fast to generate, and ordered.” </a:t>
            </a:r>
            <a:endParaRPr/>
          </a:p>
          <a:p>
            <a:pPr marL="342900" indent="-342900">
              <a:spcBef>
                <a:spcPts val="448"/>
              </a:spcBef>
              <a:buClr>
                <a:schemeClr val="dk1"/>
              </a:buClr>
              <a:buSzPct val="100000"/>
              <a:buNone/>
            </a:pPr>
            <a:r>
              <a:rPr lang="en-IN"/>
              <a:t>   Sorting on an ObjectId value is roughly equivalent to sorting on creation time.</a:t>
            </a:r>
            <a:endParaRPr/>
          </a:p>
          <a:p>
            <a:pPr marL="342900" indent="-342900">
              <a:spcBef>
                <a:spcPts val="448"/>
              </a:spcBef>
              <a:buClr>
                <a:schemeClr val="dk1"/>
              </a:buClr>
              <a:buSzPct val="100000"/>
              <a:buNone/>
            </a:pPr>
            <a:r>
              <a:rPr lang="en-IN" b="1"/>
              <a:t>_id</a:t>
            </a:r>
            <a:r>
              <a:rPr lang="en-IN"/>
              <a:t> is a 12 bytes hexadecimal number which assures the uniqueness of every document. You can provide _id while inserting the document. If you don’t provide then MongoDB provides a unique id for every document. </a:t>
            </a:r>
            <a:endParaRPr/>
          </a:p>
          <a:p>
            <a:pPr marL="342900" indent="-342900">
              <a:spcBef>
                <a:spcPts val="448"/>
              </a:spcBef>
              <a:buClr>
                <a:schemeClr val="dk1"/>
              </a:buClr>
              <a:buSzPct val="100000"/>
              <a:buNone/>
            </a:pPr>
            <a:r>
              <a:rPr lang="en-IN"/>
              <a:t>	These 12 bytes first 4 bytes for the current timestamp, next 3 bytes for machine id, next 2 bytes for process id of MongoDB server and remaining 3 bytes are simple incremental VALUE.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sp>
        <p:nvSpPr>
          <p:cNvPr id="465" name="Google Shape;465;p6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lnSpcReduction="10000"/>
          </a:bodyPr>
          <a:lstStyle/>
          <a:p>
            <a:pPr marL="342900" indent="-342900">
              <a:spcBef>
                <a:spcPts val="0"/>
              </a:spcBef>
              <a:buClr>
                <a:schemeClr val="dk1"/>
              </a:buClr>
              <a:buSzPct val="100000"/>
              <a:buNone/>
            </a:pPr>
            <a:r>
              <a:rPr lang="en-IN" b="1"/>
              <a:t>Example</a:t>
            </a:r>
            <a:endParaRPr/>
          </a:p>
          <a:p>
            <a:pPr marL="342900" indent="-342900">
              <a:spcBef>
                <a:spcPts val="496"/>
              </a:spcBef>
              <a:buClr>
                <a:schemeClr val="dk1"/>
              </a:buClr>
              <a:buSzPct val="100000"/>
              <a:buNone/>
            </a:pPr>
            <a:r>
              <a:rPr lang="en-IN"/>
              <a:t>Suppose a client needs a database design for his blog/website and see the differences between RDBMS and MongoDB schema design. Website has the following requirements.</a:t>
            </a:r>
            <a:endParaRPr/>
          </a:p>
          <a:p>
            <a:pPr marL="342900" indent="-342900">
              <a:spcBef>
                <a:spcPts val="496"/>
              </a:spcBef>
              <a:buClr>
                <a:schemeClr val="dk1"/>
              </a:buClr>
              <a:buSzPct val="100000"/>
            </a:pPr>
            <a:r>
              <a:rPr lang="en-IN"/>
              <a:t>Every post has the unique title, description and url.</a:t>
            </a:r>
            <a:endParaRPr/>
          </a:p>
          <a:p>
            <a:pPr marL="342900" indent="-342900">
              <a:spcBef>
                <a:spcPts val="496"/>
              </a:spcBef>
              <a:buClr>
                <a:schemeClr val="dk1"/>
              </a:buClr>
              <a:buSzPct val="100000"/>
            </a:pPr>
            <a:r>
              <a:rPr lang="en-IN"/>
              <a:t>Every post can have one or more tags.</a:t>
            </a:r>
            <a:endParaRPr/>
          </a:p>
          <a:p>
            <a:pPr marL="342900" indent="-342900">
              <a:spcBef>
                <a:spcPts val="496"/>
              </a:spcBef>
              <a:buClr>
                <a:schemeClr val="dk1"/>
              </a:buClr>
              <a:buSzPct val="100000"/>
            </a:pPr>
            <a:r>
              <a:rPr lang="en-IN"/>
              <a:t>Every post has the name of its publisher and total number of likes.</a:t>
            </a:r>
            <a:endParaRPr/>
          </a:p>
          <a:p>
            <a:pPr marL="342900" indent="-342900">
              <a:spcBef>
                <a:spcPts val="496"/>
              </a:spcBef>
              <a:buClr>
                <a:schemeClr val="dk1"/>
              </a:buClr>
              <a:buSzPct val="100000"/>
            </a:pPr>
            <a:r>
              <a:rPr lang="en-IN"/>
              <a:t>Every post has comments given by users along with their name, message, data-time and likes.</a:t>
            </a:r>
            <a:endParaRPr/>
          </a:p>
          <a:p>
            <a:pPr marL="342900" indent="-342900">
              <a:spcBef>
                <a:spcPts val="496"/>
              </a:spcBef>
              <a:buClr>
                <a:schemeClr val="dk1"/>
              </a:buClr>
              <a:buSzPct val="100000"/>
            </a:pPr>
            <a:r>
              <a:rPr lang="en-IN"/>
              <a:t>On each post, there can be zero or more comments.</a:t>
            </a:r>
            <a:endParaRPr/>
          </a:p>
          <a:p>
            <a:pPr marL="342900" indent="-185420">
              <a:spcBef>
                <a:spcPts val="496"/>
              </a:spcBef>
              <a:buClr>
                <a:schemeClr val="dk1"/>
              </a:buClr>
              <a:buSzPct val="1000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1"/>
          <p:cNvSpPr txBox="1">
            <a:spLocks noGrp="1"/>
          </p:cNvSpPr>
          <p:nvPr>
            <p:ph type="title"/>
          </p:nvPr>
        </p:nvSpPr>
        <p:spPr>
          <a:xfrm>
            <a:off x="1738282" y="571480"/>
            <a:ext cx="8229600" cy="2071694"/>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chemeClr val="dk1"/>
              </a:buClr>
              <a:buSzPct val="100000"/>
            </a:pPr>
            <a:r>
              <a:rPr lang="en-IN" sz="3600"/>
              <a:t>In RDBMS schema, design for above requirements will have minimum three tables.</a:t>
            </a:r>
            <a:br>
              <a:rPr lang="en-IN"/>
            </a:br>
            <a:endParaRPr/>
          </a:p>
        </p:txBody>
      </p:sp>
      <p:sp>
        <p:nvSpPr>
          <p:cNvPr id="471" name="Google Shape;471;p61"/>
          <p:cNvSpPr/>
          <p:nvPr/>
        </p:nvSpPr>
        <p:spPr>
          <a:xfrm>
            <a:off x="1524000" y="0"/>
            <a:ext cx="9144000" cy="457200"/>
          </a:xfrm>
          <a:prstGeom prst="rect">
            <a:avLst/>
          </a:prstGeom>
          <a:noFill/>
          <a:ln>
            <a:noFill/>
          </a:ln>
        </p:spPr>
        <p:txBody>
          <a:bodyPr spcFirstLastPara="1" wrap="square" lIns="91425" tIns="45700" rIns="91425" bIns="45700" anchor="ctr" anchorCtr="0">
            <a:noAutofit/>
          </a:bodyPr>
          <a:lstStyle/>
          <a:p>
            <a:pPr>
              <a:buClr>
                <a:schemeClr val="dk1"/>
              </a:buClr>
              <a:buSzPts val="1800"/>
            </a:pPr>
            <a:r>
              <a:rPr lang="en-IN">
                <a:solidFill>
                  <a:schemeClr val="dk1"/>
                </a:solidFill>
                <a:latin typeface="Arial"/>
                <a:ea typeface="Arial"/>
                <a:cs typeface="Arial"/>
                <a:sym typeface="Arial"/>
              </a:rPr>
              <a:t>n RDBMS schema, design for above requirements will have minimum three tables.</a:t>
            </a:r>
            <a:endParaRPr/>
          </a:p>
          <a:p>
            <a:pPr>
              <a:buClr>
                <a:schemeClr val="dk1"/>
              </a:buClr>
              <a:buSzPts val="1800"/>
            </a:pPr>
            <a:r>
              <a:rPr lang="en-IN">
                <a:solidFill>
                  <a:schemeClr val="dk1"/>
                </a:solidFill>
                <a:latin typeface="Arial"/>
                <a:ea typeface="Arial"/>
                <a:cs typeface="Arial"/>
                <a:sym typeface="Arial"/>
              </a:rPr>
              <a:t>  </a:t>
            </a:r>
            <a:r>
              <a:rPr lang="en-IN" sz="12700">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pic>
        <p:nvPicPr>
          <p:cNvPr id="472" name="Google Shape;472;p61" descr="RDBMS Schema Design"/>
          <p:cNvPicPr preferRelativeResize="0"/>
          <p:nvPr/>
        </p:nvPicPr>
        <p:blipFill rotWithShape="1">
          <a:blip r:embed="rId3">
            <a:alphaModFix/>
          </a:blip>
          <a:srcRect/>
          <a:stretch/>
        </p:blipFill>
        <p:spPr>
          <a:xfrm>
            <a:off x="1881159" y="2571745"/>
            <a:ext cx="8441239" cy="34480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2"/>
          <p:cNvSpPr txBox="1">
            <a:spLocks noGrp="1"/>
          </p:cNvSpPr>
          <p:nvPr>
            <p:ph type="body" idx="1"/>
          </p:nvPr>
        </p:nvSpPr>
        <p:spPr>
          <a:xfrm>
            <a:off x="1981200" y="428604"/>
            <a:ext cx="8229600" cy="6286544"/>
          </a:xfrm>
          <a:prstGeom prst="rect">
            <a:avLst/>
          </a:prstGeom>
          <a:noFill/>
          <a:ln>
            <a:noFill/>
          </a:ln>
        </p:spPr>
        <p:txBody>
          <a:bodyPr spcFirstLastPara="1" vert="horz" wrap="square" lIns="91425" tIns="45700" rIns="91425" bIns="45700" rtlCol="0" anchor="t" anchorCtr="0">
            <a:normAutofit fontScale="85000" lnSpcReduction="20000"/>
          </a:bodyPr>
          <a:lstStyle/>
          <a:p>
            <a:pPr marL="342900" indent="-342900">
              <a:spcBef>
                <a:spcPts val="0"/>
              </a:spcBef>
              <a:buClr>
                <a:schemeClr val="dk1"/>
              </a:buClr>
              <a:buSzPct val="100000"/>
              <a:buNone/>
            </a:pPr>
            <a:r>
              <a:rPr lang="en-IN"/>
              <a:t>While in MongoDB schema, design will have one collection post and the following structure −</a:t>
            </a:r>
            <a:endParaRPr/>
          </a:p>
          <a:p>
            <a:pPr marL="342900" indent="-342900">
              <a:spcBef>
                <a:spcPts val="448"/>
              </a:spcBef>
              <a:buClr>
                <a:schemeClr val="dk1"/>
              </a:buClr>
              <a:buSzPct val="100000"/>
              <a:buNone/>
            </a:pPr>
            <a:endParaRPr/>
          </a:p>
          <a:p>
            <a:pPr marL="342900" indent="-342900">
              <a:spcBef>
                <a:spcPts val="448"/>
              </a:spcBef>
              <a:buClr>
                <a:schemeClr val="dk1"/>
              </a:buClr>
              <a:buSzPct val="100000"/>
            </a:pPr>
            <a:r>
              <a:rPr lang="en-IN"/>
              <a:t>{ _id: POST_ID </a:t>
            </a:r>
            <a:endParaRPr/>
          </a:p>
          <a:p>
            <a:pPr marL="342900" indent="-342900">
              <a:spcBef>
                <a:spcPts val="448"/>
              </a:spcBef>
              <a:buClr>
                <a:schemeClr val="dk1"/>
              </a:buClr>
              <a:buSzPct val="100000"/>
            </a:pPr>
            <a:r>
              <a:rPr lang="en-IN"/>
              <a:t>title: TITLE_OF_POST,</a:t>
            </a:r>
            <a:endParaRPr/>
          </a:p>
          <a:p>
            <a:pPr marL="342900" indent="-342900">
              <a:spcBef>
                <a:spcPts val="448"/>
              </a:spcBef>
              <a:buClr>
                <a:schemeClr val="dk1"/>
              </a:buClr>
              <a:buSzPct val="100000"/>
            </a:pPr>
            <a:r>
              <a:rPr lang="en-IN"/>
              <a:t> description: POST_DESCRIPTION, </a:t>
            </a:r>
            <a:endParaRPr/>
          </a:p>
          <a:p>
            <a:pPr marL="342900" indent="-342900">
              <a:spcBef>
                <a:spcPts val="448"/>
              </a:spcBef>
              <a:buClr>
                <a:schemeClr val="dk1"/>
              </a:buClr>
              <a:buSzPct val="100000"/>
            </a:pPr>
            <a:r>
              <a:rPr lang="en-IN"/>
              <a:t>by: POST_BY, </a:t>
            </a:r>
            <a:endParaRPr/>
          </a:p>
          <a:p>
            <a:pPr marL="342900" indent="-342900">
              <a:spcBef>
                <a:spcPts val="448"/>
              </a:spcBef>
              <a:buClr>
                <a:schemeClr val="dk1"/>
              </a:buClr>
              <a:buSzPct val="100000"/>
            </a:pPr>
            <a:r>
              <a:rPr lang="en-IN"/>
              <a:t>url: URL_OF_POST, </a:t>
            </a:r>
            <a:endParaRPr/>
          </a:p>
          <a:p>
            <a:pPr marL="342900" indent="-342900">
              <a:spcBef>
                <a:spcPts val="448"/>
              </a:spcBef>
              <a:buClr>
                <a:schemeClr val="dk1"/>
              </a:buClr>
              <a:buSzPct val="100000"/>
            </a:pPr>
            <a:r>
              <a:rPr lang="en-IN"/>
              <a:t>tags: [TAG1, TAG2, TAG3], </a:t>
            </a:r>
            <a:endParaRPr/>
          </a:p>
          <a:p>
            <a:pPr marL="342900" indent="-342900">
              <a:spcBef>
                <a:spcPts val="448"/>
              </a:spcBef>
              <a:buClr>
                <a:schemeClr val="dk1"/>
              </a:buClr>
              <a:buSzPct val="100000"/>
            </a:pPr>
            <a:r>
              <a:rPr lang="en-IN"/>
              <a:t>likes: TOTAL_LIKES,</a:t>
            </a:r>
            <a:endParaRPr/>
          </a:p>
          <a:p>
            <a:pPr marL="342900" indent="-342900">
              <a:spcBef>
                <a:spcPts val="448"/>
              </a:spcBef>
              <a:buClr>
                <a:schemeClr val="dk1"/>
              </a:buClr>
              <a:buSzPct val="100000"/>
            </a:pPr>
            <a:r>
              <a:rPr lang="en-IN"/>
              <a:t> comments: [ </a:t>
            </a:r>
            <a:endParaRPr/>
          </a:p>
          <a:p>
            <a:pPr marL="342900" indent="-342900">
              <a:spcBef>
                <a:spcPts val="448"/>
              </a:spcBef>
              <a:buClr>
                <a:schemeClr val="dk1"/>
              </a:buClr>
              <a:buSzPct val="100000"/>
            </a:pPr>
            <a:r>
              <a:rPr lang="en-IN"/>
              <a:t>{ user:'COMMENT_BY', message: TEXT, dateCreated: DATE_TIME, like: LIKES }, </a:t>
            </a:r>
            <a:endParaRPr/>
          </a:p>
          <a:p>
            <a:pPr marL="342900" indent="-342900">
              <a:spcBef>
                <a:spcPts val="448"/>
              </a:spcBef>
              <a:buClr>
                <a:schemeClr val="dk1"/>
              </a:buClr>
              <a:buSzPct val="100000"/>
            </a:pPr>
            <a:r>
              <a:rPr lang="en-IN"/>
              <a:t>{ user:'COMMENT_BY', message: TEXT, dateCreated: DATE_TIME, like: LIKES }</a:t>
            </a:r>
            <a:endParaRPr/>
          </a:p>
          <a:p>
            <a:pPr marL="342900" indent="-342900">
              <a:spcBef>
                <a:spcPts val="448"/>
              </a:spcBef>
              <a:buClr>
                <a:schemeClr val="dk1"/>
              </a:buClr>
              <a:buSzPct val="100000"/>
            </a:pPr>
            <a:r>
              <a:rPr lang="en-IN"/>
              <a:t> ] } </a:t>
            </a:r>
            <a:endParaRPr/>
          </a:p>
          <a:p>
            <a:pPr marL="342900" indent="-200660">
              <a:spcBef>
                <a:spcPts val="448"/>
              </a:spcBef>
              <a:buClr>
                <a:schemeClr val="dk1"/>
              </a:buClr>
              <a:buSzPct val="100000"/>
              <a:buNone/>
            </a:pPr>
            <a:endParaRPr/>
          </a:p>
          <a:p>
            <a:pPr marL="342900" indent="-342900">
              <a:spcBef>
                <a:spcPts val="448"/>
              </a:spcBef>
              <a:buClr>
                <a:schemeClr val="dk1"/>
              </a:buClr>
              <a:buSzPct val="100000"/>
              <a:buNone/>
            </a:pPr>
            <a:r>
              <a:rPr lang="en-IN"/>
              <a:t>So while showing the data, in RDBMS you need to join three tables and in MongoDB, data will be shown from one collection only.</a:t>
            </a:r>
            <a:endParaRPr/>
          </a:p>
          <a:p>
            <a:pPr marL="342900" indent="-200660">
              <a:spcBef>
                <a:spcPts val="448"/>
              </a:spcBef>
              <a:buClr>
                <a:schemeClr val="dk1"/>
              </a:buClr>
              <a:buSzPct val="100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50E8914-3A3C-4712-9D59-CE111BB10161}" type="slidenum">
              <a:rPr lang="en-US" smtClean="0"/>
              <a:pPr/>
              <a:t>19</a:t>
            </a:fld>
            <a:endParaRPr lang="en-US"/>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0" indent="0" algn="ctr">
              <a:buNone/>
            </a:pPr>
            <a:r>
              <a:rPr lang="en-US" sz="2400" dirty="0">
                <a:solidFill>
                  <a:schemeClr val="tx1"/>
                </a:solidFill>
              </a:rPr>
              <a:t> </a:t>
            </a:r>
          </a:p>
          <a:p>
            <a:pPr marL="0" lvl="0" indent="0" algn="ctr">
              <a:buNone/>
            </a:pPr>
            <a:endParaRPr lang="en-US" sz="2400" dirty="0">
              <a:solidFill>
                <a:schemeClr val="tx1"/>
              </a:solidFill>
            </a:endParaRPr>
          </a:p>
          <a:p>
            <a:pPr marL="0" lvl="0" indent="0" algn="ctr">
              <a:buNone/>
            </a:pPr>
            <a:r>
              <a:rPr lang="en-US" sz="4400" dirty="0">
                <a:solidFill>
                  <a:schemeClr val="tx1"/>
                </a:solidFill>
              </a:rPr>
              <a:t>CRUD Operations</a:t>
            </a:r>
            <a:endParaRPr lang="en-IN" sz="4400" dirty="0">
              <a:ea typeface="ＭＳ Ｐゴシック" panose="020B0600070205080204" pitchFamily="34" charset="-128"/>
            </a:endParaRPr>
          </a:p>
          <a:p>
            <a:pPr marL="0" lvl="0" indent="0">
              <a:buNone/>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a:buChar char=""/>
              <a:defRPr/>
            </a:pPr>
            <a:endParaRPr lang="en-US" altLang="en-US" dirty="0"/>
          </a:p>
        </p:txBody>
      </p:sp>
      <p:sp>
        <p:nvSpPr>
          <p:cNvPr id="4" name="Title 3">
            <a:extLst>
              <a:ext uri="{FF2B5EF4-FFF2-40B4-BE49-F238E27FC236}">
                <a16:creationId xmlns:a16="http://schemas.microsoft.com/office/drawing/2014/main" id="{BC18AB9D-FD31-45A1-B035-451CDB31A90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881335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What Is MongoDB?</a:t>
            </a:r>
            <a:endParaRPr/>
          </a:p>
        </p:txBody>
      </p:sp>
      <p:sp>
        <p:nvSpPr>
          <p:cNvPr id="360" name="Google Shape;360;p46"/>
          <p:cNvSpPr txBox="1">
            <a:spLocks noGrp="1"/>
          </p:cNvSpPr>
          <p:nvPr>
            <p:ph type="body" idx="1"/>
          </p:nvPr>
        </p:nvSpPr>
        <p:spPr>
          <a:xfrm>
            <a:off x="1981200" y="1434206"/>
            <a:ext cx="8229600" cy="4875114"/>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pPr>
            <a:r>
              <a:rPr lang="en-IN" sz="2400" b="1"/>
              <a:t>A document-oriented database</a:t>
            </a:r>
            <a:endParaRPr/>
          </a:p>
          <a:p>
            <a:pPr marL="0" indent="0">
              <a:spcBef>
                <a:spcPts val="444"/>
              </a:spcBef>
              <a:buClr>
                <a:schemeClr val="dk1"/>
              </a:buClr>
              <a:buSzPct val="100000"/>
              <a:buNone/>
            </a:pPr>
            <a:r>
              <a:rPr lang="en-IN" sz="2400"/>
              <a:t>	– documents encapsulate and encode data in some standard formats</a:t>
            </a:r>
            <a:endParaRPr/>
          </a:p>
          <a:p>
            <a:pPr marL="0" indent="0">
              <a:spcBef>
                <a:spcPts val="444"/>
              </a:spcBef>
              <a:buClr>
                <a:schemeClr val="dk1"/>
              </a:buClr>
              <a:buSzPct val="100000"/>
              <a:buNone/>
            </a:pPr>
            <a:r>
              <a:rPr lang="en-IN" sz="2400"/>
              <a:t>	– highly optimized for retrieve and append operations</a:t>
            </a:r>
            <a:endParaRPr/>
          </a:p>
          <a:p>
            <a:pPr marL="342900" indent="-342900">
              <a:spcBef>
                <a:spcPts val="444"/>
              </a:spcBef>
              <a:buClr>
                <a:schemeClr val="dk1"/>
              </a:buClr>
              <a:buSzPct val="100000"/>
            </a:pPr>
            <a:r>
              <a:rPr lang="en-IN" sz="2400" b="1"/>
              <a:t>It uses BSON format</a:t>
            </a:r>
            <a:endParaRPr/>
          </a:p>
          <a:p>
            <a:pPr marL="342900" indent="-342900">
              <a:spcBef>
                <a:spcPts val="444"/>
              </a:spcBef>
              <a:buClr>
                <a:schemeClr val="dk1"/>
              </a:buClr>
              <a:buSzPct val="100000"/>
            </a:pPr>
            <a:r>
              <a:rPr lang="en-IN" sz="2400" b="1"/>
              <a:t>It is schema-less</a:t>
            </a:r>
            <a:endParaRPr/>
          </a:p>
          <a:p>
            <a:pPr marL="0" indent="0">
              <a:spcBef>
                <a:spcPts val="444"/>
              </a:spcBef>
              <a:buClr>
                <a:schemeClr val="dk1"/>
              </a:buClr>
              <a:buSzPct val="100000"/>
              <a:buNone/>
            </a:pPr>
            <a:r>
              <a:rPr lang="en-IN" sz="2400"/>
              <a:t>	– No more configuring database columns with types</a:t>
            </a:r>
            <a:endParaRPr/>
          </a:p>
          <a:p>
            <a:pPr marL="0" indent="0">
              <a:spcBef>
                <a:spcPts val="444"/>
              </a:spcBef>
              <a:buClr>
                <a:schemeClr val="dk1"/>
              </a:buClr>
              <a:buSzPct val="100000"/>
              <a:buNone/>
            </a:pPr>
            <a:r>
              <a:rPr lang="en-IN" sz="2400"/>
              <a:t>	– Documents are analogous to structures in programming languages that associate keys with values</a:t>
            </a:r>
            <a:endParaRPr/>
          </a:p>
          <a:p>
            <a:pPr marL="0" indent="0">
              <a:spcBef>
                <a:spcPts val="444"/>
              </a:spcBef>
              <a:buClr>
                <a:schemeClr val="dk1"/>
              </a:buClr>
              <a:buSzPct val="100000"/>
              <a:buNone/>
            </a:pPr>
            <a:r>
              <a:rPr lang="en-IN" sz="2400"/>
              <a:t>	– The values of a field can be any of the BSON data types, including other documents, arrays, and arrays of documents</a:t>
            </a:r>
            <a:endParaRPr/>
          </a:p>
          <a:p>
            <a:pPr marL="342900" indent="-342900">
              <a:spcBef>
                <a:spcPts val="444"/>
              </a:spcBef>
              <a:buClr>
                <a:schemeClr val="dk1"/>
              </a:buClr>
              <a:buSzPct val="100000"/>
            </a:pPr>
            <a:r>
              <a:rPr lang="en-IN" sz="2400" b="1"/>
              <a:t>No transactions</a:t>
            </a:r>
            <a:endParaRPr/>
          </a:p>
          <a:p>
            <a:pPr marL="342900" indent="-342900">
              <a:spcBef>
                <a:spcPts val="444"/>
              </a:spcBef>
              <a:buClr>
                <a:schemeClr val="dk1"/>
              </a:buClr>
              <a:buSzPct val="100000"/>
            </a:pPr>
            <a:r>
              <a:rPr lang="en-IN" sz="2400" b="1"/>
              <a:t>No joins</a:t>
            </a:r>
            <a:endParaRPr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ChangeArrowheads="1"/>
          </p:cNvSpPr>
          <p:nvPr/>
        </p:nvSpPr>
        <p:spPr bwMode="auto">
          <a:xfrm>
            <a:off x="2520461" y="2664655"/>
            <a:ext cx="6750148" cy="1323439"/>
          </a:xfrm>
          <a:prstGeom prst="rect">
            <a:avLst/>
          </a:prstGeom>
          <a:noFill/>
          <a:ln w="9525">
            <a:noFill/>
            <a:miter lim="800000"/>
            <a:headEnd/>
            <a:tailEnd/>
          </a:ln>
        </p:spPr>
        <p:txBody>
          <a:bodyPr wrap="square">
            <a:spAutoFit/>
          </a:bodyPr>
          <a:lstStyle/>
          <a:p>
            <a:pPr algn="ctr"/>
            <a:r>
              <a:rPr lang="en-IN" sz="4000" dirty="0">
                <a:solidFill>
                  <a:srgbClr val="FF0000"/>
                </a:solidFill>
              </a:rPr>
              <a:t>CRUD</a:t>
            </a:r>
          </a:p>
          <a:p>
            <a:pPr algn="ctr"/>
            <a:r>
              <a:rPr lang="en-IN" sz="4000" dirty="0">
                <a:solidFill>
                  <a:srgbClr val="FF0000"/>
                </a:solidFill>
              </a:rPr>
              <a:t>Create, Read, Update, Delete</a:t>
            </a:r>
          </a:p>
        </p:txBody>
      </p:sp>
      <p:sp>
        <p:nvSpPr>
          <p:cNvPr id="2" name="Slide Number Placeholder 1">
            <a:extLst>
              <a:ext uri="{FF2B5EF4-FFF2-40B4-BE49-F238E27FC236}">
                <a16:creationId xmlns:a16="http://schemas.microsoft.com/office/drawing/2014/main" id="{D3D732A8-30E3-4769-856F-4B2B7F604240}"/>
              </a:ext>
            </a:extLst>
          </p:cNvPr>
          <p:cNvSpPr>
            <a:spLocks noGrp="1"/>
          </p:cNvSpPr>
          <p:nvPr>
            <p:ph type="sldNum" sz="quarter" idx="12"/>
          </p:nvPr>
        </p:nvSpPr>
        <p:spPr/>
        <p:txBody>
          <a:bodyPr/>
          <a:lstStyle/>
          <a:p>
            <a:fld id="{5F169B73-20EE-459C-905F-005E41A01049}" type="slidenum">
              <a:rPr lang="en-US" smtClean="0"/>
              <a:pPr/>
              <a:t>20</a:t>
            </a:fld>
            <a:endParaRPr lang="en-US"/>
          </a:p>
        </p:txBody>
      </p:sp>
    </p:spTree>
    <p:extLst>
      <p:ext uri="{BB962C8B-B14F-4D97-AF65-F5344CB8AC3E}">
        <p14:creationId xmlns:p14="http://schemas.microsoft.com/office/powerpoint/2010/main" val="1718124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838200" y="365125"/>
            <a:ext cx="10515600" cy="1083847"/>
          </a:xfrm>
          <a:ln>
            <a:solidFill>
              <a:schemeClr val="accent1"/>
            </a:solidFill>
          </a:ln>
        </p:spPr>
        <p:txBody>
          <a:bodyPr>
            <a:noAutofit/>
          </a:bodyPr>
          <a:lstStyle/>
          <a:p>
            <a:r>
              <a:rPr lang="en-IN" sz="4300" dirty="0">
                <a:effectLst>
                  <a:outerShdw blurRad="38100" dist="38100" dir="2700000" algn="tl">
                    <a:srgbClr val="000000"/>
                  </a:outerShdw>
                </a:effectLst>
              </a:rPr>
              <a:t>Getting Started with </a:t>
            </a:r>
            <a:r>
              <a:rPr lang="en-IN" sz="4300" dirty="0" err="1">
                <a:effectLst>
                  <a:outerShdw blurRad="38100" dist="38100" dir="2700000" algn="tl">
                    <a:srgbClr val="000000"/>
                  </a:outerShdw>
                </a:effectLst>
              </a:rPr>
              <a:t>mongoDB</a:t>
            </a:r>
            <a:endParaRPr lang="en-IN" sz="4300" dirty="0">
              <a:effectLst>
                <a:outerShdw blurRad="38100" dist="38100" dir="2700000" algn="tl">
                  <a:srgbClr val="000000"/>
                </a:outerShdw>
              </a:effectLst>
            </a:endParaRPr>
          </a:p>
        </p:txBody>
      </p:sp>
      <p:sp>
        <p:nvSpPr>
          <p:cNvPr id="73731" name="Content Placeholder 2"/>
          <p:cNvSpPr>
            <a:spLocks noGrp="1"/>
          </p:cNvSpPr>
          <p:nvPr>
            <p:ph idx="1"/>
          </p:nvPr>
        </p:nvSpPr>
        <p:spPr>
          <a:ln>
            <a:solidFill>
              <a:schemeClr val="accent1"/>
            </a:solidFill>
          </a:ln>
        </p:spPr>
        <p:txBody>
          <a:bodyPr>
            <a:normAutofit fontScale="92500" lnSpcReduction="10000"/>
          </a:bodyPr>
          <a:lstStyle/>
          <a:p>
            <a:r>
              <a:rPr lang="en-IN" dirty="0"/>
              <a:t>To install </a:t>
            </a:r>
            <a:r>
              <a:rPr lang="en-IN" dirty="0" err="1"/>
              <a:t>mongoDB</a:t>
            </a:r>
            <a:r>
              <a:rPr lang="en-IN" dirty="0"/>
              <a:t>, go to this link and click on the appropriate OS and architecture:</a:t>
            </a:r>
          </a:p>
          <a:p>
            <a:r>
              <a:rPr lang="en-IN" dirty="0">
                <a:hlinkClick r:id="rId2"/>
              </a:rPr>
              <a:t>http://www.mongodb.org/downloads</a:t>
            </a:r>
            <a:endParaRPr lang="en-IN" dirty="0"/>
          </a:p>
          <a:p>
            <a:r>
              <a:rPr lang="en-IN" dirty="0"/>
              <a:t>First, extract the files (</a:t>
            </a:r>
            <a:r>
              <a:rPr lang="en-IN" dirty="0" err="1"/>
              <a:t>preferrably</a:t>
            </a:r>
            <a:r>
              <a:rPr lang="en-IN" dirty="0"/>
              <a:t> to the C drive).</a:t>
            </a:r>
          </a:p>
          <a:p>
            <a:r>
              <a:rPr lang="en-IN" dirty="0"/>
              <a:t>Finally, create a data directory on C:\ for </a:t>
            </a:r>
            <a:r>
              <a:rPr lang="en-IN" dirty="0" err="1"/>
              <a:t>mongoDB</a:t>
            </a:r>
            <a:r>
              <a:rPr lang="en-IN" dirty="0"/>
              <a:t> to use i.e. “md data” followed by “md data\</a:t>
            </a:r>
            <a:r>
              <a:rPr lang="en-IN" dirty="0" err="1"/>
              <a:t>db</a:t>
            </a:r>
            <a:r>
              <a:rPr lang="en-IN" dirty="0"/>
              <a:t>”</a:t>
            </a:r>
          </a:p>
          <a:p>
            <a:r>
              <a:rPr lang="en-IN" dirty="0"/>
              <a:t>Open your </a:t>
            </a:r>
            <a:r>
              <a:rPr lang="en-IN" dirty="0" err="1"/>
              <a:t>mongodb</a:t>
            </a:r>
            <a:r>
              <a:rPr lang="en-IN" dirty="0"/>
              <a:t>/bin directory and run mongod.exe to start the database server.</a:t>
            </a:r>
          </a:p>
          <a:p>
            <a:r>
              <a:rPr lang="en-IN" dirty="0"/>
              <a:t>To establish a connection to the server, open another command prompt window and go to the same directory, entering in mongo.exe. </a:t>
            </a:r>
          </a:p>
          <a:p>
            <a:r>
              <a:rPr lang="en-IN" dirty="0"/>
              <a:t>This engages the </a:t>
            </a:r>
            <a:r>
              <a:rPr lang="en-IN" dirty="0" err="1"/>
              <a:t>mongodb</a:t>
            </a:r>
            <a:r>
              <a:rPr lang="en-IN" dirty="0"/>
              <a:t> shell</a:t>
            </a:r>
          </a:p>
          <a:p>
            <a:endParaRPr lang="en-IN" dirty="0"/>
          </a:p>
        </p:txBody>
      </p:sp>
      <p:sp>
        <p:nvSpPr>
          <p:cNvPr id="2" name="Slide Number Placeholder 1">
            <a:extLst>
              <a:ext uri="{FF2B5EF4-FFF2-40B4-BE49-F238E27FC236}">
                <a16:creationId xmlns:a16="http://schemas.microsoft.com/office/drawing/2014/main" id="{F2F1BAD8-4724-4CD4-B4B0-28BE6D52E35C}"/>
              </a:ext>
            </a:extLst>
          </p:cNvPr>
          <p:cNvSpPr>
            <a:spLocks noGrp="1"/>
          </p:cNvSpPr>
          <p:nvPr>
            <p:ph type="sldNum" sz="quarter" idx="12"/>
          </p:nvPr>
        </p:nvSpPr>
        <p:spPr/>
        <p:txBody>
          <a:bodyPr/>
          <a:lstStyle/>
          <a:p>
            <a:fld id="{5F169B73-20EE-459C-905F-005E41A01049}" type="slidenum">
              <a:rPr lang="en-US" smtClean="0"/>
              <a:pPr/>
              <a:t>21</a:t>
            </a:fld>
            <a:endParaRPr lang="en-US"/>
          </a:p>
        </p:txBody>
      </p:sp>
    </p:spTree>
    <p:extLst>
      <p:ext uri="{BB962C8B-B14F-4D97-AF65-F5344CB8AC3E}">
        <p14:creationId xmlns:p14="http://schemas.microsoft.com/office/powerpoint/2010/main" val="36550028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DDA0-2CFB-4C14-910C-2D078613F5F4}"/>
              </a:ext>
            </a:extLst>
          </p:cNvPr>
          <p:cNvSpPr>
            <a:spLocks noGrp="1"/>
          </p:cNvSpPr>
          <p:nvPr>
            <p:ph type="title"/>
          </p:nvPr>
        </p:nvSpPr>
        <p:spPr>
          <a:xfrm>
            <a:off x="838200" y="365126"/>
            <a:ext cx="10515600" cy="774358"/>
          </a:xfrm>
          <a:ln>
            <a:solidFill>
              <a:schemeClr val="accent1"/>
            </a:solidFill>
          </a:ln>
        </p:spPr>
        <p:txBody>
          <a:bodyPr>
            <a:normAutofit fontScale="90000"/>
          </a:bodyPr>
          <a:lstStyle/>
          <a:p>
            <a:br>
              <a:rPr lang="en-US" dirty="0"/>
            </a:br>
            <a:r>
              <a:rPr lang="en-US" dirty="0">
                <a:effectLst>
                  <a:outerShdw blurRad="38100" dist="38100" dir="2700000" algn="tl">
                    <a:srgbClr val="000000"/>
                  </a:outerShdw>
                </a:effectLst>
              </a:rPr>
              <a:t>CRUD (</a:t>
            </a:r>
            <a:r>
              <a:rPr lang="en-US" dirty="0">
                <a:solidFill>
                  <a:srgbClr val="FF0000"/>
                </a:solidFill>
                <a:effectLst>
                  <a:outerShdw blurRad="38100" dist="38100" dir="2700000" algn="tl">
                    <a:srgbClr val="000000"/>
                  </a:outerShdw>
                </a:effectLst>
              </a:rPr>
              <a:t>Create</a:t>
            </a:r>
            <a:r>
              <a:rPr lang="en-US" dirty="0">
                <a:solidFill>
                  <a:srgbClr val="92D050"/>
                </a:solidFill>
              </a:rPr>
              <a:t> </a:t>
            </a:r>
            <a:r>
              <a:rPr lang="en-US" dirty="0">
                <a:effectLst>
                  <a:outerShdw blurRad="38100" dist="38100" dir="2700000" algn="tl">
                    <a:srgbClr val="000000"/>
                  </a:outerShdw>
                </a:effectLst>
              </a:rPr>
              <a:t>– Read- Update – Delete)</a:t>
            </a:r>
          </a:p>
        </p:txBody>
      </p:sp>
      <p:sp>
        <p:nvSpPr>
          <p:cNvPr id="3" name="Content Placeholder 2">
            <a:extLst>
              <a:ext uri="{FF2B5EF4-FFF2-40B4-BE49-F238E27FC236}">
                <a16:creationId xmlns:a16="http://schemas.microsoft.com/office/drawing/2014/main" id="{B388950A-029E-42B5-9442-D3C479148787}"/>
              </a:ext>
            </a:extLst>
          </p:cNvPr>
          <p:cNvSpPr>
            <a:spLocks noGrp="1"/>
          </p:cNvSpPr>
          <p:nvPr>
            <p:ph idx="1"/>
          </p:nvPr>
        </p:nvSpPr>
        <p:spPr>
          <a:xfrm>
            <a:off x="838200" y="1448972"/>
            <a:ext cx="10795782" cy="4727991"/>
          </a:xfrm>
          <a:ln>
            <a:solidFill>
              <a:schemeClr val="accent1"/>
            </a:solidFill>
          </a:ln>
        </p:spPr>
        <p:txBody>
          <a:bodyPr>
            <a:normAutofit fontScale="77500" lnSpcReduction="20000"/>
          </a:bodyPr>
          <a:lstStyle/>
          <a:p>
            <a:pPr lvl="1"/>
            <a:r>
              <a:rPr lang="en-US" sz="3200" dirty="0"/>
              <a:t>Create a database</a:t>
            </a:r>
          </a:p>
          <a:p>
            <a:pPr marL="457200" lvl="1" indent="0">
              <a:buNone/>
            </a:pPr>
            <a:r>
              <a:rPr lang="en-US" sz="3200" dirty="0"/>
              <a:t>	</a:t>
            </a:r>
          </a:p>
          <a:p>
            <a:pPr marL="457200" lvl="1" indent="0" fontAlgn="base">
              <a:spcAft>
                <a:spcPct val="0"/>
              </a:spcAft>
              <a:buNone/>
            </a:pPr>
            <a:r>
              <a:rPr lang="en-US" sz="2900" b="1" dirty="0">
                <a:solidFill>
                  <a:schemeClr val="accent1">
                    <a:lumMod val="50000"/>
                  </a:schemeClr>
                </a:solidFill>
              </a:rPr>
              <a:t>&gt;use </a:t>
            </a:r>
            <a:r>
              <a:rPr lang="en-US" sz="2900" b="1" dirty="0" err="1">
                <a:solidFill>
                  <a:schemeClr val="accent1">
                    <a:lumMod val="50000"/>
                  </a:schemeClr>
                </a:solidFill>
              </a:rPr>
              <a:t>database_name</a:t>
            </a:r>
            <a:endParaRPr lang="en-US" sz="2900" b="1" dirty="0">
              <a:solidFill>
                <a:schemeClr val="accent1">
                  <a:lumMod val="50000"/>
                </a:schemeClr>
              </a:solidFill>
            </a:endParaRPr>
          </a:p>
          <a:p>
            <a:pPr marL="457200" lvl="1" indent="0">
              <a:buNone/>
            </a:pPr>
            <a:endParaRPr lang="en-US" sz="2900" dirty="0"/>
          </a:p>
          <a:p>
            <a:pPr indent="-457200" fontAlgn="base">
              <a:spcBef>
                <a:spcPts val="500"/>
              </a:spcBef>
              <a:spcAft>
                <a:spcPct val="0"/>
              </a:spcAft>
            </a:pPr>
            <a:r>
              <a:rPr lang="en-US" altLang="en-US" sz="3200" dirty="0"/>
              <a:t>To check your currently selected database, use the command </a:t>
            </a:r>
          </a:p>
          <a:p>
            <a:pPr indent="-457200" fontAlgn="base">
              <a:spcBef>
                <a:spcPts val="500"/>
              </a:spcBef>
              <a:spcAft>
                <a:spcPct val="0"/>
              </a:spcAft>
            </a:pPr>
            <a:endParaRPr lang="en-US" altLang="en-US" sz="3200" dirty="0"/>
          </a:p>
          <a:p>
            <a:pPr marL="457200" marR="0" lvl="1" indent="0" fontAlgn="base">
              <a:spcAft>
                <a:spcPct val="0"/>
              </a:spcAft>
              <a:buClrTx/>
              <a:buSzTx/>
              <a:buNone/>
              <a:tabLst/>
            </a:pPr>
            <a:r>
              <a:rPr lang="en-US" altLang="en-US" sz="2900" b="1" dirty="0">
                <a:solidFill>
                  <a:schemeClr val="accent1">
                    <a:lumMod val="50000"/>
                  </a:schemeClr>
                </a:solidFill>
              </a:rPr>
              <a:t>&gt;</a:t>
            </a:r>
            <a:r>
              <a:rPr lang="en-US" altLang="en-US" sz="2900" b="1" dirty="0" err="1">
                <a:solidFill>
                  <a:schemeClr val="accent1">
                    <a:lumMod val="50000"/>
                  </a:schemeClr>
                </a:solidFill>
              </a:rPr>
              <a:t>db</a:t>
            </a:r>
            <a:endParaRPr lang="en-US" altLang="en-US" sz="2900" b="1" dirty="0">
              <a:solidFill>
                <a:schemeClr val="accent1">
                  <a:lumMod val="50000"/>
                </a:schemeClr>
              </a:solidFill>
            </a:endParaRPr>
          </a:p>
          <a:p>
            <a:pPr marL="0" marR="0" lvl="0" fontAlgn="base">
              <a:spcBef>
                <a:spcPts val="500"/>
              </a:spcBef>
              <a:spcAft>
                <a:spcPct val="0"/>
              </a:spcAft>
              <a:buClrTx/>
              <a:buSzTx/>
              <a:buFontTx/>
              <a:buNone/>
              <a:tabLst/>
            </a:pPr>
            <a:r>
              <a:rPr lang="en-US" altLang="en-US" sz="3200" dirty="0"/>
              <a:t>        </a:t>
            </a:r>
            <a:r>
              <a:rPr lang="en-US" altLang="en-US" sz="3200" dirty="0" err="1"/>
              <a:t>db</a:t>
            </a:r>
            <a:r>
              <a:rPr lang="en-US" altLang="en-US" sz="3200" dirty="0"/>
              <a:t> </a:t>
            </a:r>
            <a:r>
              <a:rPr lang="en-US" altLang="en-US" sz="3200" dirty="0" err="1"/>
              <a:t>newdb</a:t>
            </a:r>
            <a:r>
              <a:rPr lang="en-US" altLang="en-US" sz="3200" dirty="0"/>
              <a:t> </a:t>
            </a:r>
          </a:p>
          <a:p>
            <a:pPr marL="0" marR="0" lvl="0" fontAlgn="base">
              <a:spcBef>
                <a:spcPts val="500"/>
              </a:spcBef>
              <a:spcAft>
                <a:spcPct val="0"/>
              </a:spcAft>
              <a:buClrTx/>
              <a:buSzTx/>
              <a:buFontTx/>
              <a:buNone/>
              <a:tabLst/>
            </a:pPr>
            <a:endParaRPr lang="en-US" altLang="en-US" sz="3200" dirty="0"/>
          </a:p>
          <a:p>
            <a:pPr indent="-457200" fontAlgn="base">
              <a:spcBef>
                <a:spcPts val="500"/>
              </a:spcBef>
              <a:spcAft>
                <a:spcPct val="0"/>
              </a:spcAft>
            </a:pPr>
            <a:r>
              <a:rPr lang="en-US" altLang="en-US" sz="3200" dirty="0"/>
              <a:t>If you want to check your databases list, use the command show dbs.</a:t>
            </a:r>
          </a:p>
          <a:p>
            <a:pPr marL="0" marR="0" lvl="0" fontAlgn="base">
              <a:spcBef>
                <a:spcPts val="500"/>
              </a:spcBef>
              <a:spcAft>
                <a:spcPct val="0"/>
              </a:spcAft>
              <a:buClrTx/>
              <a:buSzTx/>
              <a:buFontTx/>
              <a:buNone/>
              <a:tabLst/>
            </a:pPr>
            <a:r>
              <a:rPr lang="en-US" altLang="en-US" sz="3200" dirty="0"/>
              <a:t>	</a:t>
            </a:r>
            <a:r>
              <a:rPr lang="en-US" altLang="en-US" sz="2900" b="1" dirty="0">
                <a:solidFill>
                  <a:schemeClr val="accent1">
                    <a:lumMod val="50000"/>
                  </a:schemeClr>
                </a:solidFill>
              </a:rPr>
              <a:t>&gt;show </a:t>
            </a:r>
            <a:r>
              <a:rPr lang="en-US" altLang="en-US" sz="2900" b="1" dirty="0" err="1">
                <a:solidFill>
                  <a:schemeClr val="accent1">
                    <a:lumMod val="50000"/>
                  </a:schemeClr>
                </a:solidFill>
              </a:rPr>
              <a:t>dbs</a:t>
            </a:r>
            <a:r>
              <a:rPr lang="en-US" altLang="en-US" sz="2900" b="1" dirty="0">
                <a:solidFill>
                  <a:schemeClr val="accent1">
                    <a:lumMod val="50000"/>
                  </a:schemeClr>
                </a:solidFill>
              </a:rPr>
              <a:t>  </a:t>
            </a:r>
          </a:p>
          <a:p>
            <a:pPr marL="0" marR="0" lvl="0" fontAlgn="base">
              <a:spcBef>
                <a:spcPts val="500"/>
              </a:spcBef>
              <a:spcAft>
                <a:spcPct val="0"/>
              </a:spcAft>
              <a:buClrTx/>
              <a:buSzTx/>
              <a:buFontTx/>
              <a:buNone/>
              <a:tabLst/>
            </a:pPr>
            <a:endParaRPr lang="en-US" altLang="en-US" sz="3200" dirty="0"/>
          </a:p>
          <a:p>
            <a:pPr indent="-457200" fontAlgn="base">
              <a:spcBef>
                <a:spcPts val="500"/>
              </a:spcBef>
              <a:spcAft>
                <a:spcPct val="0"/>
              </a:spcAft>
            </a:pPr>
            <a:r>
              <a:rPr lang="en-US" altLang="en-US" sz="3200" dirty="0"/>
              <a:t>If newly created database  is not present in list. To display database, you need to insert at least  one document into it.</a:t>
            </a:r>
          </a:p>
          <a:p>
            <a:pPr lvl="1">
              <a:buFont typeface="Arial" pitchFamily="34" charset="0"/>
              <a:buChar char="•"/>
            </a:pPr>
            <a:endParaRPr lang="en-US" sz="2900" dirty="0"/>
          </a:p>
          <a:p>
            <a:endParaRPr lang="en-US" dirty="0"/>
          </a:p>
        </p:txBody>
      </p:sp>
      <p:sp>
        <p:nvSpPr>
          <p:cNvPr id="4" name="Slide Number Placeholder 3">
            <a:extLst>
              <a:ext uri="{FF2B5EF4-FFF2-40B4-BE49-F238E27FC236}">
                <a16:creationId xmlns:a16="http://schemas.microsoft.com/office/drawing/2014/main" id="{302C4E62-1A56-478D-8235-2F939F0AAC49}"/>
              </a:ext>
            </a:extLst>
          </p:cNvPr>
          <p:cNvSpPr>
            <a:spLocks noGrp="1"/>
          </p:cNvSpPr>
          <p:nvPr>
            <p:ph type="sldNum" sz="quarter" idx="12"/>
          </p:nvPr>
        </p:nvSpPr>
        <p:spPr/>
        <p:txBody>
          <a:bodyPr/>
          <a:lstStyle/>
          <a:p>
            <a:fld id="{5F169B73-20EE-459C-905F-005E41A01049}" type="slidenum">
              <a:rPr lang="en-US" smtClean="0"/>
              <a:pPr/>
              <a:t>22</a:t>
            </a:fld>
            <a:endParaRPr lang="en-US"/>
          </a:p>
        </p:txBody>
      </p:sp>
    </p:spTree>
    <p:extLst>
      <p:ext uri="{BB962C8B-B14F-4D97-AF65-F5344CB8AC3E}">
        <p14:creationId xmlns:p14="http://schemas.microsoft.com/office/powerpoint/2010/main" val="1256788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38780-E5AA-4B5B-9CB8-B6ACE6ACF4CA}"/>
              </a:ext>
            </a:extLst>
          </p:cNvPr>
          <p:cNvSpPr>
            <a:spLocks noGrp="1"/>
          </p:cNvSpPr>
          <p:nvPr>
            <p:ph type="title"/>
          </p:nvPr>
        </p:nvSpPr>
        <p:spPr>
          <a:xfrm>
            <a:off x="838200" y="365125"/>
            <a:ext cx="10515600" cy="1013509"/>
          </a:xfrm>
          <a:ln>
            <a:solidFill>
              <a:schemeClr val="accent1"/>
            </a:solidFill>
          </a:ln>
        </p:spPr>
        <p:txBody>
          <a:bodyPr>
            <a:normAutofit/>
          </a:bodyPr>
          <a:lstStyle/>
          <a:p>
            <a:r>
              <a:rPr lang="en-US" sz="4300" dirty="0">
                <a:effectLst>
                  <a:outerShdw blurRad="38100" dist="38100" dir="2700000" algn="tl">
                    <a:srgbClr val="000000"/>
                  </a:outerShdw>
                </a:effectLst>
              </a:rPr>
              <a:t>CRUD Operations</a:t>
            </a:r>
          </a:p>
        </p:txBody>
      </p:sp>
      <p:sp>
        <p:nvSpPr>
          <p:cNvPr id="3" name="Content Placeholder 2">
            <a:extLst>
              <a:ext uri="{FF2B5EF4-FFF2-40B4-BE49-F238E27FC236}">
                <a16:creationId xmlns:a16="http://schemas.microsoft.com/office/drawing/2014/main" id="{D589E7CF-DB26-4C90-AA0D-EC88CF4FFF64}"/>
              </a:ext>
            </a:extLst>
          </p:cNvPr>
          <p:cNvSpPr>
            <a:spLocks noGrp="1"/>
          </p:cNvSpPr>
          <p:nvPr>
            <p:ph idx="1"/>
          </p:nvPr>
        </p:nvSpPr>
        <p:spPr>
          <a:xfrm>
            <a:off x="838200" y="1902386"/>
            <a:ext cx="10515600" cy="4351338"/>
          </a:xfrm>
          <a:ln>
            <a:solidFill>
              <a:schemeClr val="accent1"/>
            </a:solidFill>
          </a:ln>
        </p:spPr>
        <p:txBody>
          <a:bodyPr>
            <a:normAutofit lnSpcReduction="10000"/>
          </a:bodyPr>
          <a:lstStyle/>
          <a:p>
            <a:pPr lvl="1">
              <a:buFont typeface="Arial" pitchFamily="34" charset="0"/>
              <a:buChar char="•"/>
            </a:pPr>
            <a:r>
              <a:rPr lang="en-US" dirty="0"/>
              <a:t>Create a collection: 	</a:t>
            </a:r>
            <a:r>
              <a:rPr lang="en-US" dirty="0" err="1"/>
              <a:t>db.createCollection</a:t>
            </a:r>
            <a:r>
              <a:rPr lang="en-US" dirty="0"/>
              <a:t>(name) </a:t>
            </a:r>
          </a:p>
          <a:p>
            <a:pPr marL="914400" lvl="2" indent="0">
              <a:buNone/>
            </a:pPr>
            <a:endParaRPr lang="en-US" dirty="0"/>
          </a:p>
          <a:p>
            <a:pPr marL="0" indent="0">
              <a:buNone/>
            </a:pPr>
            <a:r>
              <a:rPr lang="en-US" altLang="en-US" b="1" dirty="0">
                <a:solidFill>
                  <a:srgbClr val="0070C0"/>
                </a:solidFill>
              </a:rPr>
              <a:t>&gt;use test 			(</a:t>
            </a:r>
            <a:r>
              <a:rPr lang="en-US" altLang="en-US" sz="2400" dirty="0"/>
              <a:t>switched to database test)</a:t>
            </a:r>
          </a:p>
          <a:p>
            <a:pPr marL="0" indent="0">
              <a:lnSpc>
                <a:spcPct val="100000"/>
              </a:lnSpc>
              <a:buNone/>
            </a:pPr>
            <a:r>
              <a:rPr lang="en-US" altLang="en-US" sz="2400" dirty="0"/>
              <a:t> </a:t>
            </a:r>
            <a:r>
              <a:rPr lang="en-US" altLang="en-US" b="1" dirty="0">
                <a:solidFill>
                  <a:srgbClr val="0070C0"/>
                </a:solidFill>
              </a:rPr>
              <a:t>&gt;</a:t>
            </a:r>
            <a:r>
              <a:rPr lang="en-US" altLang="en-US" b="1" dirty="0" err="1">
                <a:solidFill>
                  <a:srgbClr val="0070C0"/>
                </a:solidFill>
              </a:rPr>
              <a:t>db.createCollection</a:t>
            </a:r>
            <a:r>
              <a:rPr lang="en-US" altLang="en-US" b="1" dirty="0">
                <a:solidFill>
                  <a:srgbClr val="0070C0"/>
                </a:solidFill>
              </a:rPr>
              <a:t>("</a:t>
            </a:r>
            <a:r>
              <a:rPr lang="en-US" altLang="en-US" b="1" dirty="0" err="1">
                <a:solidFill>
                  <a:srgbClr val="0070C0"/>
                </a:solidFill>
              </a:rPr>
              <a:t>mycollection</a:t>
            </a:r>
            <a:r>
              <a:rPr lang="en-US" altLang="en-US" b="1" dirty="0">
                <a:solidFill>
                  <a:srgbClr val="0070C0"/>
                </a:solidFill>
              </a:rPr>
              <a:t>")</a:t>
            </a:r>
          </a:p>
          <a:p>
            <a:pPr marL="0" indent="0">
              <a:buNone/>
            </a:pPr>
            <a:r>
              <a:rPr lang="en-US" altLang="en-US" sz="2400" dirty="0"/>
              <a:t> { "ok" : 1 } </a:t>
            </a:r>
          </a:p>
          <a:p>
            <a:pPr marL="0" marR="0" lvl="0" indent="0" fontAlgn="base">
              <a:spcAft>
                <a:spcPct val="0"/>
              </a:spcAft>
              <a:buClrTx/>
              <a:buSzTx/>
              <a:buNone/>
              <a:tabLst/>
            </a:pPr>
            <a:r>
              <a:rPr lang="en-US" altLang="en-US" sz="2400" dirty="0"/>
              <a:t>You can check the created collection by using the command show collections.</a:t>
            </a:r>
          </a:p>
          <a:p>
            <a:pPr marL="0" marR="0" lvl="0" indent="0" fontAlgn="base">
              <a:lnSpc>
                <a:spcPct val="110000"/>
              </a:lnSpc>
              <a:spcAft>
                <a:spcPct val="0"/>
              </a:spcAft>
              <a:buClrTx/>
              <a:buSzTx/>
              <a:buNone/>
              <a:tabLst/>
            </a:pPr>
            <a:r>
              <a:rPr lang="en-US" altLang="en-US" b="1" dirty="0">
                <a:solidFill>
                  <a:srgbClr val="0070C0"/>
                </a:solidFill>
              </a:rPr>
              <a:t>&gt;show collections </a:t>
            </a:r>
          </a:p>
          <a:p>
            <a:pPr marL="0" marR="0" lvl="0" indent="0" fontAlgn="base">
              <a:spcAft>
                <a:spcPct val="0"/>
              </a:spcAft>
              <a:buClrTx/>
              <a:buSzTx/>
              <a:buNone/>
              <a:tabLst/>
            </a:pPr>
            <a:r>
              <a:rPr lang="en-US" altLang="en-US" sz="2400" dirty="0" err="1"/>
              <a:t>mycollection</a:t>
            </a:r>
            <a:r>
              <a:rPr lang="en-US" altLang="en-US" sz="2400" dirty="0"/>
              <a:t> </a:t>
            </a:r>
          </a:p>
          <a:p>
            <a:pPr marL="0" marR="0" lvl="0" indent="0" fontAlgn="base">
              <a:spcAft>
                <a:spcPct val="0"/>
              </a:spcAft>
              <a:buClrTx/>
              <a:buSzTx/>
              <a:buNone/>
              <a:tabLst/>
            </a:pPr>
            <a:r>
              <a:rPr lang="en-US" sz="1600" b="0" i="0" dirty="0">
                <a:solidFill>
                  <a:srgbClr val="000000"/>
                </a:solidFill>
                <a:effectLst/>
                <a:latin typeface="Arial" panose="020B0604020202020204" pitchFamily="34" charset="0"/>
              </a:rPr>
              <a:t>In MongoDB, you don't need to create collection. MongoDB creates collection automatically, when you insert some document.</a:t>
            </a:r>
            <a:endParaRPr lang="en-US" altLang="en-US" sz="2400" dirty="0"/>
          </a:p>
          <a:p>
            <a:pPr marL="0" indent="0">
              <a:buNone/>
            </a:pPr>
            <a:endParaRPr lang="en-US" dirty="0"/>
          </a:p>
        </p:txBody>
      </p:sp>
      <p:sp>
        <p:nvSpPr>
          <p:cNvPr id="4" name="Slide Number Placeholder 3">
            <a:extLst>
              <a:ext uri="{FF2B5EF4-FFF2-40B4-BE49-F238E27FC236}">
                <a16:creationId xmlns:a16="http://schemas.microsoft.com/office/drawing/2014/main" id="{4E381630-A46D-4D20-B8D2-B2525D1A18F3}"/>
              </a:ext>
            </a:extLst>
          </p:cNvPr>
          <p:cNvSpPr>
            <a:spLocks noGrp="1"/>
          </p:cNvSpPr>
          <p:nvPr>
            <p:ph type="sldNum" sz="quarter" idx="12"/>
          </p:nvPr>
        </p:nvSpPr>
        <p:spPr/>
        <p:txBody>
          <a:bodyPr/>
          <a:lstStyle/>
          <a:p>
            <a:fld id="{5F169B73-20EE-459C-905F-005E41A01049}" type="slidenum">
              <a:rPr lang="en-US" smtClean="0"/>
              <a:pPr/>
              <a:t>23</a:t>
            </a:fld>
            <a:endParaRPr lang="en-US"/>
          </a:p>
        </p:txBody>
      </p:sp>
    </p:spTree>
    <p:extLst>
      <p:ext uri="{BB962C8B-B14F-4D97-AF65-F5344CB8AC3E}">
        <p14:creationId xmlns:p14="http://schemas.microsoft.com/office/powerpoint/2010/main" val="3412072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838200" y="365125"/>
            <a:ext cx="10515600" cy="929103"/>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81923" name="Content Placeholder 2"/>
          <p:cNvSpPr>
            <a:spLocks noGrp="1"/>
          </p:cNvSpPr>
          <p:nvPr>
            <p:ph idx="1"/>
          </p:nvPr>
        </p:nvSpPr>
        <p:spPr>
          <a:xfrm>
            <a:off x="1097280" y="1845733"/>
            <a:ext cx="10058400" cy="4353047"/>
          </a:xfrm>
          <a:ln>
            <a:solidFill>
              <a:schemeClr val="accent1"/>
            </a:solidFill>
          </a:ln>
        </p:spPr>
        <p:txBody>
          <a:bodyPr>
            <a:normAutofit fontScale="92500" lnSpcReduction="10000"/>
          </a:bodyPr>
          <a:lstStyle/>
          <a:p>
            <a:pPr lvl="1">
              <a:buFont typeface="Arial" pitchFamily="34" charset="0"/>
              <a:buChar char="•"/>
            </a:pPr>
            <a:r>
              <a:rPr lang="en-US" dirty="0"/>
              <a:t>Insert a document:</a:t>
            </a:r>
          </a:p>
          <a:p>
            <a:pPr lvl="1"/>
            <a:r>
              <a:rPr lang="en-US" dirty="0">
                <a:solidFill>
                  <a:srgbClr val="0070C0"/>
                </a:solidFill>
              </a:rPr>
              <a:t>db.&lt;</a:t>
            </a:r>
            <a:r>
              <a:rPr lang="en-US" dirty="0" err="1">
                <a:solidFill>
                  <a:srgbClr val="0070C0"/>
                </a:solidFill>
              </a:rPr>
              <a:t>collection_name</a:t>
            </a:r>
            <a:r>
              <a:rPr lang="en-US" dirty="0">
                <a:solidFill>
                  <a:srgbClr val="0070C0"/>
                </a:solidFill>
              </a:rPr>
              <a:t>&gt;.insert({“name”: “Amit”, “age”: 24, “gender”: “male”})</a:t>
            </a:r>
          </a:p>
          <a:p>
            <a:pPr marL="457200" lvl="1" indent="0">
              <a:buNone/>
            </a:pPr>
            <a:r>
              <a:rPr lang="en-US" sz="2800" dirty="0"/>
              <a:t>Example</a:t>
            </a:r>
          </a:p>
          <a:p>
            <a:pPr>
              <a:buFont typeface="Wingdings 2" pitchFamily="18" charset="2"/>
              <a:buNone/>
            </a:pPr>
            <a:r>
              <a:rPr lang="en-IN" dirty="0">
                <a:solidFill>
                  <a:srgbClr val="0070C0"/>
                </a:solidFill>
              </a:rPr>
              <a:t>use test</a:t>
            </a:r>
          </a:p>
          <a:p>
            <a:pPr>
              <a:buFont typeface="Wingdings 2" pitchFamily="18" charset="2"/>
              <a:buNone/>
            </a:pPr>
            <a:r>
              <a:rPr lang="en-IN" dirty="0" err="1">
                <a:solidFill>
                  <a:srgbClr val="0070C0"/>
                </a:solidFill>
              </a:rPr>
              <a:t>db.people.insert</a:t>
            </a:r>
            <a:r>
              <a:rPr lang="en-IN" dirty="0">
                <a:solidFill>
                  <a:srgbClr val="0070C0"/>
                </a:solidFill>
              </a:rPr>
              <a:t>({</a:t>
            </a:r>
            <a:r>
              <a:rPr lang="en-IN" dirty="0" err="1">
                <a:solidFill>
                  <a:srgbClr val="0070C0"/>
                </a:solidFill>
              </a:rPr>
              <a:t>name:’Suman',country:’India</a:t>
            </a:r>
            <a:r>
              <a:rPr lang="en-IN" dirty="0">
                <a:solidFill>
                  <a:srgbClr val="0070C0"/>
                </a:solidFill>
              </a:rPr>
              <a:t>’})</a:t>
            </a:r>
          </a:p>
          <a:p>
            <a:pPr>
              <a:buFont typeface="Wingdings 2" pitchFamily="18" charset="2"/>
              <a:buNone/>
            </a:pPr>
            <a:endParaRPr lang="en-IN" dirty="0">
              <a:solidFill>
                <a:srgbClr val="0070C0"/>
              </a:solidFill>
            </a:endParaRPr>
          </a:p>
          <a:p>
            <a:r>
              <a:rPr lang="en-IN" dirty="0"/>
              <a:t> This inserts a document</a:t>
            </a:r>
          </a:p>
          <a:p>
            <a:pPr>
              <a:buFont typeface="Wingdings 2" pitchFamily="18" charset="2"/>
              <a:buNone/>
            </a:pPr>
            <a:r>
              <a:rPr lang="en-IN" dirty="0"/>
              <a:t>	– In the people collection</a:t>
            </a:r>
          </a:p>
          <a:p>
            <a:pPr>
              <a:buFont typeface="Wingdings 2" pitchFamily="18" charset="2"/>
              <a:buNone/>
            </a:pPr>
            <a:r>
              <a:rPr lang="en-IN" dirty="0"/>
              <a:t>	– Collection is in the test database</a:t>
            </a:r>
          </a:p>
          <a:p>
            <a:r>
              <a:rPr lang="en-IN" dirty="0"/>
              <a:t>Collection is created if it did not exist</a:t>
            </a:r>
          </a:p>
          <a:p>
            <a:pPr marL="0" indent="0">
              <a:buNone/>
            </a:pPr>
            <a:endParaRPr lang="en-IN" dirty="0"/>
          </a:p>
          <a:p>
            <a:endParaRPr lang="en-IN" dirty="0"/>
          </a:p>
          <a:p>
            <a:endParaRPr lang="en-IN" dirty="0"/>
          </a:p>
        </p:txBody>
      </p:sp>
      <p:sp>
        <p:nvSpPr>
          <p:cNvPr id="2" name="Slide Number Placeholder 1">
            <a:extLst>
              <a:ext uri="{FF2B5EF4-FFF2-40B4-BE49-F238E27FC236}">
                <a16:creationId xmlns:a16="http://schemas.microsoft.com/office/drawing/2014/main" id="{6CE30E9F-8D36-498D-AC28-E2302B57DDD6}"/>
              </a:ext>
            </a:extLst>
          </p:cNvPr>
          <p:cNvSpPr>
            <a:spLocks noGrp="1"/>
          </p:cNvSpPr>
          <p:nvPr>
            <p:ph type="sldNum" sz="quarter" idx="12"/>
          </p:nvPr>
        </p:nvSpPr>
        <p:spPr/>
        <p:txBody>
          <a:bodyPr/>
          <a:lstStyle/>
          <a:p>
            <a:fld id="{5F169B73-20EE-459C-905F-005E41A01049}" type="slidenum">
              <a:rPr lang="en-US" smtClean="0"/>
              <a:pPr/>
              <a:t>24</a:t>
            </a:fld>
            <a:endParaRPr lang="en-US"/>
          </a:p>
        </p:txBody>
      </p:sp>
      <p:sp>
        <p:nvSpPr>
          <p:cNvPr id="4" name="TextBox 3">
            <a:extLst>
              <a:ext uri="{FF2B5EF4-FFF2-40B4-BE49-F238E27FC236}">
                <a16:creationId xmlns:a16="http://schemas.microsoft.com/office/drawing/2014/main" id="{E105A784-B644-4343-A9AE-CCE79A3A75B3}"/>
              </a:ext>
            </a:extLst>
          </p:cNvPr>
          <p:cNvSpPr txBox="1"/>
          <p:nvPr/>
        </p:nvSpPr>
        <p:spPr>
          <a:xfrm>
            <a:off x="6343207" y="4022256"/>
            <a:ext cx="4534786" cy="1200329"/>
          </a:xfrm>
          <a:prstGeom prst="rect">
            <a:avLst/>
          </a:prstGeom>
          <a:noFill/>
        </p:spPr>
        <p:txBody>
          <a:bodyPr wrap="square" rtlCol="0">
            <a:spAutoFit/>
          </a:bodyPr>
          <a:lstStyle/>
          <a:p>
            <a:r>
              <a:rPr lang="en-US" dirty="0"/>
              <a:t>If the document does not specify an _id field, then MongoDB will add the _id field and assign a unique </a:t>
            </a:r>
            <a:r>
              <a:rPr lang="en-US" dirty="0" err="1"/>
              <a:t>ObjectId</a:t>
            </a:r>
            <a:r>
              <a:rPr lang="en-US" dirty="0"/>
              <a:t>() for the document before inserting.</a:t>
            </a:r>
          </a:p>
        </p:txBody>
      </p:sp>
    </p:spTree>
    <p:extLst>
      <p:ext uri="{BB962C8B-B14F-4D97-AF65-F5344CB8AC3E}">
        <p14:creationId xmlns:p14="http://schemas.microsoft.com/office/powerpoint/2010/main" val="294919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CRUD operations - create</a:t>
            </a:r>
            <a:endParaRPr/>
          </a:p>
        </p:txBody>
      </p:sp>
      <p:sp>
        <p:nvSpPr>
          <p:cNvPr id="530" name="Google Shape;530;p70"/>
          <p:cNvSpPr txBox="1">
            <a:spLocks noGrp="1"/>
          </p:cNvSpPr>
          <p:nvPr>
            <p:ph type="sldNum" idx="12"/>
          </p:nvPr>
        </p:nvSpPr>
        <p:spPr>
          <a:xfrm>
            <a:off x="2438400" y="6172200"/>
            <a:ext cx="3962400" cy="457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IN">
                <a:latin typeface="Verdana"/>
                <a:ea typeface="Verdana"/>
                <a:cs typeface="Verdana"/>
                <a:sym typeface="Verdana"/>
              </a:rPr>
              <a:pPr algn="l"/>
              <a:t>25</a:t>
            </a:fld>
            <a:endParaRPr>
              <a:latin typeface="Verdana"/>
              <a:ea typeface="Verdana"/>
              <a:cs typeface="Verdana"/>
              <a:sym typeface="Verdana"/>
            </a:endParaRPr>
          </a:p>
        </p:txBody>
      </p:sp>
      <p:pic>
        <p:nvPicPr>
          <p:cNvPr id="531" name="Google Shape;531;p70"/>
          <p:cNvPicPr preferRelativeResize="0"/>
          <p:nvPr/>
        </p:nvPicPr>
        <p:blipFill rotWithShape="1">
          <a:blip r:embed="rId3">
            <a:alphaModFix/>
          </a:blip>
          <a:srcRect/>
          <a:stretch/>
        </p:blipFill>
        <p:spPr>
          <a:xfrm>
            <a:off x="3073400" y="2376488"/>
            <a:ext cx="6299200" cy="1219200"/>
          </a:xfrm>
          <a:prstGeom prst="rect">
            <a:avLst/>
          </a:prstGeom>
          <a:noFill/>
          <a:ln>
            <a:noFill/>
          </a:ln>
        </p:spPr>
      </p:pic>
      <p:pic>
        <p:nvPicPr>
          <p:cNvPr id="532" name="Google Shape;532;p70"/>
          <p:cNvPicPr preferRelativeResize="0"/>
          <p:nvPr/>
        </p:nvPicPr>
        <p:blipFill rotWithShape="1">
          <a:blip r:embed="rId4">
            <a:alphaModFix/>
          </a:blip>
          <a:srcRect/>
          <a:stretch/>
        </p:blipFill>
        <p:spPr>
          <a:xfrm>
            <a:off x="3378200" y="4292600"/>
            <a:ext cx="5994400" cy="2032000"/>
          </a:xfrm>
          <a:prstGeom prst="rect">
            <a:avLst/>
          </a:prstGeom>
          <a:noFill/>
          <a:ln>
            <a:noFill/>
          </a:ln>
        </p:spPr>
      </p:pic>
      <p:sp>
        <p:nvSpPr>
          <p:cNvPr id="533" name="Google Shape;533;p70"/>
          <p:cNvSpPr txBox="1"/>
          <p:nvPr/>
        </p:nvSpPr>
        <p:spPr>
          <a:xfrm>
            <a:off x="1981201" y="2008188"/>
            <a:ext cx="646113" cy="368300"/>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SQL</a:t>
            </a:r>
            <a:endParaRPr/>
          </a:p>
        </p:txBody>
      </p:sp>
      <p:sp>
        <p:nvSpPr>
          <p:cNvPr id="534" name="Google Shape;534;p70"/>
          <p:cNvSpPr txBox="1"/>
          <p:nvPr/>
        </p:nvSpPr>
        <p:spPr>
          <a:xfrm>
            <a:off x="1976438" y="3957638"/>
            <a:ext cx="1211262" cy="368300"/>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MongoDB</a:t>
            </a:r>
            <a:endParaRPr/>
          </a:p>
        </p:txBody>
      </p:sp>
      <p:sp>
        <p:nvSpPr>
          <p:cNvPr id="535" name="Google Shape;535;p70"/>
          <p:cNvSpPr/>
          <p:nvPr/>
        </p:nvSpPr>
        <p:spPr>
          <a:xfrm>
            <a:off x="1976438" y="1366839"/>
            <a:ext cx="8310562" cy="369887"/>
          </a:xfrm>
          <a:prstGeom prst="rect">
            <a:avLst/>
          </a:prstGeom>
          <a:noFill/>
          <a:ln>
            <a:noFill/>
          </a:ln>
        </p:spPr>
        <p:txBody>
          <a:bodyPr spcFirstLastPara="1" wrap="square" lIns="91425" tIns="45700" rIns="91425" bIns="45700" anchor="t" anchorCtr="0">
            <a:noAutofit/>
          </a:bodyPr>
          <a:lstStyle/>
          <a:p>
            <a:r>
              <a:rPr lang="en-IN">
                <a:solidFill>
                  <a:schemeClr val="dk1"/>
                </a:solidFill>
                <a:latin typeface="Calibri"/>
                <a:ea typeface="Calibri"/>
                <a:cs typeface="Calibri"/>
                <a:sym typeface="Calibri"/>
              </a:rPr>
              <a:t>Insert a new user.</a:t>
            </a:r>
            <a:endParaRPr/>
          </a:p>
        </p:txBody>
      </p:sp>
    </p:spTree>
    <p:extLst>
      <p:ext uri="{BB962C8B-B14F-4D97-AF65-F5344CB8AC3E}">
        <p14:creationId xmlns:p14="http://schemas.microsoft.com/office/powerpoint/2010/main" val="55206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71" descr="The stages of a MongoDB insert operation."/>
          <p:cNvPicPr preferRelativeResize="0"/>
          <p:nvPr/>
        </p:nvPicPr>
        <p:blipFill rotWithShape="1">
          <a:blip r:embed="rId3">
            <a:alphaModFix/>
          </a:blip>
          <a:srcRect b="4042"/>
          <a:stretch/>
        </p:blipFill>
        <p:spPr>
          <a:xfrm>
            <a:off x="2956560" y="1395965"/>
            <a:ext cx="7101840" cy="5212798"/>
          </a:xfrm>
          <a:prstGeom prst="rect">
            <a:avLst/>
          </a:prstGeom>
          <a:noFill/>
          <a:ln>
            <a:noFill/>
          </a:ln>
        </p:spPr>
      </p:pic>
      <p:sp>
        <p:nvSpPr>
          <p:cNvPr id="542" name="Google Shape;542;p71"/>
          <p:cNvSpPr txBox="1">
            <a:spLocks noGrp="1"/>
          </p:cNvSpPr>
          <p:nvPr>
            <p:ph type="title"/>
          </p:nvPr>
        </p:nvSpPr>
        <p:spPr>
          <a:xfrm>
            <a:off x="2438400" y="0"/>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CRUD operations – create (cont’d)</a:t>
            </a:r>
            <a:endParaRPr/>
          </a:p>
        </p:txBody>
      </p:sp>
      <p:sp>
        <p:nvSpPr>
          <p:cNvPr id="543" name="Google Shape;543;p71"/>
          <p:cNvSpPr txBox="1">
            <a:spLocks noGrp="1"/>
          </p:cNvSpPr>
          <p:nvPr>
            <p:ph type="sldNum" idx="12"/>
          </p:nvPr>
        </p:nvSpPr>
        <p:spPr>
          <a:xfrm>
            <a:off x="2438400" y="6172200"/>
            <a:ext cx="3962400" cy="457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IN">
                <a:latin typeface="Verdana"/>
                <a:ea typeface="Verdana"/>
                <a:cs typeface="Verdana"/>
                <a:sym typeface="Verdana"/>
              </a:rPr>
              <a:pPr algn="l"/>
              <a:t>26</a:t>
            </a:fld>
            <a:endParaRPr>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145F-29AF-4AA8-993C-CE049E756366}"/>
              </a:ext>
            </a:extLst>
          </p:cNvPr>
          <p:cNvSpPr>
            <a:spLocks noGrp="1"/>
          </p:cNvSpPr>
          <p:nvPr>
            <p:ph type="title"/>
          </p:nvPr>
        </p:nvSpPr>
        <p:spPr>
          <a:xfrm>
            <a:off x="838200" y="365126"/>
            <a:ext cx="10515600" cy="957238"/>
          </a:xfrm>
          <a:ln>
            <a:solidFill>
              <a:schemeClr val="accent1"/>
            </a:solidFill>
          </a:ln>
        </p:spPr>
        <p:txBody>
          <a:bodyPr>
            <a:normAutofit/>
          </a:bodyPr>
          <a:lstStyle/>
          <a:p>
            <a:r>
              <a:rPr lang="en-US" sz="4300" dirty="0">
                <a:effectLst>
                  <a:outerShdw blurRad="38100" dist="38100" dir="2700000" algn="tl">
                    <a:srgbClr val="000000"/>
                  </a:outerShdw>
                </a:effectLst>
              </a:rPr>
              <a:t>CRUD Operations</a:t>
            </a:r>
          </a:p>
        </p:txBody>
      </p:sp>
      <p:sp>
        <p:nvSpPr>
          <p:cNvPr id="4" name="Rectangle 2">
            <a:extLst>
              <a:ext uri="{FF2B5EF4-FFF2-40B4-BE49-F238E27FC236}">
                <a16:creationId xmlns:a16="http://schemas.microsoft.com/office/drawing/2014/main" id="{858CC5D3-537E-4516-8AB8-F62D9D93D3EB}"/>
              </a:ext>
            </a:extLst>
          </p:cNvPr>
          <p:cNvSpPr>
            <a:spLocks noGrp="1" noChangeArrowheads="1"/>
          </p:cNvSpPr>
          <p:nvPr>
            <p:ph idx="1"/>
          </p:nvPr>
        </p:nvSpPr>
        <p:spPr bwMode="auto">
          <a:xfrm>
            <a:off x="838201" y="1978919"/>
            <a:ext cx="10515600" cy="452431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222222"/>
              </a:solidFill>
              <a:effectLst/>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222222"/>
              </a:solidFill>
              <a:latin typeface="Source Code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22222"/>
                </a:solidFill>
                <a:effectLst/>
                <a:latin typeface="Source Code Pro"/>
              </a:rPr>
              <a:t>db.inventory.insertMany</a:t>
            </a:r>
            <a:r>
              <a:rPr kumimoji="0" lang="en-US" altLang="en-US" sz="2400" b="0" i="0" u="none" strike="noStrike" cap="none" normalizeH="0" baseline="0" dirty="0">
                <a:ln>
                  <a:noFill/>
                </a:ln>
                <a:solidFill>
                  <a:srgbClr val="222222"/>
                </a:solidFill>
                <a:effectLst/>
                <a:latin typeface="Source Code Pr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Code Pro"/>
              </a:rPr>
              <a:t>{ item: </a:t>
            </a:r>
            <a:r>
              <a:rPr kumimoji="0" lang="en-US" altLang="en-US" sz="2400" b="0" i="0" u="none" strike="noStrike" cap="none" normalizeH="0" baseline="0" dirty="0">
                <a:ln>
                  <a:noFill/>
                </a:ln>
                <a:solidFill>
                  <a:srgbClr val="4070A0"/>
                </a:solidFill>
                <a:effectLst/>
                <a:latin typeface="Source Code Pro"/>
              </a:rPr>
              <a:t>"journal"</a:t>
            </a:r>
            <a:r>
              <a:rPr kumimoji="0" lang="en-US" altLang="en-US" sz="2400" b="0" i="0" u="none" strike="noStrike" cap="none" normalizeH="0" baseline="0" dirty="0">
                <a:ln>
                  <a:noFill/>
                </a:ln>
                <a:solidFill>
                  <a:srgbClr val="222222"/>
                </a:solidFill>
                <a:effectLst/>
                <a:latin typeface="Source Code Pro"/>
              </a:rPr>
              <a:t>, qty: </a:t>
            </a:r>
            <a:r>
              <a:rPr kumimoji="0" lang="en-US" altLang="en-US" sz="2400" b="0" i="0" u="none" strike="noStrike" cap="none" normalizeH="0" baseline="0" dirty="0">
                <a:ln>
                  <a:noFill/>
                </a:ln>
                <a:solidFill>
                  <a:srgbClr val="208050"/>
                </a:solidFill>
                <a:effectLst/>
                <a:latin typeface="Source Code Pro"/>
              </a:rPr>
              <a:t>25</a:t>
            </a:r>
            <a:r>
              <a:rPr kumimoji="0" lang="en-US" altLang="en-US" sz="2400" b="0" i="0" u="none" strike="noStrike" cap="none" normalizeH="0" baseline="0" dirty="0">
                <a:ln>
                  <a:noFill/>
                </a:ln>
                <a:solidFill>
                  <a:srgbClr val="222222"/>
                </a:solidFill>
                <a:effectLst/>
                <a:latin typeface="Source Code Pro"/>
              </a:rPr>
              <a:t>, size: { h :</a:t>
            </a:r>
            <a:r>
              <a:rPr kumimoji="0" lang="en-US" altLang="en-US" sz="2400" b="0" i="0" u="none" strike="noStrike" cap="none" normalizeH="0" baseline="0" dirty="0">
                <a:ln>
                  <a:noFill/>
                </a:ln>
                <a:solidFill>
                  <a:srgbClr val="208050"/>
                </a:solidFill>
                <a:effectLst/>
                <a:latin typeface="Source Code Pro"/>
              </a:rPr>
              <a:t>14</a:t>
            </a:r>
            <a:r>
              <a:rPr kumimoji="0" lang="en-US" altLang="en-US" sz="2400" b="0" i="0" u="none" strike="noStrike" cap="none" normalizeH="0" baseline="0" dirty="0">
                <a:ln>
                  <a:noFill/>
                </a:ln>
                <a:solidFill>
                  <a:srgbClr val="222222"/>
                </a:solidFill>
                <a:effectLst/>
                <a:latin typeface="Source Code Pro"/>
              </a:rPr>
              <a:t>, w :</a:t>
            </a:r>
            <a:r>
              <a:rPr kumimoji="0" lang="en-US" altLang="en-US" sz="2400" b="0" i="0" u="none" strike="noStrike" cap="none" normalizeH="0" baseline="0" dirty="0">
                <a:ln>
                  <a:noFill/>
                </a:ln>
                <a:solidFill>
                  <a:srgbClr val="208050"/>
                </a:solidFill>
                <a:effectLst/>
                <a:latin typeface="Source Code Pro"/>
              </a:rPr>
              <a:t>21</a:t>
            </a:r>
            <a:r>
              <a:rPr kumimoji="0" lang="en-US" altLang="en-US" sz="2400" b="0" i="0" u="none" strike="noStrike" cap="none" normalizeH="0" baseline="0" dirty="0">
                <a:ln>
                  <a:noFill/>
                </a:ln>
                <a:solidFill>
                  <a:srgbClr val="222222"/>
                </a:solidFill>
                <a:effectLst/>
                <a:latin typeface="Source Code Pro"/>
              </a:rPr>
              <a:t>}, status: </a:t>
            </a:r>
            <a:r>
              <a:rPr kumimoji="0" lang="en-US" altLang="en-US" sz="2400" b="0" i="0" u="none" strike="noStrike" cap="none" normalizeH="0" baseline="0" dirty="0">
                <a:ln>
                  <a:noFill/>
                </a:ln>
                <a:solidFill>
                  <a:srgbClr val="4070A0"/>
                </a:solidFill>
                <a:effectLst/>
                <a:latin typeface="Source Code Pro"/>
              </a:rPr>
              <a:t>"A"</a:t>
            </a:r>
            <a:r>
              <a:rPr kumimoji="0" lang="en-US" altLang="en-US" sz="2400" b="0" i="0" u="none" strike="noStrike" cap="none" normalizeH="0" baseline="0" dirty="0">
                <a:ln>
                  <a:noFill/>
                </a:ln>
                <a:solidFill>
                  <a:srgbClr val="222222"/>
                </a:solidFill>
                <a:effectLst/>
                <a:latin typeface="Source Code 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Code Pro"/>
              </a:rPr>
              <a:t>{ item </a:t>
            </a:r>
            <a:r>
              <a:rPr kumimoji="0" lang="en-US" altLang="en-US" sz="2400" b="0" i="0" u="none" strike="noStrike" cap="none" normalizeH="0" baseline="0" dirty="0">
                <a:ln>
                  <a:noFill/>
                </a:ln>
                <a:solidFill>
                  <a:srgbClr val="4070A0"/>
                </a:solidFill>
                <a:effectLst/>
                <a:latin typeface="Source Code Pro"/>
              </a:rPr>
              <a:t>"notebook"</a:t>
            </a:r>
            <a:r>
              <a:rPr kumimoji="0" lang="en-US" altLang="en-US" sz="2400" b="0" i="0" u="none" strike="noStrike" cap="none" normalizeH="0" baseline="0" dirty="0">
                <a:ln>
                  <a:noFill/>
                </a:ln>
                <a:solidFill>
                  <a:srgbClr val="222222"/>
                </a:solidFill>
                <a:effectLst/>
                <a:latin typeface="Source Code Pro"/>
              </a:rPr>
              <a:t>, qty : </a:t>
            </a:r>
            <a:r>
              <a:rPr kumimoji="0" lang="en-US" altLang="en-US" sz="2400" b="0" i="0" u="none" strike="noStrike" cap="none" normalizeH="0" baseline="0" dirty="0">
                <a:ln>
                  <a:noFill/>
                </a:ln>
                <a:solidFill>
                  <a:srgbClr val="208050"/>
                </a:solidFill>
                <a:effectLst/>
                <a:latin typeface="Source Code Pro"/>
              </a:rPr>
              <a:t>50</a:t>
            </a:r>
            <a:r>
              <a:rPr kumimoji="0" lang="en-US" altLang="en-US" sz="2400" b="0" i="0" u="none" strike="noStrike" cap="none" normalizeH="0" baseline="0" dirty="0">
                <a:ln>
                  <a:noFill/>
                </a:ln>
                <a:solidFill>
                  <a:srgbClr val="222222"/>
                </a:solidFill>
                <a:effectLst/>
                <a:latin typeface="Source Code Pro"/>
              </a:rPr>
              <a:t>, size { h : </a:t>
            </a:r>
            <a:r>
              <a:rPr kumimoji="0" lang="en-US" altLang="en-US" sz="2400" b="0" i="0" u="none" strike="noStrike" cap="none" normalizeH="0" baseline="0" dirty="0">
                <a:ln>
                  <a:noFill/>
                </a:ln>
                <a:solidFill>
                  <a:srgbClr val="208050"/>
                </a:solidFill>
                <a:effectLst/>
                <a:latin typeface="Source Code Pro"/>
              </a:rPr>
              <a:t>8.5</a:t>
            </a:r>
            <a:r>
              <a:rPr kumimoji="0" lang="en-US" altLang="en-US" sz="2400" b="0" i="0" u="none" strike="noStrike" cap="none" normalizeH="0" baseline="0" dirty="0">
                <a:ln>
                  <a:noFill/>
                </a:ln>
                <a:solidFill>
                  <a:srgbClr val="222222"/>
                </a:solidFill>
                <a:effectLst/>
                <a:latin typeface="Source Code Pro"/>
              </a:rPr>
              <a:t>, w : </a:t>
            </a:r>
            <a:r>
              <a:rPr kumimoji="0" lang="en-US" altLang="en-US" sz="2400" b="0" i="0" u="none" strike="noStrike" cap="none" normalizeH="0" baseline="0" dirty="0">
                <a:ln>
                  <a:noFill/>
                </a:ln>
                <a:solidFill>
                  <a:srgbClr val="208050"/>
                </a:solidFill>
                <a:effectLst/>
                <a:latin typeface="Source Code Pro"/>
              </a:rPr>
              <a:t>11</a:t>
            </a:r>
            <a:r>
              <a:rPr kumimoji="0" lang="en-US" altLang="en-US" sz="2400" b="0" i="0" u="none" strike="noStrike" cap="none" normalizeH="0" baseline="0" dirty="0">
                <a:ln>
                  <a:noFill/>
                </a:ln>
                <a:solidFill>
                  <a:srgbClr val="222222"/>
                </a:solidFill>
                <a:effectLst/>
                <a:latin typeface="Source Code Pro"/>
              </a:rPr>
              <a:t>, </a:t>
            </a:r>
            <a:r>
              <a:rPr kumimoji="0" lang="en-US" altLang="en-US" sz="2400" b="0" i="0" u="none" strike="noStrike" cap="none" normalizeH="0" baseline="0" dirty="0" err="1">
                <a:ln>
                  <a:noFill/>
                </a:ln>
                <a:solidFill>
                  <a:srgbClr val="222222"/>
                </a:solidFill>
                <a:effectLst/>
                <a:latin typeface="Source Code Pro"/>
              </a:rPr>
              <a:t>uom</a:t>
            </a:r>
            <a:r>
              <a:rPr kumimoji="0" lang="en-US" altLang="en-US" sz="2400" b="0" i="0" u="none" strike="noStrike" cap="none" normalizeH="0" baseline="0" dirty="0">
                <a:ln>
                  <a:noFill/>
                </a:ln>
                <a:solidFill>
                  <a:srgbClr val="222222"/>
                </a:solidFill>
                <a:effectLst/>
                <a:latin typeface="Source Code Pro"/>
              </a:rPr>
              <a:t> : </a:t>
            </a:r>
            <a:r>
              <a:rPr kumimoji="0" lang="en-US" altLang="en-US" sz="2400" b="0" i="0" u="none" strike="noStrike" cap="none" normalizeH="0" baseline="0" dirty="0">
                <a:ln>
                  <a:noFill/>
                </a:ln>
                <a:solidFill>
                  <a:srgbClr val="4070A0"/>
                </a:solidFill>
                <a:effectLst/>
                <a:latin typeface="Source Code Pro"/>
              </a:rPr>
              <a:t>"in"</a:t>
            </a:r>
            <a:r>
              <a:rPr kumimoji="0" lang="en-US" altLang="en-US" sz="2400" b="0" i="0" u="none" strike="noStrike" cap="none" normalizeH="0" baseline="0" dirty="0">
                <a:ln>
                  <a:noFill/>
                </a:ln>
                <a:solidFill>
                  <a:srgbClr val="222222"/>
                </a:solidFill>
                <a:effectLst/>
                <a:latin typeface="Source Code Pro"/>
              </a:rPr>
              <a:t> }, status : </a:t>
            </a:r>
            <a:r>
              <a:rPr kumimoji="0" lang="en-US" altLang="en-US" sz="2400" b="0" i="0" u="none" strike="noStrike" cap="none" normalizeH="0" baseline="0" dirty="0">
                <a:ln>
                  <a:noFill/>
                </a:ln>
                <a:solidFill>
                  <a:srgbClr val="4070A0"/>
                </a:solidFill>
                <a:effectLst/>
                <a:latin typeface="Source Code Pro"/>
              </a:rPr>
              <a:t>"A"</a:t>
            </a:r>
            <a:r>
              <a:rPr kumimoji="0" lang="en-US" altLang="en-US" sz="2400" b="0" i="0" u="none" strike="noStrike" cap="none" normalizeH="0" baseline="0" dirty="0">
                <a:ln>
                  <a:noFill/>
                </a:ln>
                <a:solidFill>
                  <a:srgbClr val="222222"/>
                </a:solidFill>
                <a:effectLst/>
                <a:latin typeface="Source Code Pro"/>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Source Code Pro"/>
              </a:rPr>
              <a:t>{ item : </a:t>
            </a:r>
            <a:r>
              <a:rPr kumimoji="0" lang="en-US" altLang="en-US" sz="2400" b="0" i="0" u="none" strike="noStrike" cap="none" normalizeH="0" baseline="0" dirty="0">
                <a:ln>
                  <a:noFill/>
                </a:ln>
                <a:solidFill>
                  <a:srgbClr val="4070A0"/>
                </a:solidFill>
                <a:effectLst/>
                <a:latin typeface="Source Code Pro"/>
              </a:rPr>
              <a:t>"postcard"</a:t>
            </a:r>
            <a:r>
              <a:rPr kumimoji="0" lang="en-US" altLang="en-US" sz="2400" b="0" i="0" u="none" strike="noStrike" cap="none" normalizeH="0" baseline="0" dirty="0">
                <a:ln>
                  <a:noFill/>
                </a:ln>
                <a:solidFill>
                  <a:srgbClr val="222222"/>
                </a:solidFill>
                <a:effectLst/>
                <a:latin typeface="Source Code Pro"/>
              </a:rPr>
              <a:t>, qty : </a:t>
            </a:r>
            <a:r>
              <a:rPr kumimoji="0" lang="en-US" altLang="en-US" sz="2400" b="0" i="0" u="none" strike="noStrike" cap="none" normalizeH="0" baseline="0" dirty="0">
                <a:ln>
                  <a:noFill/>
                </a:ln>
                <a:solidFill>
                  <a:srgbClr val="208050"/>
                </a:solidFill>
                <a:effectLst/>
                <a:latin typeface="Source Code Pro"/>
              </a:rPr>
              <a:t>45</a:t>
            </a:r>
            <a:r>
              <a:rPr kumimoji="0" lang="en-US" altLang="en-US" sz="2400" b="0" i="0" u="none" strike="noStrike" cap="none" normalizeH="0" baseline="0" dirty="0">
                <a:ln>
                  <a:noFill/>
                </a:ln>
                <a:solidFill>
                  <a:srgbClr val="222222"/>
                </a:solidFill>
                <a:effectLst/>
                <a:latin typeface="Source Code Pro"/>
              </a:rPr>
              <a:t>, size : { h : </a:t>
            </a:r>
            <a:r>
              <a:rPr kumimoji="0" lang="en-US" altLang="en-US" sz="2400" b="0" i="0" u="none" strike="noStrike" cap="none" normalizeH="0" baseline="0" dirty="0">
                <a:ln>
                  <a:noFill/>
                </a:ln>
                <a:solidFill>
                  <a:srgbClr val="208050"/>
                </a:solidFill>
                <a:effectLst/>
                <a:latin typeface="Source Code Pro"/>
              </a:rPr>
              <a:t>10</a:t>
            </a:r>
            <a:r>
              <a:rPr kumimoji="0" lang="en-US" altLang="en-US" sz="2400" b="0" i="0" u="none" strike="noStrike" cap="none" normalizeH="0" baseline="0" dirty="0">
                <a:ln>
                  <a:noFill/>
                </a:ln>
                <a:solidFill>
                  <a:srgbClr val="222222"/>
                </a:solidFill>
                <a:effectLst/>
                <a:latin typeface="Source Code Pro"/>
              </a:rPr>
              <a:t>, w : </a:t>
            </a:r>
            <a:r>
              <a:rPr kumimoji="0" lang="en-US" altLang="en-US" sz="2400" b="0" i="0" u="none" strike="noStrike" cap="none" normalizeH="0" baseline="0" dirty="0">
                <a:ln>
                  <a:noFill/>
                </a:ln>
                <a:solidFill>
                  <a:srgbClr val="208050"/>
                </a:solidFill>
                <a:effectLst/>
                <a:latin typeface="Source Code Pro"/>
              </a:rPr>
              <a:t>15.25</a:t>
            </a:r>
            <a:r>
              <a:rPr kumimoji="0" lang="en-US" altLang="en-US" sz="2400" b="0" i="0" u="none" strike="noStrike" cap="none" normalizeH="0" baseline="0" dirty="0">
                <a:ln>
                  <a:noFill/>
                </a:ln>
                <a:solidFill>
                  <a:srgbClr val="222222"/>
                </a:solidFill>
                <a:effectLst/>
                <a:latin typeface="Source Code Pro"/>
              </a:rPr>
              <a:t>, </a:t>
            </a:r>
            <a:r>
              <a:rPr kumimoji="0" lang="en-US" altLang="en-US" sz="2400" b="0" i="0" u="none" strike="noStrike" cap="none" normalizeH="0" baseline="0" dirty="0" err="1">
                <a:ln>
                  <a:noFill/>
                </a:ln>
                <a:solidFill>
                  <a:srgbClr val="222222"/>
                </a:solidFill>
                <a:effectLst/>
                <a:latin typeface="Source Code Pro"/>
              </a:rPr>
              <a:t>uom</a:t>
            </a:r>
            <a:r>
              <a:rPr kumimoji="0" lang="en-US" altLang="en-US" sz="2400" b="0" i="0" u="none" strike="noStrike" cap="none" normalizeH="0" baseline="0" dirty="0">
                <a:ln>
                  <a:noFill/>
                </a:ln>
                <a:solidFill>
                  <a:srgbClr val="222222"/>
                </a:solidFill>
                <a:effectLst/>
                <a:latin typeface="Source Code Pro"/>
              </a:rPr>
              <a:t> </a:t>
            </a:r>
            <a:r>
              <a:rPr lang="en-US" altLang="en-US" sz="2400" dirty="0">
                <a:solidFill>
                  <a:srgbClr val="222222"/>
                </a:solidFill>
                <a:latin typeface="Source Code Pro"/>
              </a:rPr>
              <a:t>:</a:t>
            </a:r>
            <a:r>
              <a:rPr kumimoji="0" lang="en-US" altLang="en-US" sz="2400" b="0" i="0" u="none" strike="noStrike" cap="none" normalizeH="0" baseline="0" dirty="0">
                <a:ln>
                  <a:noFill/>
                </a:ln>
                <a:solidFill>
                  <a:srgbClr val="4070A0"/>
                </a:solidFill>
                <a:effectLst/>
                <a:latin typeface="Source Code Pro"/>
              </a:rPr>
              <a:t>"cm"</a:t>
            </a:r>
            <a:r>
              <a:rPr kumimoji="0" lang="en-US" altLang="en-US" sz="2400" b="0" i="0" u="none" strike="noStrike" cap="none" normalizeH="0" baseline="0" dirty="0">
                <a:ln>
                  <a:noFill/>
                </a:ln>
                <a:solidFill>
                  <a:srgbClr val="222222"/>
                </a:solidFill>
                <a:effectLst/>
                <a:latin typeface="Source Code Pro"/>
              </a:rPr>
              <a:t> }, status : </a:t>
            </a:r>
            <a:r>
              <a:rPr kumimoji="0" lang="en-US" altLang="en-US" sz="2400" b="0" i="0" u="none" strike="noStrike" cap="none" normalizeH="0" baseline="0" dirty="0">
                <a:ln>
                  <a:noFill/>
                </a:ln>
                <a:solidFill>
                  <a:srgbClr val="4070A0"/>
                </a:solidFill>
                <a:effectLst/>
                <a:latin typeface="Source Code Pro"/>
              </a:rPr>
              <a:t>"A"</a:t>
            </a:r>
            <a:r>
              <a:rPr kumimoji="0" lang="en-US" altLang="en-US" sz="2400" b="0" i="0" u="none" strike="noStrike" cap="none" normalizeH="0" baseline="0" dirty="0">
                <a:ln>
                  <a:noFill/>
                </a:ln>
                <a:solidFill>
                  <a:srgbClr val="222222"/>
                </a:solidFill>
                <a:effectLst/>
                <a:latin typeface="Source Code Pro"/>
              </a:rPr>
              <a:t> } ]);</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FA7C62ED-12C6-486E-B17A-B4C933640D8A}"/>
              </a:ext>
            </a:extLst>
          </p:cNvPr>
          <p:cNvSpPr>
            <a:spLocks noGrp="1"/>
          </p:cNvSpPr>
          <p:nvPr>
            <p:ph type="sldNum" sz="quarter" idx="12"/>
          </p:nvPr>
        </p:nvSpPr>
        <p:spPr/>
        <p:txBody>
          <a:bodyPr/>
          <a:lstStyle/>
          <a:p>
            <a:fld id="{5F169B73-20EE-459C-905F-005E41A01049}" type="slidenum">
              <a:rPr lang="en-US" smtClean="0"/>
              <a:pPr/>
              <a:t>27</a:t>
            </a:fld>
            <a:endParaRPr lang="en-US"/>
          </a:p>
        </p:txBody>
      </p:sp>
    </p:spTree>
    <p:extLst>
      <p:ext uri="{BB962C8B-B14F-4D97-AF65-F5344CB8AC3E}">
        <p14:creationId xmlns:p14="http://schemas.microsoft.com/office/powerpoint/2010/main" val="3373379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05F8-C074-46D5-B2A2-F7BE2AD2D760}"/>
              </a:ext>
            </a:extLst>
          </p:cNvPr>
          <p:cNvSpPr>
            <a:spLocks noGrp="1"/>
          </p:cNvSpPr>
          <p:nvPr>
            <p:ph type="title"/>
          </p:nvPr>
        </p:nvSpPr>
        <p:spPr>
          <a:xfrm>
            <a:off x="416796" y="132550"/>
            <a:ext cx="10058400" cy="542737"/>
          </a:xfrm>
        </p:spPr>
        <p:txBody>
          <a:bodyPr>
            <a:normAutofit fontScale="90000"/>
          </a:bodyPr>
          <a:lstStyle/>
          <a:p>
            <a:r>
              <a:rPr lang="en-US" dirty="0"/>
              <a:t>Find()</a:t>
            </a:r>
          </a:p>
        </p:txBody>
      </p:sp>
      <p:sp>
        <p:nvSpPr>
          <p:cNvPr id="5" name="Rectangle 1">
            <a:extLst>
              <a:ext uri="{FF2B5EF4-FFF2-40B4-BE49-F238E27FC236}">
                <a16:creationId xmlns:a16="http://schemas.microsoft.com/office/drawing/2014/main" id="{20D7F50C-3753-4DF0-83A8-83C570FCF81E}"/>
              </a:ext>
            </a:extLst>
          </p:cNvPr>
          <p:cNvSpPr>
            <a:spLocks noGrp="1" noChangeArrowheads="1"/>
          </p:cNvSpPr>
          <p:nvPr>
            <p:ph idx="1"/>
          </p:nvPr>
        </p:nvSpPr>
        <p:spPr bwMode="auto">
          <a:xfrm>
            <a:off x="618815" y="859953"/>
            <a:ext cx="11911149" cy="61863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FF0000"/>
                </a:solidFill>
                <a:effectLst/>
                <a:latin typeface="Consolas" panose="020B0609020204030204" pitchFamily="49" charset="0"/>
              </a:rPr>
              <a:t>db.Collection_name.find</a:t>
            </a:r>
            <a:r>
              <a:rPr kumimoji="0" lang="en-US" altLang="en-US" sz="2400" b="1" i="0" u="none" strike="noStrike" cap="none" normalizeH="0" baseline="0" dirty="0">
                <a:ln>
                  <a:noFill/>
                </a:ln>
                <a:solidFill>
                  <a:srgbClr val="FF0000"/>
                </a:solidFill>
                <a:effectLst/>
                <a:latin typeface="Consolas" panose="020B0609020204030204" pitchFamily="49" charset="0"/>
              </a:rPr>
              <a:t>(</a:t>
            </a:r>
            <a:r>
              <a:rPr kumimoji="0" lang="en-US" altLang="en-US" sz="2400" b="1" i="0" u="none" strike="noStrike" cap="none" normalizeH="0" baseline="0" dirty="0" err="1">
                <a:ln>
                  <a:noFill/>
                </a:ln>
                <a:solidFill>
                  <a:srgbClr val="FF0000"/>
                </a:solidFill>
                <a:effectLst/>
                <a:latin typeface="Consolas" panose="020B0609020204030204" pitchFamily="49" charset="0"/>
              </a:rPr>
              <a:t>selection_criteria</a:t>
            </a:r>
            <a:r>
              <a:rPr kumimoji="0" lang="en-US" altLang="en-US" sz="2400" b="1" i="0" u="none" strike="noStrike" cap="none" normalizeH="0" baseline="0" dirty="0">
                <a:ln>
                  <a:noFill/>
                </a:ln>
                <a:solidFill>
                  <a:srgbClr val="FF0000"/>
                </a:solidFill>
                <a:effectLst/>
                <a:latin typeface="Consolas" panose="020B0609020204030204" pitchFamily="49" charset="0"/>
              </a:rPr>
              <a:t>, </a:t>
            </a:r>
            <a:r>
              <a:rPr kumimoji="0" lang="en-US" altLang="en-US" sz="2400" b="1" i="0" u="none" strike="noStrike" cap="none" normalizeH="0" baseline="0" dirty="0" err="1">
                <a:ln>
                  <a:noFill/>
                </a:ln>
                <a:solidFill>
                  <a:srgbClr val="FF0000"/>
                </a:solidFill>
                <a:effectLst/>
                <a:latin typeface="Consolas" panose="020B0609020204030204" pitchFamily="49" charset="0"/>
              </a:rPr>
              <a:t>projection,options</a:t>
            </a:r>
            <a:r>
              <a:rPr kumimoji="0" lang="en-US" altLang="en-US" sz="2400" b="1" i="0" u="none" strike="noStrike" cap="none" normalizeH="0" baseline="0" dirty="0">
                <a:ln>
                  <a:noFill/>
                </a:ln>
                <a:solidFill>
                  <a:srgbClr val="FF0000"/>
                </a:solidFill>
                <a:effectLst/>
                <a:latin typeface="Consolas" panose="020B0609020204030204" pitchFamily="49" charset="0"/>
              </a:rPr>
              <a:t>)</a:t>
            </a:r>
            <a:endParaRPr kumimoji="0" lang="en-US" altLang="en-US" sz="2400"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a:rPr>
              <a:t>Optional parameters: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rgbClr val="273239"/>
                </a:solidFill>
                <a:effectLst/>
                <a:latin typeface="Nunito"/>
              </a:rPr>
              <a:t>selection_criteria</a:t>
            </a:r>
            <a:r>
              <a:rPr kumimoji="0" lang="en-US" altLang="en-US" sz="2400" b="1" i="0" u="none" strike="noStrike" cap="none" normalizeH="0" baseline="0" dirty="0">
                <a:ln>
                  <a:noFill/>
                </a:ln>
                <a:solidFill>
                  <a:srgbClr val="273239"/>
                </a:solidFill>
                <a:effectLst/>
                <a:latin typeface="Nunito"/>
              </a:rPr>
              <a:t>:</a:t>
            </a:r>
            <a:r>
              <a:rPr kumimoji="0" lang="en-US" altLang="en-US" sz="2400" b="0" i="0" u="none" strike="noStrike" cap="none" normalizeH="0" baseline="0" dirty="0">
                <a:ln>
                  <a:noFill/>
                </a:ln>
                <a:solidFill>
                  <a:srgbClr val="273239"/>
                </a:solidFill>
                <a:effectLst/>
                <a:latin typeface="Nunito"/>
              </a:rPr>
              <a:t> It specifies selection criteria. To return all documents in a collection use empty document({}). The type of this parameter is document.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a:rPr>
              <a:t>projection:</a:t>
            </a:r>
            <a:r>
              <a:rPr kumimoji="0" lang="en-US" altLang="en-US" sz="2400" b="0" i="0" u="none" strike="noStrike" cap="none" normalizeH="0" baseline="0" dirty="0">
                <a:ln>
                  <a:noFill/>
                </a:ln>
                <a:solidFill>
                  <a:srgbClr val="273239"/>
                </a:solidFill>
                <a:effectLst/>
                <a:latin typeface="Nunito"/>
              </a:rPr>
              <a:t> It specifies the fields to return in the documents that match the selection criteria. To return all fields in the matching documents, remove this parameter. It is of the document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273239"/>
                </a:solidFill>
                <a:effectLst/>
                <a:latin typeface="Nunito"/>
              </a:rPr>
              <a:t>options:</a:t>
            </a:r>
            <a:r>
              <a:rPr kumimoji="0" lang="en-US" altLang="en-US" sz="2400" b="0" i="0" u="none" strike="noStrike" cap="none" normalizeH="0" baseline="0" dirty="0">
                <a:ln>
                  <a:noFill/>
                </a:ln>
                <a:solidFill>
                  <a:srgbClr val="273239"/>
                </a:solidFill>
                <a:effectLst/>
                <a:latin typeface="Nunito"/>
              </a:rPr>
              <a:t> It specifies some additional options for the </a:t>
            </a:r>
            <a:r>
              <a:rPr kumimoji="0" lang="en-US" altLang="en-US" sz="2400" b="0" i="0" u="none" strike="noStrike" cap="none" normalizeH="0" baseline="0" dirty="0" err="1">
                <a:ln>
                  <a:noFill/>
                </a:ln>
                <a:solidFill>
                  <a:srgbClr val="273239"/>
                </a:solidFill>
                <a:effectLst/>
                <a:latin typeface="Nunito"/>
              </a:rPr>
              <a:t>selection_criteria</a:t>
            </a:r>
            <a:r>
              <a:rPr kumimoji="0" lang="en-US" altLang="en-US" sz="2400" b="0" i="0" u="none" strike="noStrike" cap="none" normalizeH="0" baseline="0" dirty="0">
                <a:ln>
                  <a:noFill/>
                </a:ln>
                <a:solidFill>
                  <a:srgbClr val="273239"/>
                </a:solidFill>
                <a:effectLst/>
                <a:latin typeface="Nunito"/>
              </a:rPr>
              <a:t> parameter. It modifies the behavior of </a:t>
            </a:r>
            <a:r>
              <a:rPr kumimoji="0" lang="en-US" altLang="en-US" sz="2400" b="0" i="0" u="none" strike="noStrike" cap="none" normalizeH="0" baseline="0" dirty="0" err="1">
                <a:ln>
                  <a:noFill/>
                </a:ln>
                <a:solidFill>
                  <a:srgbClr val="273239"/>
                </a:solidFill>
                <a:effectLst/>
                <a:latin typeface="Nunito"/>
              </a:rPr>
              <a:t>selection_criteria</a:t>
            </a:r>
            <a:r>
              <a:rPr kumimoji="0" lang="en-US" altLang="en-US" sz="2400" b="0" i="0" u="none" strike="noStrike" cap="none" normalizeH="0" baseline="0" dirty="0">
                <a:ln>
                  <a:noFill/>
                </a:ln>
                <a:solidFill>
                  <a:srgbClr val="273239"/>
                </a:solidFill>
                <a:effectLst/>
                <a:latin typeface="Nunito"/>
              </a:rPr>
              <a:t> and also affects the results that will be returned.</a:t>
            </a:r>
          </a:p>
          <a:p>
            <a:pPr marL="0" lvl="0" indent="0">
              <a:lnSpc>
                <a:spcPct val="100000"/>
              </a:lnSpc>
              <a:buFontTx/>
              <a:buChar char="•"/>
            </a:pPr>
            <a:r>
              <a:rPr kumimoji="0" lang="en-US" altLang="en-US" sz="2400" b="0" i="0" u="none" strike="noStrike" cap="none" normalizeH="0" baseline="0" dirty="0">
                <a:ln>
                  <a:noFill/>
                </a:ln>
                <a:solidFill>
                  <a:srgbClr val="273239"/>
                </a:solidFill>
                <a:effectLst/>
                <a:latin typeface="Nunito"/>
              </a:rPr>
              <a:t>This document takes:</a:t>
            </a:r>
          </a:p>
          <a:p>
            <a:pPr marL="0" lvl="0" indent="0">
              <a:lnSpc>
                <a:spcPct val="100000"/>
              </a:lnSpc>
              <a:buFontTx/>
              <a:buChar char="•"/>
            </a:pPr>
            <a:r>
              <a:rPr kumimoji="0" lang="en-US" altLang="en-US" sz="2400" b="0" i="0" u="none" strike="noStrike" cap="none" normalizeH="0" baseline="0" dirty="0">
                <a:ln>
                  <a:noFill/>
                </a:ln>
                <a:solidFill>
                  <a:srgbClr val="FF0000"/>
                </a:solidFill>
                <a:effectLst/>
                <a:latin typeface="Nunito"/>
              </a:rPr>
              <a:t>{ field1: &lt;value1&gt;, field2: &lt;value2&gt; ... }</a:t>
            </a:r>
          </a:p>
          <a:p>
            <a:pPr marL="0" lvl="0" indent="0">
              <a:lnSpc>
                <a:spcPct val="100000"/>
              </a:lnSpc>
              <a:buNone/>
            </a:pPr>
            <a:endParaRPr kumimoji="0" lang="en-US" altLang="en-US" sz="2400" b="0" i="0" u="none" strike="noStrike" cap="none" normalizeH="0" baseline="0" dirty="0">
              <a:ln>
                <a:noFill/>
              </a:ln>
              <a:solidFill>
                <a:srgbClr val="FF0000"/>
              </a:solidFill>
              <a:effectLst/>
              <a:latin typeface="Nunito"/>
            </a:endParaRPr>
          </a:p>
          <a:p>
            <a:pPr marL="0" lvl="0" indent="0">
              <a:lnSpc>
                <a:spcPct val="100000"/>
              </a:lnSpc>
              <a:buFontTx/>
              <a:buChar char="•"/>
            </a:pPr>
            <a:r>
              <a:rPr kumimoji="0" lang="en-US" altLang="en-US" sz="2400" b="0" i="0" u="none" strike="noStrike" cap="none" normalizeH="0" baseline="0" dirty="0">
                <a:ln>
                  <a:noFill/>
                </a:ln>
                <a:solidFill>
                  <a:srgbClr val="FF0000"/>
                </a:solidFill>
                <a:effectLst/>
                <a:latin typeface="Nunito"/>
              </a:rPr>
              <a:t>Here if the value of the field is 1/true then it specifies the inclusion of the field, or if the value of the field is 0/false then it specifies the exclusion of the field.</a:t>
            </a:r>
          </a:p>
          <a:p>
            <a:pPr marL="0" lvl="0" indent="0">
              <a:lnSpc>
                <a:spcPct val="100000"/>
              </a:lnSpc>
              <a:buFontTx/>
              <a:buChar char="•"/>
            </a:pPr>
            <a:r>
              <a:rPr lang="en-US" sz="2400" dirty="0">
                <a:solidFill>
                  <a:srgbClr val="273239"/>
                </a:solidFill>
                <a:latin typeface="Nunito"/>
              </a:rPr>
              <a:t>It returns a cursor to the documents that match the selection criteria.</a:t>
            </a:r>
            <a:endParaRPr lang="en-US" altLang="en-US" sz="2400" dirty="0">
              <a:solidFill>
                <a:srgbClr val="273239"/>
              </a:solidFill>
              <a:latin typeface="Nunito"/>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273239"/>
              </a:solidFill>
              <a:effectLst/>
              <a:latin typeface="Nuni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1F5D74E2-98E0-44E5-958F-7AFD340325E6}"/>
              </a:ext>
            </a:extLst>
          </p:cNvPr>
          <p:cNvSpPr>
            <a:spLocks noGrp="1"/>
          </p:cNvSpPr>
          <p:nvPr>
            <p:ph type="sldNum" sz="quarter" idx="12"/>
          </p:nvPr>
        </p:nvSpPr>
        <p:spPr/>
        <p:txBody>
          <a:bodyPr/>
          <a:lstStyle/>
          <a:p>
            <a:fld id="{B50E8914-3A3C-4712-9D59-CE111BB10161}" type="slidenum">
              <a:rPr lang="en-US" smtClean="0"/>
              <a:pPr/>
              <a:t>28</a:t>
            </a:fld>
            <a:endParaRPr lang="en-US" dirty="0"/>
          </a:p>
        </p:txBody>
      </p:sp>
    </p:spTree>
    <p:extLst>
      <p:ext uri="{BB962C8B-B14F-4D97-AF65-F5344CB8AC3E}">
        <p14:creationId xmlns:p14="http://schemas.microsoft.com/office/powerpoint/2010/main" val="537199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806669" y="365125"/>
            <a:ext cx="10515600" cy="1027577"/>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90115" name="Content Placeholder 2"/>
          <p:cNvSpPr>
            <a:spLocks noGrp="1"/>
          </p:cNvSpPr>
          <p:nvPr>
            <p:ph idx="1"/>
          </p:nvPr>
        </p:nvSpPr>
        <p:spPr>
          <a:ln>
            <a:solidFill>
              <a:schemeClr val="accent1"/>
            </a:solidFill>
          </a:ln>
        </p:spPr>
        <p:txBody>
          <a:bodyPr>
            <a:normAutofit fontScale="92500" lnSpcReduction="10000"/>
          </a:bodyPr>
          <a:lstStyle/>
          <a:p>
            <a:pPr>
              <a:buFont typeface="Wingdings 2" pitchFamily="18" charset="2"/>
              <a:buNone/>
            </a:pPr>
            <a:r>
              <a:rPr lang="en-IN" b="1" dirty="0"/>
              <a:t>Selecting all documents: Find() </a:t>
            </a:r>
          </a:p>
          <a:p>
            <a:pPr>
              <a:buFont typeface="Wingdings 2" pitchFamily="18" charset="2"/>
              <a:buNone/>
            </a:pPr>
            <a:r>
              <a:rPr lang="en-IN" dirty="0"/>
              <a:t> SQL</a:t>
            </a:r>
          </a:p>
          <a:p>
            <a:pPr>
              <a:buFont typeface="Wingdings 2" pitchFamily="18" charset="2"/>
              <a:buNone/>
            </a:pPr>
            <a:r>
              <a:rPr lang="en-IN" dirty="0">
                <a:solidFill>
                  <a:srgbClr val="0070C0"/>
                </a:solidFill>
              </a:rPr>
              <a:t>SELECT * FROM t</a:t>
            </a:r>
          </a:p>
          <a:p>
            <a:pPr>
              <a:buFont typeface="Wingdings 2" pitchFamily="18" charset="2"/>
              <a:buNone/>
            </a:pPr>
            <a:endParaRPr lang="en-IN" dirty="0"/>
          </a:p>
          <a:p>
            <a:pPr>
              <a:buFont typeface="Wingdings 2" pitchFamily="18" charset="2"/>
              <a:buNone/>
            </a:pPr>
            <a:r>
              <a:rPr lang="en-IN" dirty="0"/>
              <a:t>MongoDB</a:t>
            </a:r>
          </a:p>
          <a:p>
            <a:pPr>
              <a:buFont typeface="Wingdings 2" pitchFamily="18" charset="2"/>
              <a:buNone/>
            </a:pPr>
            <a:r>
              <a:rPr lang="en-IN" dirty="0" err="1">
                <a:solidFill>
                  <a:srgbClr val="0070C0"/>
                </a:solidFill>
              </a:rPr>
              <a:t>db.t.find</a:t>
            </a:r>
            <a:r>
              <a:rPr lang="en-IN" dirty="0">
                <a:solidFill>
                  <a:srgbClr val="0070C0"/>
                </a:solidFill>
              </a:rPr>
              <a:t>()</a:t>
            </a:r>
          </a:p>
          <a:p>
            <a:pPr>
              <a:buFont typeface="Wingdings 2" pitchFamily="18" charset="2"/>
              <a:buNone/>
            </a:pPr>
            <a:endParaRPr lang="en-US" b="0" i="0" dirty="0">
              <a:solidFill>
                <a:srgbClr val="292929"/>
              </a:solidFill>
              <a:effectLst/>
              <a:latin typeface="charter"/>
            </a:endParaRPr>
          </a:p>
          <a:p>
            <a:pPr>
              <a:buFont typeface="Wingdings 2" pitchFamily="18" charset="2"/>
              <a:buNone/>
            </a:pPr>
            <a:r>
              <a:rPr lang="en-US" b="0" i="0" dirty="0">
                <a:solidFill>
                  <a:srgbClr val="292929"/>
                </a:solidFill>
                <a:effectLst/>
                <a:latin typeface="charter"/>
              </a:rPr>
              <a:t> Even when we don’t include ‘_id’ column for Fields parameter, this column is still returned as part of the result data. </a:t>
            </a:r>
          </a:p>
          <a:p>
            <a:pPr>
              <a:buFont typeface="Wingdings 2" pitchFamily="18" charset="2"/>
              <a:buNone/>
            </a:pPr>
            <a:r>
              <a:rPr lang="en-US" b="0" i="0" dirty="0">
                <a:solidFill>
                  <a:srgbClr val="292929"/>
                </a:solidFill>
                <a:effectLst/>
                <a:latin typeface="charter"/>
              </a:rPr>
              <a:t>We can exclude it by explicitly set it to 0 (zero) to get rid of this column.</a:t>
            </a:r>
            <a:endParaRPr lang="en-IN" dirty="0"/>
          </a:p>
        </p:txBody>
      </p:sp>
      <p:sp>
        <p:nvSpPr>
          <p:cNvPr id="2" name="Slide Number Placeholder 1">
            <a:extLst>
              <a:ext uri="{FF2B5EF4-FFF2-40B4-BE49-F238E27FC236}">
                <a16:creationId xmlns:a16="http://schemas.microsoft.com/office/drawing/2014/main" id="{8CA353E1-4D02-44C2-AC4D-F338BF489D96}"/>
              </a:ext>
            </a:extLst>
          </p:cNvPr>
          <p:cNvSpPr>
            <a:spLocks noGrp="1"/>
          </p:cNvSpPr>
          <p:nvPr>
            <p:ph type="sldNum" sz="quarter" idx="12"/>
          </p:nvPr>
        </p:nvSpPr>
        <p:spPr/>
        <p:txBody>
          <a:bodyPr/>
          <a:lstStyle/>
          <a:p>
            <a:fld id="{5F169B73-20EE-459C-905F-005E41A01049}" type="slidenum">
              <a:rPr lang="en-US" smtClean="0"/>
              <a:pPr/>
              <a:t>29</a:t>
            </a:fld>
            <a:endParaRPr lang="en-US"/>
          </a:p>
        </p:txBody>
      </p:sp>
      <p:sp>
        <p:nvSpPr>
          <p:cNvPr id="4" name="TextBox 3"/>
          <p:cNvSpPr txBox="1"/>
          <p:nvPr/>
        </p:nvSpPr>
        <p:spPr>
          <a:xfrm>
            <a:off x="6970542" y="2509911"/>
            <a:ext cx="4383258" cy="2677656"/>
          </a:xfrm>
          <a:prstGeom prst="rect">
            <a:avLst/>
          </a:prstGeom>
          <a:noFill/>
        </p:spPr>
        <p:txBody>
          <a:bodyPr wrap="square">
            <a:spAutoFit/>
          </a:bodyPr>
          <a:lstStyle/>
          <a:p>
            <a:pPr>
              <a:defRPr/>
            </a:pPr>
            <a:r>
              <a:rPr lang="en-IN" sz="2800" dirty="0"/>
              <a:t>SQL</a:t>
            </a:r>
          </a:p>
          <a:p>
            <a:pPr>
              <a:defRPr/>
            </a:pPr>
            <a:r>
              <a:rPr lang="en-IN" sz="2800" dirty="0">
                <a:solidFill>
                  <a:srgbClr val="0070C0"/>
                </a:solidFill>
              </a:rPr>
              <a:t>SELECT id, name FROM t</a:t>
            </a:r>
          </a:p>
          <a:p>
            <a:pPr>
              <a:defRPr/>
            </a:pPr>
            <a:endParaRPr lang="en-IN" sz="2800" dirty="0">
              <a:solidFill>
                <a:srgbClr val="0070C0"/>
              </a:solidFill>
            </a:endParaRPr>
          </a:p>
          <a:p>
            <a:pPr>
              <a:defRPr/>
            </a:pPr>
            <a:r>
              <a:rPr lang="en-IN" sz="2800" dirty="0"/>
              <a:t> </a:t>
            </a:r>
            <a:r>
              <a:rPr lang="en-IN" sz="2800" dirty="0" err="1"/>
              <a:t>MongoDB</a:t>
            </a:r>
            <a:endParaRPr lang="en-IN" sz="2800" dirty="0"/>
          </a:p>
          <a:p>
            <a:pPr>
              <a:defRPr/>
            </a:pPr>
            <a:r>
              <a:rPr lang="en-IN" sz="2800" dirty="0" err="1">
                <a:solidFill>
                  <a:srgbClr val="0070C0"/>
                </a:solidFill>
              </a:rPr>
              <a:t>db.t.find</a:t>
            </a:r>
            <a:r>
              <a:rPr lang="en-IN" sz="2800" dirty="0">
                <a:solidFill>
                  <a:srgbClr val="0070C0"/>
                </a:solidFill>
              </a:rPr>
              <a:t>({},{name:1})</a:t>
            </a:r>
          </a:p>
          <a:p>
            <a:pPr>
              <a:defRPr/>
            </a:pPr>
            <a:endParaRPr lang="en-IN" sz="2800" dirty="0">
              <a:solidFill>
                <a:srgbClr val="0070C0"/>
              </a:solidFill>
            </a:endParaRPr>
          </a:p>
        </p:txBody>
      </p:sp>
    </p:spTree>
    <p:extLst>
      <p:ext uri="{BB962C8B-B14F-4D97-AF65-F5344CB8AC3E}">
        <p14:creationId xmlns:p14="http://schemas.microsoft.com/office/powerpoint/2010/main" val="31731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JSON and BSON</a:t>
            </a:r>
            <a:endParaRPr/>
          </a:p>
        </p:txBody>
      </p:sp>
      <p:sp>
        <p:nvSpPr>
          <p:cNvPr id="366" name="Google Shape;366;p47"/>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139700">
              <a:spcBef>
                <a:spcPts val="0"/>
              </a:spcBef>
              <a:buClr>
                <a:schemeClr val="dk1"/>
              </a:buClr>
              <a:buSzPts val="3200"/>
              <a:buNone/>
            </a:pPr>
            <a:endParaRPr/>
          </a:p>
        </p:txBody>
      </p:sp>
      <p:pic>
        <p:nvPicPr>
          <p:cNvPr id="367" name="Google Shape;367;p47"/>
          <p:cNvPicPr preferRelativeResize="0"/>
          <p:nvPr/>
        </p:nvPicPr>
        <p:blipFill rotWithShape="1">
          <a:blip r:embed="rId3">
            <a:alphaModFix/>
          </a:blip>
          <a:srcRect/>
          <a:stretch/>
        </p:blipFill>
        <p:spPr>
          <a:xfrm>
            <a:off x="1948426" y="1570149"/>
            <a:ext cx="8618800" cy="493418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838200" y="365125"/>
            <a:ext cx="10515600" cy="1083847"/>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91139" name="Content Placeholder 2"/>
          <p:cNvSpPr>
            <a:spLocks noGrp="1"/>
          </p:cNvSpPr>
          <p:nvPr>
            <p:ph idx="1"/>
          </p:nvPr>
        </p:nvSpPr>
        <p:spPr>
          <a:ln>
            <a:solidFill>
              <a:schemeClr val="accent1"/>
            </a:solidFill>
          </a:ln>
        </p:spPr>
        <p:txBody>
          <a:bodyPr>
            <a:normAutofit lnSpcReduction="10000"/>
          </a:bodyPr>
          <a:lstStyle/>
          <a:p>
            <a:pPr marL="0" indent="0">
              <a:buNone/>
            </a:pPr>
            <a:r>
              <a:rPr lang="en-IN" b="1" dirty="0"/>
              <a:t>Specifying a “WHERE” clause</a:t>
            </a:r>
          </a:p>
          <a:p>
            <a:pPr>
              <a:buFont typeface="Wingdings 2" pitchFamily="18" charset="2"/>
              <a:buNone/>
            </a:pPr>
            <a:r>
              <a:rPr lang="en-IN" dirty="0"/>
              <a:t>• SQL</a:t>
            </a:r>
          </a:p>
          <a:p>
            <a:pPr>
              <a:buFont typeface="Wingdings 2" pitchFamily="18" charset="2"/>
              <a:buNone/>
            </a:pPr>
            <a:r>
              <a:rPr lang="en-IN" dirty="0"/>
              <a:t>– </a:t>
            </a:r>
            <a:r>
              <a:rPr lang="en-IN" dirty="0">
                <a:solidFill>
                  <a:srgbClr val="0070C0"/>
                </a:solidFill>
              </a:rPr>
              <a:t>SELECT * FROM t WHERE </a:t>
            </a:r>
            <a:r>
              <a:rPr lang="en-IN" dirty="0" err="1">
                <a:solidFill>
                  <a:srgbClr val="0070C0"/>
                </a:solidFill>
              </a:rPr>
              <a:t>fn</a:t>
            </a:r>
            <a:r>
              <a:rPr lang="en-IN" dirty="0">
                <a:solidFill>
                  <a:srgbClr val="0070C0"/>
                </a:solidFill>
              </a:rPr>
              <a:t>=‘Reena'</a:t>
            </a:r>
          </a:p>
          <a:p>
            <a:pPr>
              <a:buFont typeface="Wingdings 2" pitchFamily="18" charset="2"/>
              <a:buNone/>
            </a:pPr>
            <a:r>
              <a:rPr lang="en-IN" dirty="0"/>
              <a:t>• </a:t>
            </a:r>
            <a:r>
              <a:rPr lang="en-IN" dirty="0" err="1"/>
              <a:t>MongoDB</a:t>
            </a:r>
            <a:endParaRPr lang="en-IN" dirty="0"/>
          </a:p>
          <a:p>
            <a:pPr>
              <a:buFont typeface="Wingdings 2" pitchFamily="18" charset="2"/>
              <a:buNone/>
            </a:pPr>
            <a:r>
              <a:rPr lang="en-IN" dirty="0">
                <a:solidFill>
                  <a:srgbClr val="0070C0"/>
                </a:solidFill>
              </a:rPr>
              <a:t>– </a:t>
            </a:r>
            <a:r>
              <a:rPr lang="en-IN" dirty="0" err="1">
                <a:solidFill>
                  <a:srgbClr val="0070C0"/>
                </a:solidFill>
              </a:rPr>
              <a:t>db.t.find</a:t>
            </a:r>
            <a:r>
              <a:rPr lang="en-IN" dirty="0">
                <a:solidFill>
                  <a:srgbClr val="0070C0"/>
                </a:solidFill>
              </a:rPr>
              <a:t>({</a:t>
            </a:r>
            <a:r>
              <a:rPr lang="en-IN" dirty="0" err="1">
                <a:solidFill>
                  <a:srgbClr val="0070C0"/>
                </a:solidFill>
              </a:rPr>
              <a:t>fn</a:t>
            </a:r>
            <a:r>
              <a:rPr lang="en-IN" dirty="0">
                <a:solidFill>
                  <a:srgbClr val="0070C0"/>
                </a:solidFill>
              </a:rPr>
              <a:t>:’Reena'})</a:t>
            </a:r>
          </a:p>
          <a:p>
            <a:pPr>
              <a:buFont typeface="Wingdings 2" pitchFamily="18" charset="2"/>
              <a:buNone/>
            </a:pPr>
            <a:r>
              <a:rPr lang="en-IN" dirty="0"/>
              <a:t>• SQL</a:t>
            </a:r>
          </a:p>
          <a:p>
            <a:pPr>
              <a:buFont typeface="Wingdings 2" pitchFamily="18" charset="2"/>
              <a:buNone/>
            </a:pPr>
            <a:r>
              <a:rPr lang="en-IN" dirty="0">
                <a:solidFill>
                  <a:srgbClr val="0070C0"/>
                </a:solidFill>
              </a:rPr>
              <a:t>– SELECT id, age FROM t WHERE fn='Reena' AND ln=‘Jain'</a:t>
            </a:r>
          </a:p>
          <a:p>
            <a:pPr>
              <a:buFont typeface="Wingdings 2" pitchFamily="18" charset="2"/>
              <a:buNone/>
            </a:pPr>
            <a:r>
              <a:rPr lang="en-IN" dirty="0"/>
              <a:t>• </a:t>
            </a:r>
            <a:r>
              <a:rPr lang="en-IN" dirty="0" err="1"/>
              <a:t>MongoDB</a:t>
            </a:r>
            <a:endParaRPr lang="en-IN" dirty="0"/>
          </a:p>
          <a:p>
            <a:pPr>
              <a:buFont typeface="Wingdings 2" pitchFamily="18" charset="2"/>
              <a:buNone/>
            </a:pPr>
            <a:r>
              <a:rPr lang="en-IN" dirty="0"/>
              <a:t>– </a:t>
            </a:r>
            <a:r>
              <a:rPr lang="en-IN" dirty="0" err="1">
                <a:solidFill>
                  <a:srgbClr val="0070C0"/>
                </a:solidFill>
              </a:rPr>
              <a:t>db.t.find</a:t>
            </a:r>
            <a:r>
              <a:rPr lang="en-IN" dirty="0">
                <a:solidFill>
                  <a:srgbClr val="0070C0"/>
                </a:solidFill>
              </a:rPr>
              <a:t>({</a:t>
            </a:r>
            <a:r>
              <a:rPr lang="en-IN" dirty="0" err="1">
                <a:solidFill>
                  <a:srgbClr val="0070C0"/>
                </a:solidFill>
              </a:rPr>
              <a:t>fn</a:t>
            </a:r>
            <a:r>
              <a:rPr lang="en-IN" dirty="0">
                <a:solidFill>
                  <a:srgbClr val="0070C0"/>
                </a:solidFill>
              </a:rPr>
              <a:t>:'</a:t>
            </a:r>
            <a:r>
              <a:rPr lang="en-IN" dirty="0" err="1">
                <a:solidFill>
                  <a:srgbClr val="0070C0"/>
                </a:solidFill>
              </a:rPr>
              <a:t>Reena',ln:’Jain</a:t>
            </a:r>
            <a:r>
              <a:rPr lang="en-IN" dirty="0">
                <a:solidFill>
                  <a:srgbClr val="0070C0"/>
                </a:solidFill>
              </a:rPr>
              <a:t>'},{age:1})</a:t>
            </a:r>
          </a:p>
        </p:txBody>
      </p:sp>
      <p:sp>
        <p:nvSpPr>
          <p:cNvPr id="2" name="Slide Number Placeholder 1">
            <a:extLst>
              <a:ext uri="{FF2B5EF4-FFF2-40B4-BE49-F238E27FC236}">
                <a16:creationId xmlns:a16="http://schemas.microsoft.com/office/drawing/2014/main" id="{364DAF78-96D6-40E1-815F-2EB531A9FB5B}"/>
              </a:ext>
            </a:extLst>
          </p:cNvPr>
          <p:cNvSpPr>
            <a:spLocks noGrp="1"/>
          </p:cNvSpPr>
          <p:nvPr>
            <p:ph type="sldNum" sz="quarter" idx="12"/>
          </p:nvPr>
        </p:nvSpPr>
        <p:spPr/>
        <p:txBody>
          <a:bodyPr/>
          <a:lstStyle/>
          <a:p>
            <a:fld id="{5F169B73-20EE-459C-905F-005E41A01049}" type="slidenum">
              <a:rPr lang="en-US" smtClean="0"/>
              <a:pPr/>
              <a:t>30</a:t>
            </a:fld>
            <a:endParaRPr lang="en-US"/>
          </a:p>
        </p:txBody>
      </p:sp>
    </p:spTree>
    <p:extLst>
      <p:ext uri="{BB962C8B-B14F-4D97-AF65-F5344CB8AC3E}">
        <p14:creationId xmlns:p14="http://schemas.microsoft.com/office/powerpoint/2010/main" val="1382757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838200" y="365126"/>
            <a:ext cx="10515600" cy="943170"/>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92163" name="Content Placeholder 2"/>
          <p:cNvSpPr>
            <a:spLocks noGrp="1"/>
          </p:cNvSpPr>
          <p:nvPr>
            <p:ph idx="1"/>
          </p:nvPr>
        </p:nvSpPr>
        <p:spPr>
          <a:ln>
            <a:solidFill>
              <a:schemeClr val="accent1"/>
            </a:solidFill>
          </a:ln>
        </p:spPr>
        <p:txBody>
          <a:bodyPr>
            <a:normAutofit lnSpcReduction="10000"/>
          </a:bodyPr>
          <a:lstStyle/>
          <a:p>
            <a:pPr>
              <a:buFont typeface="Wingdings 2" pitchFamily="18" charset="2"/>
              <a:buNone/>
            </a:pPr>
            <a:r>
              <a:rPr lang="en-IN" dirty="0"/>
              <a:t>SQL</a:t>
            </a:r>
          </a:p>
          <a:p>
            <a:pPr>
              <a:buFont typeface="Wingdings 2" pitchFamily="18" charset="2"/>
              <a:buNone/>
            </a:pPr>
            <a:r>
              <a:rPr lang="en-IN" dirty="0">
                <a:solidFill>
                  <a:srgbClr val="0070C0"/>
                </a:solidFill>
              </a:rPr>
              <a:t>SELECT </a:t>
            </a:r>
            <a:r>
              <a:rPr lang="en-IN" dirty="0" err="1">
                <a:solidFill>
                  <a:srgbClr val="0070C0"/>
                </a:solidFill>
              </a:rPr>
              <a:t>fn,ln</a:t>
            </a:r>
            <a:r>
              <a:rPr lang="en-IN" dirty="0">
                <a:solidFill>
                  <a:srgbClr val="0070C0"/>
                </a:solidFill>
              </a:rPr>
              <a:t> FROM t</a:t>
            </a:r>
          </a:p>
          <a:p>
            <a:pPr>
              <a:buFont typeface="Wingdings 2" pitchFamily="18" charset="2"/>
              <a:buNone/>
            </a:pPr>
            <a:r>
              <a:rPr lang="en-IN" dirty="0">
                <a:solidFill>
                  <a:srgbClr val="0070C0"/>
                </a:solidFill>
              </a:rPr>
              <a:t>WHERE age &gt; 30</a:t>
            </a:r>
          </a:p>
          <a:p>
            <a:pPr>
              <a:buFont typeface="Wingdings 2" pitchFamily="18" charset="2"/>
              <a:buNone/>
            </a:pPr>
            <a:endParaRPr lang="en-IN" dirty="0"/>
          </a:p>
          <a:p>
            <a:pPr>
              <a:buFont typeface="Wingdings 2" pitchFamily="18" charset="2"/>
              <a:buNone/>
            </a:pPr>
            <a:r>
              <a:rPr lang="en-IN" dirty="0"/>
              <a:t>MongoDB</a:t>
            </a:r>
          </a:p>
          <a:p>
            <a:pPr>
              <a:buFont typeface="Wingdings 2" pitchFamily="18" charset="2"/>
              <a:buNone/>
            </a:pPr>
            <a:r>
              <a:rPr lang="en-IN" dirty="0" err="1">
                <a:solidFill>
                  <a:srgbClr val="0070C0"/>
                </a:solidFill>
              </a:rPr>
              <a:t>db.t.find</a:t>
            </a:r>
            <a:r>
              <a:rPr lang="en-IN" dirty="0">
                <a:solidFill>
                  <a:srgbClr val="0070C0"/>
                </a:solidFill>
              </a:rPr>
              <a:t>(</a:t>
            </a:r>
          </a:p>
          <a:p>
            <a:pPr>
              <a:buFont typeface="Wingdings 2" pitchFamily="18" charset="2"/>
              <a:buNone/>
            </a:pPr>
            <a:r>
              <a:rPr lang="en-IN" dirty="0">
                <a:solidFill>
                  <a:srgbClr val="0070C0"/>
                </a:solidFill>
              </a:rPr>
              <a:t>{age:{$gt:30}},</a:t>
            </a:r>
          </a:p>
          <a:p>
            <a:pPr>
              <a:buFont typeface="Wingdings 2" pitchFamily="18" charset="2"/>
              <a:buNone/>
            </a:pPr>
            <a:r>
              <a:rPr lang="en-IN" dirty="0">
                <a:solidFill>
                  <a:srgbClr val="0070C0"/>
                </a:solidFill>
              </a:rPr>
              <a:t>{fn:1, ln:1, _id:0}</a:t>
            </a:r>
          </a:p>
          <a:p>
            <a:pPr>
              <a:buFont typeface="Wingdings 2" pitchFamily="18" charset="2"/>
              <a:buNone/>
            </a:pPr>
            <a:r>
              <a:rPr lang="en-IN" dirty="0"/>
              <a:t>)</a:t>
            </a:r>
          </a:p>
        </p:txBody>
      </p:sp>
      <p:sp>
        <p:nvSpPr>
          <p:cNvPr id="2" name="Slide Number Placeholder 1">
            <a:extLst>
              <a:ext uri="{FF2B5EF4-FFF2-40B4-BE49-F238E27FC236}">
                <a16:creationId xmlns:a16="http://schemas.microsoft.com/office/drawing/2014/main" id="{0F3AF703-6117-4394-9DCD-7F6A6B946A2B}"/>
              </a:ext>
            </a:extLst>
          </p:cNvPr>
          <p:cNvSpPr>
            <a:spLocks noGrp="1"/>
          </p:cNvSpPr>
          <p:nvPr>
            <p:ph type="sldNum" sz="quarter" idx="12"/>
          </p:nvPr>
        </p:nvSpPr>
        <p:spPr/>
        <p:txBody>
          <a:bodyPr/>
          <a:lstStyle/>
          <a:p>
            <a:fld id="{5F169B73-20EE-459C-905F-005E41A01049}" type="slidenum">
              <a:rPr lang="en-US" smtClean="0"/>
              <a:pPr/>
              <a:t>31</a:t>
            </a:fld>
            <a:endParaRPr lang="en-US"/>
          </a:p>
        </p:txBody>
      </p:sp>
    </p:spTree>
    <p:extLst>
      <p:ext uri="{BB962C8B-B14F-4D97-AF65-F5344CB8AC3E}">
        <p14:creationId xmlns:p14="http://schemas.microsoft.com/office/powerpoint/2010/main" val="231840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838200" y="365125"/>
            <a:ext cx="10515600" cy="1027577"/>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93187" name="Content Placeholder 2"/>
          <p:cNvSpPr>
            <a:spLocks noGrp="1"/>
          </p:cNvSpPr>
          <p:nvPr>
            <p:ph idx="1"/>
          </p:nvPr>
        </p:nvSpPr>
        <p:spPr>
          <a:xfrm>
            <a:off x="838200" y="1615440"/>
            <a:ext cx="10387818" cy="4572000"/>
          </a:xfrm>
          <a:ln>
            <a:solidFill>
              <a:schemeClr val="accent1"/>
            </a:solidFill>
          </a:ln>
        </p:spPr>
        <p:txBody>
          <a:bodyPr>
            <a:normAutofit/>
          </a:bodyPr>
          <a:lstStyle/>
          <a:p>
            <a:pPr>
              <a:buFont typeface="Wingdings 2" pitchFamily="18" charset="2"/>
              <a:buNone/>
            </a:pPr>
            <a:r>
              <a:rPr lang="en-IN" b="1" dirty="0"/>
              <a:t>Conditions on subdocuments</a:t>
            </a:r>
          </a:p>
          <a:p>
            <a:pPr>
              <a:buFont typeface="Wingdings 2" pitchFamily="18" charset="2"/>
              <a:buNone/>
            </a:pPr>
            <a:r>
              <a:rPr lang="en-IN" dirty="0"/>
              <a:t>{</a:t>
            </a:r>
          </a:p>
          <a:p>
            <a:pPr>
              <a:buFont typeface="Wingdings 2" pitchFamily="18" charset="2"/>
              <a:buNone/>
            </a:pPr>
            <a:r>
              <a:rPr lang="en-IN" dirty="0"/>
              <a:t>_id:2</a:t>
            </a:r>
          </a:p>
          <a:p>
            <a:pPr>
              <a:buFont typeface="Wingdings 2" pitchFamily="18" charset="2"/>
              <a:buNone/>
            </a:pPr>
            <a:r>
              <a:rPr lang="en-IN" dirty="0" err="1"/>
              <a:t>fn</a:t>
            </a:r>
            <a:r>
              <a:rPr lang="en-IN" dirty="0"/>
              <a:t>:’Aman', </a:t>
            </a:r>
            <a:r>
              <a:rPr lang="en-IN" dirty="0" err="1"/>
              <a:t>ln:’Sharma</a:t>
            </a:r>
            <a:r>
              <a:rPr lang="en-IN" dirty="0"/>
              <a:t>'</a:t>
            </a:r>
          </a:p>
          <a:p>
            <a:pPr>
              <a:buFont typeface="Wingdings 2" pitchFamily="18" charset="2"/>
              <a:buNone/>
            </a:pPr>
            <a:r>
              <a:rPr lang="en-IN" dirty="0"/>
              <a:t>address:{</a:t>
            </a:r>
          </a:p>
          <a:p>
            <a:pPr>
              <a:buFont typeface="Wingdings 2" pitchFamily="18" charset="2"/>
              <a:buNone/>
            </a:pPr>
            <a:r>
              <a:rPr lang="en-IN" dirty="0" err="1"/>
              <a:t>country:’India</a:t>
            </a:r>
            <a:r>
              <a:rPr lang="en-IN" dirty="0"/>
              <a:t>',</a:t>
            </a:r>
          </a:p>
          <a:p>
            <a:pPr>
              <a:buFont typeface="Wingdings 2" pitchFamily="18" charset="2"/>
              <a:buNone/>
            </a:pPr>
            <a:r>
              <a:rPr lang="en-IN" dirty="0" err="1"/>
              <a:t>state:’UP</a:t>
            </a:r>
            <a:r>
              <a:rPr lang="en-IN" dirty="0"/>
              <a:t>'</a:t>
            </a:r>
          </a:p>
          <a:p>
            <a:pPr>
              <a:buFont typeface="Wingdings 2" pitchFamily="18" charset="2"/>
              <a:buNone/>
            </a:pPr>
            <a:r>
              <a:rPr lang="en-IN" dirty="0"/>
              <a:t>}</a:t>
            </a:r>
          </a:p>
          <a:p>
            <a:pPr>
              <a:buFont typeface="Wingdings 2" pitchFamily="18" charset="2"/>
              <a:buNone/>
            </a:pPr>
            <a:r>
              <a:rPr lang="en-IN" dirty="0"/>
              <a:t>}</a:t>
            </a:r>
          </a:p>
        </p:txBody>
      </p:sp>
      <p:sp>
        <p:nvSpPr>
          <p:cNvPr id="2" name="Slide Number Placeholder 1">
            <a:extLst>
              <a:ext uri="{FF2B5EF4-FFF2-40B4-BE49-F238E27FC236}">
                <a16:creationId xmlns:a16="http://schemas.microsoft.com/office/drawing/2014/main" id="{B25A3293-FD10-49A7-8FA3-E68FE31A8568}"/>
              </a:ext>
            </a:extLst>
          </p:cNvPr>
          <p:cNvSpPr>
            <a:spLocks noGrp="1"/>
          </p:cNvSpPr>
          <p:nvPr>
            <p:ph type="sldNum" sz="quarter" idx="12"/>
          </p:nvPr>
        </p:nvSpPr>
        <p:spPr/>
        <p:txBody>
          <a:bodyPr/>
          <a:lstStyle/>
          <a:p>
            <a:fld id="{5F169B73-20EE-459C-905F-005E41A01049}" type="slidenum">
              <a:rPr lang="en-US" smtClean="0"/>
              <a:pPr/>
              <a:t>32</a:t>
            </a:fld>
            <a:endParaRPr lang="en-US"/>
          </a:p>
        </p:txBody>
      </p:sp>
      <p:sp>
        <p:nvSpPr>
          <p:cNvPr id="4" name="TextBox 3"/>
          <p:cNvSpPr txBox="1"/>
          <p:nvPr/>
        </p:nvSpPr>
        <p:spPr>
          <a:xfrm>
            <a:off x="6476999" y="1981200"/>
            <a:ext cx="3919025" cy="1569660"/>
          </a:xfrm>
          <a:prstGeom prst="rect">
            <a:avLst/>
          </a:prstGeom>
          <a:noFill/>
        </p:spPr>
        <p:txBody>
          <a:bodyPr wrap="square">
            <a:spAutoFit/>
          </a:bodyPr>
          <a:lstStyle/>
          <a:p>
            <a:pPr>
              <a:defRPr/>
            </a:pPr>
            <a:r>
              <a:rPr lang="en-IN" sz="2400" dirty="0" err="1"/>
              <a:t>db.t.find</a:t>
            </a:r>
            <a:r>
              <a:rPr lang="en-IN" sz="2400" dirty="0"/>
              <a:t>(</a:t>
            </a:r>
          </a:p>
          <a:p>
            <a:pPr>
              <a:defRPr/>
            </a:pPr>
            <a:r>
              <a:rPr lang="en-IN" sz="2400" dirty="0"/>
              <a:t>{</a:t>
            </a:r>
            <a:r>
              <a:rPr lang="en-IN" sz="2400" dirty="0" err="1"/>
              <a:t>address.country:’India</a:t>
            </a:r>
            <a:r>
              <a:rPr lang="en-IN" sz="2400" dirty="0"/>
              <a:t>'},</a:t>
            </a:r>
          </a:p>
          <a:p>
            <a:pPr>
              <a:defRPr/>
            </a:pPr>
            <a:r>
              <a:rPr lang="en-IN" sz="2400" dirty="0"/>
              <a:t>{fn:1, ln:1, _id:0}</a:t>
            </a:r>
          </a:p>
          <a:p>
            <a:pPr>
              <a:defRPr/>
            </a:pPr>
            <a:r>
              <a:rPr lang="en-IN" sz="2400" dirty="0"/>
              <a:t>)</a:t>
            </a:r>
          </a:p>
        </p:txBody>
      </p:sp>
    </p:spTree>
    <p:extLst>
      <p:ext uri="{BB962C8B-B14F-4D97-AF65-F5344CB8AC3E}">
        <p14:creationId xmlns:p14="http://schemas.microsoft.com/office/powerpoint/2010/main" val="1067921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838200" y="365125"/>
            <a:ext cx="10515600" cy="1111983"/>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94211" name="Content Placeholder 2"/>
          <p:cNvSpPr>
            <a:spLocks noGrp="1"/>
          </p:cNvSpPr>
          <p:nvPr>
            <p:ph idx="1"/>
          </p:nvPr>
        </p:nvSpPr>
        <p:spPr>
          <a:ln>
            <a:solidFill>
              <a:schemeClr val="accent1"/>
            </a:solidFill>
          </a:ln>
        </p:spPr>
        <p:txBody>
          <a:bodyPr>
            <a:normAutofit lnSpcReduction="10000"/>
          </a:bodyPr>
          <a:lstStyle/>
          <a:p>
            <a:pPr>
              <a:buFont typeface="Wingdings 2" pitchFamily="18" charset="2"/>
              <a:buNone/>
            </a:pPr>
            <a:r>
              <a:rPr lang="en-IN" b="1" dirty="0"/>
              <a:t>Conditions on arrays</a:t>
            </a:r>
          </a:p>
          <a:p>
            <a:pPr>
              <a:buFont typeface="Wingdings 2" pitchFamily="18" charset="2"/>
              <a:buNone/>
            </a:pPr>
            <a:r>
              <a:rPr lang="en-IN" dirty="0"/>
              <a:t>{</a:t>
            </a:r>
          </a:p>
          <a:p>
            <a:pPr>
              <a:buFont typeface="Wingdings 2" pitchFamily="18" charset="2"/>
              <a:buNone/>
            </a:pPr>
            <a:r>
              <a:rPr lang="en-IN" dirty="0"/>
              <a:t>_id:...</a:t>
            </a:r>
          </a:p>
          <a:p>
            <a:pPr>
              <a:buFont typeface="Wingdings 2" pitchFamily="18" charset="2"/>
              <a:buNone/>
            </a:pPr>
            <a:r>
              <a:rPr lang="en-IN" dirty="0"/>
              <a:t>hobbies:['music', 'MongoDB', 'Python']</a:t>
            </a:r>
          </a:p>
          <a:p>
            <a:pPr>
              <a:buFont typeface="Wingdings 2" pitchFamily="18" charset="2"/>
              <a:buNone/>
            </a:pPr>
            <a:r>
              <a:rPr lang="en-IN" dirty="0"/>
              <a:t>}</a:t>
            </a:r>
          </a:p>
          <a:p>
            <a:pPr>
              <a:buFont typeface="Wingdings 2" pitchFamily="18" charset="2"/>
              <a:buNone/>
            </a:pPr>
            <a:r>
              <a:rPr lang="en-IN" dirty="0"/>
              <a:t>• Exact match on array</a:t>
            </a:r>
          </a:p>
          <a:p>
            <a:pPr>
              <a:buFont typeface="Wingdings 2" pitchFamily="18" charset="2"/>
              <a:buNone/>
            </a:pPr>
            <a:r>
              <a:rPr lang="en-IN" dirty="0" err="1">
                <a:solidFill>
                  <a:srgbClr val="0070C0"/>
                </a:solidFill>
              </a:rPr>
              <a:t>db.t.find</a:t>
            </a:r>
            <a:r>
              <a:rPr lang="en-IN" dirty="0">
                <a:solidFill>
                  <a:srgbClr val="0070C0"/>
                </a:solidFill>
              </a:rPr>
              <a:t>({hobbies:['music', 'MongoDB', 'Python']})</a:t>
            </a:r>
          </a:p>
          <a:p>
            <a:pPr>
              <a:buFont typeface="Wingdings 2" pitchFamily="18" charset="2"/>
              <a:buNone/>
            </a:pPr>
            <a:r>
              <a:rPr lang="en-IN" dirty="0"/>
              <a:t>• Match on array element</a:t>
            </a:r>
          </a:p>
          <a:p>
            <a:pPr>
              <a:buFont typeface="Wingdings 2" pitchFamily="18" charset="2"/>
              <a:buNone/>
            </a:pPr>
            <a:r>
              <a:rPr lang="en-IN" dirty="0" err="1">
                <a:solidFill>
                  <a:srgbClr val="0070C0"/>
                </a:solidFill>
              </a:rPr>
              <a:t>db.t.find</a:t>
            </a:r>
            <a:r>
              <a:rPr lang="en-IN" dirty="0">
                <a:solidFill>
                  <a:srgbClr val="0070C0"/>
                </a:solidFill>
              </a:rPr>
              <a:t>({</a:t>
            </a:r>
            <a:r>
              <a:rPr lang="en-IN" dirty="0" err="1">
                <a:solidFill>
                  <a:srgbClr val="0070C0"/>
                </a:solidFill>
              </a:rPr>
              <a:t>hobbies:'Python</a:t>
            </a:r>
            <a:r>
              <a:rPr lang="en-IN" dirty="0">
                <a:solidFill>
                  <a:srgbClr val="0070C0"/>
                </a:solidFill>
              </a:rPr>
              <a:t>'})</a:t>
            </a:r>
          </a:p>
        </p:txBody>
      </p:sp>
      <p:sp>
        <p:nvSpPr>
          <p:cNvPr id="2" name="Slide Number Placeholder 1">
            <a:extLst>
              <a:ext uri="{FF2B5EF4-FFF2-40B4-BE49-F238E27FC236}">
                <a16:creationId xmlns:a16="http://schemas.microsoft.com/office/drawing/2014/main" id="{85AA3BBF-0426-4DD5-BEB2-F5673AA6AE0F}"/>
              </a:ext>
            </a:extLst>
          </p:cNvPr>
          <p:cNvSpPr>
            <a:spLocks noGrp="1"/>
          </p:cNvSpPr>
          <p:nvPr>
            <p:ph type="sldNum" sz="quarter" idx="12"/>
          </p:nvPr>
        </p:nvSpPr>
        <p:spPr/>
        <p:txBody>
          <a:bodyPr/>
          <a:lstStyle/>
          <a:p>
            <a:fld id="{5F169B73-20EE-459C-905F-005E41A01049}" type="slidenum">
              <a:rPr lang="en-US" smtClean="0"/>
              <a:pPr/>
              <a:t>33</a:t>
            </a:fld>
            <a:endParaRPr lang="en-US"/>
          </a:p>
        </p:txBody>
      </p:sp>
    </p:spTree>
    <p:extLst>
      <p:ext uri="{BB962C8B-B14F-4D97-AF65-F5344CB8AC3E}">
        <p14:creationId xmlns:p14="http://schemas.microsoft.com/office/powerpoint/2010/main" val="2747476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838200" y="365125"/>
            <a:ext cx="10515600" cy="1168253"/>
          </a:xfrm>
          <a:ln>
            <a:solidFill>
              <a:schemeClr val="accent1"/>
            </a:solidFill>
          </a:ln>
        </p:spPr>
        <p:txBody>
          <a:bodyPr/>
          <a:lstStyle/>
          <a:p>
            <a:r>
              <a:rPr lang="en-US" dirty="0"/>
              <a:t>CRUD Operations</a:t>
            </a:r>
            <a:endParaRPr lang="en-IN" dirty="0"/>
          </a:p>
        </p:txBody>
      </p:sp>
      <p:sp>
        <p:nvSpPr>
          <p:cNvPr id="95235" name="Content Placeholder 2"/>
          <p:cNvSpPr>
            <a:spLocks noGrp="1"/>
          </p:cNvSpPr>
          <p:nvPr>
            <p:ph idx="1"/>
          </p:nvPr>
        </p:nvSpPr>
        <p:spPr>
          <a:ln>
            <a:solidFill>
              <a:schemeClr val="accent1"/>
            </a:solidFill>
          </a:ln>
        </p:spPr>
        <p:txBody>
          <a:bodyPr/>
          <a:lstStyle/>
          <a:p>
            <a:pPr>
              <a:buFont typeface="Wingdings 2" pitchFamily="18" charset="2"/>
              <a:buNone/>
            </a:pPr>
            <a:r>
              <a:rPr lang="en-IN" b="1" dirty="0"/>
              <a:t>Counting</a:t>
            </a:r>
          </a:p>
          <a:p>
            <a:pPr>
              <a:buFont typeface="Wingdings 2" pitchFamily="18" charset="2"/>
              <a:buNone/>
            </a:pPr>
            <a:r>
              <a:rPr lang="en-IN" dirty="0"/>
              <a:t>SQL</a:t>
            </a:r>
          </a:p>
          <a:p>
            <a:pPr>
              <a:buFont typeface="Wingdings 2" pitchFamily="18" charset="2"/>
              <a:buNone/>
            </a:pPr>
            <a:r>
              <a:rPr lang="en-IN" dirty="0">
                <a:solidFill>
                  <a:srgbClr val="0070C0"/>
                </a:solidFill>
              </a:rPr>
              <a:t>SELECT COUNT(*) FROM t</a:t>
            </a:r>
          </a:p>
          <a:p>
            <a:pPr>
              <a:buFont typeface="Wingdings 2" pitchFamily="18" charset="2"/>
              <a:buNone/>
            </a:pPr>
            <a:r>
              <a:rPr lang="en-IN" dirty="0">
                <a:solidFill>
                  <a:srgbClr val="0070C0"/>
                </a:solidFill>
              </a:rPr>
              <a:t>WHERE country=‘India‘</a:t>
            </a:r>
          </a:p>
          <a:p>
            <a:pPr>
              <a:buFont typeface="Wingdings 2" pitchFamily="18" charset="2"/>
              <a:buNone/>
            </a:pPr>
            <a:endParaRPr lang="en-IN" dirty="0"/>
          </a:p>
          <a:p>
            <a:pPr>
              <a:buFont typeface="Wingdings 2" pitchFamily="18" charset="2"/>
              <a:buNone/>
            </a:pPr>
            <a:r>
              <a:rPr lang="en-IN" dirty="0"/>
              <a:t>MongoDB</a:t>
            </a:r>
          </a:p>
          <a:p>
            <a:pPr>
              <a:buFont typeface="Wingdings 2" pitchFamily="18" charset="2"/>
              <a:buNone/>
            </a:pPr>
            <a:r>
              <a:rPr lang="en-IN" dirty="0" err="1">
                <a:solidFill>
                  <a:srgbClr val="0070C0"/>
                </a:solidFill>
              </a:rPr>
              <a:t>db.t.count</a:t>
            </a:r>
            <a:r>
              <a:rPr lang="en-IN" dirty="0">
                <a:solidFill>
                  <a:srgbClr val="0070C0"/>
                </a:solidFill>
              </a:rPr>
              <a:t>({country: ‘India'})</a:t>
            </a:r>
          </a:p>
        </p:txBody>
      </p:sp>
      <p:sp>
        <p:nvSpPr>
          <p:cNvPr id="2" name="Slide Number Placeholder 1">
            <a:extLst>
              <a:ext uri="{FF2B5EF4-FFF2-40B4-BE49-F238E27FC236}">
                <a16:creationId xmlns:a16="http://schemas.microsoft.com/office/drawing/2014/main" id="{CCE2A5EF-D827-4B30-8476-0E9DDEDC42D7}"/>
              </a:ext>
            </a:extLst>
          </p:cNvPr>
          <p:cNvSpPr>
            <a:spLocks noGrp="1"/>
          </p:cNvSpPr>
          <p:nvPr>
            <p:ph type="sldNum" sz="quarter" idx="12"/>
          </p:nvPr>
        </p:nvSpPr>
        <p:spPr/>
        <p:txBody>
          <a:bodyPr/>
          <a:lstStyle/>
          <a:p>
            <a:fld id="{5F169B73-20EE-459C-905F-005E41A01049}" type="slidenum">
              <a:rPr lang="en-US" smtClean="0"/>
              <a:pPr/>
              <a:t>34</a:t>
            </a:fld>
            <a:endParaRPr lang="en-US"/>
          </a:p>
        </p:txBody>
      </p:sp>
    </p:spTree>
    <p:extLst>
      <p:ext uri="{BB962C8B-B14F-4D97-AF65-F5344CB8AC3E}">
        <p14:creationId xmlns:p14="http://schemas.microsoft.com/office/powerpoint/2010/main" val="905783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1619-41FC-4BFB-9C5E-C44E952F4650}"/>
              </a:ext>
            </a:extLst>
          </p:cNvPr>
          <p:cNvSpPr>
            <a:spLocks noGrp="1"/>
          </p:cNvSpPr>
          <p:nvPr>
            <p:ph type="title"/>
          </p:nvPr>
        </p:nvSpPr>
        <p:spPr>
          <a:xfrm>
            <a:off x="838200" y="365126"/>
            <a:ext cx="10515600" cy="485480"/>
          </a:xfrm>
        </p:spPr>
        <p:txBody>
          <a:bodyPr>
            <a:normAutofit fontScale="90000"/>
          </a:bodyPr>
          <a:lstStyle/>
          <a:p>
            <a:br>
              <a:rPr lang="en-US" dirty="0"/>
            </a:br>
            <a:r>
              <a:rPr lang="en-US" dirty="0" err="1"/>
              <a:t>cursor.pretty</a:t>
            </a:r>
            <a:r>
              <a:rPr lang="en-US" dirty="0"/>
              <a:t>() method</a:t>
            </a:r>
            <a:br>
              <a:rPr lang="en-US" dirty="0"/>
            </a:br>
            <a:endParaRPr lang="en-US" dirty="0"/>
          </a:p>
        </p:txBody>
      </p:sp>
      <p:graphicFrame>
        <p:nvGraphicFramePr>
          <p:cNvPr id="5" name="Content Placeholder 4">
            <a:extLst>
              <a:ext uri="{FF2B5EF4-FFF2-40B4-BE49-F238E27FC236}">
                <a16:creationId xmlns:a16="http://schemas.microsoft.com/office/drawing/2014/main" id="{A609CF46-D522-45E9-8176-9DCFDF99FE19}"/>
              </a:ext>
            </a:extLst>
          </p:cNvPr>
          <p:cNvGraphicFramePr>
            <a:graphicFrameLocks noGrp="1"/>
          </p:cNvGraphicFramePr>
          <p:nvPr>
            <p:ph idx="1"/>
            <p:extLst>
              <p:ext uri="{D42A27DB-BD31-4B8C-83A1-F6EECF244321}">
                <p14:modId xmlns:p14="http://schemas.microsoft.com/office/powerpoint/2010/main" val="1685337243"/>
              </p:ext>
            </p:extLst>
          </p:nvPr>
        </p:nvGraphicFramePr>
        <p:xfrm>
          <a:off x="434162" y="1208287"/>
          <a:ext cx="10515600" cy="1984050"/>
        </p:xfrm>
        <a:graphic>
          <a:graphicData uri="http://schemas.openxmlformats.org/drawingml/2006/table">
            <a:tbl>
              <a:tblPr/>
              <a:tblGrid>
                <a:gridCol w="10515600">
                  <a:extLst>
                    <a:ext uri="{9D8B030D-6E8A-4147-A177-3AD203B41FA5}">
                      <a16:colId xmlns:a16="http://schemas.microsoft.com/office/drawing/2014/main" val="3130813726"/>
                    </a:ext>
                  </a:extLst>
                </a:gridCol>
              </a:tblGrid>
              <a:tr h="343659">
                <a:tc>
                  <a:txBody>
                    <a:bodyPr/>
                    <a:lstStyle/>
                    <a:p>
                      <a:pPr algn="l" fontAlgn="t"/>
                      <a:r>
                        <a:rPr lang="en-US" sz="1700">
                          <a:effectLst/>
                        </a:rPr>
                        <a:t>db.books.</a:t>
                      </a:r>
                      <a:r>
                        <a:rPr lang="en-US" sz="1700">
                          <a:solidFill>
                            <a:srgbClr val="016EE9"/>
                          </a:solidFill>
                          <a:effectLst/>
                        </a:rPr>
                        <a:t>insertOne</a:t>
                      </a:r>
                      <a:r>
                        <a:rPr lang="en-US" sz="1700">
                          <a:effectLst/>
                        </a:rPr>
                        <a:t>({</a:t>
                      </a:r>
                    </a:p>
                  </a:txBody>
                  <a:tcPr marL="143191" marR="143191" marT="42957" marB="42957">
                    <a:lnL>
                      <a:noFill/>
                    </a:lnL>
                    <a:lnR>
                      <a:noFill/>
                    </a:lnR>
                    <a:lnT>
                      <a:noFill/>
                    </a:lnT>
                    <a:lnB>
                      <a:noFill/>
                    </a:lnB>
                  </a:tcPr>
                </a:tc>
                <a:extLst>
                  <a:ext uri="{0D108BD9-81ED-4DB2-BD59-A6C34878D82A}">
                    <a16:rowId xmlns:a16="http://schemas.microsoft.com/office/drawing/2014/main" val="2522793109"/>
                  </a:ext>
                </a:extLst>
              </a:tr>
              <a:tr h="343659">
                <a:tc>
                  <a:txBody>
                    <a:bodyPr/>
                    <a:lstStyle/>
                    <a:p>
                      <a:pPr algn="l" fontAlgn="t"/>
                      <a:r>
                        <a:rPr lang="en-US" sz="1700" b="1">
                          <a:solidFill>
                            <a:srgbClr val="12824D"/>
                          </a:solidFill>
                          <a:effectLst/>
                        </a:rPr>
                        <a:t>"_id"</a:t>
                      </a:r>
                      <a:r>
                        <a:rPr lang="en-US" sz="1700">
                          <a:effectLst/>
                        </a:rPr>
                        <a:t> : </a:t>
                      </a:r>
                      <a:r>
                        <a:rPr lang="en-US" sz="1700">
                          <a:solidFill>
                            <a:srgbClr val="001E2B"/>
                          </a:solidFill>
                          <a:effectLst/>
                        </a:rPr>
                        <a:t>ObjectId</a:t>
                      </a:r>
                      <a:r>
                        <a:rPr lang="en-US" sz="1700">
                          <a:effectLst/>
                        </a:rPr>
                        <a:t>(</a:t>
                      </a:r>
                      <a:r>
                        <a:rPr lang="en-US" sz="1700" b="1">
                          <a:solidFill>
                            <a:srgbClr val="12824D"/>
                          </a:solidFill>
                          <a:effectLst/>
                        </a:rPr>
                        <a:t>"54f612b6029b47909a90ce8d"</a:t>
                      </a:r>
                      <a:r>
                        <a:rPr lang="en-US" sz="1700">
                          <a:effectLst/>
                        </a:rPr>
                        <a:t>),</a:t>
                      </a:r>
                    </a:p>
                  </a:txBody>
                  <a:tcPr marL="143191" marR="143191" marT="42957" marB="42957">
                    <a:lnL>
                      <a:noFill/>
                    </a:lnL>
                    <a:lnR>
                      <a:noFill/>
                    </a:lnR>
                    <a:lnT>
                      <a:noFill/>
                    </a:lnT>
                    <a:lnB>
                      <a:noFill/>
                    </a:lnB>
                  </a:tcPr>
                </a:tc>
                <a:extLst>
                  <a:ext uri="{0D108BD9-81ED-4DB2-BD59-A6C34878D82A}">
                    <a16:rowId xmlns:a16="http://schemas.microsoft.com/office/drawing/2014/main" val="1035651092"/>
                  </a:ext>
                </a:extLst>
              </a:tr>
              <a:tr h="343659">
                <a:tc>
                  <a:txBody>
                    <a:bodyPr/>
                    <a:lstStyle/>
                    <a:p>
                      <a:pPr algn="l" fontAlgn="t"/>
                      <a:r>
                        <a:rPr lang="en-US" sz="1700" b="1">
                          <a:solidFill>
                            <a:srgbClr val="12824D"/>
                          </a:solidFill>
                          <a:effectLst/>
                        </a:rPr>
                        <a:t>"title"</a:t>
                      </a:r>
                      <a:r>
                        <a:rPr lang="en-US" sz="1700">
                          <a:effectLst/>
                        </a:rPr>
                        <a:t> : </a:t>
                      </a:r>
                      <a:r>
                        <a:rPr lang="en-US" sz="1700" b="1">
                          <a:solidFill>
                            <a:srgbClr val="12824D"/>
                          </a:solidFill>
                          <a:effectLst/>
                        </a:rPr>
                        <a:t>"A Tale of Two Cities"</a:t>
                      </a:r>
                      <a:r>
                        <a:rPr lang="en-US" sz="1700">
                          <a:effectLst/>
                        </a:rPr>
                        <a:t>,</a:t>
                      </a:r>
                    </a:p>
                  </a:txBody>
                  <a:tcPr marL="143191" marR="143191" marT="42957" marB="42957">
                    <a:lnL>
                      <a:noFill/>
                    </a:lnL>
                    <a:lnR>
                      <a:noFill/>
                    </a:lnR>
                    <a:lnT>
                      <a:noFill/>
                    </a:lnT>
                    <a:lnB>
                      <a:noFill/>
                    </a:lnB>
                  </a:tcPr>
                </a:tc>
                <a:extLst>
                  <a:ext uri="{0D108BD9-81ED-4DB2-BD59-A6C34878D82A}">
                    <a16:rowId xmlns:a16="http://schemas.microsoft.com/office/drawing/2014/main" val="3033905365"/>
                  </a:ext>
                </a:extLst>
              </a:tr>
              <a:tr h="601403">
                <a:tc>
                  <a:txBody>
                    <a:bodyPr/>
                    <a:lstStyle/>
                    <a:p>
                      <a:pPr algn="l" fontAlgn="t"/>
                      <a:r>
                        <a:rPr lang="en-US" sz="1700" b="1">
                          <a:solidFill>
                            <a:srgbClr val="12824D"/>
                          </a:solidFill>
                          <a:effectLst/>
                        </a:rPr>
                        <a:t>"text"</a:t>
                      </a:r>
                      <a:r>
                        <a:rPr lang="en-US" sz="1700">
                          <a:effectLst/>
                        </a:rPr>
                        <a:t> : </a:t>
                      </a:r>
                      <a:r>
                        <a:rPr lang="en-US" sz="1700" b="1">
                          <a:solidFill>
                            <a:srgbClr val="12824D"/>
                          </a:solidFill>
                          <a:effectLst/>
                        </a:rPr>
                        <a:t>"It was the best of times, it was the worst of times, it was the age of wisdom, it was the age of foolishness..."</a:t>
                      </a:r>
                      <a:r>
                        <a:rPr lang="en-US" sz="1700">
                          <a:effectLst/>
                        </a:rPr>
                        <a:t>,</a:t>
                      </a:r>
                    </a:p>
                  </a:txBody>
                  <a:tcPr marL="143191" marR="143191" marT="42957" marB="42957">
                    <a:lnL>
                      <a:noFill/>
                    </a:lnL>
                    <a:lnR>
                      <a:noFill/>
                    </a:lnR>
                    <a:lnT>
                      <a:noFill/>
                    </a:lnT>
                    <a:lnB>
                      <a:noFill/>
                    </a:lnB>
                  </a:tcPr>
                </a:tc>
                <a:extLst>
                  <a:ext uri="{0D108BD9-81ED-4DB2-BD59-A6C34878D82A}">
                    <a16:rowId xmlns:a16="http://schemas.microsoft.com/office/drawing/2014/main" val="446217137"/>
                  </a:ext>
                </a:extLst>
              </a:tr>
              <a:tr h="343659">
                <a:tc>
                  <a:txBody>
                    <a:bodyPr/>
                    <a:lstStyle/>
                    <a:p>
                      <a:pPr algn="l" fontAlgn="t"/>
                      <a:r>
                        <a:rPr lang="en-US" sz="1700" b="1" dirty="0">
                          <a:solidFill>
                            <a:srgbClr val="12824D"/>
                          </a:solidFill>
                          <a:effectLst/>
                        </a:rPr>
                        <a:t>"authorship"</a:t>
                      </a:r>
                      <a:r>
                        <a:rPr lang="en-US" sz="1700" dirty="0">
                          <a:effectLst/>
                        </a:rPr>
                        <a:t> : </a:t>
                      </a:r>
                      <a:r>
                        <a:rPr lang="en-US" sz="1700" b="1" dirty="0">
                          <a:solidFill>
                            <a:srgbClr val="12824D"/>
                          </a:solidFill>
                          <a:effectLst/>
                        </a:rPr>
                        <a:t>"Charles Dickens"</a:t>
                      </a:r>
                      <a:r>
                        <a:rPr lang="en-US" sz="1700" dirty="0">
                          <a:effectLst/>
                        </a:rPr>
                        <a:t>})</a:t>
                      </a:r>
                    </a:p>
                  </a:txBody>
                  <a:tcPr marL="143191" marR="143191" marT="42957" marB="42957">
                    <a:lnL>
                      <a:noFill/>
                    </a:lnL>
                    <a:lnR>
                      <a:noFill/>
                    </a:lnR>
                    <a:lnT>
                      <a:noFill/>
                    </a:lnT>
                    <a:lnB>
                      <a:noFill/>
                    </a:lnB>
                  </a:tcPr>
                </a:tc>
                <a:extLst>
                  <a:ext uri="{0D108BD9-81ED-4DB2-BD59-A6C34878D82A}">
                    <a16:rowId xmlns:a16="http://schemas.microsoft.com/office/drawing/2014/main" val="2729304822"/>
                  </a:ext>
                </a:extLst>
              </a:tr>
            </a:tbl>
          </a:graphicData>
        </a:graphic>
      </p:graphicFrame>
      <p:sp>
        <p:nvSpPr>
          <p:cNvPr id="4" name="Slide Number Placeholder 3">
            <a:extLst>
              <a:ext uri="{FF2B5EF4-FFF2-40B4-BE49-F238E27FC236}">
                <a16:creationId xmlns:a16="http://schemas.microsoft.com/office/drawing/2014/main" id="{33D81880-9464-43E5-9A54-F367C33E26B5}"/>
              </a:ext>
            </a:extLst>
          </p:cNvPr>
          <p:cNvSpPr>
            <a:spLocks noGrp="1"/>
          </p:cNvSpPr>
          <p:nvPr>
            <p:ph type="sldNum" sz="quarter" idx="12"/>
          </p:nvPr>
        </p:nvSpPr>
        <p:spPr/>
        <p:txBody>
          <a:bodyPr/>
          <a:lstStyle/>
          <a:p>
            <a:fld id="{B50E8914-3A3C-4712-9D59-CE111BB10161}" type="slidenum">
              <a:rPr lang="en-US" smtClean="0"/>
              <a:pPr/>
              <a:t>35</a:t>
            </a:fld>
            <a:endParaRPr lang="en-US"/>
          </a:p>
        </p:txBody>
      </p:sp>
      <p:sp>
        <p:nvSpPr>
          <p:cNvPr id="6" name="Rectangle 1">
            <a:extLst>
              <a:ext uri="{FF2B5EF4-FFF2-40B4-BE49-F238E27FC236}">
                <a16:creationId xmlns:a16="http://schemas.microsoft.com/office/drawing/2014/main" id="{8A456F75-A473-4C16-8217-40CB2803D8A7}"/>
              </a:ext>
            </a:extLst>
          </p:cNvPr>
          <p:cNvSpPr>
            <a:spLocks noChangeArrowheads="1"/>
          </p:cNvSpPr>
          <p:nvPr/>
        </p:nvSpPr>
        <p:spPr bwMode="auto">
          <a:xfrm>
            <a:off x="-404038" y="-1477926"/>
            <a:ext cx="12192000" cy="457200"/>
          </a:xfrm>
          <a:prstGeom prst="rect">
            <a:avLst/>
          </a:prstGeom>
          <a:solidFill>
            <a:srgbClr val="F9FB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1E2B"/>
                </a:solidFill>
                <a:effectLst/>
                <a:latin typeface="Euclid Circular A"/>
              </a:rPr>
              <a:t>onsider the following document:</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02813CD5-1FE8-40ED-B3DA-3A3A80F4C1A6}"/>
              </a:ext>
            </a:extLst>
          </p:cNvPr>
          <p:cNvSpPr txBox="1"/>
          <p:nvPr/>
        </p:nvSpPr>
        <p:spPr>
          <a:xfrm>
            <a:off x="198474" y="3256371"/>
            <a:ext cx="6985591" cy="369332"/>
          </a:xfrm>
          <a:prstGeom prst="rect">
            <a:avLst/>
          </a:prstGeom>
          <a:noFill/>
        </p:spPr>
        <p:txBody>
          <a:bodyPr wrap="square" rtlCol="0">
            <a:spAutoFit/>
          </a:bodyPr>
          <a:lstStyle/>
          <a:p>
            <a:r>
              <a:rPr lang="en-US" dirty="0">
                <a:solidFill>
                  <a:srgbClr val="FF0000"/>
                </a:solidFill>
              </a:rPr>
              <a:t>By default, </a:t>
            </a:r>
            <a:r>
              <a:rPr lang="en-US" dirty="0" err="1">
                <a:solidFill>
                  <a:srgbClr val="FF0000"/>
                </a:solidFill>
              </a:rPr>
              <a:t>db.collection.find</a:t>
            </a:r>
            <a:r>
              <a:rPr lang="en-US" dirty="0">
                <a:solidFill>
                  <a:srgbClr val="FF0000"/>
                </a:solidFill>
              </a:rPr>
              <a:t>() returns data in a dense format:</a:t>
            </a:r>
          </a:p>
        </p:txBody>
      </p:sp>
      <p:sp>
        <p:nvSpPr>
          <p:cNvPr id="9" name="Rectangle 8">
            <a:extLst>
              <a:ext uri="{FF2B5EF4-FFF2-40B4-BE49-F238E27FC236}">
                <a16:creationId xmlns:a16="http://schemas.microsoft.com/office/drawing/2014/main" id="{835BB158-0A4D-4716-B7A6-89CD106B718C}"/>
              </a:ext>
            </a:extLst>
          </p:cNvPr>
          <p:cNvSpPr/>
          <p:nvPr/>
        </p:nvSpPr>
        <p:spPr>
          <a:xfrm>
            <a:off x="434162" y="3709907"/>
            <a:ext cx="11993526" cy="877163"/>
          </a:xfrm>
          <a:prstGeom prst="rect">
            <a:avLst/>
          </a:prstGeom>
        </p:spPr>
        <p:txBody>
          <a:bodyPr wrap="square">
            <a:spAutoFit/>
          </a:bodyPr>
          <a:lstStyle/>
          <a:p>
            <a:r>
              <a:rPr lang="en-US" sz="1700" dirty="0" err="1">
                <a:solidFill>
                  <a:srgbClr val="016EE9"/>
                </a:solidFill>
              </a:rPr>
              <a:t>db.books.find</a:t>
            </a:r>
            <a:r>
              <a:rPr lang="en-US" sz="1700" dirty="0">
                <a:solidFill>
                  <a:srgbClr val="016EE9"/>
                </a:solidFill>
              </a:rPr>
              <a:t>()</a:t>
            </a:r>
          </a:p>
          <a:p>
            <a:r>
              <a:rPr lang="en-US" sz="1700" b="1" dirty="0">
                <a:solidFill>
                  <a:srgbClr val="12824D"/>
                </a:solidFill>
              </a:rPr>
              <a:t>{ "_id" : </a:t>
            </a:r>
            <a:r>
              <a:rPr lang="en-US" sz="1700" b="1" dirty="0" err="1">
                <a:solidFill>
                  <a:srgbClr val="12824D"/>
                </a:solidFill>
              </a:rPr>
              <a:t>ObjectId</a:t>
            </a:r>
            <a:r>
              <a:rPr lang="en-US" sz="1700" b="1" dirty="0">
                <a:solidFill>
                  <a:srgbClr val="12824D"/>
                </a:solidFill>
              </a:rPr>
              <a:t>("54f612b6029b47909a90ce8d"), "title" : "A Tale of Two Cities", "text" : "It was the best of times, it was the worst of times, it was the age of wisdom, it was the age of foolishness...", "authorship" : "Charles Dickens" }</a:t>
            </a:r>
          </a:p>
        </p:txBody>
      </p:sp>
      <p:graphicFrame>
        <p:nvGraphicFramePr>
          <p:cNvPr id="10" name="Table 9">
            <a:extLst>
              <a:ext uri="{FF2B5EF4-FFF2-40B4-BE49-F238E27FC236}">
                <a16:creationId xmlns:a16="http://schemas.microsoft.com/office/drawing/2014/main" id="{233A3BB4-D09E-46E1-A1FF-C5132E20B212}"/>
              </a:ext>
            </a:extLst>
          </p:cNvPr>
          <p:cNvGraphicFramePr>
            <a:graphicFrameLocks noGrp="1"/>
          </p:cNvGraphicFramePr>
          <p:nvPr>
            <p:extLst>
              <p:ext uri="{D42A27DB-BD31-4B8C-83A1-F6EECF244321}">
                <p14:modId xmlns:p14="http://schemas.microsoft.com/office/powerpoint/2010/main" val="2078793112"/>
              </p:ext>
            </p:extLst>
          </p:nvPr>
        </p:nvGraphicFramePr>
        <p:xfrm>
          <a:off x="434162" y="4717441"/>
          <a:ext cx="6893442" cy="2674038"/>
        </p:xfrm>
        <a:graphic>
          <a:graphicData uri="http://schemas.openxmlformats.org/drawingml/2006/table">
            <a:tbl>
              <a:tblPr/>
              <a:tblGrid>
                <a:gridCol w="6893442">
                  <a:extLst>
                    <a:ext uri="{9D8B030D-6E8A-4147-A177-3AD203B41FA5}">
                      <a16:colId xmlns:a16="http://schemas.microsoft.com/office/drawing/2014/main" val="3009272062"/>
                    </a:ext>
                  </a:extLst>
                </a:gridCol>
              </a:tblGrid>
              <a:tr h="302121">
                <a:tc>
                  <a:txBody>
                    <a:bodyPr/>
                    <a:lstStyle/>
                    <a:p>
                      <a:pPr algn="l" fontAlgn="t"/>
                      <a:r>
                        <a:rPr lang="en-US" sz="1700" dirty="0" err="1">
                          <a:effectLst/>
                        </a:rPr>
                        <a:t>db.books.</a:t>
                      </a:r>
                      <a:r>
                        <a:rPr lang="en-US" sz="1700" dirty="0" err="1">
                          <a:solidFill>
                            <a:srgbClr val="016EE9"/>
                          </a:solidFill>
                          <a:effectLst/>
                        </a:rPr>
                        <a:t>find</a:t>
                      </a:r>
                      <a:r>
                        <a:rPr lang="en-US" sz="1700" dirty="0">
                          <a:effectLst/>
                        </a:rPr>
                        <a:t>().</a:t>
                      </a:r>
                      <a:r>
                        <a:rPr lang="en-US" sz="1700" dirty="0">
                          <a:solidFill>
                            <a:srgbClr val="016EE9"/>
                          </a:solidFill>
                          <a:effectLst/>
                        </a:rPr>
                        <a:t>pretty</a:t>
                      </a:r>
                      <a:r>
                        <a:rPr lang="en-US" sz="1700" dirty="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3210442249"/>
                  </a:ext>
                </a:extLst>
              </a:tr>
              <a:tr h="302121">
                <a:tc>
                  <a:txBody>
                    <a:bodyPr/>
                    <a:lstStyle/>
                    <a:p>
                      <a:pPr algn="l" fontAlgn="t"/>
                      <a:r>
                        <a:rPr lang="en-US" sz="170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3358392141"/>
                  </a:ext>
                </a:extLst>
              </a:tr>
              <a:tr h="302121">
                <a:tc>
                  <a:txBody>
                    <a:bodyPr/>
                    <a:lstStyle/>
                    <a:p>
                      <a:pPr algn="l" fontAlgn="t"/>
                      <a:r>
                        <a:rPr lang="en-US" sz="1700" b="1">
                          <a:solidFill>
                            <a:srgbClr val="12824D"/>
                          </a:solidFill>
                          <a:effectLst/>
                        </a:rPr>
                        <a:t>"_id"</a:t>
                      </a:r>
                      <a:r>
                        <a:rPr lang="en-US" sz="1700">
                          <a:effectLst/>
                        </a:rPr>
                        <a:t> : </a:t>
                      </a:r>
                      <a:r>
                        <a:rPr lang="en-US" sz="1700">
                          <a:solidFill>
                            <a:srgbClr val="001E2B"/>
                          </a:solidFill>
                          <a:effectLst/>
                        </a:rPr>
                        <a:t>ObjectId</a:t>
                      </a:r>
                      <a:r>
                        <a:rPr lang="en-US" sz="1700">
                          <a:effectLst/>
                        </a:rPr>
                        <a:t>(</a:t>
                      </a:r>
                      <a:r>
                        <a:rPr lang="en-US" sz="1700" b="1">
                          <a:solidFill>
                            <a:srgbClr val="12824D"/>
                          </a:solidFill>
                          <a:effectLst/>
                        </a:rPr>
                        <a:t>"54f612b6029b47909a90ce8d"</a:t>
                      </a:r>
                      <a:r>
                        <a:rPr lang="en-US" sz="170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1460062566"/>
                  </a:ext>
                </a:extLst>
              </a:tr>
              <a:tr h="302121">
                <a:tc>
                  <a:txBody>
                    <a:bodyPr/>
                    <a:lstStyle/>
                    <a:p>
                      <a:pPr algn="l" fontAlgn="t"/>
                      <a:r>
                        <a:rPr lang="en-US" sz="1700" b="1" dirty="0">
                          <a:solidFill>
                            <a:srgbClr val="12824D"/>
                          </a:solidFill>
                          <a:effectLst/>
                        </a:rPr>
                        <a:t>"title"</a:t>
                      </a:r>
                      <a:r>
                        <a:rPr lang="en-US" sz="1700" dirty="0">
                          <a:effectLst/>
                        </a:rPr>
                        <a:t> : </a:t>
                      </a:r>
                      <a:r>
                        <a:rPr lang="en-US" sz="1700" b="1" dirty="0">
                          <a:solidFill>
                            <a:srgbClr val="12824D"/>
                          </a:solidFill>
                          <a:effectLst/>
                        </a:rPr>
                        <a:t>"A Tale of Two Cities"</a:t>
                      </a:r>
                      <a:r>
                        <a:rPr lang="en-US" sz="1700" dirty="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157006609"/>
                  </a:ext>
                </a:extLst>
              </a:tr>
              <a:tr h="529005">
                <a:tc>
                  <a:txBody>
                    <a:bodyPr/>
                    <a:lstStyle/>
                    <a:p>
                      <a:pPr algn="l" fontAlgn="t"/>
                      <a:r>
                        <a:rPr lang="en-US" sz="1700" b="1" dirty="0">
                          <a:solidFill>
                            <a:srgbClr val="12824D"/>
                          </a:solidFill>
                          <a:effectLst/>
                        </a:rPr>
                        <a:t>"text"</a:t>
                      </a:r>
                      <a:r>
                        <a:rPr lang="en-US" sz="1700" dirty="0">
                          <a:effectLst/>
                        </a:rPr>
                        <a:t> : </a:t>
                      </a:r>
                      <a:r>
                        <a:rPr lang="en-US" sz="1700" b="1" dirty="0">
                          <a:solidFill>
                            <a:srgbClr val="12824D"/>
                          </a:solidFill>
                          <a:effectLst/>
                        </a:rPr>
                        <a:t>"It was the best of times, it was the worst of times, it was the age of wisdom, it was the age of foolishness..."</a:t>
                      </a:r>
                      <a:r>
                        <a:rPr lang="en-US" sz="1700" dirty="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3946008008"/>
                  </a:ext>
                </a:extLst>
              </a:tr>
              <a:tr h="302121">
                <a:tc>
                  <a:txBody>
                    <a:bodyPr/>
                    <a:lstStyle/>
                    <a:p>
                      <a:pPr algn="l" fontAlgn="t"/>
                      <a:r>
                        <a:rPr lang="en-US" sz="1700" b="1">
                          <a:solidFill>
                            <a:srgbClr val="12824D"/>
                          </a:solidFill>
                          <a:effectLst/>
                        </a:rPr>
                        <a:t>"authorship"</a:t>
                      </a:r>
                      <a:r>
                        <a:rPr lang="en-US" sz="1700">
                          <a:effectLst/>
                        </a:rPr>
                        <a:t> : </a:t>
                      </a:r>
                      <a:r>
                        <a:rPr lang="en-US" sz="1700" b="1">
                          <a:solidFill>
                            <a:srgbClr val="12824D"/>
                          </a:solidFill>
                          <a:effectLst/>
                        </a:rPr>
                        <a:t>"Charles Dickens"</a:t>
                      </a:r>
                      <a:endParaRPr lang="en-US" sz="1700">
                        <a:effectLst/>
                      </a:endParaRP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4023076988"/>
                  </a:ext>
                </a:extLst>
              </a:tr>
              <a:tr h="302121">
                <a:tc>
                  <a:txBody>
                    <a:bodyPr/>
                    <a:lstStyle/>
                    <a:p>
                      <a:pPr algn="l" fontAlgn="t"/>
                      <a:r>
                        <a:rPr lang="en-US" sz="1700" dirty="0">
                          <a:effectLst/>
                        </a:rPr>
                        <a:t>}</a:t>
                      </a:r>
                    </a:p>
                  </a:txBody>
                  <a:tcPr marL="143191" marR="143191" marT="42957" marB="42957">
                    <a:lnL>
                      <a:noFill/>
                    </a:lnL>
                    <a:lnR>
                      <a:noFill/>
                    </a:lnR>
                    <a:lnT>
                      <a:noFill/>
                    </a:lnT>
                    <a:lnB>
                      <a:noFill/>
                    </a:lnB>
                    <a:solidFill>
                      <a:srgbClr val="F9FBFA"/>
                    </a:solidFill>
                  </a:tcPr>
                </a:tc>
                <a:extLst>
                  <a:ext uri="{0D108BD9-81ED-4DB2-BD59-A6C34878D82A}">
                    <a16:rowId xmlns:a16="http://schemas.microsoft.com/office/drawing/2014/main" val="3362630600"/>
                  </a:ext>
                </a:extLst>
              </a:tr>
            </a:tbl>
          </a:graphicData>
        </a:graphic>
      </p:graphicFrame>
    </p:spTree>
    <p:extLst>
      <p:ext uri="{BB962C8B-B14F-4D97-AF65-F5344CB8AC3E}">
        <p14:creationId xmlns:p14="http://schemas.microsoft.com/office/powerpoint/2010/main" val="1063530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A8F6-AF7B-4600-BDD8-CDB963BE2D00}"/>
              </a:ext>
            </a:extLst>
          </p:cNvPr>
          <p:cNvSpPr>
            <a:spLocks noGrp="1"/>
          </p:cNvSpPr>
          <p:nvPr>
            <p:ph type="title"/>
          </p:nvPr>
        </p:nvSpPr>
        <p:spPr>
          <a:xfrm>
            <a:off x="838200" y="365126"/>
            <a:ext cx="10515600" cy="1041644"/>
          </a:xfrm>
          <a:ln>
            <a:solidFill>
              <a:schemeClr val="accent1"/>
            </a:solidFill>
          </a:ln>
        </p:spPr>
        <p:txBody>
          <a:bodyPr/>
          <a:lstStyle/>
          <a:p>
            <a:r>
              <a:rPr lang="en-US" dirty="0"/>
              <a:t>CRUD Operations</a:t>
            </a:r>
          </a:p>
        </p:txBody>
      </p:sp>
      <p:sp>
        <p:nvSpPr>
          <p:cNvPr id="3" name="Content Placeholder 2">
            <a:extLst>
              <a:ext uri="{FF2B5EF4-FFF2-40B4-BE49-F238E27FC236}">
                <a16:creationId xmlns:a16="http://schemas.microsoft.com/office/drawing/2014/main" id="{E2C90E5B-F64D-4BD3-99D9-B5E78DD7771B}"/>
              </a:ext>
            </a:extLst>
          </p:cNvPr>
          <p:cNvSpPr>
            <a:spLocks noGrp="1"/>
          </p:cNvSpPr>
          <p:nvPr>
            <p:ph idx="1"/>
          </p:nvPr>
        </p:nvSpPr>
        <p:spPr>
          <a:ln>
            <a:solidFill>
              <a:schemeClr val="accent1"/>
            </a:solidFill>
          </a:ln>
        </p:spPr>
        <p:txBody>
          <a:bodyPr/>
          <a:lstStyle/>
          <a:p>
            <a:pPr marL="0" indent="0">
              <a:buNone/>
            </a:pPr>
            <a:r>
              <a:rPr lang="en-US" dirty="0"/>
              <a:t>The Pretty method</a:t>
            </a:r>
          </a:p>
          <a:p>
            <a:r>
              <a:rPr lang="en-US" dirty="0"/>
              <a:t>To display the result in a formatted way, we use pretty() method</a:t>
            </a:r>
          </a:p>
          <a:p>
            <a:r>
              <a:rPr lang="en-US" dirty="0"/>
              <a:t>&gt; </a:t>
            </a:r>
            <a:r>
              <a:rPr lang="en-US" dirty="0" err="1"/>
              <a:t>db.mycollection.find</a:t>
            </a:r>
            <a:r>
              <a:rPr lang="en-US" dirty="0"/>
              <a:t>().pretty()</a:t>
            </a:r>
          </a:p>
          <a:p>
            <a:endParaRPr lang="en-US" dirty="0"/>
          </a:p>
          <a:p>
            <a:r>
              <a:rPr lang="en-US" dirty="0" err="1"/>
              <a:t>Findone</a:t>
            </a:r>
            <a:r>
              <a:rPr lang="en-US" dirty="0"/>
              <a:t>()- returns only one document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D66E0E9-5269-4893-B4D9-D5424E207146}"/>
              </a:ext>
            </a:extLst>
          </p:cNvPr>
          <p:cNvSpPr>
            <a:spLocks noGrp="1"/>
          </p:cNvSpPr>
          <p:nvPr>
            <p:ph type="sldNum" sz="quarter" idx="12"/>
          </p:nvPr>
        </p:nvSpPr>
        <p:spPr/>
        <p:txBody>
          <a:bodyPr/>
          <a:lstStyle/>
          <a:p>
            <a:fld id="{5F169B73-20EE-459C-905F-005E41A01049}" type="slidenum">
              <a:rPr lang="en-US" smtClean="0"/>
              <a:pPr/>
              <a:t>36</a:t>
            </a:fld>
            <a:endParaRPr lang="en-US"/>
          </a:p>
        </p:txBody>
      </p:sp>
    </p:spTree>
    <p:extLst>
      <p:ext uri="{BB962C8B-B14F-4D97-AF65-F5344CB8AC3E}">
        <p14:creationId xmlns:p14="http://schemas.microsoft.com/office/powerpoint/2010/main" val="613249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FE46-47DE-4F9B-840B-5BDD90458FBB}"/>
              </a:ext>
            </a:extLst>
          </p:cNvPr>
          <p:cNvSpPr>
            <a:spLocks noGrp="1"/>
          </p:cNvSpPr>
          <p:nvPr>
            <p:ph type="title"/>
          </p:nvPr>
        </p:nvSpPr>
        <p:spPr/>
        <p:txBody>
          <a:bodyPr>
            <a:normAutofit/>
          </a:bodyPr>
          <a:lstStyle/>
          <a:p>
            <a:r>
              <a:rPr lang="en-US" dirty="0"/>
              <a:t>CRUD Operations: </a:t>
            </a:r>
            <a:r>
              <a:rPr lang="en-US" dirty="0" err="1"/>
              <a:t>Findone</a:t>
            </a:r>
            <a:r>
              <a:rPr lang="en-US" dirty="0"/>
              <a:t>()</a:t>
            </a:r>
            <a:br>
              <a:rPr lang="en-US" dirty="0"/>
            </a:br>
            <a:endParaRPr lang="en-US" dirty="0"/>
          </a:p>
        </p:txBody>
      </p:sp>
      <p:sp>
        <p:nvSpPr>
          <p:cNvPr id="3" name="Content Placeholder 2">
            <a:extLst>
              <a:ext uri="{FF2B5EF4-FFF2-40B4-BE49-F238E27FC236}">
                <a16:creationId xmlns:a16="http://schemas.microsoft.com/office/drawing/2014/main" id="{EE427CAC-E7C3-4AD3-BF79-9AA029C521F6}"/>
              </a:ext>
            </a:extLst>
          </p:cNvPr>
          <p:cNvSpPr>
            <a:spLocks noGrp="1"/>
          </p:cNvSpPr>
          <p:nvPr>
            <p:ph idx="1"/>
          </p:nvPr>
        </p:nvSpPr>
        <p:spPr>
          <a:xfrm>
            <a:off x="838200" y="1190847"/>
            <a:ext cx="10515600" cy="5530628"/>
          </a:xfrm>
        </p:spPr>
        <p:txBody>
          <a:bodyPr>
            <a:normAutofit fontScale="85000" lnSpcReduction="20000"/>
          </a:bodyPr>
          <a:lstStyle/>
          <a:p>
            <a:r>
              <a:rPr lang="en-US" dirty="0" err="1"/>
              <a:t>Findone</a:t>
            </a:r>
            <a:r>
              <a:rPr lang="en-US" dirty="0"/>
              <a:t>()- returns only one document</a:t>
            </a:r>
          </a:p>
          <a:p>
            <a:r>
              <a:rPr lang="en-US" dirty="0" err="1">
                <a:solidFill>
                  <a:srgbClr val="C00000"/>
                </a:solidFill>
              </a:rPr>
              <a:t>db.collection.findOne</a:t>
            </a:r>
            <a:r>
              <a:rPr lang="en-US" dirty="0">
                <a:solidFill>
                  <a:srgbClr val="C00000"/>
                </a:solidFill>
              </a:rPr>
              <a:t>( &lt;query&gt;, &lt;projection&gt;, &lt;options&gt; )</a:t>
            </a:r>
          </a:p>
          <a:p>
            <a:r>
              <a:rPr lang="en-US" dirty="0"/>
              <a:t>Optional: Specifies additional options for the query. These options modify query behavior and how results are returned.</a:t>
            </a:r>
          </a:p>
          <a:p>
            <a:endParaRPr lang="en-US" dirty="0"/>
          </a:p>
          <a:p>
            <a:r>
              <a:rPr lang="en-US" dirty="0"/>
              <a:t>Returns one document that satisfies the specified query criteria on the collection or view.</a:t>
            </a:r>
          </a:p>
          <a:p>
            <a:endParaRPr lang="en-US" dirty="0"/>
          </a:p>
          <a:p>
            <a:r>
              <a:rPr lang="en-US" dirty="0"/>
              <a:t>If multiple documents satisfy the query, this method returns the first document according to the natural order which reflects the order of documents on the disk. In capped collections, natural order is the same as insertion order. If no document satisfies the query, the method returns null.</a:t>
            </a:r>
          </a:p>
          <a:p>
            <a:endParaRPr lang="en-US" dirty="0"/>
          </a:p>
          <a:p>
            <a:r>
              <a:rPr lang="en-US" dirty="0"/>
              <a:t>If you specify a projection parameter,  </a:t>
            </a:r>
            <a:r>
              <a:rPr lang="en-US" dirty="0" err="1"/>
              <a:t>findOne</a:t>
            </a:r>
            <a:r>
              <a:rPr lang="en-US" dirty="0"/>
              <a:t>()  returns a document that only contains the projection fields. The _id field is always included unless you explicitly exclude it.</a:t>
            </a:r>
          </a:p>
        </p:txBody>
      </p:sp>
      <p:sp>
        <p:nvSpPr>
          <p:cNvPr id="4" name="Slide Number Placeholder 3">
            <a:extLst>
              <a:ext uri="{FF2B5EF4-FFF2-40B4-BE49-F238E27FC236}">
                <a16:creationId xmlns:a16="http://schemas.microsoft.com/office/drawing/2014/main" id="{3193A9B7-F565-48CF-BD18-E7B2E6BC74AA}"/>
              </a:ext>
            </a:extLst>
          </p:cNvPr>
          <p:cNvSpPr>
            <a:spLocks noGrp="1"/>
          </p:cNvSpPr>
          <p:nvPr>
            <p:ph type="sldNum" sz="quarter" idx="12"/>
          </p:nvPr>
        </p:nvSpPr>
        <p:spPr/>
        <p:txBody>
          <a:bodyPr/>
          <a:lstStyle/>
          <a:p>
            <a:fld id="{B50E8914-3A3C-4712-9D59-CE111BB10161}" type="slidenum">
              <a:rPr lang="en-US" smtClean="0"/>
              <a:pPr/>
              <a:t>37</a:t>
            </a:fld>
            <a:endParaRPr lang="en-US"/>
          </a:p>
        </p:txBody>
      </p:sp>
    </p:spTree>
    <p:extLst>
      <p:ext uri="{BB962C8B-B14F-4D97-AF65-F5344CB8AC3E}">
        <p14:creationId xmlns:p14="http://schemas.microsoft.com/office/powerpoint/2010/main" val="2797851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1306"/>
          </a:xfrm>
          <a:ln>
            <a:solidFill>
              <a:schemeClr val="accent1"/>
            </a:solidFill>
          </a:ln>
        </p:spPr>
        <p:txBody>
          <a:bodyPr/>
          <a:lstStyle/>
          <a:p>
            <a:r>
              <a:rPr lang="en-US" dirty="0"/>
              <a:t>CRUD Operations</a:t>
            </a:r>
          </a:p>
        </p:txBody>
      </p:sp>
      <p:sp>
        <p:nvSpPr>
          <p:cNvPr id="3" name="Content Placeholder 2"/>
          <p:cNvSpPr>
            <a:spLocks noGrp="1"/>
          </p:cNvSpPr>
          <p:nvPr>
            <p:ph idx="1"/>
          </p:nvPr>
        </p:nvSpPr>
        <p:spPr>
          <a:ln>
            <a:solidFill>
              <a:schemeClr val="accent1"/>
            </a:solidFill>
          </a:ln>
        </p:spPr>
        <p:txBody>
          <a:bodyPr/>
          <a:lstStyle/>
          <a:p>
            <a:r>
              <a:rPr lang="en-US" dirty="0"/>
              <a:t>To query documents based on the OR condition, you need to use $or keyword.  </a:t>
            </a:r>
          </a:p>
          <a:p>
            <a:endParaRPr lang="en-US" sz="2400" dirty="0">
              <a:solidFill>
                <a:srgbClr val="000000"/>
              </a:solidFill>
              <a:latin typeface="Arial" panose="020B0604020202020204" pitchFamily="34" charset="0"/>
            </a:endParaRPr>
          </a:p>
          <a:p>
            <a:pPr marL="0" indent="0">
              <a:buNone/>
            </a:pP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&gt;</a:t>
            </a:r>
            <a:r>
              <a:rPr kumimoji="0" lang="en-US" altLang="en-US" sz="24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db.mycol.find</a:t>
            </a: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$or: [ {key1: value1}, {key2:value2} ] } ).pretty()</a:t>
            </a:r>
            <a:r>
              <a:rPr kumimoji="0" lang="en-US" altLang="en-US" sz="2400" b="1" i="0" u="none" strike="noStrike" cap="none" normalizeH="0" baseline="0" dirty="0">
                <a:ln>
                  <a:noFill/>
                </a:ln>
                <a:solidFill>
                  <a:srgbClr val="0070C0"/>
                </a:solidFill>
                <a:effectLst/>
              </a:rPr>
              <a:t> </a:t>
            </a:r>
            <a:endParaRPr kumimoji="0" lang="en-US" altLang="en-US" sz="4000" b="1" i="0" u="none" strike="noStrike" cap="none" normalizeH="0" baseline="0" dirty="0">
              <a:ln>
                <a:noFill/>
              </a:ln>
              <a:solidFill>
                <a:srgbClr val="0070C0"/>
              </a:solidFill>
              <a:effectLst/>
              <a:latin typeface="Arial" panose="020B0604020202020204" pitchFamily="34" charset="0"/>
            </a:endParaRPr>
          </a:p>
          <a:p>
            <a:r>
              <a:rPr lang="en-US" dirty="0"/>
              <a:t>To query documents based on the AND condition, you need to use $and keyword.  </a:t>
            </a:r>
          </a:p>
          <a:p>
            <a:pPr marL="0" indent="0">
              <a:buNone/>
            </a:pP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&gt;</a:t>
            </a:r>
            <a:r>
              <a:rPr kumimoji="0" lang="en-US" altLang="en-US" sz="24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db.mycol.find</a:t>
            </a: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$and: [ {&lt;key1&gt;:&lt;value1&gt;}, { &lt;key2&gt;:&lt;value2&gt;} ] })</a:t>
            </a:r>
            <a:r>
              <a:rPr kumimoji="0" lang="en-US" altLang="en-US" sz="2400" b="1" i="0" u="none" strike="noStrike" cap="none" normalizeH="0" baseline="0" dirty="0">
                <a:ln>
                  <a:noFill/>
                </a:ln>
                <a:solidFill>
                  <a:srgbClr val="0070C0"/>
                </a:solidFill>
                <a:effectLst/>
              </a:rPr>
              <a:t> </a:t>
            </a:r>
            <a:endParaRPr kumimoji="0" lang="en-US" altLang="en-US" sz="4000" b="1" i="0" u="none" strike="noStrike" cap="none" normalizeH="0" baseline="0" dirty="0">
              <a:ln>
                <a:noFill/>
              </a:ln>
              <a:solidFill>
                <a:srgbClr val="0070C0"/>
              </a:solidFill>
              <a:effectLst/>
              <a:latin typeface="Arial"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0F6FE6F1-7632-42D2-BF57-7E812C814F7A}"/>
              </a:ext>
            </a:extLst>
          </p:cNvPr>
          <p:cNvSpPr>
            <a:spLocks noGrp="1"/>
          </p:cNvSpPr>
          <p:nvPr>
            <p:ph type="sldNum" sz="quarter" idx="12"/>
          </p:nvPr>
        </p:nvSpPr>
        <p:spPr/>
        <p:txBody>
          <a:bodyPr/>
          <a:lstStyle/>
          <a:p>
            <a:fld id="{5F169B73-20EE-459C-905F-005E41A01049}" type="slidenum">
              <a:rPr lang="en-US" smtClean="0"/>
              <a:pPr/>
              <a:t>38</a:t>
            </a:fld>
            <a:endParaRPr lang="en-US"/>
          </a:p>
        </p:txBody>
      </p:sp>
    </p:spTree>
    <p:extLst>
      <p:ext uri="{BB962C8B-B14F-4D97-AF65-F5344CB8AC3E}">
        <p14:creationId xmlns:p14="http://schemas.microsoft.com/office/powerpoint/2010/main" val="2221796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4F18-259A-4538-AD4C-B5CB79DECCF5}"/>
              </a:ext>
            </a:extLst>
          </p:cNvPr>
          <p:cNvSpPr>
            <a:spLocks noGrp="1"/>
          </p:cNvSpPr>
          <p:nvPr>
            <p:ph type="title"/>
          </p:nvPr>
        </p:nvSpPr>
        <p:spPr>
          <a:xfrm>
            <a:off x="838200" y="365126"/>
            <a:ext cx="10515600" cy="1069780"/>
          </a:xfrm>
          <a:ln>
            <a:solidFill>
              <a:schemeClr val="accent1"/>
            </a:solidFill>
          </a:ln>
        </p:spPr>
        <p:txBody>
          <a:bodyPr/>
          <a:lstStyle/>
          <a:p>
            <a:r>
              <a:rPr lang="en-US" dirty="0"/>
              <a:t>CRUD Operations</a:t>
            </a:r>
          </a:p>
        </p:txBody>
      </p:sp>
      <p:sp>
        <p:nvSpPr>
          <p:cNvPr id="3" name="Content Placeholder 2">
            <a:extLst>
              <a:ext uri="{FF2B5EF4-FFF2-40B4-BE49-F238E27FC236}">
                <a16:creationId xmlns:a16="http://schemas.microsoft.com/office/drawing/2014/main" id="{BE78A9A9-7D19-4568-8EDF-65FB4FB6201B}"/>
              </a:ext>
            </a:extLst>
          </p:cNvPr>
          <p:cNvSpPr>
            <a:spLocks noGrp="1"/>
          </p:cNvSpPr>
          <p:nvPr>
            <p:ph idx="1"/>
          </p:nvPr>
        </p:nvSpPr>
        <p:spPr>
          <a:ln>
            <a:solidFill>
              <a:schemeClr val="accent1"/>
            </a:solidFill>
          </a:ln>
        </p:spPr>
        <p:txBody>
          <a:bodyPr/>
          <a:lstStyle/>
          <a:p>
            <a:r>
              <a:rPr lang="en-US" dirty="0"/>
              <a:t>To query documents based on the NOT condition, you need to use $not keyword. Following is the basic syntax of NOT −</a:t>
            </a:r>
          </a:p>
          <a:p>
            <a:endParaRPr lang="en-US" dirty="0">
              <a:solidFill>
                <a:srgbClr val="000000"/>
              </a:solidFill>
              <a:latin typeface="Arial" panose="020B0604020202020204" pitchFamily="34" charset="0"/>
            </a:endParaRPr>
          </a:p>
          <a:p>
            <a:pPr marL="0" indent="0">
              <a:buNone/>
            </a:pPr>
            <a:r>
              <a:rPr kumimoji="0" lang="en-US" altLang="en-US" sz="28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&gt;</a:t>
            </a:r>
            <a:r>
              <a:rPr kumimoji="0" lang="en-US" altLang="en-US" sz="28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db.</a:t>
            </a:r>
            <a:r>
              <a:rPr kumimoji="0" lang="en-US" altLang="en-US" sz="24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COLLECTION_NAME.find</a:t>
            </a:r>
            <a:r>
              <a:rPr kumimoji="0" lang="en-US" altLang="en-US" sz="28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$not: [ {key1: value1}, {key2:value2} ] } )</a:t>
            </a:r>
            <a:r>
              <a:rPr kumimoji="0" lang="en-US" altLang="en-US" sz="2800" b="1" i="0" u="none" strike="noStrike" cap="none" normalizeH="0" baseline="0" dirty="0">
                <a:ln>
                  <a:noFill/>
                </a:ln>
                <a:solidFill>
                  <a:srgbClr val="0070C0"/>
                </a:solidFill>
                <a:effectLst/>
              </a:rPr>
              <a:t> </a:t>
            </a:r>
            <a:endParaRPr kumimoji="0" lang="en-US" altLang="en-US" sz="4400" b="1"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Arial" panose="020B0604020202020204" pitchFamily="34" charset="0"/>
              <a:cs typeface="Arial" panose="020B0604020202020204" pitchFamily="34" charset="0"/>
            </a:endParaRPr>
          </a:p>
          <a:p>
            <a:pPr marR="0" lvl="0" fontAlgn="base">
              <a:spcAft>
                <a:spcPct val="0"/>
              </a:spcAft>
              <a:buClrTx/>
              <a:buSzTx/>
              <a:tabLst/>
            </a:pPr>
            <a:r>
              <a:rPr lang="en-US" altLang="en-US" dirty="0" err="1"/>
              <a:t>Rretrieve</a:t>
            </a:r>
            <a:r>
              <a:rPr lang="en-US" altLang="en-US" dirty="0"/>
              <a:t> the document(s) whose age is not greater than 25</a:t>
            </a:r>
          </a:p>
          <a:p>
            <a:pPr marL="0" indent="0" eaLnBrk="0" fontAlgn="base" hangingPunct="0">
              <a:lnSpc>
                <a:spcPct val="100000"/>
              </a:lnSpc>
              <a:spcBef>
                <a:spcPct val="0"/>
              </a:spcBef>
              <a:spcAft>
                <a:spcPct val="0"/>
              </a:spcAft>
              <a:buNone/>
            </a:pP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&gt; </a:t>
            </a:r>
            <a:r>
              <a:rPr kumimoji="0" lang="en-US" altLang="en-US" sz="24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db.empDetails.find</a:t>
            </a: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 "Age": { $not: { $</a:t>
            </a:r>
            <a:r>
              <a:rPr kumimoji="0" lang="en-US" altLang="en-US" sz="2400" b="1" i="0" u="none" strike="noStrike" cap="none" normalizeH="0" baseline="0" dirty="0" err="1">
                <a:ln>
                  <a:noFill/>
                </a:ln>
                <a:solidFill>
                  <a:srgbClr val="0070C0"/>
                </a:solidFill>
                <a:effectLst/>
                <a:latin typeface="Courier New" panose="02070309020205020404" pitchFamily="49" charset="0"/>
                <a:cs typeface="Courier New" panose="02070309020205020404" pitchFamily="49" charset="0"/>
              </a:rPr>
              <a:t>gt</a:t>
            </a:r>
            <a:r>
              <a:rPr kumimoji="0" lang="en-US" altLang="en-US" sz="2400" b="1" i="0" u="none" strike="noStrike" cap="none" normalizeH="0" baseline="0" dirty="0">
                <a:ln>
                  <a:noFill/>
                </a:ln>
                <a:solidFill>
                  <a:srgbClr val="0070C0"/>
                </a:solidFill>
                <a:effectLst/>
                <a:latin typeface="Courier New" panose="02070309020205020404" pitchFamily="49" charset="0"/>
                <a:cs typeface="Courier New" panose="02070309020205020404" pitchFamily="49" charset="0"/>
              </a:rPr>
              <a:t>: "25" } } } )</a:t>
            </a:r>
            <a:r>
              <a:rPr kumimoji="0" lang="en-US" altLang="en-US" sz="2400" b="1" i="0" u="none" strike="noStrike" cap="none" normalizeH="0" baseline="0" dirty="0">
                <a:ln>
                  <a:noFill/>
                </a:ln>
                <a:solidFill>
                  <a:srgbClr val="0070C0"/>
                </a:solidFill>
                <a:effectLst/>
              </a:rPr>
              <a:t> </a:t>
            </a:r>
            <a:endParaRPr kumimoji="0" lang="en-US" altLang="en-US" sz="4000" b="1" i="0" u="none" strike="noStrike" cap="none" normalizeH="0" baseline="0" dirty="0">
              <a:ln>
                <a:noFill/>
              </a:ln>
              <a:solidFill>
                <a:srgbClr val="0070C0"/>
              </a:solidFill>
              <a:effectLst/>
              <a:latin typeface="Arial" panose="020B0604020202020204" pitchFamily="34" charset="0"/>
            </a:endParaRPr>
          </a:p>
          <a:p>
            <a:endParaRPr lang="en-US" dirty="0"/>
          </a:p>
        </p:txBody>
      </p:sp>
      <p:sp>
        <p:nvSpPr>
          <p:cNvPr id="5" name="Slide Number Placeholder 4">
            <a:extLst>
              <a:ext uri="{FF2B5EF4-FFF2-40B4-BE49-F238E27FC236}">
                <a16:creationId xmlns:a16="http://schemas.microsoft.com/office/drawing/2014/main" id="{96CD258F-CA0C-4EC4-ADE5-704C614D49AA}"/>
              </a:ext>
            </a:extLst>
          </p:cNvPr>
          <p:cNvSpPr>
            <a:spLocks noGrp="1"/>
          </p:cNvSpPr>
          <p:nvPr>
            <p:ph type="sldNum" sz="quarter" idx="12"/>
          </p:nvPr>
        </p:nvSpPr>
        <p:spPr/>
        <p:txBody>
          <a:bodyPr/>
          <a:lstStyle/>
          <a:p>
            <a:fld id="{5F169B73-20EE-459C-905F-005E41A01049}" type="slidenum">
              <a:rPr lang="en-US" smtClean="0"/>
              <a:pPr/>
              <a:t>39</a:t>
            </a:fld>
            <a:endParaRPr lang="en-US"/>
          </a:p>
        </p:txBody>
      </p:sp>
      <p:sp>
        <p:nvSpPr>
          <p:cNvPr id="4" name="Rectangle 1">
            <a:extLst>
              <a:ext uri="{FF2B5EF4-FFF2-40B4-BE49-F238E27FC236}">
                <a16:creationId xmlns:a16="http://schemas.microsoft.com/office/drawing/2014/main" id="{5E0098C1-2423-47D6-92B5-E54139E61B55}"/>
              </a:ext>
            </a:extLst>
          </p:cNvPr>
          <p:cNvSpPr>
            <a:spLocks noChangeArrowheads="1"/>
          </p:cNvSpPr>
          <p:nvPr/>
        </p:nvSpPr>
        <p:spPr bwMode="auto">
          <a:xfrm>
            <a:off x="0" y="43934"/>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61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fontScale="90000"/>
          </a:bodyPr>
          <a:lstStyle/>
          <a:p>
            <a:pPr algn="ctr">
              <a:spcBef>
                <a:spcPts val="0"/>
              </a:spcBef>
              <a:buClr>
                <a:schemeClr val="dk1"/>
              </a:buClr>
              <a:buSzPct val="100000"/>
            </a:pPr>
            <a:r>
              <a:rPr lang="en-IN" b="1"/>
              <a:t>Key Features of MongoDB</a:t>
            </a:r>
            <a:br>
              <a:rPr lang="en-IN" b="1"/>
            </a:br>
            <a:endParaRPr/>
          </a:p>
        </p:txBody>
      </p:sp>
      <p:sp>
        <p:nvSpPr>
          <p:cNvPr id="373" name="Google Shape;373;p4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2400"/>
            </a:pPr>
            <a:r>
              <a:rPr lang="en-IN" sz="2400"/>
              <a:t>Replication &amp; High Availability</a:t>
            </a:r>
            <a:endParaRPr/>
          </a:p>
          <a:p>
            <a:pPr marL="342900" indent="-342900">
              <a:spcBef>
                <a:spcPts val="480"/>
              </a:spcBef>
              <a:buClr>
                <a:schemeClr val="dk1"/>
              </a:buClr>
              <a:buSzPts val="2400"/>
            </a:pPr>
            <a:r>
              <a:rPr lang="en-IN" sz="2400"/>
              <a:t>Auto-Sharding</a:t>
            </a:r>
            <a:endParaRPr/>
          </a:p>
          <a:p>
            <a:pPr marL="342900" indent="-342900">
              <a:spcBef>
                <a:spcPts val="480"/>
              </a:spcBef>
              <a:buClr>
                <a:schemeClr val="dk1"/>
              </a:buClr>
              <a:buSzPts val="2400"/>
            </a:pPr>
            <a:r>
              <a:rPr lang="en-IN" sz="2400"/>
              <a:t>Querying</a:t>
            </a:r>
            <a:endParaRPr/>
          </a:p>
          <a:p>
            <a:pPr marL="342900" indent="-342900">
              <a:spcBef>
                <a:spcPts val="480"/>
              </a:spcBef>
              <a:buClr>
                <a:schemeClr val="dk1"/>
              </a:buClr>
              <a:buSzPts val="2400"/>
            </a:pPr>
            <a:r>
              <a:rPr lang="en-IN" sz="2400"/>
              <a:t>Fast In-Place Updates</a:t>
            </a:r>
            <a:endParaRPr/>
          </a:p>
          <a:p>
            <a:pPr marL="342900" indent="-342900">
              <a:spcBef>
                <a:spcPts val="480"/>
              </a:spcBef>
              <a:buClr>
                <a:schemeClr val="dk1"/>
              </a:buClr>
              <a:buSzPts val="2400"/>
            </a:pPr>
            <a:r>
              <a:rPr lang="en-IN" sz="2400"/>
              <a:t>Map/Reduce</a:t>
            </a:r>
            <a:endParaRPr/>
          </a:p>
          <a:p>
            <a:pPr marL="0" indent="0" algn="just">
              <a:spcBef>
                <a:spcPts val="480"/>
              </a:spcBef>
              <a:buClr>
                <a:schemeClr val="dk1"/>
              </a:buClr>
              <a:buSzPts val="2400"/>
              <a:buNone/>
            </a:pPr>
            <a:r>
              <a:rPr lang="en-IN" sz="2400"/>
              <a:t>MongoDB provides high performance. </a:t>
            </a:r>
            <a:endParaRPr/>
          </a:p>
          <a:p>
            <a:pPr marL="0" indent="0" algn="just">
              <a:spcBef>
                <a:spcPts val="480"/>
              </a:spcBef>
              <a:buClr>
                <a:schemeClr val="dk1"/>
              </a:buClr>
              <a:buSzPts val="2400"/>
              <a:buNone/>
            </a:pPr>
            <a:r>
              <a:rPr lang="en-IN" sz="2400"/>
              <a:t>(Input/ Output operations are lesser than relational databases due to support of embedded documents(data models) and Select queries are also faster as Indexes in MongoDB supports faster queries.)</a:t>
            </a:r>
            <a:endParaRPr/>
          </a:p>
          <a:p>
            <a:pPr marL="0" indent="0" algn="just">
              <a:spcBef>
                <a:spcPts val="480"/>
              </a:spcBef>
              <a:buClr>
                <a:schemeClr val="dk1"/>
              </a:buClr>
              <a:buSzPts val="2400"/>
              <a:buNone/>
            </a:pPr>
            <a:endParaRPr sz="2400"/>
          </a:p>
          <a:p>
            <a:pPr marL="342900" indent="-139700">
              <a:spcBef>
                <a:spcPts val="640"/>
              </a:spcBef>
              <a:buClr>
                <a:schemeClr val="dk1"/>
              </a:buClr>
              <a:buSzPts val="32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4084-0659-4A9F-9CBF-5D7FACB7D974}"/>
              </a:ext>
            </a:extLst>
          </p:cNvPr>
          <p:cNvSpPr>
            <a:spLocks noGrp="1"/>
          </p:cNvSpPr>
          <p:nvPr>
            <p:ph type="title"/>
          </p:nvPr>
        </p:nvSpPr>
        <p:spPr>
          <a:xfrm>
            <a:off x="838200" y="365125"/>
            <a:ext cx="10515600" cy="1168253"/>
          </a:xfrm>
          <a:ln>
            <a:solidFill>
              <a:schemeClr val="tx1"/>
            </a:solidFill>
          </a:ln>
        </p:spPr>
        <p:txBody>
          <a:bodyPr>
            <a:normAutofit/>
          </a:bodyPr>
          <a:lstStyle/>
          <a:p>
            <a:r>
              <a:rPr lang="en-US" sz="4300" dirty="0">
                <a:effectLst>
                  <a:outerShdw blurRad="38100" dist="38100" dir="2700000" algn="tl">
                    <a:srgbClr val="000000"/>
                  </a:outerShdw>
                </a:effectLst>
              </a:rPr>
              <a:t>Where clause equivalent in </a:t>
            </a:r>
            <a:r>
              <a:rPr lang="en-US" sz="4300" dirty="0" err="1">
                <a:effectLst>
                  <a:outerShdw blurRad="38100" dist="38100" dir="2700000" algn="tl">
                    <a:srgbClr val="000000"/>
                  </a:outerShdw>
                </a:effectLst>
              </a:rPr>
              <a:t>Mongodb</a:t>
            </a:r>
            <a:endParaRPr lang="en-US" sz="4300" dirty="0">
              <a:effectLst>
                <a:outerShdw blurRad="38100" dist="38100" dir="2700000" algn="tl">
                  <a:srgbClr val="000000"/>
                </a:outerShdw>
              </a:effectLst>
            </a:endParaRPr>
          </a:p>
        </p:txBody>
      </p:sp>
      <p:graphicFrame>
        <p:nvGraphicFramePr>
          <p:cNvPr id="4" name="Table 4">
            <a:extLst>
              <a:ext uri="{FF2B5EF4-FFF2-40B4-BE49-F238E27FC236}">
                <a16:creationId xmlns:a16="http://schemas.microsoft.com/office/drawing/2014/main" id="{0C403713-1C91-47B2-ADC1-C6332ABF7B52}"/>
              </a:ext>
            </a:extLst>
          </p:cNvPr>
          <p:cNvGraphicFramePr>
            <a:graphicFrameLocks noGrp="1"/>
          </p:cNvGraphicFramePr>
          <p:nvPr>
            <p:ph idx="1"/>
            <p:extLst>
              <p:ext uri="{D42A27DB-BD31-4B8C-83A1-F6EECF244321}">
                <p14:modId xmlns:p14="http://schemas.microsoft.com/office/powerpoint/2010/main" val="4067301992"/>
              </p:ext>
            </p:extLst>
          </p:nvPr>
        </p:nvGraphicFramePr>
        <p:xfrm>
          <a:off x="914406" y="1943023"/>
          <a:ext cx="10260724" cy="4300072"/>
        </p:xfrm>
        <a:graphic>
          <a:graphicData uri="http://schemas.openxmlformats.org/drawingml/2006/table">
            <a:tbl>
              <a:tblPr firstRow="1" bandRow="1">
                <a:tableStyleId>{5C22544A-7EE6-4342-B048-85BDC9FD1C3A}</a:tableStyleId>
              </a:tblPr>
              <a:tblGrid>
                <a:gridCol w="3420242">
                  <a:extLst>
                    <a:ext uri="{9D8B030D-6E8A-4147-A177-3AD203B41FA5}">
                      <a16:colId xmlns:a16="http://schemas.microsoft.com/office/drawing/2014/main" val="1234094443"/>
                    </a:ext>
                  </a:extLst>
                </a:gridCol>
                <a:gridCol w="2061339">
                  <a:extLst>
                    <a:ext uri="{9D8B030D-6E8A-4147-A177-3AD203B41FA5}">
                      <a16:colId xmlns:a16="http://schemas.microsoft.com/office/drawing/2014/main" val="1574783557"/>
                    </a:ext>
                  </a:extLst>
                </a:gridCol>
                <a:gridCol w="4779143">
                  <a:extLst>
                    <a:ext uri="{9D8B030D-6E8A-4147-A177-3AD203B41FA5}">
                      <a16:colId xmlns:a16="http://schemas.microsoft.com/office/drawing/2014/main" val="1658379034"/>
                    </a:ext>
                  </a:extLst>
                </a:gridCol>
              </a:tblGrid>
              <a:tr h="403397">
                <a:tc>
                  <a:txBody>
                    <a:bodyPr/>
                    <a:lstStyle/>
                    <a:p>
                      <a:r>
                        <a:rPr lang="en-US" dirty="0"/>
                        <a:t>Operation</a:t>
                      </a:r>
                    </a:p>
                  </a:txBody>
                  <a:tcPr/>
                </a:tc>
                <a:tc>
                  <a:txBody>
                    <a:bodyPr/>
                    <a:lstStyle/>
                    <a:p>
                      <a:r>
                        <a:rPr lang="en-US" dirty="0"/>
                        <a:t>Symbol</a:t>
                      </a:r>
                    </a:p>
                  </a:txBody>
                  <a:tcPr/>
                </a:tc>
                <a:tc>
                  <a:txBody>
                    <a:bodyPr/>
                    <a:lstStyle/>
                    <a:p>
                      <a:r>
                        <a:rPr lang="en-US" dirty="0"/>
                        <a:t>Example</a:t>
                      </a:r>
                    </a:p>
                  </a:txBody>
                  <a:tcPr/>
                </a:tc>
                <a:extLst>
                  <a:ext uri="{0D108BD9-81ED-4DB2-BD59-A6C34878D82A}">
                    <a16:rowId xmlns:a16="http://schemas.microsoft.com/office/drawing/2014/main" val="2876393255"/>
                  </a:ext>
                </a:extLst>
              </a:tr>
              <a:tr h="696275">
                <a:tc>
                  <a:txBody>
                    <a:bodyPr/>
                    <a:lstStyle/>
                    <a:p>
                      <a:r>
                        <a:rPr lang="en-US" dirty="0"/>
                        <a:t>Equality</a:t>
                      </a:r>
                    </a:p>
                  </a:txBody>
                  <a:tcPr/>
                </a:tc>
                <a:tc>
                  <a:txBody>
                    <a:bodyPr/>
                    <a:lstStyle/>
                    <a:p>
                      <a:endParaRPr lang="en-US" sz="1800" dirty="0"/>
                    </a:p>
                  </a:txBody>
                  <a:tcPr/>
                </a:tc>
                <a:tc>
                  <a:txBody>
                    <a:bodyPr/>
                    <a:lstStyle/>
                    <a:p>
                      <a:r>
                        <a:rPr lang="en-US" dirty="0" err="1"/>
                        <a:t>Db.student.find</a:t>
                      </a:r>
                      <a:r>
                        <a:rPr lang="en-US" dirty="0"/>
                        <a:t>({city: “Noida”}).pretty()</a:t>
                      </a:r>
                    </a:p>
                  </a:txBody>
                  <a:tcPr/>
                </a:tc>
                <a:extLst>
                  <a:ext uri="{0D108BD9-81ED-4DB2-BD59-A6C34878D82A}">
                    <a16:rowId xmlns:a16="http://schemas.microsoft.com/office/drawing/2014/main" val="4066422454"/>
                  </a:ext>
                </a:extLst>
              </a:tr>
              <a:tr h="585437">
                <a:tc>
                  <a:txBody>
                    <a:bodyPr/>
                    <a:lstStyle/>
                    <a:p>
                      <a:r>
                        <a:rPr lang="en-US" dirty="0"/>
                        <a:t>Less than</a:t>
                      </a:r>
                    </a:p>
                  </a:txBody>
                  <a:tcPr/>
                </a:tc>
                <a:tc>
                  <a:txBody>
                    <a:bodyPr/>
                    <a:lstStyle/>
                    <a:p>
                      <a:r>
                        <a:rPr lang="en-US" sz="1800" dirty="0" err="1"/>
                        <a:t>lt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Db.student.find</a:t>
                      </a:r>
                      <a:r>
                        <a:rPr lang="en-US" dirty="0"/>
                        <a:t>({marks: {$</a:t>
                      </a:r>
                      <a:r>
                        <a:rPr lang="en-US" dirty="0" err="1"/>
                        <a:t>lt</a:t>
                      </a:r>
                      <a:r>
                        <a:rPr lang="en-US" dirty="0"/>
                        <a:t>: “80”}}).pretty()</a:t>
                      </a:r>
                    </a:p>
                    <a:p>
                      <a:endParaRPr lang="en-US" dirty="0"/>
                    </a:p>
                  </a:txBody>
                  <a:tcPr/>
                </a:tc>
                <a:extLst>
                  <a:ext uri="{0D108BD9-81ED-4DB2-BD59-A6C34878D82A}">
                    <a16:rowId xmlns:a16="http://schemas.microsoft.com/office/drawing/2014/main" val="2196221946"/>
                  </a:ext>
                </a:extLst>
              </a:tr>
              <a:tr h="585437">
                <a:tc>
                  <a:txBody>
                    <a:bodyPr/>
                    <a:lstStyle/>
                    <a:p>
                      <a:r>
                        <a:rPr lang="en-US" dirty="0"/>
                        <a:t>Less than and Equal to</a:t>
                      </a:r>
                    </a:p>
                  </a:txBody>
                  <a:tcPr/>
                </a:tc>
                <a:tc>
                  <a:txBody>
                    <a:bodyPr/>
                    <a:lstStyle/>
                    <a:p>
                      <a:r>
                        <a:rPr lang="en-US" sz="1800" dirty="0" err="1"/>
                        <a:t>lte</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Db.student.find</a:t>
                      </a:r>
                      <a:r>
                        <a:rPr lang="en-US" dirty="0"/>
                        <a:t>({marks: {$</a:t>
                      </a:r>
                      <a:r>
                        <a:rPr lang="en-US" dirty="0" err="1"/>
                        <a:t>lte</a:t>
                      </a:r>
                      <a:r>
                        <a:rPr lang="en-US" dirty="0"/>
                        <a:t>: “80”}}).pretty()</a:t>
                      </a:r>
                    </a:p>
                    <a:p>
                      <a:endParaRPr lang="en-US" dirty="0"/>
                    </a:p>
                  </a:txBody>
                  <a:tcPr/>
                </a:tc>
                <a:extLst>
                  <a:ext uri="{0D108BD9-81ED-4DB2-BD59-A6C34878D82A}">
                    <a16:rowId xmlns:a16="http://schemas.microsoft.com/office/drawing/2014/main" val="309829162"/>
                  </a:ext>
                </a:extLst>
              </a:tr>
              <a:tr h="585437">
                <a:tc>
                  <a:txBody>
                    <a:bodyPr/>
                    <a:lstStyle/>
                    <a:p>
                      <a:r>
                        <a:rPr lang="en-US" dirty="0"/>
                        <a:t>Greater Than</a:t>
                      </a:r>
                    </a:p>
                  </a:txBody>
                  <a:tcPr/>
                </a:tc>
                <a:tc>
                  <a:txBody>
                    <a:bodyPr/>
                    <a:lstStyle/>
                    <a:p>
                      <a:r>
                        <a:rPr lang="en-US" sz="1800" dirty="0" err="1"/>
                        <a:t>gt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Db.student.find</a:t>
                      </a:r>
                      <a:r>
                        <a:rPr lang="en-US" dirty="0"/>
                        <a:t>({marks: {$</a:t>
                      </a:r>
                      <a:r>
                        <a:rPr lang="en-US" dirty="0" err="1"/>
                        <a:t>gt</a:t>
                      </a:r>
                      <a:r>
                        <a:rPr lang="en-US" dirty="0"/>
                        <a:t>: “60”}}).pretty()</a:t>
                      </a:r>
                    </a:p>
                    <a:p>
                      <a:endParaRPr lang="en-US" dirty="0"/>
                    </a:p>
                  </a:txBody>
                  <a:tcPr/>
                </a:tc>
                <a:extLst>
                  <a:ext uri="{0D108BD9-81ED-4DB2-BD59-A6C34878D82A}">
                    <a16:rowId xmlns:a16="http://schemas.microsoft.com/office/drawing/2014/main" val="2609521916"/>
                  </a:ext>
                </a:extLst>
              </a:tr>
              <a:tr h="585437">
                <a:tc>
                  <a:txBody>
                    <a:bodyPr/>
                    <a:lstStyle/>
                    <a:p>
                      <a:r>
                        <a:rPr lang="en-US" dirty="0" err="1"/>
                        <a:t>Greatrer</a:t>
                      </a:r>
                      <a:r>
                        <a:rPr lang="en-US" dirty="0"/>
                        <a:t> than and equal to</a:t>
                      </a:r>
                    </a:p>
                  </a:txBody>
                  <a:tcPr/>
                </a:tc>
                <a:tc>
                  <a:txBody>
                    <a:bodyPr/>
                    <a:lstStyle/>
                    <a:p>
                      <a:r>
                        <a:rPr lang="en-US" sz="1800" dirty="0" err="1"/>
                        <a:t>gte</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Db.student.find</a:t>
                      </a:r>
                      <a:r>
                        <a:rPr lang="en-US" dirty="0"/>
                        <a:t>({marks: {$</a:t>
                      </a:r>
                      <a:r>
                        <a:rPr lang="en-US" dirty="0" err="1"/>
                        <a:t>gte</a:t>
                      </a:r>
                      <a:r>
                        <a:rPr lang="en-US" dirty="0"/>
                        <a:t>: “80”}}).pretty()</a:t>
                      </a:r>
                    </a:p>
                    <a:p>
                      <a:endParaRPr lang="en-US" dirty="0"/>
                    </a:p>
                  </a:txBody>
                  <a:tcPr/>
                </a:tc>
                <a:extLst>
                  <a:ext uri="{0D108BD9-81ED-4DB2-BD59-A6C34878D82A}">
                    <a16:rowId xmlns:a16="http://schemas.microsoft.com/office/drawing/2014/main" val="3703318294"/>
                  </a:ext>
                </a:extLst>
              </a:tr>
              <a:tr h="585437">
                <a:tc>
                  <a:txBody>
                    <a:bodyPr/>
                    <a:lstStyle/>
                    <a:p>
                      <a:r>
                        <a:rPr lang="en-US" dirty="0"/>
                        <a:t>Not equal</a:t>
                      </a:r>
                    </a:p>
                  </a:txBody>
                  <a:tcPr/>
                </a:tc>
                <a:tc>
                  <a:txBody>
                    <a:bodyPr/>
                    <a:lstStyle/>
                    <a:p>
                      <a:r>
                        <a:rPr lang="en-US" sz="1800" dirty="0"/>
                        <a:t>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Db.student.find</a:t>
                      </a:r>
                      <a:r>
                        <a:rPr lang="en-US" dirty="0"/>
                        <a:t>({marks: {$ne: “50”}}).pretty()</a:t>
                      </a:r>
                    </a:p>
                    <a:p>
                      <a:endParaRPr lang="en-US" dirty="0"/>
                    </a:p>
                  </a:txBody>
                  <a:tcPr/>
                </a:tc>
                <a:extLst>
                  <a:ext uri="{0D108BD9-81ED-4DB2-BD59-A6C34878D82A}">
                    <a16:rowId xmlns:a16="http://schemas.microsoft.com/office/drawing/2014/main" val="2314036988"/>
                  </a:ext>
                </a:extLst>
              </a:tr>
            </a:tbl>
          </a:graphicData>
        </a:graphic>
      </p:graphicFrame>
      <p:sp>
        <p:nvSpPr>
          <p:cNvPr id="5" name="Slide Number Placeholder 4">
            <a:extLst>
              <a:ext uri="{FF2B5EF4-FFF2-40B4-BE49-F238E27FC236}">
                <a16:creationId xmlns:a16="http://schemas.microsoft.com/office/drawing/2014/main" id="{A2186E07-7E91-4B93-8241-7A36B02FA3D4}"/>
              </a:ext>
            </a:extLst>
          </p:cNvPr>
          <p:cNvSpPr>
            <a:spLocks noGrp="1"/>
          </p:cNvSpPr>
          <p:nvPr>
            <p:ph type="sldNum" sz="quarter" idx="12"/>
          </p:nvPr>
        </p:nvSpPr>
        <p:spPr/>
        <p:txBody>
          <a:bodyPr/>
          <a:lstStyle/>
          <a:p>
            <a:fld id="{5F169B73-20EE-459C-905F-005E41A01049}" type="slidenum">
              <a:rPr lang="en-US" smtClean="0"/>
              <a:pPr/>
              <a:t>40</a:t>
            </a:fld>
            <a:endParaRPr lang="en-US"/>
          </a:p>
        </p:txBody>
      </p:sp>
    </p:spTree>
    <p:extLst>
      <p:ext uri="{BB962C8B-B14F-4D97-AF65-F5344CB8AC3E}">
        <p14:creationId xmlns:p14="http://schemas.microsoft.com/office/powerpoint/2010/main" val="15479970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7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sp>
        <p:nvSpPr>
          <p:cNvPr id="560" name="Google Shape;560;p7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139700">
              <a:spcBef>
                <a:spcPts val="0"/>
              </a:spcBef>
              <a:buClr>
                <a:schemeClr val="dk1"/>
              </a:buClr>
              <a:buSzPts val="3200"/>
              <a:buNone/>
            </a:pPr>
            <a:endParaRPr/>
          </a:p>
        </p:txBody>
      </p:sp>
      <p:pic>
        <p:nvPicPr>
          <p:cNvPr id="561" name="Google Shape;561;p74"/>
          <p:cNvPicPr preferRelativeResize="0"/>
          <p:nvPr/>
        </p:nvPicPr>
        <p:blipFill rotWithShape="1">
          <a:blip r:embed="rId3">
            <a:alphaModFix/>
          </a:blip>
          <a:srcRect/>
          <a:stretch/>
        </p:blipFill>
        <p:spPr>
          <a:xfrm>
            <a:off x="1524000" y="-83919"/>
            <a:ext cx="9144000" cy="659647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a:ln>
            <a:solidFill>
              <a:schemeClr val="accent1"/>
            </a:solidFill>
          </a:ln>
        </p:spPr>
        <p:txBody>
          <a:bodyPr>
            <a:normAutofit/>
          </a:bodyPr>
          <a:lstStyle/>
          <a:p>
            <a:r>
              <a:rPr lang="en-US" sz="4300" dirty="0">
                <a:effectLst>
                  <a:outerShdw blurRad="38100" dist="38100" dir="2700000" algn="tl">
                    <a:srgbClr val="000000"/>
                  </a:outerShdw>
                </a:effectLst>
              </a:rPr>
              <a:t>CRUD Operations</a:t>
            </a:r>
          </a:p>
        </p:txBody>
      </p:sp>
      <p:sp>
        <p:nvSpPr>
          <p:cNvPr id="3" name="Slide Number Placeholder 2">
            <a:extLst>
              <a:ext uri="{FF2B5EF4-FFF2-40B4-BE49-F238E27FC236}">
                <a16:creationId xmlns:a16="http://schemas.microsoft.com/office/drawing/2014/main" id="{79492ECD-B3E0-4CA6-A91D-381B638F2C64}"/>
              </a:ext>
            </a:extLst>
          </p:cNvPr>
          <p:cNvSpPr>
            <a:spLocks noGrp="1"/>
          </p:cNvSpPr>
          <p:nvPr>
            <p:ph type="sldNum" sz="quarter" idx="12"/>
          </p:nvPr>
        </p:nvSpPr>
        <p:spPr/>
        <p:txBody>
          <a:bodyPr/>
          <a:lstStyle/>
          <a:p>
            <a:fld id="{5F169B73-20EE-459C-905F-005E41A01049}" type="slidenum">
              <a:rPr lang="en-US" smtClean="0"/>
              <a:pPr/>
              <a:t>42</a:t>
            </a:fld>
            <a:endParaRPr lang="en-US"/>
          </a:p>
        </p:txBody>
      </p:sp>
      <p:pic>
        <p:nvPicPr>
          <p:cNvPr id="2050" name="Picture 2"/>
          <p:cNvPicPr>
            <a:picLocks noChangeAspect="1" noChangeArrowheads="1"/>
          </p:cNvPicPr>
          <p:nvPr/>
        </p:nvPicPr>
        <p:blipFill>
          <a:blip r:embed="rId2"/>
          <a:srcRect/>
          <a:stretch>
            <a:fillRect/>
          </a:stretch>
        </p:blipFill>
        <p:spPr bwMode="auto">
          <a:xfrm>
            <a:off x="966950" y="1821773"/>
            <a:ext cx="10342179" cy="4609436"/>
          </a:xfrm>
          <a:prstGeom prst="rect">
            <a:avLst/>
          </a:prstGeom>
          <a:noFill/>
          <a:ln w="9525">
            <a:solidFill>
              <a:schemeClr val="accent1"/>
            </a:solidFill>
            <a:miter lim="800000"/>
            <a:headEnd/>
            <a:tailEnd/>
          </a:ln>
          <a:effectLst/>
        </p:spPr>
      </p:pic>
    </p:spTree>
    <p:extLst>
      <p:ext uri="{BB962C8B-B14F-4D97-AF65-F5344CB8AC3E}">
        <p14:creationId xmlns:p14="http://schemas.microsoft.com/office/powerpoint/2010/main" val="946469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7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CRUD operations - read</a:t>
            </a:r>
            <a:endParaRPr/>
          </a:p>
        </p:txBody>
      </p:sp>
      <p:sp>
        <p:nvSpPr>
          <p:cNvPr id="574" name="Google Shape;574;p76"/>
          <p:cNvSpPr txBox="1">
            <a:spLocks noGrp="1"/>
          </p:cNvSpPr>
          <p:nvPr>
            <p:ph type="sldNum" idx="12"/>
          </p:nvPr>
        </p:nvSpPr>
        <p:spPr>
          <a:xfrm>
            <a:off x="2438400" y="6172200"/>
            <a:ext cx="3962400" cy="457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IN">
                <a:latin typeface="Verdana"/>
                <a:ea typeface="Verdana"/>
                <a:cs typeface="Verdana"/>
                <a:sym typeface="Verdana"/>
              </a:rPr>
              <a:pPr algn="l"/>
              <a:t>43</a:t>
            </a:fld>
            <a:endParaRPr>
              <a:latin typeface="Verdana"/>
              <a:ea typeface="Verdana"/>
              <a:cs typeface="Verdana"/>
              <a:sym typeface="Verdana"/>
            </a:endParaRPr>
          </a:p>
        </p:txBody>
      </p:sp>
      <p:pic>
        <p:nvPicPr>
          <p:cNvPr id="575" name="Google Shape;575;p76" descr="The stages of a MongoDB query with a query criteria and a sort modifier."/>
          <p:cNvPicPr preferRelativeResize="0"/>
          <p:nvPr/>
        </p:nvPicPr>
        <p:blipFill rotWithShape="1">
          <a:blip r:embed="rId3">
            <a:alphaModFix/>
          </a:blip>
          <a:srcRect/>
          <a:stretch/>
        </p:blipFill>
        <p:spPr>
          <a:xfrm>
            <a:off x="1981200" y="1885950"/>
            <a:ext cx="8572500" cy="4286250"/>
          </a:xfrm>
          <a:prstGeom prst="rect">
            <a:avLst/>
          </a:prstGeom>
          <a:noFill/>
          <a:ln>
            <a:noFill/>
          </a:ln>
        </p:spPr>
      </p:pic>
      <p:sp>
        <p:nvSpPr>
          <p:cNvPr id="576" name="Google Shape;576;p76"/>
          <p:cNvSpPr/>
          <p:nvPr/>
        </p:nvSpPr>
        <p:spPr>
          <a:xfrm>
            <a:off x="1976438" y="1366839"/>
            <a:ext cx="8310562" cy="369887"/>
          </a:xfrm>
          <a:prstGeom prst="rect">
            <a:avLst/>
          </a:prstGeom>
          <a:noFill/>
          <a:ln>
            <a:noFill/>
          </a:ln>
        </p:spPr>
        <p:txBody>
          <a:bodyPr spcFirstLastPara="1" wrap="square" lIns="91425" tIns="45700" rIns="91425" bIns="45700" anchor="t" anchorCtr="0">
            <a:noAutofit/>
          </a:bodyPr>
          <a:lstStyle/>
          <a:p>
            <a:r>
              <a:rPr lang="en-IN">
                <a:solidFill>
                  <a:schemeClr val="dk1"/>
                </a:solidFill>
                <a:latin typeface="Calibri"/>
                <a:ea typeface="Calibri"/>
                <a:cs typeface="Calibri"/>
                <a:sym typeface="Calibri"/>
              </a:rPr>
              <a:t>Find the users of age greater than 18 and sort by 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5"/>
                                        </p:tgtEl>
                                        <p:attrNameLst>
                                          <p:attrName>style.visibility</p:attrName>
                                        </p:attrNameLst>
                                      </p:cBhvr>
                                      <p:to>
                                        <p:strVal val="visible"/>
                                      </p:to>
                                    </p:set>
                                    <p:animEffect transition="in" filter="fade">
                                      <p:cBhvr>
                                        <p:cTn id="7" dur="500"/>
                                        <p:tgtEl>
                                          <p:spTgt spid="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1058910" y="400050"/>
            <a:ext cx="10096770" cy="894178"/>
          </a:xfrm>
          <a:ln>
            <a:solidFill>
              <a:schemeClr val="accent1"/>
            </a:solidFill>
          </a:ln>
        </p:spPr>
        <p:txBody>
          <a:bodyPr>
            <a:normAutofit/>
          </a:bodyPr>
          <a:lstStyle/>
          <a:p>
            <a:r>
              <a:rPr lang="en-US" sz="4300" dirty="0">
                <a:effectLst>
                  <a:outerShdw blurRad="38100" dist="38100" dir="2700000" algn="tl">
                    <a:srgbClr val="000000"/>
                  </a:outerShdw>
                </a:effectLst>
              </a:rPr>
              <a:t>MongoDB Queries: </a:t>
            </a:r>
          </a:p>
        </p:txBody>
      </p:sp>
      <p:sp>
        <p:nvSpPr>
          <p:cNvPr id="76803" name="Content Placeholder 2"/>
          <p:cNvSpPr>
            <a:spLocks noGrp="1"/>
          </p:cNvSpPr>
          <p:nvPr>
            <p:ph idx="1"/>
          </p:nvPr>
        </p:nvSpPr>
        <p:spPr>
          <a:ln>
            <a:solidFill>
              <a:schemeClr val="accent1"/>
            </a:solidFill>
          </a:ln>
        </p:spPr>
        <p:txBody>
          <a:bodyPr/>
          <a:lstStyle/>
          <a:p>
            <a:r>
              <a:rPr lang="en-US" dirty="0"/>
              <a:t>CRUD (Create – </a:t>
            </a:r>
            <a:r>
              <a:rPr lang="en-US" dirty="0">
                <a:solidFill>
                  <a:srgbClr val="FF0000"/>
                </a:solidFill>
              </a:rPr>
              <a:t>Update</a:t>
            </a:r>
            <a:r>
              <a:rPr lang="en-US" dirty="0"/>
              <a:t> – Delete)</a:t>
            </a:r>
          </a:p>
          <a:p>
            <a:pPr lvl="1">
              <a:buFont typeface="Wingdings" pitchFamily="2" charset="2"/>
              <a:buChar char="§"/>
            </a:pPr>
            <a:r>
              <a:rPr lang="en-US" dirty="0"/>
              <a:t>db.&lt;</a:t>
            </a:r>
            <a:r>
              <a:rPr lang="en-US" dirty="0" err="1"/>
              <a:t>collection_name</a:t>
            </a:r>
            <a:r>
              <a:rPr lang="en-US" dirty="0"/>
              <a:t>&gt;.update(&lt;</a:t>
            </a:r>
            <a:r>
              <a:rPr lang="en-US" dirty="0" err="1"/>
              <a:t>select_criteria</a:t>
            </a:r>
            <a:r>
              <a:rPr lang="en-US" dirty="0"/>
              <a:t>&gt;,&lt;</a:t>
            </a:r>
            <a:r>
              <a:rPr lang="en-US" dirty="0" err="1"/>
              <a:t>updated_data</a:t>
            </a:r>
            <a:r>
              <a:rPr lang="en-US" dirty="0"/>
              <a:t>&gt;)</a:t>
            </a:r>
          </a:p>
          <a:p>
            <a:pPr marL="457200" lvl="1" indent="0">
              <a:buNone/>
            </a:pPr>
            <a:endParaRPr lang="en-US" dirty="0"/>
          </a:p>
          <a:p>
            <a:pPr lvl="1">
              <a:buFont typeface="Wingdings" pitchFamily="2" charset="2"/>
              <a:buChar char="§"/>
            </a:pPr>
            <a:r>
              <a:rPr lang="en-US" dirty="0" err="1"/>
              <a:t>db.students.update</a:t>
            </a:r>
            <a:r>
              <a:rPr lang="en-US" dirty="0"/>
              <a:t>({‘</a:t>
            </a:r>
            <a:r>
              <a:rPr lang="en-US" dirty="0" err="1"/>
              <a:t>name':‘Amit</a:t>
            </a:r>
            <a:r>
              <a:rPr lang="en-US" dirty="0"/>
              <a:t>'}, { $set:{‘age': 20 } }  )</a:t>
            </a:r>
          </a:p>
          <a:p>
            <a:pPr marL="457200" lvl="1" indent="0">
              <a:buNone/>
            </a:pPr>
            <a:endParaRPr lang="en-US" dirty="0"/>
          </a:p>
        </p:txBody>
      </p:sp>
      <p:sp>
        <p:nvSpPr>
          <p:cNvPr id="2" name="Slide Number Placeholder 1">
            <a:extLst>
              <a:ext uri="{FF2B5EF4-FFF2-40B4-BE49-F238E27FC236}">
                <a16:creationId xmlns:a16="http://schemas.microsoft.com/office/drawing/2014/main" id="{4043DD25-348C-4B17-8048-AADDDD9306CB}"/>
              </a:ext>
            </a:extLst>
          </p:cNvPr>
          <p:cNvSpPr>
            <a:spLocks noGrp="1"/>
          </p:cNvSpPr>
          <p:nvPr>
            <p:ph type="sldNum" sz="quarter" idx="12"/>
          </p:nvPr>
        </p:nvSpPr>
        <p:spPr/>
        <p:txBody>
          <a:bodyPr/>
          <a:lstStyle/>
          <a:p>
            <a:fld id="{5F169B73-20EE-459C-905F-005E41A01049}" type="slidenum">
              <a:rPr lang="en-US" smtClean="0"/>
              <a:pPr/>
              <a:t>44</a:t>
            </a:fld>
            <a:endParaRPr lang="en-US"/>
          </a:p>
        </p:txBody>
      </p:sp>
    </p:spTree>
    <p:extLst>
      <p:ext uri="{BB962C8B-B14F-4D97-AF65-F5344CB8AC3E}">
        <p14:creationId xmlns:p14="http://schemas.microsoft.com/office/powerpoint/2010/main" val="1663529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3BA9-DB8D-4767-A479-56EBA310BB29}"/>
              </a:ext>
            </a:extLst>
          </p:cNvPr>
          <p:cNvSpPr>
            <a:spLocks noGrp="1"/>
          </p:cNvSpPr>
          <p:nvPr>
            <p:ph type="title"/>
          </p:nvPr>
        </p:nvSpPr>
        <p:spPr/>
        <p:txBody>
          <a:bodyPr/>
          <a:lstStyle/>
          <a:p>
            <a:r>
              <a:rPr lang="en-US" dirty="0">
                <a:effectLst>
                  <a:outerShdw blurRad="38100" dist="38100" dir="2700000" algn="tl">
                    <a:srgbClr val="000000"/>
                  </a:outerShdw>
                </a:effectLst>
              </a:rPr>
              <a:t>MongoDB Queries: Save method</a:t>
            </a:r>
            <a:endParaRPr lang="en-US" dirty="0"/>
          </a:p>
        </p:txBody>
      </p:sp>
      <p:sp>
        <p:nvSpPr>
          <p:cNvPr id="3" name="Content Placeholder 2">
            <a:extLst>
              <a:ext uri="{FF2B5EF4-FFF2-40B4-BE49-F238E27FC236}">
                <a16:creationId xmlns:a16="http://schemas.microsoft.com/office/drawing/2014/main" id="{5644944D-2C13-4260-9159-45F00A9D7C55}"/>
              </a:ext>
            </a:extLst>
          </p:cNvPr>
          <p:cNvSpPr>
            <a:spLocks noGrp="1"/>
          </p:cNvSpPr>
          <p:nvPr>
            <p:ph idx="1"/>
          </p:nvPr>
        </p:nvSpPr>
        <p:spPr/>
        <p:txBody>
          <a:bodyPr>
            <a:normAutofit fontScale="85000" lnSpcReduction="20000"/>
          </a:bodyPr>
          <a:lstStyle/>
          <a:p>
            <a:r>
              <a:rPr lang="en-US" dirty="0"/>
              <a:t>CRUD (Create – </a:t>
            </a:r>
            <a:r>
              <a:rPr lang="en-US" dirty="0">
                <a:solidFill>
                  <a:srgbClr val="FF0000"/>
                </a:solidFill>
              </a:rPr>
              <a:t>Update</a:t>
            </a:r>
            <a:r>
              <a:rPr lang="en-US" dirty="0"/>
              <a:t> – Delete)</a:t>
            </a:r>
          </a:p>
          <a:p>
            <a:pPr marL="0" indent="0">
              <a:buNone/>
            </a:pPr>
            <a:r>
              <a:rPr lang="en-US" dirty="0" err="1"/>
              <a:t>db.collection.save</a:t>
            </a:r>
            <a:r>
              <a:rPr lang="en-US" dirty="0"/>
              <a:t>()</a:t>
            </a:r>
          </a:p>
          <a:p>
            <a:r>
              <a:rPr lang="en-US" dirty="0"/>
              <a:t>Updates an existing document or inserts a new document, depending on its document parameter.</a:t>
            </a:r>
          </a:p>
          <a:p>
            <a:r>
              <a:rPr lang="en-US" dirty="0"/>
              <a:t>If the document </a:t>
            </a:r>
            <a:r>
              <a:rPr lang="en-US" dirty="0">
                <a:solidFill>
                  <a:srgbClr val="FF0000"/>
                </a:solidFill>
              </a:rPr>
              <a:t>does not contain an _id field,</a:t>
            </a:r>
          </a:p>
          <a:p>
            <a:pPr marL="0" indent="0">
              <a:buNone/>
            </a:pPr>
            <a:r>
              <a:rPr lang="en-US" dirty="0"/>
              <a:t> then the save() method calls the insert() method. During the operation, the mongo shell will create an </a:t>
            </a:r>
            <a:r>
              <a:rPr lang="en-US" dirty="0" err="1"/>
              <a:t>ObjectId</a:t>
            </a:r>
            <a:r>
              <a:rPr lang="en-US" dirty="0"/>
              <a:t> and assign it to the _id field.</a:t>
            </a:r>
          </a:p>
          <a:p>
            <a:pPr marL="0" indent="0">
              <a:buNone/>
            </a:pPr>
            <a:r>
              <a:rPr lang="en-US" dirty="0">
                <a:solidFill>
                  <a:srgbClr val="FF0000"/>
                </a:solidFill>
              </a:rPr>
              <a:t>In the following example, save() method performs an insert since the document passed to the method does not contain the _id field:</a:t>
            </a:r>
          </a:p>
          <a:p>
            <a:pPr marL="0" indent="0">
              <a:buNone/>
            </a:pPr>
            <a:r>
              <a:rPr lang="en-US" dirty="0" err="1"/>
              <a:t>db.products.save</a:t>
            </a:r>
            <a:r>
              <a:rPr lang="en-US" dirty="0"/>
              <a:t>( { item: "book", qty: 40 } )</a:t>
            </a:r>
          </a:p>
          <a:p>
            <a:pPr marL="0" indent="0">
              <a:buNone/>
            </a:pPr>
            <a:r>
              <a:rPr lang="en-US" dirty="0">
                <a:solidFill>
                  <a:srgbClr val="00B050"/>
                </a:solidFill>
              </a:rPr>
              <a:t>Output:</a:t>
            </a:r>
          </a:p>
          <a:p>
            <a:pPr marL="0" indent="0">
              <a:buNone/>
            </a:pPr>
            <a:r>
              <a:rPr lang="en-US" dirty="0">
                <a:solidFill>
                  <a:srgbClr val="00B050"/>
                </a:solidFill>
              </a:rPr>
              <a:t>{ "_id" : </a:t>
            </a:r>
            <a:r>
              <a:rPr lang="en-US" dirty="0" err="1">
                <a:solidFill>
                  <a:srgbClr val="00B050"/>
                </a:solidFill>
              </a:rPr>
              <a:t>ObjectId</a:t>
            </a:r>
            <a:r>
              <a:rPr lang="en-US" dirty="0">
                <a:solidFill>
                  <a:srgbClr val="00B050"/>
                </a:solidFill>
              </a:rPr>
              <a:t>("50691737d386d8fadbd6b01d"), "item" : "book", "qty" : 40 }</a:t>
            </a:r>
          </a:p>
        </p:txBody>
      </p:sp>
      <p:sp>
        <p:nvSpPr>
          <p:cNvPr id="4" name="Slide Number Placeholder 3">
            <a:extLst>
              <a:ext uri="{FF2B5EF4-FFF2-40B4-BE49-F238E27FC236}">
                <a16:creationId xmlns:a16="http://schemas.microsoft.com/office/drawing/2014/main" id="{AAC9D19C-08A8-4672-8448-FB0FF2CC63D2}"/>
              </a:ext>
            </a:extLst>
          </p:cNvPr>
          <p:cNvSpPr>
            <a:spLocks noGrp="1"/>
          </p:cNvSpPr>
          <p:nvPr>
            <p:ph type="sldNum" sz="quarter" idx="12"/>
          </p:nvPr>
        </p:nvSpPr>
        <p:spPr/>
        <p:txBody>
          <a:bodyPr/>
          <a:lstStyle/>
          <a:p>
            <a:fld id="{B50E8914-3A3C-4712-9D59-CE111BB10161}" type="slidenum">
              <a:rPr lang="en-US" smtClean="0"/>
              <a:pPr/>
              <a:t>45</a:t>
            </a:fld>
            <a:endParaRPr lang="en-US"/>
          </a:p>
        </p:txBody>
      </p:sp>
    </p:spTree>
    <p:extLst>
      <p:ext uri="{BB962C8B-B14F-4D97-AF65-F5344CB8AC3E}">
        <p14:creationId xmlns:p14="http://schemas.microsoft.com/office/powerpoint/2010/main" val="3888054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B0D7-18E1-4671-BFA9-1A7C1F0EB897}"/>
              </a:ext>
            </a:extLst>
          </p:cNvPr>
          <p:cNvSpPr>
            <a:spLocks noGrp="1"/>
          </p:cNvSpPr>
          <p:nvPr>
            <p:ph type="title"/>
          </p:nvPr>
        </p:nvSpPr>
        <p:spPr/>
        <p:txBody>
          <a:bodyPr/>
          <a:lstStyle/>
          <a:p>
            <a:r>
              <a:rPr lang="en-US" dirty="0">
                <a:effectLst>
                  <a:outerShdw blurRad="38100" dist="38100" dir="2700000" algn="tl">
                    <a:srgbClr val="000000"/>
                  </a:outerShdw>
                </a:effectLst>
              </a:rPr>
              <a:t>MongoDB Queries: Save method</a:t>
            </a:r>
            <a:endParaRPr lang="en-US" dirty="0"/>
          </a:p>
        </p:txBody>
      </p:sp>
      <p:sp>
        <p:nvSpPr>
          <p:cNvPr id="3" name="Content Placeholder 2">
            <a:extLst>
              <a:ext uri="{FF2B5EF4-FFF2-40B4-BE49-F238E27FC236}">
                <a16:creationId xmlns:a16="http://schemas.microsoft.com/office/drawing/2014/main" id="{8890CD6E-8A2B-485D-AC4A-07AE9AF98D69}"/>
              </a:ext>
            </a:extLst>
          </p:cNvPr>
          <p:cNvSpPr>
            <a:spLocks noGrp="1"/>
          </p:cNvSpPr>
          <p:nvPr>
            <p:ph idx="1"/>
          </p:nvPr>
        </p:nvSpPr>
        <p:spPr/>
        <p:txBody>
          <a:bodyPr/>
          <a:lstStyle/>
          <a:p>
            <a:r>
              <a:rPr lang="en-US" dirty="0"/>
              <a:t>CRUD (Create – </a:t>
            </a:r>
            <a:r>
              <a:rPr lang="en-US" dirty="0">
                <a:solidFill>
                  <a:srgbClr val="FF0000"/>
                </a:solidFill>
              </a:rPr>
              <a:t>Update</a:t>
            </a:r>
            <a:r>
              <a:rPr lang="en-US" dirty="0"/>
              <a:t> – Delete)</a:t>
            </a:r>
          </a:p>
          <a:p>
            <a:r>
              <a:rPr lang="en-US" dirty="0"/>
              <a:t>If the document </a:t>
            </a:r>
            <a:r>
              <a:rPr lang="en-US" dirty="0">
                <a:solidFill>
                  <a:srgbClr val="C00000"/>
                </a:solidFill>
              </a:rPr>
              <a:t>contains an _id field</a:t>
            </a:r>
            <a:r>
              <a:rPr lang="en-US" dirty="0"/>
              <a:t>, then the save() method is equivalent to an update </a:t>
            </a:r>
          </a:p>
          <a:p>
            <a:r>
              <a:rPr lang="en-US" dirty="0"/>
              <a:t>In the </a:t>
            </a:r>
            <a:r>
              <a:rPr lang="en-US" dirty="0">
                <a:solidFill>
                  <a:srgbClr val="C00000"/>
                </a:solidFill>
              </a:rPr>
              <a:t>following example</a:t>
            </a:r>
            <a:r>
              <a:rPr lang="en-US" dirty="0"/>
              <a:t>, save() performs an update the document contains an _id field:</a:t>
            </a:r>
          </a:p>
          <a:p>
            <a:r>
              <a:rPr lang="en-US" dirty="0" err="1"/>
              <a:t>db.products.save</a:t>
            </a:r>
            <a:r>
              <a:rPr lang="en-US" dirty="0"/>
              <a:t>( { _id: 100, item: "water", qty: 30 } )</a:t>
            </a:r>
          </a:p>
          <a:p>
            <a:r>
              <a:rPr lang="en-US" dirty="0">
                <a:solidFill>
                  <a:srgbClr val="00B050"/>
                </a:solidFill>
              </a:rPr>
              <a:t>Output:</a:t>
            </a:r>
          </a:p>
          <a:p>
            <a:r>
              <a:rPr lang="en-US" dirty="0">
                <a:solidFill>
                  <a:srgbClr val="00B050"/>
                </a:solidFill>
              </a:rPr>
              <a:t>{ "_id" : 100, "item" : "water", "qty" : 30 }</a:t>
            </a:r>
          </a:p>
        </p:txBody>
      </p:sp>
      <p:sp>
        <p:nvSpPr>
          <p:cNvPr id="4" name="Slide Number Placeholder 3">
            <a:extLst>
              <a:ext uri="{FF2B5EF4-FFF2-40B4-BE49-F238E27FC236}">
                <a16:creationId xmlns:a16="http://schemas.microsoft.com/office/drawing/2014/main" id="{63BDD2B2-ED36-4D87-98BD-7BC84DD83262}"/>
              </a:ext>
            </a:extLst>
          </p:cNvPr>
          <p:cNvSpPr>
            <a:spLocks noGrp="1"/>
          </p:cNvSpPr>
          <p:nvPr>
            <p:ph type="sldNum" sz="quarter" idx="12"/>
          </p:nvPr>
        </p:nvSpPr>
        <p:spPr/>
        <p:txBody>
          <a:bodyPr/>
          <a:lstStyle/>
          <a:p>
            <a:fld id="{B50E8914-3A3C-4712-9D59-CE111BB10161}" type="slidenum">
              <a:rPr lang="en-US" smtClean="0"/>
              <a:pPr/>
              <a:t>46</a:t>
            </a:fld>
            <a:endParaRPr lang="en-US"/>
          </a:p>
        </p:txBody>
      </p:sp>
    </p:spTree>
    <p:extLst>
      <p:ext uri="{BB962C8B-B14F-4D97-AF65-F5344CB8AC3E}">
        <p14:creationId xmlns:p14="http://schemas.microsoft.com/office/powerpoint/2010/main" val="351523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838200" y="365125"/>
            <a:ext cx="10515600" cy="900967"/>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84995" name="Content Placeholder 2"/>
          <p:cNvSpPr>
            <a:spLocks noGrp="1"/>
          </p:cNvSpPr>
          <p:nvPr>
            <p:ph idx="1"/>
          </p:nvPr>
        </p:nvSpPr>
        <p:spPr>
          <a:ln>
            <a:solidFill>
              <a:schemeClr val="accent1"/>
            </a:solidFill>
          </a:ln>
        </p:spPr>
        <p:txBody>
          <a:bodyPr>
            <a:normAutofit lnSpcReduction="10000"/>
          </a:bodyPr>
          <a:lstStyle/>
          <a:p>
            <a:pPr>
              <a:buFont typeface="Wingdings 2" pitchFamily="18" charset="2"/>
              <a:buNone/>
            </a:pPr>
            <a:r>
              <a:rPr lang="en-IN" dirty="0"/>
              <a:t>SQL</a:t>
            </a:r>
          </a:p>
          <a:p>
            <a:pPr>
              <a:buFont typeface="Wingdings 2" pitchFamily="18" charset="2"/>
              <a:buNone/>
            </a:pPr>
            <a:r>
              <a:rPr lang="en-IN" dirty="0">
                <a:solidFill>
                  <a:srgbClr val="0070C0"/>
                </a:solidFill>
              </a:rPr>
              <a:t>UPDATE emp SET ln=‘Sharma' WHERE ln=‘Dev‘</a:t>
            </a:r>
          </a:p>
          <a:p>
            <a:pPr>
              <a:buFont typeface="Wingdings 2" pitchFamily="18" charset="2"/>
              <a:buNone/>
            </a:pPr>
            <a:endParaRPr lang="en-IN" dirty="0"/>
          </a:p>
          <a:p>
            <a:pPr>
              <a:buFont typeface="Wingdings 2" pitchFamily="18" charset="2"/>
              <a:buNone/>
            </a:pPr>
            <a:r>
              <a:rPr lang="en-IN" dirty="0"/>
              <a:t>MongoDB</a:t>
            </a:r>
          </a:p>
          <a:p>
            <a:pPr>
              <a:buFont typeface="Wingdings 2" pitchFamily="18" charset="2"/>
              <a:buNone/>
            </a:pPr>
            <a:r>
              <a:rPr lang="en-IN" dirty="0" err="1">
                <a:solidFill>
                  <a:srgbClr val="0070C0"/>
                </a:solidFill>
              </a:rPr>
              <a:t>db.emp.update</a:t>
            </a:r>
            <a:r>
              <a:rPr lang="en-IN" dirty="0">
                <a:solidFill>
                  <a:srgbClr val="0070C0"/>
                </a:solidFill>
              </a:rPr>
              <a:t>({</a:t>
            </a:r>
            <a:r>
              <a:rPr lang="en-IN" dirty="0" err="1">
                <a:solidFill>
                  <a:srgbClr val="0070C0"/>
                </a:solidFill>
              </a:rPr>
              <a:t>ln:’Dev</a:t>
            </a:r>
            <a:r>
              <a:rPr lang="en-IN" dirty="0">
                <a:solidFill>
                  <a:srgbClr val="0070C0"/>
                </a:solidFill>
              </a:rPr>
              <a:t>'},{$set:{</a:t>
            </a:r>
            <a:r>
              <a:rPr lang="en-IN" dirty="0" err="1">
                <a:solidFill>
                  <a:srgbClr val="0070C0"/>
                </a:solidFill>
              </a:rPr>
              <a:t>ln:’Sharma</a:t>
            </a:r>
            <a:r>
              <a:rPr lang="en-IN" dirty="0">
                <a:solidFill>
                  <a:srgbClr val="0070C0"/>
                </a:solidFill>
              </a:rPr>
              <a:t>'}})</a:t>
            </a:r>
          </a:p>
          <a:p>
            <a:r>
              <a:rPr lang="en-IN" dirty="0"/>
              <a:t>Only 1 doc. is updated by default</a:t>
            </a:r>
          </a:p>
          <a:p>
            <a:r>
              <a:rPr lang="en-IN" dirty="0"/>
              <a:t>Specify {</a:t>
            </a:r>
            <a:r>
              <a:rPr lang="en-IN" dirty="0" err="1"/>
              <a:t>multi:true</a:t>
            </a:r>
            <a:r>
              <a:rPr lang="en-IN" dirty="0"/>
              <a:t>} for multi-doc updates</a:t>
            </a:r>
          </a:p>
          <a:p>
            <a:pPr>
              <a:buFont typeface="Wingdings 2" pitchFamily="18" charset="2"/>
              <a:buNone/>
            </a:pPr>
            <a:endParaRPr lang="en-IN" dirty="0"/>
          </a:p>
          <a:p>
            <a:pPr>
              <a:buFont typeface="Wingdings 2" pitchFamily="18" charset="2"/>
              <a:buNone/>
            </a:pPr>
            <a:r>
              <a:rPr lang="en-IN" dirty="0" err="1">
                <a:solidFill>
                  <a:srgbClr val="0070C0"/>
                </a:solidFill>
              </a:rPr>
              <a:t>db.t.update</a:t>
            </a:r>
            <a:r>
              <a:rPr lang="en-IN" dirty="0">
                <a:solidFill>
                  <a:srgbClr val="0070C0"/>
                </a:solidFill>
              </a:rPr>
              <a:t>({</a:t>
            </a:r>
            <a:r>
              <a:rPr lang="en-IN" dirty="0" err="1">
                <a:solidFill>
                  <a:srgbClr val="0070C0"/>
                </a:solidFill>
              </a:rPr>
              <a:t>ln:’Dev</a:t>
            </a:r>
            <a:r>
              <a:rPr lang="en-IN" dirty="0">
                <a:solidFill>
                  <a:srgbClr val="0070C0"/>
                </a:solidFill>
              </a:rPr>
              <a:t>'},{$set:{</a:t>
            </a:r>
            <a:r>
              <a:rPr lang="en-IN" dirty="0" err="1">
                <a:solidFill>
                  <a:srgbClr val="0070C0"/>
                </a:solidFill>
              </a:rPr>
              <a:t>ln:’Sharma</a:t>
            </a:r>
            <a:r>
              <a:rPr lang="en-IN" dirty="0">
                <a:solidFill>
                  <a:srgbClr val="0070C0"/>
                </a:solidFill>
              </a:rPr>
              <a:t>'}}, {</a:t>
            </a:r>
            <a:r>
              <a:rPr lang="en-IN" dirty="0" err="1">
                <a:solidFill>
                  <a:srgbClr val="0070C0"/>
                </a:solidFill>
              </a:rPr>
              <a:t>multi:true</a:t>
            </a:r>
            <a:r>
              <a:rPr lang="en-IN" dirty="0">
                <a:solidFill>
                  <a:srgbClr val="0070C0"/>
                </a:solidFill>
              </a:rPr>
              <a:t>})</a:t>
            </a:r>
          </a:p>
        </p:txBody>
      </p:sp>
      <p:sp>
        <p:nvSpPr>
          <p:cNvPr id="2" name="Slide Number Placeholder 1">
            <a:extLst>
              <a:ext uri="{FF2B5EF4-FFF2-40B4-BE49-F238E27FC236}">
                <a16:creationId xmlns:a16="http://schemas.microsoft.com/office/drawing/2014/main" id="{44126365-0314-4E12-9600-A30E9A25FBF7}"/>
              </a:ext>
            </a:extLst>
          </p:cNvPr>
          <p:cNvSpPr>
            <a:spLocks noGrp="1"/>
          </p:cNvSpPr>
          <p:nvPr>
            <p:ph type="sldNum" sz="quarter" idx="12"/>
          </p:nvPr>
        </p:nvSpPr>
        <p:spPr/>
        <p:txBody>
          <a:bodyPr/>
          <a:lstStyle/>
          <a:p>
            <a:fld id="{5F169B73-20EE-459C-905F-005E41A01049}" type="slidenum">
              <a:rPr lang="en-US" smtClean="0"/>
              <a:pPr/>
              <a:t>47</a:t>
            </a:fld>
            <a:endParaRPr lang="en-US"/>
          </a:p>
        </p:txBody>
      </p:sp>
    </p:spTree>
    <p:extLst>
      <p:ext uri="{BB962C8B-B14F-4D97-AF65-F5344CB8AC3E}">
        <p14:creationId xmlns:p14="http://schemas.microsoft.com/office/powerpoint/2010/main" val="22092421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CRUD operations - update</a:t>
            </a:r>
            <a:endParaRPr/>
          </a:p>
        </p:txBody>
      </p:sp>
      <p:sp>
        <p:nvSpPr>
          <p:cNvPr id="589" name="Google Shape;589;p78"/>
          <p:cNvSpPr txBox="1">
            <a:spLocks noGrp="1"/>
          </p:cNvSpPr>
          <p:nvPr>
            <p:ph type="sldNum" idx="12"/>
          </p:nvPr>
        </p:nvSpPr>
        <p:spPr>
          <a:xfrm>
            <a:off x="2438400" y="6172200"/>
            <a:ext cx="3962400" cy="457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IN">
                <a:latin typeface="Verdana"/>
                <a:ea typeface="Verdana"/>
                <a:cs typeface="Verdana"/>
                <a:sym typeface="Verdana"/>
              </a:rPr>
              <a:pPr algn="l"/>
              <a:t>48</a:t>
            </a:fld>
            <a:endParaRPr>
              <a:latin typeface="Verdana"/>
              <a:ea typeface="Verdana"/>
              <a:cs typeface="Verdana"/>
              <a:sym typeface="Verdana"/>
            </a:endParaRPr>
          </a:p>
        </p:txBody>
      </p:sp>
      <p:sp>
        <p:nvSpPr>
          <p:cNvPr id="590" name="Google Shape;590;p78"/>
          <p:cNvSpPr txBox="1"/>
          <p:nvPr/>
        </p:nvSpPr>
        <p:spPr>
          <a:xfrm>
            <a:off x="1981201" y="2387600"/>
            <a:ext cx="646113" cy="368300"/>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SQL</a:t>
            </a:r>
            <a:endParaRPr/>
          </a:p>
        </p:txBody>
      </p:sp>
      <p:sp>
        <p:nvSpPr>
          <p:cNvPr id="591" name="Google Shape;591;p78"/>
          <p:cNvSpPr txBox="1"/>
          <p:nvPr/>
        </p:nvSpPr>
        <p:spPr>
          <a:xfrm>
            <a:off x="1976438" y="4337050"/>
            <a:ext cx="1211262" cy="368300"/>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MongoDB</a:t>
            </a:r>
            <a:endParaRPr/>
          </a:p>
        </p:txBody>
      </p:sp>
      <p:pic>
        <p:nvPicPr>
          <p:cNvPr id="592" name="Google Shape;592;p78"/>
          <p:cNvPicPr preferRelativeResize="0"/>
          <p:nvPr/>
        </p:nvPicPr>
        <p:blipFill rotWithShape="1">
          <a:blip r:embed="rId3">
            <a:alphaModFix/>
          </a:blip>
          <a:srcRect/>
          <a:stretch/>
        </p:blipFill>
        <p:spPr>
          <a:xfrm>
            <a:off x="3048000" y="4724401"/>
            <a:ext cx="6096000" cy="1528763"/>
          </a:xfrm>
          <a:prstGeom prst="rect">
            <a:avLst/>
          </a:prstGeom>
          <a:noFill/>
          <a:ln>
            <a:noFill/>
          </a:ln>
        </p:spPr>
      </p:pic>
      <p:pic>
        <p:nvPicPr>
          <p:cNvPr id="593" name="Google Shape;593;p78"/>
          <p:cNvPicPr preferRelativeResize="0"/>
          <p:nvPr/>
        </p:nvPicPr>
        <p:blipFill rotWithShape="1">
          <a:blip r:embed="rId4">
            <a:alphaModFix/>
          </a:blip>
          <a:srcRect/>
          <a:stretch/>
        </p:blipFill>
        <p:spPr>
          <a:xfrm>
            <a:off x="3556000" y="2755900"/>
            <a:ext cx="5080000" cy="1016000"/>
          </a:xfrm>
          <a:prstGeom prst="rect">
            <a:avLst/>
          </a:prstGeom>
          <a:noFill/>
          <a:ln>
            <a:noFill/>
          </a:ln>
        </p:spPr>
      </p:pic>
      <p:sp>
        <p:nvSpPr>
          <p:cNvPr id="594" name="Google Shape;594;p78"/>
          <p:cNvSpPr/>
          <p:nvPr/>
        </p:nvSpPr>
        <p:spPr>
          <a:xfrm>
            <a:off x="1976438" y="1366839"/>
            <a:ext cx="8310562" cy="369887"/>
          </a:xfrm>
          <a:prstGeom prst="rect">
            <a:avLst/>
          </a:prstGeom>
          <a:noFill/>
          <a:ln>
            <a:noFill/>
          </a:ln>
        </p:spPr>
        <p:txBody>
          <a:bodyPr spcFirstLastPara="1" wrap="square" lIns="91425" tIns="45700" rIns="91425" bIns="45700" anchor="t" anchorCtr="0">
            <a:noAutofit/>
          </a:bodyPr>
          <a:lstStyle/>
          <a:p>
            <a:r>
              <a:rPr lang="en-IN">
                <a:solidFill>
                  <a:schemeClr val="dk1"/>
                </a:solidFill>
                <a:latin typeface="Calibri"/>
                <a:ea typeface="Calibri"/>
                <a:cs typeface="Calibri"/>
                <a:sym typeface="Calibri"/>
              </a:rPr>
              <a:t>Update the users of age greater than 18 by setting the status field to 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838200" y="365126"/>
            <a:ext cx="10515600" cy="774358"/>
          </a:xfrm>
          <a:ln>
            <a:solidFill>
              <a:schemeClr val="accent1"/>
            </a:solidFill>
          </a:ln>
        </p:spPr>
        <p:txBody>
          <a:bodyPr>
            <a:normAutofit/>
          </a:bodyPr>
          <a:lstStyle/>
          <a:p>
            <a:r>
              <a:rPr lang="en-US" sz="4300" dirty="0">
                <a:effectLst>
                  <a:outerShdw blurRad="38100" dist="38100" dir="2700000" algn="tl">
                    <a:srgbClr val="000000"/>
                  </a:outerShdw>
                </a:effectLst>
              </a:rPr>
              <a:t>CRUD Operations</a:t>
            </a:r>
            <a:endParaRPr lang="en-IN" sz="4300" dirty="0">
              <a:effectLst>
                <a:outerShdw blurRad="38100" dist="38100" dir="2700000" algn="tl">
                  <a:srgbClr val="000000"/>
                </a:outerShdw>
              </a:effectLst>
            </a:endParaRPr>
          </a:p>
        </p:txBody>
      </p:sp>
      <p:sp>
        <p:nvSpPr>
          <p:cNvPr id="87043" name="Content Placeholder 2"/>
          <p:cNvSpPr>
            <a:spLocks noGrp="1"/>
          </p:cNvSpPr>
          <p:nvPr>
            <p:ph idx="1"/>
          </p:nvPr>
        </p:nvSpPr>
        <p:spPr>
          <a:ln>
            <a:solidFill>
              <a:schemeClr val="accent1"/>
            </a:solidFill>
          </a:ln>
        </p:spPr>
        <p:txBody>
          <a:bodyPr/>
          <a:lstStyle/>
          <a:p>
            <a:r>
              <a:rPr lang="en-IN" dirty="0"/>
              <a:t>To add a new field</a:t>
            </a:r>
          </a:p>
          <a:p>
            <a:pPr>
              <a:buFont typeface="Wingdings 2" pitchFamily="18" charset="2"/>
              <a:buNone/>
            </a:pPr>
            <a:r>
              <a:rPr lang="en-IN" dirty="0"/>
              <a:t>	– No need to run ALTER TABLE!</a:t>
            </a:r>
          </a:p>
          <a:p>
            <a:pPr>
              <a:buFont typeface="Wingdings 2" pitchFamily="18" charset="2"/>
              <a:buNone/>
            </a:pPr>
            <a:r>
              <a:rPr lang="en-IN" dirty="0"/>
              <a:t>	– It is a regular update</a:t>
            </a:r>
          </a:p>
          <a:p>
            <a:pPr>
              <a:buFont typeface="Wingdings 2" pitchFamily="18" charset="2"/>
              <a:buNone/>
            </a:pPr>
            <a:endParaRPr lang="en-IN" dirty="0"/>
          </a:p>
          <a:p>
            <a:pPr>
              <a:buFont typeface="Wingdings 2" pitchFamily="18" charset="2"/>
              <a:buNone/>
            </a:pPr>
            <a:r>
              <a:rPr lang="en-IN" dirty="0">
                <a:solidFill>
                  <a:srgbClr val="0070C0"/>
                </a:solidFill>
              </a:rPr>
              <a:t> </a:t>
            </a:r>
            <a:r>
              <a:rPr lang="en-IN" dirty="0" err="1">
                <a:solidFill>
                  <a:srgbClr val="0070C0"/>
                </a:solidFill>
              </a:rPr>
              <a:t>db.t.update</a:t>
            </a:r>
            <a:r>
              <a:rPr lang="en-IN" dirty="0">
                <a:solidFill>
                  <a:srgbClr val="0070C0"/>
                </a:solidFill>
              </a:rPr>
              <a:t>({</a:t>
            </a:r>
            <a:r>
              <a:rPr lang="en-IN" dirty="0" err="1">
                <a:solidFill>
                  <a:srgbClr val="0070C0"/>
                </a:solidFill>
              </a:rPr>
              <a:t>ln:’Sharma</a:t>
            </a:r>
            <a:r>
              <a:rPr lang="en-IN" dirty="0">
                <a:solidFill>
                  <a:srgbClr val="0070C0"/>
                </a:solidFill>
              </a:rPr>
              <a:t>'},{$set:{age:30}})</a:t>
            </a:r>
          </a:p>
        </p:txBody>
      </p:sp>
      <p:sp>
        <p:nvSpPr>
          <p:cNvPr id="2" name="Slide Number Placeholder 1">
            <a:extLst>
              <a:ext uri="{FF2B5EF4-FFF2-40B4-BE49-F238E27FC236}">
                <a16:creationId xmlns:a16="http://schemas.microsoft.com/office/drawing/2014/main" id="{9494FE9A-A0C4-4190-B114-D04E548FB5C3}"/>
              </a:ext>
            </a:extLst>
          </p:cNvPr>
          <p:cNvSpPr>
            <a:spLocks noGrp="1"/>
          </p:cNvSpPr>
          <p:nvPr>
            <p:ph type="sldNum" sz="quarter" idx="12"/>
          </p:nvPr>
        </p:nvSpPr>
        <p:spPr/>
        <p:txBody>
          <a:bodyPr/>
          <a:lstStyle/>
          <a:p>
            <a:fld id="{5F169B73-20EE-459C-905F-005E41A01049}" type="slidenum">
              <a:rPr lang="en-US" smtClean="0"/>
              <a:pPr/>
              <a:t>49</a:t>
            </a:fld>
            <a:endParaRPr lang="en-US"/>
          </a:p>
        </p:txBody>
      </p:sp>
    </p:spTree>
    <p:extLst>
      <p:ext uri="{BB962C8B-B14F-4D97-AF65-F5344CB8AC3E}">
        <p14:creationId xmlns:p14="http://schemas.microsoft.com/office/powerpoint/2010/main" val="29582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pic>
        <p:nvPicPr>
          <p:cNvPr id="379" name="Google Shape;379;p49"/>
          <p:cNvPicPr preferRelativeResize="0">
            <a:picLocks noGrp="1"/>
          </p:cNvPicPr>
          <p:nvPr>
            <p:ph type="body" idx="1"/>
          </p:nvPr>
        </p:nvPicPr>
        <p:blipFill rotWithShape="1">
          <a:blip r:embed="rId3">
            <a:alphaModFix/>
          </a:blip>
          <a:srcRect/>
          <a:stretch/>
        </p:blipFill>
        <p:spPr>
          <a:xfrm>
            <a:off x="2125664" y="427038"/>
            <a:ext cx="7704137" cy="559276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838200" y="365126"/>
            <a:ext cx="10515600" cy="943170"/>
          </a:xfrm>
          <a:ln>
            <a:solidFill>
              <a:schemeClr val="accent1"/>
            </a:solidFill>
          </a:ln>
        </p:spPr>
        <p:txBody>
          <a:bodyPr>
            <a:normAutofit/>
          </a:bodyPr>
          <a:lstStyle/>
          <a:p>
            <a:r>
              <a:rPr lang="en-US" sz="4300" dirty="0">
                <a:effectLst>
                  <a:outerShdw blurRad="38100" dist="38100" dir="2700000" algn="tl">
                    <a:srgbClr val="000000"/>
                  </a:outerShdw>
                </a:effectLst>
              </a:rPr>
              <a:t>MongoDB Queries: </a:t>
            </a:r>
          </a:p>
        </p:txBody>
      </p:sp>
      <p:sp>
        <p:nvSpPr>
          <p:cNvPr id="77827" name="Content Placeholder 2"/>
          <p:cNvSpPr>
            <a:spLocks noGrp="1"/>
          </p:cNvSpPr>
          <p:nvPr>
            <p:ph idx="1"/>
          </p:nvPr>
        </p:nvSpPr>
        <p:spPr>
          <a:ln>
            <a:solidFill>
              <a:schemeClr val="accent1"/>
            </a:solidFill>
          </a:ln>
        </p:spPr>
        <p:txBody>
          <a:bodyPr/>
          <a:lstStyle/>
          <a:p>
            <a:r>
              <a:rPr lang="en-US" dirty="0"/>
              <a:t>CRUD (Create – Update – </a:t>
            </a:r>
            <a:r>
              <a:rPr lang="en-US" dirty="0">
                <a:solidFill>
                  <a:srgbClr val="FF0000"/>
                </a:solidFill>
              </a:rPr>
              <a:t>Delete</a:t>
            </a:r>
            <a:r>
              <a:rPr lang="en-US" dirty="0"/>
              <a:t>)</a:t>
            </a:r>
          </a:p>
          <a:p>
            <a:pPr lvl="1">
              <a:buFont typeface="Arial" pitchFamily="34" charset="0"/>
              <a:buChar char="•"/>
            </a:pPr>
            <a:r>
              <a:rPr lang="en-US" dirty="0"/>
              <a:t>Drop a database</a:t>
            </a:r>
          </a:p>
          <a:p>
            <a:pPr lvl="2">
              <a:buFont typeface="Arial" pitchFamily="34" charset="0"/>
              <a:buChar char="•"/>
            </a:pPr>
            <a:r>
              <a:rPr lang="en-US" dirty="0"/>
              <a:t>Show database:	show </a:t>
            </a:r>
            <a:r>
              <a:rPr lang="en-US" dirty="0" err="1"/>
              <a:t>dbs</a:t>
            </a:r>
            <a:endParaRPr lang="en-US" dirty="0"/>
          </a:p>
          <a:p>
            <a:pPr lvl="2">
              <a:buFont typeface="Arial" pitchFamily="34" charset="0"/>
              <a:buChar char="•"/>
            </a:pPr>
            <a:r>
              <a:rPr lang="en-US" dirty="0"/>
              <a:t>Use a database: use &lt;</a:t>
            </a:r>
            <a:r>
              <a:rPr lang="en-US" dirty="0" err="1"/>
              <a:t>db_name</a:t>
            </a:r>
            <a:r>
              <a:rPr lang="en-US" dirty="0"/>
              <a:t>&gt;</a:t>
            </a:r>
          </a:p>
          <a:p>
            <a:pPr lvl="2">
              <a:buFont typeface="Arial" pitchFamily="34" charset="0"/>
              <a:buChar char="•"/>
            </a:pPr>
            <a:r>
              <a:rPr lang="en-US" dirty="0"/>
              <a:t>Drop it: </a:t>
            </a:r>
            <a:r>
              <a:rPr lang="en-US" dirty="0" err="1"/>
              <a:t>db.dropDatabase</a:t>
            </a:r>
            <a:r>
              <a:rPr lang="en-US" dirty="0"/>
              <a:t>()</a:t>
            </a:r>
          </a:p>
          <a:p>
            <a:pPr lvl="1">
              <a:buFont typeface="Arial" pitchFamily="34" charset="0"/>
              <a:buChar char="•"/>
            </a:pPr>
            <a:r>
              <a:rPr lang="en-US" dirty="0"/>
              <a:t>Drop a collection:</a:t>
            </a:r>
          </a:p>
          <a:p>
            <a:pPr lvl="2">
              <a:buFont typeface="Arial" pitchFamily="34" charset="0"/>
              <a:buChar char="•"/>
            </a:pPr>
            <a:r>
              <a:rPr lang="en-US" dirty="0"/>
              <a:t>db.&lt;</a:t>
            </a:r>
            <a:r>
              <a:rPr lang="en-US" dirty="0" err="1"/>
              <a:t>collection_name</a:t>
            </a:r>
            <a:r>
              <a:rPr lang="en-US" dirty="0"/>
              <a:t>&gt;.drop()</a:t>
            </a:r>
          </a:p>
          <a:p>
            <a:pPr lvl="1">
              <a:buFont typeface="Arial" pitchFamily="34" charset="0"/>
              <a:buChar char="•"/>
            </a:pPr>
            <a:r>
              <a:rPr lang="en-US" dirty="0"/>
              <a:t>Delete a document: </a:t>
            </a:r>
          </a:p>
          <a:p>
            <a:pPr lvl="2">
              <a:buFont typeface="Arial" pitchFamily="34" charset="0"/>
              <a:buChar char="•"/>
            </a:pPr>
            <a:r>
              <a:rPr lang="en-US" dirty="0"/>
              <a:t>db.&lt;</a:t>
            </a:r>
            <a:r>
              <a:rPr lang="en-US" dirty="0" err="1"/>
              <a:t>collection_name</a:t>
            </a:r>
            <a:r>
              <a:rPr lang="en-US" dirty="0"/>
              <a:t>&gt;.remove({“gender”: “male” })</a:t>
            </a:r>
          </a:p>
        </p:txBody>
      </p:sp>
      <p:sp>
        <p:nvSpPr>
          <p:cNvPr id="2" name="Slide Number Placeholder 1">
            <a:extLst>
              <a:ext uri="{FF2B5EF4-FFF2-40B4-BE49-F238E27FC236}">
                <a16:creationId xmlns:a16="http://schemas.microsoft.com/office/drawing/2014/main" id="{FF0DE125-E39D-4851-ABD4-A3C99F0C1918}"/>
              </a:ext>
            </a:extLst>
          </p:cNvPr>
          <p:cNvSpPr>
            <a:spLocks noGrp="1"/>
          </p:cNvSpPr>
          <p:nvPr>
            <p:ph type="sldNum" sz="quarter" idx="12"/>
          </p:nvPr>
        </p:nvSpPr>
        <p:spPr/>
        <p:txBody>
          <a:bodyPr/>
          <a:lstStyle/>
          <a:p>
            <a:fld id="{5F169B73-20EE-459C-905F-005E41A01049}" type="slidenum">
              <a:rPr lang="en-US" smtClean="0"/>
              <a:pPr/>
              <a:t>50</a:t>
            </a:fld>
            <a:endParaRPr lang="en-US"/>
          </a:p>
        </p:txBody>
      </p:sp>
    </p:spTree>
    <p:extLst>
      <p:ext uri="{BB962C8B-B14F-4D97-AF65-F5344CB8AC3E}">
        <p14:creationId xmlns:p14="http://schemas.microsoft.com/office/powerpoint/2010/main" val="36064002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6E9FF-04E7-4C92-8F9F-EBED76D37C41}"/>
              </a:ext>
            </a:extLst>
          </p:cNvPr>
          <p:cNvSpPr>
            <a:spLocks noGrp="1"/>
          </p:cNvSpPr>
          <p:nvPr>
            <p:ph type="title"/>
          </p:nvPr>
        </p:nvSpPr>
        <p:spPr>
          <a:xfrm>
            <a:off x="827689" y="428188"/>
            <a:ext cx="10515600" cy="1069780"/>
          </a:xfrm>
          <a:ln>
            <a:solidFill>
              <a:schemeClr val="tx1"/>
            </a:solidFill>
          </a:ln>
        </p:spPr>
        <p:txBody>
          <a:bodyPr>
            <a:normAutofit/>
          </a:bodyPr>
          <a:lstStyle/>
          <a:p>
            <a:r>
              <a:rPr lang="en-US" sz="4300" dirty="0">
                <a:effectLst>
                  <a:outerShdw blurRad="38100" dist="38100" dir="2700000" algn="tl">
                    <a:srgbClr val="000000"/>
                  </a:outerShdw>
                </a:effectLst>
              </a:rPr>
              <a:t>CRUD operations - delete</a:t>
            </a:r>
          </a:p>
        </p:txBody>
      </p:sp>
      <p:sp>
        <p:nvSpPr>
          <p:cNvPr id="3" name="Content Placeholder 2">
            <a:extLst>
              <a:ext uri="{FF2B5EF4-FFF2-40B4-BE49-F238E27FC236}">
                <a16:creationId xmlns:a16="http://schemas.microsoft.com/office/drawing/2014/main" id="{44271585-43B5-49CA-B705-D92018EC12F0}"/>
              </a:ext>
            </a:extLst>
          </p:cNvPr>
          <p:cNvSpPr>
            <a:spLocks noGrp="1"/>
          </p:cNvSpPr>
          <p:nvPr>
            <p:ph idx="1"/>
          </p:nvPr>
        </p:nvSpPr>
        <p:spPr>
          <a:ln>
            <a:solidFill>
              <a:schemeClr val="tx1"/>
            </a:solidFill>
          </a:ln>
        </p:spPr>
        <p:txBody>
          <a:bodyPr>
            <a:normAutofit lnSpcReduction="10000"/>
          </a:bodyPr>
          <a:lstStyle/>
          <a:p>
            <a:pPr marL="0" indent="0">
              <a:buNone/>
            </a:pPr>
            <a:r>
              <a:rPr lang="en-US" dirty="0"/>
              <a:t>Delete the Employee with status Not Available</a:t>
            </a:r>
          </a:p>
          <a:p>
            <a:pPr marL="0" indent="0">
              <a:buNone/>
            </a:pPr>
            <a:endParaRPr lang="en-US" dirty="0"/>
          </a:p>
          <a:p>
            <a:pPr marL="0" indent="0">
              <a:buNone/>
            </a:pPr>
            <a:r>
              <a:rPr lang="en-US" dirty="0"/>
              <a:t>SQL:</a:t>
            </a:r>
          </a:p>
          <a:p>
            <a:pPr marL="0" indent="0">
              <a:buNone/>
            </a:pPr>
            <a:endParaRPr lang="en-US" dirty="0"/>
          </a:p>
          <a:p>
            <a:pPr marL="0" indent="0">
              <a:buNone/>
            </a:pPr>
            <a:r>
              <a:rPr lang="en-US" dirty="0">
                <a:solidFill>
                  <a:schemeClr val="accent1">
                    <a:lumMod val="75000"/>
                  </a:schemeClr>
                </a:solidFill>
              </a:rPr>
              <a:t>Delete from Employee where status: ‘Not Available’</a:t>
            </a:r>
          </a:p>
          <a:p>
            <a:pPr marL="0" indent="0">
              <a:buNone/>
            </a:pPr>
            <a:endParaRPr lang="en-US" dirty="0"/>
          </a:p>
          <a:p>
            <a:pPr marL="0" indent="0">
              <a:buNone/>
            </a:pPr>
            <a:r>
              <a:rPr lang="en-US" dirty="0" err="1"/>
              <a:t>Mongodb</a:t>
            </a:r>
            <a:r>
              <a:rPr lang="en-US" dirty="0"/>
              <a:t>:</a:t>
            </a:r>
          </a:p>
          <a:p>
            <a:pPr marL="0" indent="0">
              <a:buNone/>
            </a:pPr>
            <a:endParaRPr lang="en-US" dirty="0"/>
          </a:p>
          <a:p>
            <a:pPr marL="0" indent="0">
              <a:buNone/>
            </a:pPr>
            <a:r>
              <a:rPr lang="en-US" dirty="0" err="1">
                <a:solidFill>
                  <a:schemeClr val="accent1">
                    <a:lumMod val="75000"/>
                  </a:schemeClr>
                </a:solidFill>
              </a:rPr>
              <a:t>Db.Employee.Remove</a:t>
            </a:r>
            <a:r>
              <a:rPr lang="en-US" dirty="0">
                <a:solidFill>
                  <a:schemeClr val="accent1">
                    <a:lumMod val="75000"/>
                  </a:schemeClr>
                </a:solidFill>
              </a:rPr>
              <a:t>({status: ‘Not Available’})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5FD83F7-5729-4117-9713-7BE9D4B1D99D}"/>
              </a:ext>
            </a:extLst>
          </p:cNvPr>
          <p:cNvSpPr>
            <a:spLocks noGrp="1"/>
          </p:cNvSpPr>
          <p:nvPr>
            <p:ph type="sldNum" sz="quarter" idx="12"/>
          </p:nvPr>
        </p:nvSpPr>
        <p:spPr/>
        <p:txBody>
          <a:bodyPr/>
          <a:lstStyle/>
          <a:p>
            <a:fld id="{5F169B73-20EE-459C-905F-005E41A01049}" type="slidenum">
              <a:rPr lang="en-US" smtClean="0"/>
              <a:pPr/>
              <a:t>51</a:t>
            </a:fld>
            <a:endParaRPr lang="en-US"/>
          </a:p>
        </p:txBody>
      </p:sp>
    </p:spTree>
    <p:extLst>
      <p:ext uri="{BB962C8B-B14F-4D97-AF65-F5344CB8AC3E}">
        <p14:creationId xmlns:p14="http://schemas.microsoft.com/office/powerpoint/2010/main" val="6949257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8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CRUD operations - delete</a:t>
            </a:r>
            <a:endParaRPr/>
          </a:p>
        </p:txBody>
      </p:sp>
      <p:sp>
        <p:nvSpPr>
          <p:cNvPr id="607" name="Google Shape;607;p80"/>
          <p:cNvSpPr txBox="1">
            <a:spLocks noGrp="1"/>
          </p:cNvSpPr>
          <p:nvPr>
            <p:ph type="sldNum" idx="12"/>
          </p:nvPr>
        </p:nvSpPr>
        <p:spPr>
          <a:xfrm>
            <a:off x="2438400" y="6172200"/>
            <a:ext cx="3962400" cy="457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IN">
                <a:latin typeface="Verdana"/>
                <a:ea typeface="Verdana"/>
                <a:cs typeface="Verdana"/>
                <a:sym typeface="Verdana"/>
              </a:rPr>
              <a:pPr algn="l"/>
              <a:t>52</a:t>
            </a:fld>
            <a:endParaRPr>
              <a:latin typeface="Verdana"/>
              <a:ea typeface="Verdana"/>
              <a:cs typeface="Verdana"/>
              <a:sym typeface="Verdana"/>
            </a:endParaRPr>
          </a:p>
        </p:txBody>
      </p:sp>
      <p:pic>
        <p:nvPicPr>
          <p:cNvPr id="608" name="Google Shape;608;p80"/>
          <p:cNvPicPr preferRelativeResize="0"/>
          <p:nvPr/>
        </p:nvPicPr>
        <p:blipFill rotWithShape="1">
          <a:blip r:embed="rId3">
            <a:alphaModFix/>
          </a:blip>
          <a:srcRect/>
          <a:stretch/>
        </p:blipFill>
        <p:spPr>
          <a:xfrm>
            <a:off x="3541713" y="4816475"/>
            <a:ext cx="5080000" cy="1016000"/>
          </a:xfrm>
          <a:prstGeom prst="rect">
            <a:avLst/>
          </a:prstGeom>
          <a:noFill/>
          <a:ln>
            <a:noFill/>
          </a:ln>
        </p:spPr>
      </p:pic>
      <p:pic>
        <p:nvPicPr>
          <p:cNvPr id="609" name="Google Shape;609;p80"/>
          <p:cNvPicPr preferRelativeResize="0"/>
          <p:nvPr/>
        </p:nvPicPr>
        <p:blipFill rotWithShape="1">
          <a:blip r:embed="rId4">
            <a:alphaModFix/>
          </a:blip>
          <a:srcRect/>
          <a:stretch/>
        </p:blipFill>
        <p:spPr>
          <a:xfrm>
            <a:off x="3541713" y="2600325"/>
            <a:ext cx="5080000" cy="812800"/>
          </a:xfrm>
          <a:prstGeom prst="rect">
            <a:avLst/>
          </a:prstGeom>
          <a:noFill/>
          <a:ln>
            <a:noFill/>
          </a:ln>
        </p:spPr>
      </p:pic>
      <p:sp>
        <p:nvSpPr>
          <p:cNvPr id="610" name="Google Shape;610;p80"/>
          <p:cNvSpPr txBox="1"/>
          <p:nvPr/>
        </p:nvSpPr>
        <p:spPr>
          <a:xfrm>
            <a:off x="1981201" y="2209800"/>
            <a:ext cx="646113" cy="369888"/>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SQL</a:t>
            </a:r>
            <a:endParaRPr/>
          </a:p>
        </p:txBody>
      </p:sp>
      <p:sp>
        <p:nvSpPr>
          <p:cNvPr id="611" name="Google Shape;611;p80"/>
          <p:cNvSpPr txBox="1"/>
          <p:nvPr/>
        </p:nvSpPr>
        <p:spPr>
          <a:xfrm>
            <a:off x="1976438" y="4159250"/>
            <a:ext cx="1211262" cy="368300"/>
          </a:xfrm>
          <a:prstGeom prst="rect">
            <a:avLst/>
          </a:prstGeom>
          <a:noFill/>
          <a:ln>
            <a:noFill/>
          </a:ln>
        </p:spPr>
        <p:txBody>
          <a:bodyPr spcFirstLastPara="1" wrap="square" lIns="91425" tIns="45700" rIns="91425" bIns="45700" anchor="t" anchorCtr="0">
            <a:spAutoFit/>
          </a:bodyPr>
          <a:lstStyle/>
          <a:p>
            <a:r>
              <a:rPr lang="en-IN">
                <a:solidFill>
                  <a:schemeClr val="dk1"/>
                </a:solidFill>
                <a:latin typeface="Calibri"/>
                <a:ea typeface="Calibri"/>
                <a:cs typeface="Calibri"/>
                <a:sym typeface="Calibri"/>
              </a:rPr>
              <a:t>MongoDB</a:t>
            </a:r>
            <a:endParaRPr/>
          </a:p>
        </p:txBody>
      </p:sp>
      <p:sp>
        <p:nvSpPr>
          <p:cNvPr id="612" name="Google Shape;612;p80"/>
          <p:cNvSpPr/>
          <p:nvPr/>
        </p:nvSpPr>
        <p:spPr>
          <a:xfrm>
            <a:off x="1976438" y="1323975"/>
            <a:ext cx="8310562" cy="368300"/>
          </a:xfrm>
          <a:prstGeom prst="rect">
            <a:avLst/>
          </a:prstGeom>
          <a:noFill/>
          <a:ln>
            <a:noFill/>
          </a:ln>
        </p:spPr>
        <p:txBody>
          <a:bodyPr spcFirstLastPara="1" wrap="square" lIns="91425" tIns="45700" rIns="91425" bIns="45700" anchor="t" anchorCtr="0">
            <a:noAutofit/>
          </a:bodyPr>
          <a:lstStyle/>
          <a:p>
            <a:r>
              <a:rPr lang="en-IN">
                <a:solidFill>
                  <a:schemeClr val="dk1"/>
                </a:solidFill>
                <a:latin typeface="Calibri"/>
                <a:ea typeface="Calibri"/>
                <a:cs typeface="Calibri"/>
                <a:sym typeface="Calibri"/>
              </a:rPr>
              <a:t>Delete the users with status equal to 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4890DB0-E303-4699-B4C4-F88A4794A74B}"/>
              </a:ext>
            </a:extLst>
          </p:cNvPr>
          <p:cNvSpPr/>
          <p:nvPr/>
        </p:nvSpPr>
        <p:spPr>
          <a:xfrm>
            <a:off x="838200" y="2011680"/>
            <a:ext cx="10515600" cy="43047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678CF-CA9A-4B52-A64B-1C5A8F957246}"/>
              </a:ext>
            </a:extLst>
          </p:cNvPr>
          <p:cNvSpPr>
            <a:spLocks noGrp="1"/>
          </p:cNvSpPr>
          <p:nvPr>
            <p:ph type="title"/>
          </p:nvPr>
        </p:nvSpPr>
        <p:spPr>
          <a:xfrm>
            <a:off x="838200" y="365125"/>
            <a:ext cx="10515600" cy="1168253"/>
          </a:xfrm>
          <a:ln>
            <a:solidFill>
              <a:schemeClr val="tx1"/>
            </a:solidFill>
          </a:ln>
        </p:spPr>
        <p:txBody>
          <a:bodyPr>
            <a:normAutofit/>
          </a:bodyPr>
          <a:lstStyle/>
          <a:p>
            <a:r>
              <a:rPr lang="en-US" sz="4300" dirty="0">
                <a:effectLst>
                  <a:outerShdw blurRad="38100" dist="38100" dir="2700000" algn="tl">
                    <a:srgbClr val="000000"/>
                  </a:outerShdw>
                </a:effectLst>
              </a:rPr>
              <a:t>CRUD operations- Aggregate</a:t>
            </a:r>
          </a:p>
        </p:txBody>
      </p:sp>
      <p:sp>
        <p:nvSpPr>
          <p:cNvPr id="4" name="Rectangle 2">
            <a:extLst>
              <a:ext uri="{FF2B5EF4-FFF2-40B4-BE49-F238E27FC236}">
                <a16:creationId xmlns:a16="http://schemas.microsoft.com/office/drawing/2014/main" id="{624F9DD4-932D-4708-8AAE-FBE397663D9C}"/>
              </a:ext>
            </a:extLst>
          </p:cNvPr>
          <p:cNvSpPr>
            <a:spLocks noGrp="1" noChangeArrowheads="1"/>
          </p:cNvSpPr>
          <p:nvPr>
            <p:ph idx="1"/>
          </p:nvPr>
        </p:nvSpPr>
        <p:spPr bwMode="auto">
          <a:xfrm>
            <a:off x="964810" y="2275297"/>
            <a:ext cx="93608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222222"/>
                </a:solidFill>
                <a:effectLst/>
              </a:rPr>
              <a:t>db.orders.aggregate</a:t>
            </a:r>
            <a:r>
              <a:rPr kumimoji="0" lang="en-US" altLang="en-US" sz="2400" b="0" i="0" u="none" strike="noStrike" cap="none" normalizeH="0" baseline="0" dirty="0">
                <a:ln>
                  <a:noFill/>
                </a:ln>
                <a:solidFill>
                  <a:srgbClr val="222222"/>
                </a:solidFill>
                <a:effectLst/>
              </a:rPr>
              <a:t>([ { $match: { status: </a:t>
            </a:r>
            <a:r>
              <a:rPr kumimoji="0" lang="en-US" altLang="en-US" sz="2400" b="0" i="0" u="none" strike="noStrike" cap="none" normalizeH="0" baseline="0" dirty="0">
                <a:ln>
                  <a:noFill/>
                </a:ln>
                <a:solidFill>
                  <a:srgbClr val="4070A0"/>
                </a:solidFill>
                <a:effectLst/>
              </a:rPr>
              <a:t>"Available"</a:t>
            </a:r>
            <a:r>
              <a:rPr kumimoji="0" lang="en-US" altLang="en-US" sz="2400" b="0" i="0" u="none" strike="noStrike" cap="none" normalizeH="0" baseline="0" dirty="0">
                <a:ln>
                  <a:noFill/>
                </a:ln>
                <a:solidFill>
                  <a:srgbClr val="222222"/>
                </a:solidFill>
                <a:effectLst/>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rPr>
              <a:t> { $group</a:t>
            </a:r>
            <a:r>
              <a:rPr lang="en-US" altLang="en-US" sz="2400" dirty="0">
                <a:solidFill>
                  <a:srgbClr val="666666"/>
                </a:solidFill>
              </a:rPr>
              <a:t>:</a:t>
            </a:r>
            <a:r>
              <a:rPr kumimoji="0" lang="en-US" altLang="en-US" sz="2400" b="0" i="0" u="none" strike="noStrike" cap="none" normalizeH="0" baseline="0" dirty="0">
                <a:ln>
                  <a:noFill/>
                </a:ln>
                <a:solidFill>
                  <a:srgbClr val="222222"/>
                </a:solidFill>
                <a:effectLst/>
              </a:rPr>
              <a:t> { _id: </a:t>
            </a:r>
            <a:r>
              <a:rPr kumimoji="0" lang="en-US" altLang="en-US" sz="2400" b="0" i="0" u="none" strike="noStrike" cap="none" normalizeH="0" baseline="0" dirty="0">
                <a:ln>
                  <a:noFill/>
                </a:ln>
                <a:solidFill>
                  <a:srgbClr val="4070A0"/>
                </a:solidFill>
                <a:effectLst/>
              </a:rPr>
              <a:t>"$</a:t>
            </a:r>
            <a:r>
              <a:rPr kumimoji="0" lang="en-US" altLang="en-US" sz="2400" b="0" i="0" u="none" strike="noStrike" cap="none" normalizeH="0" baseline="0" dirty="0" err="1">
                <a:ln>
                  <a:noFill/>
                </a:ln>
                <a:solidFill>
                  <a:srgbClr val="4070A0"/>
                </a:solidFill>
                <a:effectLst/>
              </a:rPr>
              <a:t>worker_id</a:t>
            </a:r>
            <a:r>
              <a:rPr kumimoji="0" lang="en-US" altLang="en-US" sz="2400" b="0" i="0" u="none" strike="noStrike" cap="none" normalizeH="0" baseline="0" dirty="0">
                <a:ln>
                  <a:noFill/>
                </a:ln>
                <a:solidFill>
                  <a:srgbClr val="4070A0"/>
                </a:solidFill>
                <a:effectLst/>
              </a:rPr>
              <a:t>"</a:t>
            </a:r>
            <a:r>
              <a:rPr kumimoji="0" lang="en-US" altLang="en-US" sz="2400" b="0" i="0" u="none" strike="noStrike" cap="none" normalizeH="0" baseline="0" dirty="0">
                <a:ln>
                  <a:noFill/>
                </a:ln>
                <a:solidFill>
                  <a:srgbClr val="222222"/>
                </a:solidFill>
                <a:effectLst/>
              </a:rPr>
              <a:t>, total: { $sum: </a:t>
            </a:r>
            <a:r>
              <a:rPr kumimoji="0" lang="en-US" altLang="en-US" sz="2400" b="0" i="0" u="none" strike="noStrike" cap="none" normalizeH="0" baseline="0" dirty="0">
                <a:ln>
                  <a:noFill/>
                </a:ln>
                <a:solidFill>
                  <a:srgbClr val="4070A0"/>
                </a:solidFill>
                <a:effectLst/>
              </a:rPr>
              <a:t>"$salary-amount"</a:t>
            </a:r>
            <a:r>
              <a:rPr kumimoji="0" lang="en-US" altLang="en-US" sz="2400" b="0" i="0" u="none" strike="noStrike" cap="none" normalizeH="0" baseline="0" dirty="0">
                <a:ln>
                  <a:noFill/>
                </a:ln>
                <a:solidFill>
                  <a:srgbClr val="222222"/>
                </a:solidFill>
                <a:effectLst/>
              </a:rPr>
              <a:t> } } } ])</a:t>
            </a:r>
            <a:r>
              <a:rPr kumimoji="0" lang="en-US" altLang="en-US" sz="2400" b="0" i="0" u="none" strike="noStrike" cap="none" normalizeH="0" baseline="0" dirty="0">
                <a:ln>
                  <a:noFill/>
                </a:ln>
                <a:solidFill>
                  <a:schemeClr val="tx1"/>
                </a:solidFill>
                <a:effectLst/>
              </a:rPr>
              <a:t> </a:t>
            </a:r>
          </a:p>
        </p:txBody>
      </p:sp>
      <p:sp>
        <p:nvSpPr>
          <p:cNvPr id="6" name="Slide Number Placeholder 5">
            <a:extLst>
              <a:ext uri="{FF2B5EF4-FFF2-40B4-BE49-F238E27FC236}">
                <a16:creationId xmlns:a16="http://schemas.microsoft.com/office/drawing/2014/main" id="{24360889-F221-49A6-9344-5C31D7D0AE4F}"/>
              </a:ext>
            </a:extLst>
          </p:cNvPr>
          <p:cNvSpPr>
            <a:spLocks noGrp="1"/>
          </p:cNvSpPr>
          <p:nvPr>
            <p:ph type="sldNum" sz="quarter" idx="12"/>
          </p:nvPr>
        </p:nvSpPr>
        <p:spPr/>
        <p:txBody>
          <a:bodyPr/>
          <a:lstStyle/>
          <a:p>
            <a:fld id="{5F169B73-20EE-459C-905F-005E41A01049}" type="slidenum">
              <a:rPr lang="en-US" smtClean="0"/>
              <a:pPr/>
              <a:t>53</a:t>
            </a:fld>
            <a:endParaRPr lang="en-US"/>
          </a:p>
        </p:txBody>
      </p:sp>
      <p:sp>
        <p:nvSpPr>
          <p:cNvPr id="5" name="Rectangle 3">
            <a:extLst>
              <a:ext uri="{FF2B5EF4-FFF2-40B4-BE49-F238E27FC236}">
                <a16:creationId xmlns:a16="http://schemas.microsoft.com/office/drawing/2014/main" id="{3B954D66-861D-4008-BDE3-891FCC53D3EF}"/>
              </a:ext>
            </a:extLst>
          </p:cNvPr>
          <p:cNvSpPr>
            <a:spLocks noChangeArrowheads="1"/>
          </p:cNvSpPr>
          <p:nvPr/>
        </p:nvSpPr>
        <p:spPr bwMode="auto">
          <a:xfrm>
            <a:off x="1111348" y="3874324"/>
            <a:ext cx="9566030" cy="18774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94747"/>
                </a:solidFill>
                <a:effectLst/>
                <a:latin typeface="+mn-lt"/>
              </a:rPr>
              <a:t>First Stage</a:t>
            </a:r>
            <a:r>
              <a:rPr kumimoji="0" lang="en-US" altLang="en-US" sz="2400" b="0" i="0" u="none" strike="noStrike" cap="none" normalizeH="0" baseline="0" dirty="0">
                <a:ln>
                  <a:noFill/>
                </a:ln>
                <a:solidFill>
                  <a:srgbClr val="494747"/>
                </a:solidFill>
                <a:effectLst/>
                <a:latin typeface="+mn-lt"/>
              </a:rPr>
              <a:t>: The </a:t>
            </a:r>
            <a:r>
              <a:rPr kumimoji="0" lang="en-US" altLang="en-US" sz="1600" b="0" i="0" u="none" strike="noStrike" cap="none" normalizeH="0" baseline="0" dirty="0">
                <a:ln>
                  <a:noFill/>
                </a:ln>
                <a:solidFill>
                  <a:srgbClr val="006CBC"/>
                </a:solidFill>
                <a:effectLst/>
                <a:latin typeface="+mn-lt"/>
                <a:hlinkClick r:id="rId2" tooltip="$match"/>
              </a:rPr>
              <a:t>$match</a:t>
            </a:r>
            <a:r>
              <a:rPr kumimoji="0" lang="en-US" altLang="en-US" sz="2400" b="0" i="0" u="none" strike="noStrike" cap="none" normalizeH="0" baseline="0" dirty="0">
                <a:ln>
                  <a:noFill/>
                </a:ln>
                <a:solidFill>
                  <a:srgbClr val="494747"/>
                </a:solidFill>
                <a:effectLst/>
                <a:latin typeface="+mn-lt"/>
              </a:rPr>
              <a:t> stage filters the documents by the </a:t>
            </a:r>
            <a:r>
              <a:rPr kumimoji="0" lang="en-US" altLang="en-US" sz="1600" b="0" i="0" u="none" strike="noStrike" cap="none" normalizeH="0" baseline="0" dirty="0">
                <a:ln>
                  <a:noFill/>
                </a:ln>
                <a:solidFill>
                  <a:srgbClr val="000000"/>
                </a:solidFill>
                <a:effectLst/>
                <a:latin typeface="+mn-lt"/>
              </a:rPr>
              <a:t>status</a:t>
            </a:r>
            <a:r>
              <a:rPr kumimoji="0" lang="en-US" altLang="en-US" sz="2400" b="0" i="0" u="none" strike="noStrike" cap="none" normalizeH="0" baseline="0" dirty="0">
                <a:ln>
                  <a:noFill/>
                </a:ln>
                <a:solidFill>
                  <a:srgbClr val="494747"/>
                </a:solidFill>
                <a:effectLst/>
                <a:latin typeface="+mn-lt"/>
              </a:rPr>
              <a:t> field and passes to the next stage those documents that have </a:t>
            </a:r>
            <a:r>
              <a:rPr kumimoji="0" lang="en-US" altLang="en-US" sz="1600" b="0" i="0" u="none" strike="noStrike" cap="none" normalizeH="0" baseline="0" dirty="0">
                <a:ln>
                  <a:noFill/>
                </a:ln>
                <a:solidFill>
                  <a:srgbClr val="000000"/>
                </a:solidFill>
                <a:effectLst/>
                <a:latin typeface="+mn-lt"/>
              </a:rPr>
              <a:t>status</a:t>
            </a:r>
            <a:r>
              <a:rPr kumimoji="0" lang="en-US" altLang="en-US" sz="2400" b="0" i="0" u="none" strike="noStrike" cap="none" normalizeH="0" baseline="0" dirty="0">
                <a:ln>
                  <a:noFill/>
                </a:ln>
                <a:solidFill>
                  <a:srgbClr val="494747"/>
                </a:solidFill>
                <a:effectLst/>
                <a:latin typeface="+mn-lt"/>
              </a:rPr>
              <a:t> equal to </a:t>
            </a:r>
            <a:r>
              <a:rPr kumimoji="0" lang="en-US" altLang="en-US" sz="1600" b="0" i="0" u="none" strike="noStrike" cap="none" normalizeH="0" baseline="0" dirty="0">
                <a:ln>
                  <a:noFill/>
                </a:ln>
                <a:solidFill>
                  <a:srgbClr val="000000"/>
                </a:solidFill>
                <a:effectLst/>
                <a:latin typeface="+mn-lt"/>
              </a:rPr>
              <a:t>"Available"</a:t>
            </a:r>
            <a:r>
              <a:rPr kumimoji="0" lang="en-US" altLang="en-US" sz="2400" b="0" i="0" u="none" strike="noStrike" cap="none" normalizeH="0" baseline="0" dirty="0">
                <a:ln>
                  <a:noFill/>
                </a:ln>
                <a:solidFill>
                  <a:srgbClr val="494747"/>
                </a:solidFill>
                <a:effectLst/>
                <a:latin typeface="+mn-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494747"/>
                </a:solidFill>
                <a:effectLst/>
                <a:latin typeface="+mn-lt"/>
              </a:rPr>
              <a:t>Second Stage</a:t>
            </a:r>
            <a:r>
              <a:rPr kumimoji="0" lang="en-US" altLang="en-US" sz="2400" b="0" i="0" u="none" strike="noStrike" cap="none" normalizeH="0" baseline="0" dirty="0">
                <a:ln>
                  <a:noFill/>
                </a:ln>
                <a:solidFill>
                  <a:srgbClr val="494747"/>
                </a:solidFill>
                <a:effectLst/>
                <a:latin typeface="+mn-lt"/>
              </a:rPr>
              <a:t>: The </a:t>
            </a:r>
            <a:r>
              <a:rPr kumimoji="0" lang="en-US" altLang="en-US" sz="1600" b="0" i="0" u="none" strike="noStrike" cap="none" normalizeH="0" baseline="0" dirty="0">
                <a:ln>
                  <a:noFill/>
                </a:ln>
                <a:solidFill>
                  <a:srgbClr val="006CBC"/>
                </a:solidFill>
                <a:effectLst/>
                <a:latin typeface="+mn-lt"/>
                <a:hlinkClick r:id="rId3" tooltip="$group"/>
              </a:rPr>
              <a:t>$group</a:t>
            </a:r>
            <a:r>
              <a:rPr kumimoji="0" lang="en-US" altLang="en-US" sz="2400" b="0" i="0" u="none" strike="noStrike" cap="none" normalizeH="0" baseline="0" dirty="0">
                <a:ln>
                  <a:noFill/>
                </a:ln>
                <a:solidFill>
                  <a:srgbClr val="494747"/>
                </a:solidFill>
                <a:effectLst/>
                <a:latin typeface="+mn-lt"/>
              </a:rPr>
              <a:t> stage groups the documents by the </a:t>
            </a:r>
            <a:r>
              <a:rPr lang="en-US" altLang="en-US" sz="1600" dirty="0" err="1">
                <a:solidFill>
                  <a:srgbClr val="000000"/>
                </a:solidFill>
                <a:latin typeface="+mn-lt"/>
              </a:rPr>
              <a:t>worker</a:t>
            </a:r>
            <a:r>
              <a:rPr kumimoji="0" lang="en-US" altLang="en-US" sz="1600" b="0" i="0" u="none" strike="noStrike" cap="none" normalizeH="0" baseline="0" dirty="0" err="1">
                <a:ln>
                  <a:noFill/>
                </a:ln>
                <a:solidFill>
                  <a:srgbClr val="000000"/>
                </a:solidFill>
                <a:effectLst/>
                <a:latin typeface="+mn-lt"/>
              </a:rPr>
              <a:t>_id</a:t>
            </a:r>
            <a:r>
              <a:rPr kumimoji="0" lang="en-US" altLang="en-US" sz="2400" b="0" i="0" u="none" strike="noStrike" cap="none" normalizeH="0" baseline="0" dirty="0">
                <a:ln>
                  <a:noFill/>
                </a:ln>
                <a:solidFill>
                  <a:srgbClr val="494747"/>
                </a:solidFill>
                <a:effectLst/>
                <a:latin typeface="+mn-lt"/>
              </a:rPr>
              <a:t> field to calculate the sum of the salary-amount for each unique </a:t>
            </a:r>
            <a:r>
              <a:rPr lang="en-US" altLang="en-US" sz="1600" dirty="0" err="1">
                <a:solidFill>
                  <a:srgbClr val="000000"/>
                </a:solidFill>
                <a:latin typeface="+mn-lt"/>
              </a:rPr>
              <a:t>worker</a:t>
            </a:r>
            <a:r>
              <a:rPr kumimoji="0" lang="en-US" altLang="en-US" sz="1600" b="0" i="0" u="none" strike="noStrike" cap="none" normalizeH="0" baseline="0" dirty="0" err="1">
                <a:ln>
                  <a:noFill/>
                </a:ln>
                <a:solidFill>
                  <a:srgbClr val="000000"/>
                </a:solidFill>
                <a:effectLst/>
                <a:latin typeface="+mn-lt"/>
              </a:rPr>
              <a:t>_id</a:t>
            </a:r>
            <a:r>
              <a:rPr kumimoji="0" lang="en-US" altLang="en-US" sz="2400" b="0" i="0" u="none" strike="noStrike" cap="none" normalizeH="0" baseline="0" dirty="0">
                <a:ln>
                  <a:noFill/>
                </a:ln>
                <a:solidFill>
                  <a:srgbClr val="494747"/>
                </a:solidFill>
                <a:effectLst/>
                <a:latin typeface="+mn-lt"/>
              </a:rPr>
              <a:t>.</a:t>
            </a:r>
            <a:endParaRPr kumimoji="0" lang="en-US" altLang="en-US" sz="3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7431726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98BA-470E-4123-B8C8-8678508B71BA}"/>
              </a:ext>
            </a:extLst>
          </p:cNvPr>
          <p:cNvSpPr>
            <a:spLocks noGrp="1"/>
          </p:cNvSpPr>
          <p:nvPr>
            <p:ph type="title"/>
          </p:nvPr>
        </p:nvSpPr>
        <p:spPr/>
        <p:txBody>
          <a:bodyPr/>
          <a:lstStyle/>
          <a:p>
            <a:endParaRPr lang="en-IN"/>
          </a:p>
        </p:txBody>
      </p:sp>
      <p:graphicFrame>
        <p:nvGraphicFramePr>
          <p:cNvPr id="6" name="Content Placeholder 5">
            <a:extLst>
              <a:ext uri="{FF2B5EF4-FFF2-40B4-BE49-F238E27FC236}">
                <a16:creationId xmlns:a16="http://schemas.microsoft.com/office/drawing/2014/main" id="{7FB3E563-44A5-431F-B8F4-1E33FA91B966}"/>
              </a:ext>
            </a:extLst>
          </p:cNvPr>
          <p:cNvGraphicFramePr>
            <a:graphicFrameLocks noGrp="1"/>
          </p:cNvGraphicFramePr>
          <p:nvPr>
            <p:ph idx="1"/>
            <p:extLst>
              <p:ext uri="{D42A27DB-BD31-4B8C-83A1-F6EECF244321}">
                <p14:modId xmlns:p14="http://schemas.microsoft.com/office/powerpoint/2010/main" val="4223222062"/>
              </p:ext>
            </p:extLst>
          </p:nvPr>
        </p:nvGraphicFramePr>
        <p:xfrm>
          <a:off x="1679943" y="1913860"/>
          <a:ext cx="2615609" cy="4520936"/>
        </p:xfrm>
        <a:graphic>
          <a:graphicData uri="http://schemas.openxmlformats.org/drawingml/2006/table">
            <a:tbl>
              <a:tblPr firstRow="1" firstCol="1" bandRow="1">
                <a:tableStyleId>{5C22544A-7EE6-4342-B048-85BDC9FD1C3A}</a:tableStyleId>
              </a:tblPr>
              <a:tblGrid>
                <a:gridCol w="2615609">
                  <a:extLst>
                    <a:ext uri="{9D8B030D-6E8A-4147-A177-3AD203B41FA5}">
                      <a16:colId xmlns:a16="http://schemas.microsoft.com/office/drawing/2014/main" val="1953025844"/>
                    </a:ext>
                  </a:extLst>
                </a:gridCol>
              </a:tblGrid>
              <a:tr h="416539">
                <a:tc>
                  <a:txBody>
                    <a:bodyPr/>
                    <a:lstStyle/>
                    <a:p>
                      <a:endParaRPr lang="en-IN" dirty="0"/>
                    </a:p>
                  </a:txBody>
                  <a:tcPr marL="76200" marR="76200" marT="76200" marB="76200"/>
                </a:tc>
                <a:extLst>
                  <a:ext uri="{0D108BD9-81ED-4DB2-BD59-A6C34878D82A}">
                    <a16:rowId xmlns:a16="http://schemas.microsoft.com/office/drawing/2014/main" val="3633611581"/>
                  </a:ext>
                </a:extLst>
              </a:tr>
              <a:tr h="225440">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2120103899"/>
                  </a:ext>
                </a:extLst>
              </a:tr>
              <a:tr h="225440">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777756816"/>
                  </a:ext>
                </a:extLst>
              </a:tr>
              <a:tr h="385504">
                <a:tc>
                  <a:txBody>
                    <a:bodyPr/>
                    <a:lstStyle/>
                    <a:p>
                      <a:endParaRPr lang="en-IN" sz="1400" dirty="0"/>
                    </a:p>
                  </a:txBody>
                  <a:tcPr marL="76200" marR="76200" marT="76200" marB="76200"/>
                </a:tc>
                <a:extLst>
                  <a:ext uri="{0D108BD9-81ED-4DB2-BD59-A6C34878D82A}">
                    <a16:rowId xmlns:a16="http://schemas.microsoft.com/office/drawing/2014/main" val="2292663304"/>
                  </a:ext>
                </a:extLst>
              </a:tr>
              <a:tr h="225440">
                <a:tc>
                  <a:txBody>
                    <a:bodyPr/>
                    <a:lstStyle/>
                    <a:p>
                      <a:pPr>
                        <a:lnSpc>
                          <a:spcPct val="115000"/>
                        </a:lnSpc>
                        <a:spcAft>
                          <a:spcPts val="0"/>
                        </a:spcAft>
                      </a:pPr>
                      <a:r>
                        <a:rPr lang="en-IN" sz="1400" dirty="0">
                          <a:effectLst/>
                        </a:rPr>
                        <a:t>SELECT id,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2023124609"/>
                  </a:ext>
                </a:extLst>
              </a:tr>
              <a:tr h="225440">
                <a:tc>
                  <a:txBody>
                    <a:bodyPr/>
                    <a:lstStyle/>
                    <a:p>
                      <a:pPr>
                        <a:lnSpc>
                          <a:spcPct val="115000"/>
                        </a:lnSpc>
                        <a:spcAft>
                          <a:spcPts val="0"/>
                        </a:spcAft>
                      </a:pPr>
                      <a:r>
                        <a:rPr lang="en-IN" sz="1400" dirty="0" err="1">
                          <a:effectLst/>
                        </a:rPr>
                        <a:t>user_id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1721843220"/>
                  </a:ext>
                </a:extLst>
              </a:tr>
              <a:tr h="225440">
                <a:tc>
                  <a:txBody>
                    <a:bodyPr/>
                    <a:lstStyle/>
                    <a:p>
                      <a:pPr>
                        <a:lnSpc>
                          <a:spcPct val="115000"/>
                        </a:lnSpc>
                        <a:spcAft>
                          <a:spcPts val="0"/>
                        </a:spcAft>
                      </a:pPr>
                      <a:r>
                        <a:rPr lang="en-IN" sz="1400" dirty="0">
                          <a:effectLst/>
                        </a:rPr>
                        <a:t>status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1553154766"/>
                  </a:ext>
                </a:extLst>
              </a:tr>
              <a:tr h="225440">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3474980209"/>
                  </a:ext>
                </a:extLst>
              </a:tr>
              <a:tr h="385504">
                <a:tc>
                  <a:txBody>
                    <a:bodyPr/>
                    <a:lstStyle/>
                    <a:p>
                      <a:endParaRPr lang="en-IN" sz="1400" dirty="0"/>
                    </a:p>
                  </a:txBody>
                  <a:tcPr marL="76200" marR="76200" marT="76200" marB="76200"/>
                </a:tc>
                <a:extLst>
                  <a:ext uri="{0D108BD9-81ED-4DB2-BD59-A6C34878D82A}">
                    <a16:rowId xmlns:a16="http://schemas.microsoft.com/office/drawing/2014/main" val="4067440689"/>
                  </a:ext>
                </a:extLst>
              </a:tr>
              <a:tr h="429577">
                <a:tc>
                  <a:txBody>
                    <a:bodyPr/>
                    <a:lstStyle/>
                    <a:p>
                      <a:pPr>
                        <a:lnSpc>
                          <a:spcPct val="115000"/>
                        </a:lnSpc>
                        <a:spcAft>
                          <a:spcPts val="0"/>
                        </a:spcAft>
                      </a:pPr>
                      <a:r>
                        <a:rPr lang="en-IN" sz="1400" dirty="0">
                          <a:effectLst/>
                        </a:rPr>
                        <a:t>SELECT </a:t>
                      </a:r>
                      <a:r>
                        <a:rPr lang="en-IN" sz="1400" dirty="0" err="1">
                          <a:effectLst/>
                        </a:rPr>
                        <a:t>user_id</a:t>
                      </a:r>
                      <a:r>
                        <a:rPr lang="en-IN" sz="1400" dirty="0">
                          <a:effectLst/>
                        </a:rPr>
                        <a:t>, status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1095392347"/>
                  </a:ext>
                </a:extLst>
              </a:tr>
              <a:tr h="225440">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818107480"/>
                  </a:ext>
                </a:extLst>
              </a:tr>
              <a:tr h="385504">
                <a:tc>
                  <a:txBody>
                    <a:bodyPr/>
                    <a:lstStyle/>
                    <a:p>
                      <a:endParaRPr lang="en-IN" sz="1400" dirty="0"/>
                    </a:p>
                  </a:txBody>
                  <a:tcPr marL="76200" marR="76200" marT="76200" marB="76200"/>
                </a:tc>
                <a:extLst>
                  <a:ext uri="{0D108BD9-81ED-4DB2-BD59-A6C34878D82A}">
                    <a16:rowId xmlns:a16="http://schemas.microsoft.com/office/drawing/2014/main" val="733999519"/>
                  </a:ext>
                </a:extLst>
              </a:tr>
              <a:tr h="225440">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817676535"/>
                  </a:ext>
                </a:extLst>
              </a:tr>
              <a:tr h="225440">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2578336752"/>
                  </a:ext>
                </a:extLst>
              </a:tr>
              <a:tr h="429577">
                <a:tc>
                  <a:txBody>
                    <a:bodyPr/>
                    <a:lstStyle/>
                    <a:p>
                      <a:pPr>
                        <a:lnSpc>
                          <a:spcPct val="115000"/>
                        </a:lnSpc>
                        <a:spcAft>
                          <a:spcPts val="0"/>
                        </a:spcAft>
                      </a:pPr>
                      <a:r>
                        <a:rPr lang="en-IN" sz="1400" dirty="0">
                          <a:effectLst/>
                        </a:rPr>
                        <a:t>WHERE status = "A"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2400" marR="152400" marT="0" marB="0"/>
                </a:tc>
                <a:extLst>
                  <a:ext uri="{0D108BD9-81ED-4DB2-BD59-A6C34878D82A}">
                    <a16:rowId xmlns:a16="http://schemas.microsoft.com/office/drawing/2014/main" val="1234039162"/>
                  </a:ext>
                </a:extLst>
              </a:tr>
            </a:tbl>
          </a:graphicData>
        </a:graphic>
      </p:graphicFrame>
      <p:sp>
        <p:nvSpPr>
          <p:cNvPr id="4" name="Slide Number Placeholder 3">
            <a:extLst>
              <a:ext uri="{FF2B5EF4-FFF2-40B4-BE49-F238E27FC236}">
                <a16:creationId xmlns:a16="http://schemas.microsoft.com/office/drawing/2014/main" id="{C57E6F47-FFC0-40B6-A9CB-05D7690E5320}"/>
              </a:ext>
            </a:extLst>
          </p:cNvPr>
          <p:cNvSpPr>
            <a:spLocks noGrp="1"/>
          </p:cNvSpPr>
          <p:nvPr>
            <p:ph type="sldNum" sz="quarter" idx="12"/>
          </p:nvPr>
        </p:nvSpPr>
        <p:spPr/>
        <p:txBody>
          <a:bodyPr/>
          <a:lstStyle/>
          <a:p>
            <a:fld id="{B50E8914-3A3C-4712-9D59-CE111BB10161}" type="slidenum">
              <a:rPr lang="en-US" smtClean="0"/>
              <a:pPr/>
              <a:t>54</a:t>
            </a:fld>
            <a:endParaRPr lang="en-US"/>
          </a:p>
        </p:txBody>
      </p:sp>
      <p:graphicFrame>
        <p:nvGraphicFramePr>
          <p:cNvPr id="7" name="Table 6">
            <a:extLst>
              <a:ext uri="{FF2B5EF4-FFF2-40B4-BE49-F238E27FC236}">
                <a16:creationId xmlns:a16="http://schemas.microsoft.com/office/drawing/2014/main" id="{AB8830B8-9C8F-4B89-A8C7-3962C2DB1B49}"/>
              </a:ext>
            </a:extLst>
          </p:cNvPr>
          <p:cNvGraphicFramePr>
            <a:graphicFrameLocks noGrp="1"/>
          </p:cNvGraphicFramePr>
          <p:nvPr>
            <p:extLst>
              <p:ext uri="{D42A27DB-BD31-4B8C-83A1-F6EECF244321}">
                <p14:modId xmlns:p14="http://schemas.microsoft.com/office/powerpoint/2010/main" val="3044991233"/>
              </p:ext>
            </p:extLst>
          </p:nvPr>
        </p:nvGraphicFramePr>
        <p:xfrm>
          <a:off x="4432415" y="2099601"/>
          <a:ext cx="3327169" cy="4461163"/>
        </p:xfrm>
        <a:graphic>
          <a:graphicData uri="http://schemas.openxmlformats.org/drawingml/2006/table">
            <a:tbl>
              <a:tblPr firstRow="1" firstCol="1" bandRow="1">
                <a:tableStyleId>{5C22544A-7EE6-4342-B048-85BDC9FD1C3A}</a:tableStyleId>
              </a:tblPr>
              <a:tblGrid>
                <a:gridCol w="3327169">
                  <a:extLst>
                    <a:ext uri="{9D8B030D-6E8A-4147-A177-3AD203B41FA5}">
                      <a16:colId xmlns:a16="http://schemas.microsoft.com/office/drawing/2014/main" val="1391831110"/>
                    </a:ext>
                  </a:extLst>
                </a:gridCol>
              </a:tblGrid>
              <a:tr h="421621">
                <a:tc>
                  <a:txBody>
                    <a:bodyPr/>
                    <a:lstStyle/>
                    <a:p>
                      <a:endParaRPr lang="en-IN" sz="1800" dirty="0"/>
                    </a:p>
                  </a:txBody>
                  <a:tcPr marL="75290" marR="75290" marT="75290" marB="75290"/>
                </a:tc>
                <a:extLst>
                  <a:ext uri="{0D108BD9-81ED-4DB2-BD59-A6C34878D82A}">
                    <a16:rowId xmlns:a16="http://schemas.microsoft.com/office/drawing/2014/main" val="3399974779"/>
                  </a:ext>
                </a:extLst>
              </a:tr>
              <a:tr h="194687">
                <a:tc>
                  <a:txBody>
                    <a:bodyPr/>
                    <a:lstStyle/>
                    <a:p>
                      <a:pPr>
                        <a:lnSpc>
                          <a:spcPct val="115000"/>
                        </a:lnSpc>
                        <a:spcAft>
                          <a:spcPts val="0"/>
                        </a:spcAft>
                      </a:pPr>
                      <a:r>
                        <a:rPr lang="en-IN" sz="1400" dirty="0" err="1">
                          <a:effectLst/>
                        </a:rPr>
                        <a:t>db.people.find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2164257673"/>
                  </a:ext>
                </a:extLst>
              </a:tr>
              <a:tr h="421621">
                <a:tc>
                  <a:txBody>
                    <a:bodyPr/>
                    <a:lstStyle/>
                    <a:p>
                      <a:endParaRPr lang="en-IN" sz="1400" dirty="0"/>
                    </a:p>
                  </a:txBody>
                  <a:tcPr marL="75290" marR="75290" marT="75290" marB="75290"/>
                </a:tc>
                <a:extLst>
                  <a:ext uri="{0D108BD9-81ED-4DB2-BD59-A6C34878D82A}">
                    <a16:rowId xmlns:a16="http://schemas.microsoft.com/office/drawing/2014/main" val="533642852"/>
                  </a:ext>
                </a:extLst>
              </a:tr>
              <a:tr h="194687">
                <a:tc>
                  <a:txBody>
                    <a:bodyPr/>
                    <a:lstStyle/>
                    <a:p>
                      <a:pPr>
                        <a:lnSpc>
                          <a:spcPct val="115000"/>
                        </a:lnSpc>
                        <a:spcAft>
                          <a:spcPts val="0"/>
                        </a:spcAft>
                      </a:pPr>
                      <a:r>
                        <a:rPr lang="en-IN" sz="1400" dirty="0" err="1">
                          <a:effectLst/>
                        </a:rPr>
                        <a:t>db.people.find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2047824851"/>
                  </a:ext>
                </a:extLst>
              </a:tr>
              <a:tr h="194687">
                <a:tc>
                  <a:txBody>
                    <a:bodyPr/>
                    <a:lstStyle/>
                    <a:p>
                      <a:pPr>
                        <a:lnSpc>
                          <a:spcPct val="115000"/>
                        </a:lnSpc>
                        <a:spcAft>
                          <a:spcPts val="0"/>
                        </a:spcAft>
                      </a:pPr>
                      <a:r>
                        <a:rPr lang="en-IN" sz="1400" dirty="0">
                          <a:effectLst/>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3795559371"/>
                  </a:ext>
                </a:extLst>
              </a:tr>
              <a:tr h="194687">
                <a:tc>
                  <a:txBody>
                    <a:bodyPr/>
                    <a:lstStyle/>
                    <a:p>
                      <a:pPr>
                        <a:lnSpc>
                          <a:spcPct val="115000"/>
                        </a:lnSpc>
                        <a:spcAft>
                          <a:spcPts val="0"/>
                        </a:spcAft>
                      </a:pPr>
                      <a:r>
                        <a:rPr lang="en-IN" sz="1400" dirty="0">
                          <a:effectLst/>
                        </a:rPr>
                        <a:t>{ </a:t>
                      </a:r>
                      <a:r>
                        <a:rPr lang="en-IN" sz="1400" dirty="0" err="1">
                          <a:effectLst/>
                        </a:rPr>
                        <a:t>user_id</a:t>
                      </a:r>
                      <a:r>
                        <a:rPr lang="en-IN" sz="1400" dirty="0">
                          <a:effectLst/>
                        </a:rPr>
                        <a:t>: 1, status: 1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3250757633"/>
                  </a:ext>
                </a:extLst>
              </a:tr>
              <a:tr h="194687">
                <a:tc>
                  <a:txBody>
                    <a:bodyPr/>
                    <a:lstStyle/>
                    <a:p>
                      <a:pPr>
                        <a:lnSpc>
                          <a:spcPct val="115000"/>
                        </a:lnSpc>
                        <a:spcAft>
                          <a:spcPts val="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3458068763"/>
                  </a:ext>
                </a:extLst>
              </a:tr>
              <a:tr h="421621">
                <a:tc>
                  <a:txBody>
                    <a:bodyPr/>
                    <a:lstStyle/>
                    <a:p>
                      <a:endParaRPr lang="en-IN" sz="1400" dirty="0"/>
                    </a:p>
                  </a:txBody>
                  <a:tcPr marL="75290" marR="75290" marT="75290" marB="75290"/>
                </a:tc>
                <a:extLst>
                  <a:ext uri="{0D108BD9-81ED-4DB2-BD59-A6C34878D82A}">
                    <a16:rowId xmlns:a16="http://schemas.microsoft.com/office/drawing/2014/main" val="3496958649"/>
                  </a:ext>
                </a:extLst>
              </a:tr>
              <a:tr h="194687">
                <a:tc>
                  <a:txBody>
                    <a:bodyPr/>
                    <a:lstStyle/>
                    <a:p>
                      <a:pPr>
                        <a:lnSpc>
                          <a:spcPct val="115000"/>
                        </a:lnSpc>
                        <a:spcAft>
                          <a:spcPts val="0"/>
                        </a:spcAft>
                      </a:pPr>
                      <a:r>
                        <a:rPr lang="en-IN" sz="1400" dirty="0" err="1">
                          <a:effectLst/>
                        </a:rPr>
                        <a:t>db.people.find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93519448"/>
                  </a:ext>
                </a:extLst>
              </a:tr>
              <a:tr h="194687">
                <a:tc>
                  <a:txBody>
                    <a:bodyPr/>
                    <a:lstStyle/>
                    <a:p>
                      <a:pPr>
                        <a:lnSpc>
                          <a:spcPct val="115000"/>
                        </a:lnSpc>
                        <a:spcAft>
                          <a:spcPts val="0"/>
                        </a:spcAft>
                      </a:pPr>
                      <a:r>
                        <a:rPr lang="en-IN" sz="1400" dirty="0">
                          <a:effectLst/>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2858662859"/>
                  </a:ext>
                </a:extLst>
              </a:tr>
              <a:tr h="194687">
                <a:tc>
                  <a:txBody>
                    <a:bodyPr/>
                    <a:lstStyle/>
                    <a:p>
                      <a:pPr>
                        <a:lnSpc>
                          <a:spcPct val="115000"/>
                        </a:lnSpc>
                        <a:spcAft>
                          <a:spcPts val="0"/>
                        </a:spcAft>
                      </a:pPr>
                      <a:r>
                        <a:rPr lang="en-IN" sz="1400" dirty="0">
                          <a:effectLst/>
                        </a:rPr>
                        <a:t>{ </a:t>
                      </a:r>
                      <a:r>
                        <a:rPr lang="en-IN" sz="1400" dirty="0" err="1">
                          <a:effectLst/>
                        </a:rPr>
                        <a:t>user_id</a:t>
                      </a:r>
                      <a:r>
                        <a:rPr lang="en-IN" sz="1400" dirty="0">
                          <a:effectLst/>
                        </a:rPr>
                        <a:t>: 1, status: 1, _id: 0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1089925225"/>
                  </a:ext>
                </a:extLst>
              </a:tr>
              <a:tr h="194687">
                <a:tc>
                  <a:txBody>
                    <a:bodyPr/>
                    <a:lstStyle/>
                    <a:p>
                      <a:pPr>
                        <a:lnSpc>
                          <a:spcPct val="115000"/>
                        </a:lnSpc>
                        <a:spcAft>
                          <a:spcPts val="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2172786281"/>
                  </a:ext>
                </a:extLst>
              </a:tr>
              <a:tr h="421621">
                <a:tc>
                  <a:txBody>
                    <a:bodyPr/>
                    <a:lstStyle/>
                    <a:p>
                      <a:endParaRPr lang="en-IN" sz="1400" dirty="0"/>
                    </a:p>
                  </a:txBody>
                  <a:tcPr marL="75290" marR="75290" marT="75290" marB="75290"/>
                </a:tc>
                <a:extLst>
                  <a:ext uri="{0D108BD9-81ED-4DB2-BD59-A6C34878D82A}">
                    <a16:rowId xmlns:a16="http://schemas.microsoft.com/office/drawing/2014/main" val="718851074"/>
                  </a:ext>
                </a:extLst>
              </a:tr>
              <a:tr h="194687">
                <a:tc>
                  <a:txBody>
                    <a:bodyPr/>
                    <a:lstStyle/>
                    <a:p>
                      <a:pPr>
                        <a:lnSpc>
                          <a:spcPct val="115000"/>
                        </a:lnSpc>
                        <a:spcAft>
                          <a:spcPts val="0"/>
                        </a:spcAft>
                      </a:pPr>
                      <a:r>
                        <a:rPr lang="en-IN" sz="1400" dirty="0" err="1">
                          <a:effectLst/>
                        </a:rPr>
                        <a:t>db.people.find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2837472646"/>
                  </a:ext>
                </a:extLst>
              </a:tr>
              <a:tr h="194687">
                <a:tc>
                  <a:txBody>
                    <a:bodyPr/>
                    <a:lstStyle/>
                    <a:p>
                      <a:pPr>
                        <a:lnSpc>
                          <a:spcPct val="115000"/>
                        </a:lnSpc>
                        <a:spcAft>
                          <a:spcPts val="0"/>
                        </a:spcAft>
                      </a:pPr>
                      <a:r>
                        <a:rPr lang="en-IN" sz="1400" dirty="0">
                          <a:effectLst/>
                        </a:rPr>
                        <a:t>{ status: "A"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18486530"/>
                  </a:ext>
                </a:extLst>
              </a:tr>
              <a:tr h="194687">
                <a:tc>
                  <a:txBody>
                    <a:bodyPr/>
                    <a:lstStyle/>
                    <a:p>
                      <a:pPr>
                        <a:lnSpc>
                          <a:spcPct val="115000"/>
                        </a:lnSpc>
                        <a:spcAft>
                          <a:spcPts val="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150579" marR="150579" marT="0" marB="0"/>
                </a:tc>
                <a:extLst>
                  <a:ext uri="{0D108BD9-81ED-4DB2-BD59-A6C34878D82A}">
                    <a16:rowId xmlns:a16="http://schemas.microsoft.com/office/drawing/2014/main" val="567094094"/>
                  </a:ext>
                </a:extLst>
              </a:tr>
            </a:tbl>
          </a:graphicData>
        </a:graphic>
      </p:graphicFrame>
    </p:spTree>
    <p:extLst>
      <p:ext uri="{BB962C8B-B14F-4D97-AF65-F5344CB8AC3E}">
        <p14:creationId xmlns:p14="http://schemas.microsoft.com/office/powerpoint/2010/main" val="19666698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969F884-DE29-4466-99E8-A5AA4EA1F53B}"/>
              </a:ext>
            </a:extLst>
          </p:cNvPr>
          <p:cNvGraphicFramePr>
            <a:graphicFrameLocks noGrp="1"/>
          </p:cNvGraphicFramePr>
          <p:nvPr>
            <p:ph idx="1"/>
            <p:extLst>
              <p:ext uri="{D42A27DB-BD31-4B8C-83A1-F6EECF244321}">
                <p14:modId xmlns:p14="http://schemas.microsoft.com/office/powerpoint/2010/main" val="1068037585"/>
              </p:ext>
            </p:extLst>
          </p:nvPr>
        </p:nvGraphicFramePr>
        <p:xfrm>
          <a:off x="1653007" y="0"/>
          <a:ext cx="2132184" cy="6718689"/>
        </p:xfrm>
        <a:graphic>
          <a:graphicData uri="http://schemas.openxmlformats.org/drawingml/2006/table">
            <a:tbl>
              <a:tblPr firstRow="1" firstCol="1" bandRow="1">
                <a:tableStyleId>{5C22544A-7EE6-4342-B048-85BDC9FD1C3A}</a:tableStyleId>
              </a:tblPr>
              <a:tblGrid>
                <a:gridCol w="2132184">
                  <a:extLst>
                    <a:ext uri="{9D8B030D-6E8A-4147-A177-3AD203B41FA5}">
                      <a16:colId xmlns:a16="http://schemas.microsoft.com/office/drawing/2014/main" val="857134091"/>
                    </a:ext>
                  </a:extLst>
                </a:gridCol>
              </a:tblGrid>
              <a:tr h="305925">
                <a:tc>
                  <a:txBody>
                    <a:bodyPr/>
                    <a:lstStyle/>
                    <a:p>
                      <a:endParaRPr lang="en-IN" sz="1100"/>
                    </a:p>
                  </a:txBody>
                  <a:tcPr marL="48160" marR="48160" marT="48160" marB="48160"/>
                </a:tc>
                <a:extLst>
                  <a:ext uri="{0D108BD9-81ED-4DB2-BD59-A6C34878D82A}">
                    <a16:rowId xmlns:a16="http://schemas.microsoft.com/office/drawing/2014/main" val="3913401226"/>
                  </a:ext>
                </a:extLst>
              </a:tr>
              <a:tr h="140012">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101824408"/>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4203842546"/>
                  </a:ext>
                </a:extLst>
              </a:tr>
              <a:tr h="140012">
                <a:tc>
                  <a:txBody>
                    <a:bodyPr/>
                    <a:lstStyle/>
                    <a:p>
                      <a:pPr>
                        <a:lnSpc>
                          <a:spcPct val="115000"/>
                        </a:lnSpc>
                        <a:spcAft>
                          <a:spcPts val="0"/>
                        </a:spcAft>
                      </a:pPr>
                      <a:r>
                        <a:rPr lang="en-IN" sz="1400" dirty="0">
                          <a:effectLst/>
                        </a:rPr>
                        <a:t>WHERE age &gt; 25</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1120715872"/>
                  </a:ext>
                </a:extLst>
              </a:tr>
              <a:tr h="140012">
                <a:tc>
                  <a:txBody>
                    <a:bodyPr/>
                    <a:lstStyle/>
                    <a:p>
                      <a:pPr>
                        <a:lnSpc>
                          <a:spcPct val="115000"/>
                        </a:lnSpc>
                        <a:spcAft>
                          <a:spcPts val="0"/>
                        </a:spcAft>
                      </a:pPr>
                      <a:r>
                        <a:rPr lang="en-IN" sz="1400" dirty="0">
                          <a:effectLst/>
                        </a:rPr>
                        <a:t>AND age &lt;= 50</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2658483588"/>
                  </a:ext>
                </a:extLst>
              </a:tr>
              <a:tr h="305925">
                <a:tc>
                  <a:txBody>
                    <a:bodyPr/>
                    <a:lstStyle/>
                    <a:p>
                      <a:endParaRPr lang="en-IN" sz="1400" dirty="0"/>
                    </a:p>
                  </a:txBody>
                  <a:tcPr marL="48160" marR="48160" marT="48160" marB="48160"/>
                </a:tc>
                <a:extLst>
                  <a:ext uri="{0D108BD9-81ED-4DB2-BD59-A6C34878D82A}">
                    <a16:rowId xmlns:a16="http://schemas.microsoft.com/office/drawing/2014/main" val="31207794"/>
                  </a:ext>
                </a:extLst>
              </a:tr>
              <a:tr h="140012">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3448261649"/>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3494963518"/>
                  </a:ext>
                </a:extLst>
              </a:tr>
              <a:tr h="140012">
                <a:tc>
                  <a:txBody>
                    <a:bodyPr/>
                    <a:lstStyle/>
                    <a:p>
                      <a:pPr>
                        <a:lnSpc>
                          <a:spcPct val="115000"/>
                        </a:lnSpc>
                        <a:spcAft>
                          <a:spcPts val="0"/>
                        </a:spcAft>
                      </a:pPr>
                      <a:r>
                        <a:rPr lang="en-IN" sz="1400" dirty="0">
                          <a:effectLst/>
                        </a:rPr>
                        <a:t>WHERE </a:t>
                      </a:r>
                      <a:r>
                        <a:rPr lang="en-IN" sz="1400" dirty="0" err="1">
                          <a:effectLst/>
                        </a:rPr>
                        <a:t>user_id</a:t>
                      </a:r>
                      <a:r>
                        <a:rPr lang="en-IN" sz="1400" dirty="0">
                          <a:effectLst/>
                        </a:rPr>
                        <a:t> like "%</a:t>
                      </a:r>
                      <a:r>
                        <a:rPr lang="en-IN" sz="1400" dirty="0" err="1">
                          <a:effectLst/>
                        </a:rPr>
                        <a:t>bc</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827955845"/>
                  </a:ext>
                </a:extLst>
              </a:tr>
              <a:tr h="305925">
                <a:tc>
                  <a:txBody>
                    <a:bodyPr/>
                    <a:lstStyle/>
                    <a:p>
                      <a:endParaRPr lang="en-IN" sz="1400" dirty="0"/>
                    </a:p>
                  </a:txBody>
                  <a:tcPr marL="48160" marR="48160" marT="48160" marB="48160"/>
                </a:tc>
                <a:extLst>
                  <a:ext uri="{0D108BD9-81ED-4DB2-BD59-A6C34878D82A}">
                    <a16:rowId xmlns:a16="http://schemas.microsoft.com/office/drawing/2014/main" val="4145377313"/>
                  </a:ext>
                </a:extLst>
              </a:tr>
              <a:tr h="140012">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2426253568"/>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368796245"/>
                  </a:ext>
                </a:extLst>
              </a:tr>
              <a:tr h="140012">
                <a:tc>
                  <a:txBody>
                    <a:bodyPr/>
                    <a:lstStyle/>
                    <a:p>
                      <a:pPr>
                        <a:lnSpc>
                          <a:spcPct val="115000"/>
                        </a:lnSpc>
                        <a:spcAft>
                          <a:spcPts val="0"/>
                        </a:spcAft>
                      </a:pPr>
                      <a:r>
                        <a:rPr lang="en-IN" sz="1400" dirty="0">
                          <a:effectLst/>
                        </a:rPr>
                        <a:t>WHERE </a:t>
                      </a:r>
                      <a:r>
                        <a:rPr lang="en-IN" sz="1400" dirty="0" err="1">
                          <a:effectLst/>
                        </a:rPr>
                        <a:t>user_id</a:t>
                      </a:r>
                      <a:r>
                        <a:rPr lang="en-IN" sz="1400" dirty="0">
                          <a:effectLst/>
                        </a:rPr>
                        <a:t> like "</a:t>
                      </a:r>
                      <a:r>
                        <a:rPr lang="en-IN" sz="1400" dirty="0" err="1">
                          <a:effectLst/>
                        </a:rPr>
                        <a:t>bc</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2201403783"/>
                  </a:ext>
                </a:extLst>
              </a:tr>
              <a:tr h="305925">
                <a:tc>
                  <a:txBody>
                    <a:bodyPr/>
                    <a:lstStyle/>
                    <a:p>
                      <a:endParaRPr lang="en-IN" sz="1400" dirty="0"/>
                    </a:p>
                  </a:txBody>
                  <a:tcPr marL="48160" marR="48160" marT="48160" marB="48160"/>
                </a:tc>
                <a:extLst>
                  <a:ext uri="{0D108BD9-81ED-4DB2-BD59-A6C34878D82A}">
                    <a16:rowId xmlns:a16="http://schemas.microsoft.com/office/drawing/2014/main" val="706438938"/>
                  </a:ext>
                </a:extLst>
              </a:tr>
              <a:tr h="140012">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218956923"/>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3920692262"/>
                  </a:ext>
                </a:extLst>
              </a:tr>
              <a:tr h="140012">
                <a:tc>
                  <a:txBody>
                    <a:bodyPr/>
                    <a:lstStyle/>
                    <a:p>
                      <a:pPr>
                        <a:lnSpc>
                          <a:spcPct val="115000"/>
                        </a:lnSpc>
                        <a:spcAft>
                          <a:spcPts val="0"/>
                        </a:spcAft>
                      </a:pPr>
                      <a:r>
                        <a:rPr lang="en-IN" sz="1400" dirty="0">
                          <a:effectLst/>
                        </a:rPr>
                        <a:t>WHERE status = "A"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3771196763"/>
                  </a:ext>
                </a:extLst>
              </a:tr>
              <a:tr h="140012">
                <a:tc>
                  <a:txBody>
                    <a:bodyPr/>
                    <a:lstStyle/>
                    <a:p>
                      <a:pPr>
                        <a:lnSpc>
                          <a:spcPct val="115000"/>
                        </a:lnSpc>
                        <a:spcAft>
                          <a:spcPts val="0"/>
                        </a:spcAft>
                      </a:pPr>
                      <a:r>
                        <a:rPr lang="en-IN" sz="1400" dirty="0">
                          <a:effectLst/>
                        </a:rPr>
                        <a:t>ORDER BY </a:t>
                      </a:r>
                      <a:r>
                        <a:rPr lang="en-IN" sz="1400" dirty="0" err="1">
                          <a:effectLst/>
                        </a:rPr>
                        <a:t>user_id</a:t>
                      </a:r>
                      <a:r>
                        <a:rPr lang="en-IN" sz="1400" dirty="0">
                          <a:effectLst/>
                        </a:rPr>
                        <a:t> ASC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1934963456"/>
                  </a:ext>
                </a:extLst>
              </a:tr>
              <a:tr h="305925">
                <a:tc>
                  <a:txBody>
                    <a:bodyPr/>
                    <a:lstStyle/>
                    <a:p>
                      <a:endParaRPr lang="en-IN" sz="1400" dirty="0"/>
                    </a:p>
                  </a:txBody>
                  <a:tcPr marL="48160" marR="48160" marT="48160" marB="48160"/>
                </a:tc>
                <a:extLst>
                  <a:ext uri="{0D108BD9-81ED-4DB2-BD59-A6C34878D82A}">
                    <a16:rowId xmlns:a16="http://schemas.microsoft.com/office/drawing/2014/main" val="2272670886"/>
                  </a:ext>
                </a:extLst>
              </a:tr>
              <a:tr h="140012">
                <a:tc>
                  <a:txBody>
                    <a:bodyPr/>
                    <a:lstStyle/>
                    <a:p>
                      <a:pPr>
                        <a:lnSpc>
                          <a:spcPct val="115000"/>
                        </a:lnSpc>
                        <a:spcAft>
                          <a:spcPts val="0"/>
                        </a:spcAft>
                      </a:pPr>
                      <a:r>
                        <a:rPr lang="en-IN" sz="1400" dirty="0">
                          <a:effectLst/>
                        </a:rPr>
                        <a:t>SELECT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519334500"/>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2328244830"/>
                  </a:ext>
                </a:extLst>
              </a:tr>
              <a:tr h="140012">
                <a:tc>
                  <a:txBody>
                    <a:bodyPr/>
                    <a:lstStyle/>
                    <a:p>
                      <a:pPr>
                        <a:lnSpc>
                          <a:spcPct val="115000"/>
                        </a:lnSpc>
                        <a:spcAft>
                          <a:spcPts val="0"/>
                        </a:spcAft>
                      </a:pPr>
                      <a:r>
                        <a:rPr lang="en-IN" sz="1400" dirty="0">
                          <a:effectLst/>
                        </a:rPr>
                        <a:t>WHERE status = "A"</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125348353"/>
                  </a:ext>
                </a:extLst>
              </a:tr>
              <a:tr h="140012">
                <a:tc>
                  <a:txBody>
                    <a:bodyPr/>
                    <a:lstStyle/>
                    <a:p>
                      <a:pPr>
                        <a:lnSpc>
                          <a:spcPct val="115000"/>
                        </a:lnSpc>
                        <a:spcAft>
                          <a:spcPts val="0"/>
                        </a:spcAft>
                      </a:pPr>
                      <a:r>
                        <a:rPr lang="en-IN" sz="1400" dirty="0">
                          <a:effectLst/>
                        </a:rPr>
                        <a:t>ORDER BY </a:t>
                      </a:r>
                      <a:r>
                        <a:rPr lang="en-IN" sz="1400" dirty="0" err="1">
                          <a:effectLst/>
                        </a:rPr>
                        <a:t>user_id</a:t>
                      </a:r>
                      <a:r>
                        <a:rPr lang="en-IN" sz="1400" dirty="0">
                          <a:effectLst/>
                        </a:rPr>
                        <a:t> DESC</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4010719834"/>
                  </a:ext>
                </a:extLst>
              </a:tr>
              <a:tr h="305925">
                <a:tc>
                  <a:txBody>
                    <a:bodyPr/>
                    <a:lstStyle/>
                    <a:p>
                      <a:endParaRPr lang="en-IN" sz="1400" dirty="0"/>
                    </a:p>
                  </a:txBody>
                  <a:tcPr marL="48160" marR="48160" marT="48160" marB="48160"/>
                </a:tc>
                <a:extLst>
                  <a:ext uri="{0D108BD9-81ED-4DB2-BD59-A6C34878D82A}">
                    <a16:rowId xmlns:a16="http://schemas.microsoft.com/office/drawing/2014/main" val="3826085556"/>
                  </a:ext>
                </a:extLst>
              </a:tr>
              <a:tr h="140012">
                <a:tc>
                  <a:txBody>
                    <a:bodyPr/>
                    <a:lstStyle/>
                    <a:p>
                      <a:pPr>
                        <a:lnSpc>
                          <a:spcPct val="115000"/>
                        </a:lnSpc>
                        <a:spcAft>
                          <a:spcPts val="0"/>
                        </a:spcAft>
                      </a:pPr>
                      <a:r>
                        <a:rPr lang="en-IN" sz="1400" dirty="0">
                          <a:effectLst/>
                        </a:rPr>
                        <a:t>SELECT COUNT(*)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1974548840"/>
                  </a:ext>
                </a:extLst>
              </a:tr>
              <a:tr h="140012">
                <a:tc>
                  <a:txBody>
                    <a:bodyPr/>
                    <a:lstStyle/>
                    <a:p>
                      <a:pPr>
                        <a:lnSpc>
                          <a:spcPct val="115000"/>
                        </a:lnSpc>
                        <a:spcAft>
                          <a:spcPts val="0"/>
                        </a:spcAft>
                      </a:pPr>
                      <a:r>
                        <a:rPr lang="en-IN" sz="1400" dirty="0">
                          <a:effectLst/>
                        </a:rPr>
                        <a:t>FROM people</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928" marR="95928" marT="0" marB="0"/>
                </a:tc>
                <a:extLst>
                  <a:ext uri="{0D108BD9-81ED-4DB2-BD59-A6C34878D82A}">
                    <a16:rowId xmlns:a16="http://schemas.microsoft.com/office/drawing/2014/main" val="479031248"/>
                  </a:ext>
                </a:extLst>
              </a:tr>
            </a:tbl>
          </a:graphicData>
        </a:graphic>
      </p:graphicFrame>
      <p:sp>
        <p:nvSpPr>
          <p:cNvPr id="4" name="Slide Number Placeholder 3">
            <a:extLst>
              <a:ext uri="{FF2B5EF4-FFF2-40B4-BE49-F238E27FC236}">
                <a16:creationId xmlns:a16="http://schemas.microsoft.com/office/drawing/2014/main" id="{11466FC8-A86A-4687-8777-E0E277A7E320}"/>
              </a:ext>
            </a:extLst>
          </p:cNvPr>
          <p:cNvSpPr>
            <a:spLocks noGrp="1"/>
          </p:cNvSpPr>
          <p:nvPr>
            <p:ph type="sldNum" sz="quarter" idx="12"/>
          </p:nvPr>
        </p:nvSpPr>
        <p:spPr/>
        <p:txBody>
          <a:bodyPr/>
          <a:lstStyle/>
          <a:p>
            <a:fld id="{B50E8914-3A3C-4712-9D59-CE111BB10161}" type="slidenum">
              <a:rPr lang="en-US" smtClean="0"/>
              <a:pPr/>
              <a:t>55</a:t>
            </a:fld>
            <a:endParaRPr lang="en-US"/>
          </a:p>
        </p:txBody>
      </p:sp>
      <p:graphicFrame>
        <p:nvGraphicFramePr>
          <p:cNvPr id="6" name="Table 5">
            <a:extLst>
              <a:ext uri="{FF2B5EF4-FFF2-40B4-BE49-F238E27FC236}">
                <a16:creationId xmlns:a16="http://schemas.microsoft.com/office/drawing/2014/main" id="{0E300F86-5A32-4581-9AF3-9955E3EACBF3}"/>
              </a:ext>
            </a:extLst>
          </p:cNvPr>
          <p:cNvGraphicFramePr>
            <a:graphicFrameLocks noGrp="1"/>
          </p:cNvGraphicFramePr>
          <p:nvPr>
            <p:extLst>
              <p:ext uri="{D42A27DB-BD31-4B8C-83A1-F6EECF244321}">
                <p14:modId xmlns:p14="http://schemas.microsoft.com/office/powerpoint/2010/main" val="594268775"/>
              </p:ext>
            </p:extLst>
          </p:nvPr>
        </p:nvGraphicFramePr>
        <p:xfrm>
          <a:off x="5011844" y="21260"/>
          <a:ext cx="2611700" cy="6915704"/>
        </p:xfrm>
        <a:graphic>
          <a:graphicData uri="http://schemas.openxmlformats.org/drawingml/2006/table">
            <a:tbl>
              <a:tblPr firstRow="1" firstCol="1" bandRow="1">
                <a:tableStyleId>{5C22544A-7EE6-4342-B048-85BDC9FD1C3A}</a:tableStyleId>
              </a:tblPr>
              <a:tblGrid>
                <a:gridCol w="2611700">
                  <a:extLst>
                    <a:ext uri="{9D8B030D-6E8A-4147-A177-3AD203B41FA5}">
                      <a16:colId xmlns:a16="http://schemas.microsoft.com/office/drawing/2014/main" val="1216705116"/>
                    </a:ext>
                  </a:extLst>
                </a:gridCol>
              </a:tblGrid>
              <a:tr h="260579">
                <a:tc>
                  <a:txBody>
                    <a:bodyPr/>
                    <a:lstStyle/>
                    <a:p>
                      <a:endParaRPr lang="en-IN" sz="1100" dirty="0"/>
                    </a:p>
                  </a:txBody>
                  <a:tcPr marL="48630" marR="48630" marT="48630" marB="48630"/>
                </a:tc>
                <a:extLst>
                  <a:ext uri="{0D108BD9-81ED-4DB2-BD59-A6C34878D82A}">
                    <a16:rowId xmlns:a16="http://schemas.microsoft.com/office/drawing/2014/main" val="3873230411"/>
                  </a:ext>
                </a:extLst>
              </a:tr>
              <a:tr h="227183">
                <a:tc>
                  <a:txBody>
                    <a:bodyPr/>
                    <a:lstStyle/>
                    <a:p>
                      <a:pPr>
                        <a:lnSpc>
                          <a:spcPct val="115000"/>
                        </a:lnSpc>
                        <a:spcAft>
                          <a:spcPts val="0"/>
                        </a:spcAft>
                      </a:pPr>
                      <a:r>
                        <a:rPr lang="en-IN" sz="1400" dirty="0" err="1">
                          <a:effectLst/>
                        </a:rPr>
                        <a:t>db.people.find</a:t>
                      </a: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1519331589"/>
                  </a:ext>
                </a:extLst>
              </a:tr>
              <a:tr h="468544">
                <a:tc>
                  <a:txBody>
                    <a:bodyPr/>
                    <a:lstStyle/>
                    <a:p>
                      <a:pPr>
                        <a:lnSpc>
                          <a:spcPct val="115000"/>
                        </a:lnSpc>
                        <a:spcAft>
                          <a:spcPts val="0"/>
                        </a:spcAft>
                      </a:pPr>
                      <a:r>
                        <a:rPr lang="en-IN" sz="1400" dirty="0">
                          <a:effectLst/>
                        </a:rPr>
                        <a:t>{ age: { $</a:t>
                      </a:r>
                      <a:r>
                        <a:rPr lang="en-IN" sz="1400" dirty="0" err="1">
                          <a:effectLst/>
                        </a:rPr>
                        <a:t>gt</a:t>
                      </a:r>
                      <a:r>
                        <a:rPr lang="en-IN" sz="1400" dirty="0">
                          <a:effectLst/>
                        </a:rPr>
                        <a:t>: 25, $</a:t>
                      </a:r>
                      <a:r>
                        <a:rPr lang="en-IN" sz="1400" dirty="0" err="1">
                          <a:effectLst/>
                        </a:rPr>
                        <a:t>lte</a:t>
                      </a:r>
                      <a:r>
                        <a:rPr lang="en-IN" sz="1400" dirty="0">
                          <a:effectLst/>
                        </a:rPr>
                        <a:t>: 50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3582928878"/>
                  </a:ext>
                </a:extLst>
              </a:tr>
              <a:tr h="227183">
                <a:tc>
                  <a:txBody>
                    <a:bodyPr/>
                    <a:lstStyle/>
                    <a:p>
                      <a:pPr>
                        <a:lnSpc>
                          <a:spcPct val="115000"/>
                        </a:lnSpc>
                        <a:spcAft>
                          <a:spcPts val="0"/>
                        </a:spcAft>
                      </a:pPr>
                      <a:r>
                        <a:rPr lang="en-IN" sz="1400" dirty="0">
                          <a:effectLst/>
                        </a:rPr>
                        <a: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4292632375"/>
                  </a:ext>
                </a:extLst>
              </a:tr>
              <a:tr h="192454">
                <a:tc>
                  <a:txBody>
                    <a:bodyPr/>
                    <a:lstStyle/>
                    <a:p>
                      <a:endParaRPr lang="en-IN" sz="1400" dirty="0"/>
                    </a:p>
                  </a:txBody>
                  <a:tcPr marL="48630" marR="48630" marT="48630" marB="48630"/>
                </a:tc>
                <a:extLst>
                  <a:ext uri="{0D108BD9-81ED-4DB2-BD59-A6C34878D82A}">
                    <a16:rowId xmlns:a16="http://schemas.microsoft.com/office/drawing/2014/main" val="2527734071"/>
                  </a:ext>
                </a:extLst>
              </a:tr>
              <a:tr h="599282">
                <a:tc>
                  <a:txBody>
                    <a:bodyPr/>
                    <a:lstStyle/>
                    <a:p>
                      <a:pPr>
                        <a:lnSpc>
                          <a:spcPct val="115000"/>
                        </a:lnSpc>
                        <a:spcAft>
                          <a:spcPts val="0"/>
                        </a:spcAft>
                      </a:pPr>
                      <a:r>
                        <a:rPr lang="en-IN" sz="1400" dirty="0" err="1">
                          <a:effectLst/>
                        </a:rPr>
                        <a:t>db.people.find</a:t>
                      </a:r>
                      <a:r>
                        <a:rPr lang="en-IN" sz="1400" dirty="0">
                          <a:effectLst/>
                        </a:rPr>
                        <a:t>( { </a:t>
                      </a:r>
                      <a:r>
                        <a:rPr lang="en-IN" sz="1400" dirty="0" err="1">
                          <a:effectLst/>
                        </a:rPr>
                        <a:t>user_id</a:t>
                      </a:r>
                      <a:r>
                        <a:rPr lang="en-IN" sz="1400" dirty="0">
                          <a:effectLst/>
                        </a:rPr>
                        <a:t>: /</a:t>
                      </a:r>
                      <a:r>
                        <a:rPr lang="en-IN" sz="1400" dirty="0" err="1">
                          <a:effectLst/>
                        </a:rPr>
                        <a:t>bc</a:t>
                      </a:r>
                      <a:r>
                        <a:rPr lang="en-IN" sz="1400" dirty="0">
                          <a:effectLst/>
                        </a:rPr>
                        <a:t>/ } )  -or- </a:t>
                      </a:r>
                      <a:endParaRPr lang="en-IN" sz="1400" dirty="0">
                        <a:effectLst/>
                        <a:latin typeface="Calibri" panose="020F0502020204030204" pitchFamily="34" charset="0"/>
                        <a:cs typeface="Times New Roman" panose="02020603050405020304" pitchFamily="18" charset="0"/>
                      </a:endParaRPr>
                    </a:p>
                  </a:txBody>
                  <a:tcPr marL="96865" marR="96865" marT="0" marB="0"/>
                </a:tc>
                <a:extLst>
                  <a:ext uri="{0D108BD9-81ED-4DB2-BD59-A6C34878D82A}">
                    <a16:rowId xmlns:a16="http://schemas.microsoft.com/office/drawing/2014/main" val="3265473240"/>
                  </a:ext>
                </a:extLst>
              </a:tr>
              <a:tr h="555282">
                <a:tc>
                  <a:txBody>
                    <a:bodyPr/>
                    <a:lstStyle/>
                    <a:p>
                      <a:pPr>
                        <a:lnSpc>
                          <a:spcPct val="115000"/>
                        </a:lnSpc>
                        <a:spcAft>
                          <a:spcPts val="0"/>
                        </a:spcAft>
                      </a:pPr>
                      <a:r>
                        <a:rPr lang="en-IN" sz="1400" dirty="0" err="1">
                          <a:effectLst/>
                        </a:rPr>
                        <a:t>db.people.find</a:t>
                      </a:r>
                      <a:r>
                        <a:rPr lang="en-IN" sz="1400" dirty="0">
                          <a:effectLst/>
                        </a:rPr>
                        <a:t>( { </a:t>
                      </a:r>
                      <a:r>
                        <a:rPr lang="en-IN" sz="1400" dirty="0" err="1">
                          <a:effectLst/>
                        </a:rPr>
                        <a:t>user_id</a:t>
                      </a:r>
                      <a:r>
                        <a:rPr lang="en-IN" sz="1400" dirty="0">
                          <a:effectLst/>
                        </a:rPr>
                        <a:t>: { $regex: /</a:t>
                      </a:r>
                      <a:r>
                        <a:rPr lang="en-IN" sz="1400" dirty="0" err="1">
                          <a:effectLst/>
                        </a:rPr>
                        <a:t>bc</a:t>
                      </a:r>
                      <a:r>
                        <a:rPr lang="en-IN" sz="1400" dirty="0">
                          <a:effectLst/>
                        </a:rPr>
                        <a:t>/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3105537014"/>
                  </a:ext>
                </a:extLst>
              </a:tr>
              <a:tr h="305553">
                <a:tc>
                  <a:txBody>
                    <a:bodyPr/>
                    <a:lstStyle/>
                    <a:p>
                      <a:endParaRPr lang="en-IN" sz="1400" dirty="0"/>
                    </a:p>
                  </a:txBody>
                  <a:tcPr marL="48630" marR="48630" marT="48630" marB="48630"/>
                </a:tc>
                <a:extLst>
                  <a:ext uri="{0D108BD9-81ED-4DB2-BD59-A6C34878D82A}">
                    <a16:rowId xmlns:a16="http://schemas.microsoft.com/office/drawing/2014/main" val="938300196"/>
                  </a:ext>
                </a:extLst>
              </a:tr>
              <a:tr h="601391">
                <a:tc>
                  <a:txBody>
                    <a:bodyPr/>
                    <a:lstStyle/>
                    <a:p>
                      <a:pPr>
                        <a:lnSpc>
                          <a:spcPct val="115000"/>
                        </a:lnSpc>
                        <a:spcAft>
                          <a:spcPts val="0"/>
                        </a:spcAft>
                      </a:pPr>
                      <a:r>
                        <a:rPr lang="en-IN" sz="1400" dirty="0" err="1">
                          <a:effectLst/>
                        </a:rPr>
                        <a:t>db.people.find</a:t>
                      </a:r>
                      <a:r>
                        <a:rPr lang="en-IN" sz="1400" dirty="0">
                          <a:effectLst/>
                        </a:rPr>
                        <a:t>( { </a:t>
                      </a:r>
                      <a:r>
                        <a:rPr lang="en-IN" sz="1400" dirty="0" err="1">
                          <a:effectLst/>
                        </a:rPr>
                        <a:t>user_id</a:t>
                      </a:r>
                      <a:r>
                        <a:rPr lang="en-IN" sz="1400" dirty="0">
                          <a:effectLst/>
                        </a:rPr>
                        <a:t>: /^</a:t>
                      </a:r>
                      <a:r>
                        <a:rPr lang="en-IN" sz="1400" dirty="0" err="1">
                          <a:effectLst/>
                        </a:rPr>
                        <a:t>bc</a:t>
                      </a:r>
                      <a:r>
                        <a:rPr lang="en-IN" sz="1400" dirty="0">
                          <a:effectLst/>
                        </a:rPr>
                        <a:t>/ } )   -or- </a:t>
                      </a:r>
                      <a:endParaRPr lang="en-IN" sz="1400" dirty="0">
                        <a:effectLst/>
                        <a:latin typeface="Calibri" panose="020F0502020204030204" pitchFamily="34" charset="0"/>
                        <a:cs typeface="Times New Roman" panose="02020603050405020304" pitchFamily="18" charset="0"/>
                      </a:endParaRPr>
                    </a:p>
                  </a:txBody>
                  <a:tcPr marL="96865" marR="96865" marT="0" marB="0"/>
                </a:tc>
                <a:extLst>
                  <a:ext uri="{0D108BD9-81ED-4DB2-BD59-A6C34878D82A}">
                    <a16:rowId xmlns:a16="http://schemas.microsoft.com/office/drawing/2014/main" val="983103552"/>
                  </a:ext>
                </a:extLst>
              </a:tr>
              <a:tr h="532747">
                <a:tc>
                  <a:txBody>
                    <a:bodyPr/>
                    <a:lstStyle/>
                    <a:p>
                      <a:pPr>
                        <a:lnSpc>
                          <a:spcPct val="115000"/>
                        </a:lnSpc>
                        <a:spcAft>
                          <a:spcPts val="0"/>
                        </a:spcAft>
                      </a:pPr>
                      <a:r>
                        <a:rPr lang="en-IN" sz="1400" dirty="0" err="1">
                          <a:effectLst/>
                        </a:rPr>
                        <a:t>db.people.find</a:t>
                      </a:r>
                      <a:r>
                        <a:rPr lang="en-IN" sz="1400" dirty="0">
                          <a:effectLst/>
                        </a:rPr>
                        <a:t>( { </a:t>
                      </a:r>
                      <a:r>
                        <a:rPr lang="en-IN" sz="1400" dirty="0" err="1">
                          <a:effectLst/>
                        </a:rPr>
                        <a:t>user_id</a:t>
                      </a:r>
                      <a:r>
                        <a:rPr lang="en-IN" sz="1400" dirty="0">
                          <a:effectLst/>
                        </a:rPr>
                        <a:t>: { $regex: /^</a:t>
                      </a:r>
                      <a:r>
                        <a:rPr lang="en-IN" sz="1400" dirty="0" err="1">
                          <a:effectLst/>
                        </a:rPr>
                        <a:t>bc</a:t>
                      </a:r>
                      <a:r>
                        <a:rPr lang="en-IN" sz="1400" dirty="0">
                          <a:effectLst/>
                        </a:rPr>
                        <a:t>/ }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2140661764"/>
                  </a:ext>
                </a:extLst>
              </a:tr>
              <a:tr h="305553">
                <a:tc>
                  <a:txBody>
                    <a:bodyPr/>
                    <a:lstStyle/>
                    <a:p>
                      <a:endParaRPr lang="en-IN" sz="1400" dirty="0"/>
                    </a:p>
                  </a:txBody>
                  <a:tcPr marL="48630" marR="48630" marT="48630" marB="48630"/>
                </a:tc>
                <a:extLst>
                  <a:ext uri="{0D108BD9-81ED-4DB2-BD59-A6C34878D82A}">
                    <a16:rowId xmlns:a16="http://schemas.microsoft.com/office/drawing/2014/main" val="275746114"/>
                  </a:ext>
                </a:extLst>
              </a:tr>
              <a:tr h="563509">
                <a:tc>
                  <a:txBody>
                    <a:bodyPr/>
                    <a:lstStyle/>
                    <a:p>
                      <a:pPr>
                        <a:lnSpc>
                          <a:spcPct val="115000"/>
                        </a:lnSpc>
                        <a:spcAft>
                          <a:spcPts val="0"/>
                        </a:spcAft>
                      </a:pPr>
                      <a:r>
                        <a:rPr lang="en-IN" sz="1400" dirty="0" err="1">
                          <a:effectLst/>
                        </a:rPr>
                        <a:t>db.people.find</a:t>
                      </a:r>
                      <a:r>
                        <a:rPr lang="en-IN" sz="1400" dirty="0">
                          <a:effectLst/>
                        </a:rPr>
                        <a:t>( { status: "A" } ).sort( { </a:t>
                      </a:r>
                      <a:r>
                        <a:rPr lang="en-IN" sz="1400" dirty="0" err="1">
                          <a:effectLst/>
                        </a:rPr>
                        <a:t>user_id</a:t>
                      </a:r>
                      <a:r>
                        <a:rPr lang="en-IN" sz="1400" dirty="0">
                          <a:effectLst/>
                        </a:rPr>
                        <a:t>: 1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84059346"/>
                  </a:ext>
                </a:extLst>
              </a:tr>
              <a:tr h="305553">
                <a:tc>
                  <a:txBody>
                    <a:bodyPr/>
                    <a:lstStyle/>
                    <a:p>
                      <a:endParaRPr lang="en-IN" sz="1400" dirty="0"/>
                    </a:p>
                  </a:txBody>
                  <a:tcPr marL="48630" marR="48630" marT="48630" marB="48630"/>
                </a:tc>
                <a:extLst>
                  <a:ext uri="{0D108BD9-81ED-4DB2-BD59-A6C34878D82A}">
                    <a16:rowId xmlns:a16="http://schemas.microsoft.com/office/drawing/2014/main" val="2816765302"/>
                  </a:ext>
                </a:extLst>
              </a:tr>
              <a:tr h="571883">
                <a:tc>
                  <a:txBody>
                    <a:bodyPr/>
                    <a:lstStyle/>
                    <a:p>
                      <a:pPr>
                        <a:lnSpc>
                          <a:spcPct val="115000"/>
                        </a:lnSpc>
                        <a:spcAft>
                          <a:spcPts val="0"/>
                        </a:spcAft>
                      </a:pPr>
                      <a:r>
                        <a:rPr lang="en-IN" sz="1400" dirty="0" err="1">
                          <a:effectLst/>
                        </a:rPr>
                        <a:t>db.people.find</a:t>
                      </a:r>
                      <a:r>
                        <a:rPr lang="en-IN" sz="1400" dirty="0">
                          <a:effectLst/>
                        </a:rPr>
                        <a:t>( { status: "A" } ).sort( { </a:t>
                      </a:r>
                      <a:r>
                        <a:rPr lang="en-IN" sz="1400" dirty="0" err="1">
                          <a:effectLst/>
                        </a:rPr>
                        <a:t>user_id</a:t>
                      </a:r>
                      <a:r>
                        <a:rPr lang="en-IN" sz="1400" dirty="0">
                          <a:effectLst/>
                        </a:rPr>
                        <a:t>: -1 }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3872782089"/>
                  </a:ext>
                </a:extLst>
              </a:tr>
              <a:tr h="0">
                <a:tc>
                  <a:txBody>
                    <a:bodyPr/>
                    <a:lstStyle/>
                    <a:p>
                      <a:endParaRPr lang="en-IN" sz="1400" dirty="0"/>
                    </a:p>
                  </a:txBody>
                  <a:tcPr marL="48630" marR="48630" marT="48630" marB="48630"/>
                </a:tc>
                <a:extLst>
                  <a:ext uri="{0D108BD9-81ED-4DB2-BD59-A6C34878D82A}">
                    <a16:rowId xmlns:a16="http://schemas.microsoft.com/office/drawing/2014/main" val="2549995851"/>
                  </a:ext>
                </a:extLst>
              </a:tr>
              <a:tr h="292057">
                <a:tc>
                  <a:txBody>
                    <a:bodyPr/>
                    <a:lstStyle/>
                    <a:p>
                      <a:pPr>
                        <a:lnSpc>
                          <a:spcPct val="115000"/>
                        </a:lnSpc>
                        <a:spcAft>
                          <a:spcPts val="0"/>
                        </a:spcAft>
                      </a:pPr>
                      <a:r>
                        <a:rPr lang="en-IN" sz="1400" dirty="0" err="1">
                          <a:effectLst/>
                        </a:rPr>
                        <a:t>db.people.count</a:t>
                      </a:r>
                      <a:r>
                        <a:rPr lang="en-IN" sz="1400" dirty="0">
                          <a:effectLst/>
                        </a:rPr>
                        <a:t>()                 or </a:t>
                      </a:r>
                      <a:endParaRPr lang="en-IN" sz="1400" dirty="0">
                        <a:effectLst/>
                        <a:latin typeface="Calibri" panose="020F0502020204030204" pitchFamily="34" charset="0"/>
                        <a:cs typeface="Times New Roman" panose="02020603050405020304" pitchFamily="18" charset="0"/>
                      </a:endParaRPr>
                    </a:p>
                  </a:txBody>
                  <a:tcPr marL="96865" marR="96865" marT="0" marB="0"/>
                </a:tc>
                <a:extLst>
                  <a:ext uri="{0D108BD9-81ED-4DB2-BD59-A6C34878D82A}">
                    <a16:rowId xmlns:a16="http://schemas.microsoft.com/office/drawing/2014/main" val="1148602492"/>
                  </a:ext>
                </a:extLst>
              </a:tr>
              <a:tr h="451109">
                <a:tc>
                  <a:txBody>
                    <a:bodyPr/>
                    <a:lstStyle/>
                    <a:p>
                      <a:pPr>
                        <a:lnSpc>
                          <a:spcPct val="115000"/>
                        </a:lnSpc>
                        <a:spcAft>
                          <a:spcPts val="0"/>
                        </a:spcAft>
                      </a:pPr>
                      <a:r>
                        <a:rPr lang="en-IN" sz="1400" dirty="0" err="1">
                          <a:effectLst/>
                        </a:rPr>
                        <a:t>db.people.find</a:t>
                      </a:r>
                      <a:r>
                        <a:rPr lang="en-IN" sz="1400" dirty="0">
                          <a:effectLst/>
                        </a:rPr>
                        <a:t>().count()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6865" marR="96865" marT="0" marB="0"/>
                </a:tc>
                <a:extLst>
                  <a:ext uri="{0D108BD9-81ED-4DB2-BD59-A6C34878D82A}">
                    <a16:rowId xmlns:a16="http://schemas.microsoft.com/office/drawing/2014/main" val="1646670209"/>
                  </a:ext>
                </a:extLst>
              </a:tr>
            </a:tbl>
          </a:graphicData>
        </a:graphic>
      </p:graphicFrame>
    </p:spTree>
    <p:extLst>
      <p:ext uri="{BB962C8B-B14F-4D97-AF65-F5344CB8AC3E}">
        <p14:creationId xmlns:p14="http://schemas.microsoft.com/office/powerpoint/2010/main" val="2337946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8"/>
          <p:cNvSpPr txBox="1">
            <a:spLocks noGrp="1"/>
          </p:cNvSpPr>
          <p:nvPr>
            <p:ph type="title"/>
          </p:nvPr>
        </p:nvSpPr>
        <p:spPr>
          <a:xfrm>
            <a:off x="1952596" y="0"/>
            <a:ext cx="8229600" cy="100010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3600"/>
            </a:pPr>
            <a:r>
              <a:rPr lang="en-IN" sz="3600"/>
              <a:t>Write MongoDB queries:</a:t>
            </a:r>
            <a:endParaRPr sz="3600"/>
          </a:p>
        </p:txBody>
      </p:sp>
      <p:sp>
        <p:nvSpPr>
          <p:cNvPr id="662" name="Google Shape;662;p88"/>
          <p:cNvSpPr txBox="1">
            <a:spLocks noGrp="1"/>
          </p:cNvSpPr>
          <p:nvPr>
            <p:ph type="body" idx="1"/>
          </p:nvPr>
        </p:nvSpPr>
        <p:spPr>
          <a:xfrm>
            <a:off x="1981200" y="1000108"/>
            <a:ext cx="8229600" cy="5643602"/>
          </a:xfrm>
          <a:prstGeom prst="rect">
            <a:avLst/>
          </a:prstGeom>
          <a:noFill/>
          <a:ln>
            <a:noFill/>
          </a:ln>
        </p:spPr>
        <p:txBody>
          <a:bodyPr spcFirstLastPara="1" vert="horz" wrap="square" lIns="91425" tIns="45700" rIns="91425" bIns="45700" rtlCol="0" anchor="t" anchorCtr="0">
            <a:normAutofit lnSpcReduction="10000"/>
          </a:bodyPr>
          <a:lstStyle/>
          <a:p>
            <a:pPr marL="342900" indent="-342900">
              <a:spcBef>
                <a:spcPts val="0"/>
              </a:spcBef>
              <a:buClr>
                <a:schemeClr val="dk1"/>
              </a:buClr>
              <a:buSzPct val="100000"/>
            </a:pPr>
            <a:r>
              <a:rPr lang="en-IN" b="1"/>
              <a:t>SELECT * FROM Teacher_info; 	</a:t>
            </a:r>
            <a:endParaRPr/>
          </a:p>
          <a:p>
            <a:pPr marL="742950" lvl="1" indent="-134619">
              <a:spcBef>
                <a:spcPts val="476"/>
              </a:spcBef>
              <a:buClr>
                <a:schemeClr val="dk1"/>
              </a:buClr>
              <a:buSzPct val="100000"/>
              <a:buNone/>
            </a:pPr>
            <a:endParaRPr b="1"/>
          </a:p>
          <a:p>
            <a:pPr marL="342900" indent="-342900">
              <a:spcBef>
                <a:spcPts val="544"/>
              </a:spcBef>
              <a:buClr>
                <a:schemeClr val="dk1"/>
              </a:buClr>
              <a:buSzPct val="100000"/>
            </a:pPr>
            <a:r>
              <a:rPr lang="en-IN" b="1"/>
              <a:t>SELECT * FROM Teacher_info WHERE sal = 25000;</a:t>
            </a:r>
            <a:endParaRPr/>
          </a:p>
          <a:p>
            <a:pPr marL="742950" lvl="1" indent="-285750">
              <a:spcBef>
                <a:spcPts val="476"/>
              </a:spcBef>
              <a:buClr>
                <a:schemeClr val="dk1"/>
              </a:buClr>
              <a:buSzPct val="100000"/>
              <a:buChar char="–"/>
            </a:pPr>
            <a:r>
              <a:rPr lang="en-IN" b="1"/>
              <a:t>	</a:t>
            </a:r>
            <a:endParaRPr/>
          </a:p>
          <a:p>
            <a:pPr marL="342900" indent="-170180">
              <a:spcBef>
                <a:spcPts val="544"/>
              </a:spcBef>
              <a:buClr>
                <a:schemeClr val="dk1"/>
              </a:buClr>
              <a:buSzPct val="100000"/>
              <a:buNone/>
            </a:pPr>
            <a:endParaRPr b="1"/>
          </a:p>
          <a:p>
            <a:pPr marL="342900" indent="-342900">
              <a:spcBef>
                <a:spcPts val="544"/>
              </a:spcBef>
              <a:buClr>
                <a:schemeClr val="dk1"/>
              </a:buClr>
              <a:buSzPct val="100000"/>
            </a:pPr>
            <a:r>
              <a:rPr lang="en-IN" b="1"/>
              <a:t>SELECT Teacher_id FROM Teacher_info WHERE Teacher_id = 1; 	</a:t>
            </a:r>
            <a:endParaRPr/>
          </a:p>
          <a:p>
            <a:pPr marL="742950" lvl="1" indent="-285750">
              <a:spcBef>
                <a:spcPts val="476"/>
              </a:spcBef>
              <a:buClr>
                <a:schemeClr val="dk1"/>
              </a:buClr>
              <a:buSzPct val="100000"/>
              <a:buNone/>
            </a:pPr>
            <a:endParaRPr b="1"/>
          </a:p>
          <a:p>
            <a:pPr marL="342900" indent="-342900">
              <a:spcBef>
                <a:spcPts val="544"/>
              </a:spcBef>
              <a:buClr>
                <a:schemeClr val="dk1"/>
              </a:buClr>
              <a:buSzPct val="100000"/>
            </a:pPr>
            <a:r>
              <a:rPr lang="en-IN" b="1"/>
              <a:t>SELECT * FROM Teacher_info WHERE status != "A“; 	</a:t>
            </a:r>
            <a:endParaRPr/>
          </a:p>
          <a:p>
            <a:pPr marL="742950" lvl="1" indent="-134619">
              <a:spcBef>
                <a:spcPts val="476"/>
              </a:spcBef>
              <a:buClr>
                <a:schemeClr val="dk1"/>
              </a:buClr>
              <a:buSzPct val="100000"/>
              <a:buNone/>
            </a:pPr>
            <a:endParaRPr b="1"/>
          </a:p>
          <a:p>
            <a:pPr marL="342900" indent="-342900">
              <a:spcBef>
                <a:spcPts val="544"/>
              </a:spcBef>
              <a:buClr>
                <a:schemeClr val="dk1"/>
              </a:buClr>
              <a:buSzPct val="100000"/>
            </a:pPr>
            <a:r>
              <a:rPr lang="en-IN" b="1"/>
              <a:t>SELECT * FROM Teacher_info WHERE status = "A" AND sal = 20000; </a:t>
            </a:r>
            <a:endParaRPr/>
          </a:p>
          <a:p>
            <a:pPr marL="742950" lvl="1" indent="-285750">
              <a:spcBef>
                <a:spcPts val="476"/>
              </a:spcBef>
              <a:buClr>
                <a:schemeClr val="dk1"/>
              </a:buClr>
              <a:buSzPct val="100000"/>
              <a:buChar char="–"/>
            </a:pPr>
            <a:r>
              <a:rPr lang="en-IN" b="1"/>
              <a:t>	</a:t>
            </a:r>
            <a:endParaRPr/>
          </a:p>
          <a:p>
            <a:pPr marL="342900" indent="-170180">
              <a:spcBef>
                <a:spcPts val="544"/>
              </a:spcBef>
              <a:buClr>
                <a:schemeClr val="dk1"/>
              </a:buClr>
              <a:buSzPct val="10000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9"/>
          <p:cNvSpPr txBox="1">
            <a:spLocks noGrp="1"/>
          </p:cNvSpPr>
          <p:nvPr>
            <p:ph type="title"/>
          </p:nvPr>
        </p:nvSpPr>
        <p:spPr>
          <a:xfrm>
            <a:off x="1952596" y="0"/>
            <a:ext cx="8229600" cy="1000108"/>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3600"/>
            </a:pPr>
            <a:r>
              <a:rPr lang="en-IN" sz="3600"/>
              <a:t>Write MongoDB queries:</a:t>
            </a:r>
            <a:endParaRPr sz="3600"/>
          </a:p>
        </p:txBody>
      </p:sp>
      <p:sp>
        <p:nvSpPr>
          <p:cNvPr id="668" name="Google Shape;668;p89"/>
          <p:cNvSpPr txBox="1">
            <a:spLocks noGrp="1"/>
          </p:cNvSpPr>
          <p:nvPr>
            <p:ph type="body" idx="1"/>
          </p:nvPr>
        </p:nvSpPr>
        <p:spPr>
          <a:xfrm>
            <a:off x="1981200" y="1000108"/>
            <a:ext cx="8229600" cy="5643602"/>
          </a:xfrm>
          <a:prstGeom prst="rect">
            <a:avLst/>
          </a:prstGeom>
          <a:noFill/>
          <a:ln>
            <a:noFill/>
          </a:ln>
        </p:spPr>
        <p:txBody>
          <a:bodyPr spcFirstLastPara="1" vert="horz" wrap="square" lIns="91425" tIns="45700" rIns="91425" bIns="45700" rtlCol="0" anchor="t" anchorCtr="0">
            <a:normAutofit fontScale="92500" lnSpcReduction="20000"/>
          </a:bodyPr>
          <a:lstStyle/>
          <a:p>
            <a:pPr marL="342900" indent="-342900">
              <a:spcBef>
                <a:spcPts val="0"/>
              </a:spcBef>
              <a:buClr>
                <a:schemeClr val="dk1"/>
              </a:buClr>
              <a:buSzPct val="100000"/>
            </a:pPr>
            <a:r>
              <a:rPr lang="en-IN" b="1"/>
              <a:t>SELECT * FROM Teacher_info; 	</a:t>
            </a:r>
            <a:endParaRPr/>
          </a:p>
          <a:p>
            <a:pPr marL="742950" lvl="1" indent="-285750">
              <a:spcBef>
                <a:spcPts val="434"/>
              </a:spcBef>
              <a:buClr>
                <a:schemeClr val="dk1"/>
              </a:buClr>
              <a:buSzPct val="100000"/>
              <a:buChar char="–"/>
            </a:pPr>
            <a:r>
              <a:rPr lang="en-IN" b="1"/>
              <a:t>db.Teacher_info.find() 	</a:t>
            </a:r>
            <a:endParaRPr/>
          </a:p>
          <a:p>
            <a:pPr marL="742950" lvl="1" indent="-147955">
              <a:spcBef>
                <a:spcPts val="434"/>
              </a:spcBef>
              <a:buClr>
                <a:schemeClr val="dk1"/>
              </a:buClr>
              <a:buSzPct val="100000"/>
              <a:buNone/>
            </a:pPr>
            <a:endParaRPr b="1"/>
          </a:p>
          <a:p>
            <a:pPr marL="342900" indent="-342900">
              <a:spcBef>
                <a:spcPts val="496"/>
              </a:spcBef>
              <a:buClr>
                <a:schemeClr val="dk1"/>
              </a:buClr>
              <a:buSzPct val="100000"/>
            </a:pPr>
            <a:r>
              <a:rPr lang="en-IN" b="1"/>
              <a:t>SELECT * FROM Teacher_info WHERE sal = 25000;</a:t>
            </a:r>
            <a:endParaRPr/>
          </a:p>
          <a:p>
            <a:pPr marL="742950" lvl="1" indent="-285750">
              <a:spcBef>
                <a:spcPts val="434"/>
              </a:spcBef>
              <a:buClr>
                <a:schemeClr val="dk1"/>
              </a:buClr>
              <a:buSzPct val="100000"/>
              <a:buChar char="–"/>
            </a:pPr>
            <a:r>
              <a:rPr lang="en-IN" b="1"/>
              <a:t>db.Teacher_info.find({sal: 25000}) 	</a:t>
            </a:r>
            <a:endParaRPr/>
          </a:p>
          <a:p>
            <a:pPr marL="342900" indent="-185420">
              <a:spcBef>
                <a:spcPts val="496"/>
              </a:spcBef>
              <a:buClr>
                <a:schemeClr val="dk1"/>
              </a:buClr>
              <a:buSzPct val="100000"/>
              <a:buNone/>
            </a:pPr>
            <a:endParaRPr b="1"/>
          </a:p>
          <a:p>
            <a:pPr marL="342900" indent="-342900">
              <a:spcBef>
                <a:spcPts val="496"/>
              </a:spcBef>
              <a:buClr>
                <a:schemeClr val="dk1"/>
              </a:buClr>
              <a:buSzPct val="100000"/>
            </a:pPr>
            <a:r>
              <a:rPr lang="en-IN" b="1"/>
              <a:t>SELECT Teacher_id FROM Teacher_info WHERE Teacher_id = 1; 	</a:t>
            </a:r>
            <a:endParaRPr/>
          </a:p>
          <a:p>
            <a:pPr marL="742950" lvl="1" indent="-285750">
              <a:spcBef>
                <a:spcPts val="434"/>
              </a:spcBef>
              <a:buClr>
                <a:schemeClr val="dk1"/>
              </a:buClr>
              <a:buSzPct val="100000"/>
              <a:buChar char="–"/>
            </a:pPr>
            <a:r>
              <a:rPr lang="en-IN" b="1"/>
              <a:t>db.Teacher_info.find( {Teacher_id: "1"}) 	</a:t>
            </a:r>
            <a:endParaRPr/>
          </a:p>
          <a:p>
            <a:pPr marL="742950" lvl="1" indent="-285750">
              <a:spcBef>
                <a:spcPts val="434"/>
              </a:spcBef>
              <a:buClr>
                <a:schemeClr val="dk1"/>
              </a:buClr>
              <a:buSzPct val="100000"/>
              <a:buNone/>
            </a:pPr>
            <a:endParaRPr b="1"/>
          </a:p>
          <a:p>
            <a:pPr marL="342900" indent="-342900">
              <a:spcBef>
                <a:spcPts val="496"/>
              </a:spcBef>
              <a:buClr>
                <a:schemeClr val="dk1"/>
              </a:buClr>
              <a:buSzPct val="100000"/>
            </a:pPr>
            <a:r>
              <a:rPr lang="en-IN" b="1"/>
              <a:t>SELECT * FROM Teacher_info WHERE status != "A“; 	</a:t>
            </a:r>
            <a:endParaRPr/>
          </a:p>
          <a:p>
            <a:pPr marL="742950" lvl="1" indent="-285750">
              <a:spcBef>
                <a:spcPts val="434"/>
              </a:spcBef>
              <a:buClr>
                <a:schemeClr val="dk1"/>
              </a:buClr>
              <a:buSzPct val="100000"/>
              <a:buChar char="–"/>
            </a:pPr>
            <a:r>
              <a:rPr lang="en-IN" b="1"/>
              <a:t>db.Teacher_info.find({status:{$ne:"A"}})</a:t>
            </a:r>
            <a:endParaRPr/>
          </a:p>
          <a:p>
            <a:pPr marL="742950" lvl="1" indent="-147955">
              <a:spcBef>
                <a:spcPts val="434"/>
              </a:spcBef>
              <a:buClr>
                <a:schemeClr val="dk1"/>
              </a:buClr>
              <a:buSzPct val="100000"/>
              <a:buNone/>
            </a:pPr>
            <a:endParaRPr b="1"/>
          </a:p>
          <a:p>
            <a:pPr marL="342900" indent="-342900">
              <a:spcBef>
                <a:spcPts val="496"/>
              </a:spcBef>
              <a:buClr>
                <a:schemeClr val="dk1"/>
              </a:buClr>
              <a:buSzPct val="100000"/>
            </a:pPr>
            <a:r>
              <a:rPr lang="en-IN" b="1"/>
              <a:t>SELECT * FROM Teacher_info WHERE status = "A" AND sal = 20000; </a:t>
            </a:r>
            <a:endParaRPr/>
          </a:p>
          <a:p>
            <a:pPr marL="742950" lvl="1" indent="-285750">
              <a:spcBef>
                <a:spcPts val="434"/>
              </a:spcBef>
              <a:buClr>
                <a:schemeClr val="dk1"/>
              </a:buClr>
              <a:buSzPct val="100000"/>
              <a:buChar char="–"/>
            </a:pPr>
            <a:r>
              <a:rPr lang="en-IN" b="1"/>
              <a:t>db.Teacher_info.find({status:"A", sal:20000}) 	</a:t>
            </a:r>
            <a:endParaRPr/>
          </a:p>
          <a:p>
            <a:pPr marL="342900" indent="-185420">
              <a:spcBef>
                <a:spcPts val="496"/>
              </a:spcBef>
              <a:buClr>
                <a:schemeClr val="dk1"/>
              </a:buClr>
              <a:buSzPct val="1000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90"/>
          <p:cNvSpPr txBox="1">
            <a:spLocks noGrp="1"/>
          </p:cNvSpPr>
          <p:nvPr>
            <p:ph type="body" idx="1"/>
          </p:nvPr>
        </p:nvSpPr>
        <p:spPr>
          <a:xfrm>
            <a:off x="1981200" y="285728"/>
            <a:ext cx="8229600" cy="6357982"/>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pPr>
            <a:r>
              <a:rPr lang="en-IN" b="1"/>
              <a:t>SELECT * FROM Teacher_info WHERE status = "A" OR sal = 50000; </a:t>
            </a:r>
            <a:endParaRPr/>
          </a:p>
          <a:p>
            <a:pPr marL="742950" lvl="1" indent="-285750">
              <a:spcBef>
                <a:spcPts val="518"/>
              </a:spcBef>
              <a:buClr>
                <a:schemeClr val="dk1"/>
              </a:buClr>
              <a:buSzPct val="100000"/>
              <a:buChar char="–"/>
            </a:pPr>
            <a:r>
              <a:rPr lang="en-IN" b="1"/>
              <a:t>		</a:t>
            </a:r>
            <a:endParaRPr/>
          </a:p>
          <a:p>
            <a:pPr marL="742950" lvl="1" indent="-121284">
              <a:spcBef>
                <a:spcPts val="518"/>
              </a:spcBef>
              <a:buClr>
                <a:schemeClr val="dk1"/>
              </a:buClr>
              <a:buSzPct val="100000"/>
              <a:buNone/>
            </a:pPr>
            <a:endParaRPr b="1"/>
          </a:p>
          <a:p>
            <a:pPr marL="342900" indent="-342900">
              <a:spcBef>
                <a:spcPts val="592"/>
              </a:spcBef>
              <a:buClr>
                <a:schemeClr val="dk1"/>
              </a:buClr>
              <a:buSzPct val="100000"/>
            </a:pPr>
            <a:r>
              <a:rPr lang="en-IN" b="1"/>
              <a:t>SELECT * FROM Teacher_info WHERE sal &gt; 40000 </a:t>
            </a:r>
            <a:endParaRPr/>
          </a:p>
          <a:p>
            <a:pPr marL="742950" lvl="1" indent="-285750">
              <a:spcBef>
                <a:spcPts val="518"/>
              </a:spcBef>
              <a:buClr>
                <a:schemeClr val="dk1"/>
              </a:buClr>
              <a:buSzPct val="100000"/>
              <a:buChar char="–"/>
            </a:pPr>
            <a:r>
              <a:rPr lang="en-IN" b="1"/>
              <a:t>	</a:t>
            </a:r>
            <a:endParaRPr/>
          </a:p>
          <a:p>
            <a:pPr marL="742950" lvl="1" indent="-285750">
              <a:spcBef>
                <a:spcPts val="518"/>
              </a:spcBef>
              <a:buClr>
                <a:schemeClr val="dk1"/>
              </a:buClr>
              <a:buSzPct val="100000"/>
              <a:buNone/>
            </a:pPr>
            <a:endParaRPr b="1"/>
          </a:p>
          <a:p>
            <a:pPr marL="342900" indent="-342900">
              <a:spcBef>
                <a:spcPts val="592"/>
              </a:spcBef>
              <a:buClr>
                <a:schemeClr val="dk1"/>
              </a:buClr>
              <a:buSzPct val="100000"/>
            </a:pPr>
            <a:r>
              <a:rPr lang="en-IN" b="1"/>
              <a:t>SELECT * FROM Teacher_info WHERE status = "A" ORDER BY SAL ASC 	</a:t>
            </a:r>
            <a:endParaRPr/>
          </a:p>
          <a:p>
            <a:pPr marL="742950" lvl="1" indent="-285750">
              <a:spcBef>
                <a:spcPts val="518"/>
              </a:spcBef>
              <a:buClr>
                <a:schemeClr val="dk1"/>
              </a:buClr>
              <a:buSzPct val="100000"/>
              <a:buChar char="–"/>
            </a:pPr>
            <a:r>
              <a:rPr lang="en-IN" b="1"/>
              <a:t>	</a:t>
            </a:r>
            <a:endParaRPr/>
          </a:p>
          <a:p>
            <a:pPr marL="342900" indent="-342900">
              <a:spcBef>
                <a:spcPts val="592"/>
              </a:spcBef>
              <a:buClr>
                <a:schemeClr val="dk1"/>
              </a:buClr>
              <a:buSzPct val="100000"/>
            </a:pPr>
            <a:r>
              <a:rPr lang="en-IN" b="1"/>
              <a:t>SELECT * FROM users WHERE status = "A" ORDER BY SAL DESC</a:t>
            </a:r>
            <a:endParaRPr/>
          </a:p>
          <a:p>
            <a:pPr marL="742950" lvl="1" indent="-285750">
              <a:spcBef>
                <a:spcPts val="518"/>
              </a:spcBef>
              <a:buClr>
                <a:schemeClr val="dk1"/>
              </a:buClr>
              <a:buSzPct val="100000"/>
              <a:buChar char="–"/>
            </a:pPr>
            <a:r>
              <a:rPr lang="en-IN" b="1"/>
              <a:t>	</a:t>
            </a:r>
            <a:endParaRPr/>
          </a:p>
          <a:p>
            <a:pPr marL="342900" indent="-154940">
              <a:spcBef>
                <a:spcPts val="592"/>
              </a:spcBef>
              <a:buClr>
                <a:schemeClr val="dk1"/>
              </a:buClr>
              <a:buSzPct val="1000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91"/>
          <p:cNvSpPr txBox="1">
            <a:spLocks noGrp="1"/>
          </p:cNvSpPr>
          <p:nvPr>
            <p:ph type="body" idx="1"/>
          </p:nvPr>
        </p:nvSpPr>
        <p:spPr>
          <a:xfrm>
            <a:off x="1981200" y="285728"/>
            <a:ext cx="8229600" cy="6357982"/>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ct val="100000"/>
            </a:pPr>
            <a:r>
              <a:rPr lang="en-IN" b="1"/>
              <a:t>SELECT * FROM Teacher_info WHERE status = "A" OR sal = 50000; </a:t>
            </a:r>
            <a:endParaRPr/>
          </a:p>
          <a:p>
            <a:pPr marL="742950" lvl="1" indent="-285750">
              <a:spcBef>
                <a:spcPts val="518"/>
              </a:spcBef>
              <a:buClr>
                <a:schemeClr val="dk1"/>
              </a:buClr>
              <a:buSzPct val="100000"/>
              <a:buChar char="–"/>
            </a:pPr>
            <a:r>
              <a:rPr lang="en-IN" b="1"/>
              <a:t>	db.Teacher_info.find( { $or: [ { status: "A" } , { sal:50000 } ] } ) 	</a:t>
            </a:r>
            <a:endParaRPr/>
          </a:p>
          <a:p>
            <a:pPr marL="742950" lvl="1" indent="-121284">
              <a:spcBef>
                <a:spcPts val="518"/>
              </a:spcBef>
              <a:buClr>
                <a:schemeClr val="dk1"/>
              </a:buClr>
              <a:buSzPct val="100000"/>
              <a:buNone/>
            </a:pPr>
            <a:endParaRPr b="1"/>
          </a:p>
          <a:p>
            <a:pPr marL="342900" indent="-342900">
              <a:spcBef>
                <a:spcPts val="592"/>
              </a:spcBef>
              <a:buClr>
                <a:schemeClr val="dk1"/>
              </a:buClr>
              <a:buSzPct val="100000"/>
            </a:pPr>
            <a:r>
              <a:rPr lang="en-IN" b="1"/>
              <a:t>SELECT * FROM Teacher_info WHERE sal &gt; 40000 </a:t>
            </a:r>
            <a:endParaRPr/>
          </a:p>
          <a:p>
            <a:pPr marL="742950" lvl="1" indent="-285750">
              <a:spcBef>
                <a:spcPts val="518"/>
              </a:spcBef>
              <a:buClr>
                <a:schemeClr val="dk1"/>
              </a:buClr>
              <a:buSzPct val="100000"/>
              <a:buChar char="–"/>
            </a:pPr>
            <a:r>
              <a:rPr lang="en-IN" b="1"/>
              <a:t>	 db. Teacher_info.find( { sal: { $gt: 40000 } } ) </a:t>
            </a:r>
            <a:endParaRPr/>
          </a:p>
          <a:p>
            <a:pPr marL="742950" lvl="1" indent="-285750">
              <a:spcBef>
                <a:spcPts val="518"/>
              </a:spcBef>
              <a:buClr>
                <a:schemeClr val="dk1"/>
              </a:buClr>
              <a:buSzPct val="100000"/>
              <a:buNone/>
            </a:pPr>
            <a:endParaRPr b="1"/>
          </a:p>
          <a:p>
            <a:pPr marL="342900" indent="-342900">
              <a:spcBef>
                <a:spcPts val="592"/>
              </a:spcBef>
              <a:buClr>
                <a:schemeClr val="dk1"/>
              </a:buClr>
              <a:buSzPct val="100000"/>
            </a:pPr>
            <a:r>
              <a:rPr lang="en-IN" b="1"/>
              <a:t>SELECT * FROM Teacher_info WHERE status = "A" ORDER BY SAL ASC 	</a:t>
            </a:r>
            <a:endParaRPr/>
          </a:p>
          <a:p>
            <a:pPr marL="742950" lvl="1" indent="-285750">
              <a:spcBef>
                <a:spcPts val="518"/>
              </a:spcBef>
              <a:buClr>
                <a:schemeClr val="dk1"/>
              </a:buClr>
              <a:buSzPct val="100000"/>
              <a:buChar char="–"/>
            </a:pPr>
            <a:r>
              <a:rPr lang="en-IN" b="1"/>
              <a:t>db. Teacher_info.find( { status: "A" } ).sort( { sal: 1 } ) 	</a:t>
            </a:r>
            <a:endParaRPr/>
          </a:p>
          <a:p>
            <a:pPr marL="342900" indent="-342900">
              <a:spcBef>
                <a:spcPts val="592"/>
              </a:spcBef>
              <a:buClr>
                <a:schemeClr val="dk1"/>
              </a:buClr>
              <a:buSzPct val="100000"/>
            </a:pPr>
            <a:r>
              <a:rPr lang="en-IN" b="1"/>
              <a:t>SELECT * FROM users WHERE status = "A" ORDER BY SAL DESC</a:t>
            </a:r>
            <a:endParaRPr/>
          </a:p>
          <a:p>
            <a:pPr marL="742950" lvl="1" indent="-285750">
              <a:spcBef>
                <a:spcPts val="518"/>
              </a:spcBef>
              <a:buClr>
                <a:schemeClr val="dk1"/>
              </a:buClr>
              <a:buSzPct val="100000"/>
              <a:buChar char="–"/>
            </a:pPr>
            <a:r>
              <a:rPr lang="en-IN" b="1"/>
              <a:t>db. Teacher_info.find( { status: "A" } ).sort( {sal: -1 } ) 	</a:t>
            </a:r>
            <a:endParaRPr/>
          </a:p>
          <a:p>
            <a:pPr marL="342900" indent="-154940">
              <a:spcBef>
                <a:spcPts val="592"/>
              </a:spcBef>
              <a:buClr>
                <a:schemeClr val="dk1"/>
              </a:buClr>
              <a:buSzPct val="100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pic>
        <p:nvPicPr>
          <p:cNvPr id="385" name="Google Shape;385;p50"/>
          <p:cNvPicPr preferRelativeResize="0">
            <a:picLocks noGrp="1"/>
          </p:cNvPicPr>
          <p:nvPr>
            <p:ph type="body" idx="1"/>
          </p:nvPr>
        </p:nvPicPr>
        <p:blipFill rotWithShape="1">
          <a:blip r:embed="rId3">
            <a:alphaModFix/>
          </a:blip>
          <a:srcRect/>
          <a:stretch/>
        </p:blipFill>
        <p:spPr>
          <a:xfrm>
            <a:off x="1944688" y="341314"/>
            <a:ext cx="7961312" cy="56784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92"/>
          <p:cNvSpPr txBox="1">
            <a:spLocks noGrp="1"/>
          </p:cNvSpPr>
          <p:nvPr>
            <p:ph type="body" idx="1"/>
          </p:nvPr>
        </p:nvSpPr>
        <p:spPr>
          <a:xfrm>
            <a:off x="1981200" y="642919"/>
            <a:ext cx="8229600" cy="5483245"/>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buNone/>
            </a:pPr>
            <a:r>
              <a:rPr lang="en-IN" b="1"/>
              <a:t>	</a:t>
            </a:r>
            <a:endParaRPr/>
          </a:p>
          <a:p>
            <a:pPr marL="342900" indent="-342900">
              <a:spcBef>
                <a:spcPts val="640"/>
              </a:spcBef>
              <a:buClr>
                <a:schemeClr val="dk1"/>
              </a:buClr>
              <a:buSzPts val="3200"/>
            </a:pPr>
            <a:r>
              <a:rPr lang="en-IN" b="1"/>
              <a:t>UPDATE Teacher_info SET Dept_name = “ETC" WHERE sal &gt; 250000</a:t>
            </a:r>
            <a:endParaRPr/>
          </a:p>
          <a:p>
            <a:pPr marL="742950" lvl="1" indent="-285750">
              <a:spcBef>
                <a:spcPts val="560"/>
              </a:spcBef>
              <a:buClr>
                <a:schemeClr val="dk1"/>
              </a:buClr>
              <a:buSzPts val="2800"/>
              <a:buChar char="–"/>
            </a:pPr>
            <a:r>
              <a:rPr lang="en-IN" b="1"/>
              <a:t>db. Teacher_info.update( { sal: { $gt: 25000 } }, { $set: { Dept_name: “ETC" } }, { multi: true } ) </a:t>
            </a:r>
            <a:endParaRPr/>
          </a:p>
          <a:p>
            <a:pPr marL="742950" lvl="1" indent="-107950">
              <a:spcBef>
                <a:spcPts val="560"/>
              </a:spcBef>
              <a:buClr>
                <a:schemeClr val="dk1"/>
              </a:buClr>
              <a:buSzPts val="2800"/>
              <a:buNone/>
            </a:pPr>
            <a:endParaRPr b="1"/>
          </a:p>
          <a:p>
            <a:pPr marL="342900" indent="-342900">
              <a:spcBef>
                <a:spcPts val="640"/>
              </a:spcBef>
              <a:buClr>
                <a:schemeClr val="dk1"/>
              </a:buClr>
              <a:buSzPts val="3200"/>
            </a:pPr>
            <a:r>
              <a:rPr lang="en-IN" b="1"/>
              <a:t>UPDATE Teacher_info SET sal = sal + 10000 WHERE status = "A" 	</a:t>
            </a:r>
            <a:endParaRPr/>
          </a:p>
          <a:p>
            <a:pPr marL="742950" lvl="1" indent="-285750">
              <a:spcBef>
                <a:spcPts val="560"/>
              </a:spcBef>
              <a:buClr>
                <a:schemeClr val="dk1"/>
              </a:buClr>
              <a:buSzPts val="2800"/>
              <a:buChar char="–"/>
            </a:pPr>
            <a:r>
              <a:rPr lang="en-IN" b="1"/>
              <a:t>db. Teacher_info.update( { status: "A" } , { $inc: { sal: 10000 } }, { multi: true } ) 	</a:t>
            </a:r>
            <a:endParaRPr/>
          </a:p>
          <a:p>
            <a:pPr marL="342900" indent="-139700">
              <a:spcBef>
                <a:spcPts val="640"/>
              </a:spcBef>
              <a:buClr>
                <a:schemeClr val="dk1"/>
              </a:buClr>
              <a:buSzPts val="3200"/>
              <a:buNone/>
            </a:pPr>
            <a:endParaRPr b="1"/>
          </a:p>
          <a:p>
            <a:pPr marL="342900" indent="-139700">
              <a:spcBef>
                <a:spcPts val="640"/>
              </a:spcBef>
              <a:buClr>
                <a:schemeClr val="dk1"/>
              </a:buClr>
              <a:buSzPts val="3200"/>
              <a:buNone/>
            </a:pPr>
            <a:endParaRPr b="1"/>
          </a:p>
          <a:p>
            <a:pPr marL="342900" indent="-139700">
              <a:spcBef>
                <a:spcPts val="640"/>
              </a:spcBef>
              <a:buClr>
                <a:schemeClr val="dk1"/>
              </a:buClr>
              <a:buSzPts val="3200"/>
              <a:buNone/>
            </a:pPr>
            <a:endParaRPr b="1"/>
          </a:p>
          <a:p>
            <a:pPr marL="342900" indent="-139700">
              <a:spcBef>
                <a:spcPts val="640"/>
              </a:spcBef>
              <a:buClr>
                <a:schemeClr val="dk1"/>
              </a:buClr>
              <a:buSzPts val="32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3"/>
          <p:cNvSpPr txBox="1">
            <a:spLocks noGrp="1"/>
          </p:cNvSpPr>
          <p:nvPr>
            <p:ph type="body" idx="1"/>
          </p:nvPr>
        </p:nvSpPr>
        <p:spPr>
          <a:xfrm>
            <a:off x="1981200" y="285728"/>
            <a:ext cx="8043890" cy="6215106"/>
          </a:xfrm>
          <a:prstGeom prst="rect">
            <a:avLst/>
          </a:prstGeom>
          <a:noFill/>
          <a:ln>
            <a:noFill/>
          </a:ln>
        </p:spPr>
        <p:txBody>
          <a:bodyPr spcFirstLastPara="1" vert="horz" wrap="square" lIns="91425" tIns="45700" rIns="91425" bIns="45700" rtlCol="0" anchor="t" anchorCtr="0">
            <a:normAutofit/>
          </a:bodyPr>
          <a:lstStyle/>
          <a:p>
            <a:pPr marL="342900" indent="-342900">
              <a:spcBef>
                <a:spcPts val="0"/>
              </a:spcBef>
              <a:buClr>
                <a:schemeClr val="dk1"/>
              </a:buClr>
              <a:buSzPts val="3200"/>
            </a:pPr>
            <a:r>
              <a:rPr lang="en-IN" b="1"/>
              <a:t>DELETE FROM Teacher_info WHERE Teacher_id = “pic001" 	</a:t>
            </a:r>
            <a:endParaRPr/>
          </a:p>
          <a:p>
            <a:pPr marL="742950" lvl="1" indent="-285750">
              <a:spcBef>
                <a:spcPts val="560"/>
              </a:spcBef>
              <a:buClr>
                <a:schemeClr val="dk1"/>
              </a:buClr>
              <a:buSzPts val="2800"/>
              <a:buChar char="–"/>
            </a:pPr>
            <a:r>
              <a:rPr lang="en-IN" b="1"/>
              <a:t>db.Teacher_info.remove({Teacher_id: "pic001"}); 	</a:t>
            </a:r>
            <a:endParaRPr/>
          </a:p>
          <a:p>
            <a:pPr marL="742950" lvl="1" indent="-285750">
              <a:spcBef>
                <a:spcPts val="560"/>
              </a:spcBef>
              <a:buClr>
                <a:schemeClr val="dk1"/>
              </a:buClr>
              <a:buSzPts val="2800"/>
              <a:buNone/>
            </a:pPr>
            <a:endParaRPr b="1"/>
          </a:p>
          <a:p>
            <a:pPr marL="342900" indent="-342900">
              <a:spcBef>
                <a:spcPts val="640"/>
              </a:spcBef>
              <a:buClr>
                <a:schemeClr val="dk1"/>
              </a:buClr>
              <a:buSzPts val="3200"/>
            </a:pPr>
            <a:r>
              <a:rPr lang="en-IN" b="1"/>
              <a:t>DELETE FROM Teacher_info; 	db. Teacher	 db. Teacher_info.remove({}) </a:t>
            </a:r>
            <a:endParaRPr/>
          </a:p>
          <a:p>
            <a:pPr marL="342900" indent="-342900">
              <a:spcBef>
                <a:spcPts val="640"/>
              </a:spcBef>
              <a:buClr>
                <a:schemeClr val="dk1"/>
              </a:buClr>
              <a:buSzPts val="3200"/>
              <a:buNone/>
            </a:pPr>
            <a:r>
              <a:rPr lang="en-IN" b="1"/>
              <a:t>	</a:t>
            </a:r>
            <a:endParaRPr/>
          </a:p>
          <a:p>
            <a:pPr marL="342900" indent="-342900">
              <a:spcBef>
                <a:spcPts val="640"/>
              </a:spcBef>
              <a:buClr>
                <a:schemeClr val="dk1"/>
              </a:buClr>
              <a:buSzPts val="3200"/>
            </a:pPr>
            <a:r>
              <a:rPr lang="en-IN" b="1"/>
              <a:t>ALTER TABLE Teacher_info ADD join_date DATE </a:t>
            </a:r>
            <a:endParaRPr/>
          </a:p>
          <a:p>
            <a:pPr marL="742950" lvl="1" indent="-285750">
              <a:spcBef>
                <a:spcPts val="560"/>
              </a:spcBef>
              <a:buClr>
                <a:schemeClr val="dk1"/>
              </a:buClr>
              <a:buSzPts val="2800"/>
              <a:buChar char="–"/>
            </a:pPr>
            <a:r>
              <a:rPr lang="en-IN" b="1"/>
              <a:t>db.Teacher_info.update( { }, { $set: { join_date: new Date() } }, { multi: true} ) 	</a:t>
            </a:r>
            <a:endParaRPr/>
          </a:p>
          <a:p>
            <a:pPr marL="342900" indent="-139700">
              <a:spcBef>
                <a:spcPts val="640"/>
              </a:spcBef>
              <a:buClr>
                <a:schemeClr val="dk1"/>
              </a:buClr>
              <a:buSzPts val="3200"/>
              <a:buNone/>
            </a:pPr>
            <a:endParaRPr/>
          </a:p>
          <a:p>
            <a:pPr marL="742950" lvl="1" indent="-107950">
              <a:spcBef>
                <a:spcPts val="560"/>
              </a:spcBef>
              <a:buClr>
                <a:schemeClr val="dk1"/>
              </a:buClr>
              <a:buSzPts val="2800"/>
              <a:buNone/>
            </a:pP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94"/>
          <p:cNvSpPr txBox="1">
            <a:spLocks noGrp="1"/>
          </p:cNvSpPr>
          <p:nvPr>
            <p:ph type="title"/>
          </p:nvPr>
        </p:nvSpPr>
        <p:spPr>
          <a:xfrm>
            <a:off x="1952596" y="0"/>
            <a:ext cx="8229600" cy="1143000"/>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dk1"/>
              </a:buClr>
              <a:buSzPts val="2400"/>
            </a:pPr>
            <a:r>
              <a:rPr lang="en-IN" sz="2400"/>
              <a:t>Design the database backend for an </a:t>
            </a:r>
            <a:r>
              <a:rPr lang="en-IN" sz="2400">
                <a:solidFill>
                  <a:srgbClr val="FF0000"/>
                </a:solidFill>
              </a:rPr>
              <a:t>eCommerce web site</a:t>
            </a:r>
            <a:endParaRPr/>
          </a:p>
        </p:txBody>
      </p:sp>
      <p:sp>
        <p:nvSpPr>
          <p:cNvPr id="694" name="Google Shape;694;p94"/>
          <p:cNvSpPr txBox="1">
            <a:spLocks noGrp="1"/>
          </p:cNvSpPr>
          <p:nvPr>
            <p:ph type="body" idx="1"/>
          </p:nvPr>
        </p:nvSpPr>
        <p:spPr>
          <a:xfrm>
            <a:off x="1809720" y="857233"/>
            <a:ext cx="8401080" cy="484030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400"/>
            </a:pPr>
            <a:r>
              <a:rPr lang="en-IN" sz="2400" b="1"/>
              <a:t> </a:t>
            </a:r>
            <a:r>
              <a:rPr lang="en-IN" sz="2400"/>
              <a:t>The web site will sell a variety of products, each with different qualities. The full list of products and their qualities are not known at design time. </a:t>
            </a:r>
            <a:endParaRPr/>
          </a:p>
          <a:p>
            <a:pPr marL="342900" indent="-342900">
              <a:spcBef>
                <a:spcPts val="480"/>
              </a:spcBef>
              <a:buClr>
                <a:schemeClr val="dk1"/>
              </a:buClr>
              <a:buSzPts val="2400"/>
            </a:pPr>
            <a:r>
              <a:rPr lang="en-IN" sz="2400"/>
              <a:t>The site will have customers whose details must be stored. There are fixed details such as name and address and variable details such as products bought, a wish list, current shopping basket, etc. </a:t>
            </a:r>
            <a:endParaRPr/>
          </a:p>
          <a:p>
            <a:pPr marL="342900" indent="-342900">
              <a:spcBef>
                <a:spcPts val="480"/>
              </a:spcBef>
              <a:buClr>
                <a:schemeClr val="dk1"/>
              </a:buClr>
              <a:buSzPts val="2400"/>
            </a:pPr>
            <a:r>
              <a:rPr lang="en-IN" sz="2400"/>
              <a:t>Customers must be able to store more than one address (for gifts, say). </a:t>
            </a:r>
            <a:endParaRPr/>
          </a:p>
          <a:p>
            <a:pPr marL="342900" indent="-342900">
              <a:spcBef>
                <a:spcPts val="480"/>
              </a:spcBef>
              <a:buClr>
                <a:schemeClr val="dk1"/>
              </a:buClr>
              <a:buSzPts val="2400"/>
            </a:pPr>
            <a:r>
              <a:rPr lang="en-IN" sz="2400"/>
              <a:t>Customers have a username and password. </a:t>
            </a:r>
            <a:endParaRPr/>
          </a:p>
          <a:p>
            <a:pPr marL="342900" indent="-342900">
              <a:spcBef>
                <a:spcPts val="480"/>
              </a:spcBef>
              <a:buClr>
                <a:schemeClr val="dk1"/>
              </a:buClr>
              <a:buSzPts val="2400"/>
            </a:pPr>
            <a:r>
              <a:rPr lang="en-IN" sz="2400"/>
              <a:t>The site will be used to make recommendations such as people who bought this also bought that.</a:t>
            </a:r>
            <a:endParaRPr/>
          </a:p>
          <a:p>
            <a:pPr marL="342900" indent="-342900">
              <a:spcBef>
                <a:spcPts val="480"/>
              </a:spcBef>
              <a:buClr>
                <a:schemeClr val="dk1"/>
              </a:buClr>
              <a:buSzPts val="2400"/>
            </a:pPr>
            <a:r>
              <a:rPr lang="en-IN" sz="2400" b="1"/>
              <a:t>Design</a:t>
            </a:r>
            <a:r>
              <a:rPr lang="en-IN" sz="2400"/>
              <a:t> your database considering the type of queries that will need to be done. How will you link customers to products bought, for example?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9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sp>
        <p:nvSpPr>
          <p:cNvPr id="700" name="Google Shape;700;p95"/>
          <p:cNvSpPr txBox="1">
            <a:spLocks noGrp="1"/>
          </p:cNvSpPr>
          <p:nvPr>
            <p:ph type="body" idx="1"/>
          </p:nvPr>
        </p:nvSpPr>
        <p:spPr>
          <a:xfrm>
            <a:off x="1981200" y="1071547"/>
            <a:ext cx="8115328" cy="5054617"/>
          </a:xfrm>
          <a:prstGeom prst="rect">
            <a:avLst/>
          </a:prstGeom>
          <a:noFill/>
          <a:ln>
            <a:noFill/>
          </a:ln>
        </p:spPr>
        <p:txBody>
          <a:bodyPr spcFirstLastPara="1" vert="horz" wrap="square" lIns="91425" tIns="45700" rIns="91425" bIns="45700" rtlCol="0" anchor="t" anchorCtr="0">
            <a:normAutofit lnSpcReduction="10000"/>
          </a:bodyPr>
          <a:lstStyle/>
          <a:p>
            <a:pPr marL="342900" indent="-342900">
              <a:spcBef>
                <a:spcPts val="0"/>
              </a:spcBef>
              <a:buClr>
                <a:schemeClr val="dk1"/>
              </a:buClr>
              <a:buSzPct val="100000"/>
              <a:buNone/>
            </a:pPr>
            <a:r>
              <a:rPr lang="en-IN"/>
              <a:t>1. Find the details of a customer with username ‘James920’ and check their password is ‘f2a7c9902a’. Call this customer A</a:t>
            </a:r>
            <a:endParaRPr/>
          </a:p>
          <a:p>
            <a:pPr marL="342900" indent="-342900">
              <a:spcBef>
                <a:spcPts val="544"/>
              </a:spcBef>
              <a:buClr>
                <a:schemeClr val="dk1"/>
              </a:buClr>
              <a:buSzPct val="100000"/>
              <a:buNone/>
            </a:pPr>
            <a:r>
              <a:rPr lang="en-IN"/>
              <a:t>2. Find the products with product codes 40461 and 95627. Call them products B and C.</a:t>
            </a:r>
            <a:endParaRPr/>
          </a:p>
          <a:p>
            <a:pPr marL="342900" indent="-342900">
              <a:spcBef>
                <a:spcPts val="544"/>
              </a:spcBef>
              <a:buClr>
                <a:schemeClr val="dk1"/>
              </a:buClr>
              <a:buSzPct val="100000"/>
              <a:buNone/>
            </a:pPr>
            <a:r>
              <a:rPr lang="en-IN"/>
              <a:t>3. Update customer A’s record to show they have bought products B and C</a:t>
            </a:r>
            <a:endParaRPr/>
          </a:p>
          <a:p>
            <a:pPr marL="342900" indent="-342900">
              <a:spcBef>
                <a:spcPts val="544"/>
              </a:spcBef>
              <a:buClr>
                <a:schemeClr val="dk1"/>
              </a:buClr>
              <a:buSzPct val="100000"/>
              <a:buNone/>
            </a:pPr>
            <a:r>
              <a:rPr lang="en-IN"/>
              <a:t>4. List the purchase history of customer A</a:t>
            </a:r>
            <a:endParaRPr/>
          </a:p>
          <a:p>
            <a:pPr marL="342900" indent="-342900">
              <a:spcBef>
                <a:spcPts val="544"/>
              </a:spcBef>
              <a:buClr>
                <a:schemeClr val="dk1"/>
              </a:buClr>
              <a:buSzPct val="100000"/>
              <a:buNone/>
            </a:pPr>
            <a:r>
              <a:rPr lang="en-IN"/>
              <a:t>5. Calculate the total spent by customer A</a:t>
            </a:r>
            <a:endParaRPr/>
          </a:p>
          <a:p>
            <a:pPr marL="342900" indent="-342900">
              <a:spcBef>
                <a:spcPts val="544"/>
              </a:spcBef>
              <a:buClr>
                <a:schemeClr val="dk1"/>
              </a:buClr>
              <a:buSzPct val="100000"/>
              <a:buNone/>
            </a:pPr>
            <a:r>
              <a:rPr lang="en-IN"/>
              <a:t>6. Add two delivery addresses for customer A</a:t>
            </a:r>
            <a:endParaRPr/>
          </a:p>
          <a:p>
            <a:pPr marL="342900" indent="-342900">
              <a:spcBef>
                <a:spcPts val="544"/>
              </a:spcBef>
              <a:buClr>
                <a:schemeClr val="dk1"/>
              </a:buClr>
              <a:buSzPct val="100000"/>
              <a:buNone/>
            </a:pPr>
            <a:r>
              <a:rPr lang="en-IN"/>
              <a:t>7. List the possible delivery addresses for customer A</a:t>
            </a:r>
            <a:endParaRPr/>
          </a:p>
          <a:p>
            <a:pPr marL="342900" indent="-342900">
              <a:spcBef>
                <a:spcPts val="544"/>
              </a:spcBef>
              <a:buClr>
                <a:schemeClr val="dk1"/>
              </a:buClr>
              <a:buSzPct val="100000"/>
              <a:buNone/>
            </a:pPr>
            <a:r>
              <a:rPr lang="en-IN"/>
              <a:t>8. Find all the other customers who bought product A</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dirty="0"/>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64</a:t>
            </a:fld>
            <a:endParaRPr kumimoji="0" lang="en-US" altLang="en-US" sz="1200">
              <a:solidFill>
                <a:srgbClr val="FFFFFF"/>
              </a:solidFill>
            </a:endParaRPr>
          </a:p>
        </p:txBody>
      </p:sp>
    </p:spTree>
    <p:extLst>
      <p:ext uri="{BB962C8B-B14F-4D97-AF65-F5344CB8AC3E}">
        <p14:creationId xmlns:p14="http://schemas.microsoft.com/office/powerpoint/2010/main" val="53183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pic>
        <p:nvPicPr>
          <p:cNvPr id="391" name="Google Shape;391;p51"/>
          <p:cNvPicPr preferRelativeResize="0">
            <a:picLocks noGrp="1"/>
          </p:cNvPicPr>
          <p:nvPr>
            <p:ph type="body" idx="1"/>
          </p:nvPr>
        </p:nvPicPr>
        <p:blipFill rotWithShape="1">
          <a:blip r:embed="rId3">
            <a:alphaModFix/>
          </a:blip>
          <a:srcRect/>
          <a:stretch/>
        </p:blipFill>
        <p:spPr>
          <a:xfrm>
            <a:off x="2423592" y="369749"/>
            <a:ext cx="6513140" cy="62319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endParaRPr/>
          </a:p>
        </p:txBody>
      </p:sp>
      <p:pic>
        <p:nvPicPr>
          <p:cNvPr id="397" name="Google Shape;397;p52"/>
          <p:cNvPicPr preferRelativeResize="0">
            <a:picLocks noGrp="1"/>
          </p:cNvPicPr>
          <p:nvPr>
            <p:ph type="body" idx="1"/>
          </p:nvPr>
        </p:nvPicPr>
        <p:blipFill rotWithShape="1">
          <a:blip r:embed="rId3">
            <a:alphaModFix/>
          </a:blip>
          <a:srcRect/>
          <a:stretch/>
        </p:blipFill>
        <p:spPr>
          <a:xfrm>
            <a:off x="2166910" y="500042"/>
            <a:ext cx="7669212" cy="561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spcBef>
                <a:spcPts val="0"/>
              </a:spcBef>
              <a:buClr>
                <a:schemeClr val="dk1"/>
              </a:buClr>
              <a:buSzPts val="4400"/>
            </a:pPr>
            <a:r>
              <a:rPr lang="en-IN"/>
              <a:t>Data Format</a:t>
            </a:r>
            <a:endParaRPr/>
          </a:p>
        </p:txBody>
      </p:sp>
      <p:sp>
        <p:nvSpPr>
          <p:cNvPr id="403" name="Google Shape;403;p5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139700">
              <a:spcBef>
                <a:spcPts val="0"/>
              </a:spcBef>
              <a:buClr>
                <a:schemeClr val="dk1"/>
              </a:buClr>
              <a:buSzPts val="3200"/>
              <a:buNone/>
            </a:pPr>
            <a:endParaRPr/>
          </a:p>
        </p:txBody>
      </p:sp>
      <p:pic>
        <p:nvPicPr>
          <p:cNvPr id="404" name="Google Shape;404;p53"/>
          <p:cNvPicPr preferRelativeResize="0"/>
          <p:nvPr/>
        </p:nvPicPr>
        <p:blipFill rotWithShape="1">
          <a:blip r:embed="rId3">
            <a:alphaModFix/>
          </a:blip>
          <a:srcRect t="17677" r="24"/>
          <a:stretch/>
        </p:blipFill>
        <p:spPr>
          <a:xfrm>
            <a:off x="1659566" y="1196752"/>
            <a:ext cx="8756915" cy="557344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10507</TotalTime>
  <Words>4611</Words>
  <Application>Microsoft Office PowerPoint</Application>
  <PresentationFormat>Widescreen</PresentationFormat>
  <Paragraphs>561</Paragraphs>
  <Slides>64</Slides>
  <Notes>32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64</vt:i4>
      </vt:variant>
    </vt:vector>
  </HeadingPairs>
  <TitlesOfParts>
    <vt:vector size="81" baseType="lpstr">
      <vt:lpstr>ＭＳ Ｐゴシック</vt:lpstr>
      <vt:lpstr>Arial</vt:lpstr>
      <vt:lpstr>Calibri</vt:lpstr>
      <vt:lpstr>Calibri Light</vt:lpstr>
      <vt:lpstr>charter</vt:lpstr>
      <vt:lpstr>Consolas</vt:lpstr>
      <vt:lpstr>Courier New</vt:lpstr>
      <vt:lpstr>Euclid Circular A</vt:lpstr>
      <vt:lpstr>Noto Sans Symbols</vt:lpstr>
      <vt:lpstr>Nunito</vt:lpstr>
      <vt:lpstr>Source Code Pro</vt:lpstr>
      <vt:lpstr>Tahoma</vt:lpstr>
      <vt:lpstr>Times New Roman</vt:lpstr>
      <vt:lpstr>Verdana</vt:lpstr>
      <vt:lpstr>Wingdings</vt:lpstr>
      <vt:lpstr>Wingdings 2</vt:lpstr>
      <vt:lpstr>Office Theme</vt:lpstr>
      <vt:lpstr>MongoDB NoSQL Databases</vt:lpstr>
      <vt:lpstr>What Is MongoDB?</vt:lpstr>
      <vt:lpstr>JSON and BSON</vt:lpstr>
      <vt:lpstr>Key Features of MongoDB </vt:lpstr>
      <vt:lpstr>PowerPoint Presentation</vt:lpstr>
      <vt:lpstr>PowerPoint Presentation</vt:lpstr>
      <vt:lpstr>PowerPoint Presentation</vt:lpstr>
      <vt:lpstr>PowerPoint Presentation</vt:lpstr>
      <vt:lpstr>Data Format</vt:lpstr>
      <vt:lpstr>Example</vt:lpstr>
      <vt:lpstr>MongoDB Data Model</vt:lpstr>
      <vt:lpstr>MongoDB Data Model</vt:lpstr>
      <vt:lpstr>MongoDB Data Model</vt:lpstr>
      <vt:lpstr>MongoDB Data Model</vt:lpstr>
      <vt:lpstr>The _id Field </vt:lpstr>
      <vt:lpstr>PowerPoint Presentation</vt:lpstr>
      <vt:lpstr>In RDBMS schema, design for above requirements will have minimum three tables. </vt:lpstr>
      <vt:lpstr>PowerPoint Presentation</vt:lpstr>
      <vt:lpstr>PowerPoint Presentation</vt:lpstr>
      <vt:lpstr>PowerPoint Presentation</vt:lpstr>
      <vt:lpstr>Getting Started with mongoDB</vt:lpstr>
      <vt:lpstr> CRUD (Create – Read- Update – Delete)</vt:lpstr>
      <vt:lpstr>CRUD Operations</vt:lpstr>
      <vt:lpstr>CRUD Operations</vt:lpstr>
      <vt:lpstr>CRUD operations - create</vt:lpstr>
      <vt:lpstr>CRUD operations – create (cont’d)</vt:lpstr>
      <vt:lpstr>CRUD Operations</vt:lpstr>
      <vt:lpstr>Find()</vt:lpstr>
      <vt:lpstr>CRUD Operations</vt:lpstr>
      <vt:lpstr>CRUD Operations</vt:lpstr>
      <vt:lpstr>CRUD Operations</vt:lpstr>
      <vt:lpstr>CRUD Operations</vt:lpstr>
      <vt:lpstr>CRUD Operations</vt:lpstr>
      <vt:lpstr>CRUD Operations</vt:lpstr>
      <vt:lpstr> cursor.pretty() method </vt:lpstr>
      <vt:lpstr>CRUD Operations</vt:lpstr>
      <vt:lpstr>CRUD Operations: Findone() </vt:lpstr>
      <vt:lpstr>CRUD Operations</vt:lpstr>
      <vt:lpstr>CRUD Operations</vt:lpstr>
      <vt:lpstr>Where clause equivalent in Mongodb</vt:lpstr>
      <vt:lpstr>PowerPoint Presentation</vt:lpstr>
      <vt:lpstr>CRUD Operations</vt:lpstr>
      <vt:lpstr>CRUD operations - read</vt:lpstr>
      <vt:lpstr>MongoDB Queries: </vt:lpstr>
      <vt:lpstr>MongoDB Queries: Save method</vt:lpstr>
      <vt:lpstr>MongoDB Queries: Save method</vt:lpstr>
      <vt:lpstr>CRUD Operations</vt:lpstr>
      <vt:lpstr>CRUD operations - update</vt:lpstr>
      <vt:lpstr>CRUD Operations</vt:lpstr>
      <vt:lpstr>MongoDB Queries: </vt:lpstr>
      <vt:lpstr>CRUD operations - delete</vt:lpstr>
      <vt:lpstr>CRUD operations - delete</vt:lpstr>
      <vt:lpstr>CRUD operations- Aggregate</vt:lpstr>
      <vt:lpstr>PowerPoint Presentation</vt:lpstr>
      <vt:lpstr>PowerPoint Presentation</vt:lpstr>
      <vt:lpstr>Write MongoDB queries:</vt:lpstr>
      <vt:lpstr>Write MongoDB queries:</vt:lpstr>
      <vt:lpstr>PowerPoint Presentation</vt:lpstr>
      <vt:lpstr>PowerPoint Presentation</vt:lpstr>
      <vt:lpstr>PowerPoint Presentation</vt:lpstr>
      <vt:lpstr>PowerPoint Presentation</vt:lpstr>
      <vt:lpstr>Design the database backend for an eCommerce web site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Payal Khurana</cp:lastModifiedBy>
  <cp:revision>947</cp:revision>
  <cp:lastPrinted>2020-09-28T14:48:54Z</cp:lastPrinted>
  <dcterms:created xsi:type="dcterms:W3CDTF">2020-08-16T16:51:33Z</dcterms:created>
  <dcterms:modified xsi:type="dcterms:W3CDTF">2024-02-29T08:27:16Z</dcterms:modified>
</cp:coreProperties>
</file>