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030" r:id="rId1"/>
  </p:sldMasterIdLst>
  <p:notesMasterIdLst>
    <p:notesMasterId r:id="rId35"/>
  </p:notesMasterIdLst>
  <p:sldIdLst>
    <p:sldId id="258" r:id="rId2"/>
    <p:sldId id="343" r:id="rId3"/>
    <p:sldId id="463" r:id="rId4"/>
    <p:sldId id="482" r:id="rId5"/>
    <p:sldId id="483" r:id="rId6"/>
    <p:sldId id="484" r:id="rId7"/>
    <p:sldId id="485" r:id="rId8"/>
    <p:sldId id="486" r:id="rId9"/>
    <p:sldId id="487" r:id="rId10"/>
    <p:sldId id="488" r:id="rId11"/>
    <p:sldId id="489" r:id="rId12"/>
    <p:sldId id="490" r:id="rId13"/>
    <p:sldId id="491" r:id="rId14"/>
    <p:sldId id="504" r:id="rId15"/>
    <p:sldId id="505" r:id="rId16"/>
    <p:sldId id="506" r:id="rId17"/>
    <p:sldId id="507" r:id="rId18"/>
    <p:sldId id="508" r:id="rId19"/>
    <p:sldId id="495" r:id="rId20"/>
    <p:sldId id="509" r:id="rId21"/>
    <p:sldId id="510" r:id="rId22"/>
    <p:sldId id="498" r:id="rId23"/>
    <p:sldId id="499" r:id="rId24"/>
    <p:sldId id="500" r:id="rId25"/>
    <p:sldId id="501" r:id="rId26"/>
    <p:sldId id="502" r:id="rId27"/>
    <p:sldId id="503" r:id="rId28"/>
    <p:sldId id="511" r:id="rId29"/>
    <p:sldId id="512" r:id="rId30"/>
    <p:sldId id="513" r:id="rId31"/>
    <p:sldId id="514" r:id="rId32"/>
    <p:sldId id="515" r:id="rId33"/>
    <p:sldId id="336" r:id="rId34"/>
  </p:sldIdLst>
  <p:sldSz cx="12192000"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FF"/>
    <a:srgbClr val="FFFFFF"/>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574" autoAdjust="0"/>
    <p:restoredTop sz="94660"/>
  </p:normalViewPr>
  <p:slideViewPr>
    <p:cSldViewPr snapToGrid="0">
      <p:cViewPr varScale="1">
        <p:scale>
          <a:sx n="90" d="100"/>
          <a:sy n="90" d="100"/>
        </p:scale>
        <p:origin x="690"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77DAF572-641C-4F53-82E0-0B542CC8AE12}" type="datetimeFigureOut">
              <a:rPr lang="en-US" smtClean="0"/>
              <a:t>3/7/2024</a:t>
            </a:fld>
            <a:endParaRPr lang="en-US"/>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D35E298E-A329-47DE-A536-D17983D944AB}" type="slidenum">
              <a:rPr lang="en-US" smtClean="0"/>
              <a:t>‹#›</a:t>
            </a:fld>
            <a:endParaRPr lang="en-US"/>
          </a:p>
        </p:txBody>
      </p:sp>
    </p:spTree>
    <p:extLst>
      <p:ext uri="{BB962C8B-B14F-4D97-AF65-F5344CB8AC3E}">
        <p14:creationId xmlns:p14="http://schemas.microsoft.com/office/powerpoint/2010/main" val="24101762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19"/>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3200">
                <a:solidFill>
                  <a:schemeClr val="tx1"/>
                </a:solidFill>
                <a:latin typeface="Arial" panose="020B0604020202020204" pitchFamily="34" charset="0"/>
              </a:defRPr>
            </a:lvl1pPr>
            <a:lvl2pPr marL="785372" indent="-302066" eaLnBrk="0" hangingPunct="0">
              <a:defRPr kumimoji="1" sz="3200">
                <a:solidFill>
                  <a:schemeClr val="tx1"/>
                </a:solidFill>
                <a:latin typeface="Arial" panose="020B0604020202020204" pitchFamily="34" charset="0"/>
              </a:defRPr>
            </a:lvl2pPr>
            <a:lvl3pPr marL="1208265" indent="-241653" eaLnBrk="0" hangingPunct="0">
              <a:defRPr kumimoji="1" sz="3200">
                <a:solidFill>
                  <a:schemeClr val="tx1"/>
                </a:solidFill>
                <a:latin typeface="Arial" panose="020B0604020202020204" pitchFamily="34" charset="0"/>
              </a:defRPr>
            </a:lvl3pPr>
            <a:lvl4pPr marL="1691571" indent="-241653" eaLnBrk="0" hangingPunct="0">
              <a:defRPr kumimoji="1" sz="3200">
                <a:solidFill>
                  <a:schemeClr val="tx1"/>
                </a:solidFill>
                <a:latin typeface="Arial" panose="020B0604020202020204" pitchFamily="34" charset="0"/>
              </a:defRPr>
            </a:lvl4pPr>
            <a:lvl5pPr marL="2174878" indent="-241653" eaLnBrk="0" hangingPunct="0">
              <a:defRPr kumimoji="1" sz="3200">
                <a:solidFill>
                  <a:schemeClr val="tx1"/>
                </a:solidFill>
                <a:latin typeface="Arial" panose="020B0604020202020204" pitchFamily="34" charset="0"/>
              </a:defRPr>
            </a:lvl5pPr>
            <a:lvl6pPr marL="2658184" indent="-241653" eaLnBrk="0" fontAlgn="base" hangingPunct="0">
              <a:spcBef>
                <a:spcPct val="20000"/>
              </a:spcBef>
              <a:spcAft>
                <a:spcPct val="0"/>
              </a:spcAft>
              <a:buChar char="•"/>
              <a:defRPr kumimoji="1" sz="3200">
                <a:solidFill>
                  <a:schemeClr val="tx1"/>
                </a:solidFill>
                <a:latin typeface="Arial" panose="020B0604020202020204" pitchFamily="34" charset="0"/>
              </a:defRPr>
            </a:lvl6pPr>
            <a:lvl7pPr marL="3141490" indent="-241653" eaLnBrk="0" fontAlgn="base" hangingPunct="0">
              <a:spcBef>
                <a:spcPct val="20000"/>
              </a:spcBef>
              <a:spcAft>
                <a:spcPct val="0"/>
              </a:spcAft>
              <a:buChar char="•"/>
              <a:defRPr kumimoji="1" sz="3200">
                <a:solidFill>
                  <a:schemeClr val="tx1"/>
                </a:solidFill>
                <a:latin typeface="Arial" panose="020B0604020202020204" pitchFamily="34" charset="0"/>
              </a:defRPr>
            </a:lvl7pPr>
            <a:lvl8pPr marL="3624796" indent="-241653" eaLnBrk="0" fontAlgn="base" hangingPunct="0">
              <a:spcBef>
                <a:spcPct val="20000"/>
              </a:spcBef>
              <a:spcAft>
                <a:spcPct val="0"/>
              </a:spcAft>
              <a:buChar char="•"/>
              <a:defRPr kumimoji="1" sz="3200">
                <a:solidFill>
                  <a:schemeClr val="tx1"/>
                </a:solidFill>
                <a:latin typeface="Arial" panose="020B0604020202020204" pitchFamily="34" charset="0"/>
              </a:defRPr>
            </a:lvl8pPr>
            <a:lvl9pPr marL="4108102" indent="-241653" eaLnBrk="0" fontAlgn="base" hangingPunct="0">
              <a:spcBef>
                <a:spcPct val="20000"/>
              </a:spcBef>
              <a:spcAft>
                <a:spcPct val="0"/>
              </a:spcAft>
              <a:buChar char="•"/>
              <a:defRPr kumimoji="1" sz="3200">
                <a:solidFill>
                  <a:schemeClr val="tx1"/>
                </a:solidFill>
                <a:latin typeface="Arial" panose="020B0604020202020204" pitchFamily="34" charset="0"/>
              </a:defRPr>
            </a:lvl9pPr>
          </a:lstStyle>
          <a:p>
            <a:fld id="{ED510EEC-89F3-4759-87F3-A81E04E1775D}" type="slidenum">
              <a:rPr kumimoji="0" lang="en-US" altLang="en-US" sz="1300">
                <a:latin typeface="Tahoma" panose="020B0604030504040204" pitchFamily="34" charset="0"/>
              </a:rPr>
              <a:pPr/>
              <a:t>1</a:t>
            </a:fld>
            <a:endParaRPr kumimoji="0" lang="en-US" altLang="en-US" sz="1300">
              <a:latin typeface="Tahoma" panose="020B0604030504040204" pitchFamily="34" charset="0"/>
            </a:endParaRPr>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Frequently, presenters must deliver material of a technical nature to an audience unfamiliar with the topic or vocabulary.  The material may be complex or heavy with detail.  To present technical material effectively, use the following guidelines from Dale Carnegie Training®.</a:t>
            </a:r>
          </a:p>
          <a:p>
            <a:r>
              <a:rPr lang="en-US" altLang="en-US" dirty="0"/>
              <a:t> </a:t>
            </a:r>
          </a:p>
          <a:p>
            <a:r>
              <a:rPr lang="en-US" altLang="en-US" dirty="0"/>
              <a:t>Consider the amount of time available and prepare to organize your material.  Narrow your topic.  Divide your presentation into clear segments. Follow a logical progression. Maintain your focus throughout. Close the presentation with a summary, repetition of the key steps, or a logical conclusion.</a:t>
            </a:r>
          </a:p>
          <a:p>
            <a:r>
              <a:rPr lang="en-US" altLang="en-US" dirty="0"/>
              <a:t> </a:t>
            </a:r>
          </a:p>
          <a:p>
            <a:r>
              <a:rPr lang="en-US" altLang="en-US" dirty="0"/>
              <a:t>Keep your audience in mind at all times.  For example, be sure data is clear and information is relevant.  Keep the level of detail and vocabulary appropriate for the audience.  Use visuals to support key points or steps.  Keep alert to the needs of your listeners, and you will have a more receptive audience.</a:t>
            </a:r>
          </a:p>
        </p:txBody>
      </p:sp>
    </p:spTree>
    <p:extLst>
      <p:ext uri="{BB962C8B-B14F-4D97-AF65-F5344CB8AC3E}">
        <p14:creationId xmlns:p14="http://schemas.microsoft.com/office/powerpoint/2010/main" val="17129770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11C2BB5-6704-48DD-B8CF-C9D063007EF6}" type="datetime1">
              <a:rPr lang="en-US" smtClean="0"/>
              <a:t>3/7/2024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0E8914-3A3C-4712-9D59-CE111BB10161}"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61545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2E5A2D-6B87-4EC7-8798-24B2C7CCE8D4}" type="datetime1">
              <a:rPr lang="en-US" smtClean="0"/>
              <a:t>3/7/2024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0E8914-3A3C-4712-9D59-CE111BB10161}" type="slidenum">
              <a:rPr lang="en-US" smtClean="0"/>
              <a:t>‹#›</a:t>
            </a:fld>
            <a:endParaRPr lang="en-US"/>
          </a:p>
        </p:txBody>
      </p:sp>
    </p:spTree>
    <p:extLst>
      <p:ext uri="{BB962C8B-B14F-4D97-AF65-F5344CB8AC3E}">
        <p14:creationId xmlns:p14="http://schemas.microsoft.com/office/powerpoint/2010/main" val="3238492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010905-1782-47B0-B3BF-5540B495456B}" type="datetime1">
              <a:rPr lang="en-US" smtClean="0"/>
              <a:t>3/7/2024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0E8914-3A3C-4712-9D59-CE111BB10161}" type="slidenum">
              <a:rPr lang="en-US" smtClean="0"/>
              <a:t>‹#›</a:t>
            </a:fld>
            <a:endParaRPr lang="en-US"/>
          </a:p>
        </p:txBody>
      </p:sp>
    </p:spTree>
    <p:extLst>
      <p:ext uri="{BB962C8B-B14F-4D97-AF65-F5344CB8AC3E}">
        <p14:creationId xmlns:p14="http://schemas.microsoft.com/office/powerpoint/2010/main" val="36968036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697C11-07FD-4087-877C-327426297A95}" type="datetime1">
              <a:rPr lang="en-US" smtClean="0"/>
              <a:t>3/7/2024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0E8914-3A3C-4712-9D59-CE111BB10161}" type="slidenum">
              <a:rPr lang="en-US" smtClean="0"/>
              <a:t>‹#›</a:t>
            </a:fld>
            <a:endParaRPr lang="en-US"/>
          </a:p>
        </p:txBody>
      </p:sp>
    </p:spTree>
    <p:extLst>
      <p:ext uri="{BB962C8B-B14F-4D97-AF65-F5344CB8AC3E}">
        <p14:creationId xmlns:p14="http://schemas.microsoft.com/office/powerpoint/2010/main" val="27326522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F2418C5-4A67-493B-9F04-DEA011DB0BCD}" type="datetime1">
              <a:rPr lang="en-US" smtClean="0"/>
              <a:t>3/7/2024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0E8914-3A3C-4712-9D59-CE111BB10161}"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70067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41F1AC5-0E60-4E6C-BE5C-D6AB7BE8C092}" type="datetime1">
              <a:rPr lang="en-US" smtClean="0"/>
              <a:t>3/7/2024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0E8914-3A3C-4712-9D59-CE111BB10161}" type="slidenum">
              <a:rPr lang="en-US" smtClean="0"/>
              <a:t>‹#›</a:t>
            </a:fld>
            <a:endParaRPr lang="en-US"/>
          </a:p>
        </p:txBody>
      </p:sp>
    </p:spTree>
    <p:extLst>
      <p:ext uri="{BB962C8B-B14F-4D97-AF65-F5344CB8AC3E}">
        <p14:creationId xmlns:p14="http://schemas.microsoft.com/office/powerpoint/2010/main" val="19751320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7279BFF-7F8F-492B-B92B-928DE3F48DD1}" type="datetime1">
              <a:rPr lang="en-US" smtClean="0"/>
              <a:t>3/7/2024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50E8914-3A3C-4712-9D59-CE111BB10161}" type="slidenum">
              <a:rPr lang="en-US" smtClean="0"/>
              <a:t>‹#›</a:t>
            </a:fld>
            <a:endParaRPr lang="en-US"/>
          </a:p>
        </p:txBody>
      </p:sp>
    </p:spTree>
    <p:extLst>
      <p:ext uri="{BB962C8B-B14F-4D97-AF65-F5344CB8AC3E}">
        <p14:creationId xmlns:p14="http://schemas.microsoft.com/office/powerpoint/2010/main" val="23621729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D425D7B-8481-483F-817E-039E59D5E6FC}" type="datetime1">
              <a:rPr lang="en-US" smtClean="0"/>
              <a:t>3/7/2024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50E8914-3A3C-4712-9D59-CE111BB10161}" type="slidenum">
              <a:rPr lang="en-US" smtClean="0"/>
              <a:t>‹#›</a:t>
            </a:fld>
            <a:endParaRPr lang="en-US"/>
          </a:p>
        </p:txBody>
      </p:sp>
    </p:spTree>
    <p:extLst>
      <p:ext uri="{BB962C8B-B14F-4D97-AF65-F5344CB8AC3E}">
        <p14:creationId xmlns:p14="http://schemas.microsoft.com/office/powerpoint/2010/main" val="36877337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7021ACA-8457-401A-87F9-622786BC2C9E}" type="datetime1">
              <a:rPr lang="en-US" smtClean="0"/>
              <a:t>3/7/2024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B50E8914-3A3C-4712-9D59-CE111BB10161}" type="slidenum">
              <a:rPr lang="en-US" smtClean="0"/>
              <a:t>‹#›</a:t>
            </a:fld>
            <a:endParaRPr lang="en-US"/>
          </a:p>
        </p:txBody>
      </p:sp>
    </p:spTree>
    <p:extLst>
      <p:ext uri="{BB962C8B-B14F-4D97-AF65-F5344CB8AC3E}">
        <p14:creationId xmlns:p14="http://schemas.microsoft.com/office/powerpoint/2010/main" val="4712164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0C1E584D-418C-485B-AC58-5B359696DC19}" type="datetime1">
              <a:rPr lang="en-US" smtClean="0"/>
              <a:t>3/7/2024</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50E8914-3A3C-4712-9D59-CE111BB10161}" type="slidenum">
              <a:rPr lang="en-US" smtClean="0"/>
              <a:t>‹#›</a:t>
            </a:fld>
            <a:endParaRPr lang="en-US"/>
          </a:p>
        </p:txBody>
      </p:sp>
    </p:spTree>
    <p:extLst>
      <p:ext uri="{BB962C8B-B14F-4D97-AF65-F5344CB8AC3E}">
        <p14:creationId xmlns:p14="http://schemas.microsoft.com/office/powerpoint/2010/main" val="11091194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44718D2-462C-4965-B58F-3EF91191A331}" type="datetime1">
              <a:rPr lang="en-US" smtClean="0"/>
              <a:t>3/7/2024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0E8914-3A3C-4712-9D59-CE111BB10161}" type="slidenum">
              <a:rPr lang="en-US" smtClean="0"/>
              <a:t>‹#›</a:t>
            </a:fld>
            <a:endParaRPr lang="en-US"/>
          </a:p>
        </p:txBody>
      </p:sp>
    </p:spTree>
    <p:extLst>
      <p:ext uri="{BB962C8B-B14F-4D97-AF65-F5344CB8AC3E}">
        <p14:creationId xmlns:p14="http://schemas.microsoft.com/office/powerpoint/2010/main" val="20748576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AB2BDCA-C1CD-4DD3-A89F-D1ECF5DD3706}" type="datetime1">
              <a:rPr lang="en-US" smtClean="0"/>
              <a:t>3/7/2024</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B50E8914-3A3C-4712-9D59-CE111BB10161}"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2231569"/>
      </p:ext>
    </p:extLst>
  </p:cSld>
  <p:clrMap bg1="lt1" tx1="dk1" bg2="lt2" tx2="dk2" accent1="accent1" accent2="accent2" accent3="accent3" accent4="accent4" accent5="accent5" accent6="accent6" hlink="hlink" folHlink="folHlink"/>
  <p:sldLayoutIdLst>
    <p:sldLayoutId id="2147484031" r:id="rId1"/>
    <p:sldLayoutId id="2147484032" r:id="rId2"/>
    <p:sldLayoutId id="2147484033" r:id="rId3"/>
    <p:sldLayoutId id="2147484034" r:id="rId4"/>
    <p:sldLayoutId id="2147484035" r:id="rId5"/>
    <p:sldLayoutId id="2147484036" r:id="rId6"/>
    <p:sldLayoutId id="2147484037" r:id="rId7"/>
    <p:sldLayoutId id="2147484038" r:id="rId8"/>
    <p:sldLayoutId id="2147484039" r:id="rId9"/>
    <p:sldLayoutId id="2147484040" r:id="rId10"/>
    <p:sldLayoutId id="2147484041"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98" name="Rectangle 50"/>
          <p:cNvSpPr>
            <a:spLocks noGrp="1" noChangeArrowheads="1"/>
          </p:cNvSpPr>
          <p:nvPr>
            <p:ph type="ctrTitle"/>
          </p:nvPr>
        </p:nvSpPr>
        <p:spPr>
          <a:xfrm>
            <a:off x="862885" y="2343955"/>
            <a:ext cx="10200068" cy="1236378"/>
          </a:xfrm>
        </p:spPr>
        <p:txBody>
          <a:bodyPr>
            <a:normAutofit/>
          </a:bodyPr>
          <a:lstStyle/>
          <a:p>
            <a:r>
              <a:rPr lang="en-US" sz="6000" dirty="0">
                <a:effectLst>
                  <a:outerShdw blurRad="38100" dist="38100" dir="2700000" algn="tl">
                    <a:srgbClr val="000000"/>
                  </a:outerShdw>
                </a:effectLst>
              </a:rPr>
              <a:t>Transactions</a:t>
            </a:r>
          </a:p>
        </p:txBody>
      </p:sp>
      <p:pic>
        <p:nvPicPr>
          <p:cNvPr id="9221" name="Picture 7" descr="jiit logo.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915919" y="115910"/>
            <a:ext cx="1143000" cy="1124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p:nvPr/>
        </p:nvSpPr>
        <p:spPr>
          <a:xfrm>
            <a:off x="756458" y="4650726"/>
            <a:ext cx="9144000" cy="1077218"/>
          </a:xfrm>
          <a:prstGeom prst="rect">
            <a:avLst/>
          </a:prstGeom>
          <a:noFill/>
        </p:spPr>
        <p:txBody>
          <a:bodyPr wrap="square" rtlCol="0">
            <a:spAutoFit/>
          </a:bodyPr>
          <a:lstStyle/>
          <a:p>
            <a:r>
              <a:rPr lang="en-IN" sz="1600" dirty="0">
                <a:effectLst>
                  <a:outerShdw blurRad="38100" dist="38100" dir="2700000" algn="tl">
                    <a:srgbClr val="000000"/>
                  </a:outerShdw>
                </a:effectLst>
              </a:rPr>
              <a:t>By: </a:t>
            </a:r>
            <a:br>
              <a:rPr lang="en-IN" altLang="en-US" sz="1600" dirty="0">
                <a:effectLst>
                  <a:outerShdw blurRad="38100" dist="38100" dir="2700000" algn="tl">
                    <a:srgbClr val="000000"/>
                  </a:outerShdw>
                </a:effectLst>
              </a:rPr>
            </a:br>
            <a:r>
              <a:rPr lang="en-US" altLang="en-US" sz="1600" dirty="0">
                <a:effectLst>
                  <a:outerShdw blurRad="38100" dist="38100" dir="2700000" algn="tl">
                    <a:srgbClr val="000000"/>
                  </a:outerShdw>
                </a:effectLst>
              </a:rPr>
              <a:t>Dr. Devpriya </a:t>
            </a:r>
            <a:r>
              <a:rPr lang="en-US" altLang="en-US" sz="1600" dirty="0" err="1">
                <a:effectLst>
                  <a:outerShdw blurRad="38100" dist="38100" dir="2700000" algn="tl">
                    <a:srgbClr val="000000"/>
                  </a:outerShdw>
                </a:effectLst>
              </a:rPr>
              <a:t>Soni</a:t>
            </a:r>
            <a:endParaRPr lang="en-US" altLang="en-US" sz="1600" dirty="0">
              <a:effectLst>
                <a:outerShdw blurRad="38100" dist="38100" dir="2700000" algn="tl">
                  <a:srgbClr val="000000"/>
                </a:outerShdw>
              </a:effectLst>
            </a:endParaRPr>
          </a:p>
          <a:p>
            <a:r>
              <a:rPr lang="en-US" altLang="en-US" sz="1600" dirty="0">
                <a:effectLst>
                  <a:outerShdw blurRad="38100" dist="38100" dir="2700000" algn="tl">
                    <a:srgbClr val="000000"/>
                  </a:outerShdw>
                </a:effectLst>
              </a:rPr>
              <a:t>Department of Computer Science and Engineering &amp; IT</a:t>
            </a:r>
            <a:r>
              <a:rPr lang="en-IN" sz="1600" dirty="0">
                <a:effectLst>
                  <a:outerShdw blurRad="38100" dist="38100" dir="2700000" algn="tl">
                    <a:srgbClr val="000000"/>
                  </a:outerShdw>
                </a:effectLst>
              </a:rPr>
              <a:t> </a:t>
            </a:r>
          </a:p>
          <a:p>
            <a:r>
              <a:rPr lang="en-IN" sz="1600" dirty="0" err="1">
                <a:effectLst>
                  <a:outerShdw blurRad="38100" dist="38100" dir="2700000" algn="tl">
                    <a:srgbClr val="000000"/>
                  </a:outerShdw>
                </a:effectLst>
              </a:rPr>
              <a:t>Jaypee</a:t>
            </a:r>
            <a:r>
              <a:rPr lang="en-IN" sz="1600" dirty="0">
                <a:effectLst>
                  <a:outerShdw blurRad="38100" dist="38100" dir="2700000" algn="tl">
                    <a:srgbClr val="000000"/>
                  </a:outerShdw>
                </a:effectLst>
              </a:rPr>
              <a:t> Institute of Information Technology, Noida</a:t>
            </a:r>
            <a:endParaRPr lang="en-IN" sz="1600" dirty="0"/>
          </a:p>
        </p:txBody>
      </p:sp>
    </p:spTree>
    <p:extLst>
      <p:ext uri="{BB962C8B-B14F-4D97-AF65-F5344CB8AC3E}">
        <p14:creationId xmlns:p14="http://schemas.microsoft.com/office/powerpoint/2010/main" val="416993015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9" presetClass="entr" presetSubtype="10" fill="hold" nodeType="afterEffect">
                                  <p:stCondLst>
                                    <p:cond delay="0"/>
                                  </p:stCondLst>
                                  <p:childTnLst>
                                    <p:set>
                                      <p:cBhvr>
                                        <p:cTn id="6" dur="1" fill="hold">
                                          <p:stCondLst>
                                            <p:cond delay="0"/>
                                          </p:stCondLst>
                                        </p:cTn>
                                        <p:tgtEl>
                                          <p:spTgt spid="2098"/>
                                        </p:tgtEl>
                                        <p:attrNameLst>
                                          <p:attrName>style.visibility</p:attrName>
                                        </p:attrNameLst>
                                      </p:cBhvr>
                                      <p:to>
                                        <p:strVal val="visible"/>
                                      </p:to>
                                    </p:set>
                                    <p:anim calcmode="lin" valueType="num">
                                      <p:cBhvr>
                                        <p:cTn id="7" dur="5000" fill="hold"/>
                                        <p:tgtEl>
                                          <p:spTgt spid="2098"/>
                                        </p:tgtEl>
                                        <p:attrNameLst>
                                          <p:attrName>ppt_w</p:attrName>
                                        </p:attrNameLst>
                                      </p:cBhvr>
                                      <p:tavLst>
                                        <p:tav tm="0" fmla="#ppt_w*sin(2.5*pi*$)">
                                          <p:val>
                                            <p:fltVal val="0"/>
                                          </p:val>
                                        </p:tav>
                                        <p:tav tm="100000">
                                          <p:val>
                                            <p:fltVal val="1"/>
                                          </p:val>
                                        </p:tav>
                                      </p:tavLst>
                                    </p:anim>
                                    <p:anim calcmode="lin" valueType="num">
                                      <p:cBhvr>
                                        <p:cTn id="8" dur="5000" fill="hold"/>
                                        <p:tgtEl>
                                          <p:spTgt spid="209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300" dirty="0">
                <a:effectLst>
                  <a:outerShdw blurRad="38100" dist="38100" dir="2700000" algn="tl">
                    <a:srgbClr val="000000"/>
                  </a:outerShdw>
                </a:effectLst>
              </a:rPr>
              <a:t>Properties satisfied by Time stamping Protocol</a:t>
            </a:r>
          </a:p>
        </p:txBody>
      </p:sp>
      <p:sp>
        <p:nvSpPr>
          <p:cNvPr id="3" name="Content Placeholder 2"/>
          <p:cNvSpPr>
            <a:spLocks noGrp="1"/>
          </p:cNvSpPr>
          <p:nvPr>
            <p:ph idx="1"/>
          </p:nvPr>
        </p:nvSpPr>
        <p:spPr/>
        <p:txBody>
          <a:bodyPr/>
          <a:lstStyle/>
          <a:p>
            <a:pPr>
              <a:buFont typeface="Wingdings" panose="05000000000000000000" pitchFamily="2" charset="2"/>
              <a:buChar char="q"/>
            </a:pPr>
            <a:r>
              <a:rPr lang="en-US" dirty="0"/>
              <a:t> The timestamp-ordering protocol ensures conflict </a:t>
            </a:r>
            <a:r>
              <a:rPr lang="en-US" dirty="0" err="1"/>
              <a:t>serializability</a:t>
            </a:r>
            <a:r>
              <a:rPr lang="en-US" dirty="0"/>
              <a:t>. This is because conflicting operations are processed in timestamp order.</a:t>
            </a:r>
          </a:p>
          <a:p>
            <a:pPr>
              <a:buFont typeface="Wingdings" panose="05000000000000000000" pitchFamily="2" charset="2"/>
              <a:buChar char="q"/>
            </a:pPr>
            <a:r>
              <a:rPr lang="en-US" dirty="0"/>
              <a:t> The protocol ensures freedom from deadlock, since no transaction ever waits.</a:t>
            </a:r>
          </a:p>
          <a:p>
            <a:pPr>
              <a:buFont typeface="Wingdings" panose="05000000000000000000" pitchFamily="2" charset="2"/>
              <a:buChar char="q"/>
            </a:pPr>
            <a:r>
              <a:rPr lang="en-US" dirty="0"/>
              <a:t> However, there is a possibility of starvation of long transactions if a sequence of conflicting short transactions causes repeated restarting of the long transaction.</a:t>
            </a:r>
          </a:p>
          <a:p>
            <a:pPr>
              <a:buFont typeface="Wingdings" panose="05000000000000000000" pitchFamily="2" charset="2"/>
              <a:buChar char="q"/>
            </a:pPr>
            <a:r>
              <a:rPr lang="en-US" dirty="0"/>
              <a:t> If a transaction is suffering from repeated restarts, conflicting transactions need to be temporarily blocked to enable the transaction to finish.</a:t>
            </a:r>
          </a:p>
          <a:p>
            <a:pPr>
              <a:buFont typeface="Wingdings" panose="05000000000000000000" pitchFamily="2" charset="2"/>
              <a:buChar char="q"/>
            </a:pPr>
            <a:r>
              <a:rPr lang="en-US" dirty="0"/>
              <a:t> The protocol can generate schedules that are not recoverable with cascading rollbacks.  However, it can be extended to make the schedules recoverable, in one of several ways:</a:t>
            </a:r>
          </a:p>
        </p:txBody>
      </p:sp>
      <p:sp>
        <p:nvSpPr>
          <p:cNvPr id="4" name="Slide Number Placeholder 3"/>
          <p:cNvSpPr>
            <a:spLocks noGrp="1"/>
          </p:cNvSpPr>
          <p:nvPr>
            <p:ph type="sldNum" sz="quarter" idx="12"/>
          </p:nvPr>
        </p:nvSpPr>
        <p:spPr/>
        <p:txBody>
          <a:bodyPr/>
          <a:lstStyle/>
          <a:p>
            <a:fld id="{B50E8914-3A3C-4712-9D59-CE111BB10161}" type="slidenum">
              <a:rPr lang="en-US" smtClean="0"/>
              <a:t>10</a:t>
            </a:fld>
            <a:endParaRPr lang="en-US"/>
          </a:p>
        </p:txBody>
      </p:sp>
    </p:spTree>
    <p:extLst>
      <p:ext uri="{BB962C8B-B14F-4D97-AF65-F5344CB8AC3E}">
        <p14:creationId xmlns:p14="http://schemas.microsoft.com/office/powerpoint/2010/main" val="2856517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9039" y="286603"/>
            <a:ext cx="10626148" cy="1450757"/>
          </a:xfrm>
        </p:spPr>
        <p:txBody>
          <a:bodyPr>
            <a:normAutofit/>
          </a:bodyPr>
          <a:lstStyle/>
          <a:p>
            <a:r>
              <a:rPr lang="en-US" sz="4300" dirty="0">
                <a:effectLst>
                  <a:outerShdw blurRad="38100" dist="38100" dir="2700000" algn="tl">
                    <a:srgbClr val="000000"/>
                  </a:outerShdw>
                </a:effectLst>
              </a:rPr>
              <a:t>Making schedules recoverable in Time Stamping Protocol </a:t>
            </a:r>
          </a:p>
        </p:txBody>
      </p:sp>
      <p:sp>
        <p:nvSpPr>
          <p:cNvPr id="3" name="Content Placeholder 2"/>
          <p:cNvSpPr>
            <a:spLocks noGrp="1"/>
          </p:cNvSpPr>
          <p:nvPr>
            <p:ph idx="1"/>
          </p:nvPr>
        </p:nvSpPr>
        <p:spPr/>
        <p:txBody>
          <a:bodyPr>
            <a:normAutofit/>
          </a:bodyPr>
          <a:lstStyle/>
          <a:p>
            <a:pPr lvl="1" algn="just"/>
            <a:r>
              <a:rPr lang="en-US" sz="2000" dirty="0"/>
              <a:t>Recoverability and </a:t>
            </a:r>
            <a:r>
              <a:rPr lang="en-US" sz="2000" dirty="0" err="1"/>
              <a:t>cascadelessness</a:t>
            </a:r>
            <a:r>
              <a:rPr lang="en-US" sz="2000" dirty="0"/>
              <a:t> can be ensured by performing all writes together at the end of the transaction. The writes must be atomic in the following sense: While the writes are in progress, no transaction is permitted to access any of the data items that have been written.</a:t>
            </a:r>
          </a:p>
          <a:p>
            <a:pPr lvl="1" algn="just"/>
            <a:r>
              <a:rPr lang="en-US" sz="2000" dirty="0"/>
              <a:t>Recoverability and </a:t>
            </a:r>
            <a:r>
              <a:rPr lang="en-US" sz="2000" dirty="0" err="1"/>
              <a:t>cascadelessness</a:t>
            </a:r>
            <a:r>
              <a:rPr lang="en-US" sz="2000" dirty="0"/>
              <a:t> can also be guaranteed by using a limited form of locking, whereby reads of uncommitted items are postponed until the transaction that updated the item commits.</a:t>
            </a:r>
          </a:p>
          <a:p>
            <a:pPr lvl="1" algn="just"/>
            <a:r>
              <a:rPr lang="en-US" sz="2000" dirty="0"/>
              <a:t>Recoverability alone can be ensured by tracking uncommitted writes, and allowing a transaction </a:t>
            </a:r>
            <a:r>
              <a:rPr lang="en-US" sz="2000" i="1" dirty="0" err="1"/>
              <a:t>Ti</a:t>
            </a:r>
            <a:r>
              <a:rPr lang="en-US" sz="2000" i="1" dirty="0"/>
              <a:t> </a:t>
            </a:r>
            <a:r>
              <a:rPr lang="en-US" sz="2000" dirty="0"/>
              <a:t>to commit only after the commit of any transaction that wrote a value that </a:t>
            </a:r>
            <a:r>
              <a:rPr lang="en-US" sz="2000" i="1" dirty="0" err="1"/>
              <a:t>Ti</a:t>
            </a:r>
            <a:r>
              <a:rPr lang="en-US" sz="2000" i="1" dirty="0"/>
              <a:t> </a:t>
            </a:r>
            <a:r>
              <a:rPr lang="en-US" sz="2000" dirty="0"/>
              <a:t>read.</a:t>
            </a:r>
          </a:p>
        </p:txBody>
      </p:sp>
      <p:sp>
        <p:nvSpPr>
          <p:cNvPr id="4" name="Slide Number Placeholder 3"/>
          <p:cNvSpPr>
            <a:spLocks noGrp="1"/>
          </p:cNvSpPr>
          <p:nvPr>
            <p:ph type="sldNum" sz="quarter" idx="12"/>
          </p:nvPr>
        </p:nvSpPr>
        <p:spPr/>
        <p:txBody>
          <a:bodyPr/>
          <a:lstStyle/>
          <a:p>
            <a:fld id="{B50E8914-3A3C-4712-9D59-CE111BB10161}" type="slidenum">
              <a:rPr lang="en-US" smtClean="0"/>
              <a:t>11</a:t>
            </a:fld>
            <a:endParaRPr lang="en-US"/>
          </a:p>
        </p:txBody>
      </p:sp>
    </p:spTree>
    <p:extLst>
      <p:ext uri="{BB962C8B-B14F-4D97-AF65-F5344CB8AC3E}">
        <p14:creationId xmlns:p14="http://schemas.microsoft.com/office/powerpoint/2010/main" val="12009266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300" dirty="0">
                <a:effectLst>
                  <a:outerShdw blurRad="38100" dist="38100" dir="2700000" algn="tl">
                    <a:srgbClr val="000000"/>
                  </a:outerShdw>
                </a:effectLst>
              </a:rPr>
              <a:t>Thomas’ Write Rule</a:t>
            </a:r>
          </a:p>
        </p:txBody>
      </p:sp>
      <p:sp>
        <p:nvSpPr>
          <p:cNvPr id="3" name="Content Placeholder 2"/>
          <p:cNvSpPr>
            <a:spLocks noGrp="1"/>
          </p:cNvSpPr>
          <p:nvPr>
            <p:ph idx="1"/>
          </p:nvPr>
        </p:nvSpPr>
        <p:spPr>
          <a:xfrm>
            <a:off x="1097280" y="1845734"/>
            <a:ext cx="10058400" cy="4432236"/>
          </a:xfrm>
        </p:spPr>
        <p:txBody>
          <a:bodyPr>
            <a:normAutofit fontScale="92500" lnSpcReduction="20000"/>
          </a:bodyPr>
          <a:lstStyle/>
          <a:p>
            <a:pPr algn="just">
              <a:buFont typeface="Wingdings" panose="05000000000000000000" pitchFamily="2" charset="2"/>
              <a:buChar char="q"/>
            </a:pPr>
            <a:r>
              <a:rPr lang="en-US" sz="2400" dirty="0"/>
              <a:t> Thomas’ Write Rule a modification to the timestamp-ordering protocol that allows greater potential concurrency.</a:t>
            </a:r>
          </a:p>
          <a:p>
            <a:pPr algn="just">
              <a:buFont typeface="Wingdings" panose="05000000000000000000" pitchFamily="2" charset="2"/>
              <a:buChar char="q"/>
            </a:pPr>
            <a:r>
              <a:rPr lang="en-US" sz="2400" dirty="0"/>
              <a:t> When T1 attempts its write(Q) operation, we find that TS(T1) &lt; W-timestamp(Q), since </a:t>
            </a:r>
            <a:r>
              <a:rPr lang="en-US" sz="2400" dirty="0" err="1"/>
              <a:t>Wtimestamp</a:t>
            </a:r>
            <a:r>
              <a:rPr lang="en-US" sz="2400" dirty="0"/>
              <a:t> (Q) = TS(T2). </a:t>
            </a:r>
          </a:p>
          <a:p>
            <a:pPr algn="just">
              <a:buFont typeface="Wingdings" panose="05000000000000000000" pitchFamily="2" charset="2"/>
              <a:buChar char="q"/>
            </a:pPr>
            <a:r>
              <a:rPr lang="en-US" sz="2400" dirty="0"/>
              <a:t> Thus, the write(Q) by T1 is rejected and transaction T1must be rolled back. If we are implementing Timestamp- ordering protocol.</a:t>
            </a:r>
          </a:p>
          <a:p>
            <a:pPr algn="just">
              <a:buFont typeface="Wingdings" panose="05000000000000000000" pitchFamily="2" charset="2"/>
              <a:buChar char="q"/>
            </a:pPr>
            <a:endParaRPr lang="en-US" sz="2400" dirty="0"/>
          </a:p>
          <a:p>
            <a:pPr algn="just">
              <a:buFont typeface="Wingdings" panose="05000000000000000000" pitchFamily="2" charset="2"/>
              <a:buChar char="q"/>
            </a:pPr>
            <a:endParaRPr lang="en-US" sz="2400" dirty="0"/>
          </a:p>
          <a:p>
            <a:pPr algn="just">
              <a:buFont typeface="Wingdings" panose="05000000000000000000" pitchFamily="2" charset="2"/>
              <a:buChar char="q"/>
            </a:pPr>
            <a:endParaRPr lang="en-US" sz="2400" dirty="0"/>
          </a:p>
          <a:p>
            <a:pPr algn="just">
              <a:buFont typeface="Wingdings" panose="05000000000000000000" pitchFamily="2" charset="2"/>
              <a:buChar char="q"/>
            </a:pPr>
            <a:endParaRPr lang="en-US" sz="2400" dirty="0"/>
          </a:p>
          <a:p>
            <a:pPr algn="just">
              <a:buFont typeface="Wingdings" panose="05000000000000000000" pitchFamily="2" charset="2"/>
              <a:buChar char="q"/>
            </a:pPr>
            <a:r>
              <a:rPr lang="en-US" sz="2400" dirty="0"/>
              <a:t> Although the rollback of T1 is required by the timestamp-ordering protocol, it is unnecessary.</a:t>
            </a:r>
          </a:p>
          <a:p>
            <a:pPr>
              <a:buFont typeface="Wingdings" panose="05000000000000000000" pitchFamily="2" charset="2"/>
              <a:buChar char="q"/>
            </a:pPr>
            <a:endParaRPr lang="en-US" sz="2400" dirty="0"/>
          </a:p>
        </p:txBody>
      </p:sp>
      <p:sp>
        <p:nvSpPr>
          <p:cNvPr id="4" name="Slide Number Placeholder 3"/>
          <p:cNvSpPr>
            <a:spLocks noGrp="1"/>
          </p:cNvSpPr>
          <p:nvPr>
            <p:ph type="sldNum" sz="quarter" idx="12"/>
          </p:nvPr>
        </p:nvSpPr>
        <p:spPr/>
        <p:txBody>
          <a:bodyPr/>
          <a:lstStyle/>
          <a:p>
            <a:fld id="{B50E8914-3A3C-4712-9D59-CE111BB10161}" type="slidenum">
              <a:rPr lang="en-US" smtClean="0"/>
              <a:t>12</a:t>
            </a:fld>
            <a:endParaRPr lang="en-US"/>
          </a:p>
        </p:txBody>
      </p:sp>
      <p:graphicFrame>
        <p:nvGraphicFramePr>
          <p:cNvPr id="5" name="Table 4"/>
          <p:cNvGraphicFramePr>
            <a:graphicFrameLocks noGrp="1"/>
          </p:cNvGraphicFramePr>
          <p:nvPr>
            <p:extLst/>
          </p:nvPr>
        </p:nvGraphicFramePr>
        <p:xfrm>
          <a:off x="4229290" y="3885946"/>
          <a:ext cx="4737290" cy="1463040"/>
        </p:xfrm>
        <a:graphic>
          <a:graphicData uri="http://schemas.openxmlformats.org/drawingml/2006/table">
            <a:tbl>
              <a:tblPr firstRow="1" bandRow="1">
                <a:tableStyleId>{5C22544A-7EE6-4342-B048-85BDC9FD1C3A}</a:tableStyleId>
              </a:tblPr>
              <a:tblGrid>
                <a:gridCol w="2368645">
                  <a:extLst>
                    <a:ext uri="{9D8B030D-6E8A-4147-A177-3AD203B41FA5}">
                      <a16:colId xmlns:a16="http://schemas.microsoft.com/office/drawing/2014/main" val="2650285550"/>
                    </a:ext>
                  </a:extLst>
                </a:gridCol>
                <a:gridCol w="2368645">
                  <a:extLst>
                    <a:ext uri="{9D8B030D-6E8A-4147-A177-3AD203B41FA5}">
                      <a16:colId xmlns:a16="http://schemas.microsoft.com/office/drawing/2014/main" val="1586488965"/>
                    </a:ext>
                  </a:extLst>
                </a:gridCol>
              </a:tblGrid>
              <a:tr h="287519">
                <a:tc>
                  <a:txBody>
                    <a:bodyPr/>
                    <a:lstStyle/>
                    <a:p>
                      <a:r>
                        <a:rPr lang="en-US" dirty="0"/>
                        <a:t>TS(T1) =9:00</a:t>
                      </a:r>
                    </a:p>
                  </a:txBody>
                  <a:tcPr/>
                </a:tc>
                <a:tc>
                  <a:txBody>
                    <a:bodyPr/>
                    <a:lstStyle/>
                    <a:p>
                      <a:r>
                        <a:rPr lang="en-US" dirty="0"/>
                        <a:t>TS(T2) = 9:10</a:t>
                      </a:r>
                    </a:p>
                  </a:txBody>
                  <a:tcPr/>
                </a:tc>
                <a:extLst>
                  <a:ext uri="{0D108BD9-81ED-4DB2-BD59-A6C34878D82A}">
                    <a16:rowId xmlns:a16="http://schemas.microsoft.com/office/drawing/2014/main" val="145439450"/>
                  </a:ext>
                </a:extLst>
              </a:tr>
              <a:tr h="2875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W(Q) =12</a:t>
                      </a:r>
                    </a:p>
                  </a:txBody>
                  <a:tcPr/>
                </a:tc>
                <a:tc>
                  <a:txBody>
                    <a:bodyPr/>
                    <a:lstStyle/>
                    <a:p>
                      <a:endParaRPr lang="en-US"/>
                    </a:p>
                  </a:txBody>
                  <a:tcPr/>
                </a:tc>
                <a:extLst>
                  <a:ext uri="{0D108BD9-81ED-4DB2-BD59-A6C34878D82A}">
                    <a16:rowId xmlns:a16="http://schemas.microsoft.com/office/drawing/2014/main" val="877041755"/>
                  </a:ext>
                </a:extLst>
              </a:tr>
              <a:tr h="287519">
                <a:tc>
                  <a:txBody>
                    <a:bodyPr/>
                    <a:lstStyle/>
                    <a:p>
                      <a:endParaRPr lang="en-US"/>
                    </a:p>
                  </a:txBody>
                  <a:tcPr/>
                </a:tc>
                <a:tc>
                  <a:txBody>
                    <a:bodyPr/>
                    <a:lstStyle/>
                    <a:p>
                      <a:r>
                        <a:rPr lang="en-US" dirty="0"/>
                        <a:t>W(Q) =10</a:t>
                      </a:r>
                    </a:p>
                  </a:txBody>
                  <a:tcPr/>
                </a:tc>
                <a:extLst>
                  <a:ext uri="{0D108BD9-81ED-4DB2-BD59-A6C34878D82A}">
                    <a16:rowId xmlns:a16="http://schemas.microsoft.com/office/drawing/2014/main" val="1787236561"/>
                  </a:ext>
                </a:extLst>
              </a:tr>
              <a:tr h="2875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solidFill>
                            <a:srgbClr val="FF0000"/>
                          </a:solidFill>
                        </a:rPr>
                        <a:t>W(Q)=7</a:t>
                      </a:r>
                    </a:p>
                  </a:txBody>
                  <a:tcPr/>
                </a:tc>
                <a:tc>
                  <a:txBody>
                    <a:bodyPr/>
                    <a:lstStyle/>
                    <a:p>
                      <a:endParaRPr lang="en-US" dirty="0"/>
                    </a:p>
                  </a:txBody>
                  <a:tcPr/>
                </a:tc>
                <a:extLst>
                  <a:ext uri="{0D108BD9-81ED-4DB2-BD59-A6C34878D82A}">
                    <a16:rowId xmlns:a16="http://schemas.microsoft.com/office/drawing/2014/main" val="156127137"/>
                  </a:ext>
                </a:extLst>
              </a:tr>
            </a:tbl>
          </a:graphicData>
        </a:graphic>
      </p:graphicFrame>
    </p:spTree>
    <p:extLst>
      <p:ext uri="{BB962C8B-B14F-4D97-AF65-F5344CB8AC3E}">
        <p14:creationId xmlns:p14="http://schemas.microsoft.com/office/powerpoint/2010/main" val="5216266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1097280" y="1845733"/>
            <a:ext cx="10058400" cy="4500475"/>
          </a:xfrm>
        </p:spPr>
        <p:txBody>
          <a:bodyPr>
            <a:normAutofit/>
          </a:bodyPr>
          <a:lstStyle/>
          <a:p>
            <a:pPr>
              <a:buFont typeface="Wingdings" panose="05000000000000000000" pitchFamily="2" charset="2"/>
              <a:buChar char="q"/>
            </a:pPr>
            <a:r>
              <a:rPr lang="en-US" dirty="0"/>
              <a:t>   Since </a:t>
            </a:r>
            <a:r>
              <a:rPr lang="en-US" i="1" dirty="0"/>
              <a:t>T</a:t>
            </a:r>
            <a:r>
              <a:rPr lang="en-US" dirty="0"/>
              <a:t>2 has already written </a:t>
            </a:r>
            <a:r>
              <a:rPr lang="en-US" i="1" dirty="0"/>
              <a:t>Q</a:t>
            </a:r>
            <a:r>
              <a:rPr lang="en-US" dirty="0"/>
              <a:t>, the value that </a:t>
            </a:r>
            <a:r>
              <a:rPr lang="en-US" i="1" dirty="0"/>
              <a:t>T1</a:t>
            </a:r>
            <a:r>
              <a:rPr lang="en-US" dirty="0"/>
              <a:t> is attempting to write is one that will never need to be read. Or it is trying to write something which is an obsolete value.</a:t>
            </a:r>
          </a:p>
          <a:p>
            <a:pPr>
              <a:buFont typeface="Wingdings" panose="05000000000000000000" pitchFamily="2" charset="2"/>
              <a:buChar char="q"/>
            </a:pPr>
            <a:r>
              <a:rPr lang="en-US" dirty="0"/>
              <a:t> </a:t>
            </a:r>
            <a:r>
              <a:rPr lang="en-US" sz="2200" dirty="0"/>
              <a:t>This observation leads to a modified version of the timestamp-ordering protocol in which obsolete write operations can be ignored under certain circumstances. The protocol rules for read operations remain unchanged.</a:t>
            </a:r>
          </a:p>
          <a:p>
            <a:pPr>
              <a:buFont typeface="Wingdings" panose="05000000000000000000" pitchFamily="2" charset="2"/>
              <a:buChar char="q"/>
            </a:pPr>
            <a:r>
              <a:rPr lang="en-US" sz="2200" dirty="0"/>
              <a:t> The schedule produced through Thomas write rule may not be conflict serializable but it will be view serializable and therefore consistent. </a:t>
            </a:r>
          </a:p>
          <a:p>
            <a:pPr>
              <a:buFont typeface="Wingdings" panose="05000000000000000000" pitchFamily="2" charset="2"/>
              <a:buChar char="q"/>
            </a:pPr>
            <a:r>
              <a:rPr lang="en-US" sz="2200" dirty="0"/>
              <a:t>                                                       T1 =10, T2= 20, T3=30                             T1</a:t>
            </a:r>
          </a:p>
          <a:p>
            <a:pPr marL="0" indent="0">
              <a:buNone/>
            </a:pPr>
            <a:r>
              <a:rPr lang="en-US" sz="2200" dirty="0"/>
              <a:t>                                                         (try proving it with timestamp      </a:t>
            </a:r>
          </a:p>
          <a:p>
            <a:pPr marL="0" indent="0">
              <a:buNone/>
            </a:pPr>
            <a:r>
              <a:rPr lang="en-US" sz="2200" dirty="0"/>
              <a:t>                                                           so it is view serializable              T3                          T2</a:t>
            </a:r>
          </a:p>
          <a:p>
            <a:pPr marL="0" indent="0">
              <a:buNone/>
            </a:pPr>
            <a:r>
              <a:rPr lang="en-US" sz="2200" dirty="0"/>
              <a:t>                                                     using Thomas write rule)            so not conflict serializable </a:t>
            </a:r>
          </a:p>
          <a:p>
            <a:pPr>
              <a:buFont typeface="Wingdings" panose="05000000000000000000" pitchFamily="2" charset="2"/>
              <a:buChar char="q"/>
            </a:pPr>
            <a:endParaRPr lang="en-US" sz="2200" dirty="0"/>
          </a:p>
        </p:txBody>
      </p:sp>
      <p:sp>
        <p:nvSpPr>
          <p:cNvPr id="4" name="Slide Number Placeholder 3"/>
          <p:cNvSpPr>
            <a:spLocks noGrp="1"/>
          </p:cNvSpPr>
          <p:nvPr>
            <p:ph type="sldNum" sz="quarter" idx="12"/>
          </p:nvPr>
        </p:nvSpPr>
        <p:spPr/>
        <p:txBody>
          <a:bodyPr/>
          <a:lstStyle/>
          <a:p>
            <a:fld id="{B50E8914-3A3C-4712-9D59-CE111BB10161}" type="slidenum">
              <a:rPr lang="en-US" smtClean="0"/>
              <a:t>13</a:t>
            </a:fld>
            <a:endParaRPr lang="en-US"/>
          </a:p>
        </p:txBody>
      </p:sp>
      <p:graphicFrame>
        <p:nvGraphicFramePr>
          <p:cNvPr id="6" name="Table 5"/>
          <p:cNvGraphicFramePr>
            <a:graphicFrameLocks noGrp="1"/>
          </p:cNvGraphicFramePr>
          <p:nvPr>
            <p:extLst/>
          </p:nvPr>
        </p:nvGraphicFramePr>
        <p:xfrm>
          <a:off x="1540682" y="4377268"/>
          <a:ext cx="2799306" cy="1968940"/>
        </p:xfrm>
        <a:graphic>
          <a:graphicData uri="http://schemas.openxmlformats.org/drawingml/2006/table">
            <a:tbl>
              <a:tblPr firstRow="1" bandRow="1">
                <a:tableStyleId>{5C22544A-7EE6-4342-B048-85BDC9FD1C3A}</a:tableStyleId>
              </a:tblPr>
              <a:tblGrid>
                <a:gridCol w="933102">
                  <a:extLst>
                    <a:ext uri="{9D8B030D-6E8A-4147-A177-3AD203B41FA5}">
                      <a16:colId xmlns:a16="http://schemas.microsoft.com/office/drawing/2014/main" val="1099090346"/>
                    </a:ext>
                  </a:extLst>
                </a:gridCol>
                <a:gridCol w="933102">
                  <a:extLst>
                    <a:ext uri="{9D8B030D-6E8A-4147-A177-3AD203B41FA5}">
                      <a16:colId xmlns:a16="http://schemas.microsoft.com/office/drawing/2014/main" val="2289323966"/>
                    </a:ext>
                  </a:extLst>
                </a:gridCol>
                <a:gridCol w="933102">
                  <a:extLst>
                    <a:ext uri="{9D8B030D-6E8A-4147-A177-3AD203B41FA5}">
                      <a16:colId xmlns:a16="http://schemas.microsoft.com/office/drawing/2014/main" val="3520443738"/>
                    </a:ext>
                  </a:extLst>
                </a:gridCol>
              </a:tblGrid>
              <a:tr h="393788">
                <a:tc>
                  <a:txBody>
                    <a:bodyPr/>
                    <a:lstStyle/>
                    <a:p>
                      <a:r>
                        <a:rPr lang="en-US" dirty="0"/>
                        <a:t>T1=10</a:t>
                      </a:r>
                    </a:p>
                  </a:txBody>
                  <a:tcPr/>
                </a:tc>
                <a:tc>
                  <a:txBody>
                    <a:bodyPr/>
                    <a:lstStyle/>
                    <a:p>
                      <a:r>
                        <a:rPr lang="en-US" dirty="0"/>
                        <a:t>T2=20</a:t>
                      </a:r>
                    </a:p>
                  </a:txBody>
                  <a:tcPr/>
                </a:tc>
                <a:tc>
                  <a:txBody>
                    <a:bodyPr/>
                    <a:lstStyle/>
                    <a:p>
                      <a:r>
                        <a:rPr lang="en-US" dirty="0"/>
                        <a:t>T3=30</a:t>
                      </a:r>
                    </a:p>
                  </a:txBody>
                  <a:tcPr/>
                </a:tc>
                <a:extLst>
                  <a:ext uri="{0D108BD9-81ED-4DB2-BD59-A6C34878D82A}">
                    <a16:rowId xmlns:a16="http://schemas.microsoft.com/office/drawing/2014/main" val="1864882513"/>
                  </a:ext>
                </a:extLst>
              </a:tr>
              <a:tr h="393788">
                <a:tc>
                  <a:txBody>
                    <a:bodyPr/>
                    <a:lstStyle/>
                    <a:p>
                      <a:r>
                        <a:rPr lang="en-US" dirty="0"/>
                        <a:t>R(Q)</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80666914"/>
                  </a:ext>
                </a:extLst>
              </a:tr>
              <a:tr h="393788">
                <a:tc>
                  <a:txBody>
                    <a:bodyPr/>
                    <a:lstStyle/>
                    <a:p>
                      <a:endParaRPr lang="en-US"/>
                    </a:p>
                  </a:txBody>
                  <a:tcPr/>
                </a:tc>
                <a:tc>
                  <a:txBody>
                    <a:bodyPr/>
                    <a:lstStyle/>
                    <a:p>
                      <a:r>
                        <a:rPr lang="en-US" dirty="0"/>
                        <a:t>W(Q)</a:t>
                      </a:r>
                    </a:p>
                  </a:txBody>
                  <a:tcPr/>
                </a:tc>
                <a:tc>
                  <a:txBody>
                    <a:bodyPr/>
                    <a:lstStyle/>
                    <a:p>
                      <a:endParaRPr lang="en-US"/>
                    </a:p>
                  </a:txBody>
                  <a:tcPr/>
                </a:tc>
                <a:extLst>
                  <a:ext uri="{0D108BD9-81ED-4DB2-BD59-A6C34878D82A}">
                    <a16:rowId xmlns:a16="http://schemas.microsoft.com/office/drawing/2014/main" val="1790295174"/>
                  </a:ext>
                </a:extLst>
              </a:tr>
              <a:tr h="393788">
                <a:tc>
                  <a:txBody>
                    <a:bodyPr/>
                    <a:lstStyle/>
                    <a:p>
                      <a:r>
                        <a:rPr lang="en-US" dirty="0">
                          <a:solidFill>
                            <a:srgbClr val="FF0000"/>
                          </a:solidFill>
                        </a:rPr>
                        <a:t>W(Q)</a:t>
                      </a:r>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842593403"/>
                  </a:ext>
                </a:extLst>
              </a:tr>
              <a:tr h="393788">
                <a:tc>
                  <a:txBody>
                    <a:bodyPr/>
                    <a:lstStyle/>
                    <a:p>
                      <a:endParaRPr lang="en-US"/>
                    </a:p>
                  </a:txBody>
                  <a:tcPr/>
                </a:tc>
                <a:tc>
                  <a:txBody>
                    <a:bodyPr/>
                    <a:lstStyle/>
                    <a:p>
                      <a:endParaRPr lang="en-US"/>
                    </a:p>
                  </a:txBody>
                  <a:tcPr/>
                </a:tc>
                <a:tc>
                  <a:txBody>
                    <a:bodyPr/>
                    <a:lstStyle/>
                    <a:p>
                      <a:r>
                        <a:rPr lang="en-US" dirty="0"/>
                        <a:t>W(Q)</a:t>
                      </a:r>
                    </a:p>
                  </a:txBody>
                  <a:tcPr/>
                </a:tc>
                <a:extLst>
                  <a:ext uri="{0D108BD9-81ED-4DB2-BD59-A6C34878D82A}">
                    <a16:rowId xmlns:a16="http://schemas.microsoft.com/office/drawing/2014/main" val="1256290451"/>
                  </a:ext>
                </a:extLst>
              </a:tr>
            </a:tbl>
          </a:graphicData>
        </a:graphic>
      </p:graphicFrame>
      <p:cxnSp>
        <p:nvCxnSpPr>
          <p:cNvPr id="8" name="Straight Arrow Connector 7"/>
          <p:cNvCxnSpPr/>
          <p:nvPr/>
        </p:nvCxnSpPr>
        <p:spPr>
          <a:xfrm>
            <a:off x="9430603" y="4722125"/>
            <a:ext cx="859809" cy="8188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8488907" y="4735773"/>
            <a:ext cx="682389" cy="7096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Curved Connector 11"/>
          <p:cNvCxnSpPr/>
          <p:nvPr/>
        </p:nvCxnSpPr>
        <p:spPr>
          <a:xfrm rot="10800000">
            <a:off x="9430603" y="4599297"/>
            <a:ext cx="1146412" cy="941695"/>
          </a:xfrm>
          <a:prstGeom prst="curvedConnector3">
            <a:avLst>
              <a:gd name="adj1" fmla="val -595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8652681" y="5595583"/>
            <a:ext cx="163773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47894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300" dirty="0">
                <a:effectLst>
                  <a:outerShdw blurRad="38100" dist="38100" dir="2700000" algn="tl">
                    <a:srgbClr val="000000"/>
                  </a:outerShdw>
                </a:effectLst>
              </a:rPr>
              <a:t>Lock-Based Protocols</a:t>
            </a:r>
          </a:p>
        </p:txBody>
      </p:sp>
      <p:sp>
        <p:nvSpPr>
          <p:cNvPr id="3" name="Content Placeholder 2"/>
          <p:cNvSpPr>
            <a:spLocks noGrp="1"/>
          </p:cNvSpPr>
          <p:nvPr>
            <p:ph idx="1"/>
          </p:nvPr>
        </p:nvSpPr>
        <p:spPr>
          <a:xfrm>
            <a:off x="1097280" y="1845733"/>
            <a:ext cx="10058400" cy="4473179"/>
          </a:xfrm>
        </p:spPr>
        <p:txBody>
          <a:bodyPr>
            <a:normAutofit/>
          </a:bodyPr>
          <a:lstStyle/>
          <a:p>
            <a:pPr algn="just">
              <a:buFont typeface="Wingdings" panose="05000000000000000000" pitchFamily="2" charset="2"/>
              <a:buChar char="q"/>
            </a:pPr>
            <a:r>
              <a:rPr lang="en-US" sz="2200" dirty="0"/>
              <a:t> To achieve consistency isolation is the most important idea. </a:t>
            </a:r>
          </a:p>
          <a:p>
            <a:pPr algn="just">
              <a:buFont typeface="Wingdings" panose="05000000000000000000" pitchFamily="2" charset="2"/>
              <a:buChar char="q"/>
            </a:pPr>
            <a:r>
              <a:rPr lang="en-US" sz="2200" dirty="0"/>
              <a:t> One way to ensure isolation is to require that data items be accessed in a mutually exclusive manner; that is, while one transaction is accessing a data item, no other transaction can modify that data item. </a:t>
            </a:r>
          </a:p>
          <a:p>
            <a:pPr algn="just">
              <a:buFont typeface="Wingdings" panose="05000000000000000000" pitchFamily="2" charset="2"/>
              <a:buChar char="q"/>
            </a:pPr>
            <a:r>
              <a:rPr lang="en-US" sz="2200" dirty="0"/>
              <a:t> The most common method used to implement this requirement is to allow a transaction to access a data item only if it is currently holding a lock on that item.</a:t>
            </a:r>
          </a:p>
          <a:p>
            <a:pPr algn="just">
              <a:buFont typeface="Wingdings" panose="05000000000000000000" pitchFamily="2" charset="2"/>
              <a:buChar char="q"/>
            </a:pPr>
            <a:r>
              <a:rPr lang="en-US" sz="2200" dirty="0"/>
              <a:t> To provide better concurrency along with isolation different mode of lock:</a:t>
            </a:r>
          </a:p>
          <a:p>
            <a:pPr lvl="1">
              <a:buFont typeface="Wingdings" panose="05000000000000000000" pitchFamily="2" charset="2"/>
              <a:buChar char="§"/>
            </a:pPr>
            <a:r>
              <a:rPr lang="en-US" sz="2000" dirty="0"/>
              <a:t> </a:t>
            </a:r>
            <a:r>
              <a:rPr lang="en-US" b="1" dirty="0"/>
              <a:t>   Shared</a:t>
            </a:r>
            <a:r>
              <a:rPr lang="en-US" dirty="0"/>
              <a:t>: If a transaction </a:t>
            </a:r>
            <a:r>
              <a:rPr lang="en-US" i="1" dirty="0" err="1"/>
              <a:t>Ti</a:t>
            </a:r>
            <a:r>
              <a:rPr lang="en-US" i="1" dirty="0"/>
              <a:t> </a:t>
            </a:r>
            <a:r>
              <a:rPr lang="en-US" dirty="0"/>
              <a:t>has obtained a </a:t>
            </a:r>
            <a:r>
              <a:rPr lang="en-US" b="1" dirty="0"/>
              <a:t>shared-mode lock </a:t>
            </a:r>
            <a:r>
              <a:rPr lang="en-US" dirty="0"/>
              <a:t>(denoted by S) on item </a:t>
            </a:r>
            <a:r>
              <a:rPr lang="en-US" i="1" dirty="0"/>
              <a:t>Q (Lock-s(Q))</a:t>
            </a:r>
            <a:r>
              <a:rPr lang="en-US" dirty="0"/>
              <a:t>,   </a:t>
            </a:r>
          </a:p>
          <a:p>
            <a:pPr marL="201168" lvl="1" indent="0">
              <a:buNone/>
            </a:pPr>
            <a:r>
              <a:rPr lang="en-US" dirty="0"/>
              <a:t>        then </a:t>
            </a:r>
            <a:r>
              <a:rPr lang="en-US" i="1" dirty="0" err="1"/>
              <a:t>Ti</a:t>
            </a:r>
            <a:r>
              <a:rPr lang="en-US" i="1" dirty="0"/>
              <a:t> </a:t>
            </a:r>
            <a:r>
              <a:rPr lang="en-US" dirty="0"/>
              <a:t>can read, but cannot write, </a:t>
            </a:r>
            <a:r>
              <a:rPr lang="en-US" i="1" dirty="0"/>
              <a:t>Q</a:t>
            </a:r>
            <a:r>
              <a:rPr lang="en-US" dirty="0"/>
              <a:t>.</a:t>
            </a:r>
          </a:p>
          <a:p>
            <a:pPr lvl="1">
              <a:buFont typeface="Wingdings" panose="05000000000000000000" pitchFamily="2" charset="2"/>
              <a:buChar char="§"/>
            </a:pPr>
            <a:r>
              <a:rPr lang="en-US" b="1" dirty="0"/>
              <a:t>   Exclusive:</a:t>
            </a:r>
            <a:r>
              <a:rPr lang="en-US" dirty="0"/>
              <a:t> If a transaction </a:t>
            </a:r>
            <a:r>
              <a:rPr lang="en-US" i="1" dirty="0" err="1"/>
              <a:t>Ti</a:t>
            </a:r>
            <a:r>
              <a:rPr lang="en-US" i="1" dirty="0"/>
              <a:t> </a:t>
            </a:r>
            <a:r>
              <a:rPr lang="en-US" dirty="0"/>
              <a:t>has obtained an </a:t>
            </a:r>
            <a:r>
              <a:rPr lang="en-US" b="1" dirty="0"/>
              <a:t>exclusive-mode lock </a:t>
            </a:r>
            <a:r>
              <a:rPr lang="en-US" dirty="0"/>
              <a:t>(denoted by X) on item </a:t>
            </a:r>
            <a:r>
              <a:rPr lang="en-US" i="1" dirty="0"/>
              <a:t>Q(lock-x(Q))</a:t>
            </a:r>
            <a:r>
              <a:rPr lang="en-US" dirty="0"/>
              <a:t>,  </a:t>
            </a:r>
          </a:p>
          <a:p>
            <a:pPr marL="201168" lvl="1" indent="0">
              <a:buNone/>
            </a:pPr>
            <a:r>
              <a:rPr lang="en-US" dirty="0"/>
              <a:t>       then </a:t>
            </a:r>
            <a:r>
              <a:rPr lang="en-US" i="1" dirty="0" err="1"/>
              <a:t>Ti</a:t>
            </a:r>
            <a:r>
              <a:rPr lang="en-US" i="1" dirty="0"/>
              <a:t> </a:t>
            </a:r>
            <a:r>
              <a:rPr lang="en-US" dirty="0"/>
              <a:t>can both read and write </a:t>
            </a:r>
            <a:r>
              <a:rPr lang="en-US" i="1" dirty="0"/>
              <a:t>Q</a:t>
            </a:r>
            <a:r>
              <a:rPr lang="en-US" dirty="0"/>
              <a:t>.</a:t>
            </a:r>
            <a:endParaRPr lang="en-US" sz="2000" dirty="0"/>
          </a:p>
        </p:txBody>
      </p:sp>
      <p:sp>
        <p:nvSpPr>
          <p:cNvPr id="4" name="Slide Number Placeholder 3"/>
          <p:cNvSpPr>
            <a:spLocks noGrp="1"/>
          </p:cNvSpPr>
          <p:nvPr>
            <p:ph type="sldNum" sz="quarter" idx="12"/>
          </p:nvPr>
        </p:nvSpPr>
        <p:spPr/>
        <p:txBody>
          <a:bodyPr/>
          <a:lstStyle/>
          <a:p>
            <a:fld id="{B50E8914-3A3C-4712-9D59-CE111BB10161}" type="slidenum">
              <a:rPr lang="en-US" smtClean="0"/>
              <a:pPr/>
              <a:t>14</a:t>
            </a:fld>
            <a:endParaRPr lang="en-US"/>
          </a:p>
        </p:txBody>
      </p:sp>
    </p:spTree>
    <p:extLst>
      <p:ext uri="{BB962C8B-B14F-4D97-AF65-F5344CB8AC3E}">
        <p14:creationId xmlns:p14="http://schemas.microsoft.com/office/powerpoint/2010/main" val="20454013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5" name="Content Placeholder 4"/>
          <p:cNvGraphicFramePr>
            <a:graphicFrameLocks noGrp="1"/>
          </p:cNvGraphicFramePr>
          <p:nvPr>
            <p:ph idx="1"/>
            <p:extLst/>
          </p:nvPr>
        </p:nvGraphicFramePr>
        <p:xfrm>
          <a:off x="1368555" y="2164802"/>
          <a:ext cx="4322562" cy="1820343"/>
        </p:xfrm>
        <a:graphic>
          <a:graphicData uri="http://schemas.openxmlformats.org/drawingml/2006/table">
            <a:tbl>
              <a:tblPr firstRow="1" bandRow="1">
                <a:tableStyleId>{5C22544A-7EE6-4342-B048-85BDC9FD1C3A}</a:tableStyleId>
              </a:tblPr>
              <a:tblGrid>
                <a:gridCol w="1797726">
                  <a:extLst>
                    <a:ext uri="{9D8B030D-6E8A-4147-A177-3AD203B41FA5}">
                      <a16:colId xmlns:a16="http://schemas.microsoft.com/office/drawing/2014/main" val="134307270"/>
                    </a:ext>
                  </a:extLst>
                </a:gridCol>
                <a:gridCol w="1351128">
                  <a:extLst>
                    <a:ext uri="{9D8B030D-6E8A-4147-A177-3AD203B41FA5}">
                      <a16:colId xmlns:a16="http://schemas.microsoft.com/office/drawing/2014/main" val="3868785650"/>
                    </a:ext>
                  </a:extLst>
                </a:gridCol>
                <a:gridCol w="1173708">
                  <a:extLst>
                    <a:ext uri="{9D8B030D-6E8A-4147-A177-3AD203B41FA5}">
                      <a16:colId xmlns:a16="http://schemas.microsoft.com/office/drawing/2014/main" val="1030896875"/>
                    </a:ext>
                  </a:extLst>
                </a:gridCol>
              </a:tblGrid>
              <a:tr h="727329">
                <a:tc>
                  <a:txBody>
                    <a:bodyPr/>
                    <a:lstStyle/>
                    <a:p>
                      <a:r>
                        <a:rPr lang="en-US" dirty="0"/>
                        <a:t>Compatibility Table</a:t>
                      </a:r>
                    </a:p>
                  </a:txBody>
                  <a:tcPr/>
                </a:tc>
                <a:tc>
                  <a:txBody>
                    <a:bodyPr/>
                    <a:lstStyle/>
                    <a:p>
                      <a:r>
                        <a:rPr lang="en-US" dirty="0"/>
                        <a:t>Shared </a:t>
                      </a:r>
                    </a:p>
                  </a:txBody>
                  <a:tcPr/>
                </a:tc>
                <a:tc>
                  <a:txBody>
                    <a:bodyPr/>
                    <a:lstStyle/>
                    <a:p>
                      <a:r>
                        <a:rPr lang="en-US" dirty="0"/>
                        <a:t>Exclusive</a:t>
                      </a:r>
                    </a:p>
                  </a:txBody>
                  <a:tcPr/>
                </a:tc>
                <a:extLst>
                  <a:ext uri="{0D108BD9-81ED-4DB2-BD59-A6C34878D82A}">
                    <a16:rowId xmlns:a16="http://schemas.microsoft.com/office/drawing/2014/main" val="4127706577"/>
                  </a:ext>
                </a:extLst>
              </a:tr>
              <a:tr h="546507">
                <a:tc>
                  <a:txBody>
                    <a:bodyPr/>
                    <a:lstStyle/>
                    <a:p>
                      <a:r>
                        <a:rPr lang="en-US" dirty="0"/>
                        <a:t>Shared </a:t>
                      </a:r>
                    </a:p>
                  </a:txBody>
                  <a:tcPr/>
                </a:tc>
                <a:tc>
                  <a:txBody>
                    <a:bodyPr/>
                    <a:lstStyle/>
                    <a:p>
                      <a:r>
                        <a:rPr lang="en-US" dirty="0"/>
                        <a:t>T</a:t>
                      </a:r>
                    </a:p>
                  </a:txBody>
                  <a:tcPr/>
                </a:tc>
                <a:tc>
                  <a:txBody>
                    <a:bodyPr/>
                    <a:lstStyle/>
                    <a:p>
                      <a:r>
                        <a:rPr lang="en-US" dirty="0"/>
                        <a:t>F</a:t>
                      </a:r>
                    </a:p>
                  </a:txBody>
                  <a:tcPr/>
                </a:tc>
                <a:extLst>
                  <a:ext uri="{0D108BD9-81ED-4DB2-BD59-A6C34878D82A}">
                    <a16:rowId xmlns:a16="http://schemas.microsoft.com/office/drawing/2014/main" val="572456074"/>
                  </a:ext>
                </a:extLst>
              </a:tr>
              <a:tr h="546507">
                <a:tc>
                  <a:txBody>
                    <a:bodyPr/>
                    <a:lstStyle/>
                    <a:p>
                      <a:r>
                        <a:rPr lang="en-US" dirty="0"/>
                        <a:t>Exclusive </a:t>
                      </a:r>
                    </a:p>
                  </a:txBody>
                  <a:tcPr/>
                </a:tc>
                <a:tc>
                  <a:txBody>
                    <a:bodyPr/>
                    <a:lstStyle/>
                    <a:p>
                      <a:r>
                        <a:rPr lang="en-US" dirty="0"/>
                        <a:t>F</a:t>
                      </a:r>
                    </a:p>
                  </a:txBody>
                  <a:tcPr/>
                </a:tc>
                <a:tc>
                  <a:txBody>
                    <a:bodyPr/>
                    <a:lstStyle/>
                    <a:p>
                      <a:r>
                        <a:rPr lang="en-US" dirty="0"/>
                        <a:t>F</a:t>
                      </a:r>
                    </a:p>
                  </a:txBody>
                  <a:tcPr/>
                </a:tc>
                <a:extLst>
                  <a:ext uri="{0D108BD9-81ED-4DB2-BD59-A6C34878D82A}">
                    <a16:rowId xmlns:a16="http://schemas.microsoft.com/office/drawing/2014/main" val="2595488901"/>
                  </a:ext>
                </a:extLst>
              </a:tr>
            </a:tbl>
          </a:graphicData>
        </a:graphic>
      </p:graphicFrame>
      <p:sp>
        <p:nvSpPr>
          <p:cNvPr id="4" name="Slide Number Placeholder 3"/>
          <p:cNvSpPr>
            <a:spLocks noGrp="1"/>
          </p:cNvSpPr>
          <p:nvPr>
            <p:ph type="sldNum" sz="quarter" idx="12"/>
          </p:nvPr>
        </p:nvSpPr>
        <p:spPr/>
        <p:txBody>
          <a:bodyPr/>
          <a:lstStyle/>
          <a:p>
            <a:fld id="{B50E8914-3A3C-4712-9D59-CE111BB10161}" type="slidenum">
              <a:rPr lang="en-US" smtClean="0"/>
              <a:pPr/>
              <a:t>15</a:t>
            </a:fld>
            <a:endParaRPr lang="en-US"/>
          </a:p>
        </p:txBody>
      </p:sp>
    </p:spTree>
    <p:extLst>
      <p:ext uri="{BB962C8B-B14F-4D97-AF65-F5344CB8AC3E}">
        <p14:creationId xmlns:p14="http://schemas.microsoft.com/office/powerpoint/2010/main" val="6857242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300" dirty="0">
                <a:effectLst>
                  <a:outerShdw blurRad="38100" dist="38100" dir="2700000" algn="tl">
                    <a:srgbClr val="000000"/>
                  </a:outerShdw>
                </a:effectLst>
              </a:rPr>
              <a:t>Drawbacks of Lock based protocols </a:t>
            </a:r>
          </a:p>
        </p:txBody>
      </p:sp>
      <p:graphicFrame>
        <p:nvGraphicFramePr>
          <p:cNvPr id="5" name="Content Placeholder 4"/>
          <p:cNvGraphicFramePr>
            <a:graphicFrameLocks noGrp="1"/>
          </p:cNvGraphicFramePr>
          <p:nvPr>
            <p:ph idx="1"/>
            <p:extLst/>
          </p:nvPr>
        </p:nvGraphicFramePr>
        <p:xfrm>
          <a:off x="1096963" y="1846261"/>
          <a:ext cx="5249246" cy="4942290"/>
        </p:xfrm>
        <a:graphic>
          <a:graphicData uri="http://schemas.openxmlformats.org/drawingml/2006/table">
            <a:tbl>
              <a:tblPr firstRow="1" bandRow="1">
                <a:tableStyleId>{5C22544A-7EE6-4342-B048-85BDC9FD1C3A}</a:tableStyleId>
              </a:tblPr>
              <a:tblGrid>
                <a:gridCol w="2624623">
                  <a:extLst>
                    <a:ext uri="{9D8B030D-6E8A-4147-A177-3AD203B41FA5}">
                      <a16:colId xmlns:a16="http://schemas.microsoft.com/office/drawing/2014/main" val="733933484"/>
                    </a:ext>
                  </a:extLst>
                </a:gridCol>
                <a:gridCol w="2624623">
                  <a:extLst>
                    <a:ext uri="{9D8B030D-6E8A-4147-A177-3AD203B41FA5}">
                      <a16:colId xmlns:a16="http://schemas.microsoft.com/office/drawing/2014/main" val="230507545"/>
                    </a:ext>
                  </a:extLst>
                </a:gridCol>
              </a:tblGrid>
              <a:tr h="372970">
                <a:tc>
                  <a:txBody>
                    <a:bodyPr/>
                    <a:lstStyle/>
                    <a:p>
                      <a:r>
                        <a:rPr lang="en-US" dirty="0"/>
                        <a:t>T1</a:t>
                      </a:r>
                    </a:p>
                  </a:txBody>
                  <a:tcPr/>
                </a:tc>
                <a:tc>
                  <a:txBody>
                    <a:bodyPr/>
                    <a:lstStyle/>
                    <a:p>
                      <a:r>
                        <a:rPr lang="en-US" dirty="0"/>
                        <a:t>T2</a:t>
                      </a:r>
                    </a:p>
                  </a:txBody>
                  <a:tcPr/>
                </a:tc>
                <a:extLst>
                  <a:ext uri="{0D108BD9-81ED-4DB2-BD59-A6C34878D82A}">
                    <a16:rowId xmlns:a16="http://schemas.microsoft.com/office/drawing/2014/main" val="3011640610"/>
                  </a:ext>
                </a:extLst>
              </a:tr>
              <a:tr h="1087829">
                <a:tc>
                  <a:txBody>
                    <a:bodyPr/>
                    <a:lstStyle/>
                    <a:p>
                      <a:r>
                        <a:rPr lang="en-US" sz="1600" dirty="0"/>
                        <a:t>Lock-X(A)</a:t>
                      </a:r>
                    </a:p>
                    <a:p>
                      <a:r>
                        <a:rPr lang="en-US" sz="1600" dirty="0"/>
                        <a:t>R(A)</a:t>
                      </a:r>
                    </a:p>
                    <a:p>
                      <a:r>
                        <a:rPr lang="en-US" sz="1600" dirty="0"/>
                        <a:t>W(A)</a:t>
                      </a:r>
                    </a:p>
                    <a:p>
                      <a:r>
                        <a:rPr lang="en-US" sz="1600" dirty="0"/>
                        <a:t>Unlock(A)</a:t>
                      </a:r>
                    </a:p>
                  </a:txBody>
                  <a:tcPr/>
                </a:tc>
                <a:tc>
                  <a:txBody>
                    <a:bodyPr/>
                    <a:lstStyle/>
                    <a:p>
                      <a:endParaRPr lang="en-US" sz="1600" dirty="0"/>
                    </a:p>
                  </a:txBody>
                  <a:tcPr/>
                </a:tc>
                <a:extLst>
                  <a:ext uri="{0D108BD9-81ED-4DB2-BD59-A6C34878D82A}">
                    <a16:rowId xmlns:a16="http://schemas.microsoft.com/office/drawing/2014/main" val="3821648643"/>
                  </a:ext>
                </a:extLst>
              </a:tr>
              <a:tr h="839182">
                <a:tc>
                  <a:txBody>
                    <a:bodyPr/>
                    <a:lstStyle/>
                    <a:p>
                      <a:endParaRPr lang="en-US" sz="1600" dirty="0"/>
                    </a:p>
                  </a:txBody>
                  <a:tcPr/>
                </a:tc>
                <a:tc>
                  <a:txBody>
                    <a:bodyPr/>
                    <a:lstStyle/>
                    <a:p>
                      <a:r>
                        <a:rPr lang="en-US" sz="1600" dirty="0"/>
                        <a:t>Lock-S(B)</a:t>
                      </a:r>
                    </a:p>
                    <a:p>
                      <a:r>
                        <a:rPr lang="en-US" sz="1600" dirty="0"/>
                        <a:t>R(B)</a:t>
                      </a:r>
                    </a:p>
                    <a:p>
                      <a:r>
                        <a:rPr lang="en-US" sz="1600" dirty="0"/>
                        <a:t>Unlock(B)</a:t>
                      </a:r>
                    </a:p>
                  </a:txBody>
                  <a:tcPr/>
                </a:tc>
                <a:extLst>
                  <a:ext uri="{0D108BD9-81ED-4DB2-BD59-A6C34878D82A}">
                    <a16:rowId xmlns:a16="http://schemas.microsoft.com/office/drawing/2014/main" val="3608639229"/>
                  </a:ext>
                </a:extLst>
              </a:tr>
              <a:tr h="1087829">
                <a:tc>
                  <a:txBody>
                    <a:bodyPr/>
                    <a:lstStyle/>
                    <a:p>
                      <a:r>
                        <a:rPr lang="en-US" sz="1600" dirty="0"/>
                        <a:t>Lock-X(B)</a:t>
                      </a:r>
                    </a:p>
                    <a:p>
                      <a:r>
                        <a:rPr lang="en-US" sz="1600" dirty="0"/>
                        <a:t>R(B)</a:t>
                      </a:r>
                    </a:p>
                    <a:p>
                      <a:r>
                        <a:rPr lang="en-US" sz="1600" dirty="0"/>
                        <a:t>W(B)</a:t>
                      </a:r>
                    </a:p>
                    <a:p>
                      <a:r>
                        <a:rPr lang="en-US" sz="1600" dirty="0"/>
                        <a:t>Unlock(B)</a:t>
                      </a:r>
                    </a:p>
                  </a:txBody>
                  <a:tcPr/>
                </a:tc>
                <a:tc>
                  <a:txBody>
                    <a:bodyPr/>
                    <a:lstStyle/>
                    <a:p>
                      <a:endParaRPr lang="en-US" sz="1600" dirty="0"/>
                    </a:p>
                  </a:txBody>
                  <a:tcPr/>
                </a:tc>
                <a:extLst>
                  <a:ext uri="{0D108BD9-81ED-4DB2-BD59-A6C34878D82A}">
                    <a16:rowId xmlns:a16="http://schemas.microsoft.com/office/drawing/2014/main" val="462507301"/>
                  </a:ext>
                </a:extLst>
              </a:tr>
              <a:tr h="839182">
                <a:tc>
                  <a:txBody>
                    <a:bodyPr/>
                    <a:lstStyle/>
                    <a:p>
                      <a:endParaRPr lang="en-US" sz="1600" dirty="0"/>
                    </a:p>
                    <a:p>
                      <a:endParaRPr lang="en-US" sz="1600" dirty="0"/>
                    </a:p>
                    <a:p>
                      <a:endParaRPr lang="en-US" sz="1600" dirty="0"/>
                    </a:p>
                    <a:p>
                      <a:endParaRPr lang="en-US" sz="1600" dirty="0"/>
                    </a:p>
                    <a:p>
                      <a:endParaRPr lang="en-US" sz="1600" dirty="0"/>
                    </a:p>
                    <a:p>
                      <a:r>
                        <a:rPr lang="en-US" sz="1600" dirty="0"/>
                        <a:t>c</a:t>
                      </a:r>
                    </a:p>
                  </a:txBody>
                  <a:tcPr/>
                </a:tc>
                <a:tc>
                  <a:txBody>
                    <a:bodyPr/>
                    <a:lstStyle/>
                    <a:p>
                      <a:r>
                        <a:rPr lang="en-US" sz="1600" dirty="0"/>
                        <a:t>Lock-S(A)</a:t>
                      </a:r>
                    </a:p>
                    <a:p>
                      <a:r>
                        <a:rPr lang="en-US" sz="1600" dirty="0"/>
                        <a:t>R(A)</a:t>
                      </a:r>
                    </a:p>
                    <a:p>
                      <a:r>
                        <a:rPr lang="en-US" sz="1600" dirty="0"/>
                        <a:t>Unlock(A)</a:t>
                      </a:r>
                    </a:p>
                    <a:p>
                      <a:r>
                        <a:rPr lang="en-US" sz="1600" dirty="0"/>
                        <a:t>c</a:t>
                      </a:r>
                    </a:p>
                  </a:txBody>
                  <a:tcPr/>
                </a:tc>
                <a:extLst>
                  <a:ext uri="{0D108BD9-81ED-4DB2-BD59-A6C34878D82A}">
                    <a16:rowId xmlns:a16="http://schemas.microsoft.com/office/drawing/2014/main" val="476453781"/>
                  </a:ext>
                </a:extLst>
              </a:tr>
            </a:tbl>
          </a:graphicData>
        </a:graphic>
      </p:graphicFrame>
      <p:sp>
        <p:nvSpPr>
          <p:cNvPr id="4" name="Slide Number Placeholder 3"/>
          <p:cNvSpPr>
            <a:spLocks noGrp="1"/>
          </p:cNvSpPr>
          <p:nvPr>
            <p:ph type="sldNum" sz="quarter" idx="12"/>
          </p:nvPr>
        </p:nvSpPr>
        <p:spPr/>
        <p:txBody>
          <a:bodyPr/>
          <a:lstStyle/>
          <a:p>
            <a:fld id="{B50E8914-3A3C-4712-9D59-CE111BB10161}" type="slidenum">
              <a:rPr lang="en-US" smtClean="0"/>
              <a:pPr/>
              <a:t>16</a:t>
            </a:fld>
            <a:endParaRPr lang="en-US"/>
          </a:p>
        </p:txBody>
      </p:sp>
      <p:sp>
        <p:nvSpPr>
          <p:cNvPr id="3" name="Rectangle 2"/>
          <p:cNvSpPr/>
          <p:nvPr/>
        </p:nvSpPr>
        <p:spPr>
          <a:xfrm>
            <a:off x="6605517" y="2156347"/>
            <a:ext cx="5186150" cy="22928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6605517" y="2156345"/>
            <a:ext cx="5186150" cy="2031325"/>
          </a:xfrm>
          <a:prstGeom prst="rect">
            <a:avLst/>
          </a:prstGeom>
          <a:noFill/>
        </p:spPr>
        <p:txBody>
          <a:bodyPr wrap="square" rtlCol="0">
            <a:spAutoFit/>
          </a:bodyPr>
          <a:lstStyle/>
          <a:p>
            <a:pPr marL="342900" indent="-342900">
              <a:buAutoNum type="arabicPeriod"/>
            </a:pPr>
            <a:r>
              <a:rPr lang="en-US" dirty="0">
                <a:solidFill>
                  <a:schemeClr val="bg1"/>
                </a:solidFill>
              </a:rPr>
              <a:t>If we do unlocking inconsistency will arise and if do not unlock there will be poor concurrency. </a:t>
            </a:r>
            <a:r>
              <a:rPr lang="en-US" dirty="0"/>
              <a:t> </a:t>
            </a:r>
          </a:p>
          <a:p>
            <a:pPr marL="342900" indent="-342900">
              <a:buAutoNum type="arabicPeriod"/>
            </a:pPr>
            <a:r>
              <a:rPr lang="en-US" dirty="0">
                <a:solidFill>
                  <a:schemeClr val="bg1"/>
                </a:solidFill>
              </a:rPr>
              <a:t> Transactions should follow certain rules for locking and unlocking like in 2PL and graph based protocols. </a:t>
            </a:r>
          </a:p>
          <a:p>
            <a:pPr marL="342900" indent="-342900">
              <a:buAutoNum type="arabicPeriod"/>
            </a:pPr>
            <a:r>
              <a:rPr lang="en-US" dirty="0">
                <a:solidFill>
                  <a:schemeClr val="bg1"/>
                </a:solidFill>
              </a:rPr>
              <a:t>If a schedule is generated after satisfying the rules of protocol then it is termed as legal. </a:t>
            </a:r>
          </a:p>
        </p:txBody>
      </p:sp>
      <p:sp>
        <p:nvSpPr>
          <p:cNvPr id="7" name="TextBox 6"/>
          <p:cNvSpPr txBox="1"/>
          <p:nvPr/>
        </p:nvSpPr>
        <p:spPr>
          <a:xfrm>
            <a:off x="7287904" y="4776715"/>
            <a:ext cx="3002508" cy="369332"/>
          </a:xfrm>
          <a:prstGeom prst="rect">
            <a:avLst/>
          </a:prstGeom>
          <a:noFill/>
        </p:spPr>
        <p:txBody>
          <a:bodyPr wrap="square" rtlCol="0">
            <a:spAutoFit/>
          </a:bodyPr>
          <a:lstStyle/>
          <a:p>
            <a:r>
              <a:rPr lang="en-US" dirty="0"/>
              <a:t>T1                                T2                               </a:t>
            </a:r>
          </a:p>
        </p:txBody>
      </p:sp>
      <p:cxnSp>
        <p:nvCxnSpPr>
          <p:cNvPr id="9" name="Curved Connector 8"/>
          <p:cNvCxnSpPr/>
          <p:nvPr/>
        </p:nvCxnSpPr>
        <p:spPr>
          <a:xfrm flipV="1">
            <a:off x="7438030" y="4776715"/>
            <a:ext cx="1992573" cy="184666"/>
          </a:xfrm>
          <a:prstGeom prst="curvedConnector3">
            <a:avLst>
              <a:gd name="adj1" fmla="val -3013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Curved Connector 11"/>
          <p:cNvCxnSpPr/>
          <p:nvPr/>
        </p:nvCxnSpPr>
        <p:spPr>
          <a:xfrm rot="10800000">
            <a:off x="7526740" y="5099690"/>
            <a:ext cx="1815152" cy="12700"/>
          </a:xfrm>
          <a:prstGeom prst="curvedConnector3">
            <a:avLst>
              <a:gd name="adj1" fmla="val 4879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15922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300" dirty="0">
                <a:effectLst>
                  <a:outerShdw blurRad="38100" dist="38100" dir="2700000" algn="tl">
                    <a:srgbClr val="000000"/>
                  </a:outerShdw>
                </a:effectLst>
              </a:rPr>
              <a:t>Two-Phase Locking Protocol (Basic-2PL)</a:t>
            </a:r>
          </a:p>
        </p:txBody>
      </p:sp>
      <p:sp>
        <p:nvSpPr>
          <p:cNvPr id="3" name="Content Placeholder 2"/>
          <p:cNvSpPr>
            <a:spLocks noGrp="1"/>
          </p:cNvSpPr>
          <p:nvPr>
            <p:ph idx="1"/>
          </p:nvPr>
        </p:nvSpPr>
        <p:spPr/>
        <p:txBody>
          <a:bodyPr/>
          <a:lstStyle/>
          <a:p>
            <a:pPr>
              <a:buFont typeface="Wingdings" panose="05000000000000000000" pitchFamily="2" charset="2"/>
              <a:buChar char="q"/>
            </a:pPr>
            <a:r>
              <a:rPr lang="en-US" dirty="0"/>
              <a:t> One protocol that ensures </a:t>
            </a:r>
            <a:r>
              <a:rPr lang="en-US" dirty="0" err="1"/>
              <a:t>serializability</a:t>
            </a:r>
            <a:r>
              <a:rPr lang="en-US" dirty="0"/>
              <a:t> is the </a:t>
            </a:r>
            <a:r>
              <a:rPr lang="en-US" b="1" dirty="0"/>
              <a:t>two-phase locking protocol</a:t>
            </a:r>
            <a:r>
              <a:rPr lang="en-US" dirty="0"/>
              <a:t>. This protocol requires that each transaction issue lock and unlock requests in two phases:</a:t>
            </a:r>
          </a:p>
        </p:txBody>
      </p:sp>
      <p:sp>
        <p:nvSpPr>
          <p:cNvPr id="4" name="Slide Number Placeholder 3"/>
          <p:cNvSpPr>
            <a:spLocks noGrp="1"/>
          </p:cNvSpPr>
          <p:nvPr>
            <p:ph type="sldNum" sz="quarter" idx="12"/>
          </p:nvPr>
        </p:nvSpPr>
        <p:spPr/>
        <p:txBody>
          <a:bodyPr/>
          <a:lstStyle/>
          <a:p>
            <a:fld id="{B50E8914-3A3C-4712-9D59-CE111BB10161}" type="slidenum">
              <a:rPr lang="en-US" smtClean="0"/>
              <a:pPr/>
              <a:t>17</a:t>
            </a:fld>
            <a:endParaRPr lang="en-US"/>
          </a:p>
        </p:txBody>
      </p:sp>
    </p:spTree>
    <p:extLst>
      <p:ext uri="{BB962C8B-B14F-4D97-AF65-F5344CB8AC3E}">
        <p14:creationId xmlns:p14="http://schemas.microsoft.com/office/powerpoint/2010/main" val="32988553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300" dirty="0">
                <a:effectLst>
                  <a:outerShdw blurRad="38100" dist="38100" dir="2700000" algn="tl">
                    <a:srgbClr val="000000"/>
                  </a:outerShdw>
                </a:effectLst>
              </a:rPr>
              <a:t>Two-Phase Locking Protocol (Basic 2PL)</a:t>
            </a:r>
          </a:p>
        </p:txBody>
      </p:sp>
      <p:sp>
        <p:nvSpPr>
          <p:cNvPr id="3" name="Content Placeholder 2"/>
          <p:cNvSpPr>
            <a:spLocks noGrp="1"/>
          </p:cNvSpPr>
          <p:nvPr>
            <p:ph idx="1"/>
          </p:nvPr>
        </p:nvSpPr>
        <p:spPr>
          <a:xfrm>
            <a:off x="1097280" y="1845734"/>
            <a:ext cx="10058400" cy="4432236"/>
          </a:xfrm>
        </p:spPr>
        <p:txBody>
          <a:bodyPr>
            <a:normAutofit fontScale="92500"/>
          </a:bodyPr>
          <a:lstStyle/>
          <a:p>
            <a:pPr>
              <a:buFont typeface="Wingdings" panose="05000000000000000000" pitchFamily="2" charset="2"/>
              <a:buChar char="q"/>
            </a:pPr>
            <a:r>
              <a:rPr lang="en-US" dirty="0"/>
              <a:t> This protocol requires that each transaction issue lock and unlock requests in two phases:</a:t>
            </a:r>
          </a:p>
          <a:p>
            <a:pPr lvl="1">
              <a:buFont typeface="Wingdings" panose="05000000000000000000" pitchFamily="2" charset="2"/>
              <a:buChar char="§"/>
            </a:pPr>
            <a:r>
              <a:rPr lang="en-US" sz="2000" b="1" dirty="0"/>
              <a:t>  Growing phase</a:t>
            </a:r>
            <a:r>
              <a:rPr lang="en-US" sz="2000" dirty="0"/>
              <a:t>. A transaction may obtain locks, but may not release any lock.</a:t>
            </a:r>
          </a:p>
          <a:p>
            <a:pPr lvl="1">
              <a:buFont typeface="Wingdings" panose="05000000000000000000" pitchFamily="2" charset="2"/>
              <a:buChar char="§"/>
            </a:pPr>
            <a:r>
              <a:rPr lang="en-US" sz="2000" b="1" dirty="0"/>
              <a:t>  Shrinking phase</a:t>
            </a:r>
            <a:r>
              <a:rPr lang="en-US" sz="2000" dirty="0"/>
              <a:t>. A transaction may release locks, but may not obtain any new locks.</a:t>
            </a:r>
          </a:p>
          <a:p>
            <a:pPr lvl="1">
              <a:buFont typeface="Wingdings" panose="05000000000000000000" pitchFamily="2" charset="2"/>
              <a:buChar char="§"/>
            </a:pPr>
            <a:endParaRPr lang="en-US" sz="2000" dirty="0"/>
          </a:p>
          <a:p>
            <a:pPr lvl="1">
              <a:buFont typeface="Wingdings" panose="05000000000000000000" pitchFamily="2" charset="2"/>
              <a:buChar char="§"/>
            </a:pPr>
            <a:endParaRPr lang="en-US" sz="2000" dirty="0"/>
          </a:p>
          <a:p>
            <a:pPr lvl="1">
              <a:buFont typeface="Wingdings" panose="05000000000000000000" pitchFamily="2" charset="2"/>
              <a:buChar char="§"/>
            </a:pPr>
            <a:endParaRPr lang="en-US" sz="2000" dirty="0"/>
          </a:p>
          <a:p>
            <a:pPr lvl="1">
              <a:buFont typeface="Wingdings" panose="05000000000000000000" pitchFamily="2" charset="2"/>
              <a:buChar char="§"/>
            </a:pPr>
            <a:endParaRPr lang="en-US" sz="2000" dirty="0"/>
          </a:p>
          <a:p>
            <a:pPr lvl="1">
              <a:buFont typeface="Wingdings" panose="05000000000000000000" pitchFamily="2" charset="2"/>
              <a:buChar char="§"/>
            </a:pPr>
            <a:endParaRPr lang="en-US" sz="2000" dirty="0"/>
          </a:p>
          <a:p>
            <a:pPr lvl="1">
              <a:buFont typeface="Wingdings" panose="05000000000000000000" pitchFamily="2" charset="2"/>
              <a:buChar char="§"/>
            </a:pPr>
            <a:endParaRPr lang="en-US" sz="2000" dirty="0"/>
          </a:p>
          <a:p>
            <a:pPr lvl="1">
              <a:buFont typeface="Wingdings" panose="05000000000000000000" pitchFamily="2" charset="2"/>
              <a:buChar char="§"/>
            </a:pPr>
            <a:endParaRPr lang="en-US" sz="2000" dirty="0"/>
          </a:p>
          <a:p>
            <a:pPr lvl="1">
              <a:buFont typeface="Wingdings" panose="05000000000000000000" pitchFamily="2" charset="2"/>
              <a:buChar char="§"/>
            </a:pPr>
            <a:endParaRPr lang="en-US" sz="2000" dirty="0"/>
          </a:p>
          <a:p>
            <a:pPr lvl="1">
              <a:buFont typeface="Wingdings" panose="05000000000000000000" pitchFamily="2" charset="2"/>
              <a:buChar char="§"/>
            </a:pPr>
            <a:endParaRPr lang="en-US" sz="2000" dirty="0"/>
          </a:p>
          <a:p>
            <a:pPr marL="201168" lvl="1" indent="0">
              <a:buNone/>
            </a:pPr>
            <a:r>
              <a:rPr lang="en-US" sz="2000" dirty="0"/>
              <a:t>                                               Once a transaction starts unlocking it can not apply locks on any data item </a:t>
            </a:r>
          </a:p>
          <a:p>
            <a:pPr marL="201168" lvl="1" indent="0">
              <a:buNone/>
            </a:pPr>
            <a:endParaRPr lang="en-US" sz="2000" dirty="0"/>
          </a:p>
        </p:txBody>
      </p:sp>
      <p:sp>
        <p:nvSpPr>
          <p:cNvPr id="4" name="Slide Number Placeholder 3"/>
          <p:cNvSpPr>
            <a:spLocks noGrp="1"/>
          </p:cNvSpPr>
          <p:nvPr>
            <p:ph type="sldNum" sz="quarter" idx="12"/>
          </p:nvPr>
        </p:nvSpPr>
        <p:spPr/>
        <p:txBody>
          <a:bodyPr/>
          <a:lstStyle/>
          <a:p>
            <a:fld id="{B50E8914-3A3C-4712-9D59-CE111BB10161}" type="slidenum">
              <a:rPr lang="en-US" smtClean="0"/>
              <a:pPr/>
              <a:t>18</a:t>
            </a:fld>
            <a:endParaRPr lang="en-US"/>
          </a:p>
        </p:txBody>
      </p:sp>
      <p:cxnSp>
        <p:nvCxnSpPr>
          <p:cNvPr id="7" name="Straight Connector 6"/>
          <p:cNvCxnSpPr/>
          <p:nvPr/>
        </p:nvCxnSpPr>
        <p:spPr>
          <a:xfrm flipV="1">
            <a:off x="3493827" y="3507475"/>
            <a:ext cx="1760561" cy="1596788"/>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5254388" y="3493827"/>
            <a:ext cx="1610436" cy="1637731"/>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rot="19080242">
            <a:off x="3252715" y="3903263"/>
            <a:ext cx="1619535" cy="369332"/>
          </a:xfrm>
          <a:prstGeom prst="rect">
            <a:avLst/>
          </a:prstGeom>
          <a:noFill/>
        </p:spPr>
        <p:txBody>
          <a:bodyPr wrap="square" rtlCol="0">
            <a:spAutoFit/>
          </a:bodyPr>
          <a:lstStyle/>
          <a:p>
            <a:r>
              <a:rPr lang="en-US" dirty="0"/>
              <a:t>Growing phase </a:t>
            </a:r>
          </a:p>
        </p:txBody>
      </p:sp>
      <p:sp>
        <p:nvSpPr>
          <p:cNvPr id="12" name="TextBox 11"/>
          <p:cNvSpPr txBox="1"/>
          <p:nvPr/>
        </p:nvSpPr>
        <p:spPr>
          <a:xfrm rot="2626790">
            <a:off x="5670647" y="4055663"/>
            <a:ext cx="1808326" cy="369332"/>
          </a:xfrm>
          <a:prstGeom prst="rect">
            <a:avLst/>
          </a:prstGeom>
          <a:noFill/>
        </p:spPr>
        <p:txBody>
          <a:bodyPr wrap="square" rtlCol="0">
            <a:spAutoFit/>
          </a:bodyPr>
          <a:lstStyle/>
          <a:p>
            <a:r>
              <a:rPr lang="en-US" dirty="0"/>
              <a:t>Shrinking  phase </a:t>
            </a:r>
          </a:p>
        </p:txBody>
      </p:sp>
      <p:sp>
        <p:nvSpPr>
          <p:cNvPr id="13" name="TextBox 12"/>
          <p:cNvSpPr txBox="1"/>
          <p:nvPr/>
        </p:nvSpPr>
        <p:spPr>
          <a:xfrm>
            <a:off x="4675121" y="3071595"/>
            <a:ext cx="1207068" cy="369332"/>
          </a:xfrm>
          <a:prstGeom prst="rect">
            <a:avLst/>
          </a:prstGeom>
          <a:noFill/>
        </p:spPr>
        <p:txBody>
          <a:bodyPr wrap="square" rtlCol="0">
            <a:spAutoFit/>
          </a:bodyPr>
          <a:lstStyle/>
          <a:p>
            <a:r>
              <a:rPr lang="en-US" dirty="0"/>
              <a:t>Lock point </a:t>
            </a:r>
          </a:p>
        </p:txBody>
      </p:sp>
      <p:graphicFrame>
        <p:nvGraphicFramePr>
          <p:cNvPr id="10" name="Table 9"/>
          <p:cNvGraphicFramePr>
            <a:graphicFrameLocks noGrp="1"/>
          </p:cNvGraphicFramePr>
          <p:nvPr>
            <p:extLst/>
          </p:nvPr>
        </p:nvGraphicFramePr>
        <p:xfrm>
          <a:off x="1252177" y="3071429"/>
          <a:ext cx="1634023" cy="2468880"/>
        </p:xfrm>
        <a:graphic>
          <a:graphicData uri="http://schemas.openxmlformats.org/drawingml/2006/table">
            <a:tbl>
              <a:tblPr firstRow="1" bandRow="1">
                <a:tableStyleId>{5C22544A-7EE6-4342-B048-85BDC9FD1C3A}</a:tableStyleId>
              </a:tblPr>
              <a:tblGrid>
                <a:gridCol w="1634023">
                  <a:extLst>
                    <a:ext uri="{9D8B030D-6E8A-4147-A177-3AD203B41FA5}">
                      <a16:colId xmlns:a16="http://schemas.microsoft.com/office/drawing/2014/main" val="139221899"/>
                    </a:ext>
                  </a:extLst>
                </a:gridCol>
              </a:tblGrid>
              <a:tr h="615184">
                <a:tc>
                  <a:txBody>
                    <a:bodyPr/>
                    <a:lstStyle/>
                    <a:p>
                      <a:r>
                        <a:rPr lang="en-US" dirty="0"/>
                        <a:t>T1 (Lock-Based Protocol)</a:t>
                      </a:r>
                    </a:p>
                  </a:txBody>
                  <a:tcPr/>
                </a:tc>
                <a:extLst>
                  <a:ext uri="{0D108BD9-81ED-4DB2-BD59-A6C34878D82A}">
                    <a16:rowId xmlns:a16="http://schemas.microsoft.com/office/drawing/2014/main" val="3483070348"/>
                  </a:ext>
                </a:extLst>
              </a:tr>
              <a:tr h="880589">
                <a:tc>
                  <a:txBody>
                    <a:bodyPr/>
                    <a:lstStyle/>
                    <a:p>
                      <a:r>
                        <a:rPr lang="en-US" dirty="0"/>
                        <a:t>Lock(A)</a:t>
                      </a:r>
                    </a:p>
                    <a:p>
                      <a:r>
                        <a:rPr lang="en-US" dirty="0"/>
                        <a:t>R(A)</a:t>
                      </a:r>
                    </a:p>
                    <a:p>
                      <a:r>
                        <a:rPr lang="en-US" dirty="0"/>
                        <a:t>Unlock(A)</a:t>
                      </a:r>
                    </a:p>
                  </a:txBody>
                  <a:tcPr/>
                </a:tc>
                <a:extLst>
                  <a:ext uri="{0D108BD9-81ED-4DB2-BD59-A6C34878D82A}">
                    <a16:rowId xmlns:a16="http://schemas.microsoft.com/office/drawing/2014/main" val="3322361666"/>
                  </a:ext>
                </a:extLst>
              </a:tr>
              <a:tr h="880589">
                <a:tc>
                  <a:txBody>
                    <a:bodyPr/>
                    <a:lstStyle/>
                    <a:p>
                      <a:r>
                        <a:rPr lang="en-US" dirty="0"/>
                        <a:t>Lock(B)</a:t>
                      </a:r>
                    </a:p>
                    <a:p>
                      <a:r>
                        <a:rPr lang="en-US" dirty="0"/>
                        <a:t>R(B)</a:t>
                      </a:r>
                    </a:p>
                    <a:p>
                      <a:r>
                        <a:rPr lang="en-US" dirty="0"/>
                        <a:t>Unlock(B)</a:t>
                      </a:r>
                    </a:p>
                  </a:txBody>
                  <a:tcPr/>
                </a:tc>
                <a:extLst>
                  <a:ext uri="{0D108BD9-81ED-4DB2-BD59-A6C34878D82A}">
                    <a16:rowId xmlns:a16="http://schemas.microsoft.com/office/drawing/2014/main" val="519503182"/>
                  </a:ext>
                </a:extLst>
              </a:tr>
            </a:tbl>
          </a:graphicData>
        </a:graphic>
      </p:graphicFrame>
      <p:graphicFrame>
        <p:nvGraphicFramePr>
          <p:cNvPr id="14" name="Table 13"/>
          <p:cNvGraphicFramePr>
            <a:graphicFrameLocks noGrp="1"/>
          </p:cNvGraphicFramePr>
          <p:nvPr>
            <p:extLst/>
          </p:nvPr>
        </p:nvGraphicFramePr>
        <p:xfrm>
          <a:off x="8924192" y="2978587"/>
          <a:ext cx="1952531" cy="2523483"/>
        </p:xfrm>
        <a:graphic>
          <a:graphicData uri="http://schemas.openxmlformats.org/drawingml/2006/table">
            <a:tbl>
              <a:tblPr firstRow="1" bandRow="1">
                <a:tableStyleId>{5C22544A-7EE6-4342-B048-85BDC9FD1C3A}</a:tableStyleId>
              </a:tblPr>
              <a:tblGrid>
                <a:gridCol w="1952531">
                  <a:extLst>
                    <a:ext uri="{9D8B030D-6E8A-4147-A177-3AD203B41FA5}">
                      <a16:colId xmlns:a16="http://schemas.microsoft.com/office/drawing/2014/main" val="139221899"/>
                    </a:ext>
                  </a:extLst>
                </a:gridCol>
              </a:tblGrid>
              <a:tr h="504949">
                <a:tc>
                  <a:txBody>
                    <a:bodyPr/>
                    <a:lstStyle/>
                    <a:p>
                      <a:r>
                        <a:rPr lang="en-US" dirty="0"/>
                        <a:t>T1 (Two-Phase Locking Protocol)</a:t>
                      </a:r>
                    </a:p>
                  </a:txBody>
                  <a:tcPr/>
                </a:tc>
                <a:extLst>
                  <a:ext uri="{0D108BD9-81ED-4DB2-BD59-A6C34878D82A}">
                    <a16:rowId xmlns:a16="http://schemas.microsoft.com/office/drawing/2014/main" val="3483070348"/>
                  </a:ext>
                </a:extLst>
              </a:tr>
              <a:tr h="694683">
                <a:tc>
                  <a:txBody>
                    <a:bodyPr/>
                    <a:lstStyle/>
                    <a:p>
                      <a:r>
                        <a:rPr lang="en-US" dirty="0"/>
                        <a:t>Lock(A)</a:t>
                      </a:r>
                    </a:p>
                    <a:p>
                      <a:r>
                        <a:rPr lang="en-US" dirty="0"/>
                        <a:t>R(A)</a:t>
                      </a:r>
                    </a:p>
                  </a:txBody>
                  <a:tcPr/>
                </a:tc>
                <a:extLst>
                  <a:ext uri="{0D108BD9-81ED-4DB2-BD59-A6C34878D82A}">
                    <a16:rowId xmlns:a16="http://schemas.microsoft.com/office/drawing/2014/main" val="3322361666"/>
                  </a:ext>
                </a:extLst>
              </a:tr>
              <a:tr h="721356">
                <a:tc>
                  <a:txBody>
                    <a:bodyPr/>
                    <a:lstStyle/>
                    <a:p>
                      <a:r>
                        <a:rPr lang="en-US" dirty="0"/>
                        <a:t>Lock(B)</a:t>
                      </a:r>
                    </a:p>
                    <a:p>
                      <a:r>
                        <a:rPr lang="en-US" dirty="0"/>
                        <a:t>R(B)</a:t>
                      </a:r>
                    </a:p>
                    <a:p>
                      <a:r>
                        <a:rPr lang="en-US" dirty="0"/>
                        <a:t>Unlock(A)</a:t>
                      </a:r>
                    </a:p>
                    <a:p>
                      <a:r>
                        <a:rPr lang="en-US" dirty="0"/>
                        <a:t>Unlock(B)</a:t>
                      </a:r>
                    </a:p>
                  </a:txBody>
                  <a:tcPr/>
                </a:tc>
                <a:extLst>
                  <a:ext uri="{0D108BD9-81ED-4DB2-BD59-A6C34878D82A}">
                    <a16:rowId xmlns:a16="http://schemas.microsoft.com/office/drawing/2014/main" val="519503182"/>
                  </a:ext>
                </a:extLst>
              </a:tr>
            </a:tbl>
          </a:graphicData>
        </a:graphic>
      </p:graphicFrame>
    </p:spTree>
    <p:extLst>
      <p:ext uri="{BB962C8B-B14F-4D97-AF65-F5344CB8AC3E}">
        <p14:creationId xmlns:p14="http://schemas.microsoft.com/office/powerpoint/2010/main" val="5261331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097280" y="1845734"/>
            <a:ext cx="10058400" cy="4459532"/>
          </a:xfrm>
        </p:spPr>
        <p:txBody>
          <a:bodyPr/>
          <a:lstStyle/>
          <a:p>
            <a:pPr>
              <a:buFont typeface="Wingdings" panose="05000000000000000000" pitchFamily="2" charset="2"/>
              <a:buChar char="q"/>
            </a:pPr>
            <a:r>
              <a:rPr lang="en-US" dirty="0"/>
              <a:t> Initially, a transaction is in the growing phase. In growing phase transaction acquires locks as needed. </a:t>
            </a:r>
          </a:p>
          <a:p>
            <a:pPr>
              <a:buFont typeface="Wingdings" panose="05000000000000000000" pitchFamily="2" charset="2"/>
              <a:buChar char="q"/>
            </a:pPr>
            <a:r>
              <a:rPr lang="en-US" dirty="0"/>
              <a:t> Once the transaction releases a lock, it enters the shrinking phase, and it can issue no more lock requests.</a:t>
            </a:r>
          </a:p>
          <a:p>
            <a:pPr>
              <a:buFont typeface="Wingdings" panose="05000000000000000000" pitchFamily="2" charset="2"/>
              <a:buChar char="q"/>
            </a:pPr>
            <a:r>
              <a:rPr lang="en-US" dirty="0"/>
              <a:t> Transaction can only perform both read/write operations in growing and shrinking phase. </a:t>
            </a:r>
          </a:p>
          <a:p>
            <a:pPr>
              <a:buFont typeface="Wingdings" panose="05000000000000000000" pitchFamily="2" charset="2"/>
              <a:buChar char="q"/>
            </a:pPr>
            <a:r>
              <a:rPr lang="en-US" dirty="0"/>
              <a:t> Ensures the conflict and view </a:t>
            </a:r>
            <a:r>
              <a:rPr lang="en-US" dirty="0" err="1"/>
              <a:t>serializability</a:t>
            </a:r>
            <a:r>
              <a:rPr lang="en-US" dirty="0"/>
              <a:t>. The order of </a:t>
            </a:r>
            <a:r>
              <a:rPr lang="en-US" dirty="0" err="1"/>
              <a:t>serializability</a:t>
            </a:r>
            <a:r>
              <a:rPr lang="en-US" dirty="0"/>
              <a:t> is the order in which the transaction reaches the lock point.   (Suppose T1, T2, T3,T4 are transaction of a schedule and they are reaching the lock point in order T2 </a:t>
            </a:r>
            <a:r>
              <a:rPr lang="en-US" dirty="0">
                <a:sym typeface="Wingdings" panose="05000000000000000000" pitchFamily="2" charset="2"/>
              </a:rPr>
              <a:t> T3  T1  T4 so same is their order of </a:t>
            </a:r>
            <a:r>
              <a:rPr lang="en-US" dirty="0" err="1"/>
              <a:t>serializability</a:t>
            </a:r>
            <a:r>
              <a:rPr lang="en-US" dirty="0"/>
              <a:t>. </a:t>
            </a:r>
            <a:r>
              <a:rPr lang="en-US" dirty="0" err="1"/>
              <a:t>i.e</a:t>
            </a:r>
            <a:r>
              <a:rPr lang="en-US" dirty="0"/>
              <a:t> it will be conflict equivalent to the above order. </a:t>
            </a:r>
            <a:r>
              <a:rPr lang="en-US" dirty="0">
                <a:sym typeface="Wingdings" panose="05000000000000000000" pitchFamily="2" charset="2"/>
              </a:rPr>
              <a:t> </a:t>
            </a:r>
            <a:endParaRPr lang="en-US" dirty="0"/>
          </a:p>
          <a:p>
            <a:endParaRPr lang="en-US" dirty="0"/>
          </a:p>
        </p:txBody>
      </p:sp>
      <p:sp>
        <p:nvSpPr>
          <p:cNvPr id="4" name="Slide Number Placeholder 3"/>
          <p:cNvSpPr>
            <a:spLocks noGrp="1"/>
          </p:cNvSpPr>
          <p:nvPr>
            <p:ph type="sldNum" sz="quarter" idx="12"/>
          </p:nvPr>
        </p:nvSpPr>
        <p:spPr/>
        <p:txBody>
          <a:bodyPr/>
          <a:lstStyle/>
          <a:p>
            <a:fld id="{B50E8914-3A3C-4712-9D59-CE111BB10161}" type="slidenum">
              <a:rPr lang="en-US" smtClean="0"/>
              <a:pPr/>
              <a:t>19</a:t>
            </a:fld>
            <a:endParaRPr lang="en-US"/>
          </a:p>
        </p:txBody>
      </p:sp>
    </p:spTree>
    <p:extLst>
      <p:ext uri="{BB962C8B-B14F-4D97-AF65-F5344CB8AC3E}">
        <p14:creationId xmlns:p14="http://schemas.microsoft.com/office/powerpoint/2010/main" val="21904565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734096"/>
            <a:ext cx="10058400" cy="1003264"/>
          </a:xfrm>
        </p:spPr>
        <p:txBody>
          <a:bodyPr>
            <a:normAutofit/>
          </a:bodyPr>
          <a:lstStyle/>
          <a:p>
            <a:r>
              <a:rPr lang="en-US" sz="4300" dirty="0">
                <a:effectLst>
                  <a:outerShdw blurRad="38100" dist="38100" dir="2700000" algn="tl">
                    <a:srgbClr val="000000"/>
                  </a:outerShdw>
                </a:effectLst>
              </a:rPr>
              <a:t>Lecture will cover following points</a:t>
            </a:r>
          </a:p>
        </p:txBody>
      </p:sp>
      <p:sp>
        <p:nvSpPr>
          <p:cNvPr id="5" name="Rectangle 35"/>
          <p:cNvSpPr txBox="1">
            <a:spLocks noChangeArrowheads="1"/>
          </p:cNvSpPr>
          <p:nvPr/>
        </p:nvSpPr>
        <p:spPr>
          <a:xfrm>
            <a:off x="1524000" y="1880315"/>
            <a:ext cx="8817735" cy="4417454"/>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q"/>
            </a:pPr>
            <a:r>
              <a:rPr lang="en-US" sz="2400" dirty="0"/>
              <a:t> </a:t>
            </a:r>
            <a:r>
              <a:rPr lang="en-IN" sz="2400" dirty="0"/>
              <a:t>Concurrency Control Techniques</a:t>
            </a:r>
            <a:endParaRPr lang="en-US" sz="2400" dirty="0"/>
          </a:p>
          <a:p>
            <a:pPr>
              <a:buFont typeface="Wingdings" panose="05000000000000000000" pitchFamily="2" charset="2"/>
              <a:buChar char="q"/>
            </a:pPr>
            <a:r>
              <a:rPr lang="en-US" sz="2400" dirty="0"/>
              <a:t> Various Protocols </a:t>
            </a:r>
          </a:p>
          <a:p>
            <a:pPr>
              <a:buFont typeface="Wingdings" panose="05000000000000000000" pitchFamily="2" charset="2"/>
              <a:buChar char="q"/>
            </a:pPr>
            <a:r>
              <a:rPr lang="en-US" sz="2400" dirty="0"/>
              <a:t> Time stamping Protocol </a:t>
            </a:r>
          </a:p>
          <a:p>
            <a:pPr>
              <a:buFont typeface="Wingdings" panose="05000000000000000000" pitchFamily="2" charset="2"/>
              <a:buChar char="q"/>
            </a:pPr>
            <a:r>
              <a:rPr lang="en-US" sz="2400" dirty="0"/>
              <a:t> Thomas’ Write Rule</a:t>
            </a:r>
          </a:p>
          <a:p>
            <a:pPr>
              <a:buFont typeface="Wingdings" panose="05000000000000000000" pitchFamily="2" charset="2"/>
              <a:buChar char="q"/>
            </a:pPr>
            <a:r>
              <a:rPr lang="en-US" sz="2400" dirty="0"/>
              <a:t> Lock-Based Protocols</a:t>
            </a:r>
          </a:p>
          <a:p>
            <a:pPr marL="0" indent="0">
              <a:buNone/>
            </a:pPr>
            <a:endParaRPr lang="en-US" sz="2400" dirty="0"/>
          </a:p>
          <a:p>
            <a:pPr marL="0" indent="0">
              <a:buNone/>
            </a:pPr>
            <a:endParaRPr lang="en-US" sz="2400" dirty="0"/>
          </a:p>
          <a:p>
            <a:pPr marL="0" indent="0">
              <a:lnSpc>
                <a:spcPct val="100000"/>
              </a:lnSpc>
              <a:buSzPct val="85000"/>
              <a:buNone/>
              <a:defRPr/>
            </a:pPr>
            <a:endParaRPr lang="en-US" sz="2400" dirty="0"/>
          </a:p>
          <a:p>
            <a:pPr marL="320040" indent="-320040">
              <a:lnSpc>
                <a:spcPct val="100000"/>
              </a:lnSpc>
              <a:buSzPct val="85000"/>
              <a:buFont typeface="Wingdings"/>
              <a:buChar char=""/>
              <a:defRPr/>
            </a:pPr>
            <a:endParaRPr lang="en-US" sz="2400" dirty="0"/>
          </a:p>
          <a:p>
            <a:pPr marL="320040" indent="-320040">
              <a:lnSpc>
                <a:spcPct val="100000"/>
              </a:lnSpc>
              <a:buSzPct val="85000"/>
              <a:buFont typeface="Wingdings"/>
              <a:buChar char=""/>
              <a:defRPr/>
            </a:pPr>
            <a:endParaRPr lang="en-US" sz="2400" dirty="0"/>
          </a:p>
          <a:p>
            <a:pPr marL="320040" indent="-320040">
              <a:lnSpc>
                <a:spcPct val="100000"/>
              </a:lnSpc>
              <a:buSzPct val="85000"/>
              <a:buFont typeface="Wingdings"/>
              <a:buChar char=""/>
              <a:defRPr/>
            </a:pPr>
            <a:endParaRPr lang="en-US" sz="2400" dirty="0"/>
          </a:p>
          <a:p>
            <a:pPr marL="320040" indent="-320040">
              <a:lnSpc>
                <a:spcPct val="100000"/>
              </a:lnSpc>
              <a:buSzPct val="85000"/>
              <a:buFont typeface="Wingdings"/>
              <a:buChar char=""/>
              <a:defRPr/>
            </a:pPr>
            <a:endParaRPr lang="en-US" altLang="en-US" sz="2400" dirty="0"/>
          </a:p>
          <a:p>
            <a:pPr marL="0" indent="0">
              <a:lnSpc>
                <a:spcPct val="100000"/>
              </a:lnSpc>
              <a:buSzPct val="85000"/>
              <a:buNone/>
              <a:defRPr/>
            </a:pPr>
            <a:endParaRPr lang="en-US" altLang="en-US" sz="2400" dirty="0"/>
          </a:p>
          <a:p>
            <a:pPr marL="320040" indent="-320040">
              <a:lnSpc>
                <a:spcPct val="100000"/>
              </a:lnSpc>
              <a:buSzPct val="85000"/>
              <a:buFont typeface="Wingdings"/>
              <a:buChar char=""/>
              <a:defRPr/>
            </a:pPr>
            <a:endParaRPr lang="en-US" altLang="en-US" dirty="0"/>
          </a:p>
        </p:txBody>
      </p:sp>
      <p:sp>
        <p:nvSpPr>
          <p:cNvPr id="7" name="Slide Number Placeholder 6"/>
          <p:cNvSpPr>
            <a:spLocks noGrp="1"/>
          </p:cNvSpPr>
          <p:nvPr>
            <p:ph type="sldNum" sz="quarter" idx="12"/>
          </p:nvPr>
        </p:nvSpPr>
        <p:spPr/>
        <p:txBody>
          <a:bodyPr/>
          <a:lstStyle/>
          <a:p>
            <a:fld id="{B50E8914-3A3C-4712-9D59-CE111BB10161}" type="slidenum">
              <a:rPr lang="en-US" smtClean="0"/>
              <a:t>2</a:t>
            </a:fld>
            <a:endParaRPr lang="en-US"/>
          </a:p>
        </p:txBody>
      </p:sp>
    </p:spTree>
    <p:extLst>
      <p:ext uri="{BB962C8B-B14F-4D97-AF65-F5344CB8AC3E}">
        <p14:creationId xmlns:p14="http://schemas.microsoft.com/office/powerpoint/2010/main" val="8813350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Font typeface="Wingdings" panose="05000000000000000000" pitchFamily="2" charset="2"/>
              <a:buChar char="q"/>
            </a:pPr>
            <a:r>
              <a:rPr lang="en-US" dirty="0"/>
              <a:t> May generate schedule which is irrecoverable and can have cascading rollbacks.</a:t>
            </a:r>
          </a:p>
        </p:txBody>
      </p:sp>
      <p:sp>
        <p:nvSpPr>
          <p:cNvPr id="4" name="Slide Number Placeholder 3"/>
          <p:cNvSpPr>
            <a:spLocks noGrp="1"/>
          </p:cNvSpPr>
          <p:nvPr>
            <p:ph type="sldNum" sz="quarter" idx="12"/>
          </p:nvPr>
        </p:nvSpPr>
        <p:spPr/>
        <p:txBody>
          <a:bodyPr/>
          <a:lstStyle/>
          <a:p>
            <a:fld id="{B50E8914-3A3C-4712-9D59-CE111BB10161}" type="slidenum">
              <a:rPr lang="en-US" smtClean="0"/>
              <a:pPr/>
              <a:t>20</a:t>
            </a:fld>
            <a:endParaRPr lang="en-US"/>
          </a:p>
        </p:txBody>
      </p:sp>
      <p:graphicFrame>
        <p:nvGraphicFramePr>
          <p:cNvPr id="5" name="Table 4"/>
          <p:cNvGraphicFramePr>
            <a:graphicFrameLocks noGrp="1"/>
          </p:cNvGraphicFramePr>
          <p:nvPr>
            <p:extLst/>
          </p:nvPr>
        </p:nvGraphicFramePr>
        <p:xfrm>
          <a:off x="1922816" y="2744894"/>
          <a:ext cx="2853900" cy="3017520"/>
        </p:xfrm>
        <a:graphic>
          <a:graphicData uri="http://schemas.openxmlformats.org/drawingml/2006/table">
            <a:tbl>
              <a:tblPr firstRow="1" bandRow="1">
                <a:tableStyleId>{5C22544A-7EE6-4342-B048-85BDC9FD1C3A}</a:tableStyleId>
              </a:tblPr>
              <a:tblGrid>
                <a:gridCol w="1426950">
                  <a:extLst>
                    <a:ext uri="{9D8B030D-6E8A-4147-A177-3AD203B41FA5}">
                      <a16:colId xmlns:a16="http://schemas.microsoft.com/office/drawing/2014/main" val="3341411609"/>
                    </a:ext>
                  </a:extLst>
                </a:gridCol>
                <a:gridCol w="1426950">
                  <a:extLst>
                    <a:ext uri="{9D8B030D-6E8A-4147-A177-3AD203B41FA5}">
                      <a16:colId xmlns:a16="http://schemas.microsoft.com/office/drawing/2014/main" val="2211690324"/>
                    </a:ext>
                  </a:extLst>
                </a:gridCol>
              </a:tblGrid>
              <a:tr h="303033">
                <a:tc>
                  <a:txBody>
                    <a:bodyPr/>
                    <a:lstStyle/>
                    <a:p>
                      <a:r>
                        <a:rPr lang="en-US" dirty="0"/>
                        <a:t>T1</a:t>
                      </a:r>
                    </a:p>
                  </a:txBody>
                  <a:tcPr/>
                </a:tc>
                <a:tc>
                  <a:txBody>
                    <a:bodyPr/>
                    <a:lstStyle/>
                    <a:p>
                      <a:r>
                        <a:rPr lang="en-US" dirty="0"/>
                        <a:t>T2</a:t>
                      </a:r>
                    </a:p>
                  </a:txBody>
                  <a:tcPr/>
                </a:tc>
                <a:extLst>
                  <a:ext uri="{0D108BD9-81ED-4DB2-BD59-A6C34878D82A}">
                    <a16:rowId xmlns:a16="http://schemas.microsoft.com/office/drawing/2014/main" val="277774031"/>
                  </a:ext>
                </a:extLst>
              </a:tr>
              <a:tr h="984856">
                <a:tc>
                  <a:txBody>
                    <a:bodyPr/>
                    <a:lstStyle/>
                    <a:p>
                      <a:r>
                        <a:rPr lang="en-US" dirty="0"/>
                        <a:t>Lock-X(A)</a:t>
                      </a:r>
                    </a:p>
                    <a:p>
                      <a:r>
                        <a:rPr lang="en-US" dirty="0"/>
                        <a:t>R(A)</a:t>
                      </a:r>
                    </a:p>
                    <a:p>
                      <a:r>
                        <a:rPr lang="en-US" dirty="0"/>
                        <a:t>W(A)</a:t>
                      </a:r>
                    </a:p>
                    <a:p>
                      <a:r>
                        <a:rPr lang="en-US" dirty="0"/>
                        <a:t>Unlock-X(A)</a:t>
                      </a:r>
                    </a:p>
                  </a:txBody>
                  <a:tcPr/>
                </a:tc>
                <a:tc>
                  <a:txBody>
                    <a:bodyPr/>
                    <a:lstStyle/>
                    <a:p>
                      <a:endParaRPr lang="en-US"/>
                    </a:p>
                  </a:txBody>
                  <a:tcPr/>
                </a:tc>
                <a:extLst>
                  <a:ext uri="{0D108BD9-81ED-4DB2-BD59-A6C34878D82A}">
                    <a16:rowId xmlns:a16="http://schemas.microsoft.com/office/drawing/2014/main" val="3505166664"/>
                  </a:ext>
                </a:extLst>
              </a:tr>
              <a:tr h="757581">
                <a:tc>
                  <a:txBody>
                    <a:bodyPr/>
                    <a:lstStyle/>
                    <a:p>
                      <a:endParaRPr lang="en-US" dirty="0"/>
                    </a:p>
                    <a:p>
                      <a:endParaRPr lang="en-US" dirty="0"/>
                    </a:p>
                    <a:p>
                      <a:endParaRPr lang="en-US" dirty="0"/>
                    </a:p>
                    <a:p>
                      <a:endParaRPr lang="en-US" dirty="0"/>
                    </a:p>
                    <a:p>
                      <a:r>
                        <a:rPr lang="en-US" dirty="0"/>
                        <a:t>commit</a:t>
                      </a:r>
                    </a:p>
                  </a:txBody>
                  <a:tcPr/>
                </a:tc>
                <a:tc>
                  <a:txBody>
                    <a:bodyPr/>
                    <a:lstStyle/>
                    <a:p>
                      <a:r>
                        <a:rPr lang="en-US" dirty="0"/>
                        <a:t>Lock-S(A)</a:t>
                      </a:r>
                    </a:p>
                    <a:p>
                      <a:r>
                        <a:rPr lang="en-US" dirty="0"/>
                        <a:t>R(A)</a:t>
                      </a:r>
                    </a:p>
                    <a:p>
                      <a:r>
                        <a:rPr lang="en-US" dirty="0"/>
                        <a:t>commit</a:t>
                      </a:r>
                    </a:p>
                  </a:txBody>
                  <a:tcPr/>
                </a:tc>
                <a:extLst>
                  <a:ext uri="{0D108BD9-81ED-4DB2-BD59-A6C34878D82A}">
                    <a16:rowId xmlns:a16="http://schemas.microsoft.com/office/drawing/2014/main" val="2817643825"/>
                  </a:ext>
                </a:extLst>
              </a:tr>
            </a:tbl>
          </a:graphicData>
        </a:graphic>
      </p:graphicFrame>
      <p:cxnSp>
        <p:nvCxnSpPr>
          <p:cNvPr id="9" name="Straight Connector 8"/>
          <p:cNvCxnSpPr/>
          <p:nvPr/>
        </p:nvCxnSpPr>
        <p:spPr>
          <a:xfrm>
            <a:off x="2552131" y="3862316"/>
            <a:ext cx="122829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3766782" y="3862316"/>
            <a:ext cx="0" cy="7506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776716" y="4612943"/>
            <a:ext cx="1310185" cy="369332"/>
          </a:xfrm>
          <a:prstGeom prst="rect">
            <a:avLst/>
          </a:prstGeom>
          <a:noFill/>
        </p:spPr>
        <p:txBody>
          <a:bodyPr wrap="square" rtlCol="0">
            <a:spAutoFit/>
          </a:bodyPr>
          <a:lstStyle/>
          <a:p>
            <a:r>
              <a:rPr lang="en-US" dirty="0"/>
              <a:t>Dirty Read</a:t>
            </a:r>
          </a:p>
        </p:txBody>
      </p:sp>
      <p:cxnSp>
        <p:nvCxnSpPr>
          <p:cNvPr id="14" name="Straight Connector 13"/>
          <p:cNvCxnSpPr/>
          <p:nvPr/>
        </p:nvCxnSpPr>
        <p:spPr>
          <a:xfrm>
            <a:off x="1624084" y="5254388"/>
            <a:ext cx="3616656"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29892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097280" y="1845734"/>
            <a:ext cx="10058400" cy="4459532"/>
          </a:xfrm>
        </p:spPr>
        <p:txBody>
          <a:bodyPr>
            <a:normAutofit lnSpcReduction="10000"/>
          </a:bodyPr>
          <a:lstStyle/>
          <a:p>
            <a:pPr>
              <a:buFont typeface="Wingdings" panose="05000000000000000000" pitchFamily="2" charset="2"/>
              <a:buChar char="q"/>
            </a:pPr>
            <a:r>
              <a:rPr lang="en-US" dirty="0"/>
              <a:t> 2PL do not ensures freedom from deadlock.</a:t>
            </a:r>
          </a:p>
          <a:p>
            <a:pPr>
              <a:buFont typeface="Wingdings" panose="05000000000000000000" pitchFamily="2" charset="2"/>
              <a:buChar char="q"/>
            </a:pPr>
            <a:endParaRPr lang="en-US" dirty="0"/>
          </a:p>
          <a:p>
            <a:pPr>
              <a:buFont typeface="Wingdings" panose="05000000000000000000" pitchFamily="2" charset="2"/>
              <a:buChar char="q"/>
            </a:pPr>
            <a:endParaRPr lang="en-US" dirty="0"/>
          </a:p>
          <a:p>
            <a:pPr>
              <a:buFont typeface="Wingdings" panose="05000000000000000000" pitchFamily="2" charset="2"/>
              <a:buChar char="q"/>
            </a:pPr>
            <a:endParaRPr lang="en-US" dirty="0"/>
          </a:p>
          <a:p>
            <a:pPr>
              <a:buFont typeface="Wingdings" panose="05000000000000000000" pitchFamily="2" charset="2"/>
              <a:buChar char="q"/>
            </a:pPr>
            <a:endParaRPr lang="en-US" dirty="0"/>
          </a:p>
          <a:p>
            <a:pPr>
              <a:buFont typeface="Wingdings" panose="05000000000000000000" pitchFamily="2" charset="2"/>
              <a:buChar char="q"/>
            </a:pPr>
            <a:endParaRPr lang="en-US" dirty="0"/>
          </a:p>
          <a:p>
            <a:pPr>
              <a:buFont typeface="Wingdings" panose="05000000000000000000" pitchFamily="2" charset="2"/>
              <a:buChar char="q"/>
            </a:pPr>
            <a:endParaRPr lang="en-US" dirty="0"/>
          </a:p>
          <a:p>
            <a:pPr>
              <a:buFont typeface="Wingdings" panose="05000000000000000000" pitchFamily="2" charset="2"/>
              <a:buChar char="q"/>
            </a:pPr>
            <a:endParaRPr lang="en-US" dirty="0"/>
          </a:p>
          <a:p>
            <a:pPr>
              <a:buFont typeface="Wingdings" panose="05000000000000000000" pitchFamily="2" charset="2"/>
              <a:buChar char="q"/>
            </a:pPr>
            <a:r>
              <a:rPr lang="en-US" dirty="0"/>
              <a:t> T1 wants to acquire lock on B, which is being used by T2</a:t>
            </a:r>
          </a:p>
          <a:p>
            <a:pPr>
              <a:buFont typeface="Wingdings" panose="05000000000000000000" pitchFamily="2" charset="2"/>
              <a:buChar char="q"/>
            </a:pPr>
            <a:r>
              <a:rPr lang="en-US" dirty="0"/>
              <a:t> T2 wants to acquire lock on A, which is being used by T1</a:t>
            </a:r>
          </a:p>
          <a:p>
            <a:pPr>
              <a:buFont typeface="Wingdings" panose="05000000000000000000" pitchFamily="2" charset="2"/>
              <a:buChar char="q"/>
            </a:pPr>
            <a:endParaRPr lang="en-US" dirty="0"/>
          </a:p>
          <a:p>
            <a:pPr>
              <a:buFont typeface="Wingdings" panose="05000000000000000000" pitchFamily="2" charset="2"/>
              <a:buChar char="q"/>
            </a:pPr>
            <a:endParaRPr lang="en-US" dirty="0"/>
          </a:p>
        </p:txBody>
      </p:sp>
      <p:sp>
        <p:nvSpPr>
          <p:cNvPr id="4" name="Slide Number Placeholder 3"/>
          <p:cNvSpPr>
            <a:spLocks noGrp="1"/>
          </p:cNvSpPr>
          <p:nvPr>
            <p:ph type="sldNum" sz="quarter" idx="12"/>
          </p:nvPr>
        </p:nvSpPr>
        <p:spPr/>
        <p:txBody>
          <a:bodyPr/>
          <a:lstStyle/>
          <a:p>
            <a:fld id="{B50E8914-3A3C-4712-9D59-CE111BB10161}" type="slidenum">
              <a:rPr lang="en-US" smtClean="0"/>
              <a:pPr/>
              <a:t>21</a:t>
            </a:fld>
            <a:endParaRPr lang="en-US"/>
          </a:p>
        </p:txBody>
      </p:sp>
      <p:graphicFrame>
        <p:nvGraphicFramePr>
          <p:cNvPr id="5" name="Table 4"/>
          <p:cNvGraphicFramePr>
            <a:graphicFrameLocks noGrp="1"/>
          </p:cNvGraphicFramePr>
          <p:nvPr>
            <p:extLst/>
          </p:nvPr>
        </p:nvGraphicFramePr>
        <p:xfrm>
          <a:off x="1827047" y="2289158"/>
          <a:ext cx="2840486" cy="2651760"/>
        </p:xfrm>
        <a:graphic>
          <a:graphicData uri="http://schemas.openxmlformats.org/drawingml/2006/table">
            <a:tbl>
              <a:tblPr firstRow="1" bandRow="1">
                <a:tableStyleId>{5C22544A-7EE6-4342-B048-85BDC9FD1C3A}</a:tableStyleId>
              </a:tblPr>
              <a:tblGrid>
                <a:gridCol w="1420243">
                  <a:extLst>
                    <a:ext uri="{9D8B030D-6E8A-4147-A177-3AD203B41FA5}">
                      <a16:colId xmlns:a16="http://schemas.microsoft.com/office/drawing/2014/main" val="817486146"/>
                    </a:ext>
                  </a:extLst>
                </a:gridCol>
                <a:gridCol w="1420243">
                  <a:extLst>
                    <a:ext uri="{9D8B030D-6E8A-4147-A177-3AD203B41FA5}">
                      <a16:colId xmlns:a16="http://schemas.microsoft.com/office/drawing/2014/main" val="3539239366"/>
                    </a:ext>
                  </a:extLst>
                </a:gridCol>
              </a:tblGrid>
              <a:tr h="365701">
                <a:tc>
                  <a:txBody>
                    <a:bodyPr/>
                    <a:lstStyle/>
                    <a:p>
                      <a:r>
                        <a:rPr lang="en-US" dirty="0"/>
                        <a:t>T1</a:t>
                      </a:r>
                    </a:p>
                  </a:txBody>
                  <a:tcPr/>
                </a:tc>
                <a:tc>
                  <a:txBody>
                    <a:bodyPr/>
                    <a:lstStyle/>
                    <a:p>
                      <a:r>
                        <a:rPr lang="en-US" dirty="0"/>
                        <a:t>T2</a:t>
                      </a:r>
                    </a:p>
                  </a:txBody>
                  <a:tcPr/>
                </a:tc>
                <a:extLst>
                  <a:ext uri="{0D108BD9-81ED-4DB2-BD59-A6C34878D82A}">
                    <a16:rowId xmlns:a16="http://schemas.microsoft.com/office/drawing/2014/main" val="2417981500"/>
                  </a:ext>
                </a:extLst>
              </a:tr>
              <a:tr h="639976">
                <a:tc>
                  <a:txBody>
                    <a:bodyPr/>
                    <a:lstStyle/>
                    <a:p>
                      <a:r>
                        <a:rPr lang="en-US" dirty="0"/>
                        <a:t>Lock-S(A)</a:t>
                      </a:r>
                    </a:p>
                    <a:p>
                      <a:r>
                        <a:rPr lang="en-US" dirty="0"/>
                        <a:t>R(A)</a:t>
                      </a:r>
                    </a:p>
                  </a:txBody>
                  <a:tcPr/>
                </a:tc>
                <a:tc>
                  <a:txBody>
                    <a:bodyPr/>
                    <a:lstStyle/>
                    <a:p>
                      <a:endParaRPr lang="en-US"/>
                    </a:p>
                  </a:txBody>
                  <a:tcPr/>
                </a:tc>
                <a:extLst>
                  <a:ext uri="{0D108BD9-81ED-4DB2-BD59-A6C34878D82A}">
                    <a16:rowId xmlns:a16="http://schemas.microsoft.com/office/drawing/2014/main" val="3137452382"/>
                  </a:ext>
                </a:extLst>
              </a:tr>
              <a:tr h="914252">
                <a:tc>
                  <a:txBody>
                    <a:bodyPr/>
                    <a:lstStyle/>
                    <a:p>
                      <a:endParaRPr lang="en-US"/>
                    </a:p>
                  </a:txBody>
                  <a:tcPr/>
                </a:tc>
                <a:tc>
                  <a:txBody>
                    <a:bodyPr/>
                    <a:lstStyle/>
                    <a:p>
                      <a:r>
                        <a:rPr lang="en-US" dirty="0"/>
                        <a:t>Lock-X(B)</a:t>
                      </a:r>
                    </a:p>
                    <a:p>
                      <a:r>
                        <a:rPr lang="en-US" dirty="0"/>
                        <a:t>R(B)</a:t>
                      </a:r>
                    </a:p>
                    <a:p>
                      <a:r>
                        <a:rPr lang="en-US" dirty="0"/>
                        <a:t>W(B)</a:t>
                      </a:r>
                    </a:p>
                  </a:txBody>
                  <a:tcPr/>
                </a:tc>
                <a:extLst>
                  <a:ext uri="{0D108BD9-81ED-4DB2-BD59-A6C34878D82A}">
                    <a16:rowId xmlns:a16="http://schemas.microsoft.com/office/drawing/2014/main" val="88330206"/>
                  </a:ext>
                </a:extLst>
              </a:tr>
              <a:tr h="365701">
                <a:tc>
                  <a:txBody>
                    <a:bodyPr/>
                    <a:lstStyle/>
                    <a:p>
                      <a:r>
                        <a:rPr lang="en-US" dirty="0"/>
                        <a:t>Lock-S(B)</a:t>
                      </a:r>
                    </a:p>
                  </a:txBody>
                  <a:tcPr/>
                </a:tc>
                <a:tc>
                  <a:txBody>
                    <a:bodyPr/>
                    <a:lstStyle/>
                    <a:p>
                      <a:endParaRPr lang="en-US"/>
                    </a:p>
                  </a:txBody>
                  <a:tcPr/>
                </a:tc>
                <a:extLst>
                  <a:ext uri="{0D108BD9-81ED-4DB2-BD59-A6C34878D82A}">
                    <a16:rowId xmlns:a16="http://schemas.microsoft.com/office/drawing/2014/main" val="2162751038"/>
                  </a:ext>
                </a:extLst>
              </a:tr>
              <a:tr h="365701">
                <a:tc>
                  <a:txBody>
                    <a:bodyPr/>
                    <a:lstStyle/>
                    <a:p>
                      <a:endParaRPr lang="en-US" dirty="0"/>
                    </a:p>
                  </a:txBody>
                  <a:tcPr/>
                </a:tc>
                <a:tc>
                  <a:txBody>
                    <a:bodyPr/>
                    <a:lstStyle/>
                    <a:p>
                      <a:r>
                        <a:rPr lang="en-US" dirty="0"/>
                        <a:t>Lock-X(A)</a:t>
                      </a:r>
                    </a:p>
                  </a:txBody>
                  <a:tcPr/>
                </a:tc>
                <a:extLst>
                  <a:ext uri="{0D108BD9-81ED-4DB2-BD59-A6C34878D82A}">
                    <a16:rowId xmlns:a16="http://schemas.microsoft.com/office/drawing/2014/main" val="2951915035"/>
                  </a:ext>
                </a:extLst>
              </a:tr>
            </a:tbl>
          </a:graphicData>
        </a:graphic>
      </p:graphicFrame>
    </p:spTree>
    <p:extLst>
      <p:ext uri="{BB962C8B-B14F-4D97-AF65-F5344CB8AC3E}">
        <p14:creationId xmlns:p14="http://schemas.microsoft.com/office/powerpoint/2010/main" val="12129378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300" dirty="0">
                <a:effectLst>
                  <a:outerShdw blurRad="38100" dist="38100" dir="2700000" algn="tl">
                    <a:srgbClr val="000000"/>
                  </a:outerShdw>
                </a:effectLst>
              </a:rPr>
              <a:t>Conservative/Static 2PL</a:t>
            </a:r>
          </a:p>
        </p:txBody>
      </p:sp>
      <p:sp>
        <p:nvSpPr>
          <p:cNvPr id="3" name="Content Placeholder 2"/>
          <p:cNvSpPr>
            <a:spLocks noGrp="1"/>
          </p:cNvSpPr>
          <p:nvPr>
            <p:ph idx="1"/>
          </p:nvPr>
        </p:nvSpPr>
        <p:spPr/>
        <p:txBody>
          <a:bodyPr>
            <a:normAutofit lnSpcReduction="10000"/>
          </a:bodyPr>
          <a:lstStyle/>
          <a:p>
            <a:pPr>
              <a:buFont typeface="Wingdings" panose="05000000000000000000" pitchFamily="2" charset="2"/>
              <a:buChar char="q"/>
            </a:pPr>
            <a:r>
              <a:rPr lang="en-US" dirty="0"/>
              <a:t> We are trying to resolve the condition of basic -2PL (Deadlock ).</a:t>
            </a:r>
          </a:p>
          <a:p>
            <a:endParaRPr lang="en-US" dirty="0"/>
          </a:p>
          <a:p>
            <a:endParaRPr lang="en-US" dirty="0"/>
          </a:p>
          <a:p>
            <a:endParaRPr lang="en-US" dirty="0"/>
          </a:p>
          <a:p>
            <a:endParaRPr lang="en-US" dirty="0"/>
          </a:p>
          <a:p>
            <a:r>
              <a:rPr lang="en-US" dirty="0"/>
              <a:t>                                                               Deadlock can occur in this situation.</a:t>
            </a:r>
          </a:p>
          <a:p>
            <a:endParaRPr lang="en-US" dirty="0"/>
          </a:p>
          <a:p>
            <a:endParaRPr lang="en-US" dirty="0"/>
          </a:p>
          <a:p>
            <a:pPr>
              <a:buFont typeface="Wingdings" panose="05000000000000000000" pitchFamily="2" charset="2"/>
              <a:buChar char="q"/>
            </a:pPr>
            <a:r>
              <a:rPr lang="en-US" dirty="0"/>
              <a:t> To avoid that, transaction will first obtained all the locks which are required for that transaction and then start execution. </a:t>
            </a:r>
          </a:p>
        </p:txBody>
      </p:sp>
      <p:sp>
        <p:nvSpPr>
          <p:cNvPr id="4" name="Slide Number Placeholder 3"/>
          <p:cNvSpPr>
            <a:spLocks noGrp="1"/>
          </p:cNvSpPr>
          <p:nvPr>
            <p:ph type="sldNum" sz="quarter" idx="12"/>
          </p:nvPr>
        </p:nvSpPr>
        <p:spPr/>
        <p:txBody>
          <a:bodyPr/>
          <a:lstStyle/>
          <a:p>
            <a:fld id="{B50E8914-3A3C-4712-9D59-CE111BB10161}" type="slidenum">
              <a:rPr lang="en-US" smtClean="0"/>
              <a:pPr/>
              <a:t>22</a:t>
            </a:fld>
            <a:endParaRPr lang="en-US"/>
          </a:p>
        </p:txBody>
      </p:sp>
      <p:graphicFrame>
        <p:nvGraphicFramePr>
          <p:cNvPr id="5" name="Table 4"/>
          <p:cNvGraphicFramePr>
            <a:graphicFrameLocks noGrp="1"/>
          </p:cNvGraphicFramePr>
          <p:nvPr>
            <p:extLst/>
          </p:nvPr>
        </p:nvGraphicFramePr>
        <p:xfrm>
          <a:off x="1758809" y="2531534"/>
          <a:ext cx="2840486" cy="2651760"/>
        </p:xfrm>
        <a:graphic>
          <a:graphicData uri="http://schemas.openxmlformats.org/drawingml/2006/table">
            <a:tbl>
              <a:tblPr firstRow="1" bandRow="1">
                <a:tableStyleId>{5C22544A-7EE6-4342-B048-85BDC9FD1C3A}</a:tableStyleId>
              </a:tblPr>
              <a:tblGrid>
                <a:gridCol w="1420243">
                  <a:extLst>
                    <a:ext uri="{9D8B030D-6E8A-4147-A177-3AD203B41FA5}">
                      <a16:colId xmlns:a16="http://schemas.microsoft.com/office/drawing/2014/main" val="817486146"/>
                    </a:ext>
                  </a:extLst>
                </a:gridCol>
                <a:gridCol w="1420243">
                  <a:extLst>
                    <a:ext uri="{9D8B030D-6E8A-4147-A177-3AD203B41FA5}">
                      <a16:colId xmlns:a16="http://schemas.microsoft.com/office/drawing/2014/main" val="3539239366"/>
                    </a:ext>
                  </a:extLst>
                </a:gridCol>
              </a:tblGrid>
              <a:tr h="365701">
                <a:tc>
                  <a:txBody>
                    <a:bodyPr/>
                    <a:lstStyle/>
                    <a:p>
                      <a:r>
                        <a:rPr lang="en-US" dirty="0"/>
                        <a:t>T1</a:t>
                      </a:r>
                    </a:p>
                  </a:txBody>
                  <a:tcPr/>
                </a:tc>
                <a:tc>
                  <a:txBody>
                    <a:bodyPr/>
                    <a:lstStyle/>
                    <a:p>
                      <a:r>
                        <a:rPr lang="en-US" dirty="0"/>
                        <a:t>T2</a:t>
                      </a:r>
                    </a:p>
                  </a:txBody>
                  <a:tcPr/>
                </a:tc>
                <a:extLst>
                  <a:ext uri="{0D108BD9-81ED-4DB2-BD59-A6C34878D82A}">
                    <a16:rowId xmlns:a16="http://schemas.microsoft.com/office/drawing/2014/main" val="2417981500"/>
                  </a:ext>
                </a:extLst>
              </a:tr>
              <a:tr h="639976">
                <a:tc>
                  <a:txBody>
                    <a:bodyPr/>
                    <a:lstStyle/>
                    <a:p>
                      <a:r>
                        <a:rPr lang="en-US" dirty="0"/>
                        <a:t>Lock-S(A)</a:t>
                      </a:r>
                    </a:p>
                    <a:p>
                      <a:r>
                        <a:rPr lang="en-US" dirty="0"/>
                        <a:t>R(A)</a:t>
                      </a:r>
                    </a:p>
                  </a:txBody>
                  <a:tcPr/>
                </a:tc>
                <a:tc>
                  <a:txBody>
                    <a:bodyPr/>
                    <a:lstStyle/>
                    <a:p>
                      <a:endParaRPr lang="en-US"/>
                    </a:p>
                  </a:txBody>
                  <a:tcPr/>
                </a:tc>
                <a:extLst>
                  <a:ext uri="{0D108BD9-81ED-4DB2-BD59-A6C34878D82A}">
                    <a16:rowId xmlns:a16="http://schemas.microsoft.com/office/drawing/2014/main" val="3137452382"/>
                  </a:ext>
                </a:extLst>
              </a:tr>
              <a:tr h="914252">
                <a:tc>
                  <a:txBody>
                    <a:bodyPr/>
                    <a:lstStyle/>
                    <a:p>
                      <a:endParaRPr lang="en-US"/>
                    </a:p>
                  </a:txBody>
                  <a:tcPr/>
                </a:tc>
                <a:tc>
                  <a:txBody>
                    <a:bodyPr/>
                    <a:lstStyle/>
                    <a:p>
                      <a:r>
                        <a:rPr lang="en-US" dirty="0"/>
                        <a:t>Lock-X(B)</a:t>
                      </a:r>
                    </a:p>
                    <a:p>
                      <a:r>
                        <a:rPr lang="en-US" dirty="0"/>
                        <a:t>R(B)</a:t>
                      </a:r>
                    </a:p>
                    <a:p>
                      <a:r>
                        <a:rPr lang="en-US" dirty="0"/>
                        <a:t>W(B)</a:t>
                      </a:r>
                    </a:p>
                  </a:txBody>
                  <a:tcPr/>
                </a:tc>
                <a:extLst>
                  <a:ext uri="{0D108BD9-81ED-4DB2-BD59-A6C34878D82A}">
                    <a16:rowId xmlns:a16="http://schemas.microsoft.com/office/drawing/2014/main" val="88330206"/>
                  </a:ext>
                </a:extLst>
              </a:tr>
              <a:tr h="365701">
                <a:tc>
                  <a:txBody>
                    <a:bodyPr/>
                    <a:lstStyle/>
                    <a:p>
                      <a:r>
                        <a:rPr lang="en-US" dirty="0"/>
                        <a:t>Lock-S(B)</a:t>
                      </a:r>
                    </a:p>
                  </a:txBody>
                  <a:tcPr/>
                </a:tc>
                <a:tc>
                  <a:txBody>
                    <a:bodyPr/>
                    <a:lstStyle/>
                    <a:p>
                      <a:endParaRPr lang="en-US"/>
                    </a:p>
                  </a:txBody>
                  <a:tcPr/>
                </a:tc>
                <a:extLst>
                  <a:ext uri="{0D108BD9-81ED-4DB2-BD59-A6C34878D82A}">
                    <a16:rowId xmlns:a16="http://schemas.microsoft.com/office/drawing/2014/main" val="2162751038"/>
                  </a:ext>
                </a:extLst>
              </a:tr>
              <a:tr h="365701">
                <a:tc>
                  <a:txBody>
                    <a:bodyPr/>
                    <a:lstStyle/>
                    <a:p>
                      <a:endParaRPr lang="en-US" dirty="0"/>
                    </a:p>
                  </a:txBody>
                  <a:tcPr/>
                </a:tc>
                <a:tc>
                  <a:txBody>
                    <a:bodyPr/>
                    <a:lstStyle/>
                    <a:p>
                      <a:r>
                        <a:rPr lang="en-US" dirty="0"/>
                        <a:t>Lock-X(A)</a:t>
                      </a:r>
                    </a:p>
                  </a:txBody>
                  <a:tcPr/>
                </a:tc>
                <a:extLst>
                  <a:ext uri="{0D108BD9-81ED-4DB2-BD59-A6C34878D82A}">
                    <a16:rowId xmlns:a16="http://schemas.microsoft.com/office/drawing/2014/main" val="2951915035"/>
                  </a:ext>
                </a:extLst>
              </a:tr>
            </a:tbl>
          </a:graphicData>
        </a:graphic>
      </p:graphicFrame>
    </p:spTree>
    <p:extLst>
      <p:ext uri="{BB962C8B-B14F-4D97-AF65-F5344CB8AC3E}">
        <p14:creationId xmlns:p14="http://schemas.microsoft.com/office/powerpoint/2010/main" val="28786238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097280" y="1845734"/>
            <a:ext cx="10058400" cy="4445884"/>
          </a:xfrm>
        </p:spPr>
        <p:txBody>
          <a:bodyPr/>
          <a:lstStyle/>
          <a:p>
            <a:pPr>
              <a:buFont typeface="Wingdings" panose="05000000000000000000" pitchFamily="2" charset="2"/>
              <a:buChar char="q"/>
            </a:pPr>
            <a:r>
              <a:rPr lang="en-US" dirty="0"/>
              <a:t> There is no growing phase, transaction will first acquire all the required locks and then directly will start from the lock point. </a:t>
            </a:r>
          </a:p>
          <a:p>
            <a:pPr>
              <a:buFont typeface="Wingdings" panose="05000000000000000000" pitchFamily="2" charset="2"/>
              <a:buChar char="q"/>
            </a:pPr>
            <a:r>
              <a:rPr lang="en-US" dirty="0"/>
              <a:t> If all the locks are not available the transaction must release all the locks acquired by it so far and then wait. </a:t>
            </a:r>
          </a:p>
          <a:p>
            <a:pPr>
              <a:buFont typeface="Wingdings" panose="05000000000000000000" pitchFamily="2" charset="2"/>
              <a:buChar char="q"/>
            </a:pPr>
            <a:r>
              <a:rPr lang="en-US" dirty="0"/>
              <a:t> Shrinking phase works as usual. </a:t>
            </a:r>
          </a:p>
          <a:p>
            <a:pPr marL="0" indent="0">
              <a:buNone/>
            </a:pPr>
            <a:r>
              <a:rPr lang="en-US" dirty="0"/>
              <a:t> </a:t>
            </a:r>
          </a:p>
        </p:txBody>
      </p:sp>
      <p:sp>
        <p:nvSpPr>
          <p:cNvPr id="4" name="Slide Number Placeholder 3"/>
          <p:cNvSpPr>
            <a:spLocks noGrp="1"/>
          </p:cNvSpPr>
          <p:nvPr>
            <p:ph type="sldNum" sz="quarter" idx="12"/>
          </p:nvPr>
        </p:nvSpPr>
        <p:spPr/>
        <p:txBody>
          <a:bodyPr/>
          <a:lstStyle/>
          <a:p>
            <a:fld id="{B50E8914-3A3C-4712-9D59-CE111BB10161}" type="slidenum">
              <a:rPr lang="en-US" smtClean="0"/>
              <a:pPr/>
              <a:t>23</a:t>
            </a:fld>
            <a:endParaRPr lang="en-US"/>
          </a:p>
        </p:txBody>
      </p:sp>
      <p:cxnSp>
        <p:nvCxnSpPr>
          <p:cNvPr id="5" name="Straight Connector 4"/>
          <p:cNvCxnSpPr/>
          <p:nvPr/>
        </p:nvCxnSpPr>
        <p:spPr>
          <a:xfrm flipV="1">
            <a:off x="3493827" y="4449175"/>
            <a:ext cx="1760561" cy="1596788"/>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5254388" y="4435527"/>
            <a:ext cx="1610436" cy="1637731"/>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rot="19080242">
            <a:off x="3252715" y="4844963"/>
            <a:ext cx="1619535" cy="369332"/>
          </a:xfrm>
          <a:prstGeom prst="rect">
            <a:avLst/>
          </a:prstGeom>
          <a:noFill/>
        </p:spPr>
        <p:txBody>
          <a:bodyPr wrap="square" rtlCol="0">
            <a:spAutoFit/>
          </a:bodyPr>
          <a:lstStyle/>
          <a:p>
            <a:r>
              <a:rPr lang="en-US" dirty="0"/>
              <a:t>Growing phase </a:t>
            </a:r>
          </a:p>
        </p:txBody>
      </p:sp>
      <p:sp>
        <p:nvSpPr>
          <p:cNvPr id="8" name="TextBox 7"/>
          <p:cNvSpPr txBox="1"/>
          <p:nvPr/>
        </p:nvSpPr>
        <p:spPr>
          <a:xfrm rot="2626790">
            <a:off x="5670647" y="4997363"/>
            <a:ext cx="1808326" cy="369332"/>
          </a:xfrm>
          <a:prstGeom prst="rect">
            <a:avLst/>
          </a:prstGeom>
          <a:noFill/>
        </p:spPr>
        <p:txBody>
          <a:bodyPr wrap="square" rtlCol="0">
            <a:spAutoFit/>
          </a:bodyPr>
          <a:lstStyle/>
          <a:p>
            <a:r>
              <a:rPr lang="en-US" dirty="0"/>
              <a:t>Shrinking  phase </a:t>
            </a:r>
          </a:p>
        </p:txBody>
      </p:sp>
      <p:sp>
        <p:nvSpPr>
          <p:cNvPr id="9" name="TextBox 8"/>
          <p:cNvSpPr txBox="1"/>
          <p:nvPr/>
        </p:nvSpPr>
        <p:spPr>
          <a:xfrm>
            <a:off x="4675121" y="4013295"/>
            <a:ext cx="1207068" cy="369332"/>
          </a:xfrm>
          <a:prstGeom prst="rect">
            <a:avLst/>
          </a:prstGeom>
          <a:noFill/>
        </p:spPr>
        <p:txBody>
          <a:bodyPr wrap="square" rtlCol="0">
            <a:spAutoFit/>
          </a:bodyPr>
          <a:lstStyle/>
          <a:p>
            <a:r>
              <a:rPr lang="en-US" dirty="0"/>
              <a:t>Lock point </a:t>
            </a:r>
          </a:p>
        </p:txBody>
      </p:sp>
      <p:cxnSp>
        <p:nvCxnSpPr>
          <p:cNvPr id="10" name="Straight Connector 9"/>
          <p:cNvCxnSpPr/>
          <p:nvPr/>
        </p:nvCxnSpPr>
        <p:spPr>
          <a:xfrm>
            <a:off x="4675121" y="4681187"/>
            <a:ext cx="279016" cy="34119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4377144" y="4942771"/>
            <a:ext cx="279016" cy="341194"/>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4120104" y="5201750"/>
            <a:ext cx="279016" cy="341194"/>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833497" y="5463667"/>
            <a:ext cx="279016" cy="34119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12022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097280" y="1845734"/>
            <a:ext cx="10058400" cy="4445884"/>
          </a:xfrm>
        </p:spPr>
        <p:txBody>
          <a:bodyPr/>
          <a:lstStyle/>
          <a:p>
            <a:pPr>
              <a:buFont typeface="Wingdings" panose="05000000000000000000" pitchFamily="2" charset="2"/>
              <a:buChar char="q"/>
            </a:pPr>
            <a:r>
              <a:rPr lang="en-US" dirty="0"/>
              <a:t> Transaction should know, what all data items will be required by it in the beginning of the execution. Without this knowledge it would not be feasible to apply conservative 2PL.</a:t>
            </a:r>
          </a:p>
          <a:p>
            <a:pPr>
              <a:buFont typeface="Wingdings" panose="05000000000000000000" pitchFamily="2" charset="2"/>
              <a:buChar char="q"/>
            </a:pPr>
            <a:r>
              <a:rPr lang="en-US" dirty="0"/>
              <a:t> Generated schedule through conservative 2PL is conflict and view serializable. It is also free from deadlock. </a:t>
            </a:r>
          </a:p>
          <a:p>
            <a:pPr>
              <a:buFont typeface="Wingdings" panose="05000000000000000000" pitchFamily="2" charset="2"/>
              <a:buChar char="q"/>
            </a:pPr>
            <a:endParaRPr lang="en-US" dirty="0"/>
          </a:p>
          <a:p>
            <a:endParaRPr lang="en-US" dirty="0"/>
          </a:p>
        </p:txBody>
      </p:sp>
      <p:sp>
        <p:nvSpPr>
          <p:cNvPr id="4" name="Slide Number Placeholder 3"/>
          <p:cNvSpPr>
            <a:spLocks noGrp="1"/>
          </p:cNvSpPr>
          <p:nvPr>
            <p:ph type="sldNum" sz="quarter" idx="12"/>
          </p:nvPr>
        </p:nvSpPr>
        <p:spPr/>
        <p:txBody>
          <a:bodyPr/>
          <a:lstStyle/>
          <a:p>
            <a:fld id="{B50E8914-3A3C-4712-9D59-CE111BB10161}" type="slidenum">
              <a:rPr lang="en-US" smtClean="0"/>
              <a:pPr/>
              <a:t>24</a:t>
            </a:fld>
            <a:endParaRPr lang="en-US"/>
          </a:p>
        </p:txBody>
      </p:sp>
      <p:graphicFrame>
        <p:nvGraphicFramePr>
          <p:cNvPr id="5" name="Table 4"/>
          <p:cNvGraphicFramePr>
            <a:graphicFrameLocks noGrp="1"/>
          </p:cNvGraphicFramePr>
          <p:nvPr>
            <p:extLst/>
          </p:nvPr>
        </p:nvGraphicFramePr>
        <p:xfrm>
          <a:off x="3096526" y="3167981"/>
          <a:ext cx="2853900" cy="3291840"/>
        </p:xfrm>
        <a:graphic>
          <a:graphicData uri="http://schemas.openxmlformats.org/drawingml/2006/table">
            <a:tbl>
              <a:tblPr firstRow="1" bandRow="1">
                <a:tableStyleId>{5C22544A-7EE6-4342-B048-85BDC9FD1C3A}</a:tableStyleId>
              </a:tblPr>
              <a:tblGrid>
                <a:gridCol w="1426950">
                  <a:extLst>
                    <a:ext uri="{9D8B030D-6E8A-4147-A177-3AD203B41FA5}">
                      <a16:colId xmlns:a16="http://schemas.microsoft.com/office/drawing/2014/main" val="3341411609"/>
                    </a:ext>
                  </a:extLst>
                </a:gridCol>
                <a:gridCol w="1426950">
                  <a:extLst>
                    <a:ext uri="{9D8B030D-6E8A-4147-A177-3AD203B41FA5}">
                      <a16:colId xmlns:a16="http://schemas.microsoft.com/office/drawing/2014/main" val="2211690324"/>
                    </a:ext>
                  </a:extLst>
                </a:gridCol>
              </a:tblGrid>
              <a:tr h="365756">
                <a:tc>
                  <a:txBody>
                    <a:bodyPr/>
                    <a:lstStyle/>
                    <a:p>
                      <a:r>
                        <a:rPr lang="en-US" dirty="0"/>
                        <a:t>T1</a:t>
                      </a:r>
                    </a:p>
                  </a:txBody>
                  <a:tcPr/>
                </a:tc>
                <a:tc>
                  <a:txBody>
                    <a:bodyPr/>
                    <a:lstStyle/>
                    <a:p>
                      <a:r>
                        <a:rPr lang="en-US" dirty="0"/>
                        <a:t>T2</a:t>
                      </a:r>
                    </a:p>
                  </a:txBody>
                  <a:tcPr/>
                </a:tc>
                <a:extLst>
                  <a:ext uri="{0D108BD9-81ED-4DB2-BD59-A6C34878D82A}">
                    <a16:rowId xmlns:a16="http://schemas.microsoft.com/office/drawing/2014/main" val="277774031"/>
                  </a:ext>
                </a:extLst>
              </a:tr>
              <a:tr h="1188707">
                <a:tc>
                  <a:txBody>
                    <a:bodyPr/>
                    <a:lstStyle/>
                    <a:p>
                      <a:r>
                        <a:rPr lang="en-US" dirty="0"/>
                        <a:t>Lock-X(A)</a:t>
                      </a:r>
                    </a:p>
                    <a:p>
                      <a:r>
                        <a:rPr lang="en-US" dirty="0"/>
                        <a:t>R(A)</a:t>
                      </a:r>
                    </a:p>
                    <a:p>
                      <a:r>
                        <a:rPr lang="en-US" dirty="0"/>
                        <a:t>W(A)</a:t>
                      </a:r>
                    </a:p>
                    <a:p>
                      <a:r>
                        <a:rPr lang="en-US" dirty="0"/>
                        <a:t>Unlock-X(A)</a:t>
                      </a:r>
                    </a:p>
                  </a:txBody>
                  <a:tcPr/>
                </a:tc>
                <a:tc>
                  <a:txBody>
                    <a:bodyPr/>
                    <a:lstStyle/>
                    <a:p>
                      <a:endParaRPr lang="en-US" dirty="0"/>
                    </a:p>
                  </a:txBody>
                  <a:tcPr/>
                </a:tc>
                <a:extLst>
                  <a:ext uri="{0D108BD9-81ED-4DB2-BD59-A6C34878D82A}">
                    <a16:rowId xmlns:a16="http://schemas.microsoft.com/office/drawing/2014/main" val="3505166664"/>
                  </a:ext>
                </a:extLst>
              </a:tr>
              <a:tr h="1737341">
                <a:tc>
                  <a:txBody>
                    <a:bodyPr/>
                    <a:lstStyle/>
                    <a:p>
                      <a:endParaRPr lang="en-US" dirty="0"/>
                    </a:p>
                    <a:p>
                      <a:endParaRPr lang="en-US" dirty="0"/>
                    </a:p>
                    <a:p>
                      <a:endParaRPr lang="en-US" dirty="0"/>
                    </a:p>
                    <a:p>
                      <a:endParaRPr lang="en-US" dirty="0"/>
                    </a:p>
                    <a:p>
                      <a:r>
                        <a:rPr lang="en-US" dirty="0"/>
                        <a:t>commit</a:t>
                      </a:r>
                    </a:p>
                    <a:p>
                      <a:endParaRPr lang="en-US" dirty="0"/>
                    </a:p>
                  </a:txBody>
                  <a:tcPr/>
                </a:tc>
                <a:tc>
                  <a:txBody>
                    <a:bodyPr/>
                    <a:lstStyle/>
                    <a:p>
                      <a:r>
                        <a:rPr lang="en-US" dirty="0"/>
                        <a:t>Lock-S(A)</a:t>
                      </a:r>
                    </a:p>
                    <a:p>
                      <a:r>
                        <a:rPr lang="en-US" dirty="0"/>
                        <a:t>R(A)</a:t>
                      </a:r>
                    </a:p>
                    <a:p>
                      <a:r>
                        <a:rPr lang="en-US" dirty="0"/>
                        <a:t>Commit</a:t>
                      </a:r>
                    </a:p>
                  </a:txBody>
                  <a:tcPr/>
                </a:tc>
                <a:extLst>
                  <a:ext uri="{0D108BD9-81ED-4DB2-BD59-A6C34878D82A}">
                    <a16:rowId xmlns:a16="http://schemas.microsoft.com/office/drawing/2014/main" val="2817643825"/>
                  </a:ext>
                </a:extLst>
              </a:tr>
            </a:tbl>
          </a:graphicData>
        </a:graphic>
      </p:graphicFrame>
      <p:cxnSp>
        <p:nvCxnSpPr>
          <p:cNvPr id="6" name="Straight Connector 5"/>
          <p:cNvCxnSpPr/>
          <p:nvPr/>
        </p:nvCxnSpPr>
        <p:spPr>
          <a:xfrm>
            <a:off x="3725841" y="4285403"/>
            <a:ext cx="122829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4940492" y="4285403"/>
            <a:ext cx="0" cy="7506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950426" y="5036030"/>
            <a:ext cx="1310185" cy="369332"/>
          </a:xfrm>
          <a:prstGeom prst="rect">
            <a:avLst/>
          </a:prstGeom>
          <a:noFill/>
        </p:spPr>
        <p:txBody>
          <a:bodyPr wrap="square" rtlCol="0">
            <a:spAutoFit/>
          </a:bodyPr>
          <a:lstStyle/>
          <a:p>
            <a:r>
              <a:rPr lang="en-US" dirty="0"/>
              <a:t>Dirty Read</a:t>
            </a:r>
          </a:p>
        </p:txBody>
      </p:sp>
      <p:cxnSp>
        <p:nvCxnSpPr>
          <p:cNvPr id="9" name="Straight Connector 8"/>
          <p:cNvCxnSpPr/>
          <p:nvPr/>
        </p:nvCxnSpPr>
        <p:spPr>
          <a:xfrm>
            <a:off x="2797794" y="5677475"/>
            <a:ext cx="3616656"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7260611" y="3589361"/>
            <a:ext cx="3671246" cy="16513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 it has issues of recoverability and cascading rollbacks are also possible. </a:t>
            </a:r>
          </a:p>
        </p:txBody>
      </p:sp>
    </p:spTree>
    <p:extLst>
      <p:ext uri="{BB962C8B-B14F-4D97-AF65-F5344CB8AC3E}">
        <p14:creationId xmlns:p14="http://schemas.microsoft.com/office/powerpoint/2010/main" val="2060299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300" dirty="0">
                <a:effectLst>
                  <a:outerShdw blurRad="38100" dist="38100" dir="2700000" algn="tl">
                    <a:srgbClr val="000000"/>
                  </a:outerShdw>
                </a:effectLst>
              </a:rPr>
              <a:t>Rigorous Two Phase locking Protocol</a:t>
            </a:r>
          </a:p>
        </p:txBody>
      </p:sp>
      <p:sp>
        <p:nvSpPr>
          <p:cNvPr id="3" name="Content Placeholder 2"/>
          <p:cNvSpPr>
            <a:spLocks noGrp="1"/>
          </p:cNvSpPr>
          <p:nvPr>
            <p:ph idx="1"/>
          </p:nvPr>
        </p:nvSpPr>
        <p:spPr/>
        <p:txBody>
          <a:bodyPr/>
          <a:lstStyle/>
          <a:p>
            <a:pPr>
              <a:buFont typeface="Wingdings" panose="05000000000000000000" pitchFamily="2" charset="2"/>
              <a:buChar char="q"/>
            </a:pPr>
            <a:r>
              <a:rPr lang="en-US" dirty="0"/>
              <a:t> As there was a problem of </a:t>
            </a:r>
            <a:r>
              <a:rPr lang="en-US" dirty="0" err="1"/>
              <a:t>irrecoverability</a:t>
            </a:r>
            <a:r>
              <a:rPr lang="en-US" dirty="0"/>
              <a:t> and cascading rollbacks in basic and conservative 2PL, we are trying to resolve that here. </a:t>
            </a:r>
          </a:p>
          <a:p>
            <a:pPr marL="0" indent="0">
              <a:buNone/>
            </a:pPr>
            <a:endParaRPr lang="en-US" dirty="0"/>
          </a:p>
        </p:txBody>
      </p:sp>
      <p:sp>
        <p:nvSpPr>
          <p:cNvPr id="4" name="Slide Number Placeholder 3"/>
          <p:cNvSpPr>
            <a:spLocks noGrp="1"/>
          </p:cNvSpPr>
          <p:nvPr>
            <p:ph type="sldNum" sz="quarter" idx="12"/>
          </p:nvPr>
        </p:nvSpPr>
        <p:spPr/>
        <p:txBody>
          <a:bodyPr/>
          <a:lstStyle/>
          <a:p>
            <a:fld id="{B50E8914-3A3C-4712-9D59-CE111BB10161}" type="slidenum">
              <a:rPr lang="en-US" smtClean="0"/>
              <a:pPr/>
              <a:t>25</a:t>
            </a:fld>
            <a:endParaRPr lang="en-US"/>
          </a:p>
        </p:txBody>
      </p:sp>
      <p:graphicFrame>
        <p:nvGraphicFramePr>
          <p:cNvPr id="5" name="Table 4"/>
          <p:cNvGraphicFramePr>
            <a:graphicFrameLocks noGrp="1"/>
          </p:cNvGraphicFramePr>
          <p:nvPr>
            <p:extLst/>
          </p:nvPr>
        </p:nvGraphicFramePr>
        <p:xfrm>
          <a:off x="1554319" y="2799491"/>
          <a:ext cx="2853900" cy="2743200"/>
        </p:xfrm>
        <a:graphic>
          <a:graphicData uri="http://schemas.openxmlformats.org/drawingml/2006/table">
            <a:tbl>
              <a:tblPr firstRow="1" bandRow="1">
                <a:tableStyleId>{5C22544A-7EE6-4342-B048-85BDC9FD1C3A}</a:tableStyleId>
              </a:tblPr>
              <a:tblGrid>
                <a:gridCol w="1426950">
                  <a:extLst>
                    <a:ext uri="{9D8B030D-6E8A-4147-A177-3AD203B41FA5}">
                      <a16:colId xmlns:a16="http://schemas.microsoft.com/office/drawing/2014/main" val="3341411609"/>
                    </a:ext>
                  </a:extLst>
                </a:gridCol>
                <a:gridCol w="1426950">
                  <a:extLst>
                    <a:ext uri="{9D8B030D-6E8A-4147-A177-3AD203B41FA5}">
                      <a16:colId xmlns:a16="http://schemas.microsoft.com/office/drawing/2014/main" val="2211690324"/>
                    </a:ext>
                  </a:extLst>
                </a:gridCol>
              </a:tblGrid>
              <a:tr h="303033">
                <a:tc>
                  <a:txBody>
                    <a:bodyPr/>
                    <a:lstStyle/>
                    <a:p>
                      <a:r>
                        <a:rPr lang="en-US" dirty="0"/>
                        <a:t>T1</a:t>
                      </a:r>
                    </a:p>
                  </a:txBody>
                  <a:tcPr/>
                </a:tc>
                <a:tc>
                  <a:txBody>
                    <a:bodyPr/>
                    <a:lstStyle/>
                    <a:p>
                      <a:r>
                        <a:rPr lang="en-US" dirty="0"/>
                        <a:t>T2</a:t>
                      </a:r>
                    </a:p>
                  </a:txBody>
                  <a:tcPr/>
                </a:tc>
                <a:extLst>
                  <a:ext uri="{0D108BD9-81ED-4DB2-BD59-A6C34878D82A}">
                    <a16:rowId xmlns:a16="http://schemas.microsoft.com/office/drawing/2014/main" val="277774031"/>
                  </a:ext>
                </a:extLst>
              </a:tr>
              <a:tr h="984856">
                <a:tc>
                  <a:txBody>
                    <a:bodyPr/>
                    <a:lstStyle/>
                    <a:p>
                      <a:r>
                        <a:rPr lang="en-US" dirty="0"/>
                        <a:t>Lock-X(A)</a:t>
                      </a:r>
                    </a:p>
                    <a:p>
                      <a:r>
                        <a:rPr lang="en-US" dirty="0"/>
                        <a:t>R(A)</a:t>
                      </a:r>
                    </a:p>
                    <a:p>
                      <a:r>
                        <a:rPr lang="en-US" dirty="0"/>
                        <a:t>W(A)</a:t>
                      </a:r>
                    </a:p>
                    <a:p>
                      <a:r>
                        <a:rPr lang="en-US" dirty="0">
                          <a:solidFill>
                            <a:srgbClr val="FF0000"/>
                          </a:solidFill>
                        </a:rPr>
                        <a:t>Unlock-X(A)</a:t>
                      </a:r>
                    </a:p>
                  </a:txBody>
                  <a:tcPr/>
                </a:tc>
                <a:tc>
                  <a:txBody>
                    <a:bodyPr/>
                    <a:lstStyle/>
                    <a:p>
                      <a:endParaRPr lang="en-US"/>
                    </a:p>
                  </a:txBody>
                  <a:tcPr/>
                </a:tc>
                <a:extLst>
                  <a:ext uri="{0D108BD9-81ED-4DB2-BD59-A6C34878D82A}">
                    <a16:rowId xmlns:a16="http://schemas.microsoft.com/office/drawing/2014/main" val="3505166664"/>
                  </a:ext>
                </a:extLst>
              </a:tr>
              <a:tr h="757581">
                <a:tc>
                  <a:txBody>
                    <a:bodyPr/>
                    <a:lstStyle/>
                    <a:p>
                      <a:r>
                        <a:rPr lang="en-US" dirty="0"/>
                        <a:t>commit</a:t>
                      </a:r>
                    </a:p>
                    <a:p>
                      <a:endParaRPr lang="en-US" dirty="0"/>
                    </a:p>
                    <a:p>
                      <a:endParaRPr lang="en-US" dirty="0"/>
                    </a:p>
                    <a:p>
                      <a:endParaRPr lang="en-US" dirty="0"/>
                    </a:p>
                  </a:txBody>
                  <a:tcPr/>
                </a:tc>
                <a:tc>
                  <a:txBody>
                    <a:bodyPr/>
                    <a:lstStyle/>
                    <a:p>
                      <a:endParaRPr lang="en-US"/>
                    </a:p>
                    <a:p>
                      <a:r>
                        <a:rPr lang="en-US"/>
                        <a:t>Lock-S(A</a:t>
                      </a:r>
                      <a:r>
                        <a:rPr lang="en-US" dirty="0"/>
                        <a:t>)</a:t>
                      </a:r>
                    </a:p>
                    <a:p>
                      <a:r>
                        <a:rPr lang="en-US" dirty="0"/>
                        <a:t>R(A)</a:t>
                      </a:r>
                    </a:p>
                  </a:txBody>
                  <a:tcPr/>
                </a:tc>
                <a:extLst>
                  <a:ext uri="{0D108BD9-81ED-4DB2-BD59-A6C34878D82A}">
                    <a16:rowId xmlns:a16="http://schemas.microsoft.com/office/drawing/2014/main" val="2817643825"/>
                  </a:ext>
                </a:extLst>
              </a:tr>
            </a:tbl>
          </a:graphicData>
        </a:graphic>
      </p:graphicFrame>
      <p:cxnSp>
        <p:nvCxnSpPr>
          <p:cNvPr id="6" name="Straight Connector 5"/>
          <p:cNvCxnSpPr/>
          <p:nvPr/>
        </p:nvCxnSpPr>
        <p:spPr>
          <a:xfrm>
            <a:off x="2183634" y="3916913"/>
            <a:ext cx="122829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3398285" y="3916913"/>
            <a:ext cx="0" cy="7506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4408219" y="4667540"/>
            <a:ext cx="1310185" cy="369332"/>
          </a:xfrm>
          <a:prstGeom prst="rect">
            <a:avLst/>
          </a:prstGeom>
          <a:noFill/>
        </p:spPr>
        <p:txBody>
          <a:bodyPr wrap="square" rtlCol="0">
            <a:spAutoFit/>
          </a:bodyPr>
          <a:lstStyle/>
          <a:p>
            <a:r>
              <a:rPr lang="en-US" dirty="0"/>
              <a:t>Dirty Read</a:t>
            </a:r>
          </a:p>
        </p:txBody>
      </p:sp>
    </p:spTree>
    <p:extLst>
      <p:ext uri="{BB962C8B-B14F-4D97-AF65-F5344CB8AC3E}">
        <p14:creationId xmlns:p14="http://schemas.microsoft.com/office/powerpoint/2010/main" val="2586854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097280" y="1845733"/>
            <a:ext cx="10058400" cy="4486827"/>
          </a:xfrm>
        </p:spPr>
        <p:txBody>
          <a:bodyPr/>
          <a:lstStyle/>
          <a:p>
            <a:pPr>
              <a:buFont typeface="Wingdings" panose="05000000000000000000" pitchFamily="2" charset="2"/>
              <a:buChar char="q"/>
            </a:pPr>
            <a:r>
              <a:rPr lang="en-US" dirty="0"/>
              <a:t> It is improvement over basic and conservative 2PL. We are trying to ensure recoverability and </a:t>
            </a:r>
            <a:r>
              <a:rPr lang="en-US" dirty="0" err="1"/>
              <a:t>cascadelessness</a:t>
            </a:r>
            <a:r>
              <a:rPr lang="en-US" dirty="0"/>
              <a:t>. </a:t>
            </a:r>
          </a:p>
          <a:p>
            <a:pPr>
              <a:buFont typeface="Wingdings" panose="05000000000000000000" pitchFamily="2" charset="2"/>
              <a:buChar char="q"/>
            </a:pPr>
            <a:r>
              <a:rPr lang="en-US" dirty="0"/>
              <a:t> In rigorous 2PL all the lock must be held by the transaction until transaction gets committed i.e. there is no shrinking phase in the life of transaction. </a:t>
            </a:r>
          </a:p>
          <a:p>
            <a:pPr>
              <a:buFont typeface="Wingdings" panose="05000000000000000000" pitchFamily="2" charset="2"/>
              <a:buChar char="q"/>
            </a:pPr>
            <a:r>
              <a:rPr lang="en-US" dirty="0"/>
              <a:t> It suffers from deadlock and it is inefficient.  </a:t>
            </a:r>
          </a:p>
        </p:txBody>
      </p:sp>
      <p:sp>
        <p:nvSpPr>
          <p:cNvPr id="4" name="Slide Number Placeholder 3"/>
          <p:cNvSpPr>
            <a:spLocks noGrp="1"/>
          </p:cNvSpPr>
          <p:nvPr>
            <p:ph type="sldNum" sz="quarter" idx="12"/>
          </p:nvPr>
        </p:nvSpPr>
        <p:spPr/>
        <p:txBody>
          <a:bodyPr/>
          <a:lstStyle/>
          <a:p>
            <a:fld id="{B50E8914-3A3C-4712-9D59-CE111BB10161}" type="slidenum">
              <a:rPr lang="en-US" smtClean="0"/>
              <a:pPr/>
              <a:t>26</a:t>
            </a:fld>
            <a:endParaRPr lang="en-US"/>
          </a:p>
        </p:txBody>
      </p:sp>
      <p:cxnSp>
        <p:nvCxnSpPr>
          <p:cNvPr id="5" name="Straight Connector 4"/>
          <p:cNvCxnSpPr/>
          <p:nvPr/>
        </p:nvCxnSpPr>
        <p:spPr>
          <a:xfrm flipV="1">
            <a:off x="1869738" y="4176223"/>
            <a:ext cx="1760561" cy="1596788"/>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rot="19080242">
            <a:off x="1628626" y="4572011"/>
            <a:ext cx="1619535" cy="369332"/>
          </a:xfrm>
          <a:prstGeom prst="rect">
            <a:avLst/>
          </a:prstGeom>
          <a:noFill/>
        </p:spPr>
        <p:txBody>
          <a:bodyPr wrap="square" rtlCol="0">
            <a:spAutoFit/>
          </a:bodyPr>
          <a:lstStyle/>
          <a:p>
            <a:r>
              <a:rPr lang="en-US" dirty="0"/>
              <a:t>Growing phase </a:t>
            </a:r>
          </a:p>
        </p:txBody>
      </p:sp>
      <p:sp>
        <p:nvSpPr>
          <p:cNvPr id="7" name="TextBox 6"/>
          <p:cNvSpPr txBox="1"/>
          <p:nvPr/>
        </p:nvSpPr>
        <p:spPr>
          <a:xfrm>
            <a:off x="3051032" y="3740343"/>
            <a:ext cx="1207068" cy="369332"/>
          </a:xfrm>
          <a:prstGeom prst="rect">
            <a:avLst/>
          </a:prstGeom>
          <a:noFill/>
        </p:spPr>
        <p:txBody>
          <a:bodyPr wrap="square" rtlCol="0">
            <a:spAutoFit/>
          </a:bodyPr>
          <a:lstStyle/>
          <a:p>
            <a:r>
              <a:rPr lang="en-US" dirty="0"/>
              <a:t>Lock point </a:t>
            </a:r>
          </a:p>
        </p:txBody>
      </p:sp>
      <p:sp>
        <p:nvSpPr>
          <p:cNvPr id="8" name="Rectangle 7"/>
          <p:cNvSpPr/>
          <p:nvPr/>
        </p:nvSpPr>
        <p:spPr>
          <a:xfrm>
            <a:off x="5008718" y="4326070"/>
            <a:ext cx="3143534" cy="12970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Here we have only growing phase. No shrinking phase as we are not unlocking the schedule. We are committing it rather. </a:t>
            </a:r>
          </a:p>
        </p:txBody>
      </p:sp>
    </p:spTree>
    <p:extLst>
      <p:ext uri="{BB962C8B-B14F-4D97-AF65-F5344CB8AC3E}">
        <p14:creationId xmlns:p14="http://schemas.microsoft.com/office/powerpoint/2010/main" val="1775600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300" dirty="0">
                <a:solidFill>
                  <a:schemeClr val="tx1"/>
                </a:solidFill>
                <a:effectLst>
                  <a:outerShdw blurRad="38100" dist="38100" dir="2700000" algn="tl">
                    <a:srgbClr val="000000"/>
                  </a:outerShdw>
                </a:effectLst>
              </a:rPr>
              <a:t>Strict Two-Phase Locking </a:t>
            </a:r>
          </a:p>
        </p:txBody>
      </p:sp>
      <p:sp>
        <p:nvSpPr>
          <p:cNvPr id="3" name="Content Placeholder 2"/>
          <p:cNvSpPr>
            <a:spLocks noGrp="1"/>
          </p:cNvSpPr>
          <p:nvPr>
            <p:ph idx="1"/>
          </p:nvPr>
        </p:nvSpPr>
        <p:spPr>
          <a:xfrm>
            <a:off x="1097280" y="1845733"/>
            <a:ext cx="10058400" cy="4614051"/>
          </a:xfrm>
        </p:spPr>
        <p:txBody>
          <a:bodyPr/>
          <a:lstStyle/>
          <a:p>
            <a:pPr>
              <a:buFont typeface="Wingdings" panose="05000000000000000000" pitchFamily="2" charset="2"/>
              <a:buChar char="q"/>
            </a:pPr>
            <a:r>
              <a:rPr lang="en-US" dirty="0"/>
              <a:t> It is an improvement over rigorous 2PL.</a:t>
            </a:r>
          </a:p>
          <a:p>
            <a:pPr>
              <a:buFont typeface="Wingdings" panose="05000000000000000000" pitchFamily="2" charset="2"/>
              <a:buChar char="q"/>
            </a:pPr>
            <a:r>
              <a:rPr lang="en-US" dirty="0"/>
              <a:t> In the shrinking phase unlocking of exclusive lock is not allowed but unlocking of shared lock is allowed. </a:t>
            </a:r>
          </a:p>
          <a:p>
            <a:pPr>
              <a:buFont typeface="Wingdings" panose="05000000000000000000" pitchFamily="2" charset="2"/>
              <a:buChar char="q"/>
            </a:pPr>
            <a:r>
              <a:rPr lang="en-US" dirty="0"/>
              <a:t> So here we will achieve all the properties as rigorous 2PL with better concurrency. </a:t>
            </a:r>
          </a:p>
          <a:p>
            <a:endParaRPr lang="en-US" dirty="0"/>
          </a:p>
        </p:txBody>
      </p:sp>
      <p:sp>
        <p:nvSpPr>
          <p:cNvPr id="4" name="Slide Number Placeholder 3"/>
          <p:cNvSpPr>
            <a:spLocks noGrp="1"/>
          </p:cNvSpPr>
          <p:nvPr>
            <p:ph type="sldNum" sz="quarter" idx="12"/>
          </p:nvPr>
        </p:nvSpPr>
        <p:spPr/>
        <p:txBody>
          <a:bodyPr/>
          <a:lstStyle/>
          <a:p>
            <a:fld id="{B50E8914-3A3C-4712-9D59-CE111BB10161}" type="slidenum">
              <a:rPr lang="en-US" smtClean="0"/>
              <a:pPr/>
              <a:t>27</a:t>
            </a:fld>
            <a:endParaRPr lang="en-US"/>
          </a:p>
        </p:txBody>
      </p:sp>
      <p:cxnSp>
        <p:nvCxnSpPr>
          <p:cNvPr id="5" name="Straight Connector 4"/>
          <p:cNvCxnSpPr/>
          <p:nvPr/>
        </p:nvCxnSpPr>
        <p:spPr>
          <a:xfrm flipV="1">
            <a:off x="3493827" y="4626599"/>
            <a:ext cx="1760561" cy="1596788"/>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5254388" y="4612951"/>
            <a:ext cx="1610436" cy="1637731"/>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7" name="TextBox 6"/>
          <p:cNvSpPr txBox="1"/>
          <p:nvPr/>
        </p:nvSpPr>
        <p:spPr>
          <a:xfrm rot="19080242">
            <a:off x="3252715" y="5022387"/>
            <a:ext cx="1619535" cy="369332"/>
          </a:xfrm>
          <a:prstGeom prst="rect">
            <a:avLst/>
          </a:prstGeom>
          <a:noFill/>
        </p:spPr>
        <p:txBody>
          <a:bodyPr wrap="square" rtlCol="0">
            <a:spAutoFit/>
          </a:bodyPr>
          <a:lstStyle/>
          <a:p>
            <a:r>
              <a:rPr lang="en-US" dirty="0"/>
              <a:t>Growing phase </a:t>
            </a:r>
          </a:p>
        </p:txBody>
      </p:sp>
      <p:sp>
        <p:nvSpPr>
          <p:cNvPr id="8" name="TextBox 7"/>
          <p:cNvSpPr txBox="1"/>
          <p:nvPr/>
        </p:nvSpPr>
        <p:spPr>
          <a:xfrm rot="2626790">
            <a:off x="5650439" y="5086582"/>
            <a:ext cx="1953708" cy="646331"/>
          </a:xfrm>
          <a:prstGeom prst="rect">
            <a:avLst/>
          </a:prstGeom>
          <a:noFill/>
        </p:spPr>
        <p:txBody>
          <a:bodyPr wrap="square" rtlCol="0">
            <a:spAutoFit/>
          </a:bodyPr>
          <a:lstStyle/>
          <a:p>
            <a:pPr algn="ctr"/>
            <a:r>
              <a:rPr lang="en-US" dirty="0"/>
              <a:t>Partial Shrinking  phase </a:t>
            </a:r>
          </a:p>
        </p:txBody>
      </p:sp>
      <p:sp>
        <p:nvSpPr>
          <p:cNvPr id="9" name="TextBox 8"/>
          <p:cNvSpPr txBox="1"/>
          <p:nvPr/>
        </p:nvSpPr>
        <p:spPr>
          <a:xfrm>
            <a:off x="4675121" y="4190719"/>
            <a:ext cx="1207068" cy="369332"/>
          </a:xfrm>
          <a:prstGeom prst="rect">
            <a:avLst/>
          </a:prstGeom>
          <a:noFill/>
        </p:spPr>
        <p:txBody>
          <a:bodyPr wrap="square" rtlCol="0">
            <a:spAutoFit/>
          </a:bodyPr>
          <a:lstStyle/>
          <a:p>
            <a:r>
              <a:rPr lang="en-US" dirty="0"/>
              <a:t>Lock point </a:t>
            </a:r>
          </a:p>
        </p:txBody>
      </p:sp>
    </p:spTree>
    <p:extLst>
      <p:ext uri="{BB962C8B-B14F-4D97-AF65-F5344CB8AC3E}">
        <p14:creationId xmlns:p14="http://schemas.microsoft.com/office/powerpoint/2010/main" val="16482613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300" dirty="0">
                <a:effectLst>
                  <a:outerShdw blurRad="38100" dist="38100" dir="2700000" algn="tl">
                    <a:srgbClr val="000000"/>
                  </a:outerShdw>
                </a:effectLst>
              </a:rPr>
              <a:t>Graph Based Protocols</a:t>
            </a:r>
          </a:p>
        </p:txBody>
      </p:sp>
      <p:sp>
        <p:nvSpPr>
          <p:cNvPr id="3" name="Content Placeholder 2"/>
          <p:cNvSpPr>
            <a:spLocks noGrp="1"/>
          </p:cNvSpPr>
          <p:nvPr>
            <p:ph idx="1"/>
          </p:nvPr>
        </p:nvSpPr>
        <p:spPr>
          <a:xfrm>
            <a:off x="1097280" y="1845734"/>
            <a:ext cx="10058400" cy="4432236"/>
          </a:xfrm>
        </p:spPr>
        <p:txBody>
          <a:bodyPr>
            <a:normAutofit/>
          </a:bodyPr>
          <a:lstStyle/>
          <a:p>
            <a:pPr>
              <a:buFont typeface="Wingdings" panose="05000000000000000000" pitchFamily="2" charset="2"/>
              <a:buChar char="q"/>
            </a:pPr>
            <a:r>
              <a:rPr lang="en-US" dirty="0"/>
              <a:t> The idea here is that, can we talk about conflict </a:t>
            </a:r>
            <a:r>
              <a:rPr lang="en-US" dirty="0" err="1"/>
              <a:t>serializability</a:t>
            </a:r>
            <a:r>
              <a:rPr lang="en-US" dirty="0"/>
              <a:t> without two phase locking protocol. </a:t>
            </a:r>
            <a:r>
              <a:rPr lang="en-US" dirty="0" err="1"/>
              <a:t>i.e</a:t>
            </a:r>
            <a:r>
              <a:rPr lang="en-US" dirty="0"/>
              <a:t> by applying only locking can we achieve the desired properties? </a:t>
            </a:r>
          </a:p>
          <a:p>
            <a:pPr>
              <a:buFont typeface="Wingdings" panose="05000000000000000000" pitchFamily="2" charset="2"/>
              <a:buChar char="q"/>
            </a:pPr>
            <a:r>
              <a:rPr lang="en-US" sz="2000" dirty="0"/>
              <a:t> We intend to develop a lock based protocol, which is not based on 2PL. </a:t>
            </a:r>
          </a:p>
          <a:p>
            <a:pPr>
              <a:buFont typeface="Wingdings" panose="05000000000000000000" pitchFamily="2" charset="2"/>
              <a:buChar char="q"/>
            </a:pPr>
            <a:r>
              <a:rPr lang="en-US" dirty="0"/>
              <a:t> We require additional information for implementing such a protocol, that how each transaction will access the data items. </a:t>
            </a:r>
          </a:p>
          <a:p>
            <a:pPr>
              <a:buFont typeface="Wingdings" panose="05000000000000000000" pitchFamily="2" charset="2"/>
              <a:buChar char="q"/>
            </a:pPr>
            <a:r>
              <a:rPr lang="en-US" sz="2000" dirty="0"/>
              <a:t> Additional information can be acquired by different modes, which can differ in the amount of information provided. </a:t>
            </a:r>
          </a:p>
          <a:p>
            <a:pPr>
              <a:buFont typeface="Wingdings" panose="05000000000000000000" pitchFamily="2" charset="2"/>
              <a:buChar char="q"/>
            </a:pPr>
            <a:r>
              <a:rPr lang="en-US" dirty="0"/>
              <a:t> One idea is to have prior knowledge about the order in which the database item will be accessed. </a:t>
            </a:r>
          </a:p>
          <a:p>
            <a:pPr>
              <a:buFont typeface="Wingdings" panose="05000000000000000000" pitchFamily="2" charset="2"/>
              <a:buChar char="q"/>
            </a:pPr>
            <a:r>
              <a:rPr lang="en-US" sz="2000" dirty="0"/>
              <a:t> By imposing partial ordering </a:t>
            </a:r>
            <a:r>
              <a:rPr lang="en-US" sz="2000" dirty="0">
                <a:sym typeface="Wingdings" panose="05000000000000000000" pitchFamily="2" charset="2"/>
              </a:rPr>
              <a:t> for set of all data items D ={ d1, d2 ,-------------</a:t>
            </a:r>
            <a:r>
              <a:rPr lang="en-US" sz="2000" dirty="0" err="1">
                <a:sym typeface="Wingdings" panose="05000000000000000000" pitchFamily="2" charset="2"/>
              </a:rPr>
              <a:t>dn</a:t>
            </a:r>
            <a:r>
              <a:rPr lang="en-US" sz="2000" dirty="0">
                <a:sym typeface="Wingdings" panose="05000000000000000000" pitchFamily="2" charset="2"/>
              </a:rPr>
              <a:t>} if d</a:t>
            </a:r>
            <a:r>
              <a:rPr lang="en-US" sz="2000" baseline="-25000" dirty="0">
                <a:sym typeface="Wingdings" panose="05000000000000000000" pitchFamily="2" charset="2"/>
              </a:rPr>
              <a:t>i </a:t>
            </a:r>
            <a:r>
              <a:rPr lang="en-US" dirty="0">
                <a:sym typeface="Wingdings" panose="05000000000000000000" pitchFamily="2" charset="2"/>
              </a:rPr>
              <a:t> </a:t>
            </a:r>
            <a:r>
              <a:rPr lang="en-US" dirty="0" err="1">
                <a:sym typeface="Wingdings" panose="05000000000000000000" pitchFamily="2" charset="2"/>
              </a:rPr>
              <a:t>d</a:t>
            </a:r>
            <a:r>
              <a:rPr lang="en-US" baseline="-25000" dirty="0" err="1">
                <a:sym typeface="Wingdings" panose="05000000000000000000" pitchFamily="2" charset="2"/>
              </a:rPr>
              <a:t>j</a:t>
            </a:r>
            <a:r>
              <a:rPr lang="en-US" baseline="-25000" dirty="0">
                <a:sym typeface="Wingdings" panose="05000000000000000000" pitchFamily="2" charset="2"/>
              </a:rPr>
              <a:t> , </a:t>
            </a:r>
          </a:p>
          <a:p>
            <a:pPr marL="0" indent="0">
              <a:buNone/>
            </a:pPr>
            <a:r>
              <a:rPr lang="en-US" dirty="0"/>
              <a:t>then any transition accessing both </a:t>
            </a:r>
            <a:r>
              <a:rPr lang="en-US" dirty="0">
                <a:sym typeface="Wingdings" panose="05000000000000000000" pitchFamily="2" charset="2"/>
              </a:rPr>
              <a:t>d</a:t>
            </a:r>
            <a:r>
              <a:rPr lang="en-US" baseline="-25000" dirty="0">
                <a:sym typeface="Wingdings" panose="05000000000000000000" pitchFamily="2" charset="2"/>
              </a:rPr>
              <a:t>i </a:t>
            </a:r>
            <a:r>
              <a:rPr lang="en-US" dirty="0">
                <a:sym typeface="Wingdings" panose="05000000000000000000" pitchFamily="2" charset="2"/>
              </a:rPr>
              <a:t> and  </a:t>
            </a:r>
            <a:r>
              <a:rPr lang="en-US" dirty="0" err="1">
                <a:sym typeface="Wingdings" panose="05000000000000000000" pitchFamily="2" charset="2"/>
              </a:rPr>
              <a:t>d</a:t>
            </a:r>
            <a:r>
              <a:rPr lang="en-US" baseline="-25000" dirty="0" err="1">
                <a:sym typeface="Wingdings" panose="05000000000000000000" pitchFamily="2" charset="2"/>
              </a:rPr>
              <a:t>j</a:t>
            </a:r>
            <a:r>
              <a:rPr lang="en-US" baseline="-25000" dirty="0">
                <a:sym typeface="Wingdings" panose="05000000000000000000" pitchFamily="2" charset="2"/>
              </a:rPr>
              <a:t> </a:t>
            </a:r>
            <a:r>
              <a:rPr lang="en-US" dirty="0">
                <a:sym typeface="Wingdings" panose="05000000000000000000" pitchFamily="2" charset="2"/>
              </a:rPr>
              <a:t>must access d</a:t>
            </a:r>
            <a:r>
              <a:rPr lang="en-US" baseline="-25000" dirty="0">
                <a:sym typeface="Wingdings" panose="05000000000000000000" pitchFamily="2" charset="2"/>
              </a:rPr>
              <a:t>i </a:t>
            </a:r>
            <a:r>
              <a:rPr lang="en-US" dirty="0">
                <a:sym typeface="Wingdings" panose="05000000000000000000" pitchFamily="2" charset="2"/>
              </a:rPr>
              <a:t>before </a:t>
            </a:r>
            <a:r>
              <a:rPr lang="en-US" dirty="0" err="1">
                <a:sym typeface="Wingdings" panose="05000000000000000000" pitchFamily="2" charset="2"/>
              </a:rPr>
              <a:t>d</a:t>
            </a:r>
            <a:r>
              <a:rPr lang="en-US" baseline="-25000" dirty="0" err="1">
                <a:sym typeface="Wingdings" panose="05000000000000000000" pitchFamily="2" charset="2"/>
              </a:rPr>
              <a:t>j</a:t>
            </a:r>
            <a:r>
              <a:rPr lang="en-US" baseline="-25000" dirty="0">
                <a:sym typeface="Wingdings" panose="05000000000000000000" pitchFamily="2" charset="2"/>
              </a:rPr>
              <a:t> </a:t>
            </a:r>
          </a:p>
          <a:p>
            <a:pPr marL="0" indent="0">
              <a:buNone/>
            </a:pPr>
            <a:endParaRPr lang="en-US" dirty="0">
              <a:sym typeface="Wingdings" panose="05000000000000000000" pitchFamily="2" charset="2"/>
            </a:endParaRPr>
          </a:p>
          <a:p>
            <a:pPr>
              <a:buFont typeface="Wingdings" panose="05000000000000000000" pitchFamily="2" charset="2"/>
              <a:buChar char="q"/>
            </a:pPr>
            <a:endParaRPr lang="en-US" baseline="-25000" dirty="0"/>
          </a:p>
          <a:p>
            <a:pPr>
              <a:buFont typeface="Wingdings" panose="05000000000000000000" pitchFamily="2" charset="2"/>
              <a:buChar char="q"/>
            </a:pPr>
            <a:endParaRPr lang="en-US" sz="2000" baseline="-25000" dirty="0"/>
          </a:p>
          <a:p>
            <a:pPr lvl="1">
              <a:buFont typeface="Wingdings" panose="05000000000000000000" pitchFamily="2" charset="2"/>
              <a:buChar char="§"/>
            </a:pPr>
            <a:endParaRPr lang="en-US" sz="2000" dirty="0"/>
          </a:p>
          <a:p>
            <a:pPr lvl="1">
              <a:buFont typeface="Wingdings" panose="05000000000000000000" pitchFamily="2" charset="2"/>
              <a:buChar char="§"/>
            </a:pPr>
            <a:endParaRPr lang="en-US" sz="2000" dirty="0"/>
          </a:p>
          <a:p>
            <a:pPr lvl="1">
              <a:buFont typeface="Wingdings" panose="05000000000000000000" pitchFamily="2" charset="2"/>
              <a:buChar char="§"/>
            </a:pPr>
            <a:endParaRPr lang="en-US" sz="2000" dirty="0"/>
          </a:p>
          <a:p>
            <a:pPr lvl="1">
              <a:buFont typeface="Wingdings" panose="05000000000000000000" pitchFamily="2" charset="2"/>
              <a:buChar char="§"/>
            </a:pPr>
            <a:endParaRPr lang="en-US" sz="2000" dirty="0"/>
          </a:p>
          <a:p>
            <a:pPr lvl="1">
              <a:buFont typeface="Wingdings" panose="05000000000000000000" pitchFamily="2" charset="2"/>
              <a:buChar char="§"/>
            </a:pPr>
            <a:endParaRPr lang="en-US" sz="2000" dirty="0"/>
          </a:p>
          <a:p>
            <a:pPr lvl="1">
              <a:buFont typeface="Wingdings" panose="05000000000000000000" pitchFamily="2" charset="2"/>
              <a:buChar char="§"/>
            </a:pPr>
            <a:endParaRPr lang="en-US" sz="2000" dirty="0"/>
          </a:p>
          <a:p>
            <a:pPr lvl="1">
              <a:buFont typeface="Wingdings" panose="05000000000000000000" pitchFamily="2" charset="2"/>
              <a:buChar char="§"/>
            </a:pPr>
            <a:endParaRPr lang="en-US" sz="2000" dirty="0"/>
          </a:p>
          <a:p>
            <a:pPr lvl="1">
              <a:buFont typeface="Wingdings" panose="05000000000000000000" pitchFamily="2" charset="2"/>
              <a:buChar char="§"/>
            </a:pPr>
            <a:endParaRPr lang="en-US" sz="2000" dirty="0"/>
          </a:p>
          <a:p>
            <a:pPr marL="201168" lvl="1" indent="0">
              <a:buNone/>
            </a:pPr>
            <a:endParaRPr lang="en-US" sz="2000" dirty="0"/>
          </a:p>
        </p:txBody>
      </p:sp>
      <p:sp>
        <p:nvSpPr>
          <p:cNvPr id="4" name="Slide Number Placeholder 3"/>
          <p:cNvSpPr>
            <a:spLocks noGrp="1"/>
          </p:cNvSpPr>
          <p:nvPr>
            <p:ph type="sldNum" sz="quarter" idx="12"/>
          </p:nvPr>
        </p:nvSpPr>
        <p:spPr/>
        <p:txBody>
          <a:bodyPr/>
          <a:lstStyle/>
          <a:p>
            <a:fld id="{B50E8914-3A3C-4712-9D59-CE111BB10161}" type="slidenum">
              <a:rPr lang="en-US" smtClean="0"/>
              <a:t>28</a:t>
            </a:fld>
            <a:endParaRPr lang="en-US"/>
          </a:p>
        </p:txBody>
      </p:sp>
    </p:spTree>
    <p:extLst>
      <p:ext uri="{BB962C8B-B14F-4D97-AF65-F5344CB8AC3E}">
        <p14:creationId xmlns:p14="http://schemas.microsoft.com/office/powerpoint/2010/main" val="3489349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097280" y="1845734"/>
            <a:ext cx="10058400" cy="4423142"/>
          </a:xfrm>
        </p:spPr>
        <p:txBody>
          <a:bodyPr/>
          <a:lstStyle/>
          <a:p>
            <a:pPr>
              <a:buFont typeface="Wingdings" panose="05000000000000000000" pitchFamily="2" charset="2"/>
              <a:buChar char="q"/>
            </a:pPr>
            <a:r>
              <a:rPr lang="en-US" dirty="0"/>
              <a:t> This partial ordering may be because of the logical or physical organization or only for concurrency control . </a:t>
            </a:r>
          </a:p>
          <a:p>
            <a:pPr>
              <a:buFont typeface="Wingdings" panose="05000000000000000000" pitchFamily="2" charset="2"/>
              <a:buChar char="q"/>
            </a:pPr>
            <a:r>
              <a:rPr lang="en-US" dirty="0"/>
              <a:t> After partial ordering set of all data items D now viewed as a Directed          Acyclic Graph called a database graph.</a:t>
            </a:r>
          </a:p>
          <a:p>
            <a:pPr>
              <a:buFont typeface="Wingdings" panose="05000000000000000000" pitchFamily="2" charset="2"/>
              <a:buChar char="q"/>
            </a:pPr>
            <a:r>
              <a:rPr lang="en-US" dirty="0"/>
              <a:t> Two more restrictions we are applying: </a:t>
            </a:r>
          </a:p>
          <a:p>
            <a:pPr lvl="1">
              <a:buFont typeface="Wingdings" panose="05000000000000000000" pitchFamily="2" charset="2"/>
              <a:buChar char="§"/>
            </a:pPr>
            <a:r>
              <a:rPr lang="en-US" dirty="0"/>
              <a:t>  we will only be studying the graphs that are  rooted trees. </a:t>
            </a:r>
          </a:p>
          <a:p>
            <a:pPr lvl="1">
              <a:buFont typeface="Wingdings" panose="05000000000000000000" pitchFamily="2" charset="2"/>
              <a:buChar char="§"/>
            </a:pPr>
            <a:r>
              <a:rPr lang="en-US" dirty="0"/>
              <a:t> we will use only exclusive mode lock. </a:t>
            </a:r>
          </a:p>
        </p:txBody>
      </p:sp>
      <p:sp>
        <p:nvSpPr>
          <p:cNvPr id="4" name="Slide Number Placeholder 3"/>
          <p:cNvSpPr>
            <a:spLocks noGrp="1"/>
          </p:cNvSpPr>
          <p:nvPr>
            <p:ph type="sldNum" sz="quarter" idx="12"/>
          </p:nvPr>
        </p:nvSpPr>
        <p:spPr/>
        <p:txBody>
          <a:bodyPr/>
          <a:lstStyle/>
          <a:p>
            <a:fld id="{B50E8914-3A3C-4712-9D59-CE111BB10161}" type="slidenum">
              <a:rPr lang="en-US" smtClean="0"/>
              <a:t>29</a:t>
            </a:fld>
            <a:endParaRPr lang="en-US"/>
          </a:p>
        </p:txBody>
      </p:sp>
      <p:sp>
        <p:nvSpPr>
          <p:cNvPr id="5" name="Oval 4"/>
          <p:cNvSpPr/>
          <p:nvPr/>
        </p:nvSpPr>
        <p:spPr>
          <a:xfrm>
            <a:off x="8611737" y="2729552"/>
            <a:ext cx="395785" cy="4230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7" name="Oval 6"/>
          <p:cNvSpPr/>
          <p:nvPr/>
        </p:nvSpPr>
        <p:spPr>
          <a:xfrm>
            <a:off x="7999856" y="3373274"/>
            <a:ext cx="395785" cy="4230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sp>
        <p:nvSpPr>
          <p:cNvPr id="8" name="Oval 7"/>
          <p:cNvSpPr/>
          <p:nvPr/>
        </p:nvSpPr>
        <p:spPr>
          <a:xfrm>
            <a:off x="9241813" y="3345984"/>
            <a:ext cx="395785" cy="4230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9" name="Oval 8"/>
          <p:cNvSpPr/>
          <p:nvPr/>
        </p:nvSpPr>
        <p:spPr>
          <a:xfrm>
            <a:off x="8996152" y="4151196"/>
            <a:ext cx="395785" cy="4230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a:t>
            </a:r>
          </a:p>
        </p:txBody>
      </p:sp>
      <p:sp>
        <p:nvSpPr>
          <p:cNvPr id="10" name="Oval 9"/>
          <p:cNvSpPr/>
          <p:nvPr/>
        </p:nvSpPr>
        <p:spPr>
          <a:xfrm>
            <a:off x="8286465" y="4383212"/>
            <a:ext cx="395785" cy="4230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t>
            </a:r>
          </a:p>
        </p:txBody>
      </p:sp>
      <p:sp>
        <p:nvSpPr>
          <p:cNvPr id="11" name="Oval 10"/>
          <p:cNvSpPr/>
          <p:nvPr/>
        </p:nvSpPr>
        <p:spPr>
          <a:xfrm>
            <a:off x="7290172" y="4219432"/>
            <a:ext cx="395785" cy="4230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sp>
        <p:nvSpPr>
          <p:cNvPr id="12" name="Oval 11"/>
          <p:cNvSpPr/>
          <p:nvPr/>
        </p:nvSpPr>
        <p:spPr>
          <a:xfrm>
            <a:off x="8777785" y="5324904"/>
            <a:ext cx="395785" cy="4230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a:t>
            </a:r>
          </a:p>
        </p:txBody>
      </p:sp>
      <p:sp>
        <p:nvSpPr>
          <p:cNvPr id="13" name="Oval 12"/>
          <p:cNvSpPr/>
          <p:nvPr/>
        </p:nvSpPr>
        <p:spPr>
          <a:xfrm>
            <a:off x="7795143" y="5229368"/>
            <a:ext cx="395785" cy="4230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t>
            </a:r>
          </a:p>
        </p:txBody>
      </p:sp>
      <p:sp>
        <p:nvSpPr>
          <p:cNvPr id="14" name="Oval 13"/>
          <p:cNvSpPr/>
          <p:nvPr/>
        </p:nvSpPr>
        <p:spPr>
          <a:xfrm>
            <a:off x="6607788" y="5161130"/>
            <a:ext cx="395785" cy="4230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a:t>
            </a:r>
          </a:p>
        </p:txBody>
      </p:sp>
      <p:sp>
        <p:nvSpPr>
          <p:cNvPr id="15" name="Oval 14"/>
          <p:cNvSpPr/>
          <p:nvPr/>
        </p:nvSpPr>
        <p:spPr>
          <a:xfrm>
            <a:off x="8179561" y="5845795"/>
            <a:ext cx="395785" cy="4230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a:t>
            </a:r>
          </a:p>
        </p:txBody>
      </p:sp>
      <p:cxnSp>
        <p:nvCxnSpPr>
          <p:cNvPr id="20" name="Straight Arrow Connector 19"/>
          <p:cNvCxnSpPr>
            <a:stCxn id="5" idx="5"/>
            <a:endCxn id="8" idx="1"/>
          </p:cNvCxnSpPr>
          <p:nvPr/>
        </p:nvCxnSpPr>
        <p:spPr>
          <a:xfrm>
            <a:off x="8949561" y="3090674"/>
            <a:ext cx="350213" cy="3172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5" idx="3"/>
            <a:endCxn id="7" idx="7"/>
          </p:cNvCxnSpPr>
          <p:nvPr/>
        </p:nvCxnSpPr>
        <p:spPr>
          <a:xfrm flipH="1">
            <a:off x="8337680" y="3090674"/>
            <a:ext cx="332018" cy="3445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7" idx="5"/>
            <a:endCxn id="9" idx="1"/>
          </p:cNvCxnSpPr>
          <p:nvPr/>
        </p:nvCxnSpPr>
        <p:spPr>
          <a:xfrm>
            <a:off x="8337680" y="3734396"/>
            <a:ext cx="716433" cy="4787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7" idx="5"/>
            <a:endCxn id="10" idx="0"/>
          </p:cNvCxnSpPr>
          <p:nvPr/>
        </p:nvCxnSpPr>
        <p:spPr>
          <a:xfrm>
            <a:off x="8337680" y="3734396"/>
            <a:ext cx="146678" cy="6488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7" idx="3"/>
            <a:endCxn id="11" idx="7"/>
          </p:cNvCxnSpPr>
          <p:nvPr/>
        </p:nvCxnSpPr>
        <p:spPr>
          <a:xfrm flipH="1">
            <a:off x="7627996" y="3734396"/>
            <a:ext cx="429821" cy="5469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11" idx="4"/>
            <a:endCxn id="13" idx="0"/>
          </p:cNvCxnSpPr>
          <p:nvPr/>
        </p:nvCxnSpPr>
        <p:spPr>
          <a:xfrm>
            <a:off x="7488065" y="4642513"/>
            <a:ext cx="504971" cy="5868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11" idx="4"/>
            <a:endCxn id="14" idx="7"/>
          </p:cNvCxnSpPr>
          <p:nvPr/>
        </p:nvCxnSpPr>
        <p:spPr>
          <a:xfrm flipH="1">
            <a:off x="6945612" y="4642513"/>
            <a:ext cx="542453" cy="5805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10" idx="4"/>
            <a:endCxn id="12" idx="0"/>
          </p:cNvCxnSpPr>
          <p:nvPr/>
        </p:nvCxnSpPr>
        <p:spPr>
          <a:xfrm>
            <a:off x="8484358" y="4806293"/>
            <a:ext cx="491320" cy="5186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13" idx="5"/>
            <a:endCxn id="15" idx="1"/>
          </p:cNvCxnSpPr>
          <p:nvPr/>
        </p:nvCxnSpPr>
        <p:spPr>
          <a:xfrm>
            <a:off x="8132967" y="5590490"/>
            <a:ext cx="104555" cy="3172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02904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sz="3200" dirty="0">
              <a:solidFill>
                <a:schemeClr val="tx2"/>
              </a:solidFill>
            </a:endParaRPr>
          </a:p>
          <a:p>
            <a:endParaRPr lang="en-IN" sz="3200" dirty="0">
              <a:solidFill>
                <a:schemeClr val="tx2"/>
              </a:solidFill>
            </a:endParaRPr>
          </a:p>
          <a:p>
            <a:pPr algn="ctr">
              <a:buNone/>
            </a:pPr>
            <a:r>
              <a:rPr lang="en-IN" sz="4300" spc="-50" dirty="0">
                <a:effectLst>
                  <a:outerShdw blurRad="38100" dist="38100" dir="2700000" algn="tl">
                    <a:srgbClr val="000000"/>
                  </a:outerShdw>
                </a:effectLst>
                <a:latin typeface="+mj-lt"/>
                <a:ea typeface="+mj-ea"/>
                <a:cs typeface="+mj-cs"/>
              </a:rPr>
              <a:t>Concurrency Control Protocols</a:t>
            </a:r>
          </a:p>
        </p:txBody>
      </p:sp>
    </p:spTree>
    <p:extLst>
      <p:ext uri="{BB962C8B-B14F-4D97-AF65-F5344CB8AC3E}">
        <p14:creationId xmlns:p14="http://schemas.microsoft.com/office/powerpoint/2010/main" val="11195627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300" dirty="0">
                <a:effectLst>
                  <a:outerShdw blurRad="38100" dist="38100" dir="2700000" algn="tl">
                    <a:srgbClr val="000000"/>
                  </a:outerShdw>
                </a:effectLst>
              </a:rPr>
              <a:t>Tree Based Protocol</a:t>
            </a:r>
          </a:p>
        </p:txBody>
      </p:sp>
      <p:sp>
        <p:nvSpPr>
          <p:cNvPr id="3" name="Content Placeholder 2"/>
          <p:cNvSpPr>
            <a:spLocks noGrp="1"/>
          </p:cNvSpPr>
          <p:nvPr>
            <p:ph idx="1"/>
          </p:nvPr>
        </p:nvSpPr>
        <p:spPr>
          <a:xfrm>
            <a:off x="1097280" y="1845734"/>
            <a:ext cx="10058400" cy="4423142"/>
          </a:xfrm>
        </p:spPr>
        <p:txBody>
          <a:bodyPr>
            <a:normAutofit/>
          </a:bodyPr>
          <a:lstStyle/>
          <a:p>
            <a:pPr>
              <a:buFont typeface="Wingdings" panose="05000000000000000000" pitchFamily="2" charset="2"/>
              <a:buChar char="q"/>
            </a:pPr>
            <a:r>
              <a:rPr lang="en-US" dirty="0"/>
              <a:t> Each transaction </a:t>
            </a:r>
            <a:r>
              <a:rPr lang="en-US" dirty="0" err="1"/>
              <a:t>Ti</a:t>
            </a:r>
            <a:r>
              <a:rPr lang="en-US" dirty="0"/>
              <a:t> can lock a data item with the following rules. </a:t>
            </a:r>
          </a:p>
          <a:p>
            <a:pPr lvl="1">
              <a:buFont typeface="Wingdings" panose="05000000000000000000" pitchFamily="2" charset="2"/>
              <a:buChar char="§"/>
            </a:pPr>
            <a:r>
              <a:rPr lang="en-US" dirty="0"/>
              <a:t> </a:t>
            </a:r>
            <a:r>
              <a:rPr lang="en-US" dirty="0" err="1"/>
              <a:t>Ti</a:t>
            </a:r>
            <a:r>
              <a:rPr lang="en-US" dirty="0"/>
              <a:t> can apply its first lock on any data item Q . </a:t>
            </a:r>
          </a:p>
          <a:p>
            <a:pPr lvl="1">
              <a:buFont typeface="Wingdings" panose="05000000000000000000" pitchFamily="2" charset="2"/>
              <a:buChar char="§"/>
            </a:pPr>
            <a:r>
              <a:rPr lang="en-US" dirty="0"/>
              <a:t> subsequently, a data item Q can be locked by </a:t>
            </a:r>
            <a:r>
              <a:rPr lang="en-US" dirty="0" err="1"/>
              <a:t>Ti</a:t>
            </a:r>
            <a:r>
              <a:rPr lang="en-US" dirty="0"/>
              <a:t> only if parent of Q is currently locked by </a:t>
            </a:r>
            <a:r>
              <a:rPr lang="en-US" dirty="0" err="1"/>
              <a:t>Ti</a:t>
            </a:r>
            <a:r>
              <a:rPr lang="en-US" dirty="0"/>
              <a:t>. </a:t>
            </a:r>
          </a:p>
          <a:p>
            <a:pPr lvl="1">
              <a:buFont typeface="Wingdings" panose="05000000000000000000" pitchFamily="2" charset="2"/>
              <a:buChar char="§"/>
            </a:pPr>
            <a:r>
              <a:rPr lang="en-US" dirty="0"/>
              <a:t>Data item can be unlocked anytime. </a:t>
            </a:r>
          </a:p>
          <a:p>
            <a:pPr lvl="1">
              <a:buFont typeface="Wingdings" panose="05000000000000000000" pitchFamily="2" charset="2"/>
              <a:buChar char="§"/>
            </a:pPr>
            <a:r>
              <a:rPr lang="en-US" dirty="0"/>
              <a:t> A data item can be lock and unlocked by </a:t>
            </a:r>
            <a:r>
              <a:rPr lang="en-US" dirty="0" err="1"/>
              <a:t>Ti</a:t>
            </a:r>
            <a:r>
              <a:rPr lang="en-US" dirty="0"/>
              <a:t> cannot be subsequently</a:t>
            </a:r>
          </a:p>
          <a:p>
            <a:pPr marL="201168" lvl="1" indent="0">
              <a:buNone/>
            </a:pPr>
            <a:r>
              <a:rPr lang="en-US" dirty="0"/>
              <a:t>    relocked by </a:t>
            </a:r>
            <a:r>
              <a:rPr lang="en-US" dirty="0" err="1"/>
              <a:t>Ti</a:t>
            </a:r>
            <a:r>
              <a:rPr lang="en-US" dirty="0"/>
              <a:t>. </a:t>
            </a:r>
          </a:p>
          <a:p>
            <a:pPr marL="201168" lvl="1" indent="0">
              <a:buNone/>
            </a:pPr>
            <a:endParaRPr lang="en-US" dirty="0"/>
          </a:p>
        </p:txBody>
      </p:sp>
      <p:sp>
        <p:nvSpPr>
          <p:cNvPr id="4" name="Slide Number Placeholder 3"/>
          <p:cNvSpPr>
            <a:spLocks noGrp="1"/>
          </p:cNvSpPr>
          <p:nvPr>
            <p:ph type="sldNum" sz="quarter" idx="12"/>
          </p:nvPr>
        </p:nvSpPr>
        <p:spPr/>
        <p:txBody>
          <a:bodyPr/>
          <a:lstStyle/>
          <a:p>
            <a:fld id="{B50E8914-3A3C-4712-9D59-CE111BB10161}" type="slidenum">
              <a:rPr lang="en-US" smtClean="0"/>
              <a:t>30</a:t>
            </a:fld>
            <a:endParaRPr lang="en-US"/>
          </a:p>
        </p:txBody>
      </p:sp>
      <p:sp>
        <p:nvSpPr>
          <p:cNvPr id="5" name="Oval 4"/>
          <p:cNvSpPr/>
          <p:nvPr/>
        </p:nvSpPr>
        <p:spPr>
          <a:xfrm>
            <a:off x="8611737" y="2729552"/>
            <a:ext cx="395785" cy="4230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7" name="Oval 6"/>
          <p:cNvSpPr/>
          <p:nvPr/>
        </p:nvSpPr>
        <p:spPr>
          <a:xfrm>
            <a:off x="7999856" y="3373274"/>
            <a:ext cx="395785" cy="4230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sp>
        <p:nvSpPr>
          <p:cNvPr id="8" name="Oval 7"/>
          <p:cNvSpPr/>
          <p:nvPr/>
        </p:nvSpPr>
        <p:spPr>
          <a:xfrm>
            <a:off x="9241813" y="3345984"/>
            <a:ext cx="395785" cy="4230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9" name="Oval 8"/>
          <p:cNvSpPr/>
          <p:nvPr/>
        </p:nvSpPr>
        <p:spPr>
          <a:xfrm>
            <a:off x="8996152" y="4151196"/>
            <a:ext cx="395785" cy="4230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a:t>
            </a:r>
          </a:p>
        </p:txBody>
      </p:sp>
      <p:sp>
        <p:nvSpPr>
          <p:cNvPr id="10" name="Oval 9"/>
          <p:cNvSpPr/>
          <p:nvPr/>
        </p:nvSpPr>
        <p:spPr>
          <a:xfrm>
            <a:off x="8286465" y="4383212"/>
            <a:ext cx="395785" cy="4230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t>
            </a:r>
          </a:p>
        </p:txBody>
      </p:sp>
      <p:sp>
        <p:nvSpPr>
          <p:cNvPr id="11" name="Oval 10"/>
          <p:cNvSpPr/>
          <p:nvPr/>
        </p:nvSpPr>
        <p:spPr>
          <a:xfrm>
            <a:off x="7290172" y="4219432"/>
            <a:ext cx="395785" cy="4230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sp>
        <p:nvSpPr>
          <p:cNvPr id="12" name="Oval 11"/>
          <p:cNvSpPr/>
          <p:nvPr/>
        </p:nvSpPr>
        <p:spPr>
          <a:xfrm>
            <a:off x="8777785" y="5324904"/>
            <a:ext cx="395785" cy="4230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a:t>
            </a:r>
          </a:p>
        </p:txBody>
      </p:sp>
      <p:sp>
        <p:nvSpPr>
          <p:cNvPr id="13" name="Oval 12"/>
          <p:cNvSpPr/>
          <p:nvPr/>
        </p:nvSpPr>
        <p:spPr>
          <a:xfrm>
            <a:off x="7795143" y="5229368"/>
            <a:ext cx="395785" cy="4230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t>
            </a:r>
          </a:p>
        </p:txBody>
      </p:sp>
      <p:sp>
        <p:nvSpPr>
          <p:cNvPr id="14" name="Oval 13"/>
          <p:cNvSpPr/>
          <p:nvPr/>
        </p:nvSpPr>
        <p:spPr>
          <a:xfrm>
            <a:off x="6607788" y="5161130"/>
            <a:ext cx="395785" cy="4230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a:t>
            </a:r>
          </a:p>
        </p:txBody>
      </p:sp>
      <p:sp>
        <p:nvSpPr>
          <p:cNvPr id="15" name="Oval 14"/>
          <p:cNvSpPr/>
          <p:nvPr/>
        </p:nvSpPr>
        <p:spPr>
          <a:xfrm>
            <a:off x="8179561" y="5845795"/>
            <a:ext cx="395785" cy="4230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a:t>
            </a:r>
          </a:p>
        </p:txBody>
      </p:sp>
      <p:cxnSp>
        <p:nvCxnSpPr>
          <p:cNvPr id="20" name="Straight Arrow Connector 19"/>
          <p:cNvCxnSpPr>
            <a:stCxn id="5" idx="5"/>
            <a:endCxn id="8" idx="1"/>
          </p:cNvCxnSpPr>
          <p:nvPr/>
        </p:nvCxnSpPr>
        <p:spPr>
          <a:xfrm>
            <a:off x="8949561" y="3090674"/>
            <a:ext cx="350213" cy="3172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5" idx="3"/>
            <a:endCxn id="7" idx="7"/>
          </p:cNvCxnSpPr>
          <p:nvPr/>
        </p:nvCxnSpPr>
        <p:spPr>
          <a:xfrm flipH="1">
            <a:off x="8337680" y="3090674"/>
            <a:ext cx="332018" cy="3445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7" idx="5"/>
            <a:endCxn id="9" idx="1"/>
          </p:cNvCxnSpPr>
          <p:nvPr/>
        </p:nvCxnSpPr>
        <p:spPr>
          <a:xfrm>
            <a:off x="8337680" y="3734396"/>
            <a:ext cx="716433" cy="4787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7" idx="5"/>
            <a:endCxn id="10" idx="0"/>
          </p:cNvCxnSpPr>
          <p:nvPr/>
        </p:nvCxnSpPr>
        <p:spPr>
          <a:xfrm>
            <a:off x="8337680" y="3734396"/>
            <a:ext cx="146678" cy="6488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7" idx="3"/>
            <a:endCxn id="11" idx="7"/>
          </p:cNvCxnSpPr>
          <p:nvPr/>
        </p:nvCxnSpPr>
        <p:spPr>
          <a:xfrm flipH="1">
            <a:off x="7627996" y="3734396"/>
            <a:ext cx="429821" cy="5469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11" idx="4"/>
            <a:endCxn id="13" idx="0"/>
          </p:cNvCxnSpPr>
          <p:nvPr/>
        </p:nvCxnSpPr>
        <p:spPr>
          <a:xfrm>
            <a:off x="7488065" y="4642513"/>
            <a:ext cx="504971" cy="5868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11" idx="4"/>
            <a:endCxn id="14" idx="7"/>
          </p:cNvCxnSpPr>
          <p:nvPr/>
        </p:nvCxnSpPr>
        <p:spPr>
          <a:xfrm flipH="1">
            <a:off x="6945612" y="4642513"/>
            <a:ext cx="542453" cy="5805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10" idx="4"/>
            <a:endCxn id="12" idx="0"/>
          </p:cNvCxnSpPr>
          <p:nvPr/>
        </p:nvCxnSpPr>
        <p:spPr>
          <a:xfrm>
            <a:off x="8484358" y="4806293"/>
            <a:ext cx="491320" cy="5186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13" idx="5"/>
            <a:endCxn id="15" idx="1"/>
          </p:cNvCxnSpPr>
          <p:nvPr/>
        </p:nvCxnSpPr>
        <p:spPr>
          <a:xfrm>
            <a:off x="8132967" y="5590490"/>
            <a:ext cx="104555" cy="3172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16" name="Table 15"/>
          <p:cNvGraphicFramePr>
            <a:graphicFrameLocks noGrp="1"/>
          </p:cNvGraphicFramePr>
          <p:nvPr>
            <p:extLst/>
          </p:nvPr>
        </p:nvGraphicFramePr>
        <p:xfrm>
          <a:off x="3591125" y="3467047"/>
          <a:ext cx="1652896" cy="2867264"/>
        </p:xfrm>
        <a:graphic>
          <a:graphicData uri="http://schemas.openxmlformats.org/drawingml/2006/table">
            <a:tbl>
              <a:tblPr firstRow="1" bandRow="1">
                <a:tableStyleId>{5C22544A-7EE6-4342-B048-85BDC9FD1C3A}</a:tableStyleId>
              </a:tblPr>
              <a:tblGrid>
                <a:gridCol w="1652896">
                  <a:extLst>
                    <a:ext uri="{9D8B030D-6E8A-4147-A177-3AD203B41FA5}">
                      <a16:colId xmlns:a16="http://schemas.microsoft.com/office/drawing/2014/main" val="183579211"/>
                    </a:ext>
                  </a:extLst>
                </a:gridCol>
              </a:tblGrid>
              <a:tr h="337424">
                <a:tc>
                  <a:txBody>
                    <a:bodyPr/>
                    <a:lstStyle/>
                    <a:p>
                      <a:r>
                        <a:rPr lang="en-US" sz="1600" dirty="0"/>
                        <a:t>T2</a:t>
                      </a:r>
                    </a:p>
                  </a:txBody>
                  <a:tcPr/>
                </a:tc>
                <a:extLst>
                  <a:ext uri="{0D108BD9-81ED-4DB2-BD59-A6C34878D82A}">
                    <a16:rowId xmlns:a16="http://schemas.microsoft.com/office/drawing/2014/main" val="2648168787"/>
                  </a:ext>
                </a:extLst>
              </a:tr>
              <a:tr h="2464406">
                <a:tc>
                  <a:txBody>
                    <a:bodyPr/>
                    <a:lstStyle/>
                    <a:p>
                      <a:r>
                        <a:rPr lang="en-US" sz="1600" dirty="0"/>
                        <a:t>Lock-x(A)</a:t>
                      </a:r>
                    </a:p>
                    <a:p>
                      <a:r>
                        <a:rPr lang="en-US" sz="1600" dirty="0"/>
                        <a:t>Lock-x(B)</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Lock-x(C)</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Unlock-x(A)</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Lock-x(D)</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Unlock-x(B)</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Lock(G)</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Unlock(D)</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Unlock(G)</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Unlock(C)</a:t>
                      </a:r>
                    </a:p>
                  </a:txBody>
                  <a:tcPr/>
                </a:tc>
                <a:extLst>
                  <a:ext uri="{0D108BD9-81ED-4DB2-BD59-A6C34878D82A}">
                    <a16:rowId xmlns:a16="http://schemas.microsoft.com/office/drawing/2014/main" val="2547686132"/>
                  </a:ext>
                </a:extLst>
              </a:tr>
            </a:tbl>
          </a:graphicData>
        </a:graphic>
      </p:graphicFrame>
      <p:graphicFrame>
        <p:nvGraphicFramePr>
          <p:cNvPr id="17" name="Table 16"/>
          <p:cNvGraphicFramePr>
            <a:graphicFrameLocks noGrp="1"/>
          </p:cNvGraphicFramePr>
          <p:nvPr>
            <p:extLst/>
          </p:nvPr>
        </p:nvGraphicFramePr>
        <p:xfrm>
          <a:off x="1660140" y="3850984"/>
          <a:ext cx="1529913" cy="2377440"/>
        </p:xfrm>
        <a:graphic>
          <a:graphicData uri="http://schemas.openxmlformats.org/drawingml/2006/table">
            <a:tbl>
              <a:tblPr firstRow="1" bandRow="1">
                <a:tableStyleId>{5C22544A-7EE6-4342-B048-85BDC9FD1C3A}</a:tableStyleId>
              </a:tblPr>
              <a:tblGrid>
                <a:gridCol w="1529913">
                  <a:extLst>
                    <a:ext uri="{9D8B030D-6E8A-4147-A177-3AD203B41FA5}">
                      <a16:colId xmlns:a16="http://schemas.microsoft.com/office/drawing/2014/main" val="2696271126"/>
                    </a:ext>
                  </a:extLst>
                </a:gridCol>
              </a:tblGrid>
              <a:tr h="284636">
                <a:tc>
                  <a:txBody>
                    <a:bodyPr/>
                    <a:lstStyle/>
                    <a:p>
                      <a:r>
                        <a:rPr lang="en-US" sz="1600" dirty="0"/>
                        <a:t> T1 </a:t>
                      </a:r>
                    </a:p>
                  </a:txBody>
                  <a:tcPr/>
                </a:tc>
                <a:extLst>
                  <a:ext uri="{0D108BD9-81ED-4DB2-BD59-A6C34878D82A}">
                    <a16:rowId xmlns:a16="http://schemas.microsoft.com/office/drawing/2014/main" val="3578144748"/>
                  </a:ext>
                </a:extLst>
              </a:tr>
              <a:tr h="1992226">
                <a:tc>
                  <a:txBody>
                    <a:bodyPr/>
                    <a:lstStyle/>
                    <a:p>
                      <a:pPr marL="201168" lvl="1" indent="0">
                        <a:buNone/>
                      </a:pPr>
                      <a:r>
                        <a:rPr lang="en-US" sz="1600" dirty="0"/>
                        <a:t>Lock-x(B)</a:t>
                      </a:r>
                    </a:p>
                    <a:p>
                      <a:pPr marL="201168" lvl="1" indent="0">
                        <a:buNone/>
                      </a:pPr>
                      <a:r>
                        <a:rPr lang="en-US" sz="1600" dirty="0"/>
                        <a:t>Lock-x(D)</a:t>
                      </a:r>
                    </a:p>
                    <a:p>
                      <a:pPr marL="201168" lvl="1" indent="0">
                        <a:buNone/>
                      </a:pPr>
                      <a:r>
                        <a:rPr lang="en-US" sz="1600" dirty="0"/>
                        <a:t>Lock-x(E)</a:t>
                      </a:r>
                    </a:p>
                    <a:p>
                      <a:pPr marL="201168" lvl="1" indent="0">
                        <a:buNone/>
                      </a:pPr>
                      <a:r>
                        <a:rPr lang="en-US" sz="1600" dirty="0"/>
                        <a:t>Unlock-x(B)</a:t>
                      </a:r>
                    </a:p>
                    <a:p>
                      <a:pPr marL="201168" lvl="1" indent="0">
                        <a:buNone/>
                      </a:pPr>
                      <a:r>
                        <a:rPr lang="en-US" sz="1600" dirty="0"/>
                        <a:t>Lock-x(I)</a:t>
                      </a:r>
                    </a:p>
                    <a:p>
                      <a:pPr marL="201168" lvl="1" indent="0">
                        <a:buNone/>
                      </a:pPr>
                      <a:r>
                        <a:rPr lang="en-US" sz="1600" dirty="0"/>
                        <a:t>Unlock-x(D)</a:t>
                      </a:r>
                    </a:p>
                    <a:p>
                      <a:pPr marL="201168" lvl="1" indent="0">
                        <a:buNone/>
                      </a:pPr>
                      <a:r>
                        <a:rPr lang="en-US" sz="1600" dirty="0"/>
                        <a:t>Unlock-x(E)</a:t>
                      </a:r>
                    </a:p>
                    <a:p>
                      <a:pPr marL="201168" lvl="1" indent="0">
                        <a:buNone/>
                      </a:pPr>
                      <a:r>
                        <a:rPr lang="en-US" sz="1600" dirty="0"/>
                        <a:t>Unlock-x(I)</a:t>
                      </a:r>
                    </a:p>
                  </a:txBody>
                  <a:tcPr/>
                </a:tc>
                <a:extLst>
                  <a:ext uri="{0D108BD9-81ED-4DB2-BD59-A6C34878D82A}">
                    <a16:rowId xmlns:a16="http://schemas.microsoft.com/office/drawing/2014/main" val="1302341335"/>
                  </a:ext>
                </a:extLst>
              </a:tr>
            </a:tbl>
          </a:graphicData>
        </a:graphic>
      </p:graphicFrame>
    </p:spTree>
    <p:extLst>
      <p:ext uri="{BB962C8B-B14F-4D97-AF65-F5344CB8AC3E}">
        <p14:creationId xmlns:p14="http://schemas.microsoft.com/office/powerpoint/2010/main" val="3261963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300" dirty="0">
                <a:effectLst>
                  <a:outerShdw blurRad="38100" dist="38100" dir="2700000" algn="tl">
                    <a:srgbClr val="000000"/>
                  </a:outerShdw>
                </a:effectLst>
              </a:rPr>
              <a:t>Properties of Tree Based Protocol</a:t>
            </a:r>
          </a:p>
        </p:txBody>
      </p:sp>
      <p:sp>
        <p:nvSpPr>
          <p:cNvPr id="3" name="Content Placeholder 2"/>
          <p:cNvSpPr>
            <a:spLocks noGrp="1"/>
          </p:cNvSpPr>
          <p:nvPr>
            <p:ph idx="1"/>
          </p:nvPr>
        </p:nvSpPr>
        <p:spPr>
          <a:xfrm>
            <a:off x="1097280" y="1845734"/>
            <a:ext cx="10058400" cy="4423142"/>
          </a:xfrm>
        </p:spPr>
        <p:txBody>
          <a:bodyPr>
            <a:normAutofit/>
          </a:bodyPr>
          <a:lstStyle/>
          <a:p>
            <a:pPr>
              <a:buFont typeface="Wingdings" panose="05000000000000000000" pitchFamily="2" charset="2"/>
              <a:buChar char="q"/>
            </a:pPr>
            <a:r>
              <a:rPr lang="en-US" dirty="0"/>
              <a:t> The schedule that are legal under this protocol are C.S. and V.S. </a:t>
            </a:r>
          </a:p>
          <a:p>
            <a:pPr>
              <a:buFont typeface="Wingdings" panose="05000000000000000000" pitchFamily="2" charset="2"/>
              <a:buChar char="q"/>
            </a:pPr>
            <a:r>
              <a:rPr lang="en-US" dirty="0"/>
              <a:t> Tree Protocol ensures freedom from deadlock.  </a:t>
            </a:r>
          </a:p>
          <a:p>
            <a:pPr>
              <a:buFont typeface="Wingdings" panose="05000000000000000000" pitchFamily="2" charset="2"/>
              <a:buChar char="q"/>
            </a:pPr>
            <a:r>
              <a:rPr lang="en-US" dirty="0"/>
              <a:t> Tree Protocol do not ensures recoverability and </a:t>
            </a:r>
            <a:r>
              <a:rPr lang="en-US" dirty="0" err="1"/>
              <a:t>cascadlessness</a:t>
            </a:r>
            <a:r>
              <a:rPr lang="en-US" dirty="0"/>
              <a:t>. </a:t>
            </a:r>
          </a:p>
          <a:p>
            <a:pPr>
              <a:buFont typeface="Wingdings" panose="05000000000000000000" pitchFamily="2" charset="2"/>
              <a:buChar char="q"/>
            </a:pPr>
            <a:r>
              <a:rPr lang="en-US" dirty="0"/>
              <a:t> Early unlocking is possible which leads to shorter waiting time</a:t>
            </a:r>
          </a:p>
          <a:p>
            <a:pPr marL="0" indent="0">
              <a:buNone/>
            </a:pPr>
            <a:r>
              <a:rPr lang="en-US" dirty="0"/>
              <a:t>and will increase the concurrency. </a:t>
            </a:r>
          </a:p>
          <a:p>
            <a:pPr>
              <a:buFont typeface="Wingdings" panose="05000000000000000000" pitchFamily="2" charset="2"/>
              <a:buChar char="q"/>
            </a:pPr>
            <a:endParaRPr lang="en-US" dirty="0"/>
          </a:p>
          <a:p>
            <a:pPr marL="201168" lvl="1" indent="0">
              <a:buNone/>
            </a:pPr>
            <a:endParaRPr lang="en-US" dirty="0"/>
          </a:p>
        </p:txBody>
      </p:sp>
      <p:sp>
        <p:nvSpPr>
          <p:cNvPr id="4" name="Slide Number Placeholder 3"/>
          <p:cNvSpPr>
            <a:spLocks noGrp="1"/>
          </p:cNvSpPr>
          <p:nvPr>
            <p:ph type="sldNum" sz="quarter" idx="12"/>
          </p:nvPr>
        </p:nvSpPr>
        <p:spPr/>
        <p:txBody>
          <a:bodyPr/>
          <a:lstStyle/>
          <a:p>
            <a:fld id="{B50E8914-3A3C-4712-9D59-CE111BB10161}" type="slidenum">
              <a:rPr lang="en-US" smtClean="0"/>
              <a:t>31</a:t>
            </a:fld>
            <a:endParaRPr lang="en-US"/>
          </a:p>
        </p:txBody>
      </p:sp>
      <p:sp>
        <p:nvSpPr>
          <p:cNvPr id="5" name="Oval 4"/>
          <p:cNvSpPr/>
          <p:nvPr/>
        </p:nvSpPr>
        <p:spPr>
          <a:xfrm>
            <a:off x="8611737" y="2729552"/>
            <a:ext cx="395785" cy="4230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7" name="Oval 6"/>
          <p:cNvSpPr/>
          <p:nvPr/>
        </p:nvSpPr>
        <p:spPr>
          <a:xfrm>
            <a:off x="7999856" y="3373274"/>
            <a:ext cx="395785" cy="4230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sp>
        <p:nvSpPr>
          <p:cNvPr id="8" name="Oval 7"/>
          <p:cNvSpPr/>
          <p:nvPr/>
        </p:nvSpPr>
        <p:spPr>
          <a:xfrm>
            <a:off x="9241813" y="3345984"/>
            <a:ext cx="395785" cy="4230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9" name="Oval 8"/>
          <p:cNvSpPr/>
          <p:nvPr/>
        </p:nvSpPr>
        <p:spPr>
          <a:xfrm>
            <a:off x="8996152" y="4151196"/>
            <a:ext cx="395785" cy="4230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a:t>
            </a:r>
          </a:p>
        </p:txBody>
      </p:sp>
      <p:sp>
        <p:nvSpPr>
          <p:cNvPr id="10" name="Oval 9"/>
          <p:cNvSpPr/>
          <p:nvPr/>
        </p:nvSpPr>
        <p:spPr>
          <a:xfrm>
            <a:off x="8286465" y="4383212"/>
            <a:ext cx="395785" cy="4230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t>
            </a:r>
          </a:p>
        </p:txBody>
      </p:sp>
      <p:sp>
        <p:nvSpPr>
          <p:cNvPr id="11" name="Oval 10"/>
          <p:cNvSpPr/>
          <p:nvPr/>
        </p:nvSpPr>
        <p:spPr>
          <a:xfrm>
            <a:off x="7290172" y="4219432"/>
            <a:ext cx="395785" cy="4230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sp>
        <p:nvSpPr>
          <p:cNvPr id="12" name="Oval 11"/>
          <p:cNvSpPr/>
          <p:nvPr/>
        </p:nvSpPr>
        <p:spPr>
          <a:xfrm>
            <a:off x="8777785" y="5324904"/>
            <a:ext cx="395785" cy="4230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a:t>
            </a:r>
          </a:p>
        </p:txBody>
      </p:sp>
      <p:sp>
        <p:nvSpPr>
          <p:cNvPr id="13" name="Oval 12"/>
          <p:cNvSpPr/>
          <p:nvPr/>
        </p:nvSpPr>
        <p:spPr>
          <a:xfrm>
            <a:off x="7795143" y="5229368"/>
            <a:ext cx="395785" cy="4230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t>
            </a:r>
          </a:p>
        </p:txBody>
      </p:sp>
      <p:sp>
        <p:nvSpPr>
          <p:cNvPr id="14" name="Oval 13"/>
          <p:cNvSpPr/>
          <p:nvPr/>
        </p:nvSpPr>
        <p:spPr>
          <a:xfrm>
            <a:off x="6607788" y="5161130"/>
            <a:ext cx="395785" cy="4230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a:t>
            </a:r>
          </a:p>
        </p:txBody>
      </p:sp>
      <p:sp>
        <p:nvSpPr>
          <p:cNvPr id="15" name="Oval 14"/>
          <p:cNvSpPr/>
          <p:nvPr/>
        </p:nvSpPr>
        <p:spPr>
          <a:xfrm>
            <a:off x="8179561" y="5845795"/>
            <a:ext cx="395785" cy="4230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a:t>
            </a:r>
          </a:p>
        </p:txBody>
      </p:sp>
      <p:cxnSp>
        <p:nvCxnSpPr>
          <p:cNvPr id="20" name="Straight Arrow Connector 19"/>
          <p:cNvCxnSpPr>
            <a:stCxn id="5" idx="5"/>
            <a:endCxn id="8" idx="1"/>
          </p:cNvCxnSpPr>
          <p:nvPr/>
        </p:nvCxnSpPr>
        <p:spPr>
          <a:xfrm>
            <a:off x="8949561" y="3090674"/>
            <a:ext cx="350213" cy="3172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5" idx="3"/>
            <a:endCxn id="7" idx="7"/>
          </p:cNvCxnSpPr>
          <p:nvPr/>
        </p:nvCxnSpPr>
        <p:spPr>
          <a:xfrm flipH="1">
            <a:off x="8337680" y="3090674"/>
            <a:ext cx="332018" cy="3445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7" idx="5"/>
            <a:endCxn id="9" idx="1"/>
          </p:cNvCxnSpPr>
          <p:nvPr/>
        </p:nvCxnSpPr>
        <p:spPr>
          <a:xfrm>
            <a:off x="8337680" y="3734396"/>
            <a:ext cx="716433" cy="4787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7" idx="5"/>
            <a:endCxn id="10" idx="0"/>
          </p:cNvCxnSpPr>
          <p:nvPr/>
        </p:nvCxnSpPr>
        <p:spPr>
          <a:xfrm>
            <a:off x="8337680" y="3734396"/>
            <a:ext cx="146678" cy="6488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7" idx="3"/>
            <a:endCxn id="11" idx="7"/>
          </p:cNvCxnSpPr>
          <p:nvPr/>
        </p:nvCxnSpPr>
        <p:spPr>
          <a:xfrm flipH="1">
            <a:off x="7627996" y="3734396"/>
            <a:ext cx="429821" cy="5469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11" idx="4"/>
            <a:endCxn id="13" idx="0"/>
          </p:cNvCxnSpPr>
          <p:nvPr/>
        </p:nvCxnSpPr>
        <p:spPr>
          <a:xfrm>
            <a:off x="7488065" y="4642513"/>
            <a:ext cx="504971" cy="5868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11" idx="4"/>
            <a:endCxn id="14" idx="7"/>
          </p:cNvCxnSpPr>
          <p:nvPr/>
        </p:nvCxnSpPr>
        <p:spPr>
          <a:xfrm flipH="1">
            <a:off x="6945612" y="4642513"/>
            <a:ext cx="542453" cy="5805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10" idx="4"/>
            <a:endCxn id="12" idx="0"/>
          </p:cNvCxnSpPr>
          <p:nvPr/>
        </p:nvCxnSpPr>
        <p:spPr>
          <a:xfrm>
            <a:off x="8484358" y="4806293"/>
            <a:ext cx="491320" cy="5186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13" idx="5"/>
            <a:endCxn id="15" idx="1"/>
          </p:cNvCxnSpPr>
          <p:nvPr/>
        </p:nvCxnSpPr>
        <p:spPr>
          <a:xfrm>
            <a:off x="8132967" y="5590490"/>
            <a:ext cx="104555" cy="3172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16" name="Table 15"/>
          <p:cNvGraphicFramePr>
            <a:graphicFrameLocks noGrp="1"/>
          </p:cNvGraphicFramePr>
          <p:nvPr>
            <p:extLst/>
          </p:nvPr>
        </p:nvGraphicFramePr>
        <p:xfrm>
          <a:off x="4806541" y="3553516"/>
          <a:ext cx="1652896" cy="2867264"/>
        </p:xfrm>
        <a:graphic>
          <a:graphicData uri="http://schemas.openxmlformats.org/drawingml/2006/table">
            <a:tbl>
              <a:tblPr firstRow="1" bandRow="1">
                <a:tableStyleId>{5C22544A-7EE6-4342-B048-85BDC9FD1C3A}</a:tableStyleId>
              </a:tblPr>
              <a:tblGrid>
                <a:gridCol w="1652896">
                  <a:extLst>
                    <a:ext uri="{9D8B030D-6E8A-4147-A177-3AD203B41FA5}">
                      <a16:colId xmlns:a16="http://schemas.microsoft.com/office/drawing/2014/main" val="183579211"/>
                    </a:ext>
                  </a:extLst>
                </a:gridCol>
              </a:tblGrid>
              <a:tr h="337424">
                <a:tc>
                  <a:txBody>
                    <a:bodyPr/>
                    <a:lstStyle/>
                    <a:p>
                      <a:r>
                        <a:rPr lang="en-US" sz="1600" dirty="0"/>
                        <a:t>T2</a:t>
                      </a:r>
                    </a:p>
                  </a:txBody>
                  <a:tcPr/>
                </a:tc>
                <a:extLst>
                  <a:ext uri="{0D108BD9-81ED-4DB2-BD59-A6C34878D82A}">
                    <a16:rowId xmlns:a16="http://schemas.microsoft.com/office/drawing/2014/main" val="2648168787"/>
                  </a:ext>
                </a:extLst>
              </a:tr>
              <a:tr h="2464406">
                <a:tc>
                  <a:txBody>
                    <a:bodyPr/>
                    <a:lstStyle/>
                    <a:p>
                      <a:r>
                        <a:rPr lang="en-US" sz="1600" dirty="0"/>
                        <a:t>Lock-x(A)</a:t>
                      </a:r>
                    </a:p>
                    <a:p>
                      <a:r>
                        <a:rPr lang="en-US" sz="1600" dirty="0"/>
                        <a:t>Lock-x(B)</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Lock-x(C)</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Unlock-x(A)</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Lock-x(D)</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Unlock-x(B)</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Lock(G)</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Unlock(D)</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Unlock(G)</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Unlock(C)</a:t>
                      </a:r>
                    </a:p>
                  </a:txBody>
                  <a:tcPr/>
                </a:tc>
                <a:extLst>
                  <a:ext uri="{0D108BD9-81ED-4DB2-BD59-A6C34878D82A}">
                    <a16:rowId xmlns:a16="http://schemas.microsoft.com/office/drawing/2014/main" val="2547686132"/>
                  </a:ext>
                </a:extLst>
              </a:tr>
            </a:tbl>
          </a:graphicData>
        </a:graphic>
      </p:graphicFrame>
      <p:graphicFrame>
        <p:nvGraphicFramePr>
          <p:cNvPr id="17" name="Table 16"/>
          <p:cNvGraphicFramePr>
            <a:graphicFrameLocks noGrp="1"/>
          </p:cNvGraphicFramePr>
          <p:nvPr>
            <p:extLst/>
          </p:nvPr>
        </p:nvGraphicFramePr>
        <p:xfrm>
          <a:off x="1665427" y="4057305"/>
          <a:ext cx="1529913" cy="2377440"/>
        </p:xfrm>
        <a:graphic>
          <a:graphicData uri="http://schemas.openxmlformats.org/drawingml/2006/table">
            <a:tbl>
              <a:tblPr firstRow="1" bandRow="1">
                <a:tableStyleId>{5C22544A-7EE6-4342-B048-85BDC9FD1C3A}</a:tableStyleId>
              </a:tblPr>
              <a:tblGrid>
                <a:gridCol w="1529913">
                  <a:extLst>
                    <a:ext uri="{9D8B030D-6E8A-4147-A177-3AD203B41FA5}">
                      <a16:colId xmlns:a16="http://schemas.microsoft.com/office/drawing/2014/main" val="2696271126"/>
                    </a:ext>
                  </a:extLst>
                </a:gridCol>
              </a:tblGrid>
              <a:tr h="284636">
                <a:tc>
                  <a:txBody>
                    <a:bodyPr/>
                    <a:lstStyle/>
                    <a:p>
                      <a:r>
                        <a:rPr lang="en-US" sz="1600" dirty="0"/>
                        <a:t> T1 </a:t>
                      </a:r>
                    </a:p>
                  </a:txBody>
                  <a:tcPr/>
                </a:tc>
                <a:extLst>
                  <a:ext uri="{0D108BD9-81ED-4DB2-BD59-A6C34878D82A}">
                    <a16:rowId xmlns:a16="http://schemas.microsoft.com/office/drawing/2014/main" val="3578144748"/>
                  </a:ext>
                </a:extLst>
              </a:tr>
              <a:tr h="1992226">
                <a:tc>
                  <a:txBody>
                    <a:bodyPr/>
                    <a:lstStyle/>
                    <a:p>
                      <a:pPr marL="201168" lvl="1" indent="0">
                        <a:buNone/>
                      </a:pPr>
                      <a:r>
                        <a:rPr lang="en-US" sz="1600" dirty="0"/>
                        <a:t>Lock-x(B)</a:t>
                      </a:r>
                    </a:p>
                    <a:p>
                      <a:pPr marL="201168" lvl="1" indent="0">
                        <a:buNone/>
                      </a:pPr>
                      <a:r>
                        <a:rPr lang="en-US" sz="1600" dirty="0"/>
                        <a:t>Lock-x(D)</a:t>
                      </a:r>
                    </a:p>
                    <a:p>
                      <a:pPr marL="201168" lvl="1" indent="0">
                        <a:buNone/>
                      </a:pPr>
                      <a:r>
                        <a:rPr lang="en-US" sz="1600" dirty="0"/>
                        <a:t>Lock-x(E)</a:t>
                      </a:r>
                    </a:p>
                    <a:p>
                      <a:pPr marL="201168" lvl="1" indent="0">
                        <a:buNone/>
                      </a:pPr>
                      <a:r>
                        <a:rPr lang="en-US" sz="1600" dirty="0"/>
                        <a:t>Unlock-x(B)</a:t>
                      </a:r>
                    </a:p>
                    <a:p>
                      <a:pPr marL="201168" lvl="1" indent="0">
                        <a:buNone/>
                      </a:pPr>
                      <a:r>
                        <a:rPr lang="en-US" sz="1600" dirty="0"/>
                        <a:t>Lock-x(I)</a:t>
                      </a:r>
                    </a:p>
                    <a:p>
                      <a:pPr marL="201168" lvl="1" indent="0">
                        <a:buNone/>
                      </a:pPr>
                      <a:r>
                        <a:rPr lang="en-US" sz="1600" dirty="0"/>
                        <a:t>Unlock-x(D)</a:t>
                      </a:r>
                    </a:p>
                    <a:p>
                      <a:pPr marL="201168" lvl="1" indent="0">
                        <a:buNone/>
                      </a:pPr>
                      <a:r>
                        <a:rPr lang="en-US" sz="1600" dirty="0"/>
                        <a:t>Unlock-x(E)</a:t>
                      </a:r>
                    </a:p>
                    <a:p>
                      <a:pPr marL="201168" lvl="1" indent="0">
                        <a:buNone/>
                      </a:pPr>
                      <a:r>
                        <a:rPr lang="en-US" sz="1600" dirty="0"/>
                        <a:t>Unlock-x(I)</a:t>
                      </a:r>
                    </a:p>
                  </a:txBody>
                  <a:tcPr/>
                </a:tc>
                <a:extLst>
                  <a:ext uri="{0D108BD9-81ED-4DB2-BD59-A6C34878D82A}">
                    <a16:rowId xmlns:a16="http://schemas.microsoft.com/office/drawing/2014/main" val="1302341335"/>
                  </a:ext>
                </a:extLst>
              </a:tr>
            </a:tbl>
          </a:graphicData>
        </a:graphic>
      </p:graphicFrame>
    </p:spTree>
    <p:extLst>
      <p:ext uri="{BB962C8B-B14F-4D97-AF65-F5344CB8AC3E}">
        <p14:creationId xmlns:p14="http://schemas.microsoft.com/office/powerpoint/2010/main" val="9029369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Font typeface="Wingdings" panose="05000000000000000000" pitchFamily="2" charset="2"/>
              <a:buChar char="q"/>
            </a:pPr>
            <a:r>
              <a:rPr lang="en-US" dirty="0"/>
              <a:t> The transaction may have to lock a data item which may not be accessed by it will increase the  waiting time and will decrease the concurrency. </a:t>
            </a:r>
          </a:p>
          <a:p>
            <a:pPr>
              <a:buFont typeface="Wingdings" panose="05000000000000000000" pitchFamily="2" charset="2"/>
              <a:buChar char="q"/>
            </a:pPr>
            <a:r>
              <a:rPr lang="en-US" dirty="0"/>
              <a:t> Transaction must know exactly what data items to be accessed. </a:t>
            </a:r>
          </a:p>
          <a:p>
            <a:pPr>
              <a:buFont typeface="Wingdings" panose="05000000000000000000" pitchFamily="2" charset="2"/>
              <a:buChar char="q"/>
            </a:pPr>
            <a:r>
              <a:rPr lang="en-US" dirty="0"/>
              <a:t> Can we ensure recoverability and </a:t>
            </a:r>
            <a:r>
              <a:rPr lang="en-US" dirty="0" err="1"/>
              <a:t>cascadlessness</a:t>
            </a:r>
            <a:r>
              <a:rPr lang="en-US" dirty="0"/>
              <a:t>? Yes, we can ensure it by not releasing the locks. </a:t>
            </a:r>
          </a:p>
          <a:p>
            <a:pPr>
              <a:buFont typeface="Wingdings" panose="05000000000000000000" pitchFamily="2" charset="2"/>
              <a:buChar char="q"/>
            </a:pPr>
            <a:endParaRPr lang="en-US" dirty="0"/>
          </a:p>
          <a:p>
            <a:endParaRPr lang="en-US" dirty="0"/>
          </a:p>
        </p:txBody>
      </p:sp>
      <p:sp>
        <p:nvSpPr>
          <p:cNvPr id="4" name="Slide Number Placeholder 3"/>
          <p:cNvSpPr>
            <a:spLocks noGrp="1"/>
          </p:cNvSpPr>
          <p:nvPr>
            <p:ph type="sldNum" sz="quarter" idx="12"/>
          </p:nvPr>
        </p:nvSpPr>
        <p:spPr/>
        <p:txBody>
          <a:bodyPr/>
          <a:lstStyle/>
          <a:p>
            <a:fld id="{B50E8914-3A3C-4712-9D59-CE111BB10161}" type="slidenum">
              <a:rPr lang="en-US" smtClean="0"/>
              <a:t>32</a:t>
            </a:fld>
            <a:endParaRPr lang="en-US"/>
          </a:p>
        </p:txBody>
      </p:sp>
    </p:spTree>
    <p:extLst>
      <p:ext uri="{BB962C8B-B14F-4D97-AF65-F5344CB8AC3E}">
        <p14:creationId xmlns:p14="http://schemas.microsoft.com/office/powerpoint/2010/main" val="31939369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a:xfrm>
            <a:off x="2136775" y="228600"/>
            <a:ext cx="8153400" cy="990600"/>
          </a:xfrm>
        </p:spPr>
        <p:txBody>
          <a:bodyPr/>
          <a:lstStyle/>
          <a:p>
            <a:pPr eaLnBrk="1" hangingPunct="1"/>
            <a:endParaRPr lang="en-US" altLang="en-US"/>
          </a:p>
        </p:txBody>
      </p:sp>
      <p:sp>
        <p:nvSpPr>
          <p:cNvPr id="90116" name="Rectangle 3"/>
          <p:cNvSpPr>
            <a:spLocks noGrp="1" noChangeArrowheads="1"/>
          </p:cNvSpPr>
          <p:nvPr>
            <p:ph idx="1"/>
          </p:nvPr>
        </p:nvSpPr>
        <p:spPr>
          <a:xfrm>
            <a:off x="1588598" y="3012850"/>
            <a:ext cx="8153400" cy="2241729"/>
          </a:xfrm>
        </p:spPr>
        <p:txBody>
          <a:bodyPr/>
          <a:lstStyle/>
          <a:p>
            <a:pPr algn="ctr">
              <a:buFont typeface="Wingdings" panose="05000000000000000000" pitchFamily="2" charset="2"/>
              <a:buNone/>
            </a:pPr>
            <a:r>
              <a:rPr lang="en-US" altLang="en-US" sz="6000" dirty="0"/>
              <a:t>Thankyou</a:t>
            </a:r>
          </a:p>
        </p:txBody>
      </p:sp>
      <p:sp>
        <p:nvSpPr>
          <p:cNvPr id="108547" name="Slide Number Placeholder 5"/>
          <p:cNvSpPr>
            <a:spLocks noGrp="1"/>
          </p:cNvSpPr>
          <p:nvPr>
            <p:ph type="sldNum" sz="quarter" idx="12"/>
          </p:nvPr>
        </p:nvSpPr>
        <p:spPr bwMode="auto">
          <a:ln>
            <a:miter lim="800000"/>
            <a:headEnd/>
            <a:tailEnd/>
          </a:ln>
        </p:spPr>
        <p:txBody>
          <a:bodyPr/>
          <a:lstStyle>
            <a:lvl1pPr eaLnBrk="0" hangingPunct="0">
              <a:defRPr kumimoji="1" sz="3000">
                <a:solidFill>
                  <a:schemeClr val="tx1"/>
                </a:solidFill>
                <a:latin typeface="Arial" panose="020B0604020202020204" pitchFamily="34" charset="0"/>
              </a:defRPr>
            </a:lvl1pPr>
            <a:lvl2pPr marL="742950" indent="-285750" eaLnBrk="0" hangingPunct="0">
              <a:defRPr kumimoji="1" sz="3000">
                <a:solidFill>
                  <a:schemeClr val="tx1"/>
                </a:solidFill>
                <a:latin typeface="Arial" panose="020B0604020202020204" pitchFamily="34" charset="0"/>
              </a:defRPr>
            </a:lvl2pPr>
            <a:lvl3pPr marL="1143000" indent="-228600" eaLnBrk="0" hangingPunct="0">
              <a:defRPr kumimoji="1" sz="3000">
                <a:solidFill>
                  <a:schemeClr val="tx1"/>
                </a:solidFill>
                <a:latin typeface="Arial" panose="020B0604020202020204" pitchFamily="34" charset="0"/>
              </a:defRPr>
            </a:lvl3pPr>
            <a:lvl4pPr marL="1600200" indent="-228600" eaLnBrk="0" hangingPunct="0">
              <a:defRPr kumimoji="1" sz="3000">
                <a:solidFill>
                  <a:schemeClr val="tx1"/>
                </a:solidFill>
                <a:latin typeface="Arial" panose="020B0604020202020204" pitchFamily="34" charset="0"/>
              </a:defRPr>
            </a:lvl4pPr>
            <a:lvl5pPr marL="2057400" indent="-228600" eaLnBrk="0" hangingPunct="0">
              <a:defRPr kumimoji="1" sz="3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kumimoji="1" sz="3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kumimoji="1" sz="3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kumimoji="1" sz="3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kumimoji="1" sz="3000">
                <a:solidFill>
                  <a:schemeClr val="tx1"/>
                </a:solidFill>
                <a:latin typeface="Arial" panose="020B0604020202020204" pitchFamily="34" charset="0"/>
              </a:defRPr>
            </a:lvl9pPr>
          </a:lstStyle>
          <a:p>
            <a:pPr eaLnBrk="1" hangingPunct="1">
              <a:lnSpc>
                <a:spcPct val="80000"/>
              </a:lnSpc>
            </a:pPr>
            <a:fld id="{FF5C47AA-490F-4B96-89A4-40CF7E13B7BD}" type="slidenum">
              <a:rPr kumimoji="0" lang="en-US" altLang="en-US" sz="1200">
                <a:solidFill>
                  <a:srgbClr val="FFFFFF"/>
                </a:solidFill>
              </a:rPr>
              <a:pPr eaLnBrk="1" hangingPunct="1">
                <a:lnSpc>
                  <a:spcPct val="80000"/>
                </a:lnSpc>
              </a:pPr>
              <a:t>33</a:t>
            </a:fld>
            <a:endParaRPr kumimoji="0" lang="en-US" altLang="en-US" sz="1200">
              <a:solidFill>
                <a:srgbClr val="FFFFFF"/>
              </a:solidFill>
            </a:endParaRPr>
          </a:p>
        </p:txBody>
      </p:sp>
    </p:spTree>
    <p:extLst>
      <p:ext uri="{BB962C8B-B14F-4D97-AF65-F5344CB8AC3E}">
        <p14:creationId xmlns:p14="http://schemas.microsoft.com/office/powerpoint/2010/main" val="531839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300" dirty="0">
                <a:effectLst>
                  <a:outerShdw blurRad="38100" dist="38100" dir="2700000" algn="tl">
                    <a:srgbClr val="000000"/>
                  </a:outerShdw>
                </a:effectLst>
              </a:rPr>
              <a:t>Concurrency Control Techniques</a:t>
            </a:r>
            <a:endParaRPr lang="en-US" sz="4300" dirty="0">
              <a:effectLst>
                <a:outerShdw blurRad="38100" dist="38100" dir="2700000" algn="tl">
                  <a:srgbClr val="000000"/>
                </a:outerShdw>
              </a:effectLst>
            </a:endParaRPr>
          </a:p>
        </p:txBody>
      </p:sp>
      <p:sp>
        <p:nvSpPr>
          <p:cNvPr id="3" name="Content Placeholder 2"/>
          <p:cNvSpPr>
            <a:spLocks noGrp="1"/>
          </p:cNvSpPr>
          <p:nvPr>
            <p:ph idx="1"/>
          </p:nvPr>
        </p:nvSpPr>
        <p:spPr/>
        <p:txBody>
          <a:bodyPr>
            <a:normAutofit/>
          </a:bodyPr>
          <a:lstStyle/>
          <a:p>
            <a:pPr algn="just">
              <a:buFont typeface="Wingdings" panose="05000000000000000000" pitchFamily="2" charset="2"/>
              <a:buChar char="q"/>
            </a:pPr>
            <a:r>
              <a:rPr lang="en-US" sz="2400" dirty="0"/>
              <a:t> Till now we have discussed how to check if schedule will maintain the consistency of the database or not by understanding various properties like conflict </a:t>
            </a:r>
            <a:r>
              <a:rPr lang="en-US" sz="2400" dirty="0" err="1"/>
              <a:t>serializability</a:t>
            </a:r>
            <a:r>
              <a:rPr lang="en-US" sz="2400" dirty="0"/>
              <a:t>, view </a:t>
            </a:r>
            <a:r>
              <a:rPr lang="en-US" sz="2400" dirty="0" err="1"/>
              <a:t>serializability</a:t>
            </a:r>
            <a:r>
              <a:rPr lang="en-US" sz="2400" dirty="0"/>
              <a:t>, recoverability,  </a:t>
            </a:r>
            <a:r>
              <a:rPr lang="en-US" sz="2400" dirty="0" err="1"/>
              <a:t>cascadelessness</a:t>
            </a:r>
            <a:r>
              <a:rPr lang="en-US" sz="2400" dirty="0"/>
              <a:t>.</a:t>
            </a:r>
          </a:p>
          <a:p>
            <a:pPr algn="just">
              <a:buFont typeface="Wingdings" panose="05000000000000000000" pitchFamily="2" charset="2"/>
              <a:buChar char="q"/>
            </a:pPr>
            <a:r>
              <a:rPr lang="en-US" sz="2400" dirty="0"/>
              <a:t>  </a:t>
            </a:r>
            <a:r>
              <a:rPr lang="en-US" sz="2400" b="1" dirty="0">
                <a:solidFill>
                  <a:schemeClr val="tx2"/>
                </a:solidFill>
              </a:rPr>
              <a:t>Goal</a:t>
            </a:r>
            <a:r>
              <a:rPr lang="en-US" sz="2400" dirty="0"/>
              <a:t> – to develop concurrency control protocols that will assure these properties. Specially  conflict </a:t>
            </a:r>
            <a:r>
              <a:rPr lang="en-US" sz="2400" dirty="0" err="1"/>
              <a:t>serializability</a:t>
            </a:r>
            <a:r>
              <a:rPr lang="en-US" sz="2400" dirty="0"/>
              <a:t> (for CS we must avoid conflicting instructions). </a:t>
            </a:r>
          </a:p>
          <a:p>
            <a:pPr algn="just">
              <a:buFont typeface="Wingdings" panose="05000000000000000000" pitchFamily="2" charset="2"/>
              <a:buChar char="q"/>
            </a:pPr>
            <a:r>
              <a:rPr lang="en-US" sz="2400" dirty="0"/>
              <a:t> Now we will discuss the protocols to generate schedules, which guarantee to satisfy </a:t>
            </a:r>
            <a:r>
              <a:rPr lang="en-US" sz="2400"/>
              <a:t>these properties. </a:t>
            </a:r>
          </a:p>
          <a:p>
            <a:pPr algn="just">
              <a:buFont typeface="Wingdings" panose="05000000000000000000" pitchFamily="2" charset="2"/>
              <a:buChar char="q"/>
            </a:pPr>
            <a:r>
              <a:rPr lang="en-US" sz="2400" dirty="0"/>
              <a:t> Problem is associated with the accessing the same data item at the same time. (in CS)</a:t>
            </a:r>
          </a:p>
          <a:p>
            <a:pPr>
              <a:buFont typeface="Wingdings" panose="05000000000000000000" pitchFamily="2" charset="2"/>
              <a:buChar char="q"/>
            </a:pPr>
            <a:endParaRPr lang="en-US" dirty="0"/>
          </a:p>
          <a:p>
            <a:pPr>
              <a:buFont typeface="Wingdings" panose="05000000000000000000" pitchFamily="2" charset="2"/>
              <a:buChar char="q"/>
            </a:pPr>
            <a:endParaRPr lang="en-US" dirty="0"/>
          </a:p>
        </p:txBody>
      </p:sp>
      <p:sp>
        <p:nvSpPr>
          <p:cNvPr id="4" name="Slide Number Placeholder 3"/>
          <p:cNvSpPr>
            <a:spLocks noGrp="1"/>
          </p:cNvSpPr>
          <p:nvPr>
            <p:ph type="sldNum" sz="quarter" idx="12"/>
          </p:nvPr>
        </p:nvSpPr>
        <p:spPr/>
        <p:txBody>
          <a:bodyPr/>
          <a:lstStyle/>
          <a:p>
            <a:fld id="{B50E8914-3A3C-4712-9D59-CE111BB10161}" type="slidenum">
              <a:rPr lang="en-US" smtClean="0"/>
              <a:t>4</a:t>
            </a:fld>
            <a:endParaRPr lang="en-US"/>
          </a:p>
        </p:txBody>
      </p:sp>
    </p:spTree>
    <p:extLst>
      <p:ext uri="{BB962C8B-B14F-4D97-AF65-F5344CB8AC3E}">
        <p14:creationId xmlns:p14="http://schemas.microsoft.com/office/powerpoint/2010/main" val="2131661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300" dirty="0">
                <a:effectLst>
                  <a:outerShdw blurRad="38100" dist="38100" dir="2700000" algn="tl">
                    <a:srgbClr val="000000"/>
                  </a:outerShdw>
                </a:effectLst>
              </a:rPr>
              <a:t>Various Protocols</a:t>
            </a:r>
          </a:p>
        </p:txBody>
      </p:sp>
      <p:sp>
        <p:nvSpPr>
          <p:cNvPr id="3" name="Content Placeholder 2"/>
          <p:cNvSpPr>
            <a:spLocks noGrp="1"/>
          </p:cNvSpPr>
          <p:nvPr>
            <p:ph idx="1"/>
          </p:nvPr>
        </p:nvSpPr>
        <p:spPr/>
        <p:txBody>
          <a:bodyPr/>
          <a:lstStyle/>
          <a:p>
            <a:pPr>
              <a:buFont typeface="Wingdings" panose="05000000000000000000" pitchFamily="2" charset="2"/>
              <a:buChar char="q"/>
            </a:pPr>
            <a:r>
              <a:rPr lang="en-US" dirty="0"/>
              <a:t> Time stamping Protocol </a:t>
            </a:r>
          </a:p>
          <a:p>
            <a:pPr>
              <a:buFont typeface="Wingdings" panose="05000000000000000000" pitchFamily="2" charset="2"/>
              <a:buChar char="q"/>
            </a:pPr>
            <a:r>
              <a:rPr lang="en-US" dirty="0"/>
              <a:t> Lock- Based Protocol </a:t>
            </a:r>
          </a:p>
          <a:p>
            <a:pPr lvl="3">
              <a:buFont typeface="Wingdings" panose="05000000000000000000" pitchFamily="2" charset="2"/>
              <a:buChar char="§"/>
            </a:pPr>
            <a:r>
              <a:rPr lang="en-US" sz="2000" dirty="0"/>
              <a:t>	2PL (Basic, Conservative, Strict, </a:t>
            </a:r>
            <a:r>
              <a:rPr lang="en-US" sz="2000" dirty="0" err="1"/>
              <a:t>Regrious</a:t>
            </a:r>
            <a:r>
              <a:rPr lang="en-US" sz="2000" dirty="0"/>
              <a:t>) </a:t>
            </a:r>
          </a:p>
          <a:p>
            <a:pPr lvl="3">
              <a:buFont typeface="Wingdings" panose="05000000000000000000" pitchFamily="2" charset="2"/>
              <a:buChar char="§"/>
            </a:pPr>
            <a:r>
              <a:rPr lang="en-US" sz="2000" dirty="0"/>
              <a:t>   Graph Based Protocol                                         </a:t>
            </a:r>
          </a:p>
          <a:p>
            <a:pPr>
              <a:buFont typeface="Wingdings" panose="05000000000000000000" pitchFamily="2" charset="2"/>
              <a:buChar char="q"/>
            </a:pPr>
            <a:r>
              <a:rPr lang="en-US" dirty="0"/>
              <a:t> Validation Protocol</a:t>
            </a:r>
          </a:p>
          <a:p>
            <a:pPr>
              <a:buFont typeface="Wingdings" panose="05000000000000000000" pitchFamily="2" charset="2"/>
              <a:buChar char="q"/>
            </a:pPr>
            <a:r>
              <a:rPr lang="en-US" dirty="0"/>
              <a:t>  We will be discussing all these protocols of various points like : Concurrency, How many properties it is satisfying, Time consumption, Implementation Logic)</a:t>
            </a:r>
          </a:p>
          <a:p>
            <a:pPr marL="0" indent="0">
              <a:buNone/>
            </a:pPr>
            <a:r>
              <a:rPr lang="en-US" dirty="0"/>
              <a:t>  </a:t>
            </a:r>
          </a:p>
        </p:txBody>
      </p:sp>
      <p:sp>
        <p:nvSpPr>
          <p:cNvPr id="4" name="Slide Number Placeholder 3"/>
          <p:cNvSpPr>
            <a:spLocks noGrp="1"/>
          </p:cNvSpPr>
          <p:nvPr>
            <p:ph type="sldNum" sz="quarter" idx="12"/>
          </p:nvPr>
        </p:nvSpPr>
        <p:spPr/>
        <p:txBody>
          <a:bodyPr/>
          <a:lstStyle/>
          <a:p>
            <a:fld id="{B50E8914-3A3C-4712-9D59-CE111BB10161}" type="slidenum">
              <a:rPr lang="en-US" smtClean="0"/>
              <a:t>5</a:t>
            </a:fld>
            <a:endParaRPr lang="en-US"/>
          </a:p>
        </p:txBody>
      </p:sp>
    </p:spTree>
    <p:extLst>
      <p:ext uri="{BB962C8B-B14F-4D97-AF65-F5344CB8AC3E}">
        <p14:creationId xmlns:p14="http://schemas.microsoft.com/office/powerpoint/2010/main" val="12007238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300" dirty="0">
                <a:effectLst>
                  <a:outerShdw blurRad="38100" dist="38100" dir="2700000" algn="tl">
                    <a:srgbClr val="000000"/>
                  </a:outerShdw>
                </a:effectLst>
              </a:rPr>
              <a:t>Time stamping Protocol </a:t>
            </a:r>
          </a:p>
        </p:txBody>
      </p:sp>
      <p:sp>
        <p:nvSpPr>
          <p:cNvPr id="3" name="Content Placeholder 2"/>
          <p:cNvSpPr>
            <a:spLocks noGrp="1"/>
          </p:cNvSpPr>
          <p:nvPr>
            <p:ph idx="1"/>
          </p:nvPr>
        </p:nvSpPr>
        <p:spPr>
          <a:xfrm>
            <a:off x="1097280" y="1845733"/>
            <a:ext cx="10058400" cy="4363997"/>
          </a:xfrm>
        </p:spPr>
        <p:txBody>
          <a:bodyPr>
            <a:normAutofit/>
          </a:bodyPr>
          <a:lstStyle/>
          <a:p>
            <a:pPr algn="just">
              <a:buFont typeface="Wingdings" panose="05000000000000000000" pitchFamily="2" charset="2"/>
              <a:buChar char="q"/>
            </a:pPr>
            <a:r>
              <a:rPr lang="en-US" dirty="0"/>
              <a:t> Basic idea of Time stamping protocol is to decide the order among the transactions before that enters into the system. </a:t>
            </a:r>
          </a:p>
          <a:p>
            <a:pPr algn="just">
              <a:buFont typeface="Wingdings" panose="05000000000000000000" pitchFamily="2" charset="2"/>
              <a:buChar char="q"/>
            </a:pPr>
            <a:r>
              <a:rPr lang="en-US" dirty="0"/>
              <a:t> If a transaction </a:t>
            </a:r>
            <a:r>
              <a:rPr lang="en-US" i="1" dirty="0" err="1"/>
              <a:t>Ti</a:t>
            </a:r>
            <a:r>
              <a:rPr lang="en-US" i="1" dirty="0"/>
              <a:t> </a:t>
            </a:r>
            <a:r>
              <a:rPr lang="en-US" dirty="0"/>
              <a:t>has been assigned timestamp TS(</a:t>
            </a:r>
            <a:r>
              <a:rPr lang="en-US" i="1" dirty="0" err="1"/>
              <a:t>Ti</a:t>
            </a:r>
            <a:r>
              <a:rPr lang="en-US" i="1" dirty="0"/>
              <a:t> </a:t>
            </a:r>
            <a:r>
              <a:rPr lang="en-US" dirty="0"/>
              <a:t>), and a new transaction </a:t>
            </a:r>
            <a:r>
              <a:rPr lang="en-US" i="1" dirty="0" err="1"/>
              <a:t>Tj</a:t>
            </a:r>
            <a:r>
              <a:rPr lang="en-US" i="1" dirty="0"/>
              <a:t> </a:t>
            </a:r>
            <a:r>
              <a:rPr lang="en-US" dirty="0"/>
              <a:t>enters the system, then TS(</a:t>
            </a:r>
            <a:r>
              <a:rPr lang="en-US" i="1" dirty="0" err="1"/>
              <a:t>Ti</a:t>
            </a:r>
            <a:r>
              <a:rPr lang="en-US" i="1" dirty="0"/>
              <a:t> </a:t>
            </a:r>
            <a:r>
              <a:rPr lang="en-US" dirty="0"/>
              <a:t>) </a:t>
            </a:r>
            <a:r>
              <a:rPr lang="en-US" i="1" dirty="0"/>
              <a:t>&lt; </a:t>
            </a:r>
            <a:r>
              <a:rPr lang="en-US" dirty="0"/>
              <a:t>TS(</a:t>
            </a:r>
            <a:r>
              <a:rPr lang="en-US" i="1" dirty="0" err="1"/>
              <a:t>Tj</a:t>
            </a:r>
            <a:r>
              <a:rPr lang="en-US" i="1" dirty="0"/>
              <a:t> </a:t>
            </a:r>
            <a:r>
              <a:rPr lang="en-US" dirty="0"/>
              <a:t>). There are two simple methods for implementing this scheme:</a:t>
            </a:r>
          </a:p>
          <a:p>
            <a:pPr algn="just"/>
            <a:r>
              <a:rPr lang="en-US" dirty="0"/>
              <a:t>  </a:t>
            </a:r>
            <a:r>
              <a:rPr lang="en-US" b="1" dirty="0"/>
              <a:t>1. </a:t>
            </a:r>
            <a:r>
              <a:rPr lang="en-US" dirty="0"/>
              <a:t>Use the value of the </a:t>
            </a:r>
            <a:r>
              <a:rPr lang="en-US" b="1" dirty="0"/>
              <a:t>system clock </a:t>
            </a:r>
            <a:r>
              <a:rPr lang="en-US" dirty="0"/>
              <a:t>as the timestamp; that is, a transaction’s timestamp is equal to the value of the clock when the transaction enters the system.</a:t>
            </a:r>
          </a:p>
          <a:p>
            <a:pPr algn="just"/>
            <a:r>
              <a:rPr lang="en-US" b="1" dirty="0"/>
              <a:t>  2. </a:t>
            </a:r>
            <a:r>
              <a:rPr lang="en-US" dirty="0"/>
              <a:t>Use a </a:t>
            </a:r>
            <a:r>
              <a:rPr lang="en-US" b="1" dirty="0"/>
              <a:t>logical counter </a:t>
            </a:r>
            <a:r>
              <a:rPr lang="en-US" dirty="0"/>
              <a:t>that is incremented after a new timestamp has been assigned; that is, a transaction’s timestamp is equal to the value of the counter when the transaction enters the system.</a:t>
            </a:r>
          </a:p>
          <a:p>
            <a:pPr algn="just">
              <a:buFont typeface="Wingdings" panose="05000000000000000000" pitchFamily="2" charset="2"/>
              <a:buChar char="q"/>
            </a:pPr>
            <a:r>
              <a:rPr lang="en-US" dirty="0"/>
              <a:t> The timestamps of the transactions determine the </a:t>
            </a:r>
            <a:r>
              <a:rPr lang="en-US" dirty="0" err="1"/>
              <a:t>serializability</a:t>
            </a:r>
            <a:r>
              <a:rPr lang="en-US" dirty="0"/>
              <a:t> order. Thus, if TS(</a:t>
            </a:r>
            <a:r>
              <a:rPr lang="en-US" i="1" dirty="0" err="1"/>
              <a:t>Ti</a:t>
            </a:r>
            <a:r>
              <a:rPr lang="en-US" i="1" dirty="0"/>
              <a:t> </a:t>
            </a:r>
            <a:r>
              <a:rPr lang="en-US" dirty="0"/>
              <a:t>) </a:t>
            </a:r>
            <a:r>
              <a:rPr lang="en-US" i="1" dirty="0"/>
              <a:t>&lt; </a:t>
            </a:r>
            <a:r>
              <a:rPr lang="en-US" dirty="0"/>
              <a:t>TS(</a:t>
            </a:r>
            <a:r>
              <a:rPr lang="en-US" i="1" dirty="0" err="1"/>
              <a:t>Tj</a:t>
            </a:r>
            <a:r>
              <a:rPr lang="en-US" i="1" dirty="0"/>
              <a:t> </a:t>
            </a:r>
            <a:r>
              <a:rPr lang="en-US" dirty="0"/>
              <a:t>), then the system must ensure that the produced schedule is equivalent to a serial schedule in which transaction </a:t>
            </a:r>
            <a:r>
              <a:rPr lang="en-US" i="1" dirty="0" err="1"/>
              <a:t>Ti</a:t>
            </a:r>
            <a:r>
              <a:rPr lang="en-US" i="1" dirty="0"/>
              <a:t> </a:t>
            </a:r>
            <a:r>
              <a:rPr lang="en-US" dirty="0"/>
              <a:t>appears before transaction </a:t>
            </a:r>
            <a:r>
              <a:rPr lang="en-US" i="1" dirty="0" err="1"/>
              <a:t>Tj</a:t>
            </a:r>
            <a:r>
              <a:rPr lang="en-US" i="1" dirty="0"/>
              <a:t> </a:t>
            </a:r>
            <a:r>
              <a:rPr lang="en-US" dirty="0"/>
              <a:t>.</a:t>
            </a:r>
          </a:p>
          <a:p>
            <a:endParaRPr lang="en-US" dirty="0"/>
          </a:p>
        </p:txBody>
      </p:sp>
      <p:sp>
        <p:nvSpPr>
          <p:cNvPr id="4" name="Slide Number Placeholder 3"/>
          <p:cNvSpPr>
            <a:spLocks noGrp="1"/>
          </p:cNvSpPr>
          <p:nvPr>
            <p:ph type="sldNum" sz="quarter" idx="12"/>
          </p:nvPr>
        </p:nvSpPr>
        <p:spPr/>
        <p:txBody>
          <a:bodyPr/>
          <a:lstStyle/>
          <a:p>
            <a:fld id="{B50E8914-3A3C-4712-9D59-CE111BB10161}" type="slidenum">
              <a:rPr lang="en-US" smtClean="0"/>
              <a:t>6</a:t>
            </a:fld>
            <a:endParaRPr lang="en-US"/>
          </a:p>
        </p:txBody>
      </p:sp>
    </p:spTree>
    <p:extLst>
      <p:ext uri="{BB962C8B-B14F-4D97-AF65-F5344CB8AC3E}">
        <p14:creationId xmlns:p14="http://schemas.microsoft.com/office/powerpoint/2010/main" val="24816256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Font typeface="Wingdings" panose="05000000000000000000" pitchFamily="2" charset="2"/>
              <a:buChar char="q"/>
            </a:pPr>
            <a:r>
              <a:rPr lang="en-US" dirty="0"/>
              <a:t> </a:t>
            </a:r>
            <a:r>
              <a:rPr lang="en-US" sz="2400" dirty="0"/>
              <a:t>To implement this scheme, we associate with each data item </a:t>
            </a:r>
            <a:r>
              <a:rPr lang="en-US" sz="2400" i="1" dirty="0"/>
              <a:t>Q </a:t>
            </a:r>
            <a:r>
              <a:rPr lang="en-US" sz="2400" dirty="0"/>
              <a:t>two time stamp values:</a:t>
            </a:r>
          </a:p>
          <a:p>
            <a:pPr lvl="1"/>
            <a:r>
              <a:rPr lang="en-US" sz="2400" b="1" dirty="0"/>
              <a:t>W-timestamp</a:t>
            </a:r>
            <a:r>
              <a:rPr lang="en-US" sz="2400" dirty="0"/>
              <a:t>(</a:t>
            </a:r>
            <a:r>
              <a:rPr lang="en-US" sz="2400" i="1" dirty="0"/>
              <a:t>Q</a:t>
            </a:r>
            <a:r>
              <a:rPr lang="en-US" sz="2400" dirty="0"/>
              <a:t>) denotes the largest timestamp of any transaction that  executed write(</a:t>
            </a:r>
            <a:r>
              <a:rPr lang="en-US" sz="2400" i="1" dirty="0"/>
              <a:t>Q</a:t>
            </a:r>
            <a:r>
              <a:rPr lang="en-US" sz="2400" dirty="0"/>
              <a:t>) successfully.</a:t>
            </a:r>
          </a:p>
          <a:p>
            <a:pPr lvl="1"/>
            <a:r>
              <a:rPr lang="en-US" sz="2400" b="1" dirty="0"/>
              <a:t>R-timestamp</a:t>
            </a:r>
            <a:r>
              <a:rPr lang="en-US" sz="2400" dirty="0"/>
              <a:t>(</a:t>
            </a:r>
            <a:r>
              <a:rPr lang="en-US" sz="2400" i="1" dirty="0"/>
              <a:t>Q</a:t>
            </a:r>
            <a:r>
              <a:rPr lang="en-US" sz="2400" dirty="0"/>
              <a:t>) denotes the largest timestamp of any transaction that executed read(</a:t>
            </a:r>
            <a:r>
              <a:rPr lang="en-US" sz="2400" i="1" dirty="0"/>
              <a:t>Q</a:t>
            </a:r>
            <a:r>
              <a:rPr lang="en-US" sz="2400" dirty="0"/>
              <a:t>) successfully.</a:t>
            </a:r>
          </a:p>
        </p:txBody>
      </p:sp>
      <p:sp>
        <p:nvSpPr>
          <p:cNvPr id="4" name="Slide Number Placeholder 3"/>
          <p:cNvSpPr>
            <a:spLocks noGrp="1"/>
          </p:cNvSpPr>
          <p:nvPr>
            <p:ph type="sldNum" sz="quarter" idx="12"/>
          </p:nvPr>
        </p:nvSpPr>
        <p:spPr/>
        <p:txBody>
          <a:bodyPr/>
          <a:lstStyle/>
          <a:p>
            <a:fld id="{B50E8914-3A3C-4712-9D59-CE111BB10161}" type="slidenum">
              <a:rPr lang="en-US" smtClean="0"/>
              <a:t>7</a:t>
            </a:fld>
            <a:endParaRPr lang="en-US"/>
          </a:p>
        </p:txBody>
      </p:sp>
    </p:spTree>
    <p:extLst>
      <p:ext uri="{BB962C8B-B14F-4D97-AF65-F5344CB8AC3E}">
        <p14:creationId xmlns:p14="http://schemas.microsoft.com/office/powerpoint/2010/main" val="14203794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sz="2400" dirty="0"/>
              <a:t> The </a:t>
            </a:r>
            <a:r>
              <a:rPr lang="en-US" sz="2400" b="1" dirty="0"/>
              <a:t>timestamp-ordering protocol </a:t>
            </a:r>
            <a:r>
              <a:rPr lang="en-US" sz="2400" dirty="0"/>
              <a:t>ensures that any conflicting read and write operations are executed in timestamp order. This protocol operates as follows:</a:t>
            </a:r>
          </a:p>
          <a:p>
            <a:r>
              <a:rPr lang="en-US" sz="2400" b="1" dirty="0"/>
              <a:t>1. </a:t>
            </a:r>
            <a:r>
              <a:rPr lang="en-US" sz="2400" dirty="0"/>
              <a:t>Suppose that transaction </a:t>
            </a:r>
            <a:r>
              <a:rPr lang="en-US" sz="2400" i="1" dirty="0" err="1"/>
              <a:t>Ti</a:t>
            </a:r>
            <a:r>
              <a:rPr lang="en-US" sz="2400" i="1" dirty="0"/>
              <a:t> </a:t>
            </a:r>
            <a:r>
              <a:rPr lang="en-US" sz="2400" dirty="0"/>
              <a:t>issues read(</a:t>
            </a:r>
            <a:r>
              <a:rPr lang="en-US" sz="2400" i="1" dirty="0"/>
              <a:t>Q</a:t>
            </a:r>
            <a:r>
              <a:rPr lang="en-US" sz="2400" dirty="0"/>
              <a:t>).</a:t>
            </a:r>
          </a:p>
          <a:p>
            <a:pPr lvl="1"/>
            <a:r>
              <a:rPr lang="en-US" sz="2400" dirty="0"/>
              <a:t>If TS(</a:t>
            </a:r>
            <a:r>
              <a:rPr lang="en-US" sz="2400" i="1" dirty="0" err="1"/>
              <a:t>Ti</a:t>
            </a:r>
            <a:r>
              <a:rPr lang="en-US" sz="2400" i="1" dirty="0"/>
              <a:t> </a:t>
            </a:r>
            <a:r>
              <a:rPr lang="en-US" sz="2400" dirty="0"/>
              <a:t>) </a:t>
            </a:r>
            <a:r>
              <a:rPr lang="en-US" sz="2400" i="1" dirty="0"/>
              <a:t>&lt; </a:t>
            </a:r>
            <a:r>
              <a:rPr lang="en-US" sz="2400" dirty="0"/>
              <a:t>W-timestamp(</a:t>
            </a:r>
            <a:r>
              <a:rPr lang="en-US" sz="2400" i="1" dirty="0"/>
              <a:t>Q</a:t>
            </a:r>
            <a:r>
              <a:rPr lang="en-US" sz="2400" dirty="0"/>
              <a:t>), then </a:t>
            </a:r>
            <a:r>
              <a:rPr lang="en-US" sz="2400" i="1" dirty="0" err="1"/>
              <a:t>Ti</a:t>
            </a:r>
            <a:r>
              <a:rPr lang="en-US" sz="2400" i="1" dirty="0"/>
              <a:t> </a:t>
            </a:r>
            <a:r>
              <a:rPr lang="en-US" sz="2400" dirty="0"/>
              <a:t>needs to read a value of </a:t>
            </a:r>
            <a:r>
              <a:rPr lang="en-US" sz="2400" i="1" dirty="0"/>
              <a:t>Q </a:t>
            </a:r>
            <a:r>
              <a:rPr lang="en-US" sz="2400" dirty="0"/>
              <a:t>that was already overwritten. Hence, the read operation is rejected, and </a:t>
            </a:r>
            <a:r>
              <a:rPr lang="en-US" sz="2400" i="1" dirty="0" err="1"/>
              <a:t>Ti</a:t>
            </a:r>
            <a:r>
              <a:rPr lang="en-US" sz="2400" i="1" dirty="0"/>
              <a:t> </a:t>
            </a:r>
            <a:r>
              <a:rPr lang="en-US" sz="2400" dirty="0"/>
              <a:t>is rolled back.</a:t>
            </a:r>
          </a:p>
          <a:p>
            <a:pPr lvl="1"/>
            <a:r>
              <a:rPr lang="en-US" sz="2400" dirty="0"/>
              <a:t>If TS(</a:t>
            </a:r>
            <a:r>
              <a:rPr lang="en-US" sz="2400" i="1" dirty="0" err="1"/>
              <a:t>Ti</a:t>
            </a:r>
            <a:r>
              <a:rPr lang="en-US" sz="2400" i="1" dirty="0"/>
              <a:t> </a:t>
            </a:r>
            <a:r>
              <a:rPr lang="en-US" sz="2400" dirty="0"/>
              <a:t>) ≥ W-timestamp(</a:t>
            </a:r>
            <a:r>
              <a:rPr lang="en-US" sz="2400" i="1" dirty="0"/>
              <a:t>Q</a:t>
            </a:r>
            <a:r>
              <a:rPr lang="en-US" sz="2400" dirty="0"/>
              <a:t>), then the read operation is executed, and R-timestamp(</a:t>
            </a:r>
            <a:r>
              <a:rPr lang="en-US" sz="2400" i="1" dirty="0"/>
              <a:t>Q</a:t>
            </a:r>
            <a:r>
              <a:rPr lang="en-US" sz="2400" dirty="0"/>
              <a:t>) is set to the maximum of R-timestamp(</a:t>
            </a:r>
            <a:r>
              <a:rPr lang="en-US" sz="2400" i="1" dirty="0"/>
              <a:t>Q</a:t>
            </a:r>
            <a:r>
              <a:rPr lang="en-US" sz="2400" dirty="0"/>
              <a:t>) and TS(</a:t>
            </a:r>
            <a:r>
              <a:rPr lang="en-US" sz="2400" i="1" dirty="0" err="1"/>
              <a:t>Ti</a:t>
            </a:r>
            <a:r>
              <a:rPr lang="en-US" sz="2400" i="1" dirty="0"/>
              <a:t> </a:t>
            </a:r>
            <a:r>
              <a:rPr lang="en-US" sz="2400" dirty="0"/>
              <a:t>).</a:t>
            </a:r>
          </a:p>
        </p:txBody>
      </p:sp>
      <p:sp>
        <p:nvSpPr>
          <p:cNvPr id="4" name="Slide Number Placeholder 3"/>
          <p:cNvSpPr>
            <a:spLocks noGrp="1"/>
          </p:cNvSpPr>
          <p:nvPr>
            <p:ph type="sldNum" sz="quarter" idx="12"/>
          </p:nvPr>
        </p:nvSpPr>
        <p:spPr/>
        <p:txBody>
          <a:bodyPr/>
          <a:lstStyle/>
          <a:p>
            <a:fld id="{B50E8914-3A3C-4712-9D59-CE111BB10161}" type="slidenum">
              <a:rPr lang="en-US" smtClean="0"/>
              <a:t>8</a:t>
            </a:fld>
            <a:endParaRPr lang="en-US"/>
          </a:p>
        </p:txBody>
      </p:sp>
    </p:spTree>
    <p:extLst>
      <p:ext uri="{BB962C8B-B14F-4D97-AF65-F5344CB8AC3E}">
        <p14:creationId xmlns:p14="http://schemas.microsoft.com/office/powerpoint/2010/main" val="15020105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2400" b="1" dirty="0"/>
              <a:t>2. </a:t>
            </a:r>
            <a:r>
              <a:rPr lang="en-US" sz="2400" dirty="0"/>
              <a:t>Suppose that transaction </a:t>
            </a:r>
            <a:r>
              <a:rPr lang="en-US" sz="2400" i="1" dirty="0" err="1"/>
              <a:t>Ti</a:t>
            </a:r>
            <a:r>
              <a:rPr lang="en-US" sz="2400" i="1" dirty="0"/>
              <a:t> </a:t>
            </a:r>
            <a:r>
              <a:rPr lang="en-US" sz="2400" dirty="0"/>
              <a:t>issues write(</a:t>
            </a:r>
            <a:r>
              <a:rPr lang="en-US" sz="2400" i="1" dirty="0"/>
              <a:t>Q</a:t>
            </a:r>
            <a:r>
              <a:rPr lang="en-US" sz="2400" dirty="0"/>
              <a:t>).</a:t>
            </a:r>
          </a:p>
          <a:p>
            <a:pPr lvl="1"/>
            <a:r>
              <a:rPr lang="en-US" sz="2400" dirty="0"/>
              <a:t>If TS(</a:t>
            </a:r>
            <a:r>
              <a:rPr lang="en-US" sz="2400" i="1" dirty="0" err="1"/>
              <a:t>Ti</a:t>
            </a:r>
            <a:r>
              <a:rPr lang="en-US" sz="2400" i="1" dirty="0"/>
              <a:t> </a:t>
            </a:r>
            <a:r>
              <a:rPr lang="en-US" sz="2400" dirty="0"/>
              <a:t>) </a:t>
            </a:r>
            <a:r>
              <a:rPr lang="en-US" sz="2400" i="1" dirty="0"/>
              <a:t>&lt; </a:t>
            </a:r>
            <a:r>
              <a:rPr lang="en-US" sz="2400" dirty="0"/>
              <a:t>R-timestamp(</a:t>
            </a:r>
            <a:r>
              <a:rPr lang="en-US" sz="2400" i="1" dirty="0"/>
              <a:t>Q</a:t>
            </a:r>
            <a:r>
              <a:rPr lang="en-US" sz="2400" dirty="0"/>
              <a:t>), then the value of </a:t>
            </a:r>
            <a:r>
              <a:rPr lang="en-US" sz="2400" i="1" dirty="0"/>
              <a:t>Q </a:t>
            </a:r>
            <a:r>
              <a:rPr lang="en-US" sz="2400" dirty="0"/>
              <a:t>that </a:t>
            </a:r>
            <a:r>
              <a:rPr lang="en-US" sz="2400" i="1" dirty="0" err="1"/>
              <a:t>Ti</a:t>
            </a:r>
            <a:r>
              <a:rPr lang="en-US" sz="2400" i="1" dirty="0"/>
              <a:t> </a:t>
            </a:r>
            <a:r>
              <a:rPr lang="en-US" sz="2400" dirty="0"/>
              <a:t>is producing was needed previously, and the system assumed that that value would never be produced. Hence, the system rejects the write operation and rolls </a:t>
            </a:r>
            <a:r>
              <a:rPr lang="en-US" sz="2400" i="1" dirty="0" err="1"/>
              <a:t>Ti</a:t>
            </a:r>
            <a:r>
              <a:rPr lang="en-US" sz="2400" i="1" dirty="0"/>
              <a:t> </a:t>
            </a:r>
            <a:r>
              <a:rPr lang="en-US" sz="2400" dirty="0"/>
              <a:t>back.</a:t>
            </a:r>
          </a:p>
          <a:p>
            <a:pPr lvl="1"/>
            <a:r>
              <a:rPr lang="en-US" sz="2400" dirty="0"/>
              <a:t>If TS(</a:t>
            </a:r>
            <a:r>
              <a:rPr lang="en-US" sz="2400" i="1" dirty="0" err="1"/>
              <a:t>Ti</a:t>
            </a:r>
            <a:r>
              <a:rPr lang="en-US" sz="2400" i="1" dirty="0"/>
              <a:t> </a:t>
            </a:r>
            <a:r>
              <a:rPr lang="en-US" sz="2400" dirty="0"/>
              <a:t>) </a:t>
            </a:r>
            <a:r>
              <a:rPr lang="en-US" sz="2400" i="1" dirty="0"/>
              <a:t>&lt; </a:t>
            </a:r>
            <a:r>
              <a:rPr lang="en-US" sz="2400" dirty="0"/>
              <a:t>W-timestamp(</a:t>
            </a:r>
            <a:r>
              <a:rPr lang="en-US" sz="2400" i="1" dirty="0"/>
              <a:t>Q</a:t>
            </a:r>
            <a:r>
              <a:rPr lang="en-US" sz="2400" dirty="0"/>
              <a:t>), then </a:t>
            </a:r>
            <a:r>
              <a:rPr lang="en-US" sz="2400" i="1" dirty="0" err="1"/>
              <a:t>Ti</a:t>
            </a:r>
            <a:r>
              <a:rPr lang="en-US" sz="2400" i="1" dirty="0"/>
              <a:t> </a:t>
            </a:r>
            <a:r>
              <a:rPr lang="en-US" sz="2400" dirty="0"/>
              <a:t>is attempting to write an obsolete value of </a:t>
            </a:r>
            <a:r>
              <a:rPr lang="en-US" sz="2400" i="1" dirty="0"/>
              <a:t>Q</a:t>
            </a:r>
            <a:r>
              <a:rPr lang="en-US" sz="2400" dirty="0"/>
              <a:t>. Hence, the system rejects this write operation and rolls </a:t>
            </a:r>
            <a:r>
              <a:rPr lang="en-US" sz="2400" i="1" dirty="0" err="1"/>
              <a:t>Ti</a:t>
            </a:r>
            <a:r>
              <a:rPr lang="en-US" sz="2400" i="1" dirty="0"/>
              <a:t> </a:t>
            </a:r>
            <a:r>
              <a:rPr lang="en-US" sz="2400" dirty="0"/>
              <a:t>back.</a:t>
            </a:r>
          </a:p>
          <a:p>
            <a:pPr lvl="1"/>
            <a:r>
              <a:rPr lang="en-US" sz="2400" dirty="0"/>
              <a:t>Otherwise, the system executes the write operation and sets W-timestamp (</a:t>
            </a:r>
            <a:r>
              <a:rPr lang="en-US" sz="2400" i="1" dirty="0"/>
              <a:t>Q</a:t>
            </a:r>
            <a:r>
              <a:rPr lang="en-US" sz="2400" dirty="0"/>
              <a:t>) to TS(</a:t>
            </a:r>
            <a:r>
              <a:rPr lang="en-US" sz="2400" i="1" dirty="0" err="1"/>
              <a:t>Ti</a:t>
            </a:r>
            <a:r>
              <a:rPr lang="en-US" sz="2400" i="1" dirty="0"/>
              <a:t> </a:t>
            </a:r>
            <a:r>
              <a:rPr lang="en-US" sz="2400" dirty="0"/>
              <a:t>).</a:t>
            </a:r>
          </a:p>
        </p:txBody>
      </p:sp>
      <p:sp>
        <p:nvSpPr>
          <p:cNvPr id="4" name="Slide Number Placeholder 3"/>
          <p:cNvSpPr>
            <a:spLocks noGrp="1"/>
          </p:cNvSpPr>
          <p:nvPr>
            <p:ph type="sldNum" sz="quarter" idx="12"/>
          </p:nvPr>
        </p:nvSpPr>
        <p:spPr/>
        <p:txBody>
          <a:bodyPr/>
          <a:lstStyle/>
          <a:p>
            <a:fld id="{B50E8914-3A3C-4712-9D59-CE111BB10161}" type="slidenum">
              <a:rPr lang="en-US" smtClean="0"/>
              <a:t>9</a:t>
            </a:fld>
            <a:endParaRPr lang="en-US"/>
          </a:p>
        </p:txBody>
      </p:sp>
    </p:spTree>
    <p:extLst>
      <p:ext uri="{BB962C8B-B14F-4D97-AF65-F5344CB8AC3E}">
        <p14:creationId xmlns:p14="http://schemas.microsoft.com/office/powerpoint/2010/main" val="903756034"/>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6814</TotalTime>
  <Words>3151</Words>
  <Application>Microsoft Office PowerPoint</Application>
  <PresentationFormat>Widescreen</PresentationFormat>
  <Paragraphs>424</Paragraphs>
  <Slides>33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Arial</vt:lpstr>
      <vt:lpstr>Calibri</vt:lpstr>
      <vt:lpstr>Calibri Light</vt:lpstr>
      <vt:lpstr>Tahoma</vt:lpstr>
      <vt:lpstr>Wingdings</vt:lpstr>
      <vt:lpstr>Retrospect</vt:lpstr>
      <vt:lpstr>Transactions</vt:lpstr>
      <vt:lpstr>Lecture will cover following points</vt:lpstr>
      <vt:lpstr>PowerPoint Presentation</vt:lpstr>
      <vt:lpstr>Concurrency Control Techniques</vt:lpstr>
      <vt:lpstr>Various Protocols</vt:lpstr>
      <vt:lpstr>Time stamping Protocol </vt:lpstr>
      <vt:lpstr>PowerPoint Presentation</vt:lpstr>
      <vt:lpstr>PowerPoint Presentation</vt:lpstr>
      <vt:lpstr>PowerPoint Presentation</vt:lpstr>
      <vt:lpstr>Properties satisfied by Time stamping Protocol</vt:lpstr>
      <vt:lpstr>Making schedules recoverable in Time Stamping Protocol </vt:lpstr>
      <vt:lpstr>Thomas’ Write Rule</vt:lpstr>
      <vt:lpstr>PowerPoint Presentation</vt:lpstr>
      <vt:lpstr>Lock-Based Protocols</vt:lpstr>
      <vt:lpstr>PowerPoint Presentation</vt:lpstr>
      <vt:lpstr>Drawbacks of Lock based protocols </vt:lpstr>
      <vt:lpstr>Two-Phase Locking Protocol (Basic-2PL)</vt:lpstr>
      <vt:lpstr>Two-Phase Locking Protocol (Basic 2PL)</vt:lpstr>
      <vt:lpstr>PowerPoint Presentation</vt:lpstr>
      <vt:lpstr>PowerPoint Presentation</vt:lpstr>
      <vt:lpstr>PowerPoint Presentation</vt:lpstr>
      <vt:lpstr>Conservative/Static 2PL</vt:lpstr>
      <vt:lpstr>PowerPoint Presentation</vt:lpstr>
      <vt:lpstr>PowerPoint Presentation</vt:lpstr>
      <vt:lpstr>Rigorous Two Phase locking Protocol</vt:lpstr>
      <vt:lpstr>PowerPoint Presentation</vt:lpstr>
      <vt:lpstr>Strict Two-Phase Locking </vt:lpstr>
      <vt:lpstr>Graph Based Protocols</vt:lpstr>
      <vt:lpstr>PowerPoint Presentation</vt:lpstr>
      <vt:lpstr>Tree Based Protocol</vt:lpstr>
      <vt:lpstr>Properties of Tree Based Protocol</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Design and Implementation</dc:title>
  <dc:creator>dev</dc:creator>
  <cp:lastModifiedBy>Dr. Devpriya Soni</cp:lastModifiedBy>
  <cp:revision>526</cp:revision>
  <cp:lastPrinted>2020-09-28T14:48:54Z</cp:lastPrinted>
  <dcterms:created xsi:type="dcterms:W3CDTF">2020-08-16T16:51:33Z</dcterms:created>
  <dcterms:modified xsi:type="dcterms:W3CDTF">2024-03-07T11:24:11Z</dcterms:modified>
</cp:coreProperties>
</file>