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305" r:id="rId3"/>
    <p:sldId id="308" r:id="rId4"/>
    <p:sldId id="257" r:id="rId5"/>
    <p:sldId id="264" r:id="rId6"/>
    <p:sldId id="266" r:id="rId7"/>
    <p:sldId id="268" r:id="rId8"/>
    <p:sldId id="274" r:id="rId9"/>
    <p:sldId id="269" r:id="rId10"/>
    <p:sldId id="270" r:id="rId11"/>
    <p:sldId id="271" r:id="rId12"/>
    <p:sldId id="302" r:id="rId13"/>
    <p:sldId id="304" r:id="rId14"/>
    <p:sldId id="300" r:id="rId15"/>
    <p:sldId id="27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52" autoAdjust="0"/>
    <p:restoredTop sz="94660"/>
  </p:normalViewPr>
  <p:slideViewPr>
    <p:cSldViewPr snapToObjects="1">
      <p:cViewPr varScale="1">
        <p:scale>
          <a:sx n="65" d="100"/>
          <a:sy n="65" d="100"/>
        </p:scale>
        <p:origin x="-15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EA126-2EFC-4E01-A37B-B401F8F1C053}" type="datetimeFigureOut">
              <a:rPr lang="en-IN" smtClean="0"/>
              <a:pPr/>
              <a:t>18-09-2020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43F0E-18C6-4220-81E5-65EA746FC73A}" type="slidenum">
              <a:rPr lang="en-IN" smtClean="0"/>
              <a:pPr/>
              <a:t>‹#›</a:t>
            </a:fld>
            <a:endParaRPr lang="en-IN"/>
          </a:p>
        </p:txBody>
      </p:sp>
    </p:spTree>
    <p:extLst>
      <p:ext uri="{BB962C8B-B14F-4D97-AF65-F5344CB8AC3E}">
        <p14:creationId xmlns="" xmlns:p14="http://schemas.microsoft.com/office/powerpoint/2010/main" val="21495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4C9617D-8D1D-42A6-BE23-B67DAAC61140}" type="datetime1">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574E3-AE04-4A10-95A5-BE05732F5DEC}" type="datetime1">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2C062-30FD-D947-8F16-8736106E88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83EF0693-D961-4831-93C4-69A9B86A03F8}" type="datetime1">
              <a:rPr lang="en-US" smtClean="0"/>
              <a:pPr/>
              <a:t>9/18/2020</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D6F2C062-30FD-D947-8F16-8736106E88E2}" type="slidenum">
              <a:rPr lang="en-US" smtClean="0"/>
              <a:pPr/>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a:t>Click icon to add picture</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49B447B-75FC-4C08-B694-D441BBB34077}" type="datetime1">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C062-30FD-D947-8F16-8736106E88E2}"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AA37D94-CB0F-453F-9B29-864860A2452F}" type="datetime1">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C062-30FD-D947-8F16-8736106E88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D55B11B-8AC9-4A49-A518-34C5AD7B4F25}" type="datetime1">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C062-30FD-D947-8F16-8736106E88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1A68693E-5000-46B1-8959-1B6BE3FF6C45}" type="datetime1">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a:t>Click icon to add picture</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FB6B9-9E1D-408E-9250-68827DC0F367}" type="datetime1">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C062-30FD-D947-8F16-8736106E88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6233228-FF05-4FD8-91EF-3C96BC0FEBF5}" type="datetime1">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2C062-30FD-D947-8F16-8736106E88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F8EB97B-BB6C-4C89-8EF8-68C42A118D8D}" type="datetime1">
              <a:rPr lang="en-US" smtClean="0"/>
              <a:pPr/>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2C062-30FD-D947-8F16-8736106E88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8BB37C0-EC9F-4DED-84C1-845488AB1018}" type="datetime1">
              <a:rPr lang="en-US" smtClean="0"/>
              <a:pPr/>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2C062-30FD-D947-8F16-8736106E88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85011-C09D-4341-A7FF-1119FACFA1B2}" type="datetime1">
              <a:rPr lang="en-US" smtClean="0"/>
              <a:pPr/>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2C062-30FD-D947-8F16-8736106E88E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4115D015-5108-4005-9775-8003677585DD}" type="datetime1">
              <a:rPr lang="en-US" smtClean="0"/>
              <a:pPr/>
              <a:t>9/18/2020</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D6F2C062-30FD-D947-8F16-8736106E88E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A895CD6D-1CCA-4BFC-86CF-6AA0E38290AA}" type="datetime1">
              <a:rPr lang="en-US" smtClean="0"/>
              <a:pPr/>
              <a:t>9/18/2020</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D6F2C062-30FD-D947-8F16-8736106E88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f7CW7S0zxv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virtualspeech.com/blog/what-is-glossophobia-and-how-to-overcome-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4208928"/>
            <a:ext cx="5458968" cy="1277471"/>
          </a:xfrm>
          <a:solidFill>
            <a:schemeClr val="bg1"/>
          </a:solidFill>
        </p:spPr>
        <p:txBody>
          <a:bodyPr>
            <a:normAutofit fontScale="90000"/>
          </a:bodyPr>
          <a:lstStyle/>
          <a:p>
            <a:r>
              <a:rPr lang="en-US" dirty="0"/>
              <a:t>Lecture 4: Effective Presentation Skills-I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94431"/>
                </a:solidFill>
              </a:rPr>
              <a:t>Overcoming the fear</a:t>
            </a:r>
            <a:endParaRPr lang="en-US" dirty="0"/>
          </a:p>
        </p:txBody>
      </p:sp>
      <p:sp>
        <p:nvSpPr>
          <p:cNvPr id="3" name="Content Placeholder 2"/>
          <p:cNvSpPr>
            <a:spLocks noGrp="1"/>
          </p:cNvSpPr>
          <p:nvPr>
            <p:ph idx="1"/>
          </p:nvPr>
        </p:nvSpPr>
        <p:spPr>
          <a:xfrm>
            <a:off x="0" y="1828800"/>
            <a:ext cx="9144000" cy="5029200"/>
          </a:xfrm>
        </p:spPr>
        <p:txBody>
          <a:bodyPr>
            <a:normAutofit fontScale="92500" lnSpcReduction="10000"/>
          </a:bodyPr>
          <a:lstStyle/>
          <a:p>
            <a:r>
              <a:rPr lang="en-US" dirty="0"/>
              <a:t>Understand your audience - Being aware of your audience will help you structure your presentation accordingly as well as prepare for it. You should always be more knowledgeable than your audience.</a:t>
            </a:r>
          </a:p>
          <a:p>
            <a:r>
              <a:rPr lang="en-US" dirty="0"/>
              <a:t>Speak slowly - people tend to talk more quickly when they are nervous so make a conscious effort to slow down. </a:t>
            </a:r>
          </a:p>
          <a:p>
            <a:r>
              <a:rPr lang="en-US" dirty="0"/>
              <a:t>Keep a glass of water next to you - from feeling like your mouth is filled with cotton, take sips of water occasionally.</a:t>
            </a:r>
          </a:p>
          <a:p>
            <a:r>
              <a:rPr lang="en-US" dirty="0"/>
              <a:t>Don’t say how nervous you are – try not to complain to others about how anxious you feel. </a:t>
            </a:r>
          </a:p>
          <a:p>
            <a:r>
              <a:rPr lang="en-US" dirty="0"/>
              <a:t>Begin with a slow, well-prepared introduction; have a confident and clear conclusion </a:t>
            </a:r>
          </a:p>
          <a:p>
            <a:r>
              <a:rPr lang="en-US" dirty="0"/>
              <a:t>Most important: be prepared and practice </a:t>
            </a:r>
          </a:p>
        </p:txBody>
      </p:sp>
      <p:sp>
        <p:nvSpPr>
          <p:cNvPr id="4" name="Slide Number Placeholder 3">
            <a:extLst>
              <a:ext uri="{FF2B5EF4-FFF2-40B4-BE49-F238E27FC236}">
                <a16:creationId xmlns="" xmlns:a16="http://schemas.microsoft.com/office/drawing/2014/main" id="{2EBC8C8C-F9D3-403B-9C97-3D8CFF235B0A}"/>
              </a:ext>
            </a:extLst>
          </p:cNvPr>
          <p:cNvSpPr>
            <a:spLocks noGrp="1"/>
          </p:cNvSpPr>
          <p:nvPr>
            <p:ph type="sldNum" sz="quarter" idx="12"/>
          </p:nvPr>
        </p:nvSpPr>
        <p:spPr/>
        <p:txBody>
          <a:bodyPr/>
          <a:lstStyle/>
          <a:p>
            <a:fld id="{D6F2C062-30FD-D947-8F16-8736106E88E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to Overcome Fear Of Speaking</a:t>
            </a:r>
          </a:p>
        </p:txBody>
      </p:sp>
      <p:sp>
        <p:nvSpPr>
          <p:cNvPr id="3" name="Content Placeholder 2"/>
          <p:cNvSpPr>
            <a:spLocks noGrp="1"/>
          </p:cNvSpPr>
          <p:nvPr>
            <p:ph idx="1"/>
          </p:nvPr>
        </p:nvSpPr>
        <p:spPr>
          <a:xfrm>
            <a:off x="304800" y="1752600"/>
            <a:ext cx="8534399" cy="4800600"/>
          </a:xfrm>
        </p:spPr>
        <p:txBody>
          <a:bodyPr>
            <a:normAutofit fontScale="92500"/>
          </a:bodyPr>
          <a:lstStyle/>
          <a:p>
            <a:r>
              <a:rPr lang="en-US" dirty="0"/>
              <a:t>Exercise 1 – Get to know your space</a:t>
            </a:r>
          </a:p>
          <a:p>
            <a:pPr>
              <a:buNone/>
            </a:pPr>
            <a:r>
              <a:rPr lang="en-US" dirty="0"/>
              <a:t>	Nerves often come from the unknown, so go to the room or hall where you will be speaking, and walk around it, rehearsing your speech out loud. Now sing parts of your speech and move around allowing your voice to fill the space.</a:t>
            </a:r>
          </a:p>
          <a:p>
            <a:r>
              <a:rPr lang="en-US" dirty="0"/>
              <a:t>Exercise 2 – Breathing a few minutes before your speech</a:t>
            </a:r>
          </a:p>
          <a:p>
            <a:pPr>
              <a:buNone/>
            </a:pPr>
            <a:r>
              <a:rPr lang="en-US" dirty="0"/>
              <a:t>	Just before you start your speech, breathe in, counting up to seven, and breathe out when you reach 11. Do this three or four times. It helps slow the build-up of adrenaline and reduces your heart rate, thereby diminishing feelings of nervousness or anxiety.</a:t>
            </a:r>
          </a:p>
        </p:txBody>
      </p:sp>
      <p:sp>
        <p:nvSpPr>
          <p:cNvPr id="4" name="Slide Number Placeholder 3">
            <a:extLst>
              <a:ext uri="{FF2B5EF4-FFF2-40B4-BE49-F238E27FC236}">
                <a16:creationId xmlns="" xmlns:a16="http://schemas.microsoft.com/office/drawing/2014/main" id="{73A16726-C7AD-44F9-B56A-7ABE92CB9762}"/>
              </a:ext>
            </a:extLst>
          </p:cNvPr>
          <p:cNvSpPr>
            <a:spLocks noGrp="1"/>
          </p:cNvSpPr>
          <p:nvPr>
            <p:ph type="sldNum" sz="quarter" idx="12"/>
          </p:nvPr>
        </p:nvSpPr>
        <p:spPr/>
        <p:txBody>
          <a:bodyPr/>
          <a:lstStyle/>
          <a:p>
            <a:fld id="{D6F2C062-30FD-D947-8F16-8736106E88E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9468"/>
            <a:ext cx="8077199" cy="1417638"/>
          </a:xfrm>
        </p:spPr>
        <p:txBody>
          <a:bodyPr/>
          <a:lstStyle/>
          <a:p>
            <a:r>
              <a:rPr lang="en-US" dirty="0"/>
              <a:t>Some Questions</a:t>
            </a:r>
          </a:p>
        </p:txBody>
      </p:sp>
      <p:sp>
        <p:nvSpPr>
          <p:cNvPr id="3" name="Content Placeholder 2"/>
          <p:cNvSpPr>
            <a:spLocks noGrp="1"/>
          </p:cNvSpPr>
          <p:nvPr>
            <p:ph idx="1"/>
          </p:nvPr>
        </p:nvSpPr>
        <p:spPr>
          <a:xfrm>
            <a:off x="467545" y="1700808"/>
            <a:ext cx="8158296" cy="4752528"/>
          </a:xfrm>
        </p:spPr>
        <p:txBody>
          <a:bodyPr>
            <a:normAutofit fontScale="77500" lnSpcReduction="20000"/>
          </a:bodyPr>
          <a:lstStyle/>
          <a:p>
            <a:r>
              <a:rPr lang="en-US" dirty="0"/>
              <a:t>What do you understand by the term </a:t>
            </a:r>
            <a:r>
              <a:rPr lang="en-US" dirty="0" err="1"/>
              <a:t>glossophobia</a:t>
            </a:r>
            <a:r>
              <a:rPr lang="en-US" dirty="0"/>
              <a:t>? List a few symptoms  of it?</a:t>
            </a:r>
          </a:p>
          <a:p>
            <a:r>
              <a:rPr lang="en-US" dirty="0"/>
              <a:t>Recollect a time when fear and anxiety got the better of you and you messed up your presentation. Share and analyze, where you went wrong?</a:t>
            </a:r>
          </a:p>
          <a:p>
            <a:r>
              <a:rPr lang="en-US" dirty="0"/>
              <a:t>Who is you role model when it comes to great oratory/ presentation skills?</a:t>
            </a:r>
          </a:p>
          <a:p>
            <a:r>
              <a:rPr lang="en-US" dirty="0"/>
              <a:t>What are self defeating thoughts and how can you handle them to  deliver an effective presentation?</a:t>
            </a:r>
          </a:p>
          <a:p>
            <a:r>
              <a:rPr lang="en-US" dirty="0">
                <a:solidFill>
                  <a:srgbClr val="FFFFFF"/>
                </a:solidFill>
              </a:rPr>
              <a:t>People who have been surveyed commonly rank fear of speaking as highly as their fear of spiders, heights and death. Discuss</a:t>
            </a:r>
          </a:p>
          <a:p>
            <a:endParaRPr lang="en-US" dirty="0"/>
          </a:p>
          <a:p>
            <a:pPr>
              <a:buNone/>
            </a:pPr>
            <a:r>
              <a:rPr lang="en-US" dirty="0"/>
              <a:t> </a:t>
            </a:r>
          </a:p>
        </p:txBody>
      </p:sp>
      <p:sp>
        <p:nvSpPr>
          <p:cNvPr id="4" name="Slide Number Placeholder 3">
            <a:extLst>
              <a:ext uri="{FF2B5EF4-FFF2-40B4-BE49-F238E27FC236}">
                <a16:creationId xmlns="" xmlns:a16="http://schemas.microsoft.com/office/drawing/2014/main" id="{0EA309EE-1887-489C-A7E5-C95AFD373A0A}"/>
              </a:ext>
            </a:extLst>
          </p:cNvPr>
          <p:cNvSpPr>
            <a:spLocks noGrp="1"/>
          </p:cNvSpPr>
          <p:nvPr>
            <p:ph type="sldNum" sz="quarter" idx="12"/>
          </p:nvPr>
        </p:nvSpPr>
        <p:spPr/>
        <p:txBody>
          <a:bodyPr/>
          <a:lstStyle/>
          <a:p>
            <a:fld id="{D6F2C062-30FD-D947-8F16-8736106E88E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Video On Gen Sam </a:t>
            </a:r>
            <a:r>
              <a:rPr lang="en-US" sz="3600" dirty="0" err="1" smtClean="0"/>
              <a:t>Manekshaw</a:t>
            </a:r>
            <a:r>
              <a:rPr lang="en-US" sz="3600" dirty="0" smtClean="0"/>
              <a:t>, </a:t>
            </a:r>
            <a:r>
              <a:rPr lang="en-US" sz="3600" dirty="0" err="1" smtClean="0"/>
              <a:t>Shashi</a:t>
            </a:r>
            <a:r>
              <a:rPr lang="en-US" sz="3600" dirty="0" smtClean="0"/>
              <a:t> </a:t>
            </a:r>
            <a:r>
              <a:rPr lang="en-US" sz="3600" dirty="0" err="1" smtClean="0"/>
              <a:t>Tharoor</a:t>
            </a:r>
            <a:r>
              <a:rPr lang="en-US" sz="3600" dirty="0" smtClean="0"/>
              <a:t> </a:t>
            </a:r>
            <a:endParaRPr lang="en-US" sz="3600" dirty="0"/>
          </a:p>
        </p:txBody>
      </p:sp>
      <p:sp>
        <p:nvSpPr>
          <p:cNvPr id="3" name="Content Placeholder 2"/>
          <p:cNvSpPr>
            <a:spLocks noGrp="1"/>
          </p:cNvSpPr>
          <p:nvPr>
            <p:ph idx="1"/>
          </p:nvPr>
        </p:nvSpPr>
        <p:spPr>
          <a:xfrm>
            <a:off x="457200" y="2070846"/>
            <a:ext cx="8305799" cy="4182035"/>
          </a:xfrm>
        </p:spPr>
        <p:txBody>
          <a:bodyPr/>
          <a:lstStyle/>
          <a:p>
            <a:pPr>
              <a:buNone/>
            </a:pPr>
            <a:r>
              <a:rPr lang="en-US" dirty="0"/>
              <a:t>https://www.facebook.com/</a:t>
            </a:r>
            <a:r>
              <a:rPr lang="en-US" b="1" dirty="0"/>
              <a:t>metrosaga</a:t>
            </a:r>
            <a:r>
              <a:rPr lang="en-US" dirty="0"/>
              <a:t>india/...</a:t>
            </a:r>
            <a:r>
              <a:rPr lang="en-US" b="1" dirty="0" err="1"/>
              <a:t>sam</a:t>
            </a:r>
            <a:r>
              <a:rPr lang="en-US" dirty="0" err="1"/>
              <a:t>-</a:t>
            </a:r>
            <a:r>
              <a:rPr lang="en-US" b="1" dirty="0" err="1"/>
              <a:t>manekshaw</a:t>
            </a:r>
            <a:r>
              <a:rPr lang="en-US" dirty="0"/>
              <a:t>...-/ 614547942805363</a:t>
            </a:r>
            <a:r>
              <a:rPr lang="en-US" dirty="0" smtClean="0"/>
              <a:t>/</a:t>
            </a:r>
          </a:p>
          <a:p>
            <a:pPr>
              <a:buNone/>
            </a:pPr>
            <a:endParaRPr lang="en-US" dirty="0" smtClean="0"/>
          </a:p>
          <a:p>
            <a:r>
              <a:rPr lang="en-US" u="sng" dirty="0" smtClean="0">
                <a:hlinkClick r:id="rId2"/>
              </a:rPr>
              <a:t>https://www.youtube.com/watch?v=f7CW7S0zxv4</a:t>
            </a:r>
            <a:r>
              <a:rPr lang="en-US" dirty="0" smtClean="0"/>
              <a:t>  </a:t>
            </a:r>
            <a:endParaRPr lang="en-IN" dirty="0" smtClean="0"/>
          </a:p>
          <a:p>
            <a:endParaRPr lang="en-IN" dirty="0" smtClean="0"/>
          </a:p>
          <a:p>
            <a:pPr>
              <a:buNone/>
            </a:pPr>
            <a:endParaRPr lang="en-US" dirty="0"/>
          </a:p>
          <a:p>
            <a:pPr>
              <a:buNone/>
            </a:pPr>
            <a:endParaRPr lang="en-US" dirty="0"/>
          </a:p>
        </p:txBody>
      </p:sp>
      <p:sp>
        <p:nvSpPr>
          <p:cNvPr id="4" name="Slide Number Placeholder 3">
            <a:extLst>
              <a:ext uri="{FF2B5EF4-FFF2-40B4-BE49-F238E27FC236}">
                <a16:creationId xmlns="" xmlns:a16="http://schemas.microsoft.com/office/drawing/2014/main" id="{ED153885-BAD2-4FE0-85A8-EE4B6F617C01}"/>
              </a:ext>
            </a:extLst>
          </p:cNvPr>
          <p:cNvSpPr>
            <a:spLocks noGrp="1"/>
          </p:cNvSpPr>
          <p:nvPr>
            <p:ph type="sldNum" sz="quarter" idx="12"/>
          </p:nvPr>
        </p:nvSpPr>
        <p:spPr/>
        <p:txBody>
          <a:bodyPr/>
          <a:lstStyle/>
          <a:p>
            <a:fld id="{D6F2C062-30FD-D947-8F16-8736106E88E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381000" y="1752600"/>
            <a:ext cx="8374064" cy="4500281"/>
          </a:xfrm>
        </p:spPr>
        <p:txBody>
          <a:bodyPr/>
          <a:lstStyle/>
          <a:p>
            <a:r>
              <a:rPr lang="en-US" dirty="0"/>
              <a:t>Understand the need for effective presentation skills</a:t>
            </a:r>
          </a:p>
          <a:p>
            <a:r>
              <a:rPr lang="en-US" dirty="0"/>
              <a:t>Ability to handle fear of speaking to deliver good and appealing presentation</a:t>
            </a:r>
          </a:p>
          <a:p>
            <a:pPr marL="0" indent="0">
              <a:buNone/>
            </a:pPr>
            <a:endParaRPr lang="en-US" dirty="0"/>
          </a:p>
          <a:p>
            <a:endParaRPr lang="en-US" dirty="0"/>
          </a:p>
        </p:txBody>
      </p:sp>
      <p:sp>
        <p:nvSpPr>
          <p:cNvPr id="4" name="Slide Number Placeholder 3">
            <a:extLst>
              <a:ext uri="{FF2B5EF4-FFF2-40B4-BE49-F238E27FC236}">
                <a16:creationId xmlns="" xmlns:a16="http://schemas.microsoft.com/office/drawing/2014/main" id="{E7D9CA48-7EAE-4EF1-A1AA-85885B69CE20}"/>
              </a:ext>
            </a:extLst>
          </p:cNvPr>
          <p:cNvSpPr>
            <a:spLocks noGrp="1"/>
          </p:cNvSpPr>
          <p:nvPr>
            <p:ph type="sldNum" sz="quarter" idx="12"/>
          </p:nvPr>
        </p:nvSpPr>
        <p:spPr/>
        <p:txBody>
          <a:bodyPr/>
          <a:lstStyle/>
          <a:p>
            <a:fld id="{D6F2C062-30FD-D947-8F16-8736106E88E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lgn="just"/>
            <a:r>
              <a:rPr lang="en-US" dirty="0" err="1"/>
              <a:t>https://virtualspeech.com/blog/overcome-fear-public-speaking-guide-tips</a:t>
            </a:r>
            <a:endParaRPr lang="en-US" dirty="0"/>
          </a:p>
          <a:p>
            <a:pPr algn="just"/>
            <a:r>
              <a:rPr lang="en-US" dirty="0">
                <a:hlinkClick r:id="rId2"/>
              </a:rPr>
              <a:t>https://virtualspeech.com/blog/what-is-glossophobia-and-how-to-overcome-it</a:t>
            </a:r>
            <a:endParaRPr lang="en-US" dirty="0"/>
          </a:p>
          <a:p>
            <a:pPr algn="just"/>
            <a:r>
              <a:rPr lang="en-US" dirty="0"/>
              <a:t>Kahn, </a:t>
            </a:r>
            <a:r>
              <a:rPr lang="en-US" dirty="0" err="1"/>
              <a:t>Jarett</a:t>
            </a:r>
            <a:r>
              <a:rPr lang="en-US" dirty="0"/>
              <a:t>, et al, ”How to write and speak better”, The Reader’s Digest Association Limited by Toucan Books Limited in association with </a:t>
            </a:r>
            <a:r>
              <a:rPr lang="en-US" dirty="0" err="1"/>
              <a:t>Wordcraft</a:t>
            </a:r>
            <a:r>
              <a:rPr lang="en-US" dirty="0"/>
              <a:t> Editing &amp; Writing Limited, 1993 </a:t>
            </a:r>
          </a:p>
        </p:txBody>
      </p:sp>
      <p:sp>
        <p:nvSpPr>
          <p:cNvPr id="4" name="Slide Number Placeholder 3">
            <a:extLst>
              <a:ext uri="{FF2B5EF4-FFF2-40B4-BE49-F238E27FC236}">
                <a16:creationId xmlns="" xmlns:a16="http://schemas.microsoft.com/office/drawing/2014/main" id="{0A4AFF68-5638-4098-9141-65CA65222B70}"/>
              </a:ext>
            </a:extLst>
          </p:cNvPr>
          <p:cNvSpPr>
            <a:spLocks noGrp="1"/>
          </p:cNvSpPr>
          <p:nvPr>
            <p:ph type="sldNum" sz="quarter" idx="12"/>
          </p:nvPr>
        </p:nvSpPr>
        <p:spPr/>
        <p:txBody>
          <a:bodyPr/>
          <a:lstStyle/>
          <a:p>
            <a:fld id="{D6F2C062-30FD-D947-8F16-8736106E88E2}" type="slidenum">
              <a:rPr lang="en-US" smtClean="0"/>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4C14A4-4617-4312-94E9-73B49DD6D8AA}"/>
              </a:ext>
            </a:extLst>
          </p:cNvPr>
          <p:cNvSpPr>
            <a:spLocks noGrp="1"/>
          </p:cNvSpPr>
          <p:nvPr>
            <p:ph type="title"/>
          </p:nvPr>
        </p:nvSpPr>
        <p:spPr>
          <a:xfrm>
            <a:off x="765174" y="332656"/>
            <a:ext cx="7612063" cy="1164450"/>
          </a:xfrm>
        </p:spPr>
        <p:txBody>
          <a:bodyPr/>
          <a:lstStyle/>
          <a:p>
            <a:r>
              <a:rPr lang="en-US" dirty="0"/>
              <a:t>Key Points to be Covered</a:t>
            </a:r>
            <a:endParaRPr lang="en-IN" dirty="0"/>
          </a:p>
        </p:txBody>
      </p:sp>
      <p:sp>
        <p:nvSpPr>
          <p:cNvPr id="3" name="Content Placeholder 2">
            <a:extLst>
              <a:ext uri="{FF2B5EF4-FFF2-40B4-BE49-F238E27FC236}">
                <a16:creationId xmlns="" xmlns:a16="http://schemas.microsoft.com/office/drawing/2014/main" id="{0A229732-2A6B-4D56-8E9B-D4299D7A7BEA}"/>
              </a:ext>
            </a:extLst>
          </p:cNvPr>
          <p:cNvSpPr>
            <a:spLocks noGrp="1"/>
          </p:cNvSpPr>
          <p:nvPr>
            <p:ph idx="1"/>
          </p:nvPr>
        </p:nvSpPr>
        <p:spPr/>
        <p:txBody>
          <a:bodyPr/>
          <a:lstStyle/>
          <a:p>
            <a:r>
              <a:rPr lang="en-US" dirty="0"/>
              <a:t>Objective of Presentation</a:t>
            </a:r>
          </a:p>
          <a:p>
            <a:r>
              <a:rPr lang="en-US" dirty="0"/>
              <a:t>Common Panics</a:t>
            </a:r>
          </a:p>
          <a:p>
            <a:r>
              <a:rPr lang="en-US" dirty="0"/>
              <a:t>Controlling Anxiety</a:t>
            </a:r>
          </a:p>
          <a:p>
            <a:r>
              <a:rPr lang="en-US" dirty="0"/>
              <a:t>Overcoming Fear</a:t>
            </a:r>
          </a:p>
          <a:p>
            <a:r>
              <a:rPr lang="en-US" dirty="0"/>
              <a:t>Some Exercises</a:t>
            </a:r>
          </a:p>
          <a:p>
            <a:pPr marL="0" indent="0">
              <a:buNone/>
            </a:pPr>
            <a:endParaRPr lang="en-US" dirty="0"/>
          </a:p>
          <a:p>
            <a:pPr marL="0" indent="0">
              <a:buNone/>
            </a:pPr>
            <a:endParaRPr lang="en-IN" dirty="0"/>
          </a:p>
        </p:txBody>
      </p:sp>
      <p:sp>
        <p:nvSpPr>
          <p:cNvPr id="4" name="Slide Number Placeholder 3">
            <a:extLst>
              <a:ext uri="{FF2B5EF4-FFF2-40B4-BE49-F238E27FC236}">
                <a16:creationId xmlns="" xmlns:a16="http://schemas.microsoft.com/office/drawing/2014/main" id="{37612E8C-FF94-40BD-BD27-817B65D419CA}"/>
              </a:ext>
            </a:extLst>
          </p:cNvPr>
          <p:cNvSpPr>
            <a:spLocks noGrp="1"/>
          </p:cNvSpPr>
          <p:nvPr>
            <p:ph type="sldNum" sz="quarter" idx="12"/>
          </p:nvPr>
        </p:nvSpPr>
        <p:spPr/>
        <p:txBody>
          <a:bodyPr/>
          <a:lstStyle/>
          <a:p>
            <a:fld id="{D6F2C062-30FD-D947-8F16-8736106E88E2}" type="slidenum">
              <a:rPr lang="en-US" smtClean="0"/>
              <a:pPr/>
              <a:t>2</a:t>
            </a:fld>
            <a:endParaRPr lang="en-US"/>
          </a:p>
        </p:txBody>
      </p:sp>
    </p:spTree>
    <p:extLst>
      <p:ext uri="{BB962C8B-B14F-4D97-AF65-F5344CB8AC3E}">
        <p14:creationId xmlns="" xmlns:p14="http://schemas.microsoft.com/office/powerpoint/2010/main" val="151899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2DBE10-B30E-4781-8D63-B9A115315862}"/>
              </a:ext>
            </a:extLst>
          </p:cNvPr>
          <p:cNvSpPr>
            <a:spLocks noGrp="1"/>
          </p:cNvSpPr>
          <p:nvPr>
            <p:ph type="title"/>
          </p:nvPr>
        </p:nvSpPr>
        <p:spPr/>
        <p:txBody>
          <a:bodyPr/>
          <a:lstStyle/>
          <a:p>
            <a:r>
              <a:rPr lang="en-US" dirty="0"/>
              <a:t>Resources to be consulted for further reading</a:t>
            </a:r>
            <a:endParaRPr lang="en-IN" dirty="0"/>
          </a:p>
        </p:txBody>
      </p:sp>
      <p:sp>
        <p:nvSpPr>
          <p:cNvPr id="3" name="Content Placeholder 2">
            <a:extLst>
              <a:ext uri="{FF2B5EF4-FFF2-40B4-BE49-F238E27FC236}">
                <a16:creationId xmlns="" xmlns:a16="http://schemas.microsoft.com/office/drawing/2014/main" id="{21566030-0367-48F5-8A69-3FD5B71C1289}"/>
              </a:ext>
            </a:extLst>
          </p:cNvPr>
          <p:cNvSpPr>
            <a:spLocks noGrp="1"/>
          </p:cNvSpPr>
          <p:nvPr>
            <p:ph idx="1"/>
          </p:nvPr>
        </p:nvSpPr>
        <p:spPr>
          <a:xfrm>
            <a:off x="611560" y="1700808"/>
            <a:ext cx="7992887" cy="4752528"/>
          </a:xfrm>
        </p:spPr>
        <p:txBody>
          <a:bodyPr>
            <a:normAutofit/>
          </a:bodyPr>
          <a:lstStyle/>
          <a:p>
            <a:r>
              <a:rPr lang="en-US" dirty="0"/>
              <a:t>Chaturvedi. P.D ( 2011). Business Communication: Concepts, Cases, and Applications, Second edition, Pearson Education India.</a:t>
            </a:r>
          </a:p>
          <a:p>
            <a:r>
              <a:rPr lang="en-US" dirty="0"/>
              <a:t>Its online availability site :https://docs.google.com/viewer?a=v&amp;pid=sites&amp;srcid=</a:t>
            </a:r>
            <a:r>
              <a:rPr lang="en-US" dirty="0" err="1"/>
              <a:t>ZGVmYXVsdGRvbWFpbnxvbG</a:t>
            </a:r>
            <a:r>
              <a:rPr lang="en-US" dirty="0"/>
              <a:t> Vya2RyZXN8Z3g6MjU4MTc4NTNmMTdjMWVjNg</a:t>
            </a:r>
          </a:p>
          <a:p>
            <a:r>
              <a:rPr lang="en-US" dirty="0"/>
              <a:t>Rizvi, A. R. ( 2018) ‘Effective Technical Communication’ 2nd edition, McGraw Hill Education Private Limited, Chennai.</a:t>
            </a:r>
            <a:endParaRPr lang="en-IN" dirty="0"/>
          </a:p>
        </p:txBody>
      </p:sp>
      <p:sp>
        <p:nvSpPr>
          <p:cNvPr id="4" name="Slide Number Placeholder 3">
            <a:extLst>
              <a:ext uri="{FF2B5EF4-FFF2-40B4-BE49-F238E27FC236}">
                <a16:creationId xmlns="" xmlns:a16="http://schemas.microsoft.com/office/drawing/2014/main" id="{5D64484C-29B7-4EA2-9839-34305FEA751B}"/>
              </a:ext>
            </a:extLst>
          </p:cNvPr>
          <p:cNvSpPr>
            <a:spLocks noGrp="1"/>
          </p:cNvSpPr>
          <p:nvPr>
            <p:ph type="sldNum" sz="quarter" idx="12"/>
          </p:nvPr>
        </p:nvSpPr>
        <p:spPr/>
        <p:txBody>
          <a:bodyPr/>
          <a:lstStyle/>
          <a:p>
            <a:fld id="{D6F2C062-30FD-D947-8F16-8736106E88E2}" type="slidenum">
              <a:rPr lang="en-US" smtClean="0"/>
              <a:pPr/>
              <a:t>3</a:t>
            </a:fld>
            <a:endParaRPr lang="en-US"/>
          </a:p>
        </p:txBody>
      </p:sp>
    </p:spTree>
    <p:extLst>
      <p:ext uri="{BB962C8B-B14F-4D97-AF65-F5344CB8AC3E}">
        <p14:creationId xmlns="" xmlns:p14="http://schemas.microsoft.com/office/powerpoint/2010/main" val="149559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9468"/>
            <a:ext cx="8229600" cy="1417638"/>
          </a:xfrm>
        </p:spPr>
        <p:txBody>
          <a:bodyPr/>
          <a:lstStyle/>
          <a:p>
            <a:r>
              <a:rPr lang="en-US" dirty="0"/>
              <a:t>Presentation</a:t>
            </a:r>
          </a:p>
        </p:txBody>
      </p:sp>
      <p:sp>
        <p:nvSpPr>
          <p:cNvPr id="3" name="Content Placeholder 2"/>
          <p:cNvSpPr>
            <a:spLocks noGrp="1"/>
          </p:cNvSpPr>
          <p:nvPr>
            <p:ph idx="1"/>
          </p:nvPr>
        </p:nvSpPr>
        <p:spPr>
          <a:xfrm>
            <a:off x="381000" y="1981200"/>
            <a:ext cx="8382000" cy="4572000"/>
          </a:xfrm>
        </p:spPr>
        <p:txBody>
          <a:bodyPr>
            <a:normAutofit fontScale="92500"/>
          </a:bodyPr>
          <a:lstStyle/>
          <a:p>
            <a:pPr>
              <a:buNone/>
            </a:pPr>
            <a:r>
              <a:rPr lang="en-US" i="1" dirty="0"/>
              <a:t>	</a:t>
            </a:r>
            <a:r>
              <a:rPr lang="en-US" dirty="0"/>
              <a:t>Rhetoric is the art of ruling the minds of men</a:t>
            </a:r>
          </a:p>
          <a:p>
            <a:pPr>
              <a:buNone/>
            </a:pPr>
            <a:r>
              <a:rPr lang="en-US" dirty="0"/>
              <a:t>						-Plato</a:t>
            </a:r>
          </a:p>
          <a:p>
            <a:r>
              <a:rPr lang="en-US" dirty="0"/>
              <a:t>Many great leaders owe their fame to their skills as orators</a:t>
            </a:r>
          </a:p>
          <a:p>
            <a:pPr>
              <a:buNone/>
            </a:pPr>
            <a:r>
              <a:rPr lang="en-US" dirty="0"/>
              <a:t>	Winston Churchill</a:t>
            </a:r>
          </a:p>
          <a:p>
            <a:pPr>
              <a:buNone/>
            </a:pPr>
            <a:r>
              <a:rPr lang="en-US" dirty="0"/>
              <a:t>	John F Kennedy</a:t>
            </a:r>
          </a:p>
          <a:p>
            <a:pPr>
              <a:buNone/>
            </a:pPr>
            <a:r>
              <a:rPr lang="en-US" dirty="0"/>
              <a:t>	Gen Sam </a:t>
            </a:r>
            <a:r>
              <a:rPr lang="en-US" dirty="0" err="1"/>
              <a:t>Manekshaw</a:t>
            </a:r>
            <a:endParaRPr lang="en-US" dirty="0"/>
          </a:p>
          <a:p>
            <a:r>
              <a:rPr lang="en-US" dirty="0"/>
              <a:t>To achieve prominence in public life and to be able to influence  others  one requires to be an effective speaker.</a:t>
            </a:r>
          </a:p>
          <a:p>
            <a:pPr>
              <a:buNone/>
            </a:pPr>
            <a:endParaRPr lang="en-US" i="1" dirty="0"/>
          </a:p>
          <a:p>
            <a:pPr>
              <a:buNone/>
            </a:pPr>
            <a:endParaRPr lang="en-US" i="1" dirty="0"/>
          </a:p>
        </p:txBody>
      </p:sp>
      <p:sp>
        <p:nvSpPr>
          <p:cNvPr id="4" name="Slide Number Placeholder 3">
            <a:extLst>
              <a:ext uri="{FF2B5EF4-FFF2-40B4-BE49-F238E27FC236}">
                <a16:creationId xmlns="" xmlns:a16="http://schemas.microsoft.com/office/drawing/2014/main" id="{FADE1801-1FC2-4E95-A344-9E77B326C74E}"/>
              </a:ext>
            </a:extLst>
          </p:cNvPr>
          <p:cNvSpPr>
            <a:spLocks noGrp="1"/>
          </p:cNvSpPr>
          <p:nvPr>
            <p:ph type="sldNum" sz="quarter" idx="12"/>
          </p:nvPr>
        </p:nvSpPr>
        <p:spPr/>
        <p:txBody>
          <a:bodyPr/>
          <a:lstStyle/>
          <a:p>
            <a:fld id="{D6F2C062-30FD-D947-8F16-8736106E88E2}"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Panics </a:t>
            </a:r>
            <a:r>
              <a:rPr lang="en-US" dirty="0" err="1"/>
              <a:t>Glossophobia</a:t>
            </a:r>
            <a:endParaRPr lang="en-US" dirty="0"/>
          </a:p>
        </p:txBody>
      </p:sp>
      <p:sp>
        <p:nvSpPr>
          <p:cNvPr id="3" name="Content Placeholder 2"/>
          <p:cNvSpPr>
            <a:spLocks noGrp="1"/>
          </p:cNvSpPr>
          <p:nvPr>
            <p:ph idx="1"/>
          </p:nvPr>
        </p:nvSpPr>
        <p:spPr>
          <a:xfrm>
            <a:off x="228600" y="1828800"/>
            <a:ext cx="8648700" cy="4648200"/>
          </a:xfrm>
        </p:spPr>
        <p:txBody>
          <a:bodyPr>
            <a:normAutofit fontScale="92500"/>
          </a:bodyPr>
          <a:lstStyle/>
          <a:p>
            <a:pPr algn="just"/>
            <a:r>
              <a:rPr lang="en-US" dirty="0">
                <a:solidFill>
                  <a:srgbClr val="FFFFFF"/>
                </a:solidFill>
              </a:rPr>
              <a:t>It is estimated that 75% of all people experience some degree of anxiety or nervousness when it comes to public speaking. </a:t>
            </a:r>
          </a:p>
          <a:p>
            <a:pPr algn="just"/>
            <a:r>
              <a:rPr lang="en-US" dirty="0">
                <a:solidFill>
                  <a:srgbClr val="FFFFFF"/>
                </a:solidFill>
              </a:rPr>
              <a:t>People who have been surveyed commonly rank fear of speaking as highly as their fear of spiders, heights and death.</a:t>
            </a:r>
          </a:p>
          <a:p>
            <a:pPr algn="just"/>
            <a:r>
              <a:rPr lang="en-US" dirty="0">
                <a:solidFill>
                  <a:srgbClr val="FFFFFF"/>
                </a:solidFill>
              </a:rPr>
              <a:t>It can range from slight nervousness to paralyzing fear and panic, with more extreme fear known as </a:t>
            </a:r>
            <a:r>
              <a:rPr lang="en-US" dirty="0" err="1">
                <a:solidFill>
                  <a:srgbClr val="FFFFFF"/>
                </a:solidFill>
              </a:rPr>
              <a:t>glossophobia</a:t>
            </a:r>
            <a:r>
              <a:rPr lang="en-US" dirty="0">
                <a:solidFill>
                  <a:srgbClr val="FFFFFF"/>
                </a:solidFill>
              </a:rPr>
              <a:t>.  </a:t>
            </a:r>
          </a:p>
          <a:p>
            <a:pPr algn="just"/>
            <a:r>
              <a:rPr lang="en-US" dirty="0">
                <a:solidFill>
                  <a:srgbClr val="FFFFFF"/>
                </a:solidFill>
              </a:rPr>
              <a:t>The term </a:t>
            </a:r>
            <a:r>
              <a:rPr lang="en-US" dirty="0" err="1">
                <a:solidFill>
                  <a:srgbClr val="FFFFFF"/>
                </a:solidFill>
              </a:rPr>
              <a:t>glossophobia</a:t>
            </a:r>
            <a:r>
              <a:rPr lang="en-US" dirty="0">
                <a:solidFill>
                  <a:srgbClr val="FFFFFF"/>
                </a:solidFill>
              </a:rPr>
              <a:t> derives from the Greek word </a:t>
            </a:r>
            <a:r>
              <a:rPr lang="en-US" i="1" dirty="0" err="1">
                <a:solidFill>
                  <a:srgbClr val="FFFFFF"/>
                </a:solidFill>
              </a:rPr>
              <a:t>glōssa</a:t>
            </a:r>
            <a:r>
              <a:rPr lang="en-US" i="1" dirty="0">
                <a:solidFill>
                  <a:srgbClr val="FFFFFF"/>
                </a:solidFill>
              </a:rPr>
              <a:t>, meaning tongue, and </a:t>
            </a:r>
            <a:r>
              <a:rPr lang="en-US" i="1" dirty="0" err="1">
                <a:solidFill>
                  <a:srgbClr val="FFFFFF"/>
                </a:solidFill>
              </a:rPr>
              <a:t>phobos</a:t>
            </a:r>
            <a:r>
              <a:rPr lang="en-US" i="1" dirty="0">
                <a:solidFill>
                  <a:srgbClr val="FFFFFF"/>
                </a:solidFill>
              </a:rPr>
              <a:t>, meaning fear or dread.</a:t>
            </a:r>
          </a:p>
          <a:p>
            <a:pPr algn="just"/>
            <a:r>
              <a:rPr lang="en-US" dirty="0" err="1">
                <a:solidFill>
                  <a:srgbClr val="FFFFFF"/>
                </a:solidFill>
              </a:rPr>
              <a:t>Glossophobia</a:t>
            </a:r>
            <a:r>
              <a:rPr lang="en-US" dirty="0">
                <a:solidFill>
                  <a:srgbClr val="FFFFFF"/>
                </a:solidFill>
              </a:rPr>
              <a:t> causes a feeling of intense anxiety, including certain physical and verbal symptoms and signs</a:t>
            </a:r>
          </a:p>
          <a:p>
            <a:endParaRPr lang="en-US" dirty="0"/>
          </a:p>
        </p:txBody>
      </p:sp>
      <p:pic>
        <p:nvPicPr>
          <p:cNvPr id="4" name="Picture 3"/>
          <p:cNvPicPr>
            <a:picLocks noChangeAspect="1"/>
          </p:cNvPicPr>
          <p:nvPr/>
        </p:nvPicPr>
        <p:blipFill>
          <a:blip r:embed="rId2"/>
          <a:stretch>
            <a:fillRect/>
          </a:stretch>
        </p:blipFill>
        <p:spPr>
          <a:xfrm>
            <a:off x="7315200" y="79468"/>
            <a:ext cx="1562100" cy="1651000"/>
          </a:xfrm>
          <a:prstGeom prst="rect">
            <a:avLst/>
          </a:prstGeom>
        </p:spPr>
      </p:pic>
      <p:sp>
        <p:nvSpPr>
          <p:cNvPr id="5" name="Slide Number Placeholder 4">
            <a:extLst>
              <a:ext uri="{FF2B5EF4-FFF2-40B4-BE49-F238E27FC236}">
                <a16:creationId xmlns="" xmlns:a16="http://schemas.microsoft.com/office/drawing/2014/main" id="{A3EFB41C-0472-44F0-BBE3-912956F20ED1}"/>
              </a:ext>
            </a:extLst>
          </p:cNvPr>
          <p:cNvSpPr>
            <a:spLocks noGrp="1"/>
          </p:cNvSpPr>
          <p:nvPr>
            <p:ph type="sldNum" sz="quarter" idx="12"/>
          </p:nvPr>
        </p:nvSpPr>
        <p:spPr/>
        <p:txBody>
          <a:bodyPr/>
          <a:lstStyle/>
          <a:p>
            <a:fld id="{D6F2C062-30FD-D947-8F16-8736106E88E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9468"/>
            <a:ext cx="8534400" cy="1444532"/>
          </a:xfrm>
        </p:spPr>
        <p:txBody>
          <a:bodyPr/>
          <a:lstStyle/>
          <a:p>
            <a:r>
              <a:rPr lang="en-US" dirty="0"/>
              <a:t>Symptoms of </a:t>
            </a:r>
            <a:r>
              <a:rPr lang="en-US" dirty="0" err="1"/>
              <a:t>Glossophobia</a:t>
            </a:r>
            <a:endParaRPr lang="en-US" dirty="0"/>
          </a:p>
        </p:txBody>
      </p:sp>
      <p:sp>
        <p:nvSpPr>
          <p:cNvPr id="3" name="Content Placeholder 2"/>
          <p:cNvSpPr>
            <a:spLocks noGrp="1"/>
          </p:cNvSpPr>
          <p:nvPr>
            <p:ph idx="1"/>
          </p:nvPr>
        </p:nvSpPr>
        <p:spPr>
          <a:xfrm>
            <a:off x="0" y="1828800"/>
            <a:ext cx="9144000" cy="5029200"/>
          </a:xfrm>
        </p:spPr>
        <p:txBody>
          <a:bodyPr>
            <a:normAutofit fontScale="92500" lnSpcReduction="10000"/>
          </a:bodyPr>
          <a:lstStyle/>
          <a:p>
            <a:pPr>
              <a:buSzPts val="1400"/>
              <a:buFont typeface="Wingdings 2"/>
              <a:buChar char=""/>
            </a:pPr>
            <a:r>
              <a:rPr lang="en-US" dirty="0">
                <a:solidFill>
                  <a:srgbClr val="FFFFFF"/>
                </a:solidFill>
              </a:rPr>
              <a:t>Increased heart rate/ blood pressure/ pupil dilation</a:t>
            </a:r>
          </a:p>
          <a:p>
            <a:pPr>
              <a:buSzPts val="1400"/>
              <a:buFont typeface="Wingdings 2"/>
              <a:buChar char=""/>
            </a:pPr>
            <a:r>
              <a:rPr lang="en-US" dirty="0">
                <a:solidFill>
                  <a:srgbClr val="FFFFFF"/>
                </a:solidFill>
              </a:rPr>
              <a:t>Acute hearing loss</a:t>
            </a:r>
          </a:p>
          <a:p>
            <a:pPr>
              <a:buSzPts val="1400"/>
              <a:buFont typeface="Wingdings 2"/>
              <a:buChar char=""/>
            </a:pPr>
            <a:r>
              <a:rPr lang="en-US" dirty="0">
                <a:solidFill>
                  <a:srgbClr val="FFFFFF"/>
                </a:solidFill>
              </a:rPr>
              <a:t>Trembling, Sweating, Nausea or vomiting in extreme cases</a:t>
            </a:r>
          </a:p>
          <a:p>
            <a:pPr>
              <a:buSzPts val="1400"/>
              <a:buFont typeface="Wingdings 2"/>
              <a:buChar char=""/>
            </a:pPr>
            <a:r>
              <a:rPr lang="en-US" dirty="0">
                <a:solidFill>
                  <a:srgbClr val="FFFFFF"/>
                </a:solidFill>
              </a:rPr>
              <a:t>Shortness of breath or hyperventilating</a:t>
            </a:r>
          </a:p>
          <a:p>
            <a:pPr>
              <a:buSzPts val="2000"/>
              <a:buFont typeface="Wingdings 2"/>
              <a:buChar char=""/>
            </a:pPr>
            <a:r>
              <a:rPr lang="en-US" dirty="0">
                <a:solidFill>
                  <a:srgbClr val="FFFFFF"/>
                </a:solidFill>
              </a:rPr>
              <a:t>Dizziness</a:t>
            </a:r>
          </a:p>
          <a:p>
            <a:pPr>
              <a:buSzPts val="2000"/>
              <a:buFont typeface="Wingdings 2"/>
              <a:buChar char=""/>
            </a:pPr>
            <a:r>
              <a:rPr lang="en-US" dirty="0">
                <a:solidFill>
                  <a:srgbClr val="FFFFFF"/>
                </a:solidFill>
              </a:rPr>
              <a:t>Dryness in mouth</a:t>
            </a:r>
          </a:p>
          <a:p>
            <a:pPr>
              <a:buSzPts val="2000"/>
              <a:buFont typeface="Wingdings 2"/>
              <a:buChar char=""/>
            </a:pPr>
            <a:r>
              <a:rPr lang="en-US" dirty="0">
                <a:solidFill>
                  <a:srgbClr val="FFFFFF"/>
                </a:solidFill>
              </a:rPr>
              <a:t>Shaking or quivering voice</a:t>
            </a:r>
          </a:p>
          <a:p>
            <a:pPr>
              <a:buSzPts val="2000"/>
              <a:buFont typeface="Wingdings 2"/>
              <a:buChar char=""/>
            </a:pPr>
            <a:r>
              <a:rPr lang="en-US" dirty="0">
                <a:solidFill>
                  <a:srgbClr val="FFFFFF"/>
                </a:solidFill>
              </a:rPr>
              <a:t>Hesitation words such as ‘umm’ and ‘ah’ ( Verbal Fillers)</a:t>
            </a:r>
          </a:p>
          <a:p>
            <a:pPr>
              <a:buSzPts val="2000"/>
              <a:buFont typeface="Wingdings 2"/>
              <a:buChar char=""/>
            </a:pPr>
            <a:r>
              <a:rPr lang="en-US" dirty="0">
                <a:solidFill>
                  <a:srgbClr val="FFFFFF"/>
                </a:solidFill>
              </a:rPr>
              <a:t>Vocalized pauses</a:t>
            </a:r>
          </a:p>
          <a:p>
            <a:pPr>
              <a:buSzPts val="1400"/>
              <a:buFont typeface="Wingdings 2"/>
              <a:buChar char=""/>
            </a:pPr>
            <a:endParaRPr lang="en-US" dirty="0">
              <a:solidFill>
                <a:srgbClr val="FFFFFF"/>
              </a:solidFill>
            </a:endParaRPr>
          </a:p>
          <a:p>
            <a:endParaRPr lang="en-US" dirty="0"/>
          </a:p>
        </p:txBody>
      </p:sp>
      <p:sp>
        <p:nvSpPr>
          <p:cNvPr id="4" name="Slide Number Placeholder 3">
            <a:extLst>
              <a:ext uri="{FF2B5EF4-FFF2-40B4-BE49-F238E27FC236}">
                <a16:creationId xmlns="" xmlns:a16="http://schemas.microsoft.com/office/drawing/2014/main" id="{8E8EE103-D409-44FF-B74F-FB7873631D33}"/>
              </a:ext>
            </a:extLst>
          </p:cNvPr>
          <p:cNvSpPr>
            <a:spLocks noGrp="1"/>
          </p:cNvSpPr>
          <p:nvPr>
            <p:ph type="sldNum" sz="quarter" idx="12"/>
          </p:nvPr>
        </p:nvSpPr>
        <p:spPr/>
        <p:txBody>
          <a:bodyPr/>
          <a:lstStyle/>
          <a:p>
            <a:fld id="{D6F2C062-30FD-D947-8F16-8736106E88E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Glossophobia</a:t>
            </a:r>
            <a:r>
              <a:rPr lang="en-US" dirty="0"/>
              <a:t> situations</a:t>
            </a:r>
          </a:p>
        </p:txBody>
      </p:sp>
      <p:sp>
        <p:nvSpPr>
          <p:cNvPr id="3" name="Content Placeholder 2"/>
          <p:cNvSpPr>
            <a:spLocks noGrp="1"/>
          </p:cNvSpPr>
          <p:nvPr>
            <p:ph idx="1"/>
          </p:nvPr>
        </p:nvSpPr>
        <p:spPr>
          <a:xfrm>
            <a:off x="304800" y="2070846"/>
            <a:ext cx="8458200" cy="4406154"/>
          </a:xfrm>
        </p:spPr>
        <p:txBody>
          <a:bodyPr>
            <a:normAutofit fontScale="92500" lnSpcReduction="20000"/>
          </a:bodyPr>
          <a:lstStyle/>
          <a:p>
            <a:pPr algn="just"/>
            <a:r>
              <a:rPr lang="en-US" dirty="0"/>
              <a:t>In the classroom where the student hopes that the teacher doesn’t call on him to answer a question.</a:t>
            </a:r>
          </a:p>
          <a:p>
            <a:pPr algn="just"/>
            <a:r>
              <a:rPr lang="en-US" dirty="0"/>
              <a:t>It can happen in the workplace where the manager experiences panic attacks at the thought of making a presentation to her superiors. </a:t>
            </a:r>
          </a:p>
          <a:p>
            <a:pPr algn="just"/>
            <a:r>
              <a:rPr lang="en-US" dirty="0"/>
              <a:t>It can happen at home where the jobseeker becomes emotionally distraught before going on a job interview. </a:t>
            </a:r>
          </a:p>
          <a:p>
            <a:pPr algn="just"/>
            <a:r>
              <a:rPr lang="en-US" dirty="0"/>
              <a:t>It can happen at a party where the possibility of meeting someone new is curtailed by butterflies in the stomach and sweaty palms.</a:t>
            </a:r>
          </a:p>
          <a:p>
            <a:pPr>
              <a:buNone/>
            </a:pPr>
            <a:r>
              <a:rPr lang="en-US" dirty="0"/>
              <a:t>						_ Barbara Fish </a:t>
            </a:r>
          </a:p>
        </p:txBody>
      </p:sp>
      <p:sp>
        <p:nvSpPr>
          <p:cNvPr id="4" name="Slide Number Placeholder 3">
            <a:extLst>
              <a:ext uri="{FF2B5EF4-FFF2-40B4-BE49-F238E27FC236}">
                <a16:creationId xmlns="" xmlns:a16="http://schemas.microsoft.com/office/drawing/2014/main" id="{2A9AC5B8-A828-423D-9E79-45B66D6CADBD}"/>
              </a:ext>
            </a:extLst>
          </p:cNvPr>
          <p:cNvSpPr>
            <a:spLocks noGrp="1"/>
          </p:cNvSpPr>
          <p:nvPr>
            <p:ph type="sldNum" sz="quarter" idx="12"/>
          </p:nvPr>
        </p:nvSpPr>
        <p:spPr/>
        <p:txBody>
          <a:bodyPr/>
          <a:lstStyle/>
          <a:p>
            <a:fld id="{D6F2C062-30FD-D947-8F16-8736106E88E2}"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94431"/>
                </a:solidFill>
              </a:rPr>
              <a:t>Causes of Presentation Anxiety</a:t>
            </a:r>
            <a:endParaRPr lang="en-US" dirty="0"/>
          </a:p>
        </p:txBody>
      </p:sp>
      <p:sp>
        <p:nvSpPr>
          <p:cNvPr id="3" name="Content Placeholder 2"/>
          <p:cNvSpPr>
            <a:spLocks noGrp="1"/>
          </p:cNvSpPr>
          <p:nvPr>
            <p:ph idx="1"/>
          </p:nvPr>
        </p:nvSpPr>
        <p:spPr>
          <a:xfrm>
            <a:off x="381000" y="1752600"/>
            <a:ext cx="8382000" cy="4724400"/>
          </a:xfrm>
        </p:spPr>
        <p:txBody>
          <a:bodyPr/>
          <a:lstStyle/>
          <a:p>
            <a:pPr>
              <a:buSzPts val="2400"/>
              <a:buFont typeface="Wingdings 2"/>
              <a:buChar char=""/>
            </a:pPr>
            <a:r>
              <a:rPr lang="en-US" dirty="0">
                <a:solidFill>
                  <a:srgbClr val="FFFFFF"/>
                </a:solidFill>
              </a:rPr>
              <a:t>Natural human response to being exposed ( Fight-Flight Response)</a:t>
            </a:r>
          </a:p>
          <a:p>
            <a:pPr>
              <a:buSzPts val="2400"/>
              <a:buFont typeface="Wingdings 2"/>
              <a:buChar char=""/>
            </a:pPr>
            <a:r>
              <a:rPr lang="en-US" dirty="0">
                <a:solidFill>
                  <a:srgbClr val="FFFFFF"/>
                </a:solidFill>
              </a:rPr>
              <a:t>Negative experiences early in life ("nobody cares about what I have to say”)</a:t>
            </a:r>
          </a:p>
          <a:p>
            <a:pPr>
              <a:buSzPts val="2400"/>
              <a:buFont typeface="Wingdings 2"/>
              <a:buChar char=""/>
            </a:pPr>
            <a:r>
              <a:rPr lang="en-US" dirty="0">
                <a:solidFill>
                  <a:srgbClr val="FFFFFF"/>
                </a:solidFill>
              </a:rPr>
              <a:t>Runs in families</a:t>
            </a:r>
          </a:p>
          <a:p>
            <a:pPr>
              <a:buSzPts val="2400"/>
              <a:buFont typeface="Wingdings 2"/>
              <a:buChar char=""/>
            </a:pPr>
            <a:r>
              <a:rPr lang="en-US" dirty="0">
                <a:solidFill>
                  <a:srgbClr val="FFFFFF"/>
                </a:solidFill>
              </a:rPr>
              <a:t>Self-defeating thoughts</a:t>
            </a:r>
          </a:p>
          <a:p>
            <a:pPr>
              <a:buSzPts val="2400"/>
              <a:buFont typeface="Wingdings 2"/>
              <a:buChar char=""/>
            </a:pPr>
            <a:r>
              <a:rPr lang="en-US" dirty="0">
                <a:solidFill>
                  <a:srgbClr val="FFFFFF"/>
                </a:solidFill>
              </a:rPr>
              <a:t>Fear of the Unknown</a:t>
            </a:r>
            <a:endParaRPr lang="en-US" dirty="0"/>
          </a:p>
        </p:txBody>
      </p:sp>
      <p:sp>
        <p:nvSpPr>
          <p:cNvPr id="4" name="Slide Number Placeholder 3">
            <a:extLst>
              <a:ext uri="{FF2B5EF4-FFF2-40B4-BE49-F238E27FC236}">
                <a16:creationId xmlns="" xmlns:a16="http://schemas.microsoft.com/office/drawing/2014/main" id="{542C225F-1844-4308-A2E8-BEDA3DA926DF}"/>
              </a:ext>
            </a:extLst>
          </p:cNvPr>
          <p:cNvSpPr>
            <a:spLocks noGrp="1"/>
          </p:cNvSpPr>
          <p:nvPr>
            <p:ph type="sldNum" sz="quarter" idx="12"/>
          </p:nvPr>
        </p:nvSpPr>
        <p:spPr/>
        <p:txBody>
          <a:bodyPr/>
          <a:lstStyle/>
          <a:p>
            <a:fld id="{D6F2C062-30FD-D947-8F16-8736106E88E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9468"/>
            <a:ext cx="8381999" cy="1417638"/>
          </a:xfrm>
        </p:spPr>
        <p:txBody>
          <a:bodyPr/>
          <a:lstStyle/>
          <a:p>
            <a:r>
              <a:rPr lang="en-US" dirty="0"/>
              <a:t>Overcoming the fear</a:t>
            </a:r>
          </a:p>
        </p:txBody>
      </p:sp>
      <p:sp>
        <p:nvSpPr>
          <p:cNvPr id="3" name="Content Placeholder 2"/>
          <p:cNvSpPr>
            <a:spLocks noGrp="1"/>
          </p:cNvSpPr>
          <p:nvPr>
            <p:ph idx="1"/>
          </p:nvPr>
        </p:nvSpPr>
        <p:spPr>
          <a:xfrm>
            <a:off x="0" y="1828800"/>
            <a:ext cx="9144000" cy="5029200"/>
          </a:xfrm>
        </p:spPr>
        <p:txBody>
          <a:bodyPr>
            <a:normAutofit/>
          </a:bodyPr>
          <a:lstStyle/>
          <a:p>
            <a:r>
              <a:rPr lang="en-US" dirty="0"/>
              <a:t>Know your material. Give special focus to the introduction, because this is when you are likely to be most nervous.</a:t>
            </a:r>
          </a:p>
          <a:p>
            <a:r>
              <a:rPr lang="en-US" dirty="0"/>
              <a:t>Practice often and aloud</a:t>
            </a:r>
          </a:p>
          <a:p>
            <a:r>
              <a:rPr lang="en-US" dirty="0"/>
              <a:t>Videotape your presentation</a:t>
            </a:r>
          </a:p>
          <a:p>
            <a:r>
              <a:rPr lang="en-US" dirty="0"/>
              <a:t>Use virtual reality – practice in realistic virtual environments before the event to overcome anxiety.</a:t>
            </a:r>
          </a:p>
          <a:p>
            <a:r>
              <a:rPr lang="en-US" dirty="0"/>
              <a:t>Prepare possible audience questions </a:t>
            </a:r>
          </a:p>
          <a:p>
            <a:pPr>
              <a:buSzPts val="1900"/>
              <a:buFont typeface="Wingdings 2"/>
              <a:buChar char=""/>
            </a:pPr>
            <a:r>
              <a:rPr lang="en-US" dirty="0">
                <a:solidFill>
                  <a:srgbClr val="FFFFFF"/>
                </a:solidFill>
              </a:rPr>
              <a:t>Don't memorize your speech. You are much better off knowing the essence of what you want to say.</a:t>
            </a:r>
          </a:p>
          <a:p>
            <a:endParaRPr lang="en-US" dirty="0"/>
          </a:p>
        </p:txBody>
      </p:sp>
      <p:sp>
        <p:nvSpPr>
          <p:cNvPr id="4" name="Slide Number Placeholder 3">
            <a:extLst>
              <a:ext uri="{FF2B5EF4-FFF2-40B4-BE49-F238E27FC236}">
                <a16:creationId xmlns="" xmlns:a16="http://schemas.microsoft.com/office/drawing/2014/main" id="{9A603691-14B7-4B1F-B928-2864D7A17D8A}"/>
              </a:ext>
            </a:extLst>
          </p:cNvPr>
          <p:cNvSpPr>
            <a:spLocks noGrp="1"/>
          </p:cNvSpPr>
          <p:nvPr>
            <p:ph type="sldNum" sz="quarter" idx="12"/>
          </p:nvPr>
        </p:nvSpPr>
        <p:spPr/>
        <p:txBody>
          <a:bodyPr/>
          <a:lstStyle/>
          <a:p>
            <a:fld id="{D6F2C062-30FD-D947-8F16-8736106E88E2}"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majorFont>
      <a:minorFont>
        <a:latin typeface="Book Antiqua"/>
        <a:ea typeface=""/>
        <a:cs typeface=""/>
        <a:font script="Jpan" typeface="ＭＳ 明朝"/>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Habitat.thmx</Template>
  <TotalTime>831</TotalTime>
  <Words>780</Words>
  <Application>Microsoft Office PowerPoint</Application>
  <PresentationFormat>On-screen Show (4:3)</PresentationFormat>
  <Paragraphs>100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Habitat</vt:lpstr>
      <vt:lpstr>Lecture 4: Effective Presentation Skills-I</vt:lpstr>
      <vt:lpstr>Key Points to be Covered</vt:lpstr>
      <vt:lpstr>Resources to be consulted for further reading</vt:lpstr>
      <vt:lpstr>Presentation</vt:lpstr>
      <vt:lpstr>Common Panics Glossophobia</vt:lpstr>
      <vt:lpstr>Symptoms of Glossophobia</vt:lpstr>
      <vt:lpstr>Examples of Glossophobia situations</vt:lpstr>
      <vt:lpstr>Causes of Presentation Anxiety</vt:lpstr>
      <vt:lpstr>Overcoming the fear</vt:lpstr>
      <vt:lpstr>Overcoming the fear</vt:lpstr>
      <vt:lpstr>Exercises to Overcome Fear Of Speaking</vt:lpstr>
      <vt:lpstr>Some Questions</vt:lpstr>
      <vt:lpstr>Video On Gen Sam Manekshaw, Shashi Tharoor </vt:lpstr>
      <vt:lpstr>Learning Outcomes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Presentation Skills</dc:title>
  <dc:creator>Ghazal Pannu</dc:creator>
  <cp:lastModifiedBy>monali</cp:lastModifiedBy>
  <cp:revision>231</cp:revision>
  <dcterms:created xsi:type="dcterms:W3CDTF">2020-08-25T13:01:00Z</dcterms:created>
  <dcterms:modified xsi:type="dcterms:W3CDTF">2020-09-18T16:20:00Z</dcterms:modified>
</cp:coreProperties>
</file>