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notesMasterIdLst>
    <p:notesMasterId r:id="rId24"/>
  </p:notesMasterIdLst>
  <p:sldIdLst>
    <p:sldId id="256" r:id="rId2"/>
    <p:sldId id="307" r:id="rId3"/>
    <p:sldId id="308" r:id="rId4"/>
    <p:sldId id="258" r:id="rId5"/>
    <p:sldId id="259" r:id="rId6"/>
    <p:sldId id="277" r:id="rId7"/>
    <p:sldId id="278" r:id="rId8"/>
    <p:sldId id="279" r:id="rId9"/>
    <p:sldId id="280" r:id="rId10"/>
    <p:sldId id="281" r:id="rId11"/>
    <p:sldId id="282" r:id="rId12"/>
    <p:sldId id="284" r:id="rId13"/>
    <p:sldId id="312" r:id="rId14"/>
    <p:sldId id="310" r:id="rId15"/>
    <p:sldId id="294" r:id="rId16"/>
    <p:sldId id="297" r:id="rId17"/>
    <p:sldId id="296" r:id="rId18"/>
    <p:sldId id="298" r:id="rId19"/>
    <p:sldId id="300" r:id="rId20"/>
    <p:sldId id="276" r:id="rId21"/>
    <p:sldId id="313" r:id="rId22"/>
    <p:sldId id="31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70" d="100"/>
          <a:sy n="70" d="100"/>
        </p:scale>
        <p:origin x="-1380" y="4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BEE79F-E38F-4DE7-909B-E5545C4ABFD8}" type="datetimeFigureOut">
              <a:rPr lang="en-IN" smtClean="0"/>
              <a:pPr/>
              <a:t>23-09-2020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62D01-076D-4E6F-9572-4546632A5E2C}" type="slidenum">
              <a:rPr lang="en-IN" smtClean="0"/>
              <a:pPr/>
              <a:t>‹#›</a:t>
            </a:fld>
            <a:endParaRPr lang="en-IN"/>
          </a:p>
        </p:txBody>
      </p:sp>
    </p:spTree>
    <p:extLst>
      <p:ext uri="{BB962C8B-B14F-4D97-AF65-F5344CB8AC3E}">
        <p14:creationId xmlns="" xmlns:p14="http://schemas.microsoft.com/office/powerpoint/2010/main" val="3076946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D3FBF6-FC9B-46C7-9135-53C72D6B171D}" type="datetime1">
              <a:rPr lang="en-IN" smtClean="0"/>
              <a:pPr/>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1938472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8D5352-C9D7-4D4D-BEAE-A7914055FDA8}" type="datetime1">
              <a:rPr lang="en-IN" smtClean="0"/>
              <a:pPr/>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3197393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3FE7F1-191C-42FF-A02D-4C0EFD083C75}" type="datetime1">
              <a:rPr lang="en-IN" smtClean="0"/>
              <a:pPr/>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2716034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E58D1F-40AD-4A48-A503-F499DACD4753}" type="datetime1">
              <a:rPr lang="en-IN" smtClean="0"/>
              <a:pPr/>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2ED67-23B0-455D-BE39-D949FFC4BBBB}" type="slidenum">
              <a:rPr lang="en-IN" smtClean="0"/>
              <a:pPr/>
              <a:t>‹#›</a:t>
            </a:fld>
            <a:endParaRPr lang="en-IN"/>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2622458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57AB78-2AA9-4900-AD91-B692BB3EABF7}" type="datetime1">
              <a:rPr lang="en-IN" smtClean="0"/>
              <a:pPr/>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1450525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D6B6EAF-49B0-46B1-9F63-360FB1B1D6BC}" type="datetime1">
              <a:rPr lang="en-IN" smtClean="0"/>
              <a:pPr/>
              <a:t>23-09-2020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2602715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3D229C-D02F-43E0-B09B-33753CF1E099}" type="datetime1">
              <a:rPr lang="en-IN" smtClean="0"/>
              <a:pPr/>
              <a:t>23-09-2020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2569680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1B042-AA10-4554-9253-3FAC0AEEC365}" type="datetime1">
              <a:rPr lang="en-IN" smtClean="0"/>
              <a:pPr/>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7262141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2ABFD0-6B36-45A0-9F71-CBAAACE43EC7}" type="datetime1">
              <a:rPr lang="en-IN" smtClean="0"/>
              <a:pPr/>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199787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DDD76-E8CC-47CD-8C76-8A22DA75DEDF}" type="datetime1">
              <a:rPr lang="en-IN" smtClean="0"/>
              <a:pPr/>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158433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3BCAD-F601-4F7C-922F-143E89C56CEC}" type="datetime1">
              <a:rPr lang="en-IN" smtClean="0"/>
              <a:pPr/>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1255091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67DE29-A805-422E-86D1-704C98979000}" type="datetime1">
              <a:rPr lang="en-IN" smtClean="0"/>
              <a:pPr/>
              <a:t>23-09-2020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402952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0F846-5DB1-4F5E-AEFA-44CA79DB315D}" type="datetime1">
              <a:rPr lang="en-IN" smtClean="0"/>
              <a:pPr/>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366077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90E744-9555-4CF1-B1FB-56ED8827802F}" type="datetime1">
              <a:rPr lang="en-IN" smtClean="0"/>
              <a:pPr/>
              <a:t>23-09-2020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2267089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8BD8DA-E832-4CC2-ABDA-D70CBE19DF20}" type="datetime1">
              <a:rPr lang="en-IN" smtClean="0"/>
              <a:pPr/>
              <a:t>23-09-2020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333377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A4FD794-7D40-40E9-AD24-B9CA5CF902A9}" type="datetime1">
              <a:rPr lang="en-IN" smtClean="0"/>
              <a:pPr/>
              <a:t>23-09-2020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345854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AE09C6-9774-43DA-8370-A9E6CC26680D}" type="datetime1">
              <a:rPr lang="en-IN" smtClean="0"/>
              <a:pPr/>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418597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926267A-E9DA-4CBE-A845-F08EA495918E}" type="datetime1">
              <a:rPr lang="en-IN" smtClean="0"/>
              <a:pPr/>
              <a:t>23-09-2020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2471508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tileRect/>
        </a:gra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3E57B747-0AC3-4687-AE25-D8F0144980BB}" type="datetime1">
              <a:rPr lang="en-IN" smtClean="0"/>
              <a:pPr/>
              <a:t>23-09-2020</a:t>
            </a:fld>
            <a:endParaRPr lang="en-IN"/>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EAF2ED67-23B0-455D-BE39-D949FFC4BBBB}" type="slidenum">
              <a:rPr lang="en-IN" smtClean="0"/>
              <a:pPr/>
              <a:t>‹#›</a:t>
            </a:fld>
            <a:endParaRPr lang="en-IN"/>
          </a:p>
        </p:txBody>
      </p:sp>
    </p:spTree>
    <p:extLst>
      <p:ext uri="{BB962C8B-B14F-4D97-AF65-F5344CB8AC3E}">
        <p14:creationId xmlns="" xmlns:p14="http://schemas.microsoft.com/office/powerpoint/2010/main" val="408829323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 id="2147483956" r:id="rId13"/>
    <p:sldLayoutId id="2147483957" r:id="rId14"/>
    <p:sldLayoutId id="2147483958" r:id="rId15"/>
    <p:sldLayoutId id="2147483959" r:id="rId16"/>
    <p:sldLayoutId id="2147483960" r:id="rId17"/>
    <p:sldLayoutId id="2147483961" r:id="rId18"/>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hyperlink" Target="https://virtualspeech.com/blog/what-is-glossophobia-and-how-to-overcome-it" TargetMode="Externa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hyperlink" Target="https://virtualspeech.com/blog/what-is-glossophobia-and-how-to-overcome-it" TargetMode="Externa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3CE98D6-5495-448C-9129-26E5D954F9B3}"/>
              </a:ext>
            </a:extLst>
          </p:cNvPr>
          <p:cNvSpPr>
            <a:spLocks noGrp="1"/>
          </p:cNvSpPr>
          <p:nvPr>
            <p:ph type="ctrTitle"/>
          </p:nvPr>
        </p:nvSpPr>
        <p:spPr>
          <a:xfrm>
            <a:off x="552450" y="1076325"/>
            <a:ext cx="7620000" cy="3390900"/>
          </a:xfrm>
        </p:spPr>
        <p:txBody>
          <a:bodyPr>
            <a:normAutofit fontScale="90000"/>
          </a:bodyPr>
          <a:lstStyle/>
          <a:p>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dirty="0">
                <a:latin typeface="Arial Narrow" panose="020B0606020202030204" pitchFamily="34" charset="0"/>
              </a:rPr>
              <a:t/>
            </a:r>
            <a:br>
              <a:rPr lang="en-US" dirty="0">
                <a:latin typeface="Arial Narrow" panose="020B0606020202030204" pitchFamily="34" charset="0"/>
              </a:rPr>
            </a:br>
            <a:r>
              <a:rPr lang="en-US" sz="4900" dirty="0">
                <a:latin typeface="Bell MT" panose="02020503060305020303" pitchFamily="18" charset="0"/>
              </a:rPr>
              <a:t>Lecture 5</a:t>
            </a:r>
            <a:br>
              <a:rPr lang="en-US" sz="4900" dirty="0">
                <a:latin typeface="Bell MT" panose="02020503060305020303" pitchFamily="18" charset="0"/>
              </a:rPr>
            </a:br>
            <a:r>
              <a:rPr lang="en-US" sz="4900" dirty="0">
                <a:latin typeface="Bell MT" panose="02020503060305020303" pitchFamily="18" charset="0"/>
              </a:rPr>
              <a:t>Effective Presentation Skills II</a:t>
            </a:r>
            <a:r>
              <a:rPr lang="en-US" dirty="0">
                <a:latin typeface="Arial Narrow" panose="020B0606020202030204" pitchFamily="34" charset="0"/>
              </a:rPr>
              <a:t/>
            </a:r>
            <a:br>
              <a:rPr lang="en-US" dirty="0">
                <a:latin typeface="Arial Narrow" panose="020B0606020202030204" pitchFamily="34" charset="0"/>
              </a:rPr>
            </a:br>
            <a:endParaRPr lang="en-IN" dirty="0">
              <a:latin typeface="Arial Narrow" panose="020B0606020202030204" pitchFamily="34" charset="0"/>
            </a:endParaRPr>
          </a:p>
        </p:txBody>
      </p:sp>
      <p:sp>
        <p:nvSpPr>
          <p:cNvPr id="5" name="Slide Number Placeholder 4">
            <a:extLst>
              <a:ext uri="{FF2B5EF4-FFF2-40B4-BE49-F238E27FC236}">
                <a16:creationId xmlns="" xmlns:a16="http://schemas.microsoft.com/office/drawing/2014/main" id="{7B24674D-13F0-4153-9D09-91F431E1FCF9}"/>
              </a:ext>
            </a:extLst>
          </p:cNvPr>
          <p:cNvSpPr>
            <a:spLocks noGrp="1"/>
          </p:cNvSpPr>
          <p:nvPr>
            <p:ph type="sldNum" sz="quarter" idx="12"/>
          </p:nvPr>
        </p:nvSpPr>
        <p:spPr/>
        <p:txBody>
          <a:bodyPr/>
          <a:lstStyle/>
          <a:p>
            <a:fld id="{EAF2ED67-23B0-455D-BE39-D949FFC4BBBB}" type="slidenum">
              <a:rPr lang="en-IN" smtClean="0"/>
              <a:pPr/>
              <a:t>1</a:t>
            </a:fld>
            <a:endParaRPr lang="en-IN"/>
          </a:p>
        </p:txBody>
      </p:sp>
    </p:spTree>
    <p:extLst>
      <p:ext uri="{BB962C8B-B14F-4D97-AF65-F5344CB8AC3E}">
        <p14:creationId xmlns="" xmlns:p14="http://schemas.microsoft.com/office/powerpoint/2010/main" val="289887711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66700"/>
            <a:ext cx="8153400" cy="1190625"/>
          </a:xfrm>
        </p:spPr>
        <p:txBody>
          <a:bodyPr>
            <a:normAutofit fontScale="90000"/>
          </a:bodyPr>
          <a:lstStyle/>
          <a:p>
            <a:r>
              <a:rPr lang="en-US" dirty="0"/>
              <a:t/>
            </a:r>
            <a:br>
              <a:rPr lang="en-US" dirty="0"/>
            </a:br>
            <a:r>
              <a:rPr lang="en-US" sz="4400" dirty="0">
                <a:latin typeface="Bell MT" panose="02020503060305020303" pitchFamily="18" charset="0"/>
              </a:rPr>
              <a:t>Effective Delivery-II</a:t>
            </a:r>
            <a:r>
              <a:rPr lang="en-US" dirty="0"/>
              <a:t/>
            </a:r>
            <a:br>
              <a:rPr lang="en-US" dirty="0"/>
            </a:br>
            <a:endParaRPr lang="en-US" dirty="0"/>
          </a:p>
        </p:txBody>
      </p:sp>
      <p:sp>
        <p:nvSpPr>
          <p:cNvPr id="3" name="Content Placeholder 2"/>
          <p:cNvSpPr>
            <a:spLocks noGrp="1"/>
          </p:cNvSpPr>
          <p:nvPr>
            <p:ph idx="1"/>
          </p:nvPr>
        </p:nvSpPr>
        <p:spPr>
          <a:xfrm>
            <a:off x="400050" y="1552575"/>
            <a:ext cx="8401050" cy="5210175"/>
          </a:xfrm>
        </p:spPr>
        <p:txBody>
          <a:bodyPr>
            <a:noAutofit/>
          </a:bodyPr>
          <a:lstStyle/>
          <a:p>
            <a:r>
              <a:rPr lang="en-US" sz="1800" dirty="0">
                <a:latin typeface="Bell MT" panose="02020503060305020303" pitchFamily="18" charset="0"/>
              </a:rPr>
              <a:t>Rehearsing: Once the speech is structured ,rehearsing is the key. </a:t>
            </a:r>
          </a:p>
          <a:p>
            <a:r>
              <a:rPr lang="en-US" sz="1800" dirty="0">
                <a:latin typeface="Bell MT" panose="02020503060305020303" pitchFamily="18" charset="0"/>
              </a:rPr>
              <a:t>A few questions to assess the presentation ( Rehearse stage)</a:t>
            </a:r>
          </a:p>
          <a:p>
            <a:pPr lvl="1"/>
            <a:r>
              <a:rPr lang="en-US" dirty="0">
                <a:latin typeface="Bell MT" panose="02020503060305020303" pitchFamily="18" charset="0"/>
              </a:rPr>
              <a:t>Try out and practice the speech with friends, colleagues or relatives, choosing the ones who will give  constructive criticism</a:t>
            </a:r>
          </a:p>
          <a:p>
            <a:pPr lvl="1"/>
            <a:r>
              <a:rPr lang="en-US" dirty="0">
                <a:latin typeface="Bell MT" panose="02020503060305020303" pitchFamily="18" charset="0"/>
              </a:rPr>
              <a:t>Ask them if they could identify with the main thrust of the speech and  seek their thoughts on the delivery of contents</a:t>
            </a:r>
          </a:p>
          <a:p>
            <a:pPr lvl="1"/>
            <a:r>
              <a:rPr lang="en-US" dirty="0">
                <a:latin typeface="Bell MT" panose="02020503060305020303" pitchFamily="18" charset="0"/>
              </a:rPr>
              <a:t>Take feedback on  the use of voice and body language</a:t>
            </a:r>
          </a:p>
          <a:p>
            <a:pPr lvl="1"/>
            <a:r>
              <a:rPr lang="en-US" dirty="0">
                <a:latin typeface="Bell MT" panose="02020503060305020303" pitchFamily="18" charset="0"/>
              </a:rPr>
              <a:t>Get them to ask  questions at the end of the presentation</a:t>
            </a:r>
          </a:p>
          <a:p>
            <a:pPr lvl="1"/>
            <a:r>
              <a:rPr lang="en-US" dirty="0">
                <a:latin typeface="Bell MT" panose="02020503060305020303" pitchFamily="18" charset="0"/>
              </a:rPr>
              <a:t>Check for timing( It is advisable to finish before time)</a:t>
            </a:r>
          </a:p>
          <a:p>
            <a:pPr lvl="1"/>
            <a:r>
              <a:rPr lang="en-US" dirty="0">
                <a:latin typeface="Bell MT" panose="02020503060305020303" pitchFamily="18" charset="0"/>
              </a:rPr>
              <a:t>If  visual aids are being used, rehearse with them </a:t>
            </a:r>
          </a:p>
        </p:txBody>
      </p:sp>
      <p:sp>
        <p:nvSpPr>
          <p:cNvPr id="4" name="Slide Number Placeholder 3">
            <a:extLst>
              <a:ext uri="{FF2B5EF4-FFF2-40B4-BE49-F238E27FC236}">
                <a16:creationId xmlns="" xmlns:a16="http://schemas.microsoft.com/office/drawing/2014/main" id="{25099BDF-AF11-49EA-A167-B3AF5AFDE957}"/>
              </a:ext>
            </a:extLst>
          </p:cNvPr>
          <p:cNvSpPr>
            <a:spLocks noGrp="1"/>
          </p:cNvSpPr>
          <p:nvPr>
            <p:ph type="sldNum" sz="quarter" idx="12"/>
          </p:nvPr>
        </p:nvSpPr>
        <p:spPr/>
        <p:txBody>
          <a:bodyPr/>
          <a:lstStyle/>
          <a:p>
            <a:fld id="{EAF2ED67-23B0-455D-BE39-D949FFC4BBBB}"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
            <a:ext cx="8239125" cy="1171575"/>
          </a:xfrm>
        </p:spPr>
        <p:txBody>
          <a:bodyPr>
            <a:normAutofit/>
          </a:bodyPr>
          <a:lstStyle/>
          <a:p>
            <a:r>
              <a:rPr lang="en-US" sz="4000" dirty="0">
                <a:latin typeface="Bell MT" panose="02020503060305020303" pitchFamily="18" charset="0"/>
              </a:rPr>
              <a:t>Effective Delivery-III </a:t>
            </a:r>
          </a:p>
        </p:txBody>
      </p:sp>
      <p:sp>
        <p:nvSpPr>
          <p:cNvPr id="3" name="Content Placeholder 2"/>
          <p:cNvSpPr>
            <a:spLocks noGrp="1"/>
          </p:cNvSpPr>
          <p:nvPr>
            <p:ph idx="1"/>
          </p:nvPr>
        </p:nvSpPr>
        <p:spPr>
          <a:xfrm>
            <a:off x="352425" y="1752600"/>
            <a:ext cx="8477250" cy="4953000"/>
          </a:xfrm>
        </p:spPr>
        <p:txBody>
          <a:bodyPr>
            <a:normAutofit fontScale="92500" lnSpcReduction="20000"/>
          </a:bodyPr>
          <a:lstStyle/>
          <a:p>
            <a:pPr>
              <a:buNone/>
            </a:pPr>
            <a:r>
              <a:rPr lang="en-US" dirty="0"/>
              <a:t>	</a:t>
            </a:r>
            <a:r>
              <a:rPr lang="en-US" dirty="0">
                <a:latin typeface="Bell MT" panose="02020503060305020303" pitchFamily="18" charset="0"/>
              </a:rPr>
              <a:t>Using the right language, rhetorical tricks, gestures, vocal techniques---varying in pace when one delivers  a presentation are important aspects of Effective Delivery</a:t>
            </a:r>
          </a:p>
          <a:p>
            <a:pPr lvl="1"/>
            <a:r>
              <a:rPr lang="en-US" sz="2000" dirty="0">
                <a:latin typeface="Bell MT" panose="02020503060305020303" pitchFamily="18" charset="0"/>
              </a:rPr>
              <a:t>Short  sentences and simple language ( Short sentences convey points precisely)</a:t>
            </a:r>
          </a:p>
          <a:p>
            <a:pPr lvl="1"/>
            <a:r>
              <a:rPr lang="en-US" sz="2000" dirty="0">
                <a:latin typeface="Bell MT" panose="02020503060305020303" pitchFamily="18" charset="0"/>
              </a:rPr>
              <a:t>Rhetorical tricks: (The effectiveness of the use of repetition, contrast particularly at the beginning and end of presentation)</a:t>
            </a:r>
          </a:p>
          <a:p>
            <a:pPr lvl="1"/>
            <a:r>
              <a:rPr lang="en-US" sz="2000" dirty="0">
                <a:latin typeface="Bell MT" panose="02020503060305020303" pitchFamily="18" charset="0"/>
              </a:rPr>
              <a:t>The use of Gesture ( to emphasize and stimulate the attention of the audience) </a:t>
            </a:r>
          </a:p>
          <a:p>
            <a:pPr lvl="1"/>
            <a:r>
              <a:rPr lang="en-US" sz="2000" dirty="0">
                <a:latin typeface="Bell MT" panose="02020503060305020303" pitchFamily="18" charset="0"/>
              </a:rPr>
              <a:t>Clear Speech ( Articulation is the key)</a:t>
            </a:r>
          </a:p>
          <a:p>
            <a:pPr lvl="4">
              <a:buNone/>
            </a:pPr>
            <a:r>
              <a:rPr lang="en-US" sz="2000" dirty="0">
                <a:latin typeface="Bell MT" panose="02020503060305020303" pitchFamily="18" charset="0"/>
              </a:rPr>
              <a:t>								</a:t>
            </a:r>
            <a:r>
              <a:rPr lang="en-US" dirty="0">
                <a:latin typeface="Bell MT" panose="02020503060305020303" pitchFamily="18" charset="0"/>
              </a:rPr>
              <a:t>															</a:t>
            </a:r>
            <a:r>
              <a:rPr lang="en-US" sz="2000" dirty="0">
                <a:latin typeface="Bell MT" panose="02020503060305020303" pitchFamily="18" charset="0"/>
              </a:rPr>
              <a:t>…continued</a:t>
            </a:r>
          </a:p>
        </p:txBody>
      </p:sp>
      <p:sp>
        <p:nvSpPr>
          <p:cNvPr id="4" name="Slide Number Placeholder 3">
            <a:extLst>
              <a:ext uri="{FF2B5EF4-FFF2-40B4-BE49-F238E27FC236}">
                <a16:creationId xmlns="" xmlns:a16="http://schemas.microsoft.com/office/drawing/2014/main" id="{FD47D119-B4D7-4861-BC54-58FEA68230EC}"/>
              </a:ext>
            </a:extLst>
          </p:cNvPr>
          <p:cNvSpPr>
            <a:spLocks noGrp="1"/>
          </p:cNvSpPr>
          <p:nvPr>
            <p:ph type="sldNum" sz="quarter" idx="12"/>
          </p:nvPr>
        </p:nvSpPr>
        <p:spPr/>
        <p:txBody>
          <a:bodyPr/>
          <a:lstStyle/>
          <a:p>
            <a:fld id="{EAF2ED67-23B0-455D-BE39-D949FFC4BBBB}" type="slidenum">
              <a:rPr lang="en-IN" smtClean="0"/>
              <a:pPr/>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314324"/>
            <a:ext cx="7924798" cy="1333502"/>
          </a:xfrm>
        </p:spPr>
        <p:txBody>
          <a:bodyPr>
            <a:normAutofit/>
          </a:bodyPr>
          <a:lstStyle/>
          <a:p>
            <a:r>
              <a:rPr lang="en-US" sz="4000" dirty="0">
                <a:latin typeface="Bell MT" panose="02020503060305020303" pitchFamily="18" charset="0"/>
              </a:rPr>
              <a:t>Effective Delivery-III </a:t>
            </a:r>
          </a:p>
        </p:txBody>
      </p:sp>
      <p:sp>
        <p:nvSpPr>
          <p:cNvPr id="3" name="Content Placeholder 2"/>
          <p:cNvSpPr>
            <a:spLocks noGrp="1"/>
          </p:cNvSpPr>
          <p:nvPr>
            <p:ph idx="1"/>
          </p:nvPr>
        </p:nvSpPr>
        <p:spPr>
          <a:xfrm>
            <a:off x="447675" y="1828800"/>
            <a:ext cx="8343900" cy="4714876"/>
          </a:xfrm>
        </p:spPr>
        <p:txBody>
          <a:bodyPr/>
          <a:lstStyle/>
          <a:p>
            <a:pPr lvl="1"/>
            <a:r>
              <a:rPr lang="en-US" sz="2000" dirty="0">
                <a:latin typeface="Bell MT" panose="02020503060305020303" pitchFamily="18" charset="0"/>
              </a:rPr>
              <a:t>The use of Pause  ( before particularly important statements, statistics, anecdotes, quotations helps create  momentary suspense. They give one time to take breath, organize thought and audience time to assimilate what has been said) </a:t>
            </a:r>
          </a:p>
          <a:p>
            <a:pPr lvl="1"/>
            <a:r>
              <a:rPr lang="en-US" sz="2000" dirty="0">
                <a:latin typeface="Bell MT" panose="02020503060305020303" pitchFamily="18" charset="0"/>
              </a:rPr>
              <a:t>Variety of Pace, Pitch &amp; Volume ( Avoid monotonous tone; vary how fast and loud you speak; don’t gabble; assess yourself critically when you practice)</a:t>
            </a:r>
          </a:p>
          <a:p>
            <a:pPr lvl="1"/>
            <a:r>
              <a:rPr lang="en-US" sz="2000" dirty="0">
                <a:latin typeface="Bell MT" panose="02020503060305020303" pitchFamily="18" charset="0"/>
              </a:rPr>
              <a:t>Eye Contact ( Steady eye contact inspires confidence)</a:t>
            </a:r>
          </a:p>
          <a:p>
            <a:pPr>
              <a:buNone/>
            </a:pPr>
            <a:endParaRPr lang="en-US" dirty="0"/>
          </a:p>
        </p:txBody>
      </p:sp>
      <p:sp>
        <p:nvSpPr>
          <p:cNvPr id="4" name="Slide Number Placeholder 3">
            <a:extLst>
              <a:ext uri="{FF2B5EF4-FFF2-40B4-BE49-F238E27FC236}">
                <a16:creationId xmlns="" xmlns:a16="http://schemas.microsoft.com/office/drawing/2014/main" id="{DE90A11C-3157-40B8-B6DD-ECF4F3FDDF47}"/>
              </a:ext>
            </a:extLst>
          </p:cNvPr>
          <p:cNvSpPr>
            <a:spLocks noGrp="1"/>
          </p:cNvSpPr>
          <p:nvPr>
            <p:ph type="sldNum" sz="quarter" idx="12"/>
          </p:nvPr>
        </p:nvSpPr>
        <p:spPr/>
        <p:txBody>
          <a:bodyPr/>
          <a:lstStyle/>
          <a:p>
            <a:fld id="{EAF2ED67-23B0-455D-BE39-D949FFC4BBBB}"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52F0E0-8D90-4676-920D-A6792395D1F3}"/>
              </a:ext>
            </a:extLst>
          </p:cNvPr>
          <p:cNvSpPr>
            <a:spLocks noGrp="1"/>
          </p:cNvSpPr>
          <p:nvPr>
            <p:ph type="title"/>
          </p:nvPr>
        </p:nvSpPr>
        <p:spPr>
          <a:xfrm>
            <a:off x="685332" y="219076"/>
            <a:ext cx="7773338" cy="1400174"/>
          </a:xfrm>
        </p:spPr>
        <p:txBody>
          <a:bodyPr>
            <a:normAutofit/>
          </a:bodyPr>
          <a:lstStyle/>
          <a:p>
            <a:r>
              <a:rPr lang="en-US" sz="4000" dirty="0">
                <a:latin typeface="Bell MT" panose="02020503060305020303" pitchFamily="18" charset="0"/>
              </a:rPr>
              <a:t>Taking Questions</a:t>
            </a:r>
            <a:endParaRPr lang="en-IN" sz="4000" dirty="0"/>
          </a:p>
        </p:txBody>
      </p:sp>
      <p:sp>
        <p:nvSpPr>
          <p:cNvPr id="3" name="Content Placeholder 2">
            <a:extLst>
              <a:ext uri="{FF2B5EF4-FFF2-40B4-BE49-F238E27FC236}">
                <a16:creationId xmlns="" xmlns:a16="http://schemas.microsoft.com/office/drawing/2014/main" id="{9B26FE7E-1CBC-43C7-9C54-782C81354C16}"/>
              </a:ext>
            </a:extLst>
          </p:cNvPr>
          <p:cNvSpPr>
            <a:spLocks noGrp="1"/>
          </p:cNvSpPr>
          <p:nvPr>
            <p:ph idx="1"/>
          </p:nvPr>
        </p:nvSpPr>
        <p:spPr>
          <a:xfrm>
            <a:off x="457201" y="1857376"/>
            <a:ext cx="8181974" cy="4667250"/>
          </a:xfrm>
        </p:spPr>
        <p:txBody>
          <a:bodyPr>
            <a:normAutofit fontScale="77500" lnSpcReduction="20000"/>
          </a:bodyPr>
          <a:lstStyle/>
          <a:p>
            <a:pPr marL="0" indent="0">
              <a:buNone/>
            </a:pPr>
            <a:r>
              <a:rPr lang="en-US" sz="2100" dirty="0">
                <a:latin typeface="Bell MT" panose="02020503060305020303" pitchFamily="18" charset="0"/>
              </a:rPr>
              <a:t> Question  time helps to build and amplify what has TO  be presented…</a:t>
            </a:r>
          </a:p>
          <a:p>
            <a:pPr lvl="1"/>
            <a:r>
              <a:rPr lang="en-US" sz="2100" dirty="0">
                <a:latin typeface="Bell MT" panose="02020503060305020303" pitchFamily="18" charset="0"/>
              </a:rPr>
              <a:t>Open to Answering Questions: At the outset communicate it to the audience</a:t>
            </a:r>
          </a:p>
          <a:p>
            <a:pPr lvl="1"/>
            <a:r>
              <a:rPr lang="en-US" sz="2100" dirty="0">
                <a:latin typeface="Bell MT" panose="02020503060305020303" pitchFamily="18" charset="0"/>
              </a:rPr>
              <a:t>Anticipate:  Ten most likely questions and have answers planned for  them</a:t>
            </a:r>
          </a:p>
          <a:p>
            <a:pPr lvl="1"/>
            <a:r>
              <a:rPr lang="en-US" sz="2100" dirty="0">
                <a:latin typeface="Bell MT" panose="02020503060305020303" pitchFamily="18" charset="0"/>
              </a:rPr>
              <a:t>Understand the Question: paraphrase if necessary</a:t>
            </a:r>
          </a:p>
          <a:p>
            <a:pPr lvl="1"/>
            <a:r>
              <a:rPr lang="en-US" sz="2100" dirty="0">
                <a:latin typeface="Bell MT" panose="02020503060305020303" pitchFamily="18" charset="0"/>
              </a:rPr>
              <a:t>Occasionally someone will ask a question that is not a question at all, rather an expression of their point of view. Quietly restate the case and move to the next question</a:t>
            </a:r>
          </a:p>
          <a:p>
            <a:pPr lvl="1"/>
            <a:r>
              <a:rPr lang="en-US" sz="2100" dirty="0">
                <a:latin typeface="Bell MT" panose="02020503060305020303" pitchFamily="18" charset="0"/>
              </a:rPr>
              <a:t>Sometimes  one cannot answer the question---be honest but at the same time offer to search for it and communicate at a later date.</a:t>
            </a:r>
          </a:p>
          <a:p>
            <a:pPr lvl="1"/>
            <a:r>
              <a:rPr lang="en-US" sz="2100" dirty="0">
                <a:latin typeface="Bell MT" panose="02020503060305020303" pitchFamily="18" charset="0"/>
              </a:rPr>
              <a:t>When discretion prevents one from answering a question , stall  by being honest    </a:t>
            </a:r>
          </a:p>
          <a:p>
            <a:endParaRPr lang="en-IN" dirty="0"/>
          </a:p>
        </p:txBody>
      </p:sp>
      <p:sp>
        <p:nvSpPr>
          <p:cNvPr id="4" name="Slide Number Placeholder 3">
            <a:extLst>
              <a:ext uri="{FF2B5EF4-FFF2-40B4-BE49-F238E27FC236}">
                <a16:creationId xmlns="" xmlns:a16="http://schemas.microsoft.com/office/drawing/2014/main" id="{E216A1B8-C769-49E1-A5DE-8ECBE1C8061E}"/>
              </a:ext>
            </a:extLst>
          </p:cNvPr>
          <p:cNvSpPr>
            <a:spLocks noGrp="1"/>
          </p:cNvSpPr>
          <p:nvPr>
            <p:ph type="sldNum" sz="quarter" idx="12"/>
          </p:nvPr>
        </p:nvSpPr>
        <p:spPr/>
        <p:txBody>
          <a:bodyPr/>
          <a:lstStyle/>
          <a:p>
            <a:fld id="{EAF2ED67-23B0-455D-BE39-D949FFC4BBBB}" type="slidenum">
              <a:rPr lang="en-IN" smtClean="0"/>
              <a:pPr/>
              <a:t>13</a:t>
            </a:fld>
            <a:endParaRPr lang="en-IN"/>
          </a:p>
        </p:txBody>
      </p:sp>
    </p:spTree>
    <p:extLst>
      <p:ext uri="{BB962C8B-B14F-4D97-AF65-F5344CB8AC3E}">
        <p14:creationId xmlns="" xmlns:p14="http://schemas.microsoft.com/office/powerpoint/2010/main" val="1484142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C3A53B-08B1-4030-831F-9F8D8AEF8FB2}"/>
              </a:ext>
            </a:extLst>
          </p:cNvPr>
          <p:cNvSpPr>
            <a:spLocks noGrp="1"/>
          </p:cNvSpPr>
          <p:nvPr>
            <p:ph type="title"/>
          </p:nvPr>
        </p:nvSpPr>
        <p:spPr>
          <a:xfrm>
            <a:off x="561975" y="400051"/>
            <a:ext cx="8058150" cy="990599"/>
          </a:xfrm>
        </p:spPr>
        <p:txBody>
          <a:bodyPr>
            <a:normAutofit/>
          </a:bodyPr>
          <a:lstStyle/>
          <a:p>
            <a:r>
              <a:rPr lang="en-US" sz="4000" dirty="0">
                <a:latin typeface="Bell MT" panose="02020503060305020303" pitchFamily="18" charset="0"/>
              </a:rPr>
              <a:t>Using Visual Aids</a:t>
            </a:r>
            <a:endParaRPr lang="en-IN" sz="4000" dirty="0">
              <a:latin typeface="Bell MT" panose="02020503060305020303" pitchFamily="18" charset="0"/>
            </a:endParaRPr>
          </a:p>
        </p:txBody>
      </p:sp>
      <p:sp>
        <p:nvSpPr>
          <p:cNvPr id="3" name="Content Placeholder 2">
            <a:extLst>
              <a:ext uri="{FF2B5EF4-FFF2-40B4-BE49-F238E27FC236}">
                <a16:creationId xmlns="" xmlns:a16="http://schemas.microsoft.com/office/drawing/2014/main" id="{3FF541B6-7A94-434D-B571-1359C778FB3F}"/>
              </a:ext>
            </a:extLst>
          </p:cNvPr>
          <p:cNvSpPr>
            <a:spLocks noGrp="1"/>
          </p:cNvSpPr>
          <p:nvPr>
            <p:ph idx="1"/>
          </p:nvPr>
        </p:nvSpPr>
        <p:spPr>
          <a:xfrm>
            <a:off x="423862" y="1666876"/>
            <a:ext cx="8296275" cy="4791073"/>
          </a:xfrm>
        </p:spPr>
        <p:txBody>
          <a:bodyPr>
            <a:normAutofit fontScale="85000" lnSpcReduction="10000"/>
          </a:bodyPr>
          <a:lstStyle/>
          <a:p>
            <a:pPr algn="ctr">
              <a:buNone/>
            </a:pPr>
            <a:r>
              <a:rPr lang="en-US" sz="1800" b="1" i="1" dirty="0">
                <a:latin typeface="Bell MT" panose="02020503060305020303" pitchFamily="18" charset="0"/>
              </a:rPr>
              <a:t>The ancient Chinese proverb states “A picture is worth a thousand words</a:t>
            </a:r>
            <a:r>
              <a:rPr lang="en-US" sz="1800" i="1" dirty="0">
                <a:latin typeface="Bell MT" panose="02020503060305020303" pitchFamily="18" charset="0"/>
              </a:rPr>
              <a:t>”</a:t>
            </a:r>
          </a:p>
          <a:p>
            <a:pPr>
              <a:buNone/>
            </a:pPr>
            <a:r>
              <a:rPr lang="en-US" sz="1800" dirty="0">
                <a:latin typeface="Bell MT" panose="02020503060305020303" pitchFamily="18" charset="0"/>
              </a:rPr>
              <a:t>	Pictures &amp; other visual aids like PowerPoint Slides, Graphs, Charts, Films, Video, Maps, Models, Sketches----certainly do make an  impact but they seldom replace words altogether </a:t>
            </a:r>
          </a:p>
          <a:p>
            <a:pPr>
              <a:buNone/>
            </a:pPr>
            <a:r>
              <a:rPr lang="en-US" sz="1800" dirty="0">
                <a:latin typeface="Bell MT" panose="02020503060305020303" pitchFamily="18" charset="0"/>
              </a:rPr>
              <a:t>	Visual Aids help to </a:t>
            </a:r>
          </a:p>
          <a:p>
            <a:pPr lvl="1"/>
            <a:r>
              <a:rPr lang="en-US" dirty="0">
                <a:latin typeface="Bell MT" panose="02020503060305020303" pitchFamily="18" charset="0"/>
              </a:rPr>
              <a:t>Enhance Understanding</a:t>
            </a:r>
          </a:p>
          <a:p>
            <a:pPr lvl="1"/>
            <a:r>
              <a:rPr lang="en-US" dirty="0">
                <a:latin typeface="Bell MT" panose="02020503060305020303" pitchFamily="18" charset="0"/>
              </a:rPr>
              <a:t>Enliven the message</a:t>
            </a:r>
          </a:p>
          <a:p>
            <a:pPr lvl="1"/>
            <a:r>
              <a:rPr lang="en-US" dirty="0">
                <a:latin typeface="Bell MT" panose="02020503060305020303" pitchFamily="18" charset="0"/>
              </a:rPr>
              <a:t>Add Variety</a:t>
            </a:r>
          </a:p>
          <a:p>
            <a:pPr lvl="1"/>
            <a:r>
              <a:rPr lang="en-US" dirty="0">
                <a:latin typeface="Bell MT" panose="02020503060305020303" pitchFamily="18" charset="0"/>
              </a:rPr>
              <a:t>Inspire and engage Audience</a:t>
            </a:r>
          </a:p>
          <a:p>
            <a:pPr>
              <a:buNone/>
            </a:pPr>
            <a:r>
              <a:rPr lang="en-US" sz="1800" dirty="0">
                <a:latin typeface="Bell MT" panose="02020503060305020303" pitchFamily="18" charset="0"/>
              </a:rPr>
              <a:t>   	Visual aids enable a speaker to communicate information more quickly and listeners to absorb it more readily. A simple formula emerges…</a:t>
            </a:r>
          </a:p>
          <a:p>
            <a:pPr>
              <a:buNone/>
            </a:pPr>
            <a:r>
              <a:rPr lang="en-US" sz="1800" dirty="0">
                <a:latin typeface="Bell MT" panose="02020503060305020303" pitchFamily="18" charset="0"/>
              </a:rPr>
              <a:t>	Words+ Visual Aids=Quick Comprehension+ Long lasting impression</a:t>
            </a:r>
          </a:p>
          <a:p>
            <a:pPr>
              <a:buFont typeface="Wingdings" pitchFamily="2" charset="2"/>
              <a:buNone/>
            </a:pPr>
            <a:r>
              <a:rPr lang="en-US" sz="1800" dirty="0">
                <a:latin typeface="Bell MT" panose="02020503060305020303" pitchFamily="18" charset="0"/>
              </a:rPr>
              <a:t>	Used Poorly--- A Distraction--- Ineffective Presentation</a:t>
            </a:r>
          </a:p>
          <a:p>
            <a:endParaRPr lang="en-IN" dirty="0"/>
          </a:p>
        </p:txBody>
      </p:sp>
      <p:sp>
        <p:nvSpPr>
          <p:cNvPr id="4" name="Slide Number Placeholder 3">
            <a:extLst>
              <a:ext uri="{FF2B5EF4-FFF2-40B4-BE49-F238E27FC236}">
                <a16:creationId xmlns="" xmlns:a16="http://schemas.microsoft.com/office/drawing/2014/main" id="{4AD6E104-2B54-4566-93F1-9EAFD557882F}"/>
              </a:ext>
            </a:extLst>
          </p:cNvPr>
          <p:cNvSpPr>
            <a:spLocks noGrp="1"/>
          </p:cNvSpPr>
          <p:nvPr>
            <p:ph type="sldNum" sz="quarter" idx="12"/>
          </p:nvPr>
        </p:nvSpPr>
        <p:spPr/>
        <p:txBody>
          <a:bodyPr/>
          <a:lstStyle/>
          <a:p>
            <a:fld id="{EAF2ED67-23B0-455D-BE39-D949FFC4BBBB}" type="slidenum">
              <a:rPr lang="en-IN" smtClean="0"/>
              <a:pPr/>
              <a:t>14</a:t>
            </a:fld>
            <a:endParaRPr lang="en-IN"/>
          </a:p>
        </p:txBody>
      </p:sp>
    </p:spTree>
    <p:extLst>
      <p:ext uri="{BB962C8B-B14F-4D97-AF65-F5344CB8AC3E}">
        <p14:creationId xmlns="" xmlns:p14="http://schemas.microsoft.com/office/powerpoint/2010/main" val="818325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124" y="285750"/>
            <a:ext cx="8010525" cy="1181100"/>
          </a:xfrm>
        </p:spPr>
        <p:txBody>
          <a:bodyPr>
            <a:normAutofit/>
          </a:bodyPr>
          <a:lstStyle/>
          <a:p>
            <a:r>
              <a:rPr lang="en-US" sz="4000" dirty="0">
                <a:latin typeface="Bell MT" panose="02020503060305020303" pitchFamily="18" charset="0"/>
              </a:rPr>
              <a:t>Do’s &amp; Don’ts of Visual Aids</a:t>
            </a:r>
          </a:p>
        </p:txBody>
      </p:sp>
      <p:sp>
        <p:nvSpPr>
          <p:cNvPr id="3" name="Content Placeholder 2"/>
          <p:cNvSpPr>
            <a:spLocks noGrp="1"/>
          </p:cNvSpPr>
          <p:nvPr>
            <p:ph idx="1"/>
          </p:nvPr>
        </p:nvSpPr>
        <p:spPr>
          <a:xfrm>
            <a:off x="447675" y="1857375"/>
            <a:ext cx="8286749" cy="4714875"/>
          </a:xfrm>
        </p:spPr>
        <p:txBody>
          <a:bodyPr>
            <a:normAutofit/>
          </a:bodyPr>
          <a:lstStyle/>
          <a:p>
            <a:r>
              <a:rPr lang="en-US" sz="1800" dirty="0">
                <a:latin typeface="Bell MT" panose="02020503060305020303" pitchFamily="18" charset="0"/>
              </a:rPr>
              <a:t>Limit the number of visual aids</a:t>
            </a:r>
          </a:p>
          <a:p>
            <a:r>
              <a:rPr lang="en-US" sz="1800" dirty="0">
                <a:latin typeface="Bell MT" panose="02020503060305020303" pitchFamily="18" charset="0"/>
              </a:rPr>
              <a:t>Don’t cram too much information into any one visual aid</a:t>
            </a:r>
          </a:p>
          <a:p>
            <a:r>
              <a:rPr lang="en-US" sz="1800" dirty="0">
                <a:latin typeface="Bell MT" panose="02020503060305020303" pitchFamily="18" charset="0"/>
              </a:rPr>
              <a:t>Rehearse with visual aids</a:t>
            </a:r>
          </a:p>
          <a:p>
            <a:r>
              <a:rPr lang="en-US" sz="1800" dirty="0">
                <a:latin typeface="Bell MT" panose="02020503060305020303" pitchFamily="18" charset="0"/>
              </a:rPr>
              <a:t>Face the audience while using visual aids</a:t>
            </a:r>
          </a:p>
          <a:p>
            <a:r>
              <a:rPr lang="en-US" sz="1800" dirty="0">
                <a:latin typeface="Bell MT" panose="02020503060305020303" pitchFamily="18" charset="0"/>
              </a:rPr>
              <a:t>Don’t stand in front of visual aids</a:t>
            </a:r>
          </a:p>
          <a:p>
            <a:r>
              <a:rPr lang="en-US" sz="1800" dirty="0">
                <a:latin typeface="Bell MT" panose="02020503060305020303" pitchFamily="18" charset="0"/>
              </a:rPr>
              <a:t>Be specific with what you are indicating</a:t>
            </a:r>
          </a:p>
          <a:p>
            <a:pPr marL="457200" indent="-457200">
              <a:buAutoNum type="arabicParenR"/>
            </a:pPr>
            <a:endParaRPr lang="en-US" sz="1800" dirty="0">
              <a:latin typeface="Bell MT" panose="02020503060305020303" pitchFamily="18" charset="0"/>
            </a:endParaRPr>
          </a:p>
          <a:p>
            <a:pPr marL="457200" indent="-457200">
              <a:buAutoNum type="arabicParenR"/>
            </a:pPr>
            <a:endParaRPr lang="en-US" dirty="0"/>
          </a:p>
        </p:txBody>
      </p:sp>
      <p:sp>
        <p:nvSpPr>
          <p:cNvPr id="4" name="Slide Number Placeholder 3">
            <a:extLst>
              <a:ext uri="{FF2B5EF4-FFF2-40B4-BE49-F238E27FC236}">
                <a16:creationId xmlns="" xmlns:a16="http://schemas.microsoft.com/office/drawing/2014/main" id="{7A231B12-110B-477E-AB9F-F0CEBC95F4B1}"/>
              </a:ext>
            </a:extLst>
          </p:cNvPr>
          <p:cNvSpPr>
            <a:spLocks noGrp="1"/>
          </p:cNvSpPr>
          <p:nvPr>
            <p:ph type="sldNum" sz="quarter" idx="12"/>
          </p:nvPr>
        </p:nvSpPr>
        <p:spPr/>
        <p:txBody>
          <a:bodyPr/>
          <a:lstStyle/>
          <a:p>
            <a:fld id="{EAF2ED67-23B0-455D-BE39-D949FFC4BBBB}" type="slidenum">
              <a:rPr lang="en-IN" smtClean="0"/>
              <a:pPr/>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28600" y="285750"/>
            <a:ext cx="8686800" cy="1219200"/>
          </a:xfrm>
        </p:spPr>
        <p:txBody>
          <a:bodyPr>
            <a:normAutofit/>
          </a:bodyPr>
          <a:lstStyle/>
          <a:p>
            <a:r>
              <a:rPr lang="en-US" sz="4000" b="1" dirty="0">
                <a:latin typeface="Bell MT" panose="02020503060305020303" pitchFamily="18" charset="0"/>
              </a:rPr>
              <a:t>Acing the Presentation</a:t>
            </a:r>
          </a:p>
        </p:txBody>
      </p:sp>
      <p:sp>
        <p:nvSpPr>
          <p:cNvPr id="101379" name="Rectangle 3"/>
          <p:cNvSpPr>
            <a:spLocks noGrp="1" noChangeArrowheads="1"/>
          </p:cNvSpPr>
          <p:nvPr>
            <p:ph type="body" idx="1"/>
          </p:nvPr>
        </p:nvSpPr>
        <p:spPr>
          <a:xfrm>
            <a:off x="466724" y="1581150"/>
            <a:ext cx="8382001" cy="4991100"/>
          </a:xfrm>
        </p:spPr>
        <p:txBody>
          <a:bodyPr>
            <a:normAutofit fontScale="92500" lnSpcReduction="20000"/>
          </a:bodyPr>
          <a:lstStyle/>
          <a:p>
            <a:pPr>
              <a:lnSpc>
                <a:spcPct val="150000"/>
              </a:lnSpc>
            </a:pPr>
            <a:r>
              <a:rPr lang="en-US" sz="2500" dirty="0">
                <a:latin typeface="Bell MT" panose="02020503060305020303" pitchFamily="18" charset="0"/>
              </a:rPr>
              <a:t>Be yourself!</a:t>
            </a:r>
          </a:p>
          <a:p>
            <a:pPr>
              <a:lnSpc>
                <a:spcPct val="150000"/>
              </a:lnSpc>
            </a:pPr>
            <a:r>
              <a:rPr lang="en-US" sz="2500" dirty="0">
                <a:latin typeface="Bell MT" panose="02020503060305020303" pitchFamily="18" charset="0"/>
              </a:rPr>
              <a:t>Maintain Eye contact with the audience</a:t>
            </a:r>
          </a:p>
          <a:p>
            <a:pPr>
              <a:lnSpc>
                <a:spcPct val="150000"/>
              </a:lnSpc>
            </a:pPr>
            <a:r>
              <a:rPr lang="en-US" sz="2500" dirty="0">
                <a:latin typeface="Bell MT" panose="02020503060305020303" pitchFamily="18" charset="0"/>
              </a:rPr>
              <a:t>Practice thoroughly</a:t>
            </a:r>
          </a:p>
          <a:p>
            <a:pPr>
              <a:lnSpc>
                <a:spcPct val="150000"/>
              </a:lnSpc>
            </a:pPr>
            <a:r>
              <a:rPr lang="en-US" sz="2500" dirty="0">
                <a:latin typeface="Bell MT" panose="02020503060305020303" pitchFamily="18" charset="0"/>
              </a:rPr>
              <a:t>Present with  conviction/sincerity;  enthusiasm; power of speech; simplicity</a:t>
            </a:r>
          </a:p>
          <a:p>
            <a:pPr>
              <a:lnSpc>
                <a:spcPct val="150000"/>
              </a:lnSpc>
            </a:pPr>
            <a:r>
              <a:rPr lang="en-US" sz="2500" dirty="0">
                <a:latin typeface="Bell MT" panose="02020503060305020303" pitchFamily="18" charset="0"/>
              </a:rPr>
              <a:t>Fight the fear </a:t>
            </a:r>
          </a:p>
          <a:p>
            <a:pPr>
              <a:lnSpc>
                <a:spcPct val="150000"/>
              </a:lnSpc>
            </a:pPr>
            <a:r>
              <a:rPr lang="en-US" sz="2500" dirty="0">
                <a:latin typeface="Bell MT" panose="02020503060305020303" pitchFamily="18" charset="0"/>
              </a:rPr>
              <a:t>Fight the  common  problems  of  verbal fillers,  swaying, rocking, fidgeting and failing  to be audience-centered</a:t>
            </a:r>
          </a:p>
          <a:p>
            <a:pPr>
              <a:lnSpc>
                <a:spcPct val="150000"/>
              </a:lnSpc>
            </a:pPr>
            <a:endParaRPr lang="en-US" sz="2500" dirty="0">
              <a:latin typeface="Bell MT" panose="02020503060305020303" pitchFamily="18" charset="0"/>
            </a:endParaRPr>
          </a:p>
          <a:p>
            <a:pPr>
              <a:lnSpc>
                <a:spcPct val="150000"/>
              </a:lnSpc>
            </a:pPr>
            <a:endParaRPr lang="en-US" sz="2400" dirty="0"/>
          </a:p>
        </p:txBody>
      </p:sp>
      <p:sp>
        <p:nvSpPr>
          <p:cNvPr id="2" name="Slide Number Placeholder 1">
            <a:extLst>
              <a:ext uri="{FF2B5EF4-FFF2-40B4-BE49-F238E27FC236}">
                <a16:creationId xmlns="" xmlns:a16="http://schemas.microsoft.com/office/drawing/2014/main" id="{3388B7AD-FAD9-46BA-8244-DE4CA348C4A1}"/>
              </a:ext>
            </a:extLst>
          </p:cNvPr>
          <p:cNvSpPr>
            <a:spLocks noGrp="1"/>
          </p:cNvSpPr>
          <p:nvPr>
            <p:ph type="sldNum" sz="quarter" idx="12"/>
          </p:nvPr>
        </p:nvSpPr>
        <p:spPr/>
        <p:txBody>
          <a:bodyPr/>
          <a:lstStyle/>
          <a:p>
            <a:fld id="{EAF2ED67-23B0-455D-BE39-D949FFC4BBBB}" type="slidenum">
              <a:rPr lang="en-IN" smtClean="0"/>
              <a:pPr/>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9468"/>
            <a:ext cx="9144000" cy="1417638"/>
          </a:xfrm>
        </p:spPr>
        <p:txBody>
          <a:bodyPr/>
          <a:lstStyle/>
          <a:p>
            <a:r>
              <a:rPr lang="en-US" dirty="0"/>
              <a:t>Contemporary Thought</a:t>
            </a:r>
            <a:br>
              <a:rPr lang="en-US" dirty="0"/>
            </a:br>
            <a:r>
              <a:rPr lang="en-US" dirty="0"/>
              <a:t>Building Public Speaking Skills </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0" y="1497106"/>
            <a:ext cx="9144000" cy="5898102"/>
          </a:xfrm>
          <a:prstGeom prst="rect">
            <a:avLst/>
          </a:prstGeom>
        </p:spPr>
      </p:pic>
      <p:sp>
        <p:nvSpPr>
          <p:cNvPr id="5" name="Slide Number Placeholder 4">
            <a:extLst>
              <a:ext uri="{FF2B5EF4-FFF2-40B4-BE49-F238E27FC236}">
                <a16:creationId xmlns="" xmlns:a16="http://schemas.microsoft.com/office/drawing/2014/main" id="{619E7922-5829-4DB6-88A6-0F8E09F67E73}"/>
              </a:ext>
            </a:extLst>
          </p:cNvPr>
          <p:cNvSpPr>
            <a:spLocks noGrp="1"/>
          </p:cNvSpPr>
          <p:nvPr>
            <p:ph type="sldNum" sz="quarter" idx="12"/>
          </p:nvPr>
        </p:nvSpPr>
        <p:spPr/>
        <p:txBody>
          <a:bodyPr/>
          <a:lstStyle/>
          <a:p>
            <a:fld id="{EAF2ED67-23B0-455D-BE39-D949FFC4BBBB}" type="slidenum">
              <a:rPr lang="en-IN" smtClean="0"/>
              <a:pPr/>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285143"/>
            <a:ext cx="7773338" cy="1286482"/>
          </a:xfrm>
        </p:spPr>
        <p:txBody>
          <a:bodyPr>
            <a:normAutofit/>
          </a:bodyPr>
          <a:lstStyle/>
          <a:p>
            <a:r>
              <a:rPr lang="en-US" sz="4000" dirty="0">
                <a:latin typeface="Bell MT" panose="02020503060305020303" pitchFamily="18" charset="0"/>
              </a:rPr>
              <a:t>Contemporary Relevance</a:t>
            </a:r>
          </a:p>
        </p:txBody>
      </p:sp>
      <p:sp>
        <p:nvSpPr>
          <p:cNvPr id="3" name="Content Placeholder 2"/>
          <p:cNvSpPr>
            <a:spLocks noGrp="1"/>
          </p:cNvSpPr>
          <p:nvPr>
            <p:ph idx="1"/>
          </p:nvPr>
        </p:nvSpPr>
        <p:spPr>
          <a:xfrm>
            <a:off x="457200" y="1571625"/>
            <a:ext cx="8286750" cy="4905375"/>
          </a:xfrm>
        </p:spPr>
        <p:txBody>
          <a:bodyPr>
            <a:normAutofit lnSpcReduction="10000"/>
          </a:bodyPr>
          <a:lstStyle/>
          <a:p>
            <a:pPr algn="just"/>
            <a:r>
              <a:rPr lang="en-US" sz="1900" dirty="0">
                <a:latin typeface="Bell MT" panose="02020503060305020303" pitchFamily="18" charset="0"/>
              </a:rPr>
              <a:t>If you manage to overcome your fear of public speaking, this is a brilliant skill for your resume and you’ll be able to accelerate more quickly in your career, as well as be more confident in your personal life. The core of being a great public speaker lies predominantly in one thing: confidence.</a:t>
            </a:r>
          </a:p>
          <a:p>
            <a:pPr algn="just"/>
            <a:r>
              <a:rPr lang="en-US" sz="1900" dirty="0">
                <a:latin typeface="Bell MT" panose="02020503060305020303" pitchFamily="18" charset="0"/>
              </a:rPr>
              <a:t>Oral communication skills, listening skills, written communication and presentation skills are among the most in-demand skills for employers. Communication skills have become essential to advancing your career and improving future opportunities in life and the workplace.</a:t>
            </a:r>
          </a:p>
          <a:p>
            <a:pPr algn="just"/>
            <a:r>
              <a:rPr lang="en-US" sz="1900" dirty="0">
                <a:latin typeface="Bell MT" panose="02020503060305020303" pitchFamily="18" charset="0"/>
              </a:rPr>
              <a:t>Source: </a:t>
            </a:r>
            <a:r>
              <a:rPr lang="en-US" sz="1900" dirty="0">
                <a:latin typeface="Bell MT" panose="02020503060305020303" pitchFamily="18" charset="0"/>
                <a:hlinkClick r:id="rId2"/>
              </a:rPr>
              <a:t>https://virtualspeech.com/blog/what-is-glossophobia-and-how-to-overcome-it</a:t>
            </a:r>
            <a:endParaRPr lang="en-US" sz="1900" dirty="0">
              <a:latin typeface="Bell MT" panose="02020503060305020303" pitchFamily="18" charset="0"/>
            </a:endParaRPr>
          </a:p>
          <a:p>
            <a:pPr algn="just"/>
            <a:endParaRPr lang="en-US" dirty="0"/>
          </a:p>
        </p:txBody>
      </p:sp>
      <p:sp>
        <p:nvSpPr>
          <p:cNvPr id="4" name="Slide Number Placeholder 3">
            <a:extLst>
              <a:ext uri="{FF2B5EF4-FFF2-40B4-BE49-F238E27FC236}">
                <a16:creationId xmlns="" xmlns:a16="http://schemas.microsoft.com/office/drawing/2014/main" id="{C69FDF33-EADD-4D76-A72C-8C609E7BB4C7}"/>
              </a:ext>
            </a:extLst>
          </p:cNvPr>
          <p:cNvSpPr>
            <a:spLocks noGrp="1"/>
          </p:cNvSpPr>
          <p:nvPr>
            <p:ph type="sldNum" sz="quarter" idx="12"/>
          </p:nvPr>
        </p:nvSpPr>
        <p:spPr/>
        <p:txBody>
          <a:bodyPr/>
          <a:lstStyle/>
          <a:p>
            <a:fld id="{EAF2ED67-23B0-455D-BE39-D949FFC4BBBB}" type="slidenum">
              <a:rPr lang="en-IN" smtClean="0"/>
              <a:pPr/>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228600"/>
            <a:ext cx="7773338" cy="1362075"/>
          </a:xfrm>
        </p:spPr>
        <p:txBody>
          <a:bodyPr>
            <a:normAutofit/>
          </a:bodyPr>
          <a:lstStyle/>
          <a:p>
            <a:r>
              <a:rPr lang="en-US" sz="4000" dirty="0">
                <a:latin typeface="Bell MT" panose="02020503060305020303" pitchFamily="18" charset="0"/>
              </a:rPr>
              <a:t>Learning Outcomes</a:t>
            </a:r>
          </a:p>
        </p:txBody>
      </p:sp>
      <p:sp>
        <p:nvSpPr>
          <p:cNvPr id="3" name="Content Placeholder 2"/>
          <p:cNvSpPr>
            <a:spLocks noGrp="1"/>
          </p:cNvSpPr>
          <p:nvPr>
            <p:ph idx="1"/>
          </p:nvPr>
        </p:nvSpPr>
        <p:spPr>
          <a:xfrm>
            <a:off x="771525" y="1971675"/>
            <a:ext cx="7687145" cy="4438650"/>
          </a:xfrm>
        </p:spPr>
        <p:txBody>
          <a:bodyPr/>
          <a:lstStyle/>
          <a:p>
            <a:r>
              <a:rPr lang="en-US" sz="1800" dirty="0">
                <a:latin typeface="Bell MT" panose="02020503060305020303" pitchFamily="18" charset="0"/>
              </a:rPr>
              <a:t>Planning and structuring good presentations</a:t>
            </a:r>
          </a:p>
          <a:p>
            <a:r>
              <a:rPr lang="en-US" sz="1800" dirty="0">
                <a:latin typeface="Bell MT" panose="02020503060305020303" pitchFamily="18" charset="0"/>
              </a:rPr>
              <a:t>Ability to  deliver presentations and handle questions with confidence </a:t>
            </a:r>
          </a:p>
          <a:p>
            <a:r>
              <a:rPr lang="en-US" sz="1800" dirty="0">
                <a:latin typeface="Bell MT" panose="02020503060305020303" pitchFamily="18" charset="0"/>
              </a:rPr>
              <a:t>Effective use of Visual Aids</a:t>
            </a:r>
          </a:p>
          <a:p>
            <a:r>
              <a:rPr lang="en-US" sz="1800" dirty="0">
                <a:latin typeface="Bell MT" panose="02020503060305020303" pitchFamily="18" charset="0"/>
              </a:rPr>
              <a:t>Contemporary Relevance of Presentation Skills </a:t>
            </a:r>
          </a:p>
          <a:p>
            <a:endParaRPr lang="en-US" sz="1800" dirty="0">
              <a:latin typeface="Bell MT" panose="02020503060305020303" pitchFamily="18" charset="0"/>
            </a:endParaRPr>
          </a:p>
          <a:p>
            <a:endParaRPr lang="en-US" dirty="0"/>
          </a:p>
        </p:txBody>
      </p:sp>
      <p:sp>
        <p:nvSpPr>
          <p:cNvPr id="4" name="Slide Number Placeholder 3">
            <a:extLst>
              <a:ext uri="{FF2B5EF4-FFF2-40B4-BE49-F238E27FC236}">
                <a16:creationId xmlns="" xmlns:a16="http://schemas.microsoft.com/office/drawing/2014/main" id="{7D84510F-2864-4C7F-AEE0-8C3058561250}"/>
              </a:ext>
            </a:extLst>
          </p:cNvPr>
          <p:cNvSpPr>
            <a:spLocks noGrp="1"/>
          </p:cNvSpPr>
          <p:nvPr>
            <p:ph type="sldNum" sz="quarter" idx="12"/>
          </p:nvPr>
        </p:nvSpPr>
        <p:spPr/>
        <p:txBody>
          <a:bodyPr/>
          <a:lstStyle/>
          <a:p>
            <a:fld id="{EAF2ED67-23B0-455D-BE39-D949FFC4BBBB}" type="slidenum">
              <a:rPr lang="en-IN" smtClean="0"/>
              <a:pPr/>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4C14A4-4617-4312-94E9-73B49DD6D8AA}"/>
              </a:ext>
            </a:extLst>
          </p:cNvPr>
          <p:cNvSpPr>
            <a:spLocks noGrp="1"/>
          </p:cNvSpPr>
          <p:nvPr>
            <p:ph type="title"/>
          </p:nvPr>
        </p:nvSpPr>
        <p:spPr>
          <a:xfrm>
            <a:off x="685332" y="618518"/>
            <a:ext cx="7773338" cy="1296007"/>
          </a:xfrm>
        </p:spPr>
        <p:txBody>
          <a:bodyPr>
            <a:normAutofit/>
          </a:bodyPr>
          <a:lstStyle/>
          <a:p>
            <a:r>
              <a:rPr lang="en-US" sz="4000" dirty="0">
                <a:latin typeface="Bell MT" panose="02020503060305020303" pitchFamily="18" charset="0"/>
              </a:rPr>
              <a:t>Key Points to be Covered</a:t>
            </a:r>
            <a:endParaRPr lang="en-IN" sz="4000" dirty="0">
              <a:latin typeface="Bell MT" panose="02020503060305020303" pitchFamily="18" charset="0"/>
            </a:endParaRPr>
          </a:p>
        </p:txBody>
      </p:sp>
      <p:sp>
        <p:nvSpPr>
          <p:cNvPr id="3" name="Content Placeholder 2">
            <a:extLst>
              <a:ext uri="{FF2B5EF4-FFF2-40B4-BE49-F238E27FC236}">
                <a16:creationId xmlns="" xmlns:a16="http://schemas.microsoft.com/office/drawing/2014/main" id="{0A229732-2A6B-4D56-8E9B-D4299D7A7BEA}"/>
              </a:ext>
            </a:extLst>
          </p:cNvPr>
          <p:cNvSpPr>
            <a:spLocks noGrp="1"/>
          </p:cNvSpPr>
          <p:nvPr>
            <p:ph idx="1"/>
          </p:nvPr>
        </p:nvSpPr>
        <p:spPr>
          <a:xfrm>
            <a:off x="685331" y="2085975"/>
            <a:ext cx="7868119" cy="4305301"/>
          </a:xfrm>
        </p:spPr>
        <p:txBody>
          <a:bodyPr/>
          <a:lstStyle/>
          <a:p>
            <a:r>
              <a:rPr lang="en-US" dirty="0">
                <a:latin typeface="Bell MT" panose="02020503060305020303" pitchFamily="18" charset="0"/>
              </a:rPr>
              <a:t>Planning a Presentation</a:t>
            </a:r>
          </a:p>
          <a:p>
            <a:r>
              <a:rPr lang="en-US" dirty="0">
                <a:latin typeface="Bell MT" panose="02020503060305020303" pitchFamily="18" charset="0"/>
              </a:rPr>
              <a:t>Structuring a Presentation</a:t>
            </a:r>
          </a:p>
          <a:p>
            <a:r>
              <a:rPr lang="en-US" dirty="0">
                <a:latin typeface="Bell MT" panose="02020503060305020303" pitchFamily="18" charset="0"/>
              </a:rPr>
              <a:t>Effective Delivery</a:t>
            </a:r>
          </a:p>
          <a:p>
            <a:r>
              <a:rPr lang="en-US" dirty="0">
                <a:latin typeface="Bell MT" panose="02020503060305020303" pitchFamily="18" charset="0"/>
              </a:rPr>
              <a:t>Presentation Techniques </a:t>
            </a:r>
          </a:p>
          <a:p>
            <a:r>
              <a:rPr lang="en-US" dirty="0">
                <a:latin typeface="Bell MT" panose="02020503060305020303" pitchFamily="18" charset="0"/>
              </a:rPr>
              <a:t>Effective Visual Aids</a:t>
            </a:r>
          </a:p>
          <a:p>
            <a:r>
              <a:rPr lang="en-US" dirty="0">
                <a:latin typeface="Bell MT" panose="02020503060305020303" pitchFamily="18" charset="0"/>
              </a:rPr>
              <a:t>Contemporary Relevance</a:t>
            </a:r>
          </a:p>
          <a:p>
            <a:pPr marL="0" indent="0">
              <a:buNone/>
            </a:pPr>
            <a:endParaRPr lang="en-IN" dirty="0"/>
          </a:p>
        </p:txBody>
      </p:sp>
      <p:sp>
        <p:nvSpPr>
          <p:cNvPr id="4" name="Slide Number Placeholder 3">
            <a:extLst>
              <a:ext uri="{FF2B5EF4-FFF2-40B4-BE49-F238E27FC236}">
                <a16:creationId xmlns="" xmlns:a16="http://schemas.microsoft.com/office/drawing/2014/main" id="{058B3D58-5A68-4722-AABD-9021FA81D4E3}"/>
              </a:ext>
            </a:extLst>
          </p:cNvPr>
          <p:cNvSpPr>
            <a:spLocks noGrp="1"/>
          </p:cNvSpPr>
          <p:nvPr>
            <p:ph type="sldNum" sz="quarter" idx="12"/>
          </p:nvPr>
        </p:nvSpPr>
        <p:spPr/>
        <p:txBody>
          <a:bodyPr/>
          <a:lstStyle/>
          <a:p>
            <a:fld id="{EAF2ED67-23B0-455D-BE39-D949FFC4BBBB}" type="slidenum">
              <a:rPr lang="en-IN" smtClean="0"/>
              <a:pPr/>
              <a:t>2</a:t>
            </a:fld>
            <a:endParaRPr lang="en-IN"/>
          </a:p>
        </p:txBody>
      </p:sp>
    </p:spTree>
    <p:extLst>
      <p:ext uri="{BB962C8B-B14F-4D97-AF65-F5344CB8AC3E}">
        <p14:creationId xmlns="" xmlns:p14="http://schemas.microsoft.com/office/powerpoint/2010/main" val="3752964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466725"/>
            <a:ext cx="7773338" cy="1171576"/>
          </a:xfrm>
        </p:spPr>
        <p:txBody>
          <a:bodyPr>
            <a:normAutofit/>
          </a:bodyPr>
          <a:lstStyle/>
          <a:p>
            <a:r>
              <a:rPr lang="en-US" sz="4000" dirty="0">
                <a:latin typeface="Bell MT" panose="02020503060305020303" pitchFamily="18" charset="0"/>
              </a:rPr>
              <a:t>References</a:t>
            </a:r>
          </a:p>
        </p:txBody>
      </p:sp>
      <p:sp>
        <p:nvSpPr>
          <p:cNvPr id="3" name="Content Placeholder 2"/>
          <p:cNvSpPr>
            <a:spLocks noGrp="1"/>
          </p:cNvSpPr>
          <p:nvPr>
            <p:ph idx="1"/>
          </p:nvPr>
        </p:nvSpPr>
        <p:spPr>
          <a:xfrm>
            <a:off x="609601" y="2047875"/>
            <a:ext cx="8039100" cy="4181475"/>
          </a:xfrm>
        </p:spPr>
        <p:txBody>
          <a:bodyPr>
            <a:normAutofit/>
          </a:bodyPr>
          <a:lstStyle/>
          <a:p>
            <a:pPr algn="just"/>
            <a:r>
              <a:rPr lang="en-US" sz="1800" dirty="0" err="1">
                <a:latin typeface="Bell MT" panose="02020503060305020303" pitchFamily="18" charset="0"/>
              </a:rPr>
              <a:t>https://virtualspeech.com/blog/overcome-fear-public-speaking-guide-tips</a:t>
            </a:r>
            <a:endParaRPr lang="en-US" sz="1800" dirty="0">
              <a:latin typeface="Bell MT" panose="02020503060305020303" pitchFamily="18" charset="0"/>
            </a:endParaRPr>
          </a:p>
          <a:p>
            <a:pPr algn="just"/>
            <a:r>
              <a:rPr lang="en-US" sz="1800" dirty="0">
                <a:latin typeface="Bell MT" panose="02020503060305020303" pitchFamily="18" charset="0"/>
                <a:hlinkClick r:id="rId2"/>
              </a:rPr>
              <a:t>https://virtualspeech.com/blog/what-is-glossophobia-and-how-to-overcome-it</a:t>
            </a:r>
            <a:endParaRPr lang="en-US" sz="1800" dirty="0">
              <a:latin typeface="Bell MT" panose="02020503060305020303" pitchFamily="18" charset="0"/>
            </a:endParaRPr>
          </a:p>
          <a:p>
            <a:pPr algn="just"/>
            <a:r>
              <a:rPr lang="en-US" sz="1800" dirty="0">
                <a:latin typeface="Bell MT" panose="02020503060305020303" pitchFamily="18" charset="0"/>
              </a:rPr>
              <a:t>Kahn, </a:t>
            </a:r>
            <a:r>
              <a:rPr lang="en-US" sz="1800" dirty="0" err="1">
                <a:latin typeface="Bell MT" panose="02020503060305020303" pitchFamily="18" charset="0"/>
              </a:rPr>
              <a:t>Jarett</a:t>
            </a:r>
            <a:r>
              <a:rPr lang="en-US" sz="1800" dirty="0">
                <a:latin typeface="Bell MT" panose="02020503060305020303" pitchFamily="18" charset="0"/>
              </a:rPr>
              <a:t>, et al, ”How to write and speak better”, The Reader’s Digest Association Limited by Toucan Books Limited in association with </a:t>
            </a:r>
            <a:r>
              <a:rPr lang="en-US" sz="1800" dirty="0" err="1">
                <a:latin typeface="Bell MT" panose="02020503060305020303" pitchFamily="18" charset="0"/>
              </a:rPr>
              <a:t>Wordcraft</a:t>
            </a:r>
            <a:r>
              <a:rPr lang="en-US" sz="1800" dirty="0">
                <a:latin typeface="Bell MT" panose="02020503060305020303" pitchFamily="18" charset="0"/>
              </a:rPr>
              <a:t> Editing &amp; Writing Limited, 1993 </a:t>
            </a:r>
          </a:p>
        </p:txBody>
      </p:sp>
      <p:sp>
        <p:nvSpPr>
          <p:cNvPr id="4" name="Slide Number Placeholder 3">
            <a:extLst>
              <a:ext uri="{FF2B5EF4-FFF2-40B4-BE49-F238E27FC236}">
                <a16:creationId xmlns="" xmlns:a16="http://schemas.microsoft.com/office/drawing/2014/main" id="{A748E7DA-838B-41CE-B5E8-EC9B1D07BA87}"/>
              </a:ext>
            </a:extLst>
          </p:cNvPr>
          <p:cNvSpPr>
            <a:spLocks noGrp="1"/>
          </p:cNvSpPr>
          <p:nvPr>
            <p:ph type="sldNum" sz="quarter" idx="12"/>
          </p:nvPr>
        </p:nvSpPr>
        <p:spPr/>
        <p:txBody>
          <a:bodyPr/>
          <a:lstStyle/>
          <a:p>
            <a:fld id="{EAF2ED67-23B0-455D-BE39-D949FFC4BBBB}" type="slidenum">
              <a:rPr lang="en-IN" smtClean="0"/>
              <a:pPr/>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1D7149-4E13-43B3-8852-ACBB6E589363}"/>
              </a:ext>
            </a:extLst>
          </p:cNvPr>
          <p:cNvSpPr>
            <a:spLocks noGrp="1"/>
          </p:cNvSpPr>
          <p:nvPr>
            <p:ph type="title"/>
          </p:nvPr>
        </p:nvSpPr>
        <p:spPr>
          <a:xfrm>
            <a:off x="685332" y="381000"/>
            <a:ext cx="7773338" cy="1095375"/>
          </a:xfrm>
        </p:spPr>
        <p:txBody>
          <a:bodyPr/>
          <a:lstStyle/>
          <a:p>
            <a:r>
              <a:rPr lang="en-US" dirty="0"/>
              <a:t>Questions…</a:t>
            </a:r>
            <a:endParaRPr lang="en-IN" dirty="0"/>
          </a:p>
        </p:txBody>
      </p:sp>
      <p:sp>
        <p:nvSpPr>
          <p:cNvPr id="3" name="Content Placeholder 2">
            <a:extLst>
              <a:ext uri="{FF2B5EF4-FFF2-40B4-BE49-F238E27FC236}">
                <a16:creationId xmlns="" xmlns:a16="http://schemas.microsoft.com/office/drawing/2014/main" id="{E58E3BFB-0782-4877-A64C-B6B282708050}"/>
              </a:ext>
            </a:extLst>
          </p:cNvPr>
          <p:cNvSpPr>
            <a:spLocks noGrp="1"/>
          </p:cNvSpPr>
          <p:nvPr>
            <p:ph idx="1"/>
          </p:nvPr>
        </p:nvSpPr>
        <p:spPr>
          <a:xfrm>
            <a:off x="542925" y="1581150"/>
            <a:ext cx="8153400" cy="4810125"/>
          </a:xfrm>
        </p:spPr>
        <p:txBody>
          <a:bodyPr>
            <a:normAutofit/>
          </a:bodyPr>
          <a:lstStyle/>
          <a:p>
            <a:pPr marL="0" indent="0">
              <a:buNone/>
            </a:pPr>
            <a:r>
              <a:rPr lang="en-US" sz="1800" dirty="0">
                <a:latin typeface="Bell MT" panose="02020503060305020303" pitchFamily="18" charset="0"/>
              </a:rPr>
              <a:t>   Answer True of False: ( OBJECTIVE)</a:t>
            </a:r>
          </a:p>
          <a:p>
            <a:pPr marL="342900" indent="-342900">
              <a:buFont typeface="+mj-lt"/>
              <a:buAutoNum type="arabicPeriod"/>
            </a:pPr>
            <a:r>
              <a:rPr lang="en-US" sz="1800" dirty="0">
                <a:latin typeface="Bell MT" panose="02020503060305020303" pitchFamily="18" charset="0"/>
              </a:rPr>
              <a:t>It is preferable not to invite direct Audience Involvement while making a presentation.</a:t>
            </a:r>
          </a:p>
          <a:p>
            <a:pPr marL="342900" indent="-342900">
              <a:buFont typeface="+mj-lt"/>
              <a:buAutoNum type="arabicPeriod"/>
            </a:pPr>
            <a:r>
              <a:rPr lang="en-US" sz="1800" dirty="0">
                <a:latin typeface="Bell MT" panose="02020503060305020303" pitchFamily="18" charset="0"/>
              </a:rPr>
              <a:t>Don’t say how nervous you are – try not to complain to others about how anxious you feel.</a:t>
            </a:r>
          </a:p>
          <a:p>
            <a:pPr marL="342900" indent="-342900">
              <a:buFont typeface="+mj-lt"/>
              <a:buAutoNum type="arabicPeriod"/>
            </a:pPr>
            <a:r>
              <a:rPr lang="en-US" sz="1800" dirty="0">
                <a:latin typeface="Bell MT" panose="02020503060305020303" pitchFamily="18" charset="0"/>
              </a:rPr>
              <a:t>Introducing new points in the conclusion makes it more interesting.</a:t>
            </a:r>
          </a:p>
          <a:p>
            <a:pPr marL="0" indent="0">
              <a:buNone/>
            </a:pPr>
            <a:r>
              <a:rPr lang="en-US" sz="1800" dirty="0">
                <a:latin typeface="Bell MT" panose="02020503060305020303" pitchFamily="18" charset="0"/>
              </a:rPr>
              <a:t>   Subjective Type (Answer…Next Slide)</a:t>
            </a:r>
          </a:p>
          <a:p>
            <a:pPr marL="342900" indent="-342900">
              <a:buFont typeface="+mj-lt"/>
              <a:buAutoNum type="arabicPeriod"/>
            </a:pPr>
            <a:r>
              <a:rPr lang="en-US" sz="1800" dirty="0">
                <a:latin typeface="Bell MT" panose="02020503060305020303" pitchFamily="18" charset="0"/>
              </a:rPr>
              <a:t>Identify some  ways to handle someone who  challenges or irritates you after you have  delivered  a presentation?</a:t>
            </a:r>
          </a:p>
          <a:p>
            <a:pPr marL="342900" indent="-342900">
              <a:buFont typeface="+mj-lt"/>
              <a:buAutoNum type="arabicPeriod"/>
            </a:pPr>
            <a:r>
              <a:rPr lang="en-US" sz="1800" dirty="0">
                <a:latin typeface="Bell MT" panose="02020503060305020303" pitchFamily="18" charset="0"/>
              </a:rPr>
              <a:t>You yourself are your most effective visual aid. Discuss</a:t>
            </a:r>
          </a:p>
          <a:p>
            <a:endParaRPr lang="en-US" dirty="0"/>
          </a:p>
          <a:p>
            <a:endParaRPr lang="en-IN" dirty="0"/>
          </a:p>
        </p:txBody>
      </p:sp>
      <p:sp>
        <p:nvSpPr>
          <p:cNvPr id="4" name="Slide Number Placeholder 3">
            <a:extLst>
              <a:ext uri="{FF2B5EF4-FFF2-40B4-BE49-F238E27FC236}">
                <a16:creationId xmlns="" xmlns:a16="http://schemas.microsoft.com/office/drawing/2014/main" id="{F3F18886-3E95-4A68-BEC2-B629081EB0BC}"/>
              </a:ext>
            </a:extLst>
          </p:cNvPr>
          <p:cNvSpPr>
            <a:spLocks noGrp="1"/>
          </p:cNvSpPr>
          <p:nvPr>
            <p:ph type="sldNum" sz="quarter" idx="12"/>
          </p:nvPr>
        </p:nvSpPr>
        <p:spPr/>
        <p:txBody>
          <a:bodyPr/>
          <a:lstStyle/>
          <a:p>
            <a:fld id="{EAF2ED67-23B0-455D-BE39-D949FFC4BBBB}" type="slidenum">
              <a:rPr lang="en-IN" smtClean="0"/>
              <a:pPr/>
              <a:t>21</a:t>
            </a:fld>
            <a:endParaRPr lang="en-IN"/>
          </a:p>
        </p:txBody>
      </p:sp>
    </p:spTree>
    <p:extLst>
      <p:ext uri="{BB962C8B-B14F-4D97-AF65-F5344CB8AC3E}">
        <p14:creationId xmlns="" xmlns:p14="http://schemas.microsoft.com/office/powerpoint/2010/main" val="3649698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47650"/>
            <a:ext cx="8229599" cy="1162051"/>
          </a:xfrm>
        </p:spPr>
        <p:txBody>
          <a:bodyPr>
            <a:normAutofit/>
          </a:bodyPr>
          <a:lstStyle/>
          <a:p>
            <a:r>
              <a:rPr lang="en-US" sz="4000" dirty="0" err="1">
                <a:latin typeface="Bell MT" panose="02020503060305020303" pitchFamily="18" charset="0"/>
              </a:rPr>
              <a:t>AnswerS</a:t>
            </a:r>
            <a:r>
              <a:rPr lang="en-US" sz="4000" dirty="0">
                <a:latin typeface="Bell MT" panose="02020503060305020303" pitchFamily="18" charset="0"/>
              </a:rPr>
              <a:t>…</a:t>
            </a:r>
          </a:p>
        </p:txBody>
      </p:sp>
      <p:sp>
        <p:nvSpPr>
          <p:cNvPr id="3" name="Content Placeholder 2"/>
          <p:cNvSpPr>
            <a:spLocks noGrp="1"/>
          </p:cNvSpPr>
          <p:nvPr>
            <p:ph idx="1"/>
          </p:nvPr>
        </p:nvSpPr>
        <p:spPr>
          <a:xfrm>
            <a:off x="304800" y="1695450"/>
            <a:ext cx="8591550" cy="5000625"/>
          </a:xfrm>
        </p:spPr>
        <p:txBody>
          <a:bodyPr>
            <a:normAutofit fontScale="70000" lnSpcReduction="20000"/>
          </a:bodyPr>
          <a:lstStyle/>
          <a:p>
            <a:pPr marL="0" indent="0">
              <a:buNone/>
            </a:pPr>
            <a:r>
              <a:rPr lang="en-US" dirty="0">
                <a:latin typeface="Bell MT" panose="02020503060305020303" pitchFamily="18" charset="0"/>
              </a:rPr>
              <a:t> Subjective  Answer (1)</a:t>
            </a:r>
          </a:p>
          <a:p>
            <a:r>
              <a:rPr lang="en-US" dirty="0">
                <a:latin typeface="Bell MT" panose="02020503060305020303" pitchFamily="18" charset="0"/>
              </a:rPr>
              <a:t>Don’t let  your face or body language show that you feel threatened.</a:t>
            </a:r>
          </a:p>
          <a:p>
            <a:r>
              <a:rPr lang="en-US" dirty="0">
                <a:latin typeface="Bell MT" panose="02020503060305020303" pitchFamily="18" charset="0"/>
              </a:rPr>
              <a:t>Keep an open posture and answer calmly</a:t>
            </a:r>
          </a:p>
          <a:p>
            <a:r>
              <a:rPr lang="en-US" dirty="0">
                <a:latin typeface="Bell MT" panose="02020503060305020303" pitchFamily="18" charset="0"/>
              </a:rPr>
              <a:t>If the challenger persists with his arguments, suggest that they discuss the topic at another time as it would be inappropriate to enter into a private dialogue while the others are present too</a:t>
            </a:r>
          </a:p>
          <a:p>
            <a:r>
              <a:rPr lang="en-US" dirty="0">
                <a:latin typeface="Bell MT" panose="02020503060305020303" pitchFamily="18" charset="0"/>
              </a:rPr>
              <a:t>Break eye contact, turn to another part of the audience, and ask for another question </a:t>
            </a:r>
          </a:p>
          <a:p>
            <a:pPr marL="0" indent="0">
              <a:buNone/>
            </a:pPr>
            <a:r>
              <a:rPr lang="en-US" dirty="0">
                <a:latin typeface="Bell MT" panose="02020503060305020303" pitchFamily="18" charset="0"/>
              </a:rPr>
              <a:t>   Answer (2)</a:t>
            </a:r>
          </a:p>
          <a:p>
            <a:r>
              <a:rPr lang="en-US" dirty="0">
                <a:latin typeface="Bell MT" panose="02020503060305020303" pitchFamily="18" charset="0"/>
              </a:rPr>
              <a:t>Visual Aids are only aids…what you say and how you say is more important </a:t>
            </a:r>
          </a:p>
          <a:p>
            <a:r>
              <a:rPr lang="en-US" dirty="0">
                <a:latin typeface="Bell MT" panose="02020503060305020303" pitchFamily="18" charset="0"/>
              </a:rPr>
              <a:t>Audiences respond not only to your words but to you.  IT PAYS  TO Look alert,   upright, self-assured.</a:t>
            </a:r>
          </a:p>
          <a:p>
            <a:r>
              <a:rPr lang="en-US" dirty="0">
                <a:latin typeface="Bell MT" panose="02020503060305020303" pitchFamily="18" charset="0"/>
              </a:rPr>
              <a:t> IN OTHER WORDS,  If  your appearance inspires confidence, people will listen to you with interest and enthusiasm</a:t>
            </a:r>
          </a:p>
        </p:txBody>
      </p:sp>
      <p:sp>
        <p:nvSpPr>
          <p:cNvPr id="4" name="Slide Number Placeholder 3">
            <a:extLst>
              <a:ext uri="{FF2B5EF4-FFF2-40B4-BE49-F238E27FC236}">
                <a16:creationId xmlns="" xmlns:a16="http://schemas.microsoft.com/office/drawing/2014/main" id="{803627A8-258A-491A-8B46-E9A043BD06A1}"/>
              </a:ext>
            </a:extLst>
          </p:cNvPr>
          <p:cNvSpPr>
            <a:spLocks noGrp="1"/>
          </p:cNvSpPr>
          <p:nvPr>
            <p:ph type="sldNum" sz="quarter" idx="12"/>
          </p:nvPr>
        </p:nvSpPr>
        <p:spPr/>
        <p:txBody>
          <a:bodyPr/>
          <a:lstStyle/>
          <a:p>
            <a:fld id="{EAF2ED67-23B0-455D-BE39-D949FFC4BBBB}" type="slidenum">
              <a:rPr lang="en-IN" smtClean="0"/>
              <a:pPr/>
              <a:t>22</a:t>
            </a:fld>
            <a:endParaRPr lang="en-IN"/>
          </a:p>
        </p:txBody>
      </p:sp>
    </p:spTree>
    <p:extLst>
      <p:ext uri="{BB962C8B-B14F-4D97-AF65-F5344CB8AC3E}">
        <p14:creationId xmlns="" xmlns:p14="http://schemas.microsoft.com/office/powerpoint/2010/main" val="114034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2DBE10-B30E-4781-8D63-B9A115315862}"/>
              </a:ext>
            </a:extLst>
          </p:cNvPr>
          <p:cNvSpPr>
            <a:spLocks noGrp="1"/>
          </p:cNvSpPr>
          <p:nvPr>
            <p:ph type="title"/>
          </p:nvPr>
        </p:nvSpPr>
        <p:spPr>
          <a:xfrm>
            <a:off x="685332" y="400050"/>
            <a:ext cx="7773338" cy="1562101"/>
          </a:xfrm>
        </p:spPr>
        <p:txBody>
          <a:bodyPr>
            <a:normAutofit fontScale="90000"/>
          </a:bodyPr>
          <a:lstStyle/>
          <a:p>
            <a:r>
              <a:rPr lang="en-US" sz="4000" dirty="0">
                <a:latin typeface="Bell MT" panose="02020503060305020303" pitchFamily="18" charset="0"/>
              </a:rPr>
              <a:t>Resources to be consulted for further reading</a:t>
            </a:r>
            <a:endParaRPr lang="en-IN" sz="4000" dirty="0">
              <a:latin typeface="Bell MT" panose="02020503060305020303" pitchFamily="18" charset="0"/>
            </a:endParaRPr>
          </a:p>
        </p:txBody>
      </p:sp>
      <p:sp>
        <p:nvSpPr>
          <p:cNvPr id="3" name="Content Placeholder 2">
            <a:extLst>
              <a:ext uri="{FF2B5EF4-FFF2-40B4-BE49-F238E27FC236}">
                <a16:creationId xmlns="" xmlns:a16="http://schemas.microsoft.com/office/drawing/2014/main" id="{21566030-0367-48F5-8A69-3FD5B71C1289}"/>
              </a:ext>
            </a:extLst>
          </p:cNvPr>
          <p:cNvSpPr>
            <a:spLocks noGrp="1"/>
          </p:cNvSpPr>
          <p:nvPr>
            <p:ph idx="1"/>
          </p:nvPr>
        </p:nvSpPr>
        <p:spPr>
          <a:xfrm>
            <a:off x="611560" y="1962149"/>
            <a:ext cx="7992887" cy="4400551"/>
          </a:xfrm>
        </p:spPr>
        <p:txBody>
          <a:bodyPr>
            <a:noAutofit/>
          </a:bodyPr>
          <a:lstStyle/>
          <a:p>
            <a:r>
              <a:rPr lang="en-US" dirty="0">
                <a:latin typeface="Bell MT" panose="02020503060305020303" pitchFamily="18" charset="0"/>
              </a:rPr>
              <a:t>Chaturvedi. P.D ( 2011). Business Communication: Concepts, Cases, and Applications, Second edition, Pearson Education India.</a:t>
            </a:r>
          </a:p>
          <a:p>
            <a:r>
              <a:rPr lang="en-US" dirty="0">
                <a:latin typeface="Bell MT" panose="02020503060305020303" pitchFamily="18" charset="0"/>
              </a:rPr>
              <a:t>Its online availability site :https://docs.google.com/viewer?a=v&amp;pid=sites&amp;srcid=ZGVmYXVsdGRvbWFpbnxvbGVya2RyZXN8Z3g6MjU4MTc4NTNmMTdjMWVjNg</a:t>
            </a:r>
          </a:p>
          <a:p>
            <a:r>
              <a:rPr lang="en-US" dirty="0">
                <a:latin typeface="Bell MT" panose="02020503060305020303" pitchFamily="18" charset="0"/>
              </a:rPr>
              <a:t>Rizvi, A. R. ( 2018) ‘Effective Technical Communication’ 2nd edition, McGraw Hill Education Private Limited, Chennai.</a:t>
            </a:r>
            <a:endParaRPr lang="en-IN" dirty="0">
              <a:latin typeface="Bell MT" panose="02020503060305020303" pitchFamily="18" charset="0"/>
            </a:endParaRPr>
          </a:p>
        </p:txBody>
      </p:sp>
      <p:sp>
        <p:nvSpPr>
          <p:cNvPr id="4" name="Slide Number Placeholder 3">
            <a:extLst>
              <a:ext uri="{FF2B5EF4-FFF2-40B4-BE49-F238E27FC236}">
                <a16:creationId xmlns="" xmlns:a16="http://schemas.microsoft.com/office/drawing/2014/main" id="{53B98BBF-37A1-4282-8ABF-6625435F0694}"/>
              </a:ext>
            </a:extLst>
          </p:cNvPr>
          <p:cNvSpPr>
            <a:spLocks noGrp="1"/>
          </p:cNvSpPr>
          <p:nvPr>
            <p:ph type="sldNum" sz="quarter" idx="12"/>
          </p:nvPr>
        </p:nvSpPr>
        <p:spPr/>
        <p:txBody>
          <a:bodyPr/>
          <a:lstStyle/>
          <a:p>
            <a:fld id="{EAF2ED67-23B0-455D-BE39-D949FFC4BBBB}" type="slidenum">
              <a:rPr lang="en-IN" smtClean="0"/>
              <a:pPr/>
              <a:t>3</a:t>
            </a:fld>
            <a:endParaRPr lang="en-IN"/>
          </a:p>
        </p:txBody>
      </p:sp>
    </p:spTree>
    <p:extLst>
      <p:ext uri="{BB962C8B-B14F-4D97-AF65-F5344CB8AC3E}">
        <p14:creationId xmlns="" xmlns:p14="http://schemas.microsoft.com/office/powerpoint/2010/main" val="149559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00051"/>
            <a:ext cx="7762875" cy="1190624"/>
          </a:xfrm>
        </p:spPr>
        <p:txBody>
          <a:bodyPr>
            <a:normAutofit/>
          </a:bodyPr>
          <a:lstStyle/>
          <a:p>
            <a:r>
              <a:rPr lang="en-US" sz="4000" dirty="0">
                <a:latin typeface="Bell MT" panose="02020503060305020303" pitchFamily="18" charset="0"/>
              </a:rPr>
              <a:t>Planning a Presentation</a:t>
            </a:r>
          </a:p>
        </p:txBody>
      </p:sp>
      <p:sp>
        <p:nvSpPr>
          <p:cNvPr id="3" name="Content Placeholder 2"/>
          <p:cNvSpPr>
            <a:spLocks noGrp="1"/>
          </p:cNvSpPr>
          <p:nvPr>
            <p:ph idx="1"/>
          </p:nvPr>
        </p:nvSpPr>
        <p:spPr>
          <a:xfrm>
            <a:off x="523875" y="1752601"/>
            <a:ext cx="8153400" cy="4705348"/>
          </a:xfrm>
        </p:spPr>
        <p:txBody>
          <a:bodyPr>
            <a:normAutofit fontScale="85000" lnSpcReduction="20000"/>
          </a:bodyPr>
          <a:lstStyle/>
          <a:p>
            <a:pPr marL="0" indent="0">
              <a:buNone/>
            </a:pPr>
            <a:r>
              <a:rPr lang="en-US" dirty="0">
                <a:latin typeface="Bell MT" panose="02020503060305020303" pitchFamily="18" charset="0"/>
              </a:rPr>
              <a:t>Thinking things through and planning well  makes all the difference between success and failure while delivering a presentation</a:t>
            </a:r>
          </a:p>
          <a:p>
            <a:pPr lvl="1"/>
            <a:r>
              <a:rPr lang="en-US" sz="2000" dirty="0">
                <a:latin typeface="Bell MT" panose="02020503060305020303" pitchFamily="18" charset="0"/>
              </a:rPr>
              <a:t>Know what is expected of you</a:t>
            </a:r>
          </a:p>
          <a:p>
            <a:pPr lvl="1"/>
            <a:r>
              <a:rPr lang="en-US" sz="2000" dirty="0">
                <a:latin typeface="Bell MT" panose="02020503060305020303" pitchFamily="18" charset="0"/>
              </a:rPr>
              <a:t>Identify the audience ( Demographics: Age/ Gender/Occupation)</a:t>
            </a:r>
          </a:p>
          <a:p>
            <a:pPr lvl="1"/>
            <a:r>
              <a:rPr lang="en-US" sz="2000" dirty="0">
                <a:latin typeface="Bell MT" panose="02020503060305020303" pitchFamily="18" charset="0"/>
              </a:rPr>
              <a:t>Assess the size of the Audience &amp; Room Layout</a:t>
            </a:r>
          </a:p>
          <a:p>
            <a:pPr lvl="1"/>
            <a:r>
              <a:rPr lang="en-US" sz="2000" dirty="0">
                <a:latin typeface="Bell MT" panose="02020503060305020303" pitchFamily="18" charset="0"/>
              </a:rPr>
              <a:t>Assess the audience’s knowledge of the subject</a:t>
            </a:r>
          </a:p>
          <a:p>
            <a:pPr lvl="1"/>
            <a:r>
              <a:rPr lang="en-US" sz="2000" dirty="0">
                <a:latin typeface="Bell MT" panose="02020503060305020303" pitchFamily="18" charset="0"/>
              </a:rPr>
              <a:t>Assess the attitude( Interest/ Motivation) of the audience</a:t>
            </a:r>
          </a:p>
          <a:p>
            <a:pPr lvl="1"/>
            <a:r>
              <a:rPr lang="en-US" sz="2000" dirty="0">
                <a:latin typeface="Bell MT" panose="02020503060305020303" pitchFamily="18" charset="0"/>
              </a:rPr>
              <a:t>Gather material with enough facts and figures to strengthen your presentation</a:t>
            </a:r>
          </a:p>
          <a:p>
            <a:pPr lvl="1"/>
            <a:r>
              <a:rPr lang="en-US" sz="2000" dirty="0">
                <a:latin typeface="Bell MT" panose="02020503060305020303" pitchFamily="18" charset="0"/>
              </a:rPr>
              <a:t>Audio- Visual Aids</a:t>
            </a:r>
          </a:p>
          <a:p>
            <a:pPr lvl="1">
              <a:buNone/>
            </a:pPr>
            <a:endParaRPr lang="en-US" dirty="0">
              <a:latin typeface="Bell MT" panose="02020503060305020303" pitchFamily="18" charset="0"/>
            </a:endParaRPr>
          </a:p>
          <a:p>
            <a:pPr lvl="1">
              <a:buNone/>
            </a:pPr>
            <a:r>
              <a:rPr lang="en-US" dirty="0">
                <a:latin typeface="Bell MT" panose="02020503060305020303" pitchFamily="18" charset="0"/>
              </a:rPr>
              <a:t>  </a:t>
            </a:r>
          </a:p>
        </p:txBody>
      </p:sp>
      <p:sp>
        <p:nvSpPr>
          <p:cNvPr id="4" name="Slide Number Placeholder 3">
            <a:extLst>
              <a:ext uri="{FF2B5EF4-FFF2-40B4-BE49-F238E27FC236}">
                <a16:creationId xmlns="" xmlns:a16="http://schemas.microsoft.com/office/drawing/2014/main" id="{D663AF9F-924A-4B12-A7A2-C179111D2F48}"/>
              </a:ext>
            </a:extLst>
          </p:cNvPr>
          <p:cNvSpPr>
            <a:spLocks noGrp="1"/>
          </p:cNvSpPr>
          <p:nvPr>
            <p:ph type="sldNum" sz="quarter" idx="12"/>
          </p:nvPr>
        </p:nvSpPr>
        <p:spPr/>
        <p:txBody>
          <a:bodyPr/>
          <a:lstStyle/>
          <a:p>
            <a:fld id="{EAF2ED67-23B0-455D-BE39-D949FFC4BBBB}"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23850"/>
            <a:ext cx="8077199" cy="1173256"/>
          </a:xfrm>
        </p:spPr>
        <p:txBody>
          <a:bodyPr>
            <a:noAutofit/>
          </a:bodyPr>
          <a:lstStyle/>
          <a:p>
            <a:r>
              <a:rPr lang="en-US" sz="4000" dirty="0">
                <a:latin typeface="Bell MT" panose="02020503060305020303" pitchFamily="18" charset="0"/>
              </a:rPr>
              <a:t>Structuring the Presentation</a:t>
            </a:r>
          </a:p>
        </p:txBody>
      </p:sp>
      <p:sp>
        <p:nvSpPr>
          <p:cNvPr id="3" name="Content Placeholder 2"/>
          <p:cNvSpPr>
            <a:spLocks noGrp="1"/>
          </p:cNvSpPr>
          <p:nvPr>
            <p:ph idx="1"/>
          </p:nvPr>
        </p:nvSpPr>
        <p:spPr>
          <a:xfrm>
            <a:off x="352424" y="1676401"/>
            <a:ext cx="8458201" cy="5010150"/>
          </a:xfrm>
        </p:spPr>
        <p:txBody>
          <a:bodyPr>
            <a:normAutofit fontScale="92500" lnSpcReduction="20000"/>
          </a:bodyPr>
          <a:lstStyle/>
          <a:p>
            <a:pPr>
              <a:buNone/>
            </a:pPr>
            <a:r>
              <a:rPr lang="en-US" dirty="0"/>
              <a:t>	</a:t>
            </a:r>
            <a:r>
              <a:rPr lang="en-US" i="1" dirty="0">
                <a:solidFill>
                  <a:srgbClr val="000000"/>
                </a:solidFill>
                <a:effectLst>
                  <a:outerShdw blurRad="38100" dist="38100" dir="2700000" algn="tl">
                    <a:srgbClr val="000000">
                      <a:alpha val="43137"/>
                    </a:srgbClr>
                  </a:outerShdw>
                </a:effectLst>
                <a:latin typeface="Bell MT" panose="02020503060305020303" pitchFamily="18" charset="0"/>
              </a:rPr>
              <a:t>Men perish because they cannot join the beginning with the end</a:t>
            </a:r>
            <a:r>
              <a:rPr lang="en-US" dirty="0">
                <a:solidFill>
                  <a:srgbClr val="000000"/>
                </a:solidFill>
                <a:effectLst>
                  <a:outerShdw blurRad="38100" dist="38100" dir="2700000" algn="tl">
                    <a:srgbClr val="000000">
                      <a:alpha val="43137"/>
                    </a:srgbClr>
                  </a:outerShdw>
                </a:effectLst>
                <a:latin typeface="Bell MT" panose="02020503060305020303" pitchFamily="18" charset="0"/>
              </a:rPr>
              <a:t>.’</a:t>
            </a:r>
            <a:endParaRPr lang="en-US" dirty="0">
              <a:effectLst>
                <a:outerShdw blurRad="38100" dist="38100" dir="2700000" algn="tl">
                  <a:srgbClr val="000000">
                    <a:alpha val="43137"/>
                  </a:srgbClr>
                </a:outerShdw>
              </a:effectLst>
              <a:latin typeface="Bell MT" panose="02020503060305020303" pitchFamily="18" charset="0"/>
            </a:endParaRPr>
          </a:p>
          <a:p>
            <a:pPr>
              <a:buNone/>
            </a:pPr>
            <a:r>
              <a:rPr lang="en-US" dirty="0">
                <a:latin typeface="Bell MT" panose="02020503060305020303" pitchFamily="18" charset="0"/>
              </a:rPr>
              <a:t>	</a:t>
            </a:r>
            <a:r>
              <a:rPr lang="en-US" dirty="0" err="1">
                <a:latin typeface="Bell MT" panose="02020503060305020303" pitchFamily="18" charset="0"/>
              </a:rPr>
              <a:t>Tip:The</a:t>
            </a:r>
            <a:r>
              <a:rPr lang="en-US" dirty="0">
                <a:latin typeface="Bell MT" panose="02020503060305020303" pitchFamily="18" charset="0"/>
              </a:rPr>
              <a:t> former Conservative Prime Minister, Harold MacMillan was advised by David </a:t>
            </a:r>
            <a:r>
              <a:rPr lang="en-US" dirty="0" err="1">
                <a:latin typeface="Bell MT" panose="02020503060305020303" pitchFamily="18" charset="0"/>
              </a:rPr>
              <a:t>Llyod</a:t>
            </a:r>
            <a:r>
              <a:rPr lang="en-US" dirty="0">
                <a:latin typeface="Bell MT" panose="02020503060305020303" pitchFamily="18" charset="0"/>
              </a:rPr>
              <a:t> George, the Welsh Wizard, renowned for his oratory that he should make one clear point in his speech. In other words, the fewer points one makes, the better the chance that the message would be remembered.</a:t>
            </a:r>
          </a:p>
          <a:p>
            <a:pPr>
              <a:buNone/>
            </a:pPr>
            <a:r>
              <a:rPr lang="en-US" dirty="0">
                <a:latin typeface="Bell MT" panose="02020503060305020303" pitchFamily="18" charset="0"/>
              </a:rPr>
              <a:t>	Some ways to structure a presentation: </a:t>
            </a:r>
          </a:p>
          <a:p>
            <a:pPr lvl="1"/>
            <a:r>
              <a:rPr lang="en-US" sz="2000" dirty="0">
                <a:latin typeface="Bell MT" panose="02020503060305020303" pitchFamily="18" charset="0"/>
              </a:rPr>
              <a:t>Topical( Different Aspects of a subject covered one by one)</a:t>
            </a:r>
          </a:p>
          <a:p>
            <a:pPr lvl="1"/>
            <a:r>
              <a:rPr lang="en-US" sz="2000" dirty="0">
                <a:latin typeface="Bell MT" panose="02020503060305020303" pitchFamily="18" charset="0"/>
              </a:rPr>
              <a:t>Chronological</a:t>
            </a:r>
          </a:p>
          <a:p>
            <a:pPr lvl="1"/>
            <a:r>
              <a:rPr lang="en-US" sz="2000" dirty="0">
                <a:latin typeface="Bell MT" panose="02020503060305020303" pitchFamily="18" charset="0"/>
              </a:rPr>
              <a:t>Problem-Solution  Structure ( likely to produce a persuasive speech)</a:t>
            </a:r>
          </a:p>
          <a:p>
            <a:pPr lvl="1"/>
            <a:r>
              <a:rPr lang="en-US" sz="2000" dirty="0">
                <a:latin typeface="Bell MT" panose="02020503060305020303" pitchFamily="18" charset="0"/>
              </a:rPr>
              <a:t>Cause Effect</a:t>
            </a:r>
          </a:p>
          <a:p>
            <a:pPr lvl="1"/>
            <a:endParaRPr lang="en-US" dirty="0"/>
          </a:p>
        </p:txBody>
      </p:sp>
      <p:sp>
        <p:nvSpPr>
          <p:cNvPr id="4" name="Slide Number Placeholder 3">
            <a:extLst>
              <a:ext uri="{FF2B5EF4-FFF2-40B4-BE49-F238E27FC236}">
                <a16:creationId xmlns="" xmlns:a16="http://schemas.microsoft.com/office/drawing/2014/main" id="{445BD370-B975-4E18-8071-2609A3105859}"/>
              </a:ext>
            </a:extLst>
          </p:cNvPr>
          <p:cNvSpPr>
            <a:spLocks noGrp="1"/>
          </p:cNvSpPr>
          <p:nvPr>
            <p:ph type="sldNum" sz="quarter" idx="12"/>
          </p:nvPr>
        </p:nvSpPr>
        <p:spPr/>
        <p:txBody>
          <a:bodyPr/>
          <a:lstStyle/>
          <a:p>
            <a:fld id="{EAF2ED67-23B0-455D-BE39-D949FFC4BBBB}" type="slidenum">
              <a:rPr lang="en-IN" smtClean="0"/>
              <a:pPr/>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0" y="485169"/>
            <a:ext cx="7773338" cy="1210282"/>
          </a:xfrm>
        </p:spPr>
        <p:txBody>
          <a:bodyPr>
            <a:normAutofit/>
          </a:bodyPr>
          <a:lstStyle/>
          <a:p>
            <a:r>
              <a:rPr lang="en-US" sz="4000" dirty="0">
                <a:latin typeface="Bell MT" panose="02020503060305020303" pitchFamily="18" charset="0"/>
              </a:rPr>
              <a:t>Opening a Presentation </a:t>
            </a:r>
            <a:br>
              <a:rPr lang="en-US" sz="4000" dirty="0">
                <a:latin typeface="Bell MT" panose="02020503060305020303" pitchFamily="18" charset="0"/>
              </a:rPr>
            </a:br>
            <a:r>
              <a:rPr lang="en-US" sz="4000" dirty="0">
                <a:latin typeface="Bell MT" panose="02020503060305020303" pitchFamily="18" charset="0"/>
              </a:rPr>
              <a:t>( The Introduction)</a:t>
            </a:r>
          </a:p>
        </p:txBody>
      </p:sp>
      <p:sp>
        <p:nvSpPr>
          <p:cNvPr id="3" name="Content Placeholder 2"/>
          <p:cNvSpPr>
            <a:spLocks noGrp="1"/>
          </p:cNvSpPr>
          <p:nvPr>
            <p:ph idx="1"/>
          </p:nvPr>
        </p:nvSpPr>
        <p:spPr>
          <a:xfrm>
            <a:off x="457200" y="1828800"/>
            <a:ext cx="8229599" cy="4648200"/>
          </a:xfrm>
        </p:spPr>
        <p:txBody>
          <a:bodyPr>
            <a:normAutofit lnSpcReduction="10000"/>
          </a:bodyPr>
          <a:lstStyle/>
          <a:p>
            <a:r>
              <a:rPr lang="en-US" dirty="0">
                <a:latin typeface="Bell MT" panose="02020503060305020303" pitchFamily="18" charset="0"/>
              </a:rPr>
              <a:t>Seize the attention of the audience and amuse them at the same time by saying or doing something in character with the occasion.</a:t>
            </a:r>
          </a:p>
          <a:p>
            <a:r>
              <a:rPr lang="en-US" dirty="0">
                <a:latin typeface="Bell MT" panose="02020503060305020303" pitchFamily="18" charset="0"/>
              </a:rPr>
              <a:t>Invite direct Audience Involvement through questions</a:t>
            </a:r>
          </a:p>
          <a:p>
            <a:r>
              <a:rPr lang="en-US" dirty="0">
                <a:latin typeface="Bell MT" panose="02020503060305020303" pitchFamily="18" charset="0"/>
              </a:rPr>
              <a:t>Surprise the audience with startling statistics and challenge their assumptions.</a:t>
            </a:r>
          </a:p>
          <a:p>
            <a:r>
              <a:rPr lang="en-US" dirty="0">
                <a:latin typeface="Bell MT" panose="02020503060305020303" pitchFamily="18" charset="0"/>
              </a:rPr>
              <a:t>Call the audience to attention, greet them and remind them why they are gathered together</a:t>
            </a:r>
          </a:p>
          <a:p>
            <a:r>
              <a:rPr lang="en-US" dirty="0">
                <a:latin typeface="Bell MT" panose="02020503060305020303" pitchFamily="18" charset="0"/>
              </a:rPr>
              <a:t>Use humor to get their attention</a:t>
            </a:r>
          </a:p>
          <a:p>
            <a:r>
              <a:rPr lang="en-US" dirty="0">
                <a:latin typeface="Bell MT" panose="02020503060305020303" pitchFamily="18" charset="0"/>
              </a:rPr>
              <a:t>Use Anecdotes/ stories to create interest</a:t>
            </a:r>
          </a:p>
          <a:p>
            <a:endParaRPr lang="en-US" dirty="0">
              <a:latin typeface="Bell MT" panose="02020503060305020303" pitchFamily="18" charset="0"/>
            </a:endParaRPr>
          </a:p>
          <a:p>
            <a:endParaRPr lang="en-US" dirty="0"/>
          </a:p>
          <a:p>
            <a:endParaRPr lang="en-US" dirty="0"/>
          </a:p>
        </p:txBody>
      </p:sp>
      <p:sp>
        <p:nvSpPr>
          <p:cNvPr id="4" name="Slide Number Placeholder 3">
            <a:extLst>
              <a:ext uri="{FF2B5EF4-FFF2-40B4-BE49-F238E27FC236}">
                <a16:creationId xmlns="" xmlns:a16="http://schemas.microsoft.com/office/drawing/2014/main" id="{0D401B6D-E646-4C96-A758-740F0D9FC47C}"/>
              </a:ext>
            </a:extLst>
          </p:cNvPr>
          <p:cNvSpPr>
            <a:spLocks noGrp="1"/>
          </p:cNvSpPr>
          <p:nvPr>
            <p:ph type="sldNum" sz="quarter" idx="12"/>
          </p:nvPr>
        </p:nvSpPr>
        <p:spPr/>
        <p:txBody>
          <a:bodyPr/>
          <a:lstStyle/>
          <a:p>
            <a:fld id="{EAF2ED67-23B0-455D-BE39-D949FFC4BBBB}"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276"/>
            <a:ext cx="8229599" cy="1143000"/>
          </a:xfrm>
        </p:spPr>
        <p:txBody>
          <a:bodyPr>
            <a:normAutofit/>
          </a:bodyPr>
          <a:lstStyle/>
          <a:p>
            <a:r>
              <a:rPr lang="en-US" sz="4000" dirty="0">
                <a:latin typeface="Bell MT" panose="02020503060305020303" pitchFamily="18" charset="0"/>
              </a:rPr>
              <a:t>Body of Presentation</a:t>
            </a:r>
          </a:p>
        </p:txBody>
      </p:sp>
      <p:sp>
        <p:nvSpPr>
          <p:cNvPr id="3" name="Content Placeholder 2"/>
          <p:cNvSpPr>
            <a:spLocks noGrp="1"/>
          </p:cNvSpPr>
          <p:nvPr>
            <p:ph idx="1"/>
          </p:nvPr>
        </p:nvSpPr>
        <p:spPr>
          <a:xfrm>
            <a:off x="304800" y="1590676"/>
            <a:ext cx="8534400" cy="4972050"/>
          </a:xfrm>
        </p:spPr>
        <p:txBody>
          <a:bodyPr>
            <a:normAutofit fontScale="92500" lnSpcReduction="20000"/>
          </a:bodyPr>
          <a:lstStyle/>
          <a:p>
            <a:r>
              <a:rPr lang="en-US" dirty="0">
                <a:latin typeface="Bell MT" panose="02020503060305020303" pitchFamily="18" charset="0"/>
              </a:rPr>
              <a:t>As you take your audience on a journey, you need to signpost the route…</a:t>
            </a:r>
          </a:p>
          <a:p>
            <a:pPr lvl="1"/>
            <a:r>
              <a:rPr lang="en-US" sz="2000" dirty="0">
                <a:latin typeface="Bell MT" panose="02020503060305020303" pitchFamily="18" charset="0"/>
              </a:rPr>
              <a:t>Start with telling them the areas you will be covering</a:t>
            </a:r>
          </a:p>
          <a:p>
            <a:pPr lvl="1"/>
            <a:r>
              <a:rPr lang="en-US" sz="2000" dirty="0">
                <a:latin typeface="Bell MT" panose="02020503060305020303" pitchFamily="18" charset="0"/>
              </a:rPr>
              <a:t>While speaking, one needs to spell things out more clearly</a:t>
            </a:r>
          </a:p>
          <a:p>
            <a:pPr lvl="1"/>
            <a:r>
              <a:rPr lang="en-US" sz="2000" dirty="0">
                <a:latin typeface="Bell MT" panose="02020503060305020303" pitchFamily="18" charset="0"/>
              </a:rPr>
              <a:t>Plot use of humor at intervals- to revive the audience’s attention</a:t>
            </a:r>
          </a:p>
          <a:p>
            <a:pPr lvl="1"/>
            <a:r>
              <a:rPr lang="en-US" sz="2000" dirty="0">
                <a:latin typeface="Bell MT" panose="02020503060305020303" pitchFamily="18" charset="0"/>
              </a:rPr>
              <a:t>Keep anecdotes pithy and to the point</a:t>
            </a:r>
          </a:p>
          <a:p>
            <a:pPr lvl="1"/>
            <a:r>
              <a:rPr lang="en-US" sz="2000" dirty="0">
                <a:latin typeface="Bell MT" panose="02020503060305020303" pitchFamily="18" charset="0"/>
              </a:rPr>
              <a:t>Surprise the audience by asking direct questions and in addition ask for a show of hands</a:t>
            </a:r>
          </a:p>
          <a:p>
            <a:pPr lvl="1"/>
            <a:r>
              <a:rPr lang="en-US" sz="2000" dirty="0">
                <a:latin typeface="Bell MT" panose="02020503060305020303" pitchFamily="18" charset="0"/>
              </a:rPr>
              <a:t>Get listeners to write/ jot down things through interaction methods</a:t>
            </a:r>
          </a:p>
          <a:p>
            <a:pPr lvl="1"/>
            <a:r>
              <a:rPr lang="en-US" sz="2000" dirty="0">
                <a:latin typeface="Bell MT" panose="02020503060305020303" pitchFamily="18" charset="0"/>
              </a:rPr>
              <a:t>Be careful with criticism and controversy</a:t>
            </a:r>
          </a:p>
          <a:p>
            <a:pPr lvl="1"/>
            <a:r>
              <a:rPr lang="en-US" sz="2000" dirty="0">
                <a:latin typeface="Bell MT" panose="02020503060305020303" pitchFamily="18" charset="0"/>
              </a:rPr>
              <a:t>Appeal to the instinct to explore new ideas </a:t>
            </a:r>
          </a:p>
          <a:p>
            <a:pPr lvl="1"/>
            <a:endParaRPr lang="en-US" dirty="0"/>
          </a:p>
        </p:txBody>
      </p:sp>
      <p:sp>
        <p:nvSpPr>
          <p:cNvPr id="4" name="Slide Number Placeholder 3">
            <a:extLst>
              <a:ext uri="{FF2B5EF4-FFF2-40B4-BE49-F238E27FC236}">
                <a16:creationId xmlns="" xmlns:a16="http://schemas.microsoft.com/office/drawing/2014/main" id="{C7056FE5-511D-46D9-86A5-EF74A4E10936}"/>
              </a:ext>
            </a:extLst>
          </p:cNvPr>
          <p:cNvSpPr>
            <a:spLocks noGrp="1"/>
          </p:cNvSpPr>
          <p:nvPr>
            <p:ph type="sldNum" sz="quarter" idx="12"/>
          </p:nvPr>
        </p:nvSpPr>
        <p:spPr/>
        <p:txBody>
          <a:bodyPr/>
          <a:lstStyle/>
          <a:p>
            <a:fld id="{EAF2ED67-23B0-455D-BE39-D949FFC4BBBB}"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381001"/>
            <a:ext cx="7887170" cy="1162050"/>
          </a:xfrm>
        </p:spPr>
        <p:txBody>
          <a:bodyPr>
            <a:normAutofit/>
          </a:bodyPr>
          <a:lstStyle/>
          <a:p>
            <a:r>
              <a:rPr lang="en-US" sz="4000" dirty="0">
                <a:latin typeface="Bell MT" panose="02020503060305020303" pitchFamily="18" charset="0"/>
              </a:rPr>
              <a:t>The Conclusion</a:t>
            </a:r>
          </a:p>
        </p:txBody>
      </p:sp>
      <p:sp>
        <p:nvSpPr>
          <p:cNvPr id="3" name="Content Placeholder 2"/>
          <p:cNvSpPr>
            <a:spLocks noGrp="1"/>
          </p:cNvSpPr>
          <p:nvPr>
            <p:ph idx="1"/>
          </p:nvPr>
        </p:nvSpPr>
        <p:spPr>
          <a:xfrm>
            <a:off x="447675" y="1638300"/>
            <a:ext cx="8239124" cy="4838700"/>
          </a:xfrm>
        </p:spPr>
        <p:txBody>
          <a:bodyPr/>
          <a:lstStyle/>
          <a:p>
            <a:r>
              <a:rPr lang="en-US" dirty="0">
                <a:latin typeface="Bell MT" panose="02020503060305020303" pitchFamily="18" charset="0"/>
              </a:rPr>
              <a:t>Conclusion needs to be memorable as this what the audience hears last and it stays uppermost in their minds.</a:t>
            </a:r>
          </a:p>
          <a:p>
            <a:r>
              <a:rPr lang="en-US" dirty="0">
                <a:latin typeface="Bell MT" panose="02020503060305020303" pitchFamily="18" charset="0"/>
              </a:rPr>
              <a:t>Keep a few tips in mind</a:t>
            </a:r>
          </a:p>
          <a:p>
            <a:pPr lvl="1"/>
            <a:r>
              <a:rPr lang="en-US" sz="2000" dirty="0">
                <a:latin typeface="Bell MT" panose="02020503060305020303" pitchFamily="18" charset="0"/>
              </a:rPr>
              <a:t>Don’t introduce new points in the conclusion</a:t>
            </a:r>
          </a:p>
          <a:p>
            <a:pPr lvl="1"/>
            <a:r>
              <a:rPr lang="en-US" sz="2000" dirty="0">
                <a:latin typeface="Bell MT" panose="02020503060305020303" pitchFamily="18" charset="0"/>
              </a:rPr>
              <a:t>Reiterate in strong, memorable words and phrases the thrust of the whole presentation/ speech</a:t>
            </a:r>
          </a:p>
          <a:p>
            <a:pPr lvl="1"/>
            <a:r>
              <a:rPr lang="en-US" sz="2000" dirty="0">
                <a:latin typeface="Bell MT" panose="02020503060305020303" pitchFamily="18" charset="0"/>
              </a:rPr>
              <a:t>Use an apt quote/ humor/anecdote</a:t>
            </a:r>
          </a:p>
          <a:p>
            <a:pPr lvl="1"/>
            <a:r>
              <a:rPr lang="en-US" sz="2000" dirty="0">
                <a:latin typeface="Bell MT" panose="02020503060305020303" pitchFamily="18" charset="0"/>
              </a:rPr>
              <a:t>Leave the audience thinking with a question, which can be answered later through mail </a:t>
            </a:r>
          </a:p>
          <a:p>
            <a:pPr lvl="1"/>
            <a:endParaRPr lang="en-US" dirty="0">
              <a:latin typeface="Bell MT" panose="02020503060305020303" pitchFamily="18" charset="0"/>
            </a:endParaRPr>
          </a:p>
          <a:p>
            <a:pPr lvl="1"/>
            <a:endParaRPr lang="en-US" dirty="0"/>
          </a:p>
          <a:p>
            <a:pPr>
              <a:buNone/>
            </a:pPr>
            <a:endParaRPr lang="en-US" dirty="0"/>
          </a:p>
        </p:txBody>
      </p:sp>
      <p:sp>
        <p:nvSpPr>
          <p:cNvPr id="4" name="Slide Number Placeholder 3">
            <a:extLst>
              <a:ext uri="{FF2B5EF4-FFF2-40B4-BE49-F238E27FC236}">
                <a16:creationId xmlns="" xmlns:a16="http://schemas.microsoft.com/office/drawing/2014/main" id="{D15A9463-D050-463E-A320-3948ED02DECA}"/>
              </a:ext>
            </a:extLst>
          </p:cNvPr>
          <p:cNvSpPr>
            <a:spLocks noGrp="1"/>
          </p:cNvSpPr>
          <p:nvPr>
            <p:ph type="sldNum" sz="quarter" idx="12"/>
          </p:nvPr>
        </p:nvSpPr>
        <p:spPr/>
        <p:txBody>
          <a:bodyPr/>
          <a:lstStyle/>
          <a:p>
            <a:fld id="{EAF2ED67-23B0-455D-BE39-D949FFC4BBBB}"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447675"/>
            <a:ext cx="7773338" cy="1238250"/>
          </a:xfrm>
        </p:spPr>
        <p:txBody>
          <a:bodyPr>
            <a:normAutofit/>
          </a:bodyPr>
          <a:lstStyle/>
          <a:p>
            <a:r>
              <a:rPr lang="en-US" sz="4000" dirty="0">
                <a:latin typeface="Bell MT" panose="02020503060305020303" pitchFamily="18" charset="0"/>
              </a:rPr>
              <a:t>Effective Delivery-I</a:t>
            </a:r>
          </a:p>
        </p:txBody>
      </p:sp>
      <p:sp>
        <p:nvSpPr>
          <p:cNvPr id="3" name="Content Placeholder 2"/>
          <p:cNvSpPr>
            <a:spLocks noGrp="1"/>
          </p:cNvSpPr>
          <p:nvPr>
            <p:ph idx="1"/>
          </p:nvPr>
        </p:nvSpPr>
        <p:spPr>
          <a:xfrm>
            <a:off x="457200" y="1828800"/>
            <a:ext cx="8315325" cy="4410681"/>
          </a:xfrm>
        </p:spPr>
        <p:txBody>
          <a:bodyPr>
            <a:normAutofit lnSpcReduction="10000"/>
          </a:bodyPr>
          <a:lstStyle/>
          <a:p>
            <a:pPr>
              <a:buNone/>
            </a:pPr>
            <a:r>
              <a:rPr lang="en-US" dirty="0"/>
              <a:t>	</a:t>
            </a:r>
            <a:r>
              <a:rPr lang="en-US" dirty="0">
                <a:latin typeface="Bell MT" panose="02020503060305020303" pitchFamily="18" charset="0"/>
              </a:rPr>
              <a:t>Apart from speaking impromptu, which is not advisable except  for very accomplished speakers, three  ways of delivering a presentation include</a:t>
            </a:r>
          </a:p>
          <a:p>
            <a:pPr lvl="1"/>
            <a:r>
              <a:rPr lang="en-US" sz="2000" dirty="0">
                <a:latin typeface="Bell MT" panose="02020503060305020303" pitchFamily="18" charset="0"/>
              </a:rPr>
              <a:t>Carrying content and structure in one’s head ( most preferred by audience)</a:t>
            </a:r>
          </a:p>
          <a:p>
            <a:pPr lvl="1"/>
            <a:r>
              <a:rPr lang="en-US" sz="2000" dirty="0">
                <a:latin typeface="Bell MT" panose="02020503060305020303" pitchFamily="18" charset="0"/>
              </a:rPr>
              <a:t>Using notes ( size  of postcards, especially if one wants to jot down statistics, quotations and key words.)</a:t>
            </a:r>
          </a:p>
          <a:p>
            <a:pPr lvl="1"/>
            <a:r>
              <a:rPr lang="en-US" sz="2000" dirty="0">
                <a:latin typeface="Bell MT" panose="02020503060305020303" pitchFamily="18" charset="0"/>
              </a:rPr>
              <a:t>Reading from a script ( Politicians often speak from scripts as it acts as a safeguard against slip of tongue during speeches which are reported in press or broadcast)  </a:t>
            </a:r>
          </a:p>
        </p:txBody>
      </p:sp>
      <p:sp>
        <p:nvSpPr>
          <p:cNvPr id="4" name="Slide Number Placeholder 3">
            <a:extLst>
              <a:ext uri="{FF2B5EF4-FFF2-40B4-BE49-F238E27FC236}">
                <a16:creationId xmlns="" xmlns:a16="http://schemas.microsoft.com/office/drawing/2014/main" id="{DA136A95-446B-44B7-8068-AEC153EF32AE}"/>
              </a:ext>
            </a:extLst>
          </p:cNvPr>
          <p:cNvSpPr>
            <a:spLocks noGrp="1"/>
          </p:cNvSpPr>
          <p:nvPr>
            <p:ph type="sldNum" sz="quarter" idx="12"/>
          </p:nvPr>
        </p:nvSpPr>
        <p:spPr/>
        <p:txBody>
          <a:bodyPr/>
          <a:lstStyle/>
          <a:p>
            <a:fld id="{EAF2ED67-23B0-455D-BE39-D949FFC4BBBB}" type="slidenum">
              <a:rPr lang="en-IN" smtClean="0"/>
              <a:pPr/>
              <a:t>9</a:t>
            </a:fld>
            <a:endParaRPr lang="en-IN"/>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1259</Words>
  <Application>Microsoft Office PowerPoint</Application>
  <PresentationFormat>On-screen Show (4:3)</PresentationFormat>
  <Paragraphs>169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Droplet</vt:lpstr>
      <vt:lpstr>    Lecture 5 Effective Presentation Skills II </vt:lpstr>
      <vt:lpstr>Key Points to be Covered</vt:lpstr>
      <vt:lpstr>Resources to be consulted for further reading</vt:lpstr>
      <vt:lpstr>Planning a Presentation</vt:lpstr>
      <vt:lpstr>Structuring the Presentation</vt:lpstr>
      <vt:lpstr>Opening a Presentation  ( The Introduction)</vt:lpstr>
      <vt:lpstr>Body of Presentation</vt:lpstr>
      <vt:lpstr>The Conclusion</vt:lpstr>
      <vt:lpstr>Effective Delivery-I</vt:lpstr>
      <vt:lpstr> Effective Delivery-II </vt:lpstr>
      <vt:lpstr>Effective Delivery-III </vt:lpstr>
      <vt:lpstr>Effective Delivery-III </vt:lpstr>
      <vt:lpstr>Taking Questions</vt:lpstr>
      <vt:lpstr>Using Visual Aids</vt:lpstr>
      <vt:lpstr>Do’s &amp; Don’ts of Visual Aids</vt:lpstr>
      <vt:lpstr>Acing the Presentation</vt:lpstr>
      <vt:lpstr>Contemporary Thought Building Public Speaking Skills </vt:lpstr>
      <vt:lpstr>Contemporary Relevance</vt:lpstr>
      <vt:lpstr>Learning Outcomes</vt:lpstr>
      <vt:lpstr>References</vt:lpstr>
      <vt:lpstr>Questions…</vt:lpstr>
      <vt:lpstr>AnswerS…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 .</dc:creator>
  <cp:lastModifiedBy>monali</cp:lastModifiedBy>
  <cp:revision>116</cp:revision>
  <dcterms:created xsi:type="dcterms:W3CDTF">2020-08-29T07:24:32Z</dcterms:created>
  <dcterms:modified xsi:type="dcterms:W3CDTF">2020-09-23T11:38:59Z</dcterms:modified>
</cp:coreProperties>
</file>