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2DA69-B43A-404D-B4F4-D25D5608FCC2}" type="datetimeFigureOut">
              <a:rPr lang="en-US" smtClean="0"/>
              <a:pPr/>
              <a:t>9/26/2020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4C7F8-F51F-43A5-A347-794C21C36FD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skanydifference.com/difference-between-verbal-and-non-verbal-communic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3"/>
              </a:rPr>
              <a:t>https://askanydifference.com/difference-between-verbal-and-non-verbal-communication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4C7F8-F51F-43A5-A347-794C21C36FDC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3BB3B-EFBF-4928-AC41-CE50674CBEC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3BB3B-EFBF-4928-AC41-CE50674CBEC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099E383-F9B1-4818-9E30-26842B4522FB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BA12FD-5BD0-4BE4-8436-8DBDCD3AFDEA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6BDDB37A-E0C0-40DE-967C-3ADA147D0A36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468D4C-1ECB-4E12-9258-BAF848D5F0A0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9E098FD-6AA8-4412-8B1F-DF4919E8CAAE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5CC769-8D16-4961-A6E4-F57036CA8826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54AEA7-6D8F-45D0-A2F7-B204B5B63F2B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32080D-0E3F-4A5D-A1E0-4EE2A93F2B86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E0D4530-6DFD-4BC4-B7EA-BF2294941BE3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140C2B-AEF4-4346-AD67-3FCD459AFC9F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92F585-E4C2-42E3-8691-14F69EA17059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FC07B28-CAE4-4D8B-9C93-884CCC256258}" type="datetime1">
              <a:rPr lang="en-US" smtClean="0"/>
              <a:pPr/>
              <a:t>9/26/2020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2FDC606-A231-4588-A1B5-3D0CD80F479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viewer?a=v&amp;pid=sites&amp;srcid=ZGVmYXVsdGRvbWFpbnxvbGVya2RyZXN8Z3g6MjU4MTc4NTNmMTdjMWVj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images+for+non+verbal+communication&amp;sxsrf=ALeKk01yI3wTvjmjVulLSODD-hf-FZC8WQ:1598609392742&amp;tbm=isch&amp;source=iu&amp;ictx=1&amp;fir=OZ_3r0ZKJFWtLM,bXDdDQYLF_SggM,_&amp;vet=1&amp;us" TargetMode="External"/><Relationship Id="rId7" Type="http://schemas.openxmlformats.org/officeDocument/2006/relationships/hyperlink" Target="https://askanydifference.com/difference-between-verbal-and-non-verbal-communica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lib.umn.edu/communication/chapter/4-1-principles-and-functions-of-nonverbal-communication/" TargetMode="External"/><Relationship Id="rId5" Type="http://schemas.openxmlformats.org/officeDocument/2006/relationships/hyperlink" Target="https://www.slideshare.net/bartlettfcs/american-family-communication" TargetMode="External"/><Relationship Id="rId4" Type="http://schemas.openxmlformats.org/officeDocument/2006/relationships/hyperlink" Target="https://culturechallenges.wordpress.com/2014/11/25/144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Ibn_al_tagir/has-recommended" TargetMode="External"/><Relationship Id="rId3" Type="http://schemas.openxmlformats.org/officeDocument/2006/relationships/hyperlink" Target="https://www.google.com/search?q=non+verbal+images+for+appearance&amp;rlz=1C1CHBD_enIN905IN905&amp;sxsrf=ALeKk009uMdutjtmBYgIUfLxKXmi5VFZQA:1598609950778&amp;tbm=isch&amp;source=iu&amp;ictx=1&amp;fir=ZkKG2iRG_OE5PM,xExR6NC_O7p_oM,_&amp;vet=1&amp;usg=AI4_-kQHxeKOfIgcr5FvOCThlHXUpZkWMA&amp;sa=X&amp;ved=2ahUKEwjK7f-R1r3rAhVCzjgGHWEJDx4Q9QF6BAgKEB4" TargetMode="External"/><Relationship Id="rId7" Type="http://schemas.openxmlformats.org/officeDocument/2006/relationships/hyperlink" Target="https://www.brighthr.com/articles/contracts/employee-contract-rights/" TargetMode="External"/><Relationship Id="rId2" Type="http://schemas.openxmlformats.org/officeDocument/2006/relationships/hyperlink" Target="https://www.google.com/search?q=three+elements+of+communication&amp;sxsrf=ALeKk02xCVcke2e_1zLs3-JTIc1j39eOnQ:1598529388024&amp;tbm=isch&amp;source=iu&amp;ictx=1&amp;fir=WrEBTK4jxhcyyM,lRaGFzF5qNOLqM,_&amp;vet=1&amp;usg=AI4_-kQ8BWknn3Tqx4V08XXNyvq5THWkvw&amp;sa=X&amp;ved=2ahUKEwin9deCqrvrAhUizDgGHS5TBNkQ_h16BAgKEA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hand+shake+image&amp;tbm=isch&amp;ved=2ahUKEwiN9Kn42L3rAhV3hUsFHbsaABcQ2-cCegQIABAA&amp;oq=hand+shake&amp;gs_lcp=CgNpbWcQARgBMgUIABCxAzICCAAyAggAMgIIADICCAAyAggAMgIIADICCAAyAggAMgIIADoECAAQQzoHCAAQsQMQQ1CjJFiIpgFgv8cBaABwAHgAgAHJAYgBlg6SAQUwLjguMpgBAKABAaoBC2d3cy13aXotaW1nwAEB&amp;sclient=img&amp;ei=Dt1IX421DveKrtoPu7WAuAE&amp;rlz=1C1CHBD_enIN905IN905" TargetMode="External"/><Relationship Id="rId5" Type="http://schemas.openxmlformats.org/officeDocument/2006/relationships/hyperlink" Target="https://www.pinterest.com/pin/466474473899045177/" TargetMode="External"/><Relationship Id="rId10" Type="http://schemas.openxmlformats.org/officeDocument/2006/relationships/hyperlink" Target="https://unsplash.com/s/photos/holding-hands" TargetMode="External"/><Relationship Id="rId4" Type="http://schemas.openxmlformats.org/officeDocument/2006/relationships/hyperlink" Target="https://www.pinterest.com/azeytez/career-wear/" TargetMode="External"/><Relationship Id="rId9" Type="http://schemas.openxmlformats.org/officeDocument/2006/relationships/hyperlink" Target="https://www.pinterest.com/pin/45387908730312460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745416175799283471/" TargetMode="External"/><Relationship Id="rId3" Type="http://schemas.openxmlformats.org/officeDocument/2006/relationships/hyperlink" Target="https://slideplayer.com/slide/10381035/" TargetMode="External"/><Relationship Id="rId7" Type="http://schemas.openxmlformats.org/officeDocument/2006/relationships/hyperlink" Target="https://en.wiktionary.org/wiki/high_five" TargetMode="External"/><Relationship Id="rId2" Type="http://schemas.openxmlformats.org/officeDocument/2006/relationships/hyperlink" Target="https://www.latimes.com/nation/politics/la-na-hillary-clinton-nevada-union-20150503-story.htmlhttps:/2012books.lardbucket.org/books/a-primer-on-communication-studies/s04-nonverbal-communic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owingleaders.com/blog/six-reasons-mentors-tell-failures-stories-and-why-mentees-listen-guest-post-by-regi-campbell/" TargetMode="External"/><Relationship Id="rId5" Type="http://schemas.openxmlformats.org/officeDocument/2006/relationships/hyperlink" Target="https://smashyoursalesquota.com/blogs/blog/sales-motivation-meme" TargetMode="External"/><Relationship Id="rId4" Type="http://schemas.openxmlformats.org/officeDocument/2006/relationships/hyperlink" Target="https://www.google.com/url?sa=i&amp;url=http://dixon-law.com/Areas-Of-Practice/discrimination-claims/&amp;psig=AOvVaw3vNphVmq-U4ebzyyW74e4p&amp;ust=1598726433388000&amp;source=images&amp;cd=vfe&amp;ved=0CA0QjhxqFwoTCNi1hJvGvusCFQAAAAAdAAAAABAD" TargetMode="External"/><Relationship Id="rId9" Type="http://schemas.openxmlformats.org/officeDocument/2006/relationships/hyperlink" Target="https://www.google.com/url?sa=i&amp;url=https://www.pinterest.com/pin/439241769908303227/&amp;psig=AOvVaw2RxNcwZGJgXGa2_kuwpgT7&amp;ust=1598773247482000&amp;source=images&amp;cd=vfe&amp;ved=0CA0QjhxqFwoTCJiV_tb0v-sCFQAAAAAdAAAAABA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s.softbankrobotics.com/blog/the-future-of-natural-language-processing-non-verbal-communication" TargetMode="External"/><Relationship Id="rId2" Type="http://schemas.openxmlformats.org/officeDocument/2006/relationships/hyperlink" Target="https://www.verywellmind.com/types-of-nonverbal-communication-279539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ormatcomunicacion.com/NonverbalCommunication/nonverbal-communication-gestures-examples" TargetMode="External"/><Relationship Id="rId4" Type="http://schemas.openxmlformats.org/officeDocument/2006/relationships/hyperlink" Target="https://www.pinterest.com/pin/443112050808040648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skanydifference.com/difference-between-verbal-and-non-verbal-communic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991600" cy="2743200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NON VERBAL COMMUNICATION -I</a:t>
            </a:r>
            <a:br>
              <a:rPr lang="en-US" sz="4000" b="1" u="sng" dirty="0" smtClean="0"/>
            </a:br>
            <a:endParaRPr lang="en-US" sz="4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r>
              <a:rPr lang="en-US" b="1" dirty="0" smtClean="0"/>
              <a:t>Dept. oh HSS, JIIT, </a:t>
            </a:r>
            <a:r>
              <a:rPr lang="en-US" b="1" dirty="0" err="1"/>
              <a:t>N</a:t>
            </a:r>
            <a:r>
              <a:rPr lang="en-US" b="1" dirty="0" err="1" smtClean="0"/>
              <a:t>oida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724400"/>
            <a:ext cx="373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CULTURE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Different cultures have different gestures, postures and different body movement that have different meaning attached to it</a:t>
            </a:r>
          </a:p>
          <a:p>
            <a:pPr algn="just"/>
            <a:r>
              <a:rPr lang="en-IN" dirty="0" smtClean="0"/>
              <a:t>Even simple things like using hands to point and count differ.</a:t>
            </a:r>
            <a:endParaRPr lang="en-US" dirty="0" smtClean="0"/>
          </a:p>
          <a:p>
            <a:pPr algn="just"/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IN" dirty="0" smtClean="0"/>
              <a:t>Pointing : US with index finger; Germany with little finger; Japanese with entire hand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1"/>
            <a:ext cx="8572528" cy="1214422"/>
          </a:xfrm>
        </p:spPr>
        <p:txBody>
          <a:bodyPr/>
          <a:lstStyle/>
          <a:p>
            <a:r>
              <a:rPr lang="en-US" b="1" dirty="0" smtClean="0">
                <a:latin typeface="Arial Black" pitchFamily="34" charset="0"/>
              </a:rPr>
              <a:t>APPEARANCE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9144000" cy="2667000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en-IN" sz="2800" dirty="0" smtClean="0">
                <a:solidFill>
                  <a:schemeClr val="bg1"/>
                </a:solidFill>
              </a:rPr>
              <a:t>It is a very important factor as what a person wears conveys a message about his/her personality. There are clothes that are apt for various types of situations. </a:t>
            </a:r>
          </a:p>
          <a:p>
            <a:pPr marL="342900" indent="-342900"/>
            <a:r>
              <a:rPr lang="en-IN" sz="2800" dirty="0" smtClean="0">
                <a:solidFill>
                  <a:schemeClr val="bg1"/>
                </a:solidFill>
              </a:rPr>
              <a:t>For </a:t>
            </a:r>
            <a:r>
              <a:rPr lang="en-IN" sz="2800" dirty="0" err="1" smtClean="0">
                <a:solidFill>
                  <a:schemeClr val="bg1"/>
                </a:solidFill>
              </a:rPr>
              <a:t>eg</a:t>
            </a:r>
            <a:r>
              <a:rPr lang="en-IN" sz="2800" dirty="0" smtClean="0">
                <a:solidFill>
                  <a:schemeClr val="bg1"/>
                </a:solidFill>
              </a:rPr>
              <a:t>: During an interview, a well dressed person will look more impressive than the person who is casually dressed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6" name="Picture 5" descr="interview-cloth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0150" y="3429000"/>
            <a:ext cx="3181894" cy="3429000"/>
          </a:xfrm>
          <a:prstGeom prst="rect">
            <a:avLst/>
          </a:prstGeom>
        </p:spPr>
      </p:pic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3500438"/>
            <a:ext cx="2714644" cy="3255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rial Black" pitchFamily="34" charset="0"/>
              </a:rPr>
              <a:t>POSTURES</a:t>
            </a:r>
            <a:endParaRPr lang="en-IN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It breaks or makes the communication and shows if the person is interested or disinterested in what is being said. </a:t>
            </a:r>
          </a:p>
          <a:p>
            <a:pPr algn="just"/>
            <a:r>
              <a:rPr lang="en-IN" dirty="0" smtClean="0"/>
              <a:t>One can easily express his/her feelings and attitudes through postures.</a:t>
            </a:r>
          </a:p>
          <a:p>
            <a:pPr algn="just"/>
            <a:r>
              <a:rPr lang="en-IN" dirty="0" smtClean="0"/>
              <a:t>A speaker who leans forward appears to be very interested rather than the one who slouches.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rial Black" pitchFamily="34" charset="0"/>
              </a:rPr>
              <a:t>FACIAL EXPRESSIONS</a:t>
            </a:r>
            <a:endParaRPr lang="en-IN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IN" dirty="0" smtClean="0"/>
              <a:t>It has a very significant role in non verbal communication in conveying what the people are feeling and thinking</a:t>
            </a:r>
          </a:p>
          <a:p>
            <a:pPr algn="just"/>
            <a:r>
              <a:rPr lang="en-IN" dirty="0" smtClean="0"/>
              <a:t>A person who changes his expression according to the content can communicate better than the one who is expressionless.</a:t>
            </a:r>
          </a:p>
          <a:p>
            <a:pPr algn="just"/>
            <a:r>
              <a:rPr lang="en-IN" dirty="0" smtClean="0"/>
              <a:t>However they can be contrary sometimes, for </a:t>
            </a:r>
            <a:r>
              <a:rPr lang="en-IN" dirty="0" err="1" smtClean="0"/>
              <a:t>eg</a:t>
            </a:r>
            <a:r>
              <a:rPr lang="en-IN" dirty="0" smtClean="0"/>
              <a:t>, a person can say that everything is interesting but his/her face looks sad.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Functions/ Role of Nonverbal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Nonverbal communication can play five roles: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Repetition: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It repeats and often strengthens the message you’re making verbally.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Contradiction: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It can contradict the message you’re trying to convey, thus indicating to your listener that you may not be telling the truth.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Substitution: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It can substitute for a verbal message. For example, your facial expression often conveys a far more vivid message than words ever can.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Complementing: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It may add to or complement your verbal message. As a boss, if you pat an employee on the back in addition to giving praise, it can increase the impact of your message.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Accenting: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It may accent or underline a verbal message. Pounding the table, for example, can underline the importance of your message.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Source: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The Importance of Effective Communication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Edward G. Wertheim, Ph.D.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latin typeface="Arial Black" pitchFamily="34" charset="0"/>
              </a:rPr>
              <a:t>IMPORTANCE OF NON VERBAL COMMUNICATION</a:t>
            </a:r>
            <a:endParaRPr lang="en-US" b="1" u="sng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8288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Strengthens the first impression and it is important because the first impression affects our perception</a:t>
            </a:r>
          </a:p>
          <a:p>
            <a:pPr algn="just"/>
            <a:r>
              <a:rPr lang="en-US" dirty="0" smtClean="0"/>
              <a:t>It plays a role in face to face situation</a:t>
            </a:r>
          </a:p>
          <a:p>
            <a:pPr algn="just"/>
            <a:r>
              <a:rPr lang="en-US" dirty="0" smtClean="0"/>
              <a:t>It expresses non verbal paralinguistic messages</a:t>
            </a:r>
          </a:p>
          <a:p>
            <a:pPr algn="just"/>
            <a:r>
              <a:rPr lang="en-US" dirty="0" smtClean="0"/>
              <a:t>Provides feedback</a:t>
            </a:r>
          </a:p>
          <a:p>
            <a:pPr algn="just"/>
            <a:r>
              <a:rPr lang="en-US" dirty="0" smtClean="0"/>
              <a:t>Regulate the flow of communication</a:t>
            </a:r>
          </a:p>
          <a:p>
            <a:pPr algn="just"/>
            <a:r>
              <a:rPr lang="en-US" dirty="0" smtClean="0"/>
              <a:t>Reinforces or modifies what is said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Repeating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077200" cy="5029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Nonverbal cues can reinforce verbal communication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Repeating is not simultaneous, it is sequential,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You ask a foreigner, what time it is. He doesn’t understand, so you tap the top of your wrist with your finger.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/>
              <a:t>Your room mate asks if you are in love with a boy or girl </a:t>
            </a:r>
            <a:r>
              <a:rPr lang="en-US" sz="2400" dirty="0" err="1" smtClean="0"/>
              <a:t>ir</a:t>
            </a:r>
            <a:r>
              <a:rPr lang="en-US" sz="2400" dirty="0" smtClean="0"/>
              <a:t>.  First, you shake your head no. Then you say, “No.”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Substituting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7772400" cy="4191000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800" dirty="0" smtClean="0"/>
              <a:t>The use of nonverbal behaviors to say things rather than using  words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/>
              <a:t>We often answer questions others ask by responding nonverbally rather than verbally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dirty="0" smtClean="0"/>
              <a:t>Emblems are nonverbal gestures that are the equivalent of words.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800" dirty="0" smtClean="0"/>
              <a:t>	Example: Nodding your head to answer a question rather than saying “yes”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Complementing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72400" cy="41910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sz="2800" smtClean="0"/>
              <a:t>The use of nonverbal behaviors to strengthen what is being said with words.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800" b="1" u="sng" smtClean="0"/>
              <a:t>Illustrators</a:t>
            </a:r>
            <a:r>
              <a:rPr lang="en-US" sz="2800" smtClean="0"/>
              <a:t>- nonverbal behaviors that support what is being said verbally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sz="2800" smtClean="0"/>
              <a:t>	Example:  A friend says “I am so sorry” and at the same time makes a sincerely sad face.</a:t>
            </a:r>
          </a:p>
          <a:p>
            <a:pPr marL="342900" lvl="1" indent="-342900" algn="just" eaLnBrk="1" hangingPunct="1">
              <a:lnSpc>
                <a:spcPct val="150000"/>
              </a:lnSpc>
              <a:buClr>
                <a:schemeClr val="accent1"/>
              </a:buClr>
              <a:buFontTx/>
              <a:buNone/>
            </a:pPr>
            <a:r>
              <a:rPr lang="en-US" smtClean="0"/>
              <a:t>	While scolding a child a parent points a finger at him or her.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Accenting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772400" cy="5029200"/>
          </a:xfrm>
        </p:spPr>
        <p:txBody>
          <a:bodyPr/>
          <a:lstStyle/>
          <a:p>
            <a:pPr algn="just" eaLnBrk="1" hangingPunct="1"/>
            <a:r>
              <a:rPr lang="en-US" sz="2800" smtClean="0"/>
              <a:t>The way we emphasize certain words in order to clarify what we mean.</a:t>
            </a:r>
          </a:p>
          <a:p>
            <a:pPr algn="just" eaLnBrk="1" hangingPunct="1">
              <a:buFontTx/>
              <a:buNone/>
            </a:pPr>
            <a:endParaRPr lang="en-US" sz="2800" smtClean="0"/>
          </a:p>
          <a:p>
            <a:pPr algn="just" eaLnBrk="1" hangingPunct="1">
              <a:buFontTx/>
              <a:buNone/>
            </a:pPr>
            <a:r>
              <a:rPr lang="en-US" sz="2800" smtClean="0"/>
              <a:t>Example:</a:t>
            </a:r>
          </a:p>
          <a:p>
            <a:pPr marL="342900" lvl="1" indent="-342900" algn="just" eaLnBrk="1" hangingPunct="1">
              <a:buClr>
                <a:schemeClr val="accent1"/>
              </a:buClr>
              <a:buFontTx/>
              <a:buNone/>
            </a:pPr>
            <a:r>
              <a:rPr lang="en-US" smtClean="0"/>
              <a:t>	A parent tells a child “It’s bedtime.” The child lays on the floor, kicking and screaming, while saying “No, no, no, no, no.”</a:t>
            </a:r>
          </a:p>
          <a:p>
            <a:pPr algn="just" eaLnBrk="1" hangingPunct="1">
              <a:buFontTx/>
              <a:buNone/>
            </a:pPr>
            <a:endParaRPr lang="en-US" sz="2800" smtClean="0"/>
          </a:p>
          <a:p>
            <a:pPr algn="just" eaLnBrk="1" hangingPunct="1">
              <a:buFontTx/>
              <a:buNone/>
            </a:pPr>
            <a:r>
              <a:rPr lang="en-US" sz="2800" smtClean="0"/>
              <a:t> “NO!” or “No????”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Definition</a:t>
            </a:r>
          </a:p>
          <a:p>
            <a:r>
              <a:rPr lang="en-US" dirty="0" smtClean="0"/>
              <a:t>Characteristics</a:t>
            </a:r>
          </a:p>
          <a:p>
            <a:r>
              <a:rPr lang="en-US" dirty="0" smtClean="0"/>
              <a:t>Three elements of communication</a:t>
            </a:r>
          </a:p>
          <a:p>
            <a:r>
              <a:rPr lang="en-US" dirty="0" smtClean="0"/>
              <a:t>Factors of Non Verbal Communication</a:t>
            </a:r>
          </a:p>
          <a:p>
            <a:r>
              <a:rPr lang="en-US" dirty="0" smtClean="0"/>
              <a:t>Types of Non Verbal Communication</a:t>
            </a:r>
          </a:p>
          <a:p>
            <a:r>
              <a:rPr lang="en-US" dirty="0" smtClean="0"/>
              <a:t>Importance of Non Verbal Communication</a:t>
            </a:r>
          </a:p>
          <a:p>
            <a:r>
              <a:rPr lang="en-US" dirty="0" smtClean="0"/>
              <a:t>Functions/ Role of Nonverbal Communication</a:t>
            </a:r>
          </a:p>
          <a:p>
            <a:pPr>
              <a:buNone/>
            </a:pPr>
            <a:r>
              <a:rPr lang="en-IN" dirty="0" smtClean="0"/>
              <a:t>Resources to be consulted for further reading:</a:t>
            </a:r>
          </a:p>
          <a:p>
            <a:r>
              <a:rPr lang="en-IN" b="1" dirty="0" err="1" smtClean="0"/>
              <a:t>Chaturvedi</a:t>
            </a:r>
            <a:r>
              <a:rPr lang="en-IN" b="1" dirty="0" smtClean="0"/>
              <a:t>. P.D ( 2011). Business Communication: Concepts, Cases, and Applications, Second edition, </a:t>
            </a:r>
            <a:r>
              <a:rPr lang="en-GB" b="1" dirty="0" smtClean="0"/>
              <a:t>Pearson Education India.</a:t>
            </a:r>
          </a:p>
          <a:p>
            <a:pPr>
              <a:buNone/>
            </a:pPr>
            <a:r>
              <a:rPr lang="en-GB" b="1" dirty="0" smtClean="0"/>
              <a:t>     Its online availability site: </a:t>
            </a:r>
            <a:r>
              <a:rPr lang="en-GB" u="sng" dirty="0" smtClean="0">
                <a:hlinkClick r:id="rId2"/>
              </a:rPr>
              <a:t>https://docs.google.com/viewer?a=v&amp;pid=sites&amp;srcid=ZGVmYXVsdGRvbWFpbnxvbGVya2RyZXN8Z3g6MjU4MTc4NTNmMTdjMWVjNg</a:t>
            </a:r>
            <a:endParaRPr lang="en-IN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Regulating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51054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Nonverbal behaviors also control the flow of the communication, and inform us when it is our turn to talk, or when the other person is finished talking.</a:t>
            </a:r>
          </a:p>
          <a:p>
            <a:pPr algn="just" eaLnBrk="1" hangingPunct="1">
              <a:buFontTx/>
              <a:buNone/>
            </a:pPr>
            <a:endParaRPr lang="en-US" sz="2800" dirty="0" smtClean="0"/>
          </a:p>
          <a:p>
            <a:pPr algn="just" eaLnBrk="1" hangingPunct="1">
              <a:buFontTx/>
              <a:buNone/>
            </a:pPr>
            <a:r>
              <a:rPr lang="en-US" sz="2800" dirty="0" smtClean="0"/>
              <a:t>	Example: While telling a story to a friend, one may pause to allow room for comments</a:t>
            </a:r>
          </a:p>
          <a:p>
            <a:pPr marL="342900" lvl="1" indent="-342900" algn="just" eaLnBrk="1" hangingPunct="1">
              <a:buClr>
                <a:schemeClr val="accent1"/>
              </a:buClr>
            </a:pPr>
            <a:r>
              <a:rPr lang="en-US" dirty="0" smtClean="0"/>
              <a:t>	An argument about politics starts to erupt at a party. A girl puts her hand on her friend’s forearm to signal that he needs to calm down.</a:t>
            </a:r>
          </a:p>
          <a:p>
            <a:pPr algn="just"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Contradicting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50292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When the speaker is saying one thing yet his nonverbal behavior is telling us something completely different.</a:t>
            </a:r>
          </a:p>
          <a:p>
            <a:pPr algn="just" eaLnBrk="1" hangingPunct="1"/>
            <a:r>
              <a:rPr lang="en-US" sz="2800" dirty="0" smtClean="0"/>
              <a:t>We may perceive others as sending “mixed signals.”</a:t>
            </a:r>
          </a:p>
          <a:p>
            <a:pPr algn="just" eaLnBrk="1" hangingPunct="1">
              <a:buFontTx/>
              <a:buNone/>
            </a:pPr>
            <a:endParaRPr lang="en-US" sz="2800" dirty="0" smtClean="0"/>
          </a:p>
          <a:p>
            <a:pPr algn="just" eaLnBrk="1" hangingPunct="1">
              <a:buFontTx/>
              <a:buNone/>
            </a:pPr>
            <a:r>
              <a:rPr lang="en-US" sz="2800" dirty="0" smtClean="0"/>
              <a:t>	Example:  </a:t>
            </a:r>
          </a:p>
          <a:p>
            <a:pPr algn="just" eaLnBrk="1" hangingPunct="1"/>
            <a:r>
              <a:rPr lang="en-US" sz="2800" dirty="0" smtClean="0"/>
              <a:t>You stifle a yawn with your hand and say to your dinner date, “That’s really fascinating.”</a:t>
            </a:r>
          </a:p>
          <a:p>
            <a:pPr algn="just" eaLnBrk="1" hangingPunct="1"/>
            <a:r>
              <a:rPr lang="en-US" sz="2800" dirty="0" smtClean="0"/>
              <a:t>A friend says, “I am so sorry” while smiling</a:t>
            </a:r>
          </a:p>
          <a:p>
            <a:pPr algn="just" eaLnBrk="1" hangingPunct="1"/>
            <a:endParaRPr lang="en-US" sz="2800" dirty="0" smtClean="0"/>
          </a:p>
          <a:p>
            <a:pPr algn="just" eaLnBrk="1" hangingPunct="1">
              <a:buFontTx/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242175" cy="822325"/>
          </a:xfrm>
        </p:spPr>
        <p:txBody>
          <a:bodyPr/>
          <a:lstStyle/>
          <a:p>
            <a:r>
              <a:rPr lang="en-US" sz="3200" smtClean="0"/>
              <a:t>Name that function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5410200" cy="5105400"/>
          </a:xfrm>
        </p:spPr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Tahoma" pitchFamily="34" charset="0"/>
              <a:buAutoNum type="arabicPeriod"/>
            </a:pPr>
            <a:r>
              <a:rPr lang="en-US" sz="1800" dirty="0" smtClean="0"/>
              <a:t>Your mother mouths the words “call me” while making a phone sign on the way out the door.</a:t>
            </a:r>
          </a:p>
          <a:p>
            <a:pPr marL="457200" indent="-457200">
              <a:buFont typeface="Tahoma" pitchFamily="34" charset="0"/>
              <a:buAutoNum type="arabicPeriod"/>
            </a:pPr>
            <a:r>
              <a:rPr lang="en-US" sz="1800" dirty="0" smtClean="0"/>
              <a:t>Your credit card is declined on a dinner date. You say  “That’s just great.”</a:t>
            </a:r>
          </a:p>
          <a:p>
            <a:pPr marL="457200" indent="-457200">
              <a:spcBef>
                <a:spcPts val="1200"/>
              </a:spcBef>
              <a:buFont typeface="Tahoma" pitchFamily="34" charset="0"/>
              <a:buAutoNum type="arabicPeriod"/>
            </a:pPr>
            <a:r>
              <a:rPr lang="en-US" sz="1800" dirty="0" smtClean="0"/>
              <a:t>A creepy guy in a raincoat beckons with his finger for a child at a playground to come over.</a:t>
            </a:r>
          </a:p>
          <a:p>
            <a:pPr marL="457200" indent="-457200">
              <a:spcBef>
                <a:spcPts val="1200"/>
              </a:spcBef>
              <a:buFont typeface="Tahoma" pitchFamily="34" charset="0"/>
              <a:buAutoNum type="arabicPeriod"/>
            </a:pPr>
            <a:r>
              <a:rPr lang="en-US" sz="1800" dirty="0" smtClean="0"/>
              <a:t>At a food joint, you say “Two burgers, please.” When the attendant says “How many?”  You hold up two fingers.</a:t>
            </a:r>
          </a:p>
          <a:p>
            <a:pPr marL="457200" indent="-457200">
              <a:spcBef>
                <a:spcPts val="1200"/>
              </a:spcBef>
              <a:buFont typeface="Tahoma" pitchFamily="34" charset="0"/>
              <a:buAutoNum type="arabicPeriod"/>
            </a:pPr>
            <a:r>
              <a:rPr lang="en-US" sz="1800" dirty="0" smtClean="0"/>
              <a:t>When your fiancée asks “Will you marry me?” you nod your head up and down like a bobble head doll while saying “Yes.”</a:t>
            </a:r>
          </a:p>
          <a:p>
            <a:pPr marL="457200" indent="-457200">
              <a:spcBef>
                <a:spcPts val="1200"/>
              </a:spcBef>
              <a:buFont typeface="Tahoma" pitchFamily="34" charset="0"/>
              <a:buAutoNum type="arabicPeriod"/>
            </a:pPr>
            <a:r>
              <a:rPr lang="en-US" sz="1800" dirty="0" smtClean="0"/>
              <a:t>Your jaw is clenched when your significant other asks if you are okay, you say, “I’m fine.” (curtly)</a:t>
            </a:r>
          </a:p>
          <a:p>
            <a:pPr marL="457200" indent="-457200">
              <a:spcBef>
                <a:spcPts val="1200"/>
              </a:spcBef>
              <a:buFont typeface="Tahoma" pitchFamily="34" charset="0"/>
              <a:buAutoNum type="arabicPeriod"/>
            </a:pPr>
            <a:r>
              <a:rPr lang="en-US" sz="1800" dirty="0" smtClean="0"/>
              <a:t>You raise your hand in class to ask a question.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5572140"/>
            <a:ext cx="45719" cy="249223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Wingdings 2" pitchFamily="18" charset="2"/>
              <a:buNone/>
            </a:pP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When someone sends you a mixed message in which the verbal and nonverbal messages contradict each other, which one do you place more meaning on? </a:t>
            </a:r>
          </a:p>
          <a:p>
            <a:pPr algn="just"/>
            <a:r>
              <a:rPr lang="en-US" dirty="0" smtClean="0"/>
              <a:t>Why do you do so?</a:t>
            </a:r>
          </a:p>
          <a:p>
            <a:pPr algn="just"/>
            <a:r>
              <a:rPr lang="en-US" dirty="0" smtClean="0"/>
              <a:t>Name the three elements of Oral Communication.</a:t>
            </a:r>
          </a:p>
          <a:p>
            <a:pPr algn="just"/>
            <a:r>
              <a:rPr lang="en-US" dirty="0" smtClean="0"/>
              <a:t>Non Verbal is least important in Oral Communication- T/F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 2" pitchFamily="18" charset="2"/>
              <a:buNone/>
            </a:pPr>
            <a:r>
              <a:rPr lang="en-US" dirty="0" smtClean="0"/>
              <a:t>Answers</a:t>
            </a:r>
          </a:p>
          <a:p>
            <a:pPr marL="514350" indent="-514350">
              <a:buFont typeface="Trebuchet MS" pitchFamily="34" charset="0"/>
              <a:buAutoNum type="arabicPeriod"/>
            </a:pPr>
            <a:r>
              <a:rPr lang="en-US" dirty="0" smtClean="0"/>
              <a:t>Complimenting (If she didn’t mouth the words “call me” it would be substituting)</a:t>
            </a:r>
          </a:p>
          <a:p>
            <a:pPr marL="514350" indent="-514350">
              <a:buFont typeface="Trebuchet MS" pitchFamily="34" charset="0"/>
              <a:buAutoNum type="arabicPeriod"/>
            </a:pPr>
            <a:r>
              <a:rPr lang="en-US" dirty="0" smtClean="0"/>
              <a:t>Contradicting</a:t>
            </a:r>
          </a:p>
          <a:p>
            <a:pPr marL="514350" indent="-514350">
              <a:buFont typeface="Trebuchet MS" pitchFamily="34" charset="0"/>
              <a:buAutoNum type="arabicPeriod"/>
            </a:pPr>
            <a:r>
              <a:rPr lang="en-US" dirty="0" smtClean="0"/>
              <a:t> Substituting</a:t>
            </a:r>
          </a:p>
          <a:p>
            <a:pPr marL="514350" indent="-514350">
              <a:buFont typeface="Trebuchet MS" pitchFamily="34" charset="0"/>
              <a:buAutoNum type="arabicPeriod"/>
            </a:pPr>
            <a:r>
              <a:rPr lang="en-US" dirty="0" smtClean="0"/>
              <a:t>Repeating</a:t>
            </a:r>
          </a:p>
          <a:p>
            <a:pPr marL="514350" indent="-514350">
              <a:buFont typeface="Trebuchet MS" pitchFamily="34" charset="0"/>
              <a:buAutoNum type="arabicPeriod"/>
            </a:pPr>
            <a:r>
              <a:rPr lang="en-US" dirty="0" smtClean="0"/>
              <a:t>Accenting</a:t>
            </a:r>
          </a:p>
          <a:p>
            <a:pPr marL="514350" indent="-514350">
              <a:buFont typeface="Trebuchet MS" pitchFamily="34" charset="0"/>
              <a:buAutoNum type="arabicPeriod"/>
            </a:pPr>
            <a:r>
              <a:rPr lang="en-US" dirty="0" smtClean="0"/>
              <a:t>Contradicting</a:t>
            </a:r>
          </a:p>
          <a:p>
            <a:pPr marL="514350" indent="-514350">
              <a:buFont typeface="Trebuchet MS" pitchFamily="34" charset="0"/>
              <a:buAutoNum type="arabicPeriod"/>
            </a:pPr>
            <a:r>
              <a:rPr lang="en-US" dirty="0" smtClean="0"/>
              <a:t>Regulating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500090"/>
            <a:ext cx="8229600" cy="1262090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References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hlinkClick r:id="rId3"/>
              </a:rPr>
              <a:t>https://www.google.com/search?q=images+for+non+verbal+communication&amp;sxsrf=ALeKk01yI3wTvjmjVulLSODD-hf-FZC8WQ:1598609392742&amp;tbm=isch&amp;source=iu&amp;ictx=1&amp;fir=OZ_3r0ZKJFWtLM%252CbXDdDQYLF_SggM%252C_&amp;vet=1&amp;us</a:t>
            </a:r>
            <a:endParaRPr lang="en-US" u="sng" dirty="0" smtClean="0">
              <a:hlinkClick r:id="rId4"/>
            </a:endParaRPr>
          </a:p>
          <a:p>
            <a:r>
              <a:rPr lang="en-US" u="sng" dirty="0" smtClean="0">
                <a:hlinkClick r:id="rId4"/>
              </a:rPr>
              <a:t>https://culturechallenges.wordpress.com/2014/11/25/144/</a:t>
            </a:r>
            <a:endParaRPr lang="en-US" dirty="0" smtClean="0"/>
          </a:p>
          <a:p>
            <a:r>
              <a:rPr lang="en-US" u="sng" dirty="0" smtClean="0">
                <a:hlinkClick r:id="rId5"/>
              </a:rPr>
              <a:t>https://www.slideshare.net/bartlettfcs/american-family-communication</a:t>
            </a:r>
            <a:endParaRPr lang="en-US" dirty="0" smtClean="0"/>
          </a:p>
          <a:p>
            <a:r>
              <a:rPr lang="en-US" u="sng" dirty="0" smtClean="0">
                <a:hlinkClick r:id="rId6"/>
              </a:rPr>
              <a:t>https://open.lib.umn.edu/communication/chapter/4-1-principles-and-functions-of-nonverbal-communication/</a:t>
            </a:r>
            <a:endParaRPr lang="en-US" u="sng" dirty="0" smtClean="0"/>
          </a:p>
          <a:p>
            <a:r>
              <a:rPr lang="en-US" b="1" dirty="0" smtClean="0"/>
              <a:t>S. Kumar and </a:t>
            </a:r>
            <a:r>
              <a:rPr lang="en-US" b="1" dirty="0" err="1" smtClean="0"/>
              <a:t>Pushp</a:t>
            </a:r>
            <a:r>
              <a:rPr lang="en-US" b="1" dirty="0" smtClean="0"/>
              <a:t> </a:t>
            </a:r>
            <a:r>
              <a:rPr lang="en-US" b="1" dirty="0" err="1" smtClean="0"/>
              <a:t>Lata</a:t>
            </a:r>
            <a:r>
              <a:rPr lang="en-US" b="1" dirty="0" smtClean="0"/>
              <a:t>,</a:t>
            </a:r>
            <a:r>
              <a:rPr lang="en-US" dirty="0" smtClean="0"/>
              <a:t> </a:t>
            </a:r>
            <a:r>
              <a:rPr lang="en-US" i="1" dirty="0" smtClean="0"/>
              <a:t>Communication Skills</a:t>
            </a:r>
            <a:r>
              <a:rPr lang="en-US" dirty="0" smtClean="0"/>
              <a:t>, Oxford University Press,1</a:t>
            </a:r>
            <a:r>
              <a:rPr lang="en-US" baseline="30000" dirty="0" smtClean="0"/>
              <a:t>st</a:t>
            </a:r>
            <a:r>
              <a:rPr lang="en-US" dirty="0" smtClean="0"/>
              <a:t>, Ed. 2011</a:t>
            </a:r>
          </a:p>
          <a:p>
            <a:r>
              <a:rPr lang="en-US" u="sng" dirty="0" smtClean="0"/>
              <a:t>Google images and </a:t>
            </a:r>
            <a:r>
              <a:rPr lang="en-US" u="sng" dirty="0" err="1" smtClean="0"/>
              <a:t>youtube</a:t>
            </a:r>
            <a:r>
              <a:rPr lang="en-US" u="sng" dirty="0" smtClean="0"/>
              <a:t> videos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The Importance of Effective Communication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Edward G. Wertheim, Ph.D.</a:t>
            </a:r>
          </a:p>
          <a:p>
            <a:r>
              <a:rPr lang="en-US" dirty="0" smtClean="0">
                <a:hlinkClick r:id="rId7"/>
              </a:rPr>
              <a:t>https://askanydifference.com/difference-between-verbal-and-non-verbal-communication/</a:t>
            </a:r>
            <a:endParaRPr lang="en-US" u="sng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Three elements of communication </a:t>
            </a:r>
          </a:p>
          <a:p>
            <a:r>
              <a:rPr lang="en-US" sz="1600" dirty="0" smtClean="0">
                <a:hlinkClick r:id="rId2"/>
              </a:rPr>
              <a:t>https://www.google.com/search?q=three+elements+of+communication&amp;sxsrf=ALeKk02xCVcke2e_1zLs3-JTIc1j39eOnQ:1598529388024&amp;tbm=isch&amp;source=iu&amp;ictx=1&amp;fir=WrEBTK4jxhcyyM%252ClRaGFzF5qNOLqM%252C_&amp;vet=1&amp;usg=AI4_-kQ8BWknn3Tqx4V08XXNyvq5THWkvw&amp;sa=X&amp;ved=2ahUKEwin9deCqrvrAhUizDgGHS5TBNkQ_h16BAgKEAg#imgrc=WrEBTK4jxhcyyM</a:t>
            </a:r>
            <a:endParaRPr lang="en-US" sz="1600" dirty="0" smtClean="0">
              <a:hlinkClick r:id="rId3"/>
            </a:endParaRPr>
          </a:p>
          <a:p>
            <a:pPr>
              <a:buNone/>
            </a:pPr>
            <a:r>
              <a:rPr lang="en-US" dirty="0" smtClean="0"/>
              <a:t>For appearance</a:t>
            </a:r>
            <a:endParaRPr lang="en-US" sz="1600" dirty="0" smtClean="0"/>
          </a:p>
          <a:p>
            <a:r>
              <a:rPr lang="en-US" sz="1600" dirty="0" smtClean="0">
                <a:hlinkClick r:id="rId3"/>
              </a:rPr>
              <a:t>https://www.google.com/search?q=non+verbal+images+for+appearance&amp;rlz=1C1CHBD_enIN905IN905&amp;sxsrf=ALeKk009uMdutjtmBYgIUfLxKXmi5VFZQA:1598609950778&amp;tbm=isch&amp;source=iu&amp;ictx=1&amp;fir=ZkKG2iRG_OE5PM%252CxExR6NC_O7p_oM%252C_&amp;vet=1&amp;usg=AI4_-kQHxeKOfIgcr5FvOCThlHXUpZkWMA&amp;sa=X&amp;ved=2ahUKEwjK7f-R1r3rAhVCzjgGHWEJDx4Q9QF6BAgKEB4#imgrc=OXp4reFMlc40VM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https://www.pinterest.com/azeytez/career-wear/</a:t>
            </a:r>
            <a:endParaRPr lang="en-US" sz="1600" dirty="0" smtClean="0"/>
          </a:p>
          <a:p>
            <a:r>
              <a:rPr lang="en-US" sz="1600" u="sng" dirty="0" smtClean="0">
                <a:hlinkClick r:id="rId5"/>
              </a:rPr>
              <a:t>https://www.pinterest.com/pin/466474473899045177/</a:t>
            </a:r>
            <a:endParaRPr lang="en-US" sz="1600" dirty="0" smtClean="0"/>
          </a:p>
          <a:p>
            <a:pPr>
              <a:buNone/>
            </a:pPr>
            <a:r>
              <a:rPr lang="en-US" dirty="0" smtClean="0"/>
              <a:t>For hand shake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s://www.google.com/search?q=hand+shake+image&amp;tbm=isch&amp;ved=2ahUKEwiN9Kn42L3rAhV3hUsFHbsaABcQ2-cCegQIABAA&amp;oq=hand+shake&amp;gs_lcp=CgNpbWcQARgBMgUIABCxAzICCAAyAggAMgIIADICCAAyAggAMgIIADICCAAyAggAMgIIADoECAAQQzoHCAAQsQMQQ1CjJFiIpgFgv8cBaABwAHgAgAHJAYgBlg6SAQUwLjguMpgBAKABAaoBC2d3cy13aXotaW1nwAEB&amp;sclient=img&amp;ei=Dt1IX421DveKrtoPu7WAuAE&amp;rlz=1C1CHBD_enIN905IN905</a:t>
            </a:r>
            <a:endParaRPr lang="en-US" sz="1600" dirty="0" smtClean="0"/>
          </a:p>
          <a:p>
            <a:r>
              <a:rPr lang="en-US" sz="1600" u="sng" dirty="0" smtClean="0">
                <a:hlinkClick r:id="rId7"/>
              </a:rPr>
              <a:t>https://www.brighthr.com/articles/contracts/employee-contract-rights/</a:t>
            </a:r>
            <a:endParaRPr lang="en-US" sz="1600" dirty="0" smtClean="0"/>
          </a:p>
          <a:p>
            <a:r>
              <a:rPr lang="en-US" sz="1600" dirty="0" smtClean="0"/>
              <a:t> </a:t>
            </a:r>
            <a:r>
              <a:rPr lang="en-US" sz="1600" u="sng" dirty="0" smtClean="0">
                <a:hlinkClick r:id="rId8"/>
              </a:rPr>
              <a:t>https://medium.com/@Ibn_al_tagir/has-recommended</a:t>
            </a:r>
            <a:endParaRPr lang="en-US" sz="1600" dirty="0" smtClean="0"/>
          </a:p>
          <a:p>
            <a:r>
              <a:rPr lang="en-US" sz="1600" u="sng" dirty="0" smtClean="0">
                <a:hlinkClick r:id="rId9"/>
              </a:rPr>
              <a:t>https://www.pinterest.com/pin/45387908730312460/</a:t>
            </a:r>
            <a:endParaRPr lang="en-US" sz="1600" dirty="0" smtClean="0"/>
          </a:p>
          <a:p>
            <a:r>
              <a:rPr lang="en-US" sz="1600" u="sng" dirty="0" smtClean="0">
                <a:hlinkClick r:id="rId10"/>
              </a:rPr>
              <a:t>https://unsplash.com/s/photos/holding-hands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Kinesics</a:t>
            </a:r>
          </a:p>
          <a:p>
            <a:r>
              <a:rPr lang="en-US" sz="1600" u="sng" dirty="0" smtClean="0">
                <a:hlinkClick r:id="rId2"/>
              </a:rPr>
              <a:t>https://www.latimes.com/nation/politics/la-na-hillary-clinton-nevada-union-20150503-story.html </a:t>
            </a:r>
          </a:p>
          <a:p>
            <a:r>
              <a:rPr lang="en-US" sz="1600" u="sng" dirty="0" smtClean="0">
                <a:hlinkClick r:id="rId2"/>
              </a:rPr>
              <a:t>https://2012books.lardbucket.org/books/a-primer-on-communication-studies/s04-nonverbal-communication.html</a:t>
            </a:r>
            <a:r>
              <a:rPr lang="en-US" sz="1600" dirty="0" smtClean="0"/>
              <a:t> </a:t>
            </a:r>
          </a:p>
          <a:p>
            <a:r>
              <a:rPr lang="en-US" sz="1600" u="sng" dirty="0" smtClean="0">
                <a:hlinkClick r:id="rId3"/>
              </a:rPr>
              <a:t>https://slideplayer.com/slide/10381035/</a:t>
            </a:r>
            <a:endParaRPr lang="en-US" sz="1600" u="sng" dirty="0" smtClean="0"/>
          </a:p>
          <a:p>
            <a:r>
              <a:rPr lang="en-US" sz="1600" u="sng" dirty="0" smtClean="0">
                <a:hlinkClick r:id="rId4"/>
              </a:rPr>
              <a:t>https://www.google.com/url?sa=i&amp;url=http%3A%2F%2Fdixon-law.com%2FAreas-Of-Practice%2Fdiscrimination-claims%2F&amp;psig=AOvVaw3vNphVmq-U4ebzyyW74e4p&amp;ust=1598726433388000&amp;source=images&amp;cd=vfe&amp;ved=0CA0QjhxqFwoTCNi1hJvGvusCFQAAAAAdAAAAABAD</a:t>
            </a:r>
            <a:endParaRPr lang="en-US" sz="1600" dirty="0" smtClean="0"/>
          </a:p>
          <a:p>
            <a:r>
              <a:rPr lang="en-US" sz="1600" u="sng" dirty="0" smtClean="0">
                <a:hlinkClick r:id="rId5"/>
              </a:rPr>
              <a:t>https://smashyoursalesquota.com/blogs/blog/sales-motivation-meme</a:t>
            </a:r>
            <a:endParaRPr lang="en-US" sz="1600" dirty="0" smtClean="0"/>
          </a:p>
          <a:p>
            <a:r>
              <a:rPr lang="en-US" sz="1600" u="sng" dirty="0" smtClean="0">
                <a:hlinkClick r:id="rId6"/>
              </a:rPr>
              <a:t>https://growingleaders.com/blog/six-reasons-mentors-tell-failures-stories-and-why-mentees-listen-guest-post-by-regi-campbell/</a:t>
            </a:r>
            <a:endParaRPr lang="en-US" sz="1600" dirty="0" smtClean="0"/>
          </a:p>
          <a:p>
            <a:r>
              <a:rPr lang="en-US" sz="1600" u="sng" dirty="0" smtClean="0">
                <a:hlinkClick r:id="rId7"/>
              </a:rPr>
              <a:t>https://en.wiktionary.org/wiki/high_five</a:t>
            </a:r>
            <a:endParaRPr lang="en-US" sz="1600" dirty="0" smtClean="0"/>
          </a:p>
          <a:p>
            <a:pPr>
              <a:buNone/>
            </a:pPr>
            <a:r>
              <a:rPr lang="en-US" dirty="0" smtClean="0"/>
              <a:t>Cultural Influences</a:t>
            </a:r>
          </a:p>
          <a:p>
            <a:r>
              <a:rPr lang="en-US" sz="1600" u="sng" dirty="0" smtClean="0">
                <a:hlinkClick r:id="rId8"/>
              </a:rPr>
              <a:t>https://www.pinterest.com/pin/745416175799283471/</a:t>
            </a:r>
            <a:endParaRPr lang="en-US" sz="1600" dirty="0" smtClean="0"/>
          </a:p>
          <a:p>
            <a:r>
              <a:rPr lang="en-US" sz="1600" dirty="0" smtClean="0">
                <a:hlinkClick r:id="rId9"/>
              </a:rPr>
              <a:t>https://www.google.com/url?sa=i&amp;url=https%3A%2F%2Fwww.pinterest.com%2Fpin%2F439241769908303227%2F&amp;psig=AOvVaw2RxNcwZGJgXGa2_kuwpgT7&amp;ust=1598773247482000&amp;source=images&amp;cd=vfe&amp;ved=0CA0QjhxqFwoTCJiV_tb0v-sCFQAAAAAdAAAAABAD</a:t>
            </a:r>
            <a:endParaRPr lang="en-US" sz="1600" dirty="0" smtClean="0"/>
          </a:p>
          <a:p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Non-Verbal Cues Images</a:t>
            </a:r>
          </a:p>
          <a:p>
            <a:r>
              <a:rPr lang="en-US" sz="1600" u="sng" dirty="0" smtClean="0">
                <a:hlinkClick r:id="rId2"/>
              </a:rPr>
              <a:t>https://www.verywellmind.com/types-of-nonverbal-communication-2795397</a:t>
            </a:r>
            <a:endParaRPr lang="en-US" sz="1600" dirty="0" smtClean="0"/>
          </a:p>
          <a:p>
            <a:r>
              <a:rPr lang="en-US" sz="1600" u="sng" dirty="0" smtClean="0">
                <a:hlinkClick r:id="rId3"/>
              </a:rPr>
              <a:t>https://us.softbankrobotics.com/blog/the-future-of-natural-language-processing-non-verbal-communication</a:t>
            </a:r>
            <a:endParaRPr lang="en-US" sz="1600" u="sng" dirty="0" smtClean="0"/>
          </a:p>
          <a:p>
            <a:pPr>
              <a:buNone/>
            </a:pPr>
            <a:r>
              <a:rPr lang="en-US" dirty="0" smtClean="0"/>
              <a:t>Facial Expressions</a:t>
            </a:r>
          </a:p>
          <a:p>
            <a:r>
              <a:rPr lang="en-US" sz="1600" u="sng" dirty="0" smtClean="0">
                <a:hlinkClick r:id="rId4"/>
              </a:rPr>
              <a:t>https://www.pinterest.com/pin/443112050808040648/</a:t>
            </a:r>
            <a:endParaRPr lang="en-US" sz="1600" dirty="0" smtClean="0"/>
          </a:p>
          <a:p>
            <a:pPr>
              <a:buNone/>
            </a:pPr>
            <a:r>
              <a:rPr lang="en-US" dirty="0" smtClean="0"/>
              <a:t>What does it mean?</a:t>
            </a:r>
          </a:p>
          <a:p>
            <a:r>
              <a:rPr lang="en-US" sz="1600" u="sng" dirty="0" smtClean="0">
                <a:hlinkClick r:id="rId5"/>
              </a:rPr>
              <a:t>http://formatcomunicacion.com/NonverbalCommunication/nonverbal-communication-gestures-examples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u="sng" dirty="0" smtClean="0">
                <a:latin typeface="Arial Black" pitchFamily="34" charset="0"/>
              </a:rPr>
              <a:t>WHAT IS NON VERBAL COMMUNICATION</a:t>
            </a:r>
            <a:endParaRPr lang="en-US" b="1" u="sng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5029200"/>
          </a:xfrm>
        </p:spPr>
        <p:txBody>
          <a:bodyPr>
            <a:normAutofit/>
          </a:bodyPr>
          <a:lstStyle/>
          <a:p>
            <a:r>
              <a:rPr lang="en-IN" dirty="0" smtClean="0"/>
              <a:t>Nonverbal communication involves those </a:t>
            </a:r>
            <a:r>
              <a:rPr lang="en-US" dirty="0" smtClean="0"/>
              <a:t>impetus </a:t>
            </a:r>
            <a:r>
              <a:rPr lang="en-IN" dirty="0" smtClean="0"/>
              <a:t>in a communication setting that are created by the speaker according to the environment. (both formal and informal)</a:t>
            </a:r>
          </a:p>
          <a:p>
            <a:r>
              <a:rPr lang="en-IN" dirty="0" smtClean="0"/>
              <a:t>Communication  not involving the spoken words is referred to as non-verbal communication </a:t>
            </a:r>
            <a:endParaRPr lang="en-IN" sz="2400" dirty="0" smtClean="0"/>
          </a:p>
          <a:p>
            <a:r>
              <a:rPr lang="en-IN" dirty="0" smtClean="0">
                <a:cs typeface="Times New Roman" pitchFamily="18" charset="0"/>
              </a:rPr>
              <a:t>It includes sending and receiving messages through gestures, body language, facial expressions, posture, facial expressions, clothing, managing time etc.</a:t>
            </a:r>
          </a:p>
          <a:p>
            <a:r>
              <a:rPr lang="en-IN" dirty="0" smtClean="0"/>
              <a:t>It has the meaning and value for the speaker or receiver </a:t>
            </a:r>
            <a:r>
              <a:rPr lang="en-IN" sz="2400" dirty="0" smtClean="0"/>
              <a:t>(The students will be asked to give examples)</a:t>
            </a:r>
            <a:r>
              <a:rPr lang="en-IN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rial Black" pitchFamily="34" charset="0"/>
              </a:rPr>
              <a:t>CHARACTERISTICS</a:t>
            </a:r>
            <a:endParaRPr lang="en-US" b="1" u="sng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lvl="0"/>
            <a:r>
              <a:rPr lang="en-IN" dirty="0" smtClean="0"/>
              <a:t>Communicates more information than verbal one does. </a:t>
            </a:r>
          </a:p>
          <a:p>
            <a:pPr lvl="0"/>
            <a:r>
              <a:rPr lang="en-IN" dirty="0" smtClean="0"/>
              <a:t>Present in most of the interpersonal conversations </a:t>
            </a:r>
            <a:r>
              <a:rPr lang="en-IN" dirty="0" smtClean="0">
                <a:solidFill>
                  <a:srgbClr val="FF0000"/>
                </a:solidFill>
              </a:rPr>
              <a:t>   </a:t>
            </a:r>
            <a:endParaRPr lang="en-US" dirty="0" smtClean="0"/>
          </a:p>
          <a:p>
            <a:pPr lvl="0"/>
            <a:r>
              <a:rPr lang="en-IN" dirty="0" smtClean="0"/>
              <a:t>More dependable than  verbal communication.</a:t>
            </a:r>
          </a:p>
          <a:p>
            <a:pPr lvl="0"/>
            <a:r>
              <a:rPr lang="en-IN" dirty="0" smtClean="0"/>
              <a:t> It is difficult to hide or fake nonverbal clues.  </a:t>
            </a:r>
            <a:endParaRPr lang="en-US" dirty="0" smtClean="0"/>
          </a:p>
          <a:p>
            <a:r>
              <a:rPr lang="en-IN" dirty="0" smtClean="0"/>
              <a:t>It is the primary channel of communicating emotion.</a:t>
            </a:r>
          </a:p>
          <a:p>
            <a:r>
              <a:rPr lang="en-IN" dirty="0" smtClean="0"/>
              <a:t>It is harder to hide or fake our nonverbal clues.  </a:t>
            </a:r>
          </a:p>
          <a:p>
            <a:r>
              <a:rPr lang="en-IN" dirty="0" smtClean="0"/>
              <a:t>You can tell how others are feeling without them saying a word.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971550"/>
            <a:ext cx="7772400" cy="2838450"/>
          </a:xfrm>
        </p:spPr>
        <p:txBody>
          <a:bodyPr/>
          <a:lstStyle/>
          <a:p>
            <a:pPr eaLnBrk="1" hangingPunct="1"/>
            <a:r>
              <a:rPr lang="ja-JP" altLang="en-US" smtClean="0">
                <a:ea typeface="ＭＳ Ｐゴシック"/>
                <a:cs typeface="ＭＳ Ｐゴシック"/>
              </a:rPr>
              <a:t>“</a:t>
            </a:r>
            <a:r>
              <a:rPr lang="en-US" altLang="ja-JP" dirty="0" smtClean="0">
                <a:ea typeface="ＭＳ Ｐゴシック"/>
                <a:cs typeface="ＭＳ Ｐゴシック"/>
              </a:rPr>
              <a:t>The most important thing in communication is to hear </a:t>
            </a:r>
            <a:br>
              <a:rPr lang="en-US" altLang="ja-JP" dirty="0" smtClean="0">
                <a:ea typeface="ＭＳ Ｐゴシック"/>
                <a:cs typeface="ＭＳ Ｐゴシック"/>
              </a:rPr>
            </a:br>
            <a:r>
              <a:rPr lang="en-US" altLang="ja-JP" dirty="0" smtClean="0">
                <a:ea typeface="ＭＳ Ｐゴシック"/>
                <a:cs typeface="ＭＳ Ｐゴシック"/>
              </a:rPr>
              <a:t>what is</a:t>
            </a:r>
            <a:r>
              <a:rPr lang="en-US" altLang="ja-JP" b="1" i="1" dirty="0" smtClean="0">
                <a:ea typeface="ＭＳ Ｐゴシック"/>
                <a:cs typeface="ＭＳ Ｐゴシック"/>
              </a:rPr>
              <a:t> not</a:t>
            </a:r>
            <a:r>
              <a:rPr lang="en-US" altLang="ja-JP" dirty="0" smtClean="0">
                <a:ea typeface="ＭＳ Ｐゴシック"/>
                <a:cs typeface="ＭＳ Ｐゴシック"/>
              </a:rPr>
              <a:t> said.</a:t>
            </a:r>
            <a:r>
              <a:rPr lang="ja-JP" altLang="en-US" smtClean="0">
                <a:ea typeface="ＭＳ Ｐゴシック"/>
                <a:cs typeface="ＭＳ Ｐゴシック"/>
              </a:rPr>
              <a:t>”</a:t>
            </a:r>
            <a:r>
              <a:rPr lang="en-US" altLang="ja-JP" dirty="0" smtClean="0">
                <a:ea typeface="ＭＳ Ｐゴシック"/>
                <a:cs typeface="ＭＳ Ｐゴシック"/>
              </a:rPr>
              <a:t/>
            </a:r>
            <a:br>
              <a:rPr lang="en-US" altLang="ja-JP" dirty="0" smtClean="0">
                <a:ea typeface="ＭＳ Ｐゴシック"/>
                <a:cs typeface="ＭＳ Ｐゴシック"/>
              </a:rPr>
            </a:br>
            <a:r>
              <a:rPr lang="en-US" i="1" dirty="0" smtClean="0">
                <a:ea typeface="ＭＳ Ｐゴシック"/>
                <a:cs typeface="ＭＳ Ｐゴシック"/>
              </a:rPr>
              <a:t>	</a:t>
            </a:r>
            <a:r>
              <a:rPr lang="en-US" sz="3600" i="1" dirty="0" smtClean="0">
                <a:ea typeface="ＭＳ Ｐゴシック"/>
                <a:cs typeface="ＭＳ Ｐゴシック"/>
              </a:rPr>
              <a:t>	</a:t>
            </a:r>
            <a:endParaRPr lang="en-US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smtClean="0">
                <a:ea typeface="ＭＳ Ｐゴシック"/>
                <a:cs typeface="ＭＳ Ｐゴシック"/>
              </a:rPr>
              <a:t>- Peter F. Drucker</a:t>
            </a:r>
            <a:br>
              <a:rPr lang="en-US" i="1" smtClean="0">
                <a:ea typeface="ＭＳ Ｐゴシック"/>
                <a:cs typeface="ＭＳ Ｐゴシック"/>
              </a:rPr>
            </a:br>
            <a:r>
              <a:rPr lang="en-US" i="1" smtClean="0">
                <a:ea typeface="ＭＳ Ｐゴシック"/>
                <a:cs typeface="ＭＳ Ｐゴシック"/>
              </a:rPr>
              <a:t> Austrian writer and editor</a:t>
            </a:r>
            <a:br>
              <a:rPr lang="en-US" i="1" smtClean="0">
                <a:ea typeface="ＭＳ Ｐゴシック"/>
                <a:cs typeface="ＭＳ Ｐゴシック"/>
              </a:rPr>
            </a:b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Santosh Dev\Desktop\eng 2020\Non verbal cues\non verbal images\american-family-communication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305800" cy="60198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" y="-1"/>
          <a:ext cx="9143997" cy="6858000"/>
        </p:xfrm>
        <a:graphic>
          <a:graphicData uri="http://schemas.openxmlformats.org/drawingml/2006/table">
            <a:tbl>
              <a:tblPr/>
              <a:tblGrid>
                <a:gridCol w="3047999"/>
                <a:gridCol w="3047999"/>
                <a:gridCol w="3047999"/>
              </a:tblGrid>
              <a:tr h="3437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latin typeface="Times New Roman"/>
                          <a:ea typeface="Times New Roman"/>
                          <a:cs typeface="Times New Roman"/>
                        </a:rPr>
                        <a:t>Basis of Comparison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Times New Roman"/>
                          <a:ea typeface="Times New Roman"/>
                          <a:cs typeface="Times New Roman"/>
                        </a:rPr>
                        <a:t>Verbal Communication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latin typeface="Times New Roman"/>
                          <a:ea typeface="Times New Roman"/>
                          <a:cs typeface="Times New Roman"/>
                        </a:rPr>
                        <a:t>Non-verbal Communication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77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Meaning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The communication in which the sender uses words to transmit the message to the receiver is known as verbal communication.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The communication that takes place between sender and receiver with the use of signs is known as non-verbal communication.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659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Types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Formal and Informal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latin typeface="Times New Roman"/>
                          <a:ea typeface="Times New Roman"/>
                          <a:cs typeface="Times New Roman"/>
                        </a:rPr>
                        <a:t>Chronemics</a:t>
                      </a: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IN" sz="1800" dirty="0" err="1">
                          <a:latin typeface="Times New Roman"/>
                          <a:ea typeface="Times New Roman"/>
                          <a:cs typeface="Times New Roman"/>
                        </a:rPr>
                        <a:t>Vocalics</a:t>
                      </a: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IN" sz="1800" dirty="0" err="1">
                          <a:latin typeface="Times New Roman"/>
                          <a:ea typeface="Times New Roman"/>
                          <a:cs typeface="Times New Roman"/>
                        </a:rPr>
                        <a:t>Haptics</a:t>
                      </a: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, Kinesics, </a:t>
                      </a:r>
                      <a:r>
                        <a:rPr lang="en-IN" sz="1800" dirty="0" err="1">
                          <a:latin typeface="Times New Roman"/>
                          <a:ea typeface="Times New Roman"/>
                          <a:cs typeface="Times New Roman"/>
                        </a:rPr>
                        <a:t>Proxemics</a:t>
                      </a: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IN" sz="1800" dirty="0" err="1">
                          <a:latin typeface="Times New Roman"/>
                          <a:ea typeface="Times New Roman"/>
                          <a:cs typeface="Times New Roman"/>
                        </a:rPr>
                        <a:t>Artifacts</a:t>
                      </a: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437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Time Consuming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Yes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659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Chances of transmission of wrong message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Rarely happens.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Happens most of the time.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597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Documentary Evidence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Yes, in case of written communication.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No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9757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Advantage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The Message can be clearly understood and immediate feedback is possible.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Helpful in understanding emotions, status, lifestyle and feelings of the sender.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6077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Presence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The message can be transmitted through letters, phone calls, etc. so the personal presence of the parties, doesn't make any change.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latin typeface="Times New Roman"/>
                          <a:ea typeface="Times New Roman"/>
                          <a:cs typeface="Times New Roman"/>
                        </a:rPr>
                        <a:t>The personal presence of both the parties to communication is a must</a:t>
                      </a:r>
                      <a:r>
                        <a:rPr lang="en-IN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hlinkClick r:id="rId3"/>
                        </a:rPr>
                        <a:t>/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472" marR="8472" marT="8472" marB="84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3736975"/>
          </a:xfrm>
        </p:spPr>
        <p:txBody>
          <a:bodyPr>
            <a:noAutofit/>
          </a:bodyPr>
          <a:lstStyle/>
          <a:p>
            <a:r>
              <a:rPr lang="en-IN" b="1" u="sng" dirty="0" smtClean="0">
                <a:latin typeface="Arial Black" pitchFamily="34" charset="0"/>
              </a:rPr>
              <a:t>FACTORS OF NON VERBAL COMMUNICATION</a:t>
            </a:r>
            <a:endParaRPr lang="en-IN" b="1" u="sng" dirty="0">
              <a:latin typeface="Arial Black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dirty="0" smtClean="0">
                <a:latin typeface="Arial Black" pitchFamily="34" charset="0"/>
              </a:rPr>
              <a:t>ENVIORNMENT</a:t>
            </a:r>
            <a:endParaRPr lang="en-IN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affects the various attributes of a person. When a person is trying to communicate with gestures to another, factors like the distance between them, presence of third person can dissuade the quality of their communication. </a:t>
            </a:r>
          </a:p>
          <a:p>
            <a:pPr algn="just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  also plays an important role in NV cues</a:t>
            </a:r>
          </a:p>
          <a:p>
            <a:pPr algn="just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IN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eg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:- Reaching 15-20 minutes late indicates the attitude of the person towards his/her work.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DC606-A231-4588-A1B5-3D0CD80F4790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174</TotalTime>
  <Words>1352</Words>
  <Application>Microsoft Office PowerPoint</Application>
  <PresentationFormat>On-screen Show (4:3)</PresentationFormat>
  <Paragraphs>217</Paragraphs>
  <Slides>28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Opulent</vt:lpstr>
      <vt:lpstr>NON VERBAL COMMUNICATION -I </vt:lpstr>
      <vt:lpstr>Topics to be covered</vt:lpstr>
      <vt:lpstr>WHAT IS NON VERBAL COMMUNICATION</vt:lpstr>
      <vt:lpstr>CHARACTERISTICS</vt:lpstr>
      <vt:lpstr>“The most important thing in communication is to hear  what is not said.”   </vt:lpstr>
      <vt:lpstr>Slide 6</vt:lpstr>
      <vt:lpstr>Slide 7</vt:lpstr>
      <vt:lpstr>FACTORS OF NON VERBAL COMMUNICATION</vt:lpstr>
      <vt:lpstr>Slide 9</vt:lpstr>
      <vt:lpstr>CULTURE</vt:lpstr>
      <vt:lpstr>APPEARANCE</vt:lpstr>
      <vt:lpstr>POSTURES</vt:lpstr>
      <vt:lpstr>FACIAL EXPRESSIONS</vt:lpstr>
      <vt:lpstr>Functions/ Role of Nonverbal Communication</vt:lpstr>
      <vt:lpstr>IMPORTANCE OF NON VERBAL COMMUNICATION</vt:lpstr>
      <vt:lpstr>Repeating</vt:lpstr>
      <vt:lpstr>Substituting</vt:lpstr>
      <vt:lpstr>Complementing</vt:lpstr>
      <vt:lpstr>Accenting</vt:lpstr>
      <vt:lpstr>Regulating</vt:lpstr>
      <vt:lpstr>Contradicting</vt:lpstr>
      <vt:lpstr>Name that function</vt:lpstr>
      <vt:lpstr>Slide 23</vt:lpstr>
      <vt:lpstr>Slide 24</vt:lpstr>
      <vt:lpstr>    References 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as a Communication Tool</dc:title>
  <dc:creator>monali</dc:creator>
  <cp:lastModifiedBy>monali</cp:lastModifiedBy>
  <cp:revision>9</cp:revision>
  <dcterms:created xsi:type="dcterms:W3CDTF">2020-09-06T14:39:53Z</dcterms:created>
  <dcterms:modified xsi:type="dcterms:W3CDTF">2020-09-26T06:10:54Z</dcterms:modified>
</cp:coreProperties>
</file>