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8"/>
  </p:notesMasterIdLst>
  <p:sldIdLst>
    <p:sldId id="349" r:id="rId2"/>
    <p:sldId id="350" r:id="rId3"/>
    <p:sldId id="295" r:id="rId4"/>
    <p:sldId id="304" r:id="rId5"/>
    <p:sldId id="305" r:id="rId6"/>
    <p:sldId id="306" r:id="rId7"/>
    <p:sldId id="307" r:id="rId8"/>
    <p:sldId id="296" r:id="rId9"/>
    <p:sldId id="312" r:id="rId10"/>
    <p:sldId id="311" r:id="rId11"/>
    <p:sldId id="313" r:id="rId12"/>
    <p:sldId id="314" r:id="rId13"/>
    <p:sldId id="315" r:id="rId14"/>
    <p:sldId id="299" r:id="rId15"/>
    <p:sldId id="301" r:id="rId16"/>
    <p:sldId id="345" r:id="rId17"/>
    <p:sldId id="346" r:id="rId18"/>
    <p:sldId id="347" r:id="rId19"/>
    <p:sldId id="348" r:id="rId20"/>
    <p:sldId id="260" r:id="rId21"/>
    <p:sldId id="316" r:id="rId22"/>
    <p:sldId id="319" r:id="rId23"/>
    <p:sldId id="320" r:id="rId24"/>
    <p:sldId id="321" r:id="rId25"/>
    <p:sldId id="322" r:id="rId26"/>
    <p:sldId id="323" r:id="rId27"/>
    <p:sldId id="324" r:id="rId28"/>
    <p:sldId id="325" r:id="rId29"/>
    <p:sldId id="326" r:id="rId30"/>
    <p:sldId id="327" r:id="rId31"/>
    <p:sldId id="328" r:id="rId32"/>
    <p:sldId id="336" r:id="rId33"/>
    <p:sldId id="329" r:id="rId34"/>
    <p:sldId id="342" r:id="rId35"/>
    <p:sldId id="343" r:id="rId36"/>
    <p:sldId id="344"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20"/>
    <p:restoredTop sz="94660"/>
  </p:normalViewPr>
  <p:slideViewPr>
    <p:cSldViewPr>
      <p:cViewPr varScale="1">
        <p:scale>
          <a:sx n="70" d="100"/>
          <a:sy n="70" d="100"/>
        </p:scale>
        <p:origin x="-198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64420C-C0F4-4EF3-96CD-EF7B161B238B}" type="datetimeFigureOut">
              <a:rPr lang="en-US" smtClean="0"/>
              <a:pPr/>
              <a:t>9/29/2020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A3BB3B-EFBF-4928-AC41-CE50674CBEC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ogle.com/search?sxsrf=ALeKk00Vadw02-mFEqKMvq8WiYP-fVAo_A:1598762136852&amp;source=hp&amp;ei=mCxLX9iCMtKf9QOqlLPgDw&amp;q=artifacts+in+nonverbal+communication+definition&amp;oq=&amp;gs_lcp=CgZwc3ktYWIQARgAMgcIIxDqAhAnMgcILhDqAhAnMgcIIxDqAhAnMgcIIxDqAhAnMgcIIxDqAhAnMgcIIxDqAhAnMgcIIxDqAhAnMgcIIxDqAhAnMgcIIxDqAhAnMgcIIxDqAhAnUABYAGDsImgBcAB4AIABAIgBAJIBAJgBAKoBB2d3cy13aXqwAQo&amp;sclient=psy-ab"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oogle.com/search?sxsrf=ALeKk01l2KjmjhSp9uH4fawk5M8OLNu1MQ:1598762247255&amp;ei=By1LX4ibD4G5rQGt3474Bg&amp;q=vocalics+or+paralanguage&amp;oq=Vocalics+or+Paralanguage&amp;gs_lcp=CgZwc3ktYWIQARgAMgIIADIICAAQFhAKEB5QrespWK3rKWCBqypoAHAAeACAAc0CiAHNApIBAzMtMZgBAKABAqABAaoBB2d3cy13aXrAAQE&amp;sclient=psy-ab"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s://www.google.com/search?sxsrf=ALeKk00Vadw02-mFEqKMvq8WiYP-fVAo_A%3A1598762136852&amp;source=hp&amp;ei=mCxLX9iCMtKf9QOqlLPgDw&amp;q=artifacts+in+nonverbal+communication+definition&amp;oq=&amp;gs_lcp=CgZwc3ktYWIQARgAMgcIIxDqAhAnMgcILhDqAhAnMgcIIxDqAhAnMgcIIxDqAhAnMgcIIxDqAhAnMgcIIxDqAhAnMgcIIxDqAhAnMgcIIxDqAhAnMgcIIxDqAhAnMgcIIxDqAhAnUABYAGDsImgBcAB4AIABAIgBAJIBAJgBAKoBB2d3cy13aXqwAQo&amp;sclient=psy-ab</a:t>
            </a:r>
            <a:endParaRPr lang="en-US" dirty="0"/>
          </a:p>
        </p:txBody>
      </p:sp>
      <p:sp>
        <p:nvSpPr>
          <p:cNvPr id="4" name="Slide Number Placeholder 3"/>
          <p:cNvSpPr>
            <a:spLocks noGrp="1"/>
          </p:cNvSpPr>
          <p:nvPr>
            <p:ph type="sldNum" sz="quarter" idx="10"/>
          </p:nvPr>
        </p:nvSpPr>
        <p:spPr/>
        <p:txBody>
          <a:bodyPr/>
          <a:lstStyle/>
          <a:p>
            <a:fld id="{EEA3BB3B-EFBF-4928-AC41-CE50674CBEC0}"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s://www.google.com/search?sxsrf=ALeKk01l2KjmjhSp9uH4fawk5M8OLNu1MQ%3A1598762247255&amp;ei=By1LX4ibD4G5rQGt3474Bg&amp;q=vocalics+or+paralanguage&amp;oq=Vocalics+or+Paralanguage&amp;gs_lcp=CgZwc3ktYWIQARgAMgIIADIICAAQFhAKEB5QrespWK3rKWCBqypoAHAAeACAAc0CiAHNApIBAzMtMZgBAKABAqABAaoBB2d3cy13aXrAAQE&amp;sclient=psy-ab</a:t>
            </a:r>
            <a:endParaRPr lang="en-US" dirty="0"/>
          </a:p>
        </p:txBody>
      </p:sp>
      <p:sp>
        <p:nvSpPr>
          <p:cNvPr id="4" name="Slide Number Placeholder 3"/>
          <p:cNvSpPr>
            <a:spLocks noGrp="1"/>
          </p:cNvSpPr>
          <p:nvPr>
            <p:ph type="sldNum" sz="quarter" idx="10"/>
          </p:nvPr>
        </p:nvSpPr>
        <p:spPr/>
        <p:txBody>
          <a:bodyPr/>
          <a:lstStyle/>
          <a:p>
            <a:fld id="{EEA3BB3B-EFBF-4928-AC41-CE50674CBEC0}" type="slidenum">
              <a:rPr lang="en-US" smtClean="0"/>
              <a:pPr/>
              <a:t>17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A3BB3B-EFBF-4928-AC41-CE50674CBEC0}"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8587C9E7-1639-45DB-9A0D-8A33E17E3883}" type="datetime1">
              <a:rPr lang="en-US" smtClean="0"/>
              <a:pPr/>
              <a:t>9/29/2020</a:t>
            </a:fld>
            <a:endParaRPr lang="en-US" dirty="0"/>
          </a:p>
        </p:txBody>
      </p:sp>
      <p:sp>
        <p:nvSpPr>
          <p:cNvPr id="20" name="Footer Placeholder 19"/>
          <p:cNvSpPr>
            <a:spLocks noGrp="1"/>
          </p:cNvSpPr>
          <p:nvPr>
            <p:ph type="ftr" sz="quarter" idx="11"/>
          </p:nvPr>
        </p:nvSpPr>
        <p:spPr/>
        <p:txBody>
          <a:bodyPr/>
          <a:lstStyle>
            <a:extLst/>
          </a:lstStyle>
          <a:p>
            <a:endParaRPr lang="en-US" dirty="0"/>
          </a:p>
        </p:txBody>
      </p:sp>
      <p:sp>
        <p:nvSpPr>
          <p:cNvPr id="10" name="Slide Number Placeholder 9"/>
          <p:cNvSpPr>
            <a:spLocks noGrp="1"/>
          </p:cNvSpPr>
          <p:nvPr>
            <p:ph type="sldNum" sz="quarter" idx="12"/>
          </p:nvPr>
        </p:nvSpPr>
        <p:spPr/>
        <p:txBody>
          <a:bodyPr/>
          <a:lstStyle>
            <a:extLst/>
          </a:lstStyle>
          <a:p>
            <a:fld id="{2716D537-00A3-48D5-B119-AA4891EC3B4A}"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89E4612-09C6-4F6C-A0B9-4D175AA1CF27}" type="datetime1">
              <a:rPr lang="en-US" smtClean="0"/>
              <a:pPr/>
              <a:t>9/29/2020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716D537-00A3-48D5-B119-AA4891EC3B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34AD45F-7240-4D7C-80C1-49007947A317}" type="datetime1">
              <a:rPr lang="en-US" smtClean="0"/>
              <a:pPr/>
              <a:t>9/29/2020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716D537-00A3-48D5-B119-AA4891EC3B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A9420C1A-4140-43D3-861A-AAFE4D0A266E}" type="datetime1">
              <a:rPr lang="en-US" smtClean="0"/>
              <a:pPr/>
              <a:t>9/29/2020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716D537-00A3-48D5-B119-AA4891EC3B4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01BB905D-918A-4287-91D1-F3B2A4B157D4}" type="datetime1">
              <a:rPr lang="en-US" smtClean="0"/>
              <a:pPr/>
              <a:t>9/29/2020</a:t>
            </a:fld>
            <a:endParaRPr lang="en-US" dirty="0"/>
          </a:p>
        </p:txBody>
      </p:sp>
      <p:sp>
        <p:nvSpPr>
          <p:cNvPr id="5" name="Footer Placeholder 4"/>
          <p:cNvSpPr>
            <a:spLocks noGrp="1"/>
          </p:cNvSpPr>
          <p:nvPr>
            <p:ph type="ftr" sz="quarter" idx="11"/>
          </p:nvPr>
        </p:nvSpPr>
        <p:spPr/>
        <p:txBody>
          <a:bodyPr/>
          <a:lstStyle>
            <a:extLst/>
          </a:lstStyle>
          <a:p>
            <a:endParaRPr lang="en-US" dirty="0"/>
          </a:p>
        </p:txBody>
      </p:sp>
      <p:sp>
        <p:nvSpPr>
          <p:cNvPr id="6" name="Slide Number Placeholder 5"/>
          <p:cNvSpPr>
            <a:spLocks noGrp="1"/>
          </p:cNvSpPr>
          <p:nvPr>
            <p:ph type="sldNum" sz="quarter" idx="12"/>
          </p:nvPr>
        </p:nvSpPr>
        <p:spPr/>
        <p:txBody>
          <a:bodyPr/>
          <a:lstStyle>
            <a:extLst/>
          </a:lstStyle>
          <a:p>
            <a:fld id="{2716D537-00A3-48D5-B119-AA4891EC3B4A}"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9E258E9-7388-484E-BB4E-4FDFE4417F3A}" type="datetime1">
              <a:rPr lang="en-US" smtClean="0"/>
              <a:pPr/>
              <a:t>9/29/2020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716D537-00A3-48D5-B119-AA4891EC3B4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0194788-96BD-4497-9FAB-F4DFD3496612}" type="datetime1">
              <a:rPr lang="en-US" smtClean="0"/>
              <a:pPr/>
              <a:t>9/29/2020</a:t>
            </a:fld>
            <a:endParaRPr lang="en-US" dirty="0"/>
          </a:p>
        </p:txBody>
      </p:sp>
      <p:sp>
        <p:nvSpPr>
          <p:cNvPr id="8" name="Footer Placeholder 7"/>
          <p:cNvSpPr>
            <a:spLocks noGrp="1"/>
          </p:cNvSpPr>
          <p:nvPr>
            <p:ph type="ftr" sz="quarter" idx="11"/>
          </p:nvPr>
        </p:nvSpPr>
        <p:spPr/>
        <p:txBody>
          <a:bodyPr/>
          <a:lstStyle>
            <a:extLst/>
          </a:lstStyle>
          <a:p>
            <a:endParaRPr lang="en-US" dirty="0"/>
          </a:p>
        </p:txBody>
      </p:sp>
      <p:sp>
        <p:nvSpPr>
          <p:cNvPr id="9" name="Slide Number Placeholder 8"/>
          <p:cNvSpPr>
            <a:spLocks noGrp="1"/>
          </p:cNvSpPr>
          <p:nvPr>
            <p:ph type="sldNum" sz="quarter" idx="12"/>
          </p:nvPr>
        </p:nvSpPr>
        <p:spPr/>
        <p:txBody>
          <a:bodyPr/>
          <a:lstStyle>
            <a:extLst/>
          </a:lstStyle>
          <a:p>
            <a:fld id="{2716D537-00A3-48D5-B119-AA4891EC3B4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9278A13-06D8-4821-94FB-8135C8ED59CF}" type="datetime1">
              <a:rPr lang="en-US" smtClean="0"/>
              <a:pPr/>
              <a:t>9/29/2020</a:t>
            </a:fld>
            <a:endParaRPr lang="en-US" dirty="0"/>
          </a:p>
        </p:txBody>
      </p:sp>
      <p:sp>
        <p:nvSpPr>
          <p:cNvPr id="4" name="Footer Placeholder 3"/>
          <p:cNvSpPr>
            <a:spLocks noGrp="1"/>
          </p:cNvSpPr>
          <p:nvPr>
            <p:ph type="ftr" sz="quarter" idx="11"/>
          </p:nvPr>
        </p:nvSpPr>
        <p:spPr/>
        <p:txBody>
          <a:bodyPr/>
          <a:lstStyle>
            <a:extLst/>
          </a:lstStyle>
          <a:p>
            <a:endParaRPr lang="en-US" dirty="0"/>
          </a:p>
        </p:txBody>
      </p:sp>
      <p:sp>
        <p:nvSpPr>
          <p:cNvPr id="5" name="Slide Number Placeholder 4"/>
          <p:cNvSpPr>
            <a:spLocks noGrp="1"/>
          </p:cNvSpPr>
          <p:nvPr>
            <p:ph type="sldNum" sz="quarter" idx="12"/>
          </p:nvPr>
        </p:nvSpPr>
        <p:spPr/>
        <p:txBody>
          <a:bodyPr/>
          <a:lstStyle>
            <a:extLst/>
          </a:lstStyle>
          <a:p>
            <a:fld id="{2716D537-00A3-48D5-B119-AA4891EC3B4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9E728A2E-3FB8-493B-AAC9-C0886222D00E}" type="datetime1">
              <a:rPr lang="en-US" smtClean="0"/>
              <a:pPr/>
              <a:t>9/29/2020</a:t>
            </a:fld>
            <a:endParaRPr lang="en-US" dirty="0"/>
          </a:p>
        </p:txBody>
      </p:sp>
      <p:sp>
        <p:nvSpPr>
          <p:cNvPr id="3" name="Footer Placeholder 2"/>
          <p:cNvSpPr>
            <a:spLocks noGrp="1"/>
          </p:cNvSpPr>
          <p:nvPr>
            <p:ph type="ftr" sz="quarter" idx="11"/>
          </p:nvPr>
        </p:nvSpPr>
        <p:spPr/>
        <p:txBody>
          <a:bodyPr/>
          <a:lstStyle>
            <a:extLst/>
          </a:lstStyle>
          <a:p>
            <a:endParaRPr lang="en-US" dirty="0"/>
          </a:p>
        </p:txBody>
      </p:sp>
      <p:sp>
        <p:nvSpPr>
          <p:cNvPr id="4" name="Slide Number Placeholder 3"/>
          <p:cNvSpPr>
            <a:spLocks noGrp="1"/>
          </p:cNvSpPr>
          <p:nvPr>
            <p:ph type="sldNum" sz="quarter" idx="12"/>
          </p:nvPr>
        </p:nvSpPr>
        <p:spPr/>
        <p:txBody>
          <a:bodyPr/>
          <a:lstStyle>
            <a:extLst/>
          </a:lstStyle>
          <a:p>
            <a:fld id="{2716D537-00A3-48D5-B119-AA4891EC3B4A}"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84B2038A-6762-4DEB-BF5E-F24F09445E44}" type="datetime1">
              <a:rPr lang="en-US" smtClean="0"/>
              <a:pPr/>
              <a:t>9/29/2020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716D537-00A3-48D5-B119-AA4891EC3B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0C0ADFA1-2E57-4306-866F-9C6335EEB780}" type="datetime1">
              <a:rPr lang="en-US" smtClean="0"/>
              <a:pPr/>
              <a:t>9/29/2020</a:t>
            </a:fld>
            <a:endParaRPr lang="en-US" dirty="0"/>
          </a:p>
        </p:txBody>
      </p:sp>
      <p:sp>
        <p:nvSpPr>
          <p:cNvPr id="6" name="Footer Placeholder 5"/>
          <p:cNvSpPr>
            <a:spLocks noGrp="1"/>
          </p:cNvSpPr>
          <p:nvPr>
            <p:ph type="ftr" sz="quarter" idx="11"/>
          </p:nvPr>
        </p:nvSpPr>
        <p:spPr/>
        <p:txBody>
          <a:bodyPr/>
          <a:lstStyle>
            <a:extLst/>
          </a:lstStyle>
          <a:p>
            <a:endParaRPr lang="en-US" dirty="0"/>
          </a:p>
        </p:txBody>
      </p:sp>
      <p:sp>
        <p:nvSpPr>
          <p:cNvPr id="7" name="Slide Number Placeholder 6"/>
          <p:cNvSpPr>
            <a:spLocks noGrp="1"/>
          </p:cNvSpPr>
          <p:nvPr>
            <p:ph type="sldNum" sz="quarter" idx="12"/>
          </p:nvPr>
        </p:nvSpPr>
        <p:spPr/>
        <p:txBody>
          <a:bodyPr/>
          <a:lstStyle>
            <a:extLst/>
          </a:lstStyle>
          <a:p>
            <a:fld id="{2716D537-00A3-48D5-B119-AA4891EC3B4A}"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512EEEA-CC67-4D18-852F-5951688927BA}" type="datetime1">
              <a:rPr lang="en-US" smtClean="0"/>
              <a:pPr/>
              <a:t>9/29/2020</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716D537-00A3-48D5-B119-AA4891EC3B4A}"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5" Type="http://schemas.openxmlformats.org/officeDocument/2006/relationships/image" Target="../media/image10.jpeg"/><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viewer?a=v&amp;pid=sites&amp;srcid=ZGVmYXVsdGRvbWFpbnxvbGVya2RyZXN8Z3g6MjU4MTc4NTNmMTdjMWVj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E6NTM793zvo" TargetMode="External"/><Relationship Id="rId2" Type="http://schemas.openxmlformats.org/officeDocument/2006/relationships/hyperlink" Target="https://www.youtube.com/watch?v=SKhsavlvuao" TargetMode="External"/><Relationship Id="rId1" Type="http://schemas.openxmlformats.org/officeDocument/2006/relationships/slideLayout" Target="../slideLayouts/slideLayout2.xml"/><Relationship Id="rId4" Type="http://schemas.openxmlformats.org/officeDocument/2006/relationships/hyperlink" Target="https://www.youtube.com/watch?v=fLaslONQAK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google.com/search?q=images+for+non+verbal+communication&amp;sxsrf=ALeKk01yI3wTvjmjVulLSODD-hf-FZC8WQ:1598609392742&amp;tbm=isch&amp;source=iu&amp;ictx=1&amp;fir=OZ_3r0ZKJFWtLM,bXDdDQYLF_SggM,_&amp;vet=1&amp;us" TargetMode="External"/><Relationship Id="rId7" Type="http://schemas.openxmlformats.org/officeDocument/2006/relationships/hyperlink" Target="https://askanydifference.com/difference-between-verbal-and-non-verbal-communication/"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open.lib.umn.edu/communication/chapter/4-1-principles-and-functions-of-nonverbal-communication/" TargetMode="External"/><Relationship Id="rId5" Type="http://schemas.openxmlformats.org/officeDocument/2006/relationships/hyperlink" Target="https://www.slideshare.net/bartlettfcs/american-family-communication" TargetMode="External"/><Relationship Id="rId4" Type="http://schemas.openxmlformats.org/officeDocument/2006/relationships/hyperlink" Target="https://culturechallenges.wordpress.com/2014/11/25/144/" TargetMode="External"/></Relationships>
</file>

<file path=ppt/slides/_rels/slide34.xml.rels><?xml version="1.0" encoding="UTF-8" standalone="yes"?>
<Relationships xmlns="http://schemas.openxmlformats.org/package/2006/relationships"><Relationship Id="rId8" Type="http://schemas.openxmlformats.org/officeDocument/2006/relationships/hyperlink" Target="https://medium.com/@Ibn_al_tagir/has-recommended" TargetMode="External"/><Relationship Id="rId3" Type="http://schemas.openxmlformats.org/officeDocument/2006/relationships/hyperlink" Target="https://www.google.com/search?q=non+verbal+images+for+appearance&amp;rlz=1C1CHBD_enIN905IN905&amp;sxsrf=ALeKk009uMdutjtmBYgIUfLxKXmi5VFZQA:1598609950778&amp;tbm=isch&amp;source=iu&amp;ictx=1&amp;fir=ZkKG2iRG_OE5PM,xExR6NC_O7p_oM,_&amp;vet=1&amp;usg=AI4_-kQHxeKOfIgcr5FvOCThlHXUpZkWMA&amp;sa=X&amp;ved=2ahUKEwjK7f-R1r3rAhVCzjgGHWEJDx4Q9QF6BAgKEB4" TargetMode="External"/><Relationship Id="rId7" Type="http://schemas.openxmlformats.org/officeDocument/2006/relationships/hyperlink" Target="https://www.brighthr.com/articles/contracts/employee-contract-rights/" TargetMode="External"/><Relationship Id="rId2" Type="http://schemas.openxmlformats.org/officeDocument/2006/relationships/hyperlink" Target="https://www.google.com/search?q=three+elements+of+communication&amp;sxsrf=ALeKk02xCVcke2e_1zLs3-JTIc1j39eOnQ:1598529388024&amp;tbm=isch&amp;source=iu&amp;ictx=1&amp;fir=WrEBTK4jxhcyyM,lRaGFzF5qNOLqM,_&amp;vet=1&amp;usg=AI4_-kQ8BWknn3Tqx4V08XXNyvq5THWkvw&amp;sa=X&amp;ved=2ahUKEwin9deCqrvrAhUizDgGHS5TBNkQ_h16BAgKEAg" TargetMode="External"/><Relationship Id="rId1" Type="http://schemas.openxmlformats.org/officeDocument/2006/relationships/slideLayout" Target="../slideLayouts/slideLayout2.xml"/><Relationship Id="rId6" Type="http://schemas.openxmlformats.org/officeDocument/2006/relationships/hyperlink" Target="https://www.google.com/search?q=hand+shake+image&amp;tbm=isch&amp;ved=2ahUKEwiN9Kn42L3rAhV3hUsFHbsaABcQ2-cCegQIABAA&amp;oq=hand+shake&amp;gs_lcp=CgNpbWcQARgBMgUIABCxAzICCAAyAggAMgIIADICCAAyAggAMgIIADICCAAyAggAMgIIADoECAAQQzoHCAAQsQMQQ1CjJFiIpgFgv8cBaABwAHgAgAHJAYgBlg6SAQUwLjguMpgBAKABAaoBC2d3cy13aXotaW1nwAEB&amp;sclient=img&amp;ei=Dt1IX421DveKrtoPu7WAuAE&amp;rlz=1C1CHBD_enIN905IN905" TargetMode="External"/><Relationship Id="rId5" Type="http://schemas.openxmlformats.org/officeDocument/2006/relationships/hyperlink" Target="https://www.pinterest.com/pin/466474473899045177/" TargetMode="External"/><Relationship Id="rId10" Type="http://schemas.openxmlformats.org/officeDocument/2006/relationships/hyperlink" Target="https://unsplash.com/s/photos/holding-hands" TargetMode="External"/><Relationship Id="rId4" Type="http://schemas.openxmlformats.org/officeDocument/2006/relationships/hyperlink" Target="https://www.pinterest.com/azeytez/career-wear/" TargetMode="External"/><Relationship Id="rId9" Type="http://schemas.openxmlformats.org/officeDocument/2006/relationships/hyperlink" Target="https://www.pinterest.com/pin/45387908730312460/" TargetMode="External"/></Relationships>
</file>

<file path=ppt/slides/_rels/slide35.xml.rels><?xml version="1.0" encoding="UTF-8" standalone="yes"?>
<Relationships xmlns="http://schemas.openxmlformats.org/package/2006/relationships"><Relationship Id="rId8" Type="http://schemas.openxmlformats.org/officeDocument/2006/relationships/hyperlink" Target="https://www.pinterest.com/pin/745416175799283471/" TargetMode="External"/><Relationship Id="rId3" Type="http://schemas.openxmlformats.org/officeDocument/2006/relationships/hyperlink" Target="https://slideplayer.com/slide/10381035/" TargetMode="External"/><Relationship Id="rId7" Type="http://schemas.openxmlformats.org/officeDocument/2006/relationships/hyperlink" Target="https://en.wiktionary.org/wiki/high_five" TargetMode="External"/><Relationship Id="rId2" Type="http://schemas.openxmlformats.org/officeDocument/2006/relationships/hyperlink" Target="https://www.latimes.com/nation/politics/la-na-hillary-clinton-nevada-union-20150503-story.htmlhttps:/2012books.lardbucket.org/books/a-primer-on-communication-studies/s04-nonverbal-communication.html" TargetMode="External"/><Relationship Id="rId1" Type="http://schemas.openxmlformats.org/officeDocument/2006/relationships/slideLayout" Target="../slideLayouts/slideLayout2.xml"/><Relationship Id="rId6" Type="http://schemas.openxmlformats.org/officeDocument/2006/relationships/hyperlink" Target="https://growingleaders.com/blog/six-reasons-mentors-tell-failures-stories-and-why-mentees-listen-guest-post-by-regi-campbell/" TargetMode="External"/><Relationship Id="rId5" Type="http://schemas.openxmlformats.org/officeDocument/2006/relationships/hyperlink" Target="https://smashyoursalesquota.com/blogs/blog/sales-motivation-meme" TargetMode="External"/><Relationship Id="rId4" Type="http://schemas.openxmlformats.org/officeDocument/2006/relationships/hyperlink" Target="https://www.google.com/url?sa=i&amp;url=http://dixon-law.com/Areas-Of-Practice/discrimination-claims/&amp;psig=AOvVaw3vNphVmq-U4ebzyyW74e4p&amp;ust=1598726433388000&amp;source=images&amp;cd=vfe&amp;ved=0CA0QjhxqFwoTCNi1hJvGvusCFQAAAAAdAAAAABAD" TargetMode="External"/><Relationship Id="rId9" Type="http://schemas.openxmlformats.org/officeDocument/2006/relationships/hyperlink" Target="https://www.google.com/url?sa=i&amp;url=https://www.pinterest.com/pin/439241769908303227/&amp;psig=AOvVaw2RxNcwZGJgXGa2_kuwpgT7&amp;ust=1598773247482000&amp;source=images&amp;cd=vfe&amp;ved=0CA0QjhxqFwoTCJiV_tb0v-sCFQAAAAAdAAAAABAD"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us.softbankrobotics.com/blog/the-future-of-natural-language-processing-non-verbal-communication" TargetMode="External"/><Relationship Id="rId2" Type="http://schemas.openxmlformats.org/officeDocument/2006/relationships/hyperlink" Target="https://www.verywellmind.com/types-of-nonverbal-communication-2795397" TargetMode="External"/><Relationship Id="rId1" Type="http://schemas.openxmlformats.org/officeDocument/2006/relationships/slideLayout" Target="../slideLayouts/slideLayout2.xml"/><Relationship Id="rId5" Type="http://schemas.openxmlformats.org/officeDocument/2006/relationships/hyperlink" Target="http://formatcomunicacion.com/NonverbalCommunication/nonverbal-communication-gestures-examples" TargetMode="External"/><Relationship Id="rId4" Type="http://schemas.openxmlformats.org/officeDocument/2006/relationships/hyperlink" Target="https://www.pinterest.com/pin/443112050808040648/"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381000"/>
            <a:ext cx="8991600" cy="2743200"/>
          </a:xfrm>
        </p:spPr>
        <p:txBody>
          <a:bodyPr>
            <a:noAutofit/>
          </a:bodyPr>
          <a:lstStyle/>
          <a:p>
            <a:r>
              <a:rPr lang="en-US" sz="4000" b="1" u="sng" dirty="0" smtClean="0"/>
              <a:t>NON VERBAL COMMUNICATION -I</a:t>
            </a:r>
            <a:br>
              <a:rPr lang="en-US" sz="4000" b="1" u="sng" dirty="0" smtClean="0"/>
            </a:br>
            <a:endParaRPr lang="en-US" sz="4000" b="1" u="sng" dirty="0"/>
          </a:p>
        </p:txBody>
      </p:sp>
      <p:sp>
        <p:nvSpPr>
          <p:cNvPr id="3" name="Subtitle 2"/>
          <p:cNvSpPr>
            <a:spLocks noGrp="1"/>
          </p:cNvSpPr>
          <p:nvPr>
            <p:ph type="subTitle" idx="1"/>
          </p:nvPr>
        </p:nvSpPr>
        <p:spPr>
          <a:xfrm>
            <a:off x="1371600" y="3886200"/>
            <a:ext cx="6400800" cy="2209800"/>
          </a:xfrm>
        </p:spPr>
        <p:txBody>
          <a:bodyPr>
            <a:normAutofit/>
          </a:bodyPr>
          <a:lstStyle/>
          <a:p>
            <a:r>
              <a:rPr lang="en-US" b="1" dirty="0" smtClean="0"/>
              <a:t>Dept. </a:t>
            </a:r>
            <a:r>
              <a:rPr lang="en-US" b="1" smtClean="0"/>
              <a:t>of </a:t>
            </a:r>
            <a:r>
              <a:rPr lang="en-US" b="1" dirty="0" smtClean="0"/>
              <a:t>HSS, JIIT, </a:t>
            </a:r>
            <a:r>
              <a:rPr lang="en-US" b="1" dirty="0" err="1"/>
              <a:t>N</a:t>
            </a:r>
            <a:r>
              <a:rPr lang="en-US" b="1" dirty="0" err="1" smtClean="0"/>
              <a:t>oida</a:t>
            </a:r>
            <a:endParaRPr lang="en-US" b="1" dirty="0"/>
          </a:p>
        </p:txBody>
      </p:sp>
      <p:pic>
        <p:nvPicPr>
          <p:cNvPr id="1026" name="Picture 2"/>
          <p:cNvPicPr>
            <a:picLocks noChangeAspect="1" noChangeArrowheads="1"/>
          </p:cNvPicPr>
          <p:nvPr/>
        </p:nvPicPr>
        <p:blipFill>
          <a:blip r:embed="rId2" cstate="print"/>
          <a:srcRect/>
          <a:stretch>
            <a:fillRect/>
          </a:stretch>
        </p:blipFill>
        <p:spPr bwMode="auto">
          <a:xfrm>
            <a:off x="2590800" y="4724400"/>
            <a:ext cx="3733800" cy="91440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16D537-00A3-48D5-B119-AA4891EC3B4A}" type="slidenum">
              <a:rPr lang="en-US" smtClean="0"/>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Haptics</a:t>
            </a:r>
            <a:r>
              <a:rPr lang="en-US" dirty="0" smtClean="0"/>
              <a:t> (touch)</a:t>
            </a:r>
            <a:endParaRPr lang="en-US" dirty="0"/>
          </a:p>
        </p:txBody>
      </p:sp>
      <p:sp>
        <p:nvSpPr>
          <p:cNvPr id="3" name="Content Placeholder 2"/>
          <p:cNvSpPr>
            <a:spLocks noGrp="1"/>
          </p:cNvSpPr>
          <p:nvPr>
            <p:ph idx="1"/>
          </p:nvPr>
        </p:nvSpPr>
        <p:spPr/>
        <p:txBody>
          <a:bodyPr>
            <a:normAutofit fontScale="77500" lnSpcReduction="20000"/>
          </a:bodyPr>
          <a:lstStyle/>
          <a:p>
            <a:pPr algn="just"/>
            <a:r>
              <a:rPr lang="en-US" dirty="0" smtClean="0"/>
              <a:t> We communicate a great deal through touch. Think about the very different messages given by a weak handshake, a warm bear hug, a patronizing pat on the head, or a controlling grip on the arm, for example.</a:t>
            </a:r>
          </a:p>
          <a:p>
            <a:pPr>
              <a:buNone/>
            </a:pPr>
            <a:r>
              <a:rPr lang="en-US" dirty="0" smtClean="0"/>
              <a:t>(examples from students)</a:t>
            </a:r>
          </a:p>
          <a:p>
            <a:pPr algn="just">
              <a:spcBef>
                <a:spcPts val="1200"/>
              </a:spcBef>
              <a:spcAft>
                <a:spcPts val="1200"/>
              </a:spcAft>
            </a:pPr>
            <a:r>
              <a:rPr lang="en-US" dirty="0" smtClean="0"/>
              <a:t>It is the study of touching as nonverbal communication, and </a:t>
            </a:r>
            <a:r>
              <a:rPr lang="en-US" dirty="0" err="1" smtClean="0"/>
              <a:t>haptic</a:t>
            </a:r>
            <a:r>
              <a:rPr lang="en-US" dirty="0" smtClean="0"/>
              <a:t> communication refers to how people and other animals communicate via touching.</a:t>
            </a:r>
          </a:p>
          <a:p>
            <a:pPr algn="just">
              <a:spcBef>
                <a:spcPts val="1200"/>
              </a:spcBef>
              <a:spcAft>
                <a:spcPts val="1200"/>
              </a:spcAft>
            </a:pPr>
            <a:r>
              <a:rPr lang="en-US" dirty="0" smtClean="0"/>
              <a:t>Touches among humans can be defined as communication include handshakes, holding hands, kissing, back slapping, high fives, a pat on the shoulder, and brushing an arm. </a:t>
            </a:r>
          </a:p>
          <a:p>
            <a:pPr>
              <a:buNone/>
            </a:pPr>
            <a:endParaRPr lang="en-US" dirty="0"/>
          </a:p>
        </p:txBody>
      </p:sp>
      <p:sp>
        <p:nvSpPr>
          <p:cNvPr id="4" name="Slide Number Placeholder 3"/>
          <p:cNvSpPr>
            <a:spLocks noGrp="1"/>
          </p:cNvSpPr>
          <p:nvPr>
            <p:ph type="sldNum" sz="quarter" idx="12"/>
          </p:nvPr>
        </p:nvSpPr>
        <p:spPr/>
        <p:txBody>
          <a:bodyPr/>
          <a:lstStyle/>
          <a:p>
            <a:fld id="{2716D537-00A3-48D5-B119-AA4891EC3B4A}"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CHRONEMICS (time)</a:t>
            </a:r>
          </a:p>
        </p:txBody>
      </p:sp>
      <p:sp>
        <p:nvSpPr>
          <p:cNvPr id="19459" name="Rectangle 3"/>
          <p:cNvSpPr>
            <a:spLocks noGrp="1" noChangeArrowheads="1"/>
          </p:cNvSpPr>
          <p:nvPr>
            <p:ph idx="1"/>
          </p:nvPr>
        </p:nvSpPr>
        <p:spPr/>
        <p:txBody>
          <a:bodyPr/>
          <a:lstStyle/>
          <a:p>
            <a:pPr lvl="1" algn="just" eaLnBrk="1" hangingPunct="1">
              <a:buClr>
                <a:schemeClr val="folHlink"/>
              </a:buClr>
              <a:buFont typeface="Wingdings" pitchFamily="2" charset="2"/>
              <a:buNone/>
            </a:pPr>
            <a:endParaRPr lang="en-US" sz="2400" dirty="0" smtClean="0"/>
          </a:p>
          <a:p>
            <a:pPr algn="just" eaLnBrk="1" hangingPunct="1">
              <a:buClr>
                <a:schemeClr val="folHlink"/>
              </a:buClr>
              <a:buFont typeface="Wingdings" pitchFamily="2" charset="2"/>
              <a:buNone/>
            </a:pPr>
            <a:r>
              <a:rPr lang="en-US" sz="2800" dirty="0" smtClean="0"/>
              <a:t>	</a:t>
            </a:r>
            <a:r>
              <a:rPr lang="en-US" sz="2800" dirty="0" err="1" smtClean="0"/>
              <a:t>Chronemics</a:t>
            </a:r>
            <a:r>
              <a:rPr lang="en-US" sz="2800" dirty="0" smtClean="0"/>
              <a:t> is the study of the use of time in nonverbal communication. The way that an individual would perceive and value time, structure his/her time and react to time is a powerful communication tool, and helps set the stage for the communication process.</a:t>
            </a:r>
          </a:p>
        </p:txBody>
      </p:sp>
      <p:sp>
        <p:nvSpPr>
          <p:cNvPr id="4" name="Slide Number Placeholder 3"/>
          <p:cNvSpPr>
            <a:spLocks noGrp="1"/>
          </p:cNvSpPr>
          <p:nvPr>
            <p:ph type="sldNum" sz="quarter" idx="12"/>
          </p:nvPr>
        </p:nvSpPr>
        <p:spPr/>
        <p:txBody>
          <a:bodyPr/>
          <a:lstStyle/>
          <a:p>
            <a:fld id="{2716D537-00A3-48D5-B119-AA4891EC3B4A}" type="slidenum">
              <a:rPr lang="en-US" smtClean="0"/>
              <a:pPr/>
              <a:t>11</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685800" y="685800"/>
            <a:ext cx="7772400" cy="4967288"/>
          </a:xfrm>
        </p:spPr>
        <p:txBody>
          <a:bodyPr>
            <a:normAutofit fontScale="92500" lnSpcReduction="10000"/>
          </a:bodyPr>
          <a:lstStyle/>
          <a:p>
            <a:pPr algn="just"/>
            <a:r>
              <a:rPr lang="en-US" smtClean="0"/>
              <a:t>Time perceptions include:</a:t>
            </a:r>
          </a:p>
          <a:p>
            <a:pPr lvl="1" algn="just"/>
            <a:r>
              <a:rPr lang="en-US" smtClean="0"/>
              <a:t>punctuality, </a:t>
            </a:r>
          </a:p>
          <a:p>
            <a:pPr lvl="1" algn="just"/>
            <a:r>
              <a:rPr lang="en-US" smtClean="0"/>
              <a:t>willingness to wait, and </a:t>
            </a:r>
          </a:p>
          <a:p>
            <a:pPr lvl="1" algn="just"/>
            <a:r>
              <a:rPr lang="en-US" smtClean="0"/>
              <a:t>interactions. </a:t>
            </a:r>
          </a:p>
          <a:p>
            <a:pPr lvl="1" algn="just">
              <a:buFontTx/>
              <a:buNone/>
            </a:pPr>
            <a:endParaRPr lang="en-US" smtClean="0"/>
          </a:p>
          <a:p>
            <a:pPr algn="just"/>
            <a:r>
              <a:rPr lang="en-US" smtClean="0"/>
              <a:t>The use of time can affect:</a:t>
            </a:r>
          </a:p>
          <a:p>
            <a:pPr lvl="1" algn="just"/>
            <a:r>
              <a:rPr lang="en-US" smtClean="0"/>
              <a:t>lifestyles,</a:t>
            </a:r>
          </a:p>
          <a:p>
            <a:pPr lvl="1" algn="just"/>
            <a:r>
              <a:rPr lang="en-US" smtClean="0"/>
              <a:t>daily agendas, </a:t>
            </a:r>
          </a:p>
          <a:p>
            <a:pPr lvl="1" algn="just"/>
            <a:r>
              <a:rPr lang="en-US" smtClean="0"/>
              <a:t>speed of speech, </a:t>
            </a:r>
          </a:p>
          <a:p>
            <a:pPr lvl="1" algn="just"/>
            <a:r>
              <a:rPr lang="en-US" smtClean="0"/>
              <a:t>movements and </a:t>
            </a:r>
          </a:p>
          <a:p>
            <a:pPr lvl="1" algn="just"/>
            <a:r>
              <a:rPr lang="en-US" smtClean="0"/>
              <a:t>how long people are willing to listen</a:t>
            </a:r>
          </a:p>
        </p:txBody>
      </p:sp>
      <p:sp>
        <p:nvSpPr>
          <p:cNvPr id="3" name="Slide Number Placeholder 2"/>
          <p:cNvSpPr>
            <a:spLocks noGrp="1"/>
          </p:cNvSpPr>
          <p:nvPr>
            <p:ph type="sldNum" sz="quarter" idx="12"/>
          </p:nvPr>
        </p:nvSpPr>
        <p:spPr/>
        <p:txBody>
          <a:bodyPr/>
          <a:lstStyle/>
          <a:p>
            <a:fld id="{2716D537-00A3-48D5-B119-AA4891EC3B4A}" type="slidenum">
              <a:rPr lang="en-US" smtClean="0"/>
              <a:pPr/>
              <a:t>12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048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48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0482">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482">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48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a:xfrm>
            <a:off x="685800" y="304800"/>
            <a:ext cx="7772400" cy="990600"/>
          </a:xfrm>
        </p:spPr>
        <p:txBody>
          <a:bodyPr/>
          <a:lstStyle/>
          <a:p>
            <a:r>
              <a:rPr lang="en-US" dirty="0" smtClean="0"/>
              <a:t>Kinesics (movement)</a:t>
            </a:r>
          </a:p>
        </p:txBody>
      </p:sp>
      <p:sp>
        <p:nvSpPr>
          <p:cNvPr id="75779" name="Rectangle 3"/>
          <p:cNvSpPr>
            <a:spLocks noGrp="1" noChangeArrowheads="1"/>
          </p:cNvSpPr>
          <p:nvPr>
            <p:ph idx="1"/>
          </p:nvPr>
        </p:nvSpPr>
        <p:spPr>
          <a:xfrm>
            <a:off x="381000" y="1600200"/>
            <a:ext cx="8382000" cy="4495800"/>
          </a:xfrm>
        </p:spPr>
        <p:txBody>
          <a:bodyPr>
            <a:normAutofit lnSpcReduction="10000"/>
          </a:bodyPr>
          <a:lstStyle/>
          <a:p>
            <a:pPr algn="just"/>
            <a:r>
              <a:rPr lang="en-US" sz="3600" dirty="0" smtClean="0"/>
              <a:t>It is the study how people communicate through posture, gesture, stance, and movement.</a:t>
            </a:r>
          </a:p>
          <a:p>
            <a:pPr lvl="1" algn="just"/>
            <a:r>
              <a:rPr lang="en-US" dirty="0" smtClean="0"/>
              <a:t>Bodily action</a:t>
            </a:r>
          </a:p>
          <a:p>
            <a:pPr lvl="1" algn="just"/>
            <a:r>
              <a:rPr lang="en-US" dirty="0" smtClean="0"/>
              <a:t>Gestures</a:t>
            </a:r>
          </a:p>
          <a:p>
            <a:pPr lvl="1" algn="just"/>
            <a:r>
              <a:rPr lang="en-US" dirty="0" smtClean="0"/>
              <a:t>Eye Contact (In virtual classes, one need to look at the camera.)</a:t>
            </a:r>
          </a:p>
          <a:p>
            <a:pPr lvl="1" algn="just"/>
            <a:r>
              <a:rPr lang="en-US" dirty="0" smtClean="0"/>
              <a:t>Facial Expressions</a:t>
            </a:r>
          </a:p>
          <a:p>
            <a:pPr lvl="1" algn="just"/>
            <a:r>
              <a:rPr lang="en-US" dirty="0" smtClean="0"/>
              <a:t>Posture</a:t>
            </a:r>
          </a:p>
        </p:txBody>
      </p:sp>
      <p:sp>
        <p:nvSpPr>
          <p:cNvPr id="4" name="Slide Number Placeholder 3"/>
          <p:cNvSpPr>
            <a:spLocks noGrp="1"/>
          </p:cNvSpPr>
          <p:nvPr>
            <p:ph type="sldNum" sz="quarter" idx="12"/>
          </p:nvPr>
        </p:nvSpPr>
        <p:spPr/>
        <p:txBody>
          <a:bodyPr/>
          <a:lstStyle/>
          <a:p>
            <a:fld id="{2716D537-00A3-48D5-B119-AA4891EC3B4A}" type="slidenum">
              <a:rPr lang="en-US" smtClean="0"/>
              <a:pPr/>
              <a:t>13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 calcmode="lin" valueType="num">
                                      <p:cBhvr additive="base">
                                        <p:cTn id="7" dur="500" fill="hold"/>
                                        <p:tgtEl>
                                          <p:spTgt spid="7577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5779">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anim calcmode="lin" valueType="num">
                                      <p:cBhvr additive="base">
                                        <p:cTn id="11" dur="500" fill="hold"/>
                                        <p:tgtEl>
                                          <p:spTgt spid="75779">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5779">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75779">
                                            <p:txEl>
                                              <p:pRg st="2" end="2"/>
                                            </p:txEl>
                                          </p:spTgt>
                                        </p:tgtEl>
                                        <p:attrNameLst>
                                          <p:attrName>style.visibility</p:attrName>
                                        </p:attrNameLst>
                                      </p:cBhvr>
                                      <p:to>
                                        <p:strVal val="visible"/>
                                      </p:to>
                                    </p:set>
                                    <p:anim calcmode="lin" valueType="num">
                                      <p:cBhvr additive="base">
                                        <p:cTn id="15" dur="500" fill="hold"/>
                                        <p:tgtEl>
                                          <p:spTgt spid="75779">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75779">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75779">
                                            <p:txEl>
                                              <p:pRg st="3" end="3"/>
                                            </p:txEl>
                                          </p:spTgt>
                                        </p:tgtEl>
                                        <p:attrNameLst>
                                          <p:attrName>style.visibility</p:attrName>
                                        </p:attrNameLst>
                                      </p:cBhvr>
                                      <p:to>
                                        <p:strVal val="visible"/>
                                      </p:to>
                                    </p:set>
                                    <p:anim calcmode="lin" valueType="num">
                                      <p:cBhvr additive="base">
                                        <p:cTn id="19" dur="500" fill="hold"/>
                                        <p:tgtEl>
                                          <p:spTgt spid="75779">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75779">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75779">
                                            <p:txEl>
                                              <p:pRg st="4" end="4"/>
                                            </p:txEl>
                                          </p:spTgt>
                                        </p:tgtEl>
                                        <p:attrNameLst>
                                          <p:attrName>style.visibility</p:attrName>
                                        </p:attrNameLst>
                                      </p:cBhvr>
                                      <p:to>
                                        <p:strVal val="visible"/>
                                      </p:to>
                                    </p:set>
                                    <p:anim calcmode="lin" valueType="num">
                                      <p:cBhvr additive="base">
                                        <p:cTn id="23" dur="500" fill="hold"/>
                                        <p:tgtEl>
                                          <p:spTgt spid="75779">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5779">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anim calcmode="lin" valueType="num">
                                      <p:cBhvr additive="base">
                                        <p:cTn id="27" dur="500" fill="hold"/>
                                        <p:tgtEl>
                                          <p:spTgt spid="75779">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577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enter-for-nonverbal-studies.org/dislike.jpg"/>
          <p:cNvPicPr>
            <a:picLocks noChangeAspect="1" noChangeArrowheads="1"/>
          </p:cNvPicPr>
          <p:nvPr/>
        </p:nvPicPr>
        <p:blipFill>
          <a:blip r:embed="rId2" cstate="print"/>
          <a:srcRect/>
          <a:stretch>
            <a:fillRect/>
          </a:stretch>
        </p:blipFill>
        <p:spPr bwMode="auto">
          <a:xfrm>
            <a:off x="533400" y="457200"/>
            <a:ext cx="3962400" cy="2590800"/>
          </a:xfrm>
          <a:prstGeom prst="rect">
            <a:avLst/>
          </a:prstGeom>
          <a:noFill/>
        </p:spPr>
      </p:pic>
      <p:pic>
        <p:nvPicPr>
          <p:cNvPr id="1028" name="Picture 4" descr="http://www.buzzle.com/images/human-expressions/proxemics/personal-distance.jpg"/>
          <p:cNvPicPr>
            <a:picLocks noChangeAspect="1" noChangeArrowheads="1"/>
          </p:cNvPicPr>
          <p:nvPr/>
        </p:nvPicPr>
        <p:blipFill>
          <a:blip r:embed="rId3" cstate="print"/>
          <a:srcRect/>
          <a:stretch>
            <a:fillRect/>
          </a:stretch>
        </p:blipFill>
        <p:spPr bwMode="auto">
          <a:xfrm>
            <a:off x="4648200" y="381000"/>
            <a:ext cx="3992608" cy="2667000"/>
          </a:xfrm>
          <a:prstGeom prst="rect">
            <a:avLst/>
          </a:prstGeom>
          <a:noFill/>
        </p:spPr>
      </p:pic>
      <p:pic>
        <p:nvPicPr>
          <p:cNvPr id="1030" name="Picture 6" descr="http://2012books.lardbucket.org/books/a-primer-on-communication-studies/section_04/cde6288808ac41d92a74db14ef847b0e.jpg"/>
          <p:cNvPicPr>
            <a:picLocks noChangeAspect="1" noChangeArrowheads="1"/>
          </p:cNvPicPr>
          <p:nvPr/>
        </p:nvPicPr>
        <p:blipFill>
          <a:blip r:embed="rId4" cstate="print"/>
          <a:srcRect/>
          <a:stretch>
            <a:fillRect/>
          </a:stretch>
        </p:blipFill>
        <p:spPr bwMode="auto">
          <a:xfrm>
            <a:off x="533399" y="3886200"/>
            <a:ext cx="3757519" cy="2362200"/>
          </a:xfrm>
          <a:prstGeom prst="rect">
            <a:avLst/>
          </a:prstGeom>
          <a:noFill/>
        </p:spPr>
      </p:pic>
      <p:pic>
        <p:nvPicPr>
          <p:cNvPr id="1032" name="Picture 8" descr="https://encrypted-tbn2.gstatic.com/images?q=tbn:ANd9GcSqD_W1RiAf39H45PCcKSODwKQoNRsKOk32TzOVF8-x76gSo_c4WA"/>
          <p:cNvPicPr>
            <a:picLocks noChangeAspect="1" noChangeArrowheads="1"/>
          </p:cNvPicPr>
          <p:nvPr/>
        </p:nvPicPr>
        <p:blipFill>
          <a:blip r:embed="rId5" cstate="print"/>
          <a:srcRect/>
          <a:stretch>
            <a:fillRect/>
          </a:stretch>
        </p:blipFill>
        <p:spPr bwMode="auto">
          <a:xfrm>
            <a:off x="4648200" y="3921410"/>
            <a:ext cx="4038600" cy="2403190"/>
          </a:xfrm>
          <a:prstGeom prst="rect">
            <a:avLst/>
          </a:prstGeom>
          <a:noFill/>
        </p:spPr>
      </p:pic>
      <p:sp>
        <p:nvSpPr>
          <p:cNvPr id="6" name="Slide Number Placeholder 5"/>
          <p:cNvSpPr>
            <a:spLocks noGrp="1"/>
          </p:cNvSpPr>
          <p:nvPr>
            <p:ph type="sldNum" sz="quarter" idx="12"/>
          </p:nvPr>
        </p:nvSpPr>
        <p:spPr/>
        <p:txBody>
          <a:bodyPr/>
          <a:lstStyle/>
          <a:p>
            <a:fld id="{2716D537-00A3-48D5-B119-AA4891EC3B4A}" type="slidenum">
              <a:rPr lang="en-US" smtClean="0"/>
              <a:pPr/>
              <a:t>14</a:t>
            </a:fld>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descr="data:image/jpeg;base64,/9j/4AAQSkZJRgABAQAAAQABAAD/2wCEAAkGBxQSEhUUEhIUFRUXFBUUFxUVFBQUFBQUFBcXFxQUFBQYHCggGB0lHBQUITEhJSkrLi4uFx8zODMsNygtLisBCgoKDg0OGBAQFywcHBwsLCwsLCwsLCwsLCwsLCwsLCwsLCwsLCwsLCwsLCwsLCwsLCwsLCwsLCwsNzcrNysrK//AABEIAL0BCwMBIgACEQEDEQH/xAAcAAAABwEBAAAAAAAAAAAAAAABAgMEBQYHAAj/xABEEAACAQIEAwUGAwYCCAcAAAABAgMAEQQSITEFBkETIlFhcQcygZGhsSNCUhRicrLB0VOCFTNDc5Ki0vAWJCU1Y8Lx/8QAGQEAAwEBAQAAAAAAAAAAAAAAAAECAwQF/8QAIBEBAQACAwEAAgMAAAAAAAAAAAECEQMhMRIiQQQTUf/aAAwDAQACEQMRAD8A2uTY+lRa1JyPoajFqIVSUR0FHpOA6ClKWjdSc3umlKJNsaWg6M6Cj3okewoJp1QXdlUeLEAfM0AreupqnEYjtNGf86/3pwGvqNfOgDUFV7jmGnacSxZrRYTEZQAh7SaQpkQZtjaI+HvjWoTtsbh0ijUSRpaHDKCIGbP20UZkiOX/AAknksxb3xsRanoL5autVLlwmPka0he14wAVhMbRnGM7mRcukgw8cSk7AyHLqDToS48pBpJ2jOnbrlw4Rb9mJFiexORSZCMyktlIzDS70azRdfWlQKaYcP2j5snZ6ZQA2fNrnzEmxG1rDxqt4Ph88GHj7CLs3keeSbJHCJV7QyyQx2IK2VmRb62A9SFoouFARVSlm4ldwBqA7CyxdmcuHiUKpJLHNM8sgv8AosSBuOJw+KaeJ0MoyLGmeRYLssuJDYgMq6C0UKi4AP4i9QRRo1rtXWo1dSAtqCj0FAJfm+FKUQe98KM5tQUDXVTeKe0TCwyOjZmyi4ZRdWNr28b302qrYz2rgTHs0ZkCgi/dN8ouCuul+vlVTENPk3NJPWW4H2uEv+JCpW+pViCB8d60HhHG4MWmaCRW0F1v3lv0YdOtPSafudB6imeKbvU7k2HqKZ4kd+gCxprTlN6RiFzpXST20Xfq39qAfyYnKLdftTJpyetNO308TRO9QFmkGhqPWn8h0NMFpQU/w50pam8OwpS9BwpRJdjXE0SRtDQaO5g4qMNhnkuoYKcgYjvOfdFutYtxrj08zfiyk2O3S/7ovYVYfavOzYhEDGyxBra2BJNyOh2qjuwYaG56+N/KqkOeHZxt23FrDXwt1PrVt5c4zKADHKxUHKUuQV8wp3FU3DqpIXoR9fU1bOBYBSLnQ33FTldLxx+mocC42mIHdIzr7y9fWnHGceII+0K5u/EgGwzSyLGpZrHKoL3LW0ANQPK+DhiZ3UHMdzvvvVibEqd9QeltPlSnaMtY3SHPNIDhTGpHcDssuYDPE02eO6DtIwF1fTrpoRTGHndsmaTDBLKWcCcMYyuEXFOD3BtnRCfFwfSydsp1sNrbDbw9K4yp+kfIdbX+w+VPSfqK0ecXTtQ2GUMgmKqJ752hWDu37PugyYgR36Fb2N6cS8498BIVZTI6Z+2AvlxUWFSwyG5Z3lsNvwrX10nFdRckDW/Qdd6Y8Q4zHFbuFrn8qgne/wB9aerR9RHYLmz3+0Cqq9pIXklC/hmTEJCIgsf4lxh8xG6hxqxpviucJGFkjRe7iFLCW7dpHLFh4+zzR21llK95d0Oh0u/h5jjZlTsWF+6LoAADuPSp9UXTur5aDTW/3t8qLNenMpVePNh2WAscyIn4gBJbEjDWlGX8NtWcDW4RtiKm+DY/t4Elyhc4zABswtc5SGsLggA7daSxGPjRrWFybmwG/ifOnkTCwy2t0tt8qWh9Fr0FBXUjJj3vhSHFMMZI2RWsSN9fkba/KnA3rpDobeBpXonnrmDlDGJmlKZlzNezAmwO5vrVRZjc9PE1tWJ4u06spTLa4I1PWxubW2rKuYOG/jMkKsddt9fWjDkm9VvnxXUsQbEePWrHyVzGcJOr3JS9nUWGcaj5i9xTbinLghgz5iXUjMPy62uB10uflUHG2tvPpWkymU6Z54XHqvUmGxglhWRQQGsRe17edjamvFGYBigBexygmwJtoCelQ3I+ccNQkXJNx0uCd/r9KsMo12pM1OxHGeIItjhIALantif/AK02PF+IZc3YYZRbdpSPuKtfEIcyEeRqtcP4JJOT+1BWjBGRRewt1I6namVPOA4maWNSVXMd3Go/yr19an04KxFzcnrdjf71I8IwKRRqqKAALDy8qkQaVpxHHEsa5aStSy1MIsjm1D2po0W1Cy0wBZGPhXSZrdKELRXY0Bm3tZhy9lJ1KsPgtiP5qzvgkHbSkM2Tu37ttdel/Wtq5/4OcVgnCgmSMGRLbkgar53F/lWI8Fw8qShiCLGxuNwdCKMstYt+GbyiRm4bJG65TmU7G23kauuCgyJZTdv61H9qoAABHXXXU72PhT3DTa3rlvJb07P6pjdxM8vYl0ltKe6RlGxAJ2JNW8sKoLHMSb6INvMmgbjs976WFdXDjbNuL+T8/U/1fy42pKbEqoudqph4zKxv5bUyxfF5WWx62+9bTjc21+xWNSNQzmymkY8ZE/eFj52qE5uRmwsYH6lv8qhsPxPJHktralMN49Lx1cu11fExdbUf/SabXqhcNxxZrE1YUWjHD/Vc2sb+KXOKh8PpTiPHKNqg8ooZpsi3p3CMd1aMNNnFwaXynxqvcr43tC/wqyVjlNXTTHuEQpvv0qM5lndITkzEt3e6CbDqdNalhvRyaV7i8bq7ZXDjF7MKq23Oo1NqiZIlEme2t9xVg5qw6QzPlVRexHj3tT9aq7y6+Nc1mq9LGzITmPDGTDydnYN7x/eA3vWcQxG/38vWtZw2lr0aDkqDEyK0jmIZtAAo7W+pUX18RWvDf0x/lYzq7WjkfAtFw6POWzPZ7MScoNsqqD7osBp51YHGtKzIBGABYCwA8ANBXFa2cBjiV0oIlsBS2KGlAo0FMF45SBTqJyQDTEtTvDt3RRpOzelBSdKioxWbYnEyI3cjLDytSkPEWPvRuvwH96kI9qCQaUyJpilNGYg00daCAgXJNgBcnoANzRoIvnnjn7HgnZTaR/w4z1DNe7fAa/KsjwfMscrZcWMjHQYhB1PWaPqPFlsfI0bnfmRsbLewCJmVFBJFr+8fM1UZkvWn9cs1VY53HuNLxPD5I1DGzRsLrLGc8TA7EN/ekMK7DSxPprVc5L5vkwL5GvJh2PfiNja+7JfY+Wxrb+BjDWE0OXLKBlYba66fp9K58uDV6dM/lbnc7U2AMVOZSPUWvbYU3efLparpiOFFmbXc03bl4GuriswmnJy5/eW1VjxHW1L4S0jgNoKsH/hweNCvLA01NV9xHR5xuP8AAHlY1Vu7e2S/wq28YS0PpaobDMDras/qzFtwybuzThWFXP7lvhVgTDikobeFOkBNZfeX6dGWON7qO4mwjFxUccZnFqfccNhrSEfCmsCOtb8d/Htx8sky6OeWWtLYdRr8KulqpnBICmICn9JNXMVHJ6MPCfU0c0Qb0e9ZriC4pyph8RIZJA+Y2vlcqDbTaqDzFwhYcWYYASLK2XUlc3ix6aHWrdxrnRVkEOGAllJC5r/hqfG4961RfF+PRI4DNdnWxcAXOTe4Gw/760/6vppjy3Cq/jZlwyZn7z/lHQt5eXnVYg45J2wlY3YEEDoANbL4UpxvE9q+Y3teyqBc+gHjTKLDHdhbwHgPPzrbHGY9RNtyu8m48O4vHiYQ8Z8My/mU6aEVIGsO4RxZoGuhN/I/etY5d5iTFrp3XUd5T/MPEVGWOkH+KGlFTYUfFbUWPYVJFEp1FsKbR9acJtQRvSq0nSi1OJnMdGIosdHJtTBvLHYVQvadxvsIBEhs8psbHURj3vmbD51f5JLjSsA9ovE+2xkpvdUbsl8guh+uY/GrxnZK6z3pq82tDI/1ptWuzPo7OPA/fyNTXB+Myw5YxIwi7TPlvorkWJ9PKqyjmnkE9zY7/fyPjQG/8LnneNSWDEaE+PgflanuWfxHyqlezPjxkH7O7WYe4Tc5h0W/j4fCtHGFf9Q+VZ5XSdI5Fn8R8qFUm8R8qfjCSfqHyosmFl/Kw+NL6GjPjkbGGw+PpUPgsOQN6smKwjOmUEA9TTT/AEI9rZgPhSt/HTXislNoozThCelKQ8MkXcg1wwkgOgHzrL9t7lLPUPxxGIGnhTvCrNlGgpbG4WQ/l+1GGJkUaxt8K3xv4uXl7pnw9X/alL/pNW4VVsFOzzqxRhvuCKs4NLMsAdaovtI5r7Ff2aE/iMBnYfkU/lHmftV2llChmOygsfQan7V554zjzPPJM35nLfAnQfKw+FTjN1cWXlBQZST+WNmv16D+tMuIPd2AAGuvj5C9E5c4mIExEh1YKsSA7Zmu7E+ndqIixhkbQ9y/ef8AWeoXy8TWwPbZjpsCCW8x0FBjJLDTe1HMg+AFMXlzKW8SflsPtTMhhhc1ZeW8WYp0cG1iLjxUmzCq3hRqPpU7gRe36lP08RVaS13EnSgTYUlG+aJD4qp+lKx7CuYnRPe9vGncewpuq6n1p1GNBQRAilBRDSi1OJnMddJtXR0ZhTBqi15l49LmmlPjI5/5jXp91tXl7maEpiJ16pNILeWY1pgDB2pAmuEl66rDg9HmawBHT5iiZb0dV+VOBNcMxrDLJGxVgdCPysNj8xevQHK/NK4vDJNazaq4/TIujD+o8iK83YSTs2t+Uirv7OeJNFjf2e94sStx5SKLgj1AI+VTlNwu24pjwdhQHiA/SaY4LBlWvenDx67VlqCWlpMaEGYjekIONK7FQDcUOJw+dQKQwnDwrE+IpyTXYtosnMiAlcrXBttRoeYkY2Cn40jLwpSxNtzXNwsdBT1iW6kYeIBjYCnBl8qjuHYHKTrUkY6mnAx69KORQJoPSsg9ofPDSu8GHe0SkqzKbdqRvqPyj60pN1UE9pHMLS4vsY5CYoxqFayl7HNcj3twKpcjUhhZL5jppYC1Gm90ny++graTRkMLmkuDcJmLEfrY6a+QA2qSDgC32pJFtQNVAM856X2o0cn4a+g+tMsW2h9KVw/+rX+EfagkhhEDAj/u1TGAaza7jS/6h4HzqD4ebSKL+Xx6VNYR82+4J+e1UGr4QfgR/wAC/anEewpOOPLEi9Qij5AUpHsK56RRevrSyHSkV3PrRHvfekRU0otJmlFqYZzGaMaj8VjxFuKbpx1TsD9Kegk5RXn72rcP7LiEjDaVVl+JGVvqprfxJmF6xv22IDiIvHsd/wDO1v61eHoZZKmtxpQqaCRT40kpIrQFhSga9JA0ZTQCyDepfgGP7CfCTH/ZTrm8kLAN/wArGoKU9BS6NoQdQQfhpRQ9ZKvUfD0octUHkz2j4VosPBM7LNkVGZltHnXui79L2HxNaEDWOrDJKutCUoybmlKREMpopQ05oCbUHo37M1F8w8fjwUReRgWt3EuAzn08POq9zh7RY4LxYUrJJsXuDGh8B+o/Ssj4pxWSdy8rs7HqfsB0HlVTG0a0kOYebcXiC2eZsh/2a2VLeGUb/G9VnEYgjx+VKyTUlDBJK4SNGd20CqCSfgK08B1w3/V38STR8Q13RB/G3ou31oyjItrbC1vMb0lwoF1lmO2ZVFUZ8TSchoQaSkagqa449007gPdX+Efao/iB0p/D7q+g+1Mjpo9iKtvKeF7aZNNCQW8spGb7fWq1AMy+lXP2eYrJPl6OpX47j7UXw2iYnagj2FDidqCLYVgQydfWmWIz5jY6elSCjf1ptLKATSBzR1ohpRanEILmyEuhVTYkVGcKwmQDMbmp3jG4qPjrTfWkfHe1igPdFY37ZXvjEHhAv1Z62TDjuj0rEPbC9+IEeEMY+5/rRj6tn+J3puUpy6Uk1aAkDalVe9JEUWgHa70ZRTZJvGnCuDsaAXU07j4jKGDCWUECwKyOD8waYBqODQF84L7VMbCAj5JwPzSAh7eBZd/U1ax7Xo2QWhKSE65jmQehFj8wKxkVxqMsZTnrfI+cpMwzCOxtdRcjX9/pTXjvGWxN437seoKKxFx4lgRf7VWsNCAqjyF/kKf4Hh0kocxd9kRmy33K/kv0PhXHMst9PQy4+OTd6UXjGB7CQpe4sGVvFTtUdlLGygknoKt3DOETcTEeRbBC6ySG4RLtfIGOrkDw6mtK5b5Rw2DAIGeT/EcC4/gH5a7frUefbNsx4LyDNKVOI/AQ694ZpCPJBt6n61okmBw3DcDPJhowrCJh2h1kZiLC7HXc7VZ3kU1SfapjcmCyDTtJEX4L3z/KKn0mM8TxOSM2Op0Hx3NTuFwvZcPj/fkB87BTYfW/xqssvbYiOO/dzAE/VvoKvfNqdmsUajuqTZvy7bAdTY3J8xWhq7SbUYtSTmmKY44/epWFdLVE4rUgeYqXiO1OA9wW9W7kuMtiox4XY+gH/wCVVMMNRWh+znB9+STwUIPVtT9BRleiXLFbUWI6CjYragj2Fc4KqN/WilF6ijL19a4R3oDjSqmkTSq1MCM40ftUZA99qk+NHX4VGx2q/wBBYsO2g9Kw32s/+5SfwR/y1tLYjKo9KxX2nyXxzsf8OP8Alp4ehSJRrrtSTtelJmvrSdq0AgFBlpTLRcp8qAJkoyrR7GhCeNAPuGsBNFmQSKZIwUY2DAsAVJ6XvvWo4r2cYaUnszLE36VYOgPowv8AWsxwS2ki/wB7Gfk616gRQDcKKnK6Ji2N9kmLXWKWKTwBzRt9QR9aisNyFjhOqPh2X82a6sll10YG169CBvKgZr9Km5VUumY4fhrkhQGL5suVgAQba3I0FaDwLhKwR5RqxOZm2uf7CnwkND2nlWOOGmvJzXPoZIANAAPTSuaAeFF7U0PamrZO7AeFZJ7ccTlOHTwWR7eZyqPsa1vtKwb22YvPjynSOFB8Wux+4p4+kziKUq2YEg33G+u9vgTVjj4xJOiq7EiPQFtyD1+gqT5N9nbcQg7cTBBnZCuW5BW3Um3UVdMB7JUQd6dzf+EfLStdhnCPqbnwpKd1Fa2nsqw17s0h8e9v9Kdp7M8EN1JHnr9TR9QMOwzZ5B5XNTUIqzc/cGw+FeKPDxhSVZmItc6gLf5Gq3AtViaRwqbVq/IuHyYUH9bM39B9qy3BLW1cJw3ZwRp4IL+p1P3pcngGxW1Fi2FHxO1Ei2FYkVHX1opntpalo139aUsKAaillprnFLo9TAh+Y3sRrTCF9qf8x8Paa2W9xTTC8LkUAEa1pvokhim7o9KxT2lPfGN/BH/LW2TYdiAAKxj2owFMcbi144z9Lf0p4ehTCKChagqzdXCutQ2pgZRRmFAgo4GtAPcIPxIh++n8wrc+MY7FP20cUcoUxSordi4IkzRxRujr7wOd3vf3VvYWJrD+Hj8aPykT+YV6Nx3EOzZE7Ms8mcqoKr3YwM7EsQB7yj4+tZ5hCjieMsw7JgA8iqwhka4VGaEBWAbvHIrMRYEGzG4tZ4SxVS4AbKMwBuA1u8AeovfWq/LzNnISFbkyYcLJcPG8Uzvd1IP+HFI/UWKnXUU14ZzkGjvJFJmCB3KxkIrSIksURb3QxSaIXvuagLbXWqN4JjJJhKzKAqzvEgFjpGAr3YGx/EEmum1SWVvCgaDXV2VvCuynwoGnCvN/tJxPacRxJ8HKf8AC/wBK9IEEa221+VeWONzF5pX6tLI3/E5P9aeIjVvYPiL4bEJ+mYN8HQf9Nafasd9g81pcUnikbj4FgfvWx0UC2orHSjkU04k7LG5QXYKxUeJA0HzpFWMc843tcbKRqFIjH+UWP1vUVAtFxCOHYyAhixJuPzE3P1pbDDat8VJ7l/C55Y1/UwHwvrWy1mns9webEFyNEj09WNv71pYqOT0jXE7UEOwo2K2osOwrMHUXX1oxosfWjWoBouGFLJCBR6EUBxFcBQmuFAGXasU9t8VsZE36oB9HettUaVkHt0j/ABMM37jr8mB/rVYehlLCi0ZqJatAGhoL0YUwOgo8Y1otqViWgHvDB+LGf/kT+YCvUM+FR7Z0R8pzDMoazeIvsa8+chcvyYvFRZVPZxyJJI/RVQ5wCfElQPjXomseT04gIjh1mkj/AGWJREEdpMsWUF1kVLAC+bKXHpJ5mlmxOCtf8DWJl0RSTCgYMlgL5R2bjJ+4wtpSjcGVjKe0lBlljlYhlFjGqKIx3dUPZ6qb3zN6Bth+VYkjaNZJgHg7ByHQM62kAcsF0f8AGc3Wwub20FSYmC5hwwCLEoWN2BuAkaqZInxTtJGSChy2Y5gCe0B6mpvC4lZFzIwZbkXHipKsD4EEEEdCKh5uU4HzBzIwcOGBKAHPHFHewTcLCoHTvNcHS0rw7AJDGI0AC3Ymyoty7FmYhFVbkknQDegEm4zAFLdslgbXv1AzH1GXW+1tdqJPx7DIWDzxqUvmuwGXKiyNc7CyOrehvtTMcrxCKOIPLlijaFO8t1hZBG0V8vu5VXX3tL5q6XlSBs2sgDCQEApltL2NwBl6LAiD90keBACnGOOQLHMvbIJBHL3c2uZQFI+DSRg+GYeNedMDwSXEMAi7sqlmIRQWkEQuzWHvkLbe+leiDyxETctITnL6lNc2IGJZT3diyop/dUDfWiw8qQqb5pSLxnKSmX8KSSUbKDq8pJ8cq+Bu50FU5L5awvDbzftYkdvw2b3YgNG0Hh7veJtY1aIuYYGaytoDIpY92zROkbKFazN33y3AIuLb0lPypH2Ucfaz9nEsaIhdCgSJoyqEFNdIgt/eIZtdb0C8sxXuHlzAhla6XRhM8+Ze5YnM9jmvcKu5F6NpPf8AS8F1XtUu4UqL6kOxVfmylfUW3qG5g5lWPNHEM77E/kX/AKj5U24zy8FyiAODdCWzIB+GZmsTYWJed3JvudKgOK4IROoEgdst2C2yprtcdaz5MrPHTwcWOV/IzjmY3EipJrqGUaX6AinWD5cSc3RGjPl3l/pRE8R8/GpnBcfgwShp2K5iQtlLFiLX0G1Li5Mt6215+LDHHcmkvypwBsLnzMGzZbWFrAXvf51Y6or+0/DXFopstwM5CqoBNsx1q44LGLKCVD26FkdL+gYAn5Vvd+1wuxO1FiOgo2K2okewqQdx9aVBpJKUFAEoaChoDqMKGMUpkpbAg2rN/bdw/NhYpr6xy5LeIkB/qo+daSwqj+2Mf+mt5TQ/dqeN7DAWNEzUsRpSQ61sAKaUWuApWMa0wT7QA9a0j2Z8mYfHxvJM8wyPlyIUCsCLjvEE/Ks4nFm+A+1bd7DT/wCWn/3i/wApqc7qHF74LwaHCR9lAgRb38WY+LN1NSFdXVgADej0RaPTMFDXV1qA6uoaA0AFcaGuoBGZbgjyrAeZea8ViLpI+Xs3YAR3S/TUg67V6B615q4+mXFzgdJpV+AY2qsPSRTzSHdifUk/1qZ4bxFIoMgDZy2tgLWJuTf00qLK0pCPtV5YTKaqsM7hdxYhzAw91bqLAX082vSeILYyaPtNFFlVQdAOu/U/2phh9RU5wUWkj/3i/wAwp48WOPcVny5ZetFPI2FyiNkd0vqjsCD62AqyLGFAUbAAC+psNBc9aWk6etJyVlbbWRtidqJFsKNitqJFsKAkEFHokdGNKh//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78852" name="Picture 4" descr="http://psyfomatrix.com/wp-content/uploads/2014/04/300_825660.jpg"/>
          <p:cNvPicPr>
            <a:picLocks noChangeAspect="1" noChangeArrowheads="1"/>
          </p:cNvPicPr>
          <p:nvPr/>
        </p:nvPicPr>
        <p:blipFill>
          <a:blip r:embed="rId2" cstate="print"/>
          <a:srcRect/>
          <a:stretch>
            <a:fillRect/>
          </a:stretch>
        </p:blipFill>
        <p:spPr bwMode="auto">
          <a:xfrm>
            <a:off x="609600" y="685800"/>
            <a:ext cx="3276600" cy="2371726"/>
          </a:xfrm>
          <a:prstGeom prst="rect">
            <a:avLst/>
          </a:prstGeom>
          <a:noFill/>
        </p:spPr>
      </p:pic>
      <p:pic>
        <p:nvPicPr>
          <p:cNvPr id="78854" name="Picture 6" descr="https://encrypted-tbn1.gstatic.com/images?q=tbn:ANd9GcQui_rIL3BgOFS1zDRxevzGJ3bKoQkivrM7sL8lG66bNBUNOrMGAabXDiS4"/>
          <p:cNvPicPr>
            <a:picLocks noChangeAspect="1" noChangeArrowheads="1"/>
          </p:cNvPicPr>
          <p:nvPr/>
        </p:nvPicPr>
        <p:blipFill>
          <a:blip r:embed="rId3" cstate="print"/>
          <a:srcRect/>
          <a:stretch>
            <a:fillRect/>
          </a:stretch>
        </p:blipFill>
        <p:spPr bwMode="auto">
          <a:xfrm>
            <a:off x="4953000" y="3429000"/>
            <a:ext cx="3581400" cy="3048000"/>
          </a:xfrm>
          <a:prstGeom prst="rect">
            <a:avLst/>
          </a:prstGeom>
          <a:noFill/>
        </p:spPr>
      </p:pic>
      <p:pic>
        <p:nvPicPr>
          <p:cNvPr id="78856" name="Picture 8" descr="https://encrypted-tbn0.gstatic.com/images?q=tbn:ANd9GcSPhJsWKyVI_GIFdaIdDl8vXv7HHWIa_dukZ9Nvj5aThrf0G6a4tLmnTMeQ"/>
          <p:cNvPicPr>
            <a:picLocks noChangeAspect="1" noChangeArrowheads="1"/>
          </p:cNvPicPr>
          <p:nvPr/>
        </p:nvPicPr>
        <p:blipFill>
          <a:blip r:embed="rId4" cstate="print"/>
          <a:srcRect/>
          <a:stretch>
            <a:fillRect/>
          </a:stretch>
        </p:blipFill>
        <p:spPr bwMode="auto">
          <a:xfrm>
            <a:off x="4876800" y="685800"/>
            <a:ext cx="3381829" cy="2286000"/>
          </a:xfrm>
          <a:prstGeom prst="rect">
            <a:avLst/>
          </a:prstGeom>
          <a:noFill/>
        </p:spPr>
      </p:pic>
      <p:pic>
        <p:nvPicPr>
          <p:cNvPr id="78858" name="Picture 10" descr="https://encrypted-tbn0.gstatic.com/images?q=tbn:ANd9GcRqAiYbDh8abmZh6LowaZRxXnJOAKPx2CaE2oFaaTnsNUr7Pn33oSmP_b9C"/>
          <p:cNvPicPr>
            <a:picLocks noChangeAspect="1" noChangeArrowheads="1"/>
          </p:cNvPicPr>
          <p:nvPr/>
        </p:nvPicPr>
        <p:blipFill>
          <a:blip r:embed="rId5" cstate="print"/>
          <a:srcRect/>
          <a:stretch>
            <a:fillRect/>
          </a:stretch>
        </p:blipFill>
        <p:spPr bwMode="auto">
          <a:xfrm>
            <a:off x="609600" y="3657600"/>
            <a:ext cx="3329833" cy="2590800"/>
          </a:xfrm>
          <a:prstGeom prst="rect">
            <a:avLst/>
          </a:prstGeom>
          <a:noFill/>
        </p:spPr>
      </p:pic>
      <p:sp>
        <p:nvSpPr>
          <p:cNvPr id="7" name="Slide Number Placeholder 6"/>
          <p:cNvSpPr>
            <a:spLocks noGrp="1"/>
          </p:cNvSpPr>
          <p:nvPr>
            <p:ph type="sldNum" sz="quarter" idx="12"/>
          </p:nvPr>
        </p:nvSpPr>
        <p:spPr/>
        <p:txBody>
          <a:bodyPr/>
          <a:lstStyle/>
          <a:p>
            <a:fld id="{2716D537-00A3-48D5-B119-AA4891EC3B4A}" type="slidenum">
              <a:rPr lang="en-US" smtClean="0"/>
              <a:pPr/>
              <a:t>15</a:t>
            </a:fld>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1295400"/>
            <a:ext cx="8229600" cy="4524315"/>
          </a:xfrm>
          <a:prstGeom prst="rect">
            <a:avLst/>
          </a:prstGeom>
        </p:spPr>
        <p:txBody>
          <a:bodyPr wrap="square">
            <a:spAutoFit/>
          </a:bodyPr>
          <a:lstStyle/>
          <a:p>
            <a:pPr>
              <a:spcBef>
                <a:spcPct val="0"/>
              </a:spcBef>
            </a:pPr>
            <a:r>
              <a:rPr lang="en-US" sz="3600" dirty="0" smtClean="0">
                <a:latin typeface="+mj-lt"/>
                <a:ea typeface="+mj-ea"/>
                <a:cs typeface="+mj-cs"/>
              </a:rPr>
              <a:t>Artifacts are:</a:t>
            </a:r>
          </a:p>
          <a:p>
            <a:pPr>
              <a:spcBef>
                <a:spcPct val="0"/>
              </a:spcBef>
              <a:buFont typeface="Arial" pitchFamily="34" charset="0"/>
              <a:buChar char="•"/>
            </a:pPr>
            <a:r>
              <a:rPr lang="en-US" sz="3600" dirty="0" smtClean="0">
                <a:latin typeface="+mj-lt"/>
                <a:ea typeface="+mj-ea"/>
                <a:cs typeface="+mj-cs"/>
              </a:rPr>
              <a:t> Physical objects, such as clothing, homes, and cars</a:t>
            </a:r>
          </a:p>
          <a:p>
            <a:pPr>
              <a:spcBef>
                <a:spcPct val="0"/>
              </a:spcBef>
              <a:buFont typeface="Arial" pitchFamily="34" charset="0"/>
              <a:buChar char="•"/>
            </a:pPr>
            <a:r>
              <a:rPr lang="en-US" sz="3600" dirty="0" smtClean="0">
                <a:latin typeface="+mj-lt"/>
                <a:ea typeface="+mj-ea"/>
                <a:cs typeface="+mj-cs"/>
              </a:rPr>
              <a:t> Through these objects “Messages are thus conveyed in a nonverbal manner” (</a:t>
            </a:r>
            <a:r>
              <a:rPr lang="en-US" sz="3600" dirty="0" err="1" smtClean="0">
                <a:latin typeface="+mj-lt"/>
                <a:ea typeface="+mj-ea"/>
                <a:cs typeface="+mj-cs"/>
              </a:rPr>
              <a:t>DeVito</a:t>
            </a:r>
            <a:r>
              <a:rPr lang="en-US" sz="3600" dirty="0" smtClean="0">
                <a:latin typeface="+mj-lt"/>
                <a:ea typeface="+mj-ea"/>
                <a:cs typeface="+mj-cs"/>
              </a:rPr>
              <a:t>, 2005)</a:t>
            </a:r>
          </a:p>
          <a:p>
            <a:pPr>
              <a:spcBef>
                <a:spcPct val="0"/>
              </a:spcBef>
              <a:buFont typeface="Arial" pitchFamily="34" charset="0"/>
              <a:buChar char="•"/>
            </a:pPr>
            <a:r>
              <a:rPr lang="en-US" sz="3600" dirty="0" smtClean="0">
                <a:latin typeface="+mj-lt"/>
                <a:ea typeface="+mj-ea"/>
                <a:cs typeface="+mj-cs"/>
              </a:rPr>
              <a:t>Many people tend to overlook the actual meaning of such an adornment. </a:t>
            </a:r>
          </a:p>
        </p:txBody>
      </p:sp>
      <p:sp>
        <p:nvSpPr>
          <p:cNvPr id="3" name="Rectangle 2"/>
          <p:cNvSpPr/>
          <p:nvPr/>
        </p:nvSpPr>
        <p:spPr>
          <a:xfrm>
            <a:off x="1447800" y="304800"/>
            <a:ext cx="6477000" cy="769441"/>
          </a:xfrm>
          <a:prstGeom prst="rect">
            <a:avLst/>
          </a:prstGeom>
        </p:spPr>
        <p:txBody>
          <a:bodyPr wrap="square">
            <a:spAutoFit/>
          </a:bodyPr>
          <a:lstStyle/>
          <a:p>
            <a:pPr algn="ctr">
              <a:spcBef>
                <a:spcPct val="0"/>
              </a:spcBef>
            </a:pPr>
            <a:r>
              <a:rPr lang="en-US" sz="4400" dirty="0" smtClean="0">
                <a:latin typeface="+mj-lt"/>
                <a:ea typeface="+mj-ea"/>
                <a:cs typeface="+mj-cs"/>
              </a:rPr>
              <a:t>Artifacts</a:t>
            </a:r>
          </a:p>
        </p:txBody>
      </p:sp>
      <p:sp>
        <p:nvSpPr>
          <p:cNvPr id="4" name="Slide Number Placeholder 3"/>
          <p:cNvSpPr>
            <a:spLocks noGrp="1"/>
          </p:cNvSpPr>
          <p:nvPr>
            <p:ph type="sldNum" sz="quarter" idx="12"/>
          </p:nvPr>
        </p:nvSpPr>
        <p:spPr/>
        <p:txBody>
          <a:bodyPr/>
          <a:lstStyle/>
          <a:p>
            <a:fld id="{2716D537-00A3-48D5-B119-AA4891EC3B4A}" type="slidenum">
              <a:rPr lang="en-US" smtClean="0"/>
              <a:pPr/>
              <a:t>16</a:t>
            </a:fld>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0" y="228600"/>
            <a:ext cx="6629400" cy="769441"/>
          </a:xfrm>
          <a:prstGeom prst="rect">
            <a:avLst/>
          </a:prstGeom>
        </p:spPr>
        <p:txBody>
          <a:bodyPr wrap="square">
            <a:spAutoFit/>
          </a:bodyPr>
          <a:lstStyle/>
          <a:p>
            <a:pPr algn="ctr">
              <a:spcBef>
                <a:spcPct val="0"/>
              </a:spcBef>
            </a:pPr>
            <a:r>
              <a:rPr lang="en-US" sz="4400" dirty="0" err="1" smtClean="0">
                <a:latin typeface="+mj-lt"/>
                <a:ea typeface="+mj-ea"/>
                <a:cs typeface="+mj-cs"/>
              </a:rPr>
              <a:t>Vocalics</a:t>
            </a:r>
            <a:r>
              <a:rPr lang="en-US" sz="4400" dirty="0" smtClean="0">
                <a:latin typeface="+mj-lt"/>
                <a:ea typeface="+mj-ea"/>
                <a:cs typeface="+mj-cs"/>
              </a:rPr>
              <a:t> or Paralanguage</a:t>
            </a:r>
          </a:p>
        </p:txBody>
      </p:sp>
      <p:sp>
        <p:nvSpPr>
          <p:cNvPr id="3" name="Rectangle 2"/>
          <p:cNvSpPr/>
          <p:nvPr/>
        </p:nvSpPr>
        <p:spPr>
          <a:xfrm>
            <a:off x="304800" y="1066800"/>
            <a:ext cx="8153400" cy="5693866"/>
          </a:xfrm>
          <a:prstGeom prst="rect">
            <a:avLst/>
          </a:prstGeom>
        </p:spPr>
        <p:txBody>
          <a:bodyPr wrap="square">
            <a:spAutoFit/>
          </a:bodyPr>
          <a:lstStyle/>
          <a:p>
            <a:pPr algn="just"/>
            <a:r>
              <a:rPr lang="en-US" sz="2800" dirty="0" smtClean="0">
                <a:latin typeface="+mj-lt"/>
                <a:ea typeface="+mj-ea"/>
                <a:cs typeface="+mj-cs"/>
              </a:rPr>
              <a:t>“</a:t>
            </a:r>
            <a:r>
              <a:rPr lang="en-US" sz="2000" dirty="0" smtClean="0">
                <a:latin typeface="+mj-lt"/>
                <a:ea typeface="+mj-ea"/>
                <a:cs typeface="+mj-cs"/>
              </a:rPr>
              <a:t>Paralanguage, also known as vocalic, is a component of meta-communication that may modify meaning, give nuanced meaning, or convey emotion, by using techniques such as prosody, pitch, volume, intonation, etc. It is sometimes defined as relating to no phonemic properties only”.</a:t>
            </a:r>
            <a:r>
              <a:rPr lang="en-IN" sz="2800" dirty="0" smtClean="0">
                <a:latin typeface="Times New Roman" pitchFamily="18" charset="0"/>
                <a:cs typeface="Times New Roman" pitchFamily="18" charset="0"/>
              </a:rPr>
              <a:t> Elements of language such as:</a:t>
            </a:r>
          </a:p>
          <a:p>
            <a:pPr>
              <a:buFont typeface="Arial" pitchFamily="34" charset="0"/>
              <a:buChar char="•"/>
            </a:pPr>
            <a:r>
              <a:rPr lang="en-IN" sz="2800" dirty="0" smtClean="0">
                <a:latin typeface="Times New Roman" pitchFamily="18" charset="0"/>
                <a:cs typeface="Times New Roman" pitchFamily="18" charset="0"/>
              </a:rPr>
              <a:t>Voice</a:t>
            </a:r>
          </a:p>
          <a:p>
            <a:pPr>
              <a:buFont typeface="Arial" pitchFamily="34" charset="0"/>
              <a:buChar char="•"/>
            </a:pPr>
            <a:r>
              <a:rPr lang="en-IN" sz="2800" dirty="0" smtClean="0">
                <a:latin typeface="Times New Roman" pitchFamily="18" charset="0"/>
                <a:cs typeface="Times New Roman" pitchFamily="18" charset="0"/>
              </a:rPr>
              <a:t> Speed</a:t>
            </a:r>
          </a:p>
          <a:p>
            <a:pPr>
              <a:buFont typeface="Arial" pitchFamily="34" charset="0"/>
              <a:buChar char="•"/>
            </a:pPr>
            <a:r>
              <a:rPr lang="en-IN" sz="2800" dirty="0" smtClean="0">
                <a:latin typeface="Times New Roman" pitchFamily="18" charset="0"/>
                <a:cs typeface="Times New Roman" pitchFamily="18" charset="0"/>
              </a:rPr>
              <a:t> Pitch</a:t>
            </a:r>
          </a:p>
          <a:p>
            <a:pPr>
              <a:buFont typeface="Arial" pitchFamily="34" charset="0"/>
              <a:buChar char="•"/>
            </a:pPr>
            <a:r>
              <a:rPr lang="en-IN" sz="2800" dirty="0" smtClean="0">
                <a:latin typeface="Times New Roman" pitchFamily="18" charset="0"/>
                <a:cs typeface="Times New Roman" pitchFamily="18" charset="0"/>
              </a:rPr>
              <a:t> Pause</a:t>
            </a:r>
          </a:p>
          <a:p>
            <a:pPr>
              <a:buFont typeface="Arial" pitchFamily="34" charset="0"/>
              <a:buChar char="•"/>
            </a:pPr>
            <a:r>
              <a:rPr lang="en-IN" sz="2800" dirty="0" smtClean="0">
                <a:latin typeface="Times New Roman" pitchFamily="18" charset="0"/>
                <a:cs typeface="Times New Roman" pitchFamily="18" charset="0"/>
              </a:rPr>
              <a:t> Volume </a:t>
            </a:r>
          </a:p>
          <a:p>
            <a:pPr>
              <a:buFont typeface="Arial" pitchFamily="34" charset="0"/>
              <a:buChar char="•"/>
            </a:pPr>
            <a:r>
              <a:rPr lang="en-IN" sz="2800" dirty="0" smtClean="0">
                <a:latin typeface="Times New Roman" pitchFamily="18" charset="0"/>
                <a:cs typeface="Times New Roman" pitchFamily="18" charset="0"/>
              </a:rPr>
              <a:t> Stress and tone comprise paralanguage. </a:t>
            </a:r>
            <a:endParaRPr lang="en-US" sz="2800" dirty="0" smtClean="0"/>
          </a:p>
          <a:p>
            <a:endParaRPr lang="en-US" sz="2800" dirty="0" smtClean="0">
              <a:latin typeface="+mj-lt"/>
              <a:ea typeface="+mj-ea"/>
              <a:cs typeface="+mj-cs"/>
            </a:endParaRPr>
          </a:p>
          <a:p>
            <a:endParaRPr lang="en-US" sz="4400" dirty="0" smtClean="0">
              <a:latin typeface="+mj-lt"/>
              <a:ea typeface="+mj-ea"/>
              <a:cs typeface="+mj-cs"/>
            </a:endParaRPr>
          </a:p>
        </p:txBody>
      </p:sp>
      <p:sp>
        <p:nvSpPr>
          <p:cNvPr id="4" name="Slide Number Placeholder 3"/>
          <p:cNvSpPr>
            <a:spLocks noGrp="1"/>
          </p:cNvSpPr>
          <p:nvPr>
            <p:ph type="sldNum" sz="quarter" idx="12"/>
          </p:nvPr>
        </p:nvSpPr>
        <p:spPr/>
        <p:txBody>
          <a:bodyPr/>
          <a:lstStyle/>
          <a:p>
            <a:fld id="{2716D537-00A3-48D5-B119-AA4891EC3B4A}" type="slidenum">
              <a:rPr lang="en-US" smtClean="0"/>
              <a:pPr/>
              <a:t>17</a:t>
            </a:fld>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76200"/>
            <a:ext cx="7772400" cy="990600"/>
          </a:xfrm>
        </p:spPr>
        <p:txBody>
          <a:bodyPr/>
          <a:lstStyle/>
          <a:p>
            <a:pPr algn="ctr" eaLnBrk="1" hangingPunct="1"/>
            <a:r>
              <a:rPr lang="en-US" smtClean="0"/>
              <a:t>CULTURAL INFLUENCES</a:t>
            </a:r>
          </a:p>
        </p:txBody>
      </p:sp>
      <p:sp>
        <p:nvSpPr>
          <p:cNvPr id="28676" name="Rectangle 3"/>
          <p:cNvSpPr>
            <a:spLocks noGrp="1" noChangeArrowheads="1"/>
          </p:cNvSpPr>
          <p:nvPr>
            <p:ph idx="1"/>
          </p:nvPr>
        </p:nvSpPr>
        <p:spPr>
          <a:xfrm>
            <a:off x="228600" y="2514600"/>
            <a:ext cx="4267200" cy="1066800"/>
          </a:xfrm>
        </p:spPr>
        <p:txBody>
          <a:bodyPr/>
          <a:lstStyle/>
          <a:p>
            <a:pPr algn="just" eaLnBrk="1" hangingPunct="1">
              <a:buFont typeface="Wingdings" pitchFamily="2" charset="2"/>
              <a:buNone/>
            </a:pPr>
            <a:r>
              <a:rPr lang="en-US" sz="2800" dirty="0" smtClean="0">
                <a:latin typeface="Georgia" pitchFamily="18" charset="0"/>
              </a:rPr>
              <a:t>   Non verbal signals vary form culture to culture</a:t>
            </a:r>
          </a:p>
        </p:txBody>
      </p:sp>
      <p:pic>
        <p:nvPicPr>
          <p:cNvPr id="41988" name="Picture 4" descr="j0078603"/>
          <p:cNvPicPr>
            <a:picLocks noChangeAspect="1" noChangeArrowheads="1"/>
          </p:cNvPicPr>
          <p:nvPr/>
        </p:nvPicPr>
        <p:blipFill>
          <a:blip r:embed="rId2" cstate="print"/>
          <a:srcRect/>
          <a:stretch>
            <a:fillRect/>
          </a:stretch>
        </p:blipFill>
        <p:spPr bwMode="auto">
          <a:xfrm>
            <a:off x="4724400" y="1066800"/>
            <a:ext cx="3886200" cy="5110163"/>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2716D537-00A3-48D5-B119-AA4891EC3B4A}" type="slidenum">
              <a:rPr lang="en-US" smtClean="0"/>
              <a:pPr/>
              <a:t>18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p:cTn id="7" dur="500" fill="hold"/>
                                        <p:tgtEl>
                                          <p:spTgt spid="41988"/>
                                        </p:tgtEl>
                                        <p:attrNameLst>
                                          <p:attrName>ppt_w</p:attrName>
                                        </p:attrNameLst>
                                      </p:cBhvr>
                                      <p:tavLst>
                                        <p:tav tm="0">
                                          <p:val>
                                            <p:fltVal val="0"/>
                                          </p:val>
                                        </p:tav>
                                        <p:tav tm="100000">
                                          <p:val>
                                            <p:strVal val="#ppt_w"/>
                                          </p:val>
                                        </p:tav>
                                      </p:tavLst>
                                    </p:anim>
                                    <p:anim calcmode="lin" valueType="num">
                                      <p:cBhvr>
                                        <p:cTn id="8" dur="500" fill="hold"/>
                                        <p:tgtEl>
                                          <p:spTgt spid="4198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304800" y="762000"/>
            <a:ext cx="5257800" cy="5410200"/>
          </a:xfrm>
        </p:spPr>
        <p:txBody>
          <a:bodyPr/>
          <a:lstStyle/>
          <a:p>
            <a:pPr eaLnBrk="1" hangingPunct="1"/>
            <a:r>
              <a:rPr lang="en-US" dirty="0" smtClean="0">
                <a:latin typeface="Georgia" pitchFamily="18" charset="0"/>
              </a:rPr>
              <a:t>In the United States it is a symbol for good job</a:t>
            </a:r>
          </a:p>
          <a:p>
            <a:pPr eaLnBrk="1" hangingPunct="1"/>
            <a:r>
              <a:rPr lang="en-US" dirty="0" smtClean="0">
                <a:latin typeface="Georgia" pitchFamily="18" charset="0"/>
              </a:rPr>
              <a:t>In Germany the number one</a:t>
            </a:r>
          </a:p>
          <a:p>
            <a:pPr eaLnBrk="1" hangingPunct="1"/>
            <a:r>
              <a:rPr lang="en-US" dirty="0" smtClean="0">
                <a:latin typeface="Georgia" pitchFamily="18" charset="0"/>
              </a:rPr>
              <a:t>In Japan the number five</a:t>
            </a:r>
          </a:p>
          <a:p>
            <a:pPr eaLnBrk="1" hangingPunct="1"/>
            <a:r>
              <a:rPr lang="en-US" dirty="0" smtClean="0">
                <a:latin typeface="Georgia" pitchFamily="18" charset="0"/>
              </a:rPr>
              <a:t>In Ghana an insult</a:t>
            </a:r>
          </a:p>
          <a:p>
            <a:pPr eaLnBrk="1" hangingPunct="1"/>
            <a:r>
              <a:rPr lang="en-US" dirty="0" smtClean="0">
                <a:latin typeface="Georgia" pitchFamily="18" charset="0"/>
              </a:rPr>
              <a:t>In Malaysia the thumb is used to point rather than a finger</a:t>
            </a:r>
          </a:p>
          <a:p>
            <a:pPr eaLnBrk="1" hangingPunct="1">
              <a:buFont typeface="Wingdings" pitchFamily="2" charset="2"/>
              <a:buNone/>
            </a:pPr>
            <a:endParaRPr lang="en-US" dirty="0" smtClean="0">
              <a:latin typeface="Georgia" pitchFamily="18" charset="0"/>
            </a:endParaRPr>
          </a:p>
        </p:txBody>
      </p:sp>
      <p:pic>
        <p:nvPicPr>
          <p:cNvPr id="16386" name="Picture 2" descr="Thumbs Up on Facebook 3.1 | Thumbs up sign, Cartoon light bulb, Thumbs up"/>
          <p:cNvPicPr>
            <a:picLocks noChangeAspect="1" noChangeArrowheads="1"/>
          </p:cNvPicPr>
          <p:nvPr/>
        </p:nvPicPr>
        <p:blipFill>
          <a:blip r:embed="rId2" cstate="print"/>
          <a:srcRect/>
          <a:stretch>
            <a:fillRect/>
          </a:stretch>
        </p:blipFill>
        <p:spPr bwMode="auto">
          <a:xfrm>
            <a:off x="6019800" y="1752600"/>
            <a:ext cx="2286000" cy="2286001"/>
          </a:xfrm>
          <a:prstGeom prst="rect">
            <a:avLst/>
          </a:prstGeom>
          <a:noFill/>
        </p:spPr>
      </p:pic>
      <p:sp>
        <p:nvSpPr>
          <p:cNvPr id="4" name="Slide Number Placeholder 3"/>
          <p:cNvSpPr>
            <a:spLocks noGrp="1"/>
          </p:cNvSpPr>
          <p:nvPr>
            <p:ph type="sldNum" sz="quarter" idx="12"/>
          </p:nvPr>
        </p:nvSpPr>
        <p:spPr/>
        <p:txBody>
          <a:bodyPr/>
          <a:lstStyle/>
          <a:p>
            <a:fld id="{2716D537-00A3-48D5-B119-AA4891EC3B4A}" type="slidenum">
              <a:rPr lang="en-US" smtClean="0"/>
              <a:pPr/>
              <a:t>19</a:t>
            </a:fld>
            <a:endParaRPr lang="en-US" dirty="0"/>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to be covered</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What comes under Nonverbal Communication?</a:t>
            </a:r>
          </a:p>
          <a:p>
            <a:r>
              <a:rPr lang="en-US" dirty="0" smtClean="0"/>
              <a:t>Types of Non Verbal </a:t>
            </a:r>
            <a:r>
              <a:rPr lang="en-US" dirty="0" err="1" smtClean="0"/>
              <a:t>Behaviour</a:t>
            </a:r>
            <a:r>
              <a:rPr lang="en-US" dirty="0" smtClean="0"/>
              <a:t>.</a:t>
            </a:r>
          </a:p>
          <a:p>
            <a:r>
              <a:rPr lang="en-US" dirty="0" smtClean="0"/>
              <a:t>Tips for reading Body Language</a:t>
            </a:r>
          </a:p>
          <a:p>
            <a:endParaRPr lang="en-US" dirty="0" smtClean="0"/>
          </a:p>
          <a:p>
            <a:pPr>
              <a:buNone/>
            </a:pPr>
            <a:r>
              <a:rPr lang="en-IN" dirty="0" smtClean="0"/>
              <a:t>Resources to be consulted for further reading:</a:t>
            </a:r>
          </a:p>
          <a:p>
            <a:r>
              <a:rPr lang="en-IN" b="1" dirty="0" err="1" smtClean="0"/>
              <a:t>Chaturvedi</a:t>
            </a:r>
            <a:r>
              <a:rPr lang="en-IN" b="1" dirty="0" smtClean="0"/>
              <a:t>. P.D ( 2011). Business Communication: Concepts, Cases, and Applications, Second edition, </a:t>
            </a:r>
            <a:r>
              <a:rPr lang="en-GB" b="1" dirty="0" smtClean="0"/>
              <a:t>Pearson Education India.</a:t>
            </a:r>
          </a:p>
          <a:p>
            <a:pPr>
              <a:buNone/>
            </a:pPr>
            <a:r>
              <a:rPr lang="en-GB" b="1" dirty="0" smtClean="0"/>
              <a:t>     Its online availability site: </a:t>
            </a:r>
            <a:r>
              <a:rPr lang="en-GB" u="sng" dirty="0" smtClean="0">
                <a:hlinkClick r:id="rId2"/>
              </a:rPr>
              <a:t>https://docs.google.com/viewer?a=v&amp;pid=sites&amp;srcid=ZGVmYXVsdGRvbWFpbnxvbGVya2RyZXN8Z3g6MjU4MTc4NTNmMTdjMWVjNg</a:t>
            </a:r>
            <a:endParaRPr lang="en-IN" dirty="0" smtClean="0"/>
          </a:p>
          <a:p>
            <a:endParaRPr lang="en-US" dirty="0" smtClean="0"/>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2716D537-00A3-48D5-B119-AA4891EC3B4A}" type="slidenum">
              <a:rPr lang="en-US" smtClean="0"/>
              <a:pPr/>
              <a:t>2</a:t>
            </a:fld>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417638"/>
          </a:xfrm>
        </p:spPr>
        <p:txBody>
          <a:bodyPr>
            <a:noAutofit/>
          </a:bodyPr>
          <a:lstStyle/>
          <a:p>
            <a:r>
              <a:rPr lang="en-US" b="1" u="sng" dirty="0" smtClean="0">
                <a:latin typeface="Arial Black" pitchFamily="34" charset="0"/>
              </a:rPr>
              <a:t>TIPS FOR READING BODY LANGUAGE</a:t>
            </a:r>
            <a:endParaRPr lang="en-US" b="1" u="sng" dirty="0">
              <a:latin typeface="Arial Black" pitchFamily="34" charset="0"/>
            </a:endParaRPr>
          </a:p>
        </p:txBody>
      </p:sp>
      <p:sp>
        <p:nvSpPr>
          <p:cNvPr id="3" name="Content Placeholder 2"/>
          <p:cNvSpPr>
            <a:spLocks noGrp="1"/>
          </p:cNvSpPr>
          <p:nvPr>
            <p:ph idx="1"/>
          </p:nvPr>
        </p:nvSpPr>
        <p:spPr/>
        <p:txBody>
          <a:bodyPr/>
          <a:lstStyle/>
          <a:p>
            <a:r>
              <a:rPr lang="en-US" dirty="0" smtClean="0"/>
              <a:t>Pay attention to inconsistencies</a:t>
            </a:r>
          </a:p>
          <a:p>
            <a:r>
              <a:rPr lang="en-US" dirty="0" smtClean="0"/>
              <a:t>Look at nonverbal communication signals as a group: don’t read too much </a:t>
            </a:r>
            <a:r>
              <a:rPr lang="en-US" smtClean="0"/>
              <a:t>in </a:t>
            </a:r>
            <a:r>
              <a:rPr lang="en-US" smtClean="0"/>
              <a:t>signal </a:t>
            </a:r>
            <a:r>
              <a:rPr lang="en-US" dirty="0" smtClean="0"/>
              <a:t>gesture. </a:t>
            </a:r>
          </a:p>
          <a:p>
            <a:r>
              <a:rPr lang="en-US" dirty="0" smtClean="0"/>
              <a:t>All the gestures should be taken into together</a:t>
            </a:r>
          </a:p>
          <a:p>
            <a:r>
              <a:rPr lang="en-US" dirty="0" smtClean="0"/>
              <a:t>Trust your instincts</a:t>
            </a:r>
            <a:endParaRPr lang="en-US" dirty="0"/>
          </a:p>
        </p:txBody>
      </p:sp>
      <p:sp>
        <p:nvSpPr>
          <p:cNvPr id="4" name="Slide Number Placeholder 3"/>
          <p:cNvSpPr>
            <a:spLocks noGrp="1"/>
          </p:cNvSpPr>
          <p:nvPr>
            <p:ph type="sldNum" sz="quarter" idx="12"/>
          </p:nvPr>
        </p:nvSpPr>
        <p:spPr/>
        <p:txBody>
          <a:bodyPr/>
          <a:lstStyle/>
          <a:p>
            <a:fld id="{2716D537-00A3-48D5-B119-AA4891EC3B4A}" type="slidenum">
              <a:rPr lang="en-US" smtClean="0"/>
              <a:pPr/>
              <a:t>20</a:t>
            </a:fld>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https://sites.google.com/site/nonverbalcommunicationportal/_/rsrc/1268508105945/forms-of-nonverbal-communication/physical-appearance/218609__halfwidth.png"/>
          <p:cNvPicPr>
            <a:picLocks noChangeAspect="1" noChangeArrowheads="1"/>
          </p:cNvPicPr>
          <p:nvPr/>
        </p:nvPicPr>
        <p:blipFill>
          <a:blip r:embed="rId2" cstate="print"/>
          <a:srcRect/>
          <a:stretch>
            <a:fillRect/>
          </a:stretch>
        </p:blipFill>
        <p:spPr bwMode="auto">
          <a:xfrm>
            <a:off x="381000" y="1822450"/>
            <a:ext cx="3763963" cy="4165600"/>
          </a:xfrm>
          <a:prstGeom prst="rect">
            <a:avLst/>
          </a:prstGeom>
          <a:noFill/>
          <a:ln w="9525">
            <a:noFill/>
            <a:miter lim="800000"/>
            <a:headEnd/>
            <a:tailEnd/>
          </a:ln>
        </p:spPr>
      </p:pic>
      <p:pic>
        <p:nvPicPr>
          <p:cNvPr id="27651" name="Picture 4" descr="https://sites.google.com/site/nonverbalcommunicationportal/_/rsrc/1268490587449/forms-of-nonverbal-communication/posture/50378_f120.jpg?height=200&amp;width=114"/>
          <p:cNvPicPr>
            <a:picLocks noChangeAspect="1" noChangeArrowheads="1"/>
          </p:cNvPicPr>
          <p:nvPr/>
        </p:nvPicPr>
        <p:blipFill>
          <a:blip r:embed="rId3" cstate="print"/>
          <a:srcRect/>
          <a:stretch>
            <a:fillRect/>
          </a:stretch>
        </p:blipFill>
        <p:spPr bwMode="auto">
          <a:xfrm>
            <a:off x="5029200" y="1828800"/>
            <a:ext cx="3560763" cy="4114800"/>
          </a:xfrm>
          <a:prstGeom prst="rect">
            <a:avLst/>
          </a:prstGeom>
          <a:noFill/>
          <a:ln w="9525">
            <a:noFill/>
            <a:miter lim="800000"/>
            <a:headEnd/>
            <a:tailEnd/>
          </a:ln>
        </p:spPr>
      </p:pic>
      <p:sp>
        <p:nvSpPr>
          <p:cNvPr id="27652" name="Title 9"/>
          <p:cNvSpPr>
            <a:spLocks noGrp="1"/>
          </p:cNvSpPr>
          <p:nvPr>
            <p:ph type="title"/>
          </p:nvPr>
        </p:nvSpPr>
        <p:spPr>
          <a:xfrm>
            <a:off x="381000" y="304800"/>
            <a:ext cx="8458200" cy="990600"/>
          </a:xfrm>
        </p:spPr>
        <p:txBody>
          <a:bodyPr/>
          <a:lstStyle/>
          <a:p>
            <a:r>
              <a:rPr lang="en-US" sz="3200" smtClean="0"/>
              <a:t>What message is given by their appearances?</a:t>
            </a:r>
          </a:p>
        </p:txBody>
      </p:sp>
      <p:sp>
        <p:nvSpPr>
          <p:cNvPr id="5" name="Slide Number Placeholder 4"/>
          <p:cNvSpPr>
            <a:spLocks noGrp="1"/>
          </p:cNvSpPr>
          <p:nvPr>
            <p:ph type="sldNum" sz="quarter" idx="12"/>
          </p:nvPr>
        </p:nvSpPr>
        <p:spPr/>
        <p:txBody>
          <a:bodyPr/>
          <a:lstStyle/>
          <a:p>
            <a:fld id="{2716D537-00A3-48D5-B119-AA4891EC3B4A}" type="slidenum">
              <a:rPr lang="en-US" smtClean="0"/>
              <a:pPr/>
              <a:t>21</a:t>
            </a:fld>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hangingPunct="1"/>
            <a:r>
              <a:rPr lang="en-US" sz="4000" smtClean="0">
                <a:latin typeface="Georgia" pitchFamily="18" charset="0"/>
              </a:rPr>
              <a:t>Color Influences Communication</a:t>
            </a:r>
          </a:p>
        </p:txBody>
      </p:sp>
      <p:sp>
        <p:nvSpPr>
          <p:cNvPr id="40965" name="AutoShape 5"/>
          <p:cNvSpPr>
            <a:spLocks noChangeArrowheads="1"/>
          </p:cNvSpPr>
          <p:nvPr/>
        </p:nvSpPr>
        <p:spPr bwMode="auto">
          <a:xfrm>
            <a:off x="990600" y="1905000"/>
            <a:ext cx="1900238" cy="1976438"/>
          </a:xfrm>
          <a:prstGeom prst="cube">
            <a:avLst>
              <a:gd name="adj" fmla="val 10023"/>
            </a:avLst>
          </a:prstGeom>
          <a:solidFill>
            <a:srgbClr val="FFFF00"/>
          </a:solidFill>
          <a:ln w="9525">
            <a:solidFill>
              <a:srgbClr val="FFFF00"/>
            </a:solidFill>
            <a:miter lim="800000"/>
            <a:headEnd/>
            <a:tailEnd/>
          </a:ln>
        </p:spPr>
        <p:txBody>
          <a:bodyPr wrap="none" anchor="ctr"/>
          <a:lstStyle/>
          <a:p>
            <a:pPr algn="ctr" eaLnBrk="0" hangingPunct="0"/>
            <a:r>
              <a:rPr lang="en-US" sz="1800" b="1" dirty="0">
                <a:solidFill>
                  <a:srgbClr val="000066"/>
                </a:solidFill>
                <a:latin typeface="Helvetica"/>
              </a:rPr>
              <a:t>Yellow cheers</a:t>
            </a:r>
          </a:p>
          <a:p>
            <a:pPr algn="ctr" eaLnBrk="0" hangingPunct="0"/>
            <a:r>
              <a:rPr lang="en-US" sz="1800" b="1" dirty="0">
                <a:solidFill>
                  <a:srgbClr val="000066"/>
                </a:solidFill>
                <a:latin typeface="Helvetica"/>
              </a:rPr>
              <a:t> </a:t>
            </a:r>
            <a:r>
              <a:rPr lang="en-US" sz="1800" b="1" dirty="0" smtClean="0">
                <a:solidFill>
                  <a:srgbClr val="000066"/>
                </a:solidFill>
                <a:latin typeface="Helvetica"/>
              </a:rPr>
              <a:t>and</a:t>
            </a:r>
            <a:endParaRPr lang="en-US" sz="1800" b="1" dirty="0">
              <a:solidFill>
                <a:srgbClr val="000066"/>
              </a:solidFill>
              <a:latin typeface="Helvetica"/>
            </a:endParaRPr>
          </a:p>
          <a:p>
            <a:pPr algn="ctr" eaLnBrk="0" hangingPunct="0"/>
            <a:r>
              <a:rPr lang="en-US" sz="1800" b="1" dirty="0">
                <a:solidFill>
                  <a:srgbClr val="000066"/>
                </a:solidFill>
                <a:latin typeface="Helvetica"/>
              </a:rPr>
              <a:t>elevates moods</a:t>
            </a:r>
          </a:p>
        </p:txBody>
      </p:sp>
      <p:sp>
        <p:nvSpPr>
          <p:cNvPr id="40966" name="AutoShape 6"/>
          <p:cNvSpPr>
            <a:spLocks noChangeArrowheads="1"/>
          </p:cNvSpPr>
          <p:nvPr/>
        </p:nvSpPr>
        <p:spPr bwMode="auto">
          <a:xfrm>
            <a:off x="3200400" y="1905000"/>
            <a:ext cx="1900238" cy="1976438"/>
          </a:xfrm>
          <a:prstGeom prst="cube">
            <a:avLst>
              <a:gd name="adj" fmla="val 10023"/>
            </a:avLst>
          </a:prstGeom>
          <a:solidFill>
            <a:srgbClr val="FF0000"/>
          </a:solidFill>
          <a:ln w="9525">
            <a:solidFill>
              <a:srgbClr val="FF0000"/>
            </a:solidFill>
            <a:miter lim="800000"/>
            <a:headEnd/>
            <a:tailEnd/>
          </a:ln>
        </p:spPr>
        <p:txBody>
          <a:bodyPr wrap="none" anchor="ctr"/>
          <a:lstStyle/>
          <a:p>
            <a:pPr algn="ctr" eaLnBrk="0" hangingPunct="0"/>
            <a:r>
              <a:rPr lang="en-US" sz="1800" b="1" dirty="0">
                <a:solidFill>
                  <a:srgbClr val="000066"/>
                </a:solidFill>
                <a:latin typeface="Helvetica"/>
              </a:rPr>
              <a:t>Red excites</a:t>
            </a:r>
          </a:p>
          <a:p>
            <a:pPr algn="ctr" eaLnBrk="0" hangingPunct="0"/>
            <a:r>
              <a:rPr lang="en-US" sz="1800" b="1" dirty="0">
                <a:solidFill>
                  <a:srgbClr val="000066"/>
                </a:solidFill>
                <a:latin typeface="Helvetica"/>
              </a:rPr>
              <a:t>and</a:t>
            </a:r>
          </a:p>
          <a:p>
            <a:pPr algn="ctr" eaLnBrk="0" hangingPunct="0"/>
            <a:r>
              <a:rPr lang="en-US" sz="1800" b="1" dirty="0">
                <a:solidFill>
                  <a:srgbClr val="000066"/>
                </a:solidFill>
                <a:latin typeface="Helvetica"/>
              </a:rPr>
              <a:t>stimulates</a:t>
            </a:r>
          </a:p>
        </p:txBody>
      </p:sp>
      <p:sp>
        <p:nvSpPr>
          <p:cNvPr id="40969" name="AutoShape 9"/>
          <p:cNvSpPr>
            <a:spLocks noChangeArrowheads="1"/>
          </p:cNvSpPr>
          <p:nvPr/>
        </p:nvSpPr>
        <p:spPr bwMode="auto">
          <a:xfrm>
            <a:off x="5562600" y="1905000"/>
            <a:ext cx="1900238" cy="1976438"/>
          </a:xfrm>
          <a:prstGeom prst="cube">
            <a:avLst>
              <a:gd name="adj" fmla="val 10023"/>
            </a:avLst>
          </a:prstGeom>
          <a:solidFill>
            <a:srgbClr val="3366FF"/>
          </a:solidFill>
          <a:ln w="9525">
            <a:solidFill>
              <a:srgbClr val="3366FF"/>
            </a:solidFill>
            <a:miter lim="800000"/>
            <a:headEnd/>
            <a:tailEnd/>
          </a:ln>
        </p:spPr>
        <p:txBody>
          <a:bodyPr wrap="none" anchor="ctr"/>
          <a:lstStyle/>
          <a:p>
            <a:pPr algn="ctr" eaLnBrk="0" hangingPunct="0"/>
            <a:endParaRPr lang="en-US" sz="1800" b="1">
              <a:solidFill>
                <a:srgbClr val="000066"/>
              </a:solidFill>
              <a:latin typeface="Helvetica"/>
            </a:endParaRPr>
          </a:p>
          <a:p>
            <a:pPr algn="ctr" eaLnBrk="0" hangingPunct="0"/>
            <a:endParaRPr lang="en-US" sz="1800" b="1">
              <a:solidFill>
                <a:srgbClr val="000066"/>
              </a:solidFill>
              <a:latin typeface="Helvetica"/>
            </a:endParaRPr>
          </a:p>
          <a:p>
            <a:pPr algn="ctr" eaLnBrk="0" hangingPunct="0"/>
            <a:r>
              <a:rPr lang="en-US" sz="1800" b="1">
                <a:solidFill>
                  <a:srgbClr val="000066"/>
                </a:solidFill>
                <a:latin typeface="Helvetica"/>
              </a:rPr>
              <a:t>Blue comforts</a:t>
            </a:r>
          </a:p>
          <a:p>
            <a:pPr algn="ctr" eaLnBrk="0" hangingPunct="0"/>
            <a:r>
              <a:rPr lang="en-US" sz="1800" b="1">
                <a:solidFill>
                  <a:srgbClr val="000066"/>
                </a:solidFill>
                <a:latin typeface="Helvetica"/>
              </a:rPr>
              <a:t>and</a:t>
            </a:r>
          </a:p>
          <a:p>
            <a:pPr algn="ctr" eaLnBrk="0" hangingPunct="0"/>
            <a:r>
              <a:rPr lang="en-US" sz="1800" b="1">
                <a:solidFill>
                  <a:srgbClr val="000066"/>
                </a:solidFill>
                <a:latin typeface="Helvetica"/>
              </a:rPr>
              <a:t>soothes</a:t>
            </a:r>
          </a:p>
          <a:p>
            <a:pPr algn="ctr" eaLnBrk="0" hangingPunct="0"/>
            <a:endParaRPr lang="en-US" sz="1800" b="1">
              <a:solidFill>
                <a:srgbClr val="000066"/>
              </a:solidFill>
              <a:latin typeface="Helvetica"/>
            </a:endParaRPr>
          </a:p>
          <a:p>
            <a:pPr algn="ctr" eaLnBrk="0" hangingPunct="0"/>
            <a:endParaRPr lang="en-US" sz="1800" b="1">
              <a:solidFill>
                <a:srgbClr val="000066"/>
              </a:solidFill>
              <a:latin typeface="Helvetica"/>
            </a:endParaRPr>
          </a:p>
        </p:txBody>
      </p:sp>
      <p:sp>
        <p:nvSpPr>
          <p:cNvPr id="40970" name="AutoShape 10"/>
          <p:cNvSpPr>
            <a:spLocks noChangeArrowheads="1"/>
          </p:cNvSpPr>
          <p:nvPr/>
        </p:nvSpPr>
        <p:spPr bwMode="auto">
          <a:xfrm>
            <a:off x="1981200" y="4267200"/>
            <a:ext cx="1900238" cy="1976438"/>
          </a:xfrm>
          <a:prstGeom prst="cube">
            <a:avLst>
              <a:gd name="adj" fmla="val 10023"/>
            </a:avLst>
          </a:prstGeom>
          <a:solidFill>
            <a:schemeClr val="bg1"/>
          </a:solidFill>
          <a:ln w="9525">
            <a:solidFill>
              <a:schemeClr val="bg2"/>
            </a:solidFill>
            <a:miter lim="800000"/>
            <a:headEnd/>
            <a:tailEnd/>
          </a:ln>
        </p:spPr>
        <p:txBody>
          <a:bodyPr wrap="none" anchor="ctr"/>
          <a:lstStyle/>
          <a:p>
            <a:pPr algn="ctr" eaLnBrk="0" hangingPunct="0">
              <a:defRPr/>
            </a:pPr>
            <a:r>
              <a:rPr lang="en-US" sz="1800" b="1" dirty="0">
                <a:solidFill>
                  <a:schemeClr val="tx1">
                    <a:lumMod val="95000"/>
                    <a:lumOff val="5000"/>
                  </a:schemeClr>
                </a:solidFill>
                <a:latin typeface="Helvetica" charset="0"/>
              </a:rPr>
              <a:t>In some </a:t>
            </a:r>
          </a:p>
          <a:p>
            <a:pPr algn="ctr" eaLnBrk="0" hangingPunct="0">
              <a:defRPr/>
            </a:pPr>
            <a:r>
              <a:rPr lang="en-US" sz="1800" b="1" dirty="0">
                <a:solidFill>
                  <a:schemeClr val="tx1">
                    <a:lumMod val="95000"/>
                    <a:lumOff val="5000"/>
                  </a:schemeClr>
                </a:solidFill>
                <a:latin typeface="Helvetica" charset="0"/>
              </a:rPr>
              <a:t>cultures</a:t>
            </a:r>
          </a:p>
          <a:p>
            <a:pPr algn="ctr" eaLnBrk="0" hangingPunct="0">
              <a:defRPr/>
            </a:pPr>
            <a:r>
              <a:rPr lang="en-US" sz="1800" b="1" dirty="0">
                <a:solidFill>
                  <a:schemeClr val="tx1">
                    <a:lumMod val="95000"/>
                    <a:lumOff val="5000"/>
                  </a:schemeClr>
                </a:solidFill>
                <a:latin typeface="Helvetica" charset="0"/>
              </a:rPr>
              <a:t> black suggests </a:t>
            </a:r>
          </a:p>
          <a:p>
            <a:pPr algn="ctr" eaLnBrk="0" hangingPunct="0">
              <a:defRPr/>
            </a:pPr>
            <a:r>
              <a:rPr lang="en-US" sz="1800" b="1" dirty="0">
                <a:solidFill>
                  <a:schemeClr val="tx1">
                    <a:lumMod val="95000"/>
                    <a:lumOff val="5000"/>
                  </a:schemeClr>
                </a:solidFill>
                <a:latin typeface="Helvetica" charset="0"/>
              </a:rPr>
              <a:t>mourning</a:t>
            </a:r>
          </a:p>
        </p:txBody>
      </p:sp>
      <p:sp>
        <p:nvSpPr>
          <p:cNvPr id="40972" name="AutoShape 12"/>
          <p:cNvSpPr>
            <a:spLocks noChangeArrowheads="1"/>
          </p:cNvSpPr>
          <p:nvPr/>
        </p:nvSpPr>
        <p:spPr bwMode="auto">
          <a:xfrm>
            <a:off x="4572000" y="4267200"/>
            <a:ext cx="1900238" cy="1976438"/>
          </a:xfrm>
          <a:prstGeom prst="cube">
            <a:avLst>
              <a:gd name="adj" fmla="val 10023"/>
            </a:avLst>
          </a:prstGeom>
          <a:solidFill>
            <a:schemeClr val="tx1"/>
          </a:solidFill>
          <a:ln w="9525">
            <a:solidFill>
              <a:schemeClr val="tx1"/>
            </a:solidFill>
            <a:miter lim="800000"/>
            <a:headEnd/>
            <a:tailEnd/>
          </a:ln>
        </p:spPr>
        <p:txBody>
          <a:bodyPr wrap="none" anchor="ctr"/>
          <a:lstStyle/>
          <a:p>
            <a:pPr algn="ctr" eaLnBrk="0" hangingPunct="0"/>
            <a:r>
              <a:rPr lang="en-US" sz="1800" b="1">
                <a:solidFill>
                  <a:schemeClr val="bg1"/>
                </a:solidFill>
                <a:latin typeface="Helvetica"/>
              </a:rPr>
              <a:t>In some</a:t>
            </a:r>
          </a:p>
          <a:p>
            <a:pPr algn="ctr" eaLnBrk="0" hangingPunct="0"/>
            <a:r>
              <a:rPr lang="en-US" sz="1800" b="1">
                <a:solidFill>
                  <a:schemeClr val="bg1"/>
                </a:solidFill>
                <a:latin typeface="Helvetica"/>
              </a:rPr>
              <a:t> cultures</a:t>
            </a:r>
          </a:p>
          <a:p>
            <a:pPr algn="ctr" eaLnBrk="0" hangingPunct="0"/>
            <a:r>
              <a:rPr lang="en-US" sz="1800" b="1">
                <a:solidFill>
                  <a:schemeClr val="bg1"/>
                </a:solidFill>
                <a:latin typeface="Helvetica"/>
              </a:rPr>
              <a:t>white suggests</a:t>
            </a:r>
          </a:p>
          <a:p>
            <a:pPr algn="ctr" eaLnBrk="0" hangingPunct="0"/>
            <a:r>
              <a:rPr lang="en-US" sz="1800" b="1">
                <a:solidFill>
                  <a:schemeClr val="bg1"/>
                </a:solidFill>
                <a:latin typeface="Helvetica"/>
              </a:rPr>
              <a:t>purity</a:t>
            </a:r>
          </a:p>
        </p:txBody>
      </p:sp>
      <p:sp>
        <p:nvSpPr>
          <p:cNvPr id="8" name="Slide Number Placeholder 7"/>
          <p:cNvSpPr>
            <a:spLocks noGrp="1"/>
          </p:cNvSpPr>
          <p:nvPr>
            <p:ph type="sldNum" sz="quarter" idx="12"/>
          </p:nvPr>
        </p:nvSpPr>
        <p:spPr/>
        <p:txBody>
          <a:bodyPr/>
          <a:lstStyle/>
          <a:p>
            <a:fld id="{2716D537-00A3-48D5-B119-AA4891EC3B4A}" type="slidenum">
              <a:rPr lang="en-US" smtClean="0"/>
              <a:pPr/>
              <a:t>22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0965"/>
                                        </p:tgtEl>
                                        <p:attrNameLst>
                                          <p:attrName>style.visibility</p:attrName>
                                        </p:attrNameLst>
                                      </p:cBhvr>
                                      <p:to>
                                        <p:strVal val="visible"/>
                                      </p:to>
                                    </p:set>
                                    <p:animEffect transition="in" filter="dissolve">
                                      <p:cBhvr>
                                        <p:cTn id="7" dur="500"/>
                                        <p:tgtEl>
                                          <p:spTgt spid="4096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0966"/>
                                        </p:tgtEl>
                                        <p:attrNameLst>
                                          <p:attrName>style.visibility</p:attrName>
                                        </p:attrNameLst>
                                      </p:cBhvr>
                                      <p:to>
                                        <p:strVal val="visible"/>
                                      </p:to>
                                    </p:set>
                                    <p:animEffect transition="in" filter="dissolve">
                                      <p:cBhvr>
                                        <p:cTn id="12" dur="500"/>
                                        <p:tgtEl>
                                          <p:spTgt spid="4096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0969"/>
                                        </p:tgtEl>
                                        <p:attrNameLst>
                                          <p:attrName>style.visibility</p:attrName>
                                        </p:attrNameLst>
                                      </p:cBhvr>
                                      <p:to>
                                        <p:strVal val="visible"/>
                                      </p:to>
                                    </p:set>
                                    <p:animEffect transition="in" filter="dissolve">
                                      <p:cBhvr>
                                        <p:cTn id="17" dur="500"/>
                                        <p:tgtEl>
                                          <p:spTgt spid="4096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0970"/>
                                        </p:tgtEl>
                                        <p:attrNameLst>
                                          <p:attrName>style.visibility</p:attrName>
                                        </p:attrNameLst>
                                      </p:cBhvr>
                                      <p:to>
                                        <p:strVal val="visible"/>
                                      </p:to>
                                    </p:set>
                                    <p:animEffect transition="in" filter="dissolve">
                                      <p:cBhvr>
                                        <p:cTn id="22" dur="500"/>
                                        <p:tgtEl>
                                          <p:spTgt spid="4097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0972"/>
                                        </p:tgtEl>
                                        <p:attrNameLst>
                                          <p:attrName>style.visibility</p:attrName>
                                        </p:attrNameLst>
                                      </p:cBhvr>
                                      <p:to>
                                        <p:strVal val="visible"/>
                                      </p:to>
                                    </p:set>
                                    <p:animEffect transition="in" filter="dissolve">
                                      <p:cBhvr>
                                        <p:cTn id="27" dur="500"/>
                                        <p:tgtEl>
                                          <p:spTgt spid="40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5" grpId="0" animBg="1" autoUpdateAnimBg="0"/>
      <p:bldP spid="40966" grpId="0" animBg="1" autoUpdateAnimBg="0"/>
      <p:bldP spid="40969" grpId="0" animBg="1" autoUpdateAnimBg="0"/>
      <p:bldP spid="40970" grpId="0" animBg="1" autoUpdateAnimBg="0"/>
      <p:bldP spid="40972"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p:cNvSpPr>
            <a:spLocks noGrp="1" noChangeArrowheads="1"/>
          </p:cNvSpPr>
          <p:nvPr>
            <p:ph idx="1"/>
          </p:nvPr>
        </p:nvSpPr>
        <p:spPr>
          <a:xfrm>
            <a:off x="381000" y="1828800"/>
            <a:ext cx="8458200" cy="4114800"/>
          </a:xfrm>
        </p:spPr>
        <p:txBody>
          <a:bodyPr>
            <a:normAutofit/>
          </a:bodyPr>
          <a:lstStyle/>
          <a:p>
            <a:pPr algn="ctr">
              <a:buFontTx/>
              <a:buNone/>
            </a:pPr>
            <a:r>
              <a:rPr lang="en-US" sz="5400" dirty="0"/>
              <a:t>A FEW </a:t>
            </a:r>
            <a:r>
              <a:rPr lang="en-US" sz="5400" dirty="0" smtClean="0"/>
              <a:t>IMAGES OF NONVERBAL CUES</a:t>
            </a:r>
            <a:endParaRPr lang="en-US" sz="5400" dirty="0"/>
          </a:p>
        </p:txBody>
      </p:sp>
      <p:sp>
        <p:nvSpPr>
          <p:cNvPr id="3" name="Slide Number Placeholder 2"/>
          <p:cNvSpPr>
            <a:spLocks noGrp="1"/>
          </p:cNvSpPr>
          <p:nvPr>
            <p:ph type="sldNum" sz="quarter" idx="12"/>
          </p:nvPr>
        </p:nvSpPr>
        <p:spPr/>
        <p:txBody>
          <a:bodyPr/>
          <a:lstStyle/>
          <a:p>
            <a:fld id="{2716D537-00A3-48D5-B119-AA4891EC3B4A}" type="slidenum">
              <a:rPr lang="en-US" smtClean="0"/>
              <a:pPr/>
              <a:t>23</a:t>
            </a:fld>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1371600" y="304800"/>
            <a:ext cx="6858000" cy="5420519"/>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2716D537-00A3-48D5-B119-AA4891EC3B4A}" type="slidenum">
              <a:rPr lang="en-US" smtClean="0"/>
              <a:pPr/>
              <a:t>24</a:t>
            </a:fld>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Santosh Dev\Desktop\eng 2020\non verbal images\download (3).jpg"/>
          <p:cNvPicPr>
            <a:picLocks noGrp="1" noChangeAspect="1" noChangeArrowheads="1"/>
          </p:cNvPicPr>
          <p:nvPr>
            <p:ph idx="1"/>
          </p:nvPr>
        </p:nvPicPr>
        <p:blipFill>
          <a:blip r:embed="rId2" cstate="print"/>
          <a:srcRect/>
          <a:stretch>
            <a:fillRect/>
          </a:stretch>
        </p:blipFill>
        <p:spPr bwMode="auto">
          <a:xfrm>
            <a:off x="838200" y="838200"/>
            <a:ext cx="7162800" cy="5334000"/>
          </a:xfrm>
          <a:prstGeom prst="rect">
            <a:avLst/>
          </a:prstGeom>
          <a:noFill/>
        </p:spPr>
      </p:pic>
      <p:sp>
        <p:nvSpPr>
          <p:cNvPr id="3" name="Slide Number Placeholder 2"/>
          <p:cNvSpPr>
            <a:spLocks noGrp="1"/>
          </p:cNvSpPr>
          <p:nvPr>
            <p:ph type="sldNum" sz="quarter" idx="12"/>
          </p:nvPr>
        </p:nvSpPr>
        <p:spPr/>
        <p:txBody>
          <a:bodyPr/>
          <a:lstStyle/>
          <a:p>
            <a:fld id="{2716D537-00A3-48D5-B119-AA4891EC3B4A}" type="slidenum">
              <a:rPr lang="en-US" smtClean="0"/>
              <a:pPr/>
              <a:t>25</a:t>
            </a:fld>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Facial Expressions</a:t>
            </a:r>
            <a:endParaRPr lang="en-US" dirty="0"/>
          </a:p>
        </p:txBody>
      </p:sp>
      <p:pic>
        <p:nvPicPr>
          <p:cNvPr id="8194" name="Picture 2" descr="C:\Users\Santosh Dev\Desktop\eng 2020\non verbal images\download (4).jpg"/>
          <p:cNvPicPr>
            <a:picLocks noGrp="1" noChangeAspect="1" noChangeArrowheads="1"/>
          </p:cNvPicPr>
          <p:nvPr>
            <p:ph idx="1"/>
          </p:nvPr>
        </p:nvPicPr>
        <p:blipFill>
          <a:blip r:embed="rId2" cstate="print"/>
          <a:srcRect/>
          <a:stretch>
            <a:fillRect/>
          </a:stretch>
        </p:blipFill>
        <p:spPr bwMode="auto">
          <a:xfrm>
            <a:off x="1219200" y="990600"/>
            <a:ext cx="6781800" cy="3796506"/>
          </a:xfrm>
          <a:prstGeom prst="rect">
            <a:avLst/>
          </a:prstGeom>
          <a:noFill/>
        </p:spPr>
      </p:pic>
      <p:sp>
        <p:nvSpPr>
          <p:cNvPr id="4" name="Slide Number Placeholder 3"/>
          <p:cNvSpPr>
            <a:spLocks noGrp="1"/>
          </p:cNvSpPr>
          <p:nvPr>
            <p:ph type="sldNum" sz="quarter" idx="12"/>
          </p:nvPr>
        </p:nvSpPr>
        <p:spPr/>
        <p:txBody>
          <a:bodyPr/>
          <a:lstStyle/>
          <a:p>
            <a:fld id="{2716D537-00A3-48D5-B119-AA4891EC3B4A}" type="slidenum">
              <a:rPr lang="en-US" smtClean="0"/>
              <a:pPr/>
              <a:t>26</a:t>
            </a:fld>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does it mean?</a:t>
            </a:r>
            <a:endParaRPr lang="en-US" dirty="0"/>
          </a:p>
        </p:txBody>
      </p:sp>
      <p:pic>
        <p:nvPicPr>
          <p:cNvPr id="9218" name="Picture 2" descr="C:\Users\Santosh Dev\Desktop\eng 2020\non verbal images\download.jpg"/>
          <p:cNvPicPr>
            <a:picLocks noGrp="1" noChangeAspect="1" noChangeArrowheads="1"/>
          </p:cNvPicPr>
          <p:nvPr>
            <p:ph idx="1"/>
          </p:nvPr>
        </p:nvPicPr>
        <p:blipFill>
          <a:blip r:embed="rId2" cstate="print"/>
          <a:srcRect/>
          <a:stretch>
            <a:fillRect/>
          </a:stretch>
        </p:blipFill>
        <p:spPr bwMode="auto">
          <a:xfrm>
            <a:off x="914400" y="1447800"/>
            <a:ext cx="7239000" cy="4724400"/>
          </a:xfrm>
          <a:prstGeom prst="rect">
            <a:avLst/>
          </a:prstGeom>
          <a:noFill/>
        </p:spPr>
      </p:pic>
      <p:sp>
        <p:nvSpPr>
          <p:cNvPr id="4" name="Slide Number Placeholder 3"/>
          <p:cNvSpPr>
            <a:spLocks noGrp="1"/>
          </p:cNvSpPr>
          <p:nvPr>
            <p:ph type="sldNum" sz="quarter" idx="12"/>
          </p:nvPr>
        </p:nvSpPr>
        <p:spPr/>
        <p:txBody>
          <a:bodyPr/>
          <a:lstStyle/>
          <a:p>
            <a:fld id="{2716D537-00A3-48D5-B119-AA4891EC3B4A}" type="slidenum">
              <a:rPr lang="en-US" smtClean="0"/>
              <a:pPr/>
              <a:t>27</a:t>
            </a:fld>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Santosh Dev\Desktop\eng 2020\non verbal images\lal.jpg"/>
          <p:cNvPicPr>
            <a:picLocks noGrp="1" noChangeAspect="1" noChangeArrowheads="1"/>
          </p:cNvPicPr>
          <p:nvPr>
            <p:ph idx="1"/>
          </p:nvPr>
        </p:nvPicPr>
        <p:blipFill>
          <a:blip r:embed="rId2" cstate="print"/>
          <a:srcRect/>
          <a:stretch>
            <a:fillRect/>
          </a:stretch>
        </p:blipFill>
        <p:spPr bwMode="auto">
          <a:xfrm>
            <a:off x="914400" y="457200"/>
            <a:ext cx="6858000" cy="5334000"/>
          </a:xfrm>
          <a:prstGeom prst="rect">
            <a:avLst/>
          </a:prstGeom>
          <a:noFill/>
        </p:spPr>
      </p:pic>
      <p:sp>
        <p:nvSpPr>
          <p:cNvPr id="3" name="Slide Number Placeholder 2"/>
          <p:cNvSpPr>
            <a:spLocks noGrp="1"/>
          </p:cNvSpPr>
          <p:nvPr>
            <p:ph type="sldNum" sz="quarter" idx="12"/>
          </p:nvPr>
        </p:nvSpPr>
        <p:spPr/>
        <p:txBody>
          <a:bodyPr/>
          <a:lstStyle/>
          <a:p>
            <a:fld id="{2716D537-00A3-48D5-B119-AA4891EC3B4A}" type="slidenum">
              <a:rPr lang="en-US" smtClean="0"/>
              <a:pPr/>
              <a:t>28</a:t>
            </a:fld>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Links for videos on Non-Verbal Cues</a:t>
            </a:r>
            <a:endParaRPr lang="en-US" dirty="0"/>
          </a:p>
        </p:txBody>
      </p:sp>
      <p:sp>
        <p:nvSpPr>
          <p:cNvPr id="3" name="Content Placeholder 2"/>
          <p:cNvSpPr>
            <a:spLocks noGrp="1"/>
          </p:cNvSpPr>
          <p:nvPr>
            <p:ph idx="1"/>
          </p:nvPr>
        </p:nvSpPr>
        <p:spPr/>
        <p:txBody>
          <a:bodyPr/>
          <a:lstStyle/>
          <a:p>
            <a:r>
              <a:rPr lang="en-US" u="sng" dirty="0" smtClean="0">
                <a:hlinkClick r:id="rId2"/>
              </a:rPr>
              <a:t>https://www.youtube.com/watch?v=SKhsavlvuao</a:t>
            </a:r>
            <a:endParaRPr lang="en-US" dirty="0" smtClean="0"/>
          </a:p>
          <a:p>
            <a:r>
              <a:rPr lang="en-US" u="sng" dirty="0" smtClean="0">
                <a:hlinkClick r:id="rId3"/>
              </a:rPr>
              <a:t>https://www.youtube.com/watch?v=E6NTM793zvo</a:t>
            </a:r>
            <a:endParaRPr lang="en-US" dirty="0" smtClean="0"/>
          </a:p>
          <a:p>
            <a:r>
              <a:rPr lang="en-US" u="sng" dirty="0" smtClean="0">
                <a:hlinkClick r:id="rId4"/>
              </a:rPr>
              <a:t>https://www.youtube.com/watch?v=fLaslONQAKM</a:t>
            </a:r>
            <a:endParaRPr lang="en-US" dirty="0"/>
          </a:p>
        </p:txBody>
      </p:sp>
      <p:sp>
        <p:nvSpPr>
          <p:cNvPr id="4" name="Slide Number Placeholder 3"/>
          <p:cNvSpPr>
            <a:spLocks noGrp="1"/>
          </p:cNvSpPr>
          <p:nvPr>
            <p:ph type="sldNum" sz="quarter" idx="12"/>
          </p:nvPr>
        </p:nvSpPr>
        <p:spPr/>
        <p:txBody>
          <a:bodyPr/>
          <a:lstStyle/>
          <a:p>
            <a:fld id="{2716D537-00A3-48D5-B119-AA4891EC3B4A}" type="slidenum">
              <a:rPr lang="en-US" smtClean="0"/>
              <a:pPr/>
              <a:t>29</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85800" y="-76200"/>
            <a:ext cx="7772400" cy="1143000"/>
          </a:xfrm>
        </p:spPr>
        <p:txBody>
          <a:bodyPr/>
          <a:lstStyle/>
          <a:p>
            <a:r>
              <a:rPr lang="en-US" b="1" smtClean="0"/>
              <a:t>Nonverbal can include:</a:t>
            </a:r>
          </a:p>
        </p:txBody>
      </p:sp>
      <p:sp>
        <p:nvSpPr>
          <p:cNvPr id="16386" name="Rectangle 3"/>
          <p:cNvSpPr>
            <a:spLocks noGrp="1" noChangeArrowheads="1"/>
          </p:cNvSpPr>
          <p:nvPr>
            <p:ph idx="1"/>
          </p:nvPr>
        </p:nvSpPr>
        <p:spPr>
          <a:xfrm>
            <a:off x="685800" y="1295400"/>
            <a:ext cx="8077200" cy="5334000"/>
          </a:xfrm>
        </p:spPr>
        <p:txBody>
          <a:bodyPr/>
          <a:lstStyle/>
          <a:p>
            <a:pPr algn="just">
              <a:lnSpc>
                <a:spcPct val="90000"/>
              </a:lnSpc>
            </a:pPr>
            <a:r>
              <a:rPr lang="en-US" sz="2600" smtClean="0"/>
              <a:t>Shaking hands</a:t>
            </a:r>
          </a:p>
          <a:p>
            <a:pPr algn="just">
              <a:lnSpc>
                <a:spcPct val="90000"/>
              </a:lnSpc>
            </a:pPr>
            <a:r>
              <a:rPr lang="en-US" sz="2600" smtClean="0"/>
              <a:t>Posture</a:t>
            </a:r>
          </a:p>
          <a:p>
            <a:pPr algn="just">
              <a:lnSpc>
                <a:spcPct val="90000"/>
              </a:lnSpc>
            </a:pPr>
            <a:r>
              <a:rPr lang="en-US" sz="2600" smtClean="0"/>
              <a:t>Facial expressions</a:t>
            </a:r>
          </a:p>
          <a:p>
            <a:pPr algn="just">
              <a:lnSpc>
                <a:spcPct val="90000"/>
              </a:lnSpc>
            </a:pPr>
            <a:r>
              <a:rPr lang="en-US" sz="2600" smtClean="0"/>
              <a:t>Appearance</a:t>
            </a:r>
          </a:p>
          <a:p>
            <a:pPr algn="just">
              <a:lnSpc>
                <a:spcPct val="90000"/>
              </a:lnSpc>
            </a:pPr>
            <a:r>
              <a:rPr lang="en-US" sz="2600" smtClean="0"/>
              <a:t>Voice, Tone, Hairstyle, Clothes</a:t>
            </a:r>
          </a:p>
          <a:p>
            <a:pPr algn="just">
              <a:lnSpc>
                <a:spcPct val="90000"/>
              </a:lnSpc>
            </a:pPr>
            <a:r>
              <a:rPr lang="en-US" sz="2600" smtClean="0"/>
              <a:t>Expression in your eyes, smile, </a:t>
            </a:r>
          </a:p>
          <a:p>
            <a:pPr algn="just">
              <a:lnSpc>
                <a:spcPct val="90000"/>
              </a:lnSpc>
            </a:pPr>
            <a:r>
              <a:rPr lang="en-US" sz="2600" smtClean="0"/>
              <a:t>How close you stand to others, how you listen</a:t>
            </a:r>
          </a:p>
          <a:p>
            <a:pPr algn="just">
              <a:lnSpc>
                <a:spcPct val="90000"/>
              </a:lnSpc>
            </a:pPr>
            <a:r>
              <a:rPr lang="en-US" sz="2600" smtClean="0"/>
              <a:t>Confidence, your breathing, the way you move, the way you stand, the way you touch people</a:t>
            </a:r>
          </a:p>
          <a:p>
            <a:pPr algn="just">
              <a:lnSpc>
                <a:spcPct val="90000"/>
              </a:lnSpc>
            </a:pPr>
            <a:r>
              <a:rPr lang="en-US" sz="2600" smtClean="0"/>
              <a:t>Color choice</a:t>
            </a:r>
          </a:p>
          <a:p>
            <a:pPr algn="just">
              <a:lnSpc>
                <a:spcPct val="90000"/>
              </a:lnSpc>
            </a:pPr>
            <a:r>
              <a:rPr lang="en-US" sz="2600" smtClean="0"/>
              <a:t>Silence</a:t>
            </a:r>
          </a:p>
        </p:txBody>
      </p:sp>
      <p:sp>
        <p:nvSpPr>
          <p:cNvPr id="4" name="Slide Number Placeholder 3"/>
          <p:cNvSpPr>
            <a:spLocks noGrp="1"/>
          </p:cNvSpPr>
          <p:nvPr>
            <p:ph type="sldNum" sz="quarter" idx="12"/>
          </p:nvPr>
        </p:nvSpPr>
        <p:spPr/>
        <p:txBody>
          <a:bodyPr/>
          <a:lstStyle/>
          <a:p>
            <a:fld id="{2716D537-00A3-48D5-B119-AA4891EC3B4A}"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a:t>
            </a:r>
            <a:endParaRPr lang="en-US" dirty="0"/>
          </a:p>
        </p:txBody>
      </p:sp>
      <p:sp>
        <p:nvSpPr>
          <p:cNvPr id="3" name="Content Placeholder 2"/>
          <p:cNvSpPr>
            <a:spLocks noGrp="1"/>
          </p:cNvSpPr>
          <p:nvPr>
            <p:ph idx="1"/>
          </p:nvPr>
        </p:nvSpPr>
        <p:spPr/>
        <p:txBody>
          <a:bodyPr/>
          <a:lstStyle/>
          <a:p>
            <a:r>
              <a:rPr lang="en-US" dirty="0" smtClean="0"/>
              <a:t>Apply the acquired skills in delivering effective presentations</a:t>
            </a:r>
          </a:p>
          <a:p>
            <a:r>
              <a:rPr lang="en-US" dirty="0" smtClean="0"/>
              <a:t>Non Verbal Communication: Body Language, Voice Modulation, Posture</a:t>
            </a:r>
            <a:endParaRPr lang="en-US" dirty="0"/>
          </a:p>
        </p:txBody>
      </p:sp>
      <p:sp>
        <p:nvSpPr>
          <p:cNvPr id="4" name="Slide Number Placeholder 3"/>
          <p:cNvSpPr>
            <a:spLocks noGrp="1"/>
          </p:cNvSpPr>
          <p:nvPr>
            <p:ph type="sldNum" sz="quarter" idx="12"/>
          </p:nvPr>
        </p:nvSpPr>
        <p:spPr/>
        <p:txBody>
          <a:bodyPr/>
          <a:lstStyle/>
          <a:p>
            <a:fld id="{2716D537-00A3-48D5-B119-AA4891EC3B4A}" type="slidenum">
              <a:rPr lang="en-US" smtClean="0"/>
              <a:pPr/>
              <a:t>30</a:t>
            </a:fld>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Relevance</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The relevance of Nonverbal communication lies in the facts that</a:t>
            </a:r>
          </a:p>
          <a:p>
            <a:r>
              <a:rPr lang="en-US" dirty="0" smtClean="0"/>
              <a:t>It is very important for the students to understand  the process of shared </a:t>
            </a:r>
            <a:r>
              <a:rPr lang="en-US" b="1" dirty="0" smtClean="0"/>
              <a:t>cues</a:t>
            </a:r>
            <a:r>
              <a:rPr lang="en-US" dirty="0" smtClean="0"/>
              <a:t> among people</a:t>
            </a:r>
          </a:p>
          <a:p>
            <a:r>
              <a:rPr lang="en-US" dirty="0" smtClean="0"/>
              <a:t> It  also goes hand-in-hand with public </a:t>
            </a:r>
            <a:r>
              <a:rPr lang="en-US" b="1" dirty="0" smtClean="0"/>
              <a:t>speaking</a:t>
            </a:r>
            <a:r>
              <a:rPr lang="en-US" dirty="0" smtClean="0"/>
              <a:t>. </a:t>
            </a:r>
          </a:p>
          <a:p>
            <a:r>
              <a:rPr lang="en-US" dirty="0" smtClean="0"/>
              <a:t>It will increase the students’ trust, confidence, clarity, and  interest </a:t>
            </a:r>
            <a:r>
              <a:rPr lang="en-US" smtClean="0"/>
              <a:t>to their presentations </a:t>
            </a:r>
            <a:r>
              <a:rPr lang="en-US" dirty="0" smtClean="0"/>
              <a:t>and public speaking.</a:t>
            </a:r>
            <a:endParaRPr lang="en-US" dirty="0"/>
          </a:p>
        </p:txBody>
      </p:sp>
      <p:sp>
        <p:nvSpPr>
          <p:cNvPr id="4" name="Slide Number Placeholder 3"/>
          <p:cNvSpPr>
            <a:spLocks noGrp="1"/>
          </p:cNvSpPr>
          <p:nvPr>
            <p:ph type="sldNum" sz="quarter" idx="12"/>
          </p:nvPr>
        </p:nvSpPr>
        <p:spPr/>
        <p:txBody>
          <a:bodyPr/>
          <a:lstStyle/>
          <a:p>
            <a:fld id="{2716D537-00A3-48D5-B119-AA4891EC3B4A}" type="slidenum">
              <a:rPr lang="en-US" smtClean="0"/>
              <a:pPr/>
              <a:t>31</a:t>
            </a:fld>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MCQ (Choose the right answer and write)</a:t>
            </a:r>
            <a:endParaRPr lang="en-US" dirty="0"/>
          </a:p>
        </p:txBody>
      </p:sp>
      <p:sp>
        <p:nvSpPr>
          <p:cNvPr id="3" name="Content Placeholder 2"/>
          <p:cNvSpPr>
            <a:spLocks noGrp="1"/>
          </p:cNvSpPr>
          <p:nvPr>
            <p:ph idx="1"/>
          </p:nvPr>
        </p:nvSpPr>
        <p:spPr>
          <a:xfrm>
            <a:off x="457200" y="1219200"/>
            <a:ext cx="8534400" cy="4906963"/>
          </a:xfrm>
        </p:spPr>
        <p:txBody>
          <a:bodyPr>
            <a:normAutofit fontScale="92500" lnSpcReduction="10000"/>
          </a:bodyPr>
          <a:lstStyle/>
          <a:p>
            <a:pPr marL="457200" indent="-457200">
              <a:buAutoNum type="arabicPeriod"/>
            </a:pPr>
            <a:r>
              <a:rPr lang="en-US" sz="2200" dirty="0" smtClean="0"/>
              <a:t>Non-verbal communication includes all external stimuli apart from words uttered.</a:t>
            </a:r>
            <a:br>
              <a:rPr lang="en-US" sz="2200" dirty="0" smtClean="0"/>
            </a:br>
            <a:r>
              <a:rPr lang="en-US" sz="2200" dirty="0" smtClean="0"/>
              <a:t>a) True b) False </a:t>
            </a:r>
          </a:p>
          <a:p>
            <a:pPr>
              <a:buNone/>
            </a:pPr>
            <a:r>
              <a:rPr lang="en-US" sz="2200" dirty="0" smtClean="0"/>
              <a:t>2. Which of these is not an element of non- verbal communication?</a:t>
            </a:r>
          </a:p>
          <a:p>
            <a:pPr>
              <a:buNone/>
            </a:pPr>
            <a:r>
              <a:rPr lang="en-US" sz="2200" dirty="0" smtClean="0"/>
              <a:t>a. Personal appearance b. Posture c. Eye contact d. Name of the speaker</a:t>
            </a:r>
          </a:p>
          <a:p>
            <a:pPr>
              <a:buNone/>
            </a:pPr>
            <a:r>
              <a:rPr lang="en-US" sz="2200" dirty="0" smtClean="0"/>
              <a:t>3. Someone asks you for directions and you point the way they wish to travel. This is an example of nonverbal</a:t>
            </a:r>
          </a:p>
          <a:p>
            <a:pPr marL="457200" indent="-457200">
              <a:buAutoNum type="alphaLcPeriod"/>
            </a:pPr>
            <a:r>
              <a:rPr lang="en-US" sz="2200" dirty="0" smtClean="0"/>
              <a:t>Substitution  b.</a:t>
            </a:r>
            <a:r>
              <a:rPr lang="en-US" sz="2400" dirty="0" smtClean="0"/>
              <a:t> regulation  c. complementing  d. contradiction</a:t>
            </a:r>
          </a:p>
          <a:p>
            <a:pPr marL="457200" indent="-457200">
              <a:buNone/>
            </a:pPr>
            <a:r>
              <a:rPr lang="en-US" sz="2400" i="1" dirty="0" smtClean="0"/>
              <a:t>4.</a:t>
            </a:r>
            <a:r>
              <a:rPr lang="en-US" sz="2400" b="1" i="1" dirty="0" smtClean="0"/>
              <a:t> </a:t>
            </a:r>
            <a:r>
              <a:rPr lang="en-US" sz="2200" dirty="0" smtClean="0"/>
              <a:t>The fact that it is impossible to fix common meaning on all nonverbal messages indicates that nonverbal communication is</a:t>
            </a:r>
            <a:br>
              <a:rPr lang="en-US" sz="2200" dirty="0" smtClean="0"/>
            </a:br>
            <a:r>
              <a:rPr lang="en-US" sz="2200" dirty="0" smtClean="0"/>
              <a:t>a. ambiguous b. multi-</a:t>
            </a:r>
            <a:r>
              <a:rPr lang="en-US" sz="2200" dirty="0" err="1" smtClean="0"/>
              <a:t>channelled</a:t>
            </a:r>
            <a:r>
              <a:rPr lang="en-US" sz="2200" dirty="0" smtClean="0"/>
              <a:t>  c. non-linguistic. d. continuous.</a:t>
            </a:r>
          </a:p>
          <a:p>
            <a:pPr marL="457200" indent="-457200">
              <a:buNone/>
            </a:pPr>
            <a:r>
              <a:rPr lang="en-US" sz="2200" dirty="0" smtClean="0"/>
              <a:t>5.</a:t>
            </a:r>
            <a:r>
              <a:rPr lang="en-US" sz="2400" b="1" i="1" dirty="0" smtClean="0"/>
              <a:t> Someone gives you eye contact, allowing you to speak in the classroom. This is an example of nonverbal</a:t>
            </a:r>
          </a:p>
          <a:p>
            <a:pPr marL="457200" indent="-457200">
              <a:buNone/>
            </a:pPr>
            <a:r>
              <a:rPr lang="en-US" sz="2200" dirty="0" err="1" smtClean="0"/>
              <a:t>a.Contradiction</a:t>
            </a:r>
            <a:r>
              <a:rPr lang="en-US" sz="2200" dirty="0" smtClean="0"/>
              <a:t> b. regulation c. complementing d. substitution</a:t>
            </a:r>
          </a:p>
        </p:txBody>
      </p:sp>
      <p:sp>
        <p:nvSpPr>
          <p:cNvPr id="4" name="Slide Number Placeholder 3"/>
          <p:cNvSpPr>
            <a:spLocks noGrp="1"/>
          </p:cNvSpPr>
          <p:nvPr>
            <p:ph type="sldNum" sz="quarter" idx="12"/>
          </p:nvPr>
        </p:nvSpPr>
        <p:spPr/>
        <p:txBody>
          <a:bodyPr/>
          <a:lstStyle/>
          <a:p>
            <a:fld id="{2716D537-00A3-48D5-B119-AA4891EC3B4A}" type="slidenum">
              <a:rPr lang="en-US" smtClean="0"/>
              <a:pPr/>
              <a:t>32</a:t>
            </a:fld>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1143000"/>
          </a:xfrm>
        </p:spPr>
        <p:txBody>
          <a:bodyPr>
            <a:normAutofit fontScale="90000"/>
          </a:bodyPr>
          <a:lstStyle/>
          <a:p>
            <a:r>
              <a:rPr lang="en-US" dirty="0" smtClean="0"/>
              <a:t>References</a:t>
            </a:r>
            <a:br>
              <a:rPr lang="en-US" dirty="0" smtClean="0"/>
            </a:br>
            <a:endParaRPr lang="en-US" dirty="0"/>
          </a:p>
        </p:txBody>
      </p:sp>
      <p:sp>
        <p:nvSpPr>
          <p:cNvPr id="3" name="Content Placeholder 2"/>
          <p:cNvSpPr>
            <a:spLocks noGrp="1"/>
          </p:cNvSpPr>
          <p:nvPr>
            <p:ph idx="1"/>
          </p:nvPr>
        </p:nvSpPr>
        <p:spPr>
          <a:xfrm>
            <a:off x="457200" y="838200"/>
            <a:ext cx="8229600" cy="5715000"/>
          </a:xfrm>
        </p:spPr>
        <p:txBody>
          <a:bodyPr>
            <a:normAutofit fontScale="70000" lnSpcReduction="20000"/>
          </a:bodyPr>
          <a:lstStyle/>
          <a:p>
            <a:r>
              <a:rPr lang="en-US" dirty="0" smtClean="0">
                <a:hlinkClick r:id="rId3"/>
              </a:rPr>
              <a:t>https://www.google.com/search?q=images+for+non+verbal+communication&amp;sxsrf=ALeKk01yI3wTvjmjVulLSODD-hf-FZC8WQ:1598609392742&amp;tbm=isch&amp;source=iu&amp;ictx=1&amp;fir=OZ_3r0ZKJFWtLM%252CbXDdDQYLF_SggM%252C_&amp;vet=1&amp;us</a:t>
            </a:r>
            <a:endParaRPr lang="en-US" u="sng" dirty="0" smtClean="0">
              <a:hlinkClick r:id="rId4"/>
            </a:endParaRPr>
          </a:p>
          <a:p>
            <a:r>
              <a:rPr lang="en-US" u="sng" dirty="0" smtClean="0">
                <a:hlinkClick r:id="rId4"/>
              </a:rPr>
              <a:t>https://culturechallenges.wordpress.com/2014/11/25/144/</a:t>
            </a:r>
            <a:endParaRPr lang="en-US" dirty="0" smtClean="0"/>
          </a:p>
          <a:p>
            <a:r>
              <a:rPr lang="en-US" u="sng" dirty="0" smtClean="0">
                <a:hlinkClick r:id="rId5"/>
              </a:rPr>
              <a:t>https://www.slideshare.net/bartlettfcs/american-family-communication</a:t>
            </a:r>
            <a:endParaRPr lang="en-US" dirty="0" smtClean="0"/>
          </a:p>
          <a:p>
            <a:r>
              <a:rPr lang="en-US" u="sng" dirty="0" smtClean="0">
                <a:hlinkClick r:id="rId6"/>
              </a:rPr>
              <a:t>https://open.lib.umn.edu/communication/chapter/4-1-principles-and-functions-of-nonverbal-communication/</a:t>
            </a:r>
            <a:endParaRPr lang="en-US" u="sng" dirty="0" smtClean="0"/>
          </a:p>
          <a:p>
            <a:r>
              <a:rPr lang="en-US" b="1" dirty="0" smtClean="0"/>
              <a:t>S. Kumar and </a:t>
            </a:r>
            <a:r>
              <a:rPr lang="en-US" b="1" dirty="0" err="1" smtClean="0"/>
              <a:t>Pushp</a:t>
            </a:r>
            <a:r>
              <a:rPr lang="en-US" b="1" dirty="0" smtClean="0"/>
              <a:t> </a:t>
            </a:r>
            <a:r>
              <a:rPr lang="en-US" b="1" dirty="0" err="1" smtClean="0"/>
              <a:t>Lata</a:t>
            </a:r>
            <a:r>
              <a:rPr lang="en-US" b="1" dirty="0" smtClean="0"/>
              <a:t>,</a:t>
            </a:r>
            <a:r>
              <a:rPr lang="en-US" dirty="0" smtClean="0"/>
              <a:t> </a:t>
            </a:r>
            <a:r>
              <a:rPr lang="en-US" i="1" dirty="0" smtClean="0"/>
              <a:t>Communication Skills</a:t>
            </a:r>
            <a:r>
              <a:rPr lang="en-US" dirty="0" smtClean="0"/>
              <a:t>, Oxford University Press,1</a:t>
            </a:r>
            <a:r>
              <a:rPr lang="en-US" baseline="30000" dirty="0" smtClean="0"/>
              <a:t>st</a:t>
            </a:r>
            <a:r>
              <a:rPr lang="en-US" dirty="0" smtClean="0"/>
              <a:t>, Ed. 2011</a:t>
            </a:r>
          </a:p>
          <a:p>
            <a:r>
              <a:rPr lang="en-US" u="sng" dirty="0" smtClean="0"/>
              <a:t>Google images and </a:t>
            </a:r>
            <a:r>
              <a:rPr lang="en-US" u="sng" dirty="0" err="1" smtClean="0"/>
              <a:t>youtube</a:t>
            </a:r>
            <a:r>
              <a:rPr lang="en-US" u="sng" dirty="0" smtClean="0"/>
              <a:t> videos</a:t>
            </a:r>
          </a:p>
          <a:p>
            <a:r>
              <a:rPr lang="en-US" dirty="0" smtClean="0">
                <a:latin typeface="Times New Roman" pitchFamily="18" charset="0"/>
                <a:cs typeface="Times New Roman" pitchFamily="18" charset="0"/>
              </a:rPr>
              <a:t> </a:t>
            </a:r>
            <a:r>
              <a:rPr lang="en-US" i="1" dirty="0" smtClean="0">
                <a:latin typeface="Times New Roman" pitchFamily="18" charset="0"/>
                <a:cs typeface="Times New Roman" pitchFamily="18" charset="0"/>
              </a:rPr>
              <a:t>The Importance of Effective Communication</a:t>
            </a:r>
            <a:r>
              <a:rPr lang="en-US" dirty="0" smtClean="0">
                <a:latin typeface="Times New Roman" pitchFamily="18" charset="0"/>
                <a:cs typeface="Times New Roman" pitchFamily="18" charset="0"/>
              </a:rPr>
              <a:t>, Edward G. Wertheim, Ph.D.</a:t>
            </a:r>
          </a:p>
          <a:p>
            <a:r>
              <a:rPr lang="en-US" dirty="0" smtClean="0">
                <a:hlinkClick r:id="rId7"/>
              </a:rPr>
              <a:t>https://askanydifference.com/difference-between-verbal-and-non-verbal-communication/</a:t>
            </a:r>
            <a:endParaRPr lang="en-US" u="sng" dirty="0" smtClean="0"/>
          </a:p>
          <a:p>
            <a:endParaRPr lang="en-US" u="sng" dirty="0" smtClean="0"/>
          </a:p>
          <a:p>
            <a:endParaRPr lang="en-US" u="sng"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2716D537-00A3-48D5-B119-AA4891EC3B4A}" type="slidenum">
              <a:rPr lang="en-US" smtClean="0"/>
              <a:pPr/>
              <a:t>33</a:t>
            </a:fld>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fontScale="77500" lnSpcReduction="20000"/>
          </a:bodyPr>
          <a:lstStyle/>
          <a:p>
            <a:pPr>
              <a:buNone/>
            </a:pPr>
            <a:r>
              <a:rPr lang="en-US" dirty="0" smtClean="0"/>
              <a:t>Three elements of communication </a:t>
            </a:r>
          </a:p>
          <a:p>
            <a:r>
              <a:rPr lang="en-US" sz="1600" dirty="0" smtClean="0">
                <a:hlinkClick r:id="rId2"/>
              </a:rPr>
              <a:t>https://www.google.com/search?q=three+elements+of+communication&amp;sxsrf=ALeKk02xCVcke2e_1zLs3-JTIc1j39eOnQ:1598529388024&amp;tbm=isch&amp;source=iu&amp;ictx=1&amp;fir=WrEBTK4jxhcyyM%252ClRaGFzF5qNOLqM%252C_&amp;vet=1&amp;usg=AI4_-kQ8BWknn3Tqx4V08XXNyvq5THWkvw&amp;sa=X&amp;ved=2ahUKEwin9deCqrvrAhUizDgGHS5TBNkQ_h16BAgKEAg#imgrc=WrEBTK4jxhcyyM</a:t>
            </a:r>
            <a:endParaRPr lang="en-US" sz="1600" dirty="0" smtClean="0">
              <a:hlinkClick r:id="rId3"/>
            </a:endParaRPr>
          </a:p>
          <a:p>
            <a:pPr>
              <a:buNone/>
            </a:pPr>
            <a:r>
              <a:rPr lang="en-US" dirty="0" smtClean="0"/>
              <a:t>For appearance</a:t>
            </a:r>
            <a:endParaRPr lang="en-US" sz="1600" dirty="0" smtClean="0"/>
          </a:p>
          <a:p>
            <a:r>
              <a:rPr lang="en-US" sz="1600" dirty="0" smtClean="0">
                <a:hlinkClick r:id="rId3"/>
              </a:rPr>
              <a:t>https://www.google.com/search?q=non+verbal+images+for+appearance&amp;rlz=1C1CHBD_enIN905IN905&amp;sxsrf=ALeKk009uMdutjtmBYgIUfLxKXmi5VFZQA:1598609950778&amp;tbm=isch&amp;source=iu&amp;ictx=1&amp;fir=ZkKG2iRG_OE5PM%252CxExR6NC_O7p_oM%252C_&amp;vet=1&amp;usg=AI4_-kQHxeKOfIgcr5FvOCThlHXUpZkWMA&amp;sa=X&amp;ved=2ahUKEwjK7f-R1r3rAhVCzjgGHWEJDx4Q9QF6BAgKEB4#imgrc=OXp4reFMlc40VM</a:t>
            </a:r>
            <a:endParaRPr lang="en-US" sz="1600" dirty="0" smtClean="0"/>
          </a:p>
          <a:p>
            <a:r>
              <a:rPr lang="en-US" sz="1600" dirty="0" smtClean="0">
                <a:hlinkClick r:id="rId4"/>
              </a:rPr>
              <a:t>https://www.pinterest.com/azeytez/career-wear/</a:t>
            </a:r>
            <a:endParaRPr lang="en-US" sz="1600" dirty="0" smtClean="0"/>
          </a:p>
          <a:p>
            <a:r>
              <a:rPr lang="en-US" sz="1600" u="sng" dirty="0" smtClean="0">
                <a:hlinkClick r:id="rId5"/>
              </a:rPr>
              <a:t>https://www.pinterest.com/pin/466474473899045177/</a:t>
            </a:r>
            <a:endParaRPr lang="en-US" sz="1600" dirty="0" smtClean="0"/>
          </a:p>
          <a:p>
            <a:pPr>
              <a:buNone/>
            </a:pPr>
            <a:r>
              <a:rPr lang="en-US" dirty="0" smtClean="0"/>
              <a:t>For hand shake</a:t>
            </a:r>
            <a:endParaRPr lang="en-US" sz="1600" dirty="0" smtClean="0"/>
          </a:p>
          <a:p>
            <a:r>
              <a:rPr lang="en-US" sz="1600" dirty="0" smtClean="0">
                <a:hlinkClick r:id="rId6"/>
              </a:rPr>
              <a:t>https://www.google.com/search?q=hand+shake+image&amp;tbm=isch&amp;ved=2ahUKEwiN9Kn42L3rAhV3hUsFHbsaABcQ2-cCegQIABAA&amp;oq=hand+shake&amp;gs_lcp=CgNpbWcQARgBMgUIABCxAzICCAAyAggAMgIIADICCAAyAggAMgIIADICCAAyAggAMgIIADoECAAQQzoHCAAQsQMQQ1CjJFiIpgFgv8cBaABwAHgAgAHJAYgBlg6SAQUwLjguMpgBAKABAaoBC2d3cy13aXotaW1nwAEB&amp;sclient=img&amp;ei=Dt1IX421DveKrtoPu7WAuAE&amp;rlz=1C1CHBD_enIN905IN905</a:t>
            </a:r>
            <a:endParaRPr lang="en-US" sz="1600" dirty="0" smtClean="0"/>
          </a:p>
          <a:p>
            <a:r>
              <a:rPr lang="en-US" sz="1600" u="sng" dirty="0" smtClean="0">
                <a:hlinkClick r:id="rId7"/>
              </a:rPr>
              <a:t>https://www.brighthr.com/articles/contracts/employee-contract-rights/</a:t>
            </a:r>
            <a:endParaRPr lang="en-US" sz="1600" dirty="0" smtClean="0"/>
          </a:p>
          <a:p>
            <a:r>
              <a:rPr lang="en-US" sz="1600" dirty="0" smtClean="0"/>
              <a:t> </a:t>
            </a:r>
            <a:r>
              <a:rPr lang="en-US" sz="1600" u="sng" dirty="0" smtClean="0">
                <a:hlinkClick r:id="rId8"/>
              </a:rPr>
              <a:t>https://medium.com/@Ibn_al_tagir/has-recommended</a:t>
            </a:r>
            <a:endParaRPr lang="en-US" sz="1600" dirty="0" smtClean="0"/>
          </a:p>
          <a:p>
            <a:r>
              <a:rPr lang="en-US" sz="1600" u="sng" dirty="0" smtClean="0">
                <a:hlinkClick r:id="rId9"/>
              </a:rPr>
              <a:t>https://www.pinterest.com/pin/45387908730312460/</a:t>
            </a:r>
            <a:endParaRPr lang="en-US" sz="1600" dirty="0" smtClean="0"/>
          </a:p>
          <a:p>
            <a:r>
              <a:rPr lang="en-US" sz="1600" u="sng" dirty="0" smtClean="0">
                <a:hlinkClick r:id="rId10"/>
              </a:rPr>
              <a:t>https://unsplash.com/s/photos/holding-hands</a:t>
            </a:r>
            <a:endParaRPr lang="en-US" sz="1600" dirty="0" smtClean="0"/>
          </a:p>
          <a:p>
            <a:endParaRPr lang="en-US" sz="1600" dirty="0"/>
          </a:p>
        </p:txBody>
      </p:sp>
      <p:sp>
        <p:nvSpPr>
          <p:cNvPr id="4" name="Slide Number Placeholder 3"/>
          <p:cNvSpPr>
            <a:spLocks noGrp="1"/>
          </p:cNvSpPr>
          <p:nvPr>
            <p:ph type="sldNum" sz="quarter" idx="12"/>
          </p:nvPr>
        </p:nvSpPr>
        <p:spPr/>
        <p:txBody>
          <a:bodyPr/>
          <a:lstStyle/>
          <a:p>
            <a:fld id="{2716D537-00A3-48D5-B119-AA4891EC3B4A}" type="slidenum">
              <a:rPr lang="en-US" smtClean="0"/>
              <a:pPr/>
              <a:t>34</a:t>
            </a:fld>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lnSpcReduction="10000"/>
          </a:bodyPr>
          <a:lstStyle/>
          <a:p>
            <a:pPr>
              <a:buNone/>
            </a:pPr>
            <a:r>
              <a:rPr lang="en-US" dirty="0" smtClean="0"/>
              <a:t>Kinesics</a:t>
            </a:r>
          </a:p>
          <a:p>
            <a:r>
              <a:rPr lang="en-US" sz="1600" u="sng" dirty="0" smtClean="0">
                <a:hlinkClick r:id="rId2"/>
              </a:rPr>
              <a:t>https://www.latimes.com/nation/politics/la-na-hillary-clinton-nevada-union-20150503-story.html </a:t>
            </a:r>
          </a:p>
          <a:p>
            <a:r>
              <a:rPr lang="en-US" sz="1600" u="sng" dirty="0" smtClean="0">
                <a:hlinkClick r:id="rId2"/>
              </a:rPr>
              <a:t>https://2012books.lardbucket.org/books/a-primer-on-communication-studies/s04-nonverbal-communication.html</a:t>
            </a:r>
            <a:r>
              <a:rPr lang="en-US" sz="1600" dirty="0" smtClean="0"/>
              <a:t> </a:t>
            </a:r>
          </a:p>
          <a:p>
            <a:r>
              <a:rPr lang="en-US" sz="1600" u="sng" dirty="0" smtClean="0">
                <a:hlinkClick r:id="rId3"/>
              </a:rPr>
              <a:t>https://slideplayer.com/slide/10381035/</a:t>
            </a:r>
            <a:endParaRPr lang="en-US" sz="1600" u="sng" dirty="0" smtClean="0"/>
          </a:p>
          <a:p>
            <a:r>
              <a:rPr lang="en-US" sz="1600" u="sng" dirty="0" smtClean="0">
                <a:hlinkClick r:id="rId4"/>
              </a:rPr>
              <a:t>https://www.google.com/url?sa=i&amp;url=http%3A%2F%2Fdixon-law.com%2FAreas-Of-Practice%2Fdiscrimination-claims%2F&amp;psig=AOvVaw3vNphVmq-U4ebzyyW74e4p&amp;ust=1598726433388000&amp;source=images&amp;cd=vfe&amp;ved=0CA0QjhxqFwoTCNi1hJvGvusCFQAAAAAdAAAAABAD</a:t>
            </a:r>
            <a:endParaRPr lang="en-US" sz="1600" dirty="0" smtClean="0"/>
          </a:p>
          <a:p>
            <a:r>
              <a:rPr lang="en-US" sz="1600" u="sng" dirty="0" smtClean="0">
                <a:hlinkClick r:id="rId5"/>
              </a:rPr>
              <a:t>https://smashyoursalesquota.com/blogs/blog/sales-motivation-meme</a:t>
            </a:r>
            <a:endParaRPr lang="en-US" sz="1600" dirty="0" smtClean="0"/>
          </a:p>
          <a:p>
            <a:r>
              <a:rPr lang="en-US" sz="1600" u="sng" dirty="0" smtClean="0">
                <a:hlinkClick r:id="rId6"/>
              </a:rPr>
              <a:t>https://growingleaders.com/blog/six-reasons-mentors-tell-failures-stories-and-why-mentees-listen-guest-post-by-regi-campbell/</a:t>
            </a:r>
            <a:endParaRPr lang="en-US" sz="1600" dirty="0" smtClean="0"/>
          </a:p>
          <a:p>
            <a:r>
              <a:rPr lang="en-US" sz="1600" u="sng" dirty="0" smtClean="0">
                <a:hlinkClick r:id="rId7"/>
              </a:rPr>
              <a:t>https://en.wiktionary.org/wiki/high_five</a:t>
            </a:r>
            <a:endParaRPr lang="en-US" sz="1600" dirty="0" smtClean="0"/>
          </a:p>
          <a:p>
            <a:pPr>
              <a:buNone/>
            </a:pPr>
            <a:r>
              <a:rPr lang="en-US" dirty="0" smtClean="0"/>
              <a:t>Cultural Influences</a:t>
            </a:r>
          </a:p>
          <a:p>
            <a:r>
              <a:rPr lang="en-US" sz="1600" u="sng" dirty="0" smtClean="0">
                <a:hlinkClick r:id="rId8"/>
              </a:rPr>
              <a:t>https://www.pinterest.com/pin/745416175799283471/</a:t>
            </a:r>
            <a:endParaRPr lang="en-US" sz="1600" dirty="0" smtClean="0"/>
          </a:p>
          <a:p>
            <a:r>
              <a:rPr lang="en-US" sz="1600" dirty="0" smtClean="0">
                <a:hlinkClick r:id="rId9"/>
              </a:rPr>
              <a:t>https://www.google.com/url?sa=i&amp;url=https%3A%2F%2Fwww.pinterest.com%2Fpin%2F439241769908303227%2F&amp;psig=AOvVaw2RxNcwZGJgXGa2_kuwpgT7&amp;ust=1598773247482000&amp;source=images&amp;cd=vfe&amp;ved=0CA0QjhxqFwoTCJiV_tb0v-sCFQAAAAAdAAAAABAD</a:t>
            </a:r>
            <a:endParaRPr lang="en-US" sz="1600" dirty="0" smtClean="0"/>
          </a:p>
          <a:p>
            <a:endParaRPr lang="en-US" sz="1600" dirty="0" smtClean="0"/>
          </a:p>
          <a:p>
            <a:endParaRPr lang="en-US" dirty="0"/>
          </a:p>
        </p:txBody>
      </p:sp>
      <p:sp>
        <p:nvSpPr>
          <p:cNvPr id="4" name="Slide Number Placeholder 3"/>
          <p:cNvSpPr>
            <a:spLocks noGrp="1"/>
          </p:cNvSpPr>
          <p:nvPr>
            <p:ph type="sldNum" sz="quarter" idx="12"/>
          </p:nvPr>
        </p:nvSpPr>
        <p:spPr/>
        <p:txBody>
          <a:bodyPr/>
          <a:lstStyle/>
          <a:p>
            <a:fld id="{2716D537-00A3-48D5-B119-AA4891EC3B4A}" type="slidenum">
              <a:rPr lang="en-US" smtClean="0"/>
              <a:pPr/>
              <a:t>35</a:t>
            </a:fld>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buNone/>
            </a:pPr>
            <a:r>
              <a:rPr lang="en-US" dirty="0" smtClean="0"/>
              <a:t>Non-Verbal Cues Images</a:t>
            </a:r>
          </a:p>
          <a:p>
            <a:r>
              <a:rPr lang="en-US" sz="1600" u="sng" dirty="0" smtClean="0">
                <a:hlinkClick r:id="rId2"/>
              </a:rPr>
              <a:t>https://www.verywellmind.com/types-of-nonverbal-communication-2795397</a:t>
            </a:r>
            <a:endParaRPr lang="en-US" sz="1600" dirty="0" smtClean="0"/>
          </a:p>
          <a:p>
            <a:r>
              <a:rPr lang="en-US" sz="1600" u="sng" dirty="0" smtClean="0">
                <a:hlinkClick r:id="rId3"/>
              </a:rPr>
              <a:t>https://us.softbankrobotics.com/blog/the-future-of-natural-language-processing-non-verbal-communication</a:t>
            </a:r>
            <a:endParaRPr lang="en-US" sz="1600" u="sng" dirty="0" smtClean="0"/>
          </a:p>
          <a:p>
            <a:pPr>
              <a:buNone/>
            </a:pPr>
            <a:r>
              <a:rPr lang="en-US" dirty="0" smtClean="0"/>
              <a:t>Facial Expressions</a:t>
            </a:r>
          </a:p>
          <a:p>
            <a:r>
              <a:rPr lang="en-US" sz="1600" u="sng" dirty="0" smtClean="0">
                <a:hlinkClick r:id="rId4"/>
              </a:rPr>
              <a:t>https://www.pinterest.com/pin/443112050808040648/</a:t>
            </a:r>
            <a:endParaRPr lang="en-US" sz="1600" dirty="0" smtClean="0"/>
          </a:p>
          <a:p>
            <a:pPr>
              <a:buNone/>
            </a:pPr>
            <a:r>
              <a:rPr lang="en-US" dirty="0" smtClean="0"/>
              <a:t>What does it mean?</a:t>
            </a:r>
          </a:p>
          <a:p>
            <a:r>
              <a:rPr lang="en-US" sz="1600" u="sng" dirty="0" smtClean="0">
                <a:hlinkClick r:id="rId5"/>
              </a:rPr>
              <a:t>http://formatcomunicacion.com/NonverbalCommunication/nonverbal-communication-gestures-examples</a:t>
            </a:r>
            <a:endParaRPr lang="en-US" sz="1600" dirty="0"/>
          </a:p>
        </p:txBody>
      </p:sp>
      <p:sp>
        <p:nvSpPr>
          <p:cNvPr id="4" name="Slide Number Placeholder 3"/>
          <p:cNvSpPr>
            <a:spLocks noGrp="1"/>
          </p:cNvSpPr>
          <p:nvPr>
            <p:ph type="sldNum" sz="quarter" idx="12"/>
          </p:nvPr>
        </p:nvSpPr>
        <p:spPr/>
        <p:txBody>
          <a:bodyPr/>
          <a:lstStyle/>
          <a:p>
            <a:fld id="{2716D537-00A3-48D5-B119-AA4891EC3B4A}" type="slidenum">
              <a:rPr lang="en-US" smtClean="0"/>
              <a:pPr/>
              <a:t>36</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Firm/ Assertive Hand Shake</a:t>
            </a:r>
            <a:endParaRPr lang="en-US" dirty="0"/>
          </a:p>
        </p:txBody>
      </p:sp>
      <p:pic>
        <p:nvPicPr>
          <p:cNvPr id="1027" name="Picture 3" descr="C:\Users\Santosh Dev\Desktop\eng 2020\hand shake images\photo-1518135714426-c18f5ffb6f4d.jpg"/>
          <p:cNvPicPr>
            <a:picLocks noGrp="1" noChangeAspect="1" noChangeArrowheads="1"/>
          </p:cNvPicPr>
          <p:nvPr>
            <p:ph idx="1"/>
          </p:nvPr>
        </p:nvPicPr>
        <p:blipFill>
          <a:blip r:embed="rId2" cstate="print"/>
          <a:stretch>
            <a:fillRect/>
          </a:stretch>
        </p:blipFill>
        <p:spPr bwMode="auto">
          <a:xfrm>
            <a:off x="2009775" y="1790700"/>
            <a:ext cx="6350000" cy="4114800"/>
          </a:xfrm>
          <a:prstGeom prst="rect">
            <a:avLst/>
          </a:prstGeom>
          <a:noFill/>
        </p:spPr>
      </p:pic>
      <p:sp>
        <p:nvSpPr>
          <p:cNvPr id="4" name="Slide Number Placeholder 3"/>
          <p:cNvSpPr>
            <a:spLocks noGrp="1"/>
          </p:cNvSpPr>
          <p:nvPr>
            <p:ph type="sldNum" sz="quarter" idx="12"/>
          </p:nvPr>
        </p:nvSpPr>
        <p:spPr/>
        <p:txBody>
          <a:bodyPr/>
          <a:lstStyle/>
          <a:p>
            <a:fld id="{2716D537-00A3-48D5-B119-AA4891EC3B4A}"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passive handshake</a:t>
            </a:r>
            <a:endParaRPr lang="en-US" dirty="0"/>
          </a:p>
        </p:txBody>
      </p:sp>
      <p:pic>
        <p:nvPicPr>
          <p:cNvPr id="3074" name="Picture 2" descr="C:\Users\Santosh Dev\Desktop\eng 2020\hand shake images\photo-1521791136064-7986c2920216.jpg"/>
          <p:cNvPicPr>
            <a:picLocks noGrp="1" noChangeAspect="1" noChangeArrowheads="1"/>
          </p:cNvPicPr>
          <p:nvPr>
            <p:ph idx="1"/>
          </p:nvPr>
        </p:nvPicPr>
        <p:blipFill>
          <a:blip r:embed="rId2" cstate="print"/>
          <a:stretch>
            <a:fillRect/>
          </a:stretch>
        </p:blipFill>
        <p:spPr bwMode="auto">
          <a:xfrm>
            <a:off x="2009775" y="1727200"/>
            <a:ext cx="6350000" cy="4241800"/>
          </a:xfrm>
          <a:prstGeom prst="rect">
            <a:avLst/>
          </a:prstGeom>
          <a:noFill/>
        </p:spPr>
      </p:pic>
      <p:sp>
        <p:nvSpPr>
          <p:cNvPr id="4" name="Slide Number Placeholder 3"/>
          <p:cNvSpPr>
            <a:spLocks noGrp="1"/>
          </p:cNvSpPr>
          <p:nvPr>
            <p:ph type="sldNum" sz="quarter" idx="12"/>
          </p:nvPr>
        </p:nvSpPr>
        <p:spPr/>
        <p:txBody>
          <a:bodyPr/>
          <a:lstStyle/>
          <a:p>
            <a:fld id="{2716D537-00A3-48D5-B119-AA4891EC3B4A}"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friendly hand shake</a:t>
            </a:r>
            <a:endParaRPr lang="en-US" dirty="0"/>
          </a:p>
        </p:txBody>
      </p:sp>
      <p:pic>
        <p:nvPicPr>
          <p:cNvPr id="4098" name="Picture 2" descr="C:\Users\Santosh Dev\Desktop\eng 2020\hand shake images\photo-1522098543979-ffc7f79a56c4.jpg"/>
          <p:cNvPicPr>
            <a:picLocks noGrp="1" noChangeAspect="1" noChangeArrowheads="1"/>
          </p:cNvPicPr>
          <p:nvPr>
            <p:ph idx="1"/>
          </p:nvPr>
        </p:nvPicPr>
        <p:blipFill>
          <a:blip r:embed="rId2" cstate="print"/>
          <a:stretch>
            <a:fillRect/>
          </a:stretch>
        </p:blipFill>
        <p:spPr bwMode="auto">
          <a:xfrm>
            <a:off x="3584575" y="1447800"/>
            <a:ext cx="3200400" cy="4800600"/>
          </a:xfrm>
          <a:prstGeom prst="rect">
            <a:avLst/>
          </a:prstGeom>
          <a:noFill/>
        </p:spPr>
      </p:pic>
      <p:sp>
        <p:nvSpPr>
          <p:cNvPr id="4" name="Slide Number Placeholder 3"/>
          <p:cNvSpPr>
            <a:spLocks noGrp="1"/>
          </p:cNvSpPr>
          <p:nvPr>
            <p:ph type="sldNum" sz="quarter" idx="12"/>
          </p:nvPr>
        </p:nvSpPr>
        <p:spPr/>
        <p:txBody>
          <a:bodyPr/>
          <a:lstStyle/>
          <a:p>
            <a:fld id="{2716D537-00A3-48D5-B119-AA4891EC3B4A}"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warm hand shake</a:t>
            </a:r>
            <a:endParaRPr lang="en-US" dirty="0"/>
          </a:p>
        </p:txBody>
      </p:sp>
      <p:pic>
        <p:nvPicPr>
          <p:cNvPr id="5122" name="Picture 2"/>
          <p:cNvPicPr>
            <a:picLocks noGrp="1" noChangeAspect="1" noChangeArrowheads="1"/>
          </p:cNvPicPr>
          <p:nvPr>
            <p:ph idx="1"/>
          </p:nvPr>
        </p:nvPicPr>
        <p:blipFill>
          <a:blip r:embed="rId2" cstate="print"/>
          <a:stretch>
            <a:fillRect/>
          </a:stretch>
        </p:blipFill>
        <p:spPr bwMode="auto">
          <a:xfrm>
            <a:off x="2803525" y="2262187"/>
            <a:ext cx="4762500" cy="3171825"/>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2716D537-00A3-48D5-B119-AA4891EC3B4A}" type="slidenum">
              <a:rPr lang="en-US" smtClean="0"/>
              <a:pPr/>
              <a:t>7</a:t>
            </a:fld>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5800" y="381000"/>
            <a:ext cx="7772400" cy="990600"/>
          </a:xfrm>
        </p:spPr>
        <p:txBody>
          <a:bodyPr/>
          <a:lstStyle/>
          <a:p>
            <a:pPr eaLnBrk="1" hangingPunct="1"/>
            <a:r>
              <a:rPr lang="en-US" dirty="0" smtClean="0"/>
              <a:t>Types of nonverbal behavior</a:t>
            </a:r>
          </a:p>
        </p:txBody>
      </p:sp>
      <p:sp>
        <p:nvSpPr>
          <p:cNvPr id="12291" name="Rectangle 3"/>
          <p:cNvSpPr>
            <a:spLocks noGrp="1" noChangeArrowheads="1"/>
          </p:cNvSpPr>
          <p:nvPr>
            <p:ph idx="1"/>
          </p:nvPr>
        </p:nvSpPr>
        <p:spPr/>
        <p:txBody>
          <a:bodyPr>
            <a:normAutofit/>
          </a:bodyPr>
          <a:lstStyle/>
          <a:p>
            <a:pPr eaLnBrk="1" hangingPunct="1"/>
            <a:r>
              <a:rPr lang="en-US" dirty="0" err="1" smtClean="0"/>
              <a:t>Proxemics</a:t>
            </a:r>
            <a:endParaRPr lang="en-US" dirty="0" smtClean="0"/>
          </a:p>
          <a:p>
            <a:pPr eaLnBrk="1" hangingPunct="1"/>
            <a:r>
              <a:rPr lang="en-US" dirty="0" err="1" smtClean="0"/>
              <a:t>Haptics</a:t>
            </a:r>
            <a:endParaRPr lang="en-US" dirty="0" smtClean="0"/>
          </a:p>
          <a:p>
            <a:pPr eaLnBrk="1" hangingPunct="1"/>
            <a:r>
              <a:rPr lang="en-US" dirty="0" err="1" smtClean="0"/>
              <a:t>Chronemics</a:t>
            </a:r>
            <a:endParaRPr lang="en-US" dirty="0" smtClean="0"/>
          </a:p>
          <a:p>
            <a:pPr eaLnBrk="1" hangingPunct="1"/>
            <a:r>
              <a:rPr lang="en-US" dirty="0" smtClean="0"/>
              <a:t>Kinesics</a:t>
            </a:r>
          </a:p>
          <a:p>
            <a:pPr eaLnBrk="1" hangingPunct="1"/>
            <a:r>
              <a:rPr lang="en-US" dirty="0" smtClean="0"/>
              <a:t>Artifacts</a:t>
            </a:r>
          </a:p>
          <a:p>
            <a:pPr eaLnBrk="1" hangingPunct="1"/>
            <a:r>
              <a:rPr lang="en-US" dirty="0" err="1" smtClean="0"/>
              <a:t>Vocalics</a:t>
            </a:r>
            <a:r>
              <a:rPr lang="en-US" dirty="0" smtClean="0"/>
              <a:t> or Paralanguage</a:t>
            </a:r>
          </a:p>
          <a:p>
            <a:pPr eaLnBrk="1" hangingPunct="1"/>
            <a:r>
              <a:rPr lang="en-US" dirty="0" smtClean="0"/>
              <a:t>Cultural Influence</a:t>
            </a:r>
          </a:p>
          <a:p>
            <a:pPr eaLnBrk="1" hangingPunct="1">
              <a:buNone/>
            </a:pPr>
            <a:r>
              <a:rPr lang="en-US" dirty="0" smtClean="0"/>
              <a:t> </a:t>
            </a:r>
          </a:p>
          <a:p>
            <a:pPr eaLnBrk="1" hangingPunct="1"/>
            <a:endParaRPr lang="en-US" dirty="0" smtClean="0"/>
          </a:p>
        </p:txBody>
      </p:sp>
      <p:sp>
        <p:nvSpPr>
          <p:cNvPr id="4" name="Slide Number Placeholder 3"/>
          <p:cNvSpPr>
            <a:spLocks noGrp="1"/>
          </p:cNvSpPr>
          <p:nvPr>
            <p:ph type="sldNum" sz="quarter" idx="12"/>
          </p:nvPr>
        </p:nvSpPr>
        <p:spPr/>
        <p:txBody>
          <a:bodyPr/>
          <a:lstStyle/>
          <a:p>
            <a:fld id="{2716D537-00A3-48D5-B119-AA4891EC3B4A}"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box(in)">
                                      <p:cBhvr>
                                        <p:cTn id="7" dur="5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box(in)">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box(in)">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box(in)">
                                      <p:cBhvr>
                                        <p:cTn id="22" dur="500"/>
                                        <p:tgtEl>
                                          <p:spTgt spid="122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2291">
                                            <p:txEl>
                                              <p:pRg st="4" end="4"/>
                                            </p:txEl>
                                          </p:spTgt>
                                        </p:tgtEl>
                                        <p:attrNameLst>
                                          <p:attrName>style.visibility</p:attrName>
                                        </p:attrNameLst>
                                      </p:cBhvr>
                                      <p:to>
                                        <p:strVal val="visible"/>
                                      </p:to>
                                    </p:set>
                                    <p:animEffect transition="in" filter="box(in)">
                                      <p:cBhvr>
                                        <p:cTn id="27" dur="500"/>
                                        <p:tgtEl>
                                          <p:spTgt spid="122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2291">
                                            <p:txEl>
                                              <p:pRg st="5" end="5"/>
                                            </p:txEl>
                                          </p:spTgt>
                                        </p:tgtEl>
                                        <p:attrNameLst>
                                          <p:attrName>style.visibility</p:attrName>
                                        </p:attrNameLst>
                                      </p:cBhvr>
                                      <p:to>
                                        <p:strVal val="visible"/>
                                      </p:to>
                                    </p:set>
                                    <p:animEffect transition="in" filter="box(in)">
                                      <p:cBhvr>
                                        <p:cTn id="32" dur="500"/>
                                        <p:tgtEl>
                                          <p:spTgt spid="1229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2291">
                                            <p:txEl>
                                              <p:pRg st="6" end="6"/>
                                            </p:txEl>
                                          </p:spTgt>
                                        </p:tgtEl>
                                        <p:attrNameLst>
                                          <p:attrName>style.visibility</p:attrName>
                                        </p:attrNameLst>
                                      </p:cBhvr>
                                      <p:to>
                                        <p:strVal val="visible"/>
                                      </p:to>
                                    </p:set>
                                    <p:animEffect transition="in" filter="box(in)">
                                      <p:cBhvr>
                                        <p:cTn id="37" dur="500"/>
                                        <p:tgtEl>
                                          <p:spTgt spid="1229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2291">
                                            <p:txEl>
                                              <p:pRg st="7" end="7"/>
                                            </p:txEl>
                                          </p:spTgt>
                                        </p:tgtEl>
                                        <p:attrNameLst>
                                          <p:attrName>style.visibility</p:attrName>
                                        </p:attrNameLst>
                                      </p:cBhvr>
                                      <p:to>
                                        <p:strVal val="visible"/>
                                      </p:to>
                                    </p:set>
                                    <p:animEffect transition="in" filter="box(in)">
                                      <p:cBhvr>
                                        <p:cTn id="42" dur="500"/>
                                        <p:tgtEl>
                                          <p:spTgt spid="122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Proxemics</a:t>
            </a:r>
            <a:r>
              <a:rPr lang="en-US" dirty="0" smtClean="0"/>
              <a:t> (space)</a:t>
            </a:r>
            <a:br>
              <a:rPr lang="en-US" dirty="0" smtClean="0"/>
            </a:br>
            <a:endParaRPr lang="en-US" dirty="0"/>
          </a:p>
        </p:txBody>
      </p:sp>
      <p:sp>
        <p:nvSpPr>
          <p:cNvPr id="3" name="Content Placeholder 2"/>
          <p:cNvSpPr>
            <a:spLocks noGrp="1"/>
          </p:cNvSpPr>
          <p:nvPr>
            <p:ph idx="1"/>
          </p:nvPr>
        </p:nvSpPr>
        <p:spPr>
          <a:xfrm>
            <a:off x="457200" y="990600"/>
            <a:ext cx="8229600" cy="5135563"/>
          </a:xfrm>
        </p:spPr>
        <p:txBody>
          <a:bodyPr>
            <a:normAutofit fontScale="55000" lnSpcReduction="20000"/>
          </a:bodyPr>
          <a:lstStyle/>
          <a:p>
            <a:pPr algn="just"/>
            <a:r>
              <a:rPr lang="en-US" dirty="0" smtClean="0"/>
              <a:t> Have you ever felt uncomfortable during a conversation because the other person was standing too close and invading your space? (example from students)</a:t>
            </a:r>
          </a:p>
          <a:p>
            <a:pPr algn="just"/>
            <a:endParaRPr lang="en-US" dirty="0" smtClean="0"/>
          </a:p>
          <a:p>
            <a:pPr algn="just"/>
            <a:r>
              <a:rPr lang="en-US" dirty="0" smtClean="0"/>
              <a:t> We all have a need for physical space, although that need differs depending on the culture, the situation, and the closeness of the relationship. </a:t>
            </a:r>
          </a:p>
          <a:p>
            <a:pPr algn="just"/>
            <a:endParaRPr lang="en-US" dirty="0" smtClean="0"/>
          </a:p>
          <a:p>
            <a:pPr algn="just"/>
            <a:r>
              <a:rPr lang="en-US" dirty="0" smtClean="0"/>
              <a:t>The space between the sender and the receiver of a message influences the way the message is interpreted. </a:t>
            </a:r>
          </a:p>
          <a:p>
            <a:pPr algn="just"/>
            <a:endParaRPr lang="en-US" dirty="0" smtClean="0"/>
          </a:p>
          <a:p>
            <a:pPr algn="just"/>
            <a:r>
              <a:rPr lang="en-US" dirty="0" smtClean="0"/>
              <a:t>Different cultures have different comfort levels of distance</a:t>
            </a:r>
          </a:p>
          <a:p>
            <a:pPr algn="just"/>
            <a:endParaRPr lang="en-US" dirty="0" smtClean="0"/>
          </a:p>
          <a:p>
            <a:pPr algn="just"/>
            <a:r>
              <a:rPr lang="en-US" dirty="0" smtClean="0"/>
              <a:t>As children grow older, they become less dependent on parents and require more space </a:t>
            </a:r>
          </a:p>
          <a:p>
            <a:pPr algn="just"/>
            <a:endParaRPr lang="en-US" dirty="0" smtClean="0"/>
          </a:p>
          <a:p>
            <a:pPr algn="just"/>
            <a:r>
              <a:rPr lang="en-US" dirty="0" smtClean="0"/>
              <a:t>You can use physical space to communicate many different nonverbal messages, including signals of intimacy and affection, aggression or dominance                 (examples from students)</a:t>
            </a:r>
            <a:endParaRPr lang="en-US" dirty="0"/>
          </a:p>
        </p:txBody>
      </p:sp>
      <p:sp>
        <p:nvSpPr>
          <p:cNvPr id="4" name="Slide Number Placeholder 3"/>
          <p:cNvSpPr>
            <a:spLocks noGrp="1"/>
          </p:cNvSpPr>
          <p:nvPr>
            <p:ph type="sldNum" sz="quarter" idx="12"/>
          </p:nvPr>
        </p:nvSpPr>
        <p:spPr/>
        <p:txBody>
          <a:bodyPr/>
          <a:lstStyle/>
          <a:p>
            <a:fld id="{2716D537-00A3-48D5-B119-AA4891EC3B4A}" type="slidenum">
              <a:rPr lang="en-US" smtClean="0"/>
              <a:pPr/>
              <a:t>9</a:t>
            </a:fld>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887</TotalTime>
  <Words>676</Words>
  <Application>Microsoft Office PowerPoint</Application>
  <PresentationFormat>On-screen Show (4:3)</PresentationFormat>
  <Paragraphs>225</Paragraphs>
  <Slides>36</Slides>
  <Notes>3</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Solstice</vt:lpstr>
      <vt:lpstr>NON VERBAL COMMUNICATION -I </vt:lpstr>
      <vt:lpstr>Topics to be covered</vt:lpstr>
      <vt:lpstr>Nonverbal can include:</vt:lpstr>
      <vt:lpstr>A Firm/ Assertive Hand Shake</vt:lpstr>
      <vt:lpstr>A passive handshake</vt:lpstr>
      <vt:lpstr>A friendly hand shake</vt:lpstr>
      <vt:lpstr>A warm hand shake</vt:lpstr>
      <vt:lpstr>Types of nonverbal behavior</vt:lpstr>
      <vt:lpstr>Proxemics (space) </vt:lpstr>
      <vt:lpstr>Haptics (touch)</vt:lpstr>
      <vt:lpstr>CHRONEMICS (time)</vt:lpstr>
      <vt:lpstr>Slide 12</vt:lpstr>
      <vt:lpstr>Kinesics (movement)</vt:lpstr>
      <vt:lpstr>Slide 14</vt:lpstr>
      <vt:lpstr>Slide 15</vt:lpstr>
      <vt:lpstr>Slide 16</vt:lpstr>
      <vt:lpstr>Slide 17</vt:lpstr>
      <vt:lpstr>CULTURAL INFLUENCES</vt:lpstr>
      <vt:lpstr>Slide 19</vt:lpstr>
      <vt:lpstr>TIPS FOR READING BODY LANGUAGE</vt:lpstr>
      <vt:lpstr>What message is given by their appearances?</vt:lpstr>
      <vt:lpstr>Color Influences Communication</vt:lpstr>
      <vt:lpstr>Slide 23</vt:lpstr>
      <vt:lpstr>Slide 24</vt:lpstr>
      <vt:lpstr>Slide 25</vt:lpstr>
      <vt:lpstr>Facial Expressions</vt:lpstr>
      <vt:lpstr>What does it mean?</vt:lpstr>
      <vt:lpstr>Slide 28</vt:lpstr>
      <vt:lpstr>Links for videos on Non-Verbal Cues</vt:lpstr>
      <vt:lpstr>Learning Outcome</vt:lpstr>
      <vt:lpstr>Relevance</vt:lpstr>
      <vt:lpstr>MCQ (Choose the right answer and write)</vt:lpstr>
      <vt:lpstr>References </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effects of non verbal communication</dc:title>
  <dc:creator>Santosh Dev</dc:creator>
  <cp:lastModifiedBy>monali</cp:lastModifiedBy>
  <cp:revision>122</cp:revision>
  <dcterms:created xsi:type="dcterms:W3CDTF">2015-09-25T13:56:31Z</dcterms:created>
  <dcterms:modified xsi:type="dcterms:W3CDTF">2020-09-29T09:13:50Z</dcterms:modified>
</cp:coreProperties>
</file>