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302" r:id="rId3"/>
    <p:sldId id="260" r:id="rId4"/>
    <p:sldId id="292" r:id="rId5"/>
    <p:sldId id="259" r:id="rId6"/>
    <p:sldId id="258" r:id="rId7"/>
    <p:sldId id="29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9" r:id="rId25"/>
    <p:sldId id="277" r:id="rId26"/>
    <p:sldId id="278" r:id="rId27"/>
    <p:sldId id="281" r:id="rId28"/>
    <p:sldId id="293" r:id="rId29"/>
    <p:sldId id="291" r:id="rId30"/>
    <p:sldId id="294" r:id="rId31"/>
    <p:sldId id="300" r:id="rId32"/>
    <p:sldId id="30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05630-2395-46A9-A837-ED0577E88943}" type="datetimeFigureOut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D69893-82A4-4D3C-A48D-BDF71A74851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ingspecialistmaterials.blogspot.com/2015/08/slow-and-labored-reading-causes-and.html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philseflsupport.com/reading_approaches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.in/books?id=FPAWOlxzlSwC&amp;pg=PT85&amp;lpg=PT85&amp;dq=2+approaches+:SQ3R+and+PRWR&amp;source=bl&amp;ots=JHwggJjP9V&amp;sig=ACfU3U1EA6CoyznR253gq-YYh57YcbBxfA&amp;hl=en&amp;sa=X&amp;ved=2ahUKEwiai-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 </a:t>
            </a:r>
            <a:r>
              <a:rPr lang="en-US" dirty="0" err="1"/>
              <a:t>Image:https</a:t>
            </a:r>
            <a:r>
              <a:rPr lang="en-US" dirty="0"/>
              <a:t>://</a:t>
            </a:r>
            <a:r>
              <a:rPr lang="en-US" dirty="0" err="1"/>
              <a:t>www.google.com</a:t>
            </a:r>
            <a:r>
              <a:rPr lang="en-US" dirty="0"/>
              <a:t>/</a:t>
            </a:r>
            <a:r>
              <a:rPr lang="en-US" dirty="0" err="1"/>
              <a:t>search?q</a:t>
            </a:r>
            <a:r>
              <a:rPr lang="en-US" dirty="0"/>
              <a:t>=</a:t>
            </a:r>
            <a:r>
              <a:rPr lang="en-US" dirty="0" err="1"/>
              <a:t>reading+images&amp;rlz</a:t>
            </a:r>
            <a:r>
              <a:rPr lang="en-US" dirty="0"/>
              <a:t>=1C1GGRV_enIN764IN764&amp;sxsrf=ALeKk033pH6wa2YrIz50uAxorBpzTQ3bMA:1598094643538&amp;tbm=</a:t>
            </a:r>
            <a:r>
              <a:rPr lang="en-US" dirty="0" err="1"/>
              <a:t>isch&amp;source</a:t>
            </a:r>
            <a:r>
              <a:rPr lang="en-US" dirty="0"/>
              <a:t>=</a:t>
            </a:r>
            <a:r>
              <a:rPr lang="en-US" dirty="0" err="1"/>
              <a:t>iu&amp;ictx</a:t>
            </a:r>
            <a:r>
              <a:rPr lang="en-US" dirty="0"/>
              <a:t>=1&amp;fir=fBOFQA_hKZjeKM%252CeeVWwsCbQtOsbM%252C_&amp;vet=1&amp;usg=AI4_-kQh-3QZi0abaiRDRVRYxSOffe410g&amp;sa=</a:t>
            </a:r>
            <a:r>
              <a:rPr lang="en-US" dirty="0" err="1"/>
              <a:t>X&amp;ved</a:t>
            </a:r>
            <a:r>
              <a:rPr lang="en-US" dirty="0"/>
              <a:t>=2ahUKEwiXoa681q7rAhXNxDgGHfNZDakQ9QEwBnoECAoQOw#imgrc=</a:t>
            </a:r>
            <a:r>
              <a:rPr lang="en-US" dirty="0" err="1"/>
              <a:t>fBOFQA_hKZjeKM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Another method for reading textbooks effectively is the PRWR system. It is similar to the SQ3R, but it has only 4 steps instead of 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title is usually the shortest summary of the selection .Read the first and last paragraphs, as they often state the main idea.</a:t>
            </a:r>
          </a:p>
          <a:p>
            <a:r>
              <a:rPr lang="en-US" dirty="0"/>
              <a:t>Look for relationships between various headings and </a:t>
            </a:r>
            <a:r>
              <a:rPr lang="en-US" dirty="0" err="1"/>
              <a:t>subheadings.Jump</a:t>
            </a:r>
            <a:r>
              <a:rPr lang="en-US" dirty="0"/>
              <a:t> into the text and look for lists, emphasized words, pictures, graphs.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off definitions by writing DEF in the margin. Set off examples by writing EX in the margin. Use numbers to mark items in a list.</a:t>
            </a:r>
          </a:p>
          <a:p>
            <a:r>
              <a:rPr lang="en-US" dirty="0"/>
              <a:t>Watch for signal words: Emphasis: highlight important ideas that may be printed in bold type, italics, or underlined (above all, most of all, important to note, a key feature, remember that)</a:t>
            </a:r>
          </a:p>
          <a:p>
            <a:r>
              <a:rPr lang="en-US" dirty="0"/>
              <a:t>Addition: show that the writer’s thoughts will continue in the same direction (also, another, for one thing, moreover, another, second, in addition)</a:t>
            </a:r>
          </a:p>
          <a:p>
            <a:r>
              <a:rPr lang="en-US" dirty="0"/>
              <a:t>Change-of-direction: show that the writer will probably reverse or modify a previous statement (but, even though, in contrast, otherwise, still, yet, however, on the other hand)</a:t>
            </a:r>
          </a:p>
          <a:p>
            <a:r>
              <a:rPr lang="en-US" dirty="0"/>
              <a:t>Illustration: highlight examples that will make an idea clear (for example, once, such as, to illustrate, for instance, specifically)</a:t>
            </a:r>
          </a:p>
          <a:p>
            <a:endParaRPr lang="en-US" dirty="0"/>
          </a:p>
          <a:p>
            <a:r>
              <a:rPr lang="en-US" dirty="0"/>
              <a:t> Underline or star the most important points.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down key words. Make up recall words to memorize the items and then convert the items into questions for review.</a:t>
            </a:r>
          </a:p>
          <a:p>
            <a:r>
              <a:rPr lang="en-US" dirty="0"/>
              <a:t>Make sure you can read your own handwriting. Try to put the information in your own words as much as possible.</a:t>
            </a:r>
          </a:p>
          <a:p>
            <a:r>
              <a:rPr lang="en-US" dirty="0"/>
              <a:t>Try to follow the author’s order of headings and summarize the material whenever possible.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/>
            <a:r>
              <a:rPr lang="en-US" dirty="0"/>
              <a:t>Repeated self-testing and exposure to the material is the key to memorizing effectively.</a:t>
            </a:r>
          </a:p>
          <a:p>
            <a:pPr marL="228600" indent="-228600"/>
            <a:r>
              <a:rPr lang="en-US" dirty="0"/>
              <a:t>For more detail:  use example (p. 86 of text)</a:t>
            </a:r>
          </a:p>
          <a:p>
            <a:pPr marL="228600" indent="-228600"/>
            <a:r>
              <a:rPr lang="en-US" dirty="0"/>
              <a:t>Uses of Plants in City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Give off </a:t>
            </a:r>
            <a:r>
              <a:rPr lang="en-US" b="1" dirty="0"/>
              <a:t>O</a:t>
            </a:r>
            <a:r>
              <a:rPr lang="en-US" dirty="0"/>
              <a:t>xygen (and pleasant smell)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Absorb air </a:t>
            </a:r>
            <a:r>
              <a:rPr lang="en-US" b="1" dirty="0"/>
              <a:t>P</a:t>
            </a:r>
            <a:r>
              <a:rPr lang="en-US" dirty="0"/>
              <a:t>ollutants (gases used as nutrients)</a:t>
            </a:r>
          </a:p>
          <a:p>
            <a:pPr marL="228600" indent="-228600">
              <a:buFontTx/>
              <a:buAutoNum type="arabicPeriod"/>
            </a:pPr>
            <a:r>
              <a:rPr lang="en-US" b="1" dirty="0"/>
              <a:t>C</a:t>
            </a:r>
            <a:r>
              <a:rPr lang="en-US" dirty="0"/>
              <a:t>ool the air (evaporation from leaves)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Catch </a:t>
            </a:r>
            <a:r>
              <a:rPr lang="en-US" b="1" dirty="0"/>
              <a:t>D</a:t>
            </a:r>
            <a:r>
              <a:rPr lang="en-US" dirty="0"/>
              <a:t>ust particles</a:t>
            </a:r>
          </a:p>
          <a:p>
            <a:pPr marL="228600" indent="-228600">
              <a:buFontTx/>
              <a:buAutoNum type="arabicPeriod"/>
            </a:pPr>
            <a:r>
              <a:rPr lang="en-US" b="1" dirty="0"/>
              <a:t>M</a:t>
            </a:r>
            <a:r>
              <a:rPr lang="en-US" dirty="0"/>
              <a:t>uffle noises (traffic, construction)</a:t>
            </a:r>
          </a:p>
          <a:p>
            <a:pPr marL="228600" indent="-228600">
              <a:buFontTx/>
              <a:buAutoNum type="arabicPeriod"/>
            </a:pPr>
            <a:r>
              <a:rPr lang="en-US" dirty="0"/>
              <a:t>Hold </a:t>
            </a:r>
            <a:r>
              <a:rPr lang="en-US" b="1" dirty="0"/>
              <a:t>E</a:t>
            </a:r>
            <a:r>
              <a:rPr lang="en-US" dirty="0"/>
              <a:t>arth in place</a:t>
            </a:r>
          </a:p>
          <a:p>
            <a:pPr marL="228600" indent="-228600"/>
            <a:r>
              <a:rPr lang="en-US" dirty="0"/>
              <a:t>KEY WORD: MEDCOP</a:t>
            </a:r>
          </a:p>
          <a:p>
            <a:pPr marL="228600" indent="-228600"/>
            <a:r>
              <a:rPr lang="en-US" dirty="0"/>
              <a:t>KEY PHRASE: </a:t>
            </a:r>
            <a:r>
              <a:rPr lang="en-US" b="1" dirty="0"/>
              <a:t>O</a:t>
            </a:r>
            <a:r>
              <a:rPr lang="en-US" dirty="0"/>
              <a:t>ur </a:t>
            </a:r>
            <a:r>
              <a:rPr lang="en-US" b="1" dirty="0"/>
              <a:t>p</a:t>
            </a:r>
            <a:r>
              <a:rPr lang="en-US" dirty="0"/>
              <a:t>arents </a:t>
            </a:r>
            <a:r>
              <a:rPr lang="en-US" b="1" dirty="0"/>
              <a:t>c</a:t>
            </a:r>
            <a:r>
              <a:rPr lang="en-US" dirty="0"/>
              <a:t>ook </a:t>
            </a:r>
            <a:r>
              <a:rPr lang="en-US" b="1" dirty="0"/>
              <a:t>d</a:t>
            </a:r>
            <a:r>
              <a:rPr lang="en-US" dirty="0"/>
              <a:t>inner </a:t>
            </a:r>
            <a:r>
              <a:rPr lang="en-US" b="1" dirty="0"/>
              <a:t>m</a:t>
            </a:r>
            <a:r>
              <a:rPr lang="en-US" dirty="0"/>
              <a:t>ost </a:t>
            </a:r>
            <a:r>
              <a:rPr lang="en-US" b="1" dirty="0"/>
              <a:t>e</a:t>
            </a:r>
            <a:r>
              <a:rPr lang="en-US" dirty="0"/>
              <a:t>venings.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Sourse:</a:t>
            </a:r>
            <a:r>
              <a:rPr lang="en-US" dirty="0" err="1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learningspecialistmaterials.blogspot.com</a:t>
            </a:r>
            <a:r>
              <a:rPr lang="en-US" dirty="0">
                <a:hlinkClick r:id="rId3"/>
              </a:rPr>
              <a:t>/2015/08/slow-and-labored-reading-causes-</a:t>
            </a:r>
            <a:r>
              <a:rPr lang="en-US" dirty="0" err="1">
                <a:hlinkClick r:id="rId3"/>
              </a:rPr>
              <a:t>and.html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Source: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://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philseflsupport.com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/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reading_approaches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Source: </a:t>
            </a:r>
            <a:r>
              <a:rPr lang="en-US" sz="1200" dirty="0"/>
              <a:t>FRANK SMITH: LAWRENCE ERLBAUM ASSOCIATES, PUBLISHERS  Mahwah, New Jersey London, 2004</a:t>
            </a:r>
          </a:p>
          <a:p>
            <a:r>
              <a:rPr lang="en-US" sz="1200" dirty="0"/>
              <a:t>And Google</a:t>
            </a:r>
            <a:br>
              <a:rPr lang="en-US" sz="1200" dirty="0"/>
            </a:br>
            <a:r>
              <a:rPr lang="en-US" sz="1200" dirty="0"/>
              <a:t>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Source:Kenneth</a:t>
            </a:r>
            <a:r>
              <a:rPr lang="en-US" baseline="0" dirty="0"/>
              <a:t> </a:t>
            </a:r>
            <a:r>
              <a:rPr lang="en-US" baseline="0" dirty="0" err="1"/>
              <a:t>s.Goodman,Wayne</a:t>
            </a:r>
            <a:r>
              <a:rPr lang="en-US" baseline="0" dirty="0"/>
              <a:t> state University, Journal of the Reading Specialist.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(Goodman, 1968; Smith, 1973 ).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Source:Technical</a:t>
            </a:r>
            <a:r>
              <a:rPr lang="en-US" baseline="0" dirty="0"/>
              <a:t> </a:t>
            </a:r>
            <a:r>
              <a:rPr lang="en-US" baseline="0" dirty="0" err="1"/>
              <a:t>communication:Meenakshi</a:t>
            </a:r>
            <a:r>
              <a:rPr lang="en-US" baseline="0" dirty="0"/>
              <a:t> Raman and </a:t>
            </a:r>
            <a:r>
              <a:rPr lang="en-US" baseline="0" dirty="0" err="1"/>
              <a:t>Sangeeta</a:t>
            </a:r>
            <a:r>
              <a:rPr lang="en-US" baseline="0" dirty="0"/>
              <a:t> </a:t>
            </a:r>
            <a:r>
              <a:rPr lang="en-US" baseline="0" dirty="0" err="1"/>
              <a:t>Sharma,BITS,Pilani,Oxford</a:t>
            </a:r>
            <a:r>
              <a:rPr lang="en-US" baseline="0" dirty="0"/>
              <a:t> University Press.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hlinkClick r:id="rId3"/>
              </a:rPr>
              <a:t>Source:https</a:t>
            </a:r>
            <a:r>
              <a:rPr lang="en-US" dirty="0">
                <a:hlinkClick r:id="rId3"/>
              </a:rPr>
              <a:t>://</a:t>
            </a:r>
            <a:r>
              <a:rPr lang="en-US" dirty="0" err="1">
                <a:hlinkClick r:id="rId3"/>
              </a:rPr>
              <a:t>books.google.co.in</a:t>
            </a:r>
            <a:r>
              <a:rPr lang="en-US" dirty="0">
                <a:hlinkClick r:id="rId3"/>
              </a:rPr>
              <a:t>/</a:t>
            </a:r>
            <a:r>
              <a:rPr lang="en-US" dirty="0" err="1">
                <a:hlinkClick r:id="rId3"/>
              </a:rPr>
              <a:t>books?id</a:t>
            </a:r>
            <a:r>
              <a:rPr lang="en-US" dirty="0">
                <a:hlinkClick r:id="rId3"/>
              </a:rPr>
              <a:t>=</a:t>
            </a:r>
            <a:r>
              <a:rPr lang="en-US" dirty="0" err="1">
                <a:hlinkClick r:id="rId3"/>
              </a:rPr>
              <a:t>FPAWOlxzlSwC&amp;pg</a:t>
            </a:r>
            <a:r>
              <a:rPr lang="en-US" dirty="0">
                <a:hlinkClick r:id="rId3"/>
              </a:rPr>
              <a:t>=PT85&amp;lpg=PT85&amp;dq=2+approaches+:SQ3R+and+PRWR&amp;source=</a:t>
            </a:r>
            <a:r>
              <a:rPr lang="en-US" dirty="0" err="1">
                <a:hlinkClick r:id="rId3"/>
              </a:rPr>
              <a:t>bl&amp;ots</a:t>
            </a:r>
            <a:r>
              <a:rPr lang="en-US" dirty="0">
                <a:hlinkClick r:id="rId3"/>
              </a:rPr>
              <a:t>=JHwggJjP9V&amp;sig=ACfU3U1EA6CoyznR253gq-YYh57YcbBxfA&amp;hl=</a:t>
            </a:r>
            <a:r>
              <a:rPr lang="en-US" dirty="0" err="1">
                <a:hlinkClick r:id="rId3"/>
              </a:rPr>
              <a:t>en&amp;sa</a:t>
            </a:r>
            <a:r>
              <a:rPr lang="en-US" dirty="0">
                <a:hlinkClick r:id="rId3"/>
              </a:rPr>
              <a:t>=</a:t>
            </a:r>
            <a:r>
              <a:rPr lang="en-US" dirty="0" err="1">
                <a:hlinkClick r:id="rId3"/>
              </a:rPr>
              <a:t>X&amp;ved</a:t>
            </a:r>
            <a:r>
              <a:rPr lang="en-US" dirty="0">
                <a:hlinkClick r:id="rId3"/>
              </a:rPr>
              <a:t>=2ahUKEwiai-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asking questions and then reading to find the answers, your mind is less likely to wander…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D69893-82A4-4D3C-A48D-BDF71A74851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6B26-15E6-4E27-AD6C-FB9F62E4EB0A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02700-C12E-4944-979E-57C065ACD274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54E1-6068-4854-B29B-12694C50719F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EA734-53E0-4083-B7C3-E718895C8BC0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52CB3-8983-433A-AA89-E7CCD9E8472E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4979-1426-4B75-B1D1-D8AA158F440E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984-B089-4C73-815C-01D38C41D69A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7559F-F334-4541-8DEE-7996B3DFC3C0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BD852-F720-4ED0-BD19-582CA7533A2B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A2C09-8157-492D-87DE-18CE01EDA77D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2CB7-4FCE-418C-9782-700733C27034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940644B-788B-4712-BE78-0538B5B74417}" type="datetime1">
              <a:rPr lang="en-US" smtClean="0"/>
              <a:pPr/>
              <a:t>12/2/2020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18525B7-4DBB-4308-BD9F-9ECD45667CE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8077200" cy="121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Reading Skills</a:t>
            </a:r>
          </a:p>
        </p:txBody>
      </p:sp>
      <p:sp>
        <p:nvSpPr>
          <p:cNvPr id="48130" name="AutoShape 2" descr="Audiobooks Develop Children's Reading Skills - Tales2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132" name="AutoShape 4" descr="Audiobooks Develop Children's Reading Skills - Tales2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48134" name="Picture 6" descr="C:\Users\Nilu\Desktop\image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819400"/>
            <a:ext cx="5486400" cy="3733800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686800" cy="762000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Strategies required to read successfully.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To enhance understanding of the content in a text.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Identifying main points in discourse.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To improve attention and concentration.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To increase personal involvement.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To make reading more active process.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To promote critical thinking and evaluation.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Types of Reading Technique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4191000"/>
          </a:xfrm>
        </p:spPr>
        <p:txBody>
          <a:bodyPr/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Intensive reading</a:t>
            </a:r>
          </a:p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Extensive Reading</a:t>
            </a:r>
          </a:p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Skimming</a:t>
            </a:r>
          </a:p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Scanning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763000" cy="4706112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Intensive reading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earners 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 in detail with specific learning aims and tasks. Ex: Text Book</a:t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 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Extensive Reading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 Learners read texts for pleasure and to develop general reading skills. Ex: Magazine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br>
              <a:rPr lang="en-IN" sz="2800" dirty="0">
                <a:latin typeface="Times New Roman" pitchFamily="18" charset="0"/>
                <a:cs typeface="Times New Roman" pitchFamily="18" charset="0"/>
              </a:rPr>
            </a:b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534400" cy="5943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Skimming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Read quickly without stopping to study the text in details.(Gist reading)</a:t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Done at a speed three to four times faster than normal reading. </a:t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br>
              <a:rPr lang="en-US" sz="3200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Scanning</a:t>
            </a:r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Read more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slowly and carefully looking for specific information</a:t>
            </a:r>
            <a:br>
              <a:rPr lang="en-IN" sz="3200" dirty="0">
                <a:latin typeface="Times New Roman" pitchFamily="18" charset="0"/>
                <a:cs typeface="Times New Roman" pitchFamily="18" charset="0"/>
              </a:rPr>
            </a:b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219200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Two classical approaches to studying from textbooks</a:t>
            </a:r>
            <a:endParaRPr lang="en-US" sz="4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352800"/>
          </a:xfrm>
        </p:spPr>
        <p:txBody>
          <a:bodyPr>
            <a:normAutofit/>
          </a:bodyPr>
          <a:lstStyle/>
          <a:p>
            <a:pPr>
              <a:buSzPct val="115000"/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SQ3R STUDY SYSTEM</a:t>
            </a:r>
          </a:p>
          <a:p>
            <a:pPr>
              <a:buSzPct val="115000"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SzPct val="115000"/>
              <a:buFont typeface="Wingdings" pitchFamily="2" charset="2"/>
              <a:buChar char="Ø"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THE PRWR STUDY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Tahoma" pitchFamily="34" charset="0"/>
              </a:rPr>
              <a:t>THE SQ3R STUDY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sz="3300" b="1" dirty="0">
                <a:solidFill>
                  <a:schemeClr val="tx2"/>
                </a:solidFill>
                <a:latin typeface="Tahoma" pitchFamily="34" charset="0"/>
              </a:rPr>
              <a:t>5 STEPS:</a:t>
            </a:r>
          </a:p>
          <a:p>
            <a:pPr marL="883920" lvl="1" indent="-609600">
              <a:lnSpc>
                <a:spcPct val="150000"/>
              </a:lnSpc>
              <a:buSzPct val="110000"/>
              <a:buFont typeface="Wingdings" pitchFamily="2" charset="2"/>
              <a:buChar char="Ø"/>
            </a:pPr>
            <a:r>
              <a:rPr lang="en-US" sz="2800" dirty="0">
                <a:latin typeface="Tahoma" pitchFamily="34" charset="0"/>
              </a:rPr>
              <a:t>SURVEY</a:t>
            </a:r>
          </a:p>
          <a:p>
            <a:pPr marL="883920" lvl="1" indent="-609600">
              <a:lnSpc>
                <a:spcPct val="150000"/>
              </a:lnSpc>
              <a:buSzPct val="110000"/>
              <a:buFont typeface="Wingdings" pitchFamily="2" charset="2"/>
              <a:buChar char="Ø"/>
            </a:pPr>
            <a:r>
              <a:rPr lang="en-US" sz="2800" dirty="0">
                <a:latin typeface="Tahoma" pitchFamily="34" charset="0"/>
              </a:rPr>
              <a:t>QUESTION</a:t>
            </a:r>
          </a:p>
          <a:p>
            <a:pPr marL="883920" lvl="1" indent="-609600">
              <a:lnSpc>
                <a:spcPct val="150000"/>
              </a:lnSpc>
              <a:buSzPct val="110000"/>
              <a:buFont typeface="Wingdings" pitchFamily="2" charset="2"/>
              <a:buChar char="Ø"/>
            </a:pPr>
            <a:r>
              <a:rPr lang="en-US" sz="2800" dirty="0">
                <a:latin typeface="Tahoma" pitchFamily="34" charset="0"/>
              </a:rPr>
              <a:t>READ </a:t>
            </a:r>
          </a:p>
          <a:p>
            <a:pPr marL="883920" lvl="1" indent="-609600">
              <a:lnSpc>
                <a:spcPct val="150000"/>
              </a:lnSpc>
              <a:buSzPct val="110000"/>
              <a:buFont typeface="Wingdings" pitchFamily="2" charset="2"/>
              <a:buChar char="Ø"/>
            </a:pPr>
            <a:r>
              <a:rPr lang="en-US" sz="2800" dirty="0">
                <a:latin typeface="Tahoma" pitchFamily="34" charset="0"/>
              </a:rPr>
              <a:t>RECITE</a:t>
            </a:r>
          </a:p>
          <a:p>
            <a:pPr marL="883920" lvl="1" indent="-609600">
              <a:lnSpc>
                <a:spcPct val="150000"/>
              </a:lnSpc>
              <a:buSzPct val="110000"/>
              <a:buFont typeface="Wingdings" pitchFamily="2" charset="2"/>
              <a:buChar char="Ø"/>
            </a:pPr>
            <a:r>
              <a:rPr lang="en-US" sz="2800" dirty="0">
                <a:latin typeface="Tahoma" pitchFamily="34" charset="0"/>
              </a:rPr>
              <a:t>REVIEW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                   SQ3R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Tahoma" pitchFamily="34" charset="0"/>
              </a:rPr>
              <a:t>STEP 1 – SURVEY</a:t>
            </a:r>
          </a:p>
          <a:p>
            <a:pPr marL="609600" indent="-609600" algn="just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Start scanning the material to get its purpose and main ideas.</a:t>
            </a:r>
          </a:p>
          <a:p>
            <a:pPr marL="609600" indent="-609600" algn="just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Look over headings and subheadings</a:t>
            </a:r>
          </a:p>
          <a:p>
            <a:pPr marL="609600" indent="-609600" algn="just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Explore the text by noting italicized, bold printed sections; briefly review pictures, diagrams, and graphs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                   SQ3R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Tahoma" pitchFamily="34" charset="0"/>
              </a:rPr>
              <a:t>STEP 2 – QUESTION</a:t>
            </a:r>
          </a:p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asking yourself series of self generated questions</a:t>
            </a:r>
          </a:p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For example: If the heading is:</a:t>
            </a:r>
          </a:p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 “Human growth and its measurements”</a:t>
            </a:r>
          </a:p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You could make that into:</a:t>
            </a:r>
          </a:p>
          <a:p>
            <a:pPr marL="609600" indent="-609600" algn="just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 “How is growth defined?” “How is human growth measured?”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SQ3R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Tahoma" pitchFamily="34" charset="0"/>
              </a:rPr>
              <a:t>STEP 3 – READ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Asking questions as you read will not only keep you alert but help you remember.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 SQ3R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Tahoma" pitchFamily="34" charset="0"/>
              </a:rPr>
              <a:t>STEP 4 – RECITE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You could ask yourself n recite the answers to your questions.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This will help you see exactly what you know and what you don’t know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3820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Topics to be Covered: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>
            <a:normAutofit fontScale="47500" lnSpcReduction="20000"/>
          </a:bodyPr>
          <a:lstStyle/>
          <a:p>
            <a:r>
              <a:rPr lang="en-US" sz="4200" b="1" dirty="0"/>
              <a:t>Purpose of Reading</a:t>
            </a:r>
          </a:p>
          <a:p>
            <a:r>
              <a:rPr lang="en-US" sz="4200" b="1" dirty="0"/>
              <a:t>Definition</a:t>
            </a:r>
          </a:p>
          <a:p>
            <a:r>
              <a:rPr lang="en-US" sz="4200" b="1" dirty="0"/>
              <a:t>Elements of Reading</a:t>
            </a:r>
          </a:p>
          <a:p>
            <a:r>
              <a:rPr lang="en-US" sz="4200" b="1" dirty="0"/>
              <a:t>Strategies of successful Reading</a:t>
            </a:r>
          </a:p>
          <a:p>
            <a:r>
              <a:rPr lang="en-US" sz="4200" b="1" dirty="0"/>
              <a:t>Types of Reading Technique</a:t>
            </a:r>
          </a:p>
          <a:p>
            <a:r>
              <a:rPr lang="en-US" sz="4200" b="1" dirty="0"/>
              <a:t>Approach to Reading Textbook</a:t>
            </a:r>
          </a:p>
          <a:p>
            <a:r>
              <a:rPr lang="en-US" sz="4200" b="1" dirty="0"/>
              <a:t>Reason of slow reading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4200" b="1" dirty="0"/>
              <a:t>Resources to be consulted for further reading: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800" b="1" dirty="0" err="1"/>
              <a:t>Chaturvedi</a:t>
            </a:r>
            <a:r>
              <a:rPr lang="en-US" sz="3800" b="1" dirty="0"/>
              <a:t>. P.D ( 2011). Business Communication: Concepts, Cases, and</a:t>
            </a:r>
          </a:p>
          <a:p>
            <a:pPr>
              <a:buNone/>
            </a:pPr>
            <a:r>
              <a:rPr lang="en-US" sz="3800" b="1" dirty="0"/>
              <a:t>Applications, Second edition, Pearson Education India.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200" dirty="0"/>
              <a:t>Its online availability site:</a:t>
            </a:r>
          </a:p>
          <a:p>
            <a:pPr>
              <a:buNone/>
            </a:pPr>
            <a:r>
              <a:rPr lang="en-US" sz="3200" dirty="0">
                <a:solidFill>
                  <a:srgbClr val="FFC000"/>
                </a:solidFill>
              </a:rPr>
              <a:t>https://docs.google.com/viewer?a=v&amp;pid=sites&amp;srcid=ZGVmYXVsdGRvbWFpbnxvbG</a:t>
            </a:r>
          </a:p>
          <a:p>
            <a:pPr>
              <a:buNone/>
            </a:pPr>
            <a:r>
              <a:rPr lang="en-US" sz="3200" dirty="0">
                <a:solidFill>
                  <a:srgbClr val="FFC000"/>
                </a:solidFill>
              </a:rPr>
              <a:t>Vya2RyZXN8Z3g6MjU4MTc4NTNmMTdjMWVjNg</a:t>
            </a:r>
          </a:p>
          <a:p>
            <a:pPr>
              <a:buNone/>
            </a:pPr>
            <a:endParaRPr lang="en-US" sz="3200" dirty="0"/>
          </a:p>
          <a:p>
            <a:pPr>
              <a:buNone/>
            </a:pPr>
            <a:r>
              <a:rPr lang="en-US" sz="3400" b="1" dirty="0" err="1"/>
              <a:t>Rizvi</a:t>
            </a:r>
            <a:r>
              <a:rPr lang="en-US" sz="3400" b="1" dirty="0"/>
              <a:t>, A. R. ( 2018) ‘Effective Technical Communication’ 2nd edition, McGraw Hill</a:t>
            </a:r>
          </a:p>
          <a:p>
            <a:pPr>
              <a:buNone/>
            </a:pPr>
            <a:r>
              <a:rPr lang="en-US" sz="3400" b="1" dirty="0"/>
              <a:t>Education Private Limited, Chennai.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 SQ3R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Tahoma" pitchFamily="34" charset="0"/>
              </a:rPr>
              <a:t>STEP 5 – REVIEW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After you complete all the sections, review the entire selection.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See if you can recite the answers to your questions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/>
                </a:solidFill>
                <a:latin typeface="Tahoma" pitchFamily="34" charset="0"/>
              </a:rPr>
              <a:t>THE PRWR STUDY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11680"/>
            <a:ext cx="8229600" cy="4389120"/>
          </a:xfrm>
        </p:spPr>
        <p:txBody>
          <a:bodyPr/>
          <a:lstStyle/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b="1" dirty="0">
                <a:solidFill>
                  <a:schemeClr val="tx2"/>
                </a:solidFill>
                <a:latin typeface="Tahoma" pitchFamily="34" charset="0"/>
              </a:rPr>
              <a:t>4 STEPS:</a:t>
            </a:r>
          </a:p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endParaRPr lang="en-US" b="1" dirty="0">
              <a:solidFill>
                <a:schemeClr val="tx2"/>
              </a:solidFill>
              <a:latin typeface="Tahoma" pitchFamily="34" charset="0"/>
            </a:endParaRP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AutoNum type="arabicPeriod"/>
            </a:pPr>
            <a:r>
              <a:rPr lang="en-US" dirty="0">
                <a:latin typeface="Tahoma" pitchFamily="34" charset="0"/>
              </a:rPr>
              <a:t>PREVIEW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AutoNum type="arabicPeriod"/>
            </a:pPr>
            <a:r>
              <a:rPr lang="en-US" dirty="0">
                <a:latin typeface="Tahoma" pitchFamily="34" charset="0"/>
              </a:rPr>
              <a:t>READ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AutoNum type="arabicPeriod"/>
            </a:pPr>
            <a:r>
              <a:rPr lang="en-US" dirty="0">
                <a:latin typeface="Tahoma" pitchFamily="34" charset="0"/>
              </a:rPr>
              <a:t>WRITE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AutoNum type="arabicPeriod"/>
            </a:pPr>
            <a:r>
              <a:rPr lang="en-US" dirty="0">
                <a:latin typeface="Tahoma" pitchFamily="34" charset="0"/>
              </a:rPr>
              <a:t>RECITE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                                              PRWR 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Step 1 - PREVIEW</a:t>
            </a:r>
          </a:p>
          <a:p>
            <a:pPr marL="609600" indent="-609600">
              <a:buClr>
                <a:srgbClr val="00FFFF"/>
              </a:buClr>
              <a:buSzTx/>
              <a:buFont typeface="Wingdings" pitchFamily="2" charset="2"/>
              <a:buChar char="Ø"/>
            </a:pPr>
            <a:endParaRPr lang="en-US" dirty="0">
              <a:solidFill>
                <a:schemeClr val="tx2"/>
              </a:solidFill>
              <a:latin typeface="Tahoma" pitchFamily="34" charset="0"/>
            </a:endParaRPr>
          </a:p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	Make a 5-minute preview of the material to get a gist of the main topics and ideas in material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PRWR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Step 2 – READ AND MARK THE SELECTION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Read the material completely without stopping. 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As you read, underline, check, star or highlight significant points.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READING TO COMPREHEND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>
                <a:solidFill>
                  <a:schemeClr val="accent2"/>
                </a:solidFill>
                <a:latin typeface="Tahoma" pitchFamily="34" charset="0"/>
              </a:rPr>
              <a:t>Pay attention to: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 Definitions and examples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 Enumerations or lists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 Heading and subheadings</a:t>
            </a:r>
          </a:p>
          <a:p>
            <a:pPr algn="just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 Signal words – emphasis, addition, change of direction, illustration</a:t>
            </a:r>
          </a:p>
          <a:p>
            <a:pPr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 Main ideas in paragraphs and short selections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PRWR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Step 3 – WRITE STUDY NOTES</a:t>
            </a:r>
          </a:p>
          <a:p>
            <a:pPr marL="609600" indent="-609600">
              <a:lnSpc>
                <a:spcPct val="90000"/>
              </a:lnSpc>
              <a:buClr>
                <a:srgbClr val="00FFFF"/>
              </a:buClr>
              <a:buSzTx/>
              <a:buFont typeface="Wingdings" pitchFamily="2" charset="2"/>
              <a:buChar char="Ø"/>
            </a:pPr>
            <a:endParaRPr lang="en-US" dirty="0">
              <a:solidFill>
                <a:schemeClr val="tx2"/>
              </a:solidFill>
              <a:latin typeface="Tahoma" pitchFamily="34" charset="0"/>
            </a:endParaRP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Write notes in the margin of the text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Char char="Ø"/>
            </a:pPr>
            <a:endParaRPr lang="en-US" dirty="0">
              <a:latin typeface="Tahoma" pitchFamily="34" charset="0"/>
            </a:endParaRPr>
          </a:p>
          <a:p>
            <a:pPr marL="609600" indent="-609600" algn="ctr">
              <a:lnSpc>
                <a:spcPct val="90000"/>
              </a:lnSpc>
              <a:buSzTx/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OR</a:t>
            </a: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None/>
            </a:pPr>
            <a:endParaRPr lang="en-US" dirty="0">
              <a:latin typeface="Tahoma" pitchFamily="34" charset="0"/>
            </a:endParaRPr>
          </a:p>
          <a:p>
            <a:pPr marL="609600" indent="-609600">
              <a:lnSpc>
                <a:spcPct val="9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Prepare separate sheets of study notes.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                   PRWR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>
              <a:lnSpc>
                <a:spcPct val="150000"/>
              </a:lnSpc>
              <a:buClr>
                <a:srgbClr val="00FFFF"/>
              </a:buClr>
              <a:buSzTx/>
              <a:buFont typeface="Wingdings" pitchFamily="2" charset="2"/>
              <a:buNone/>
            </a:pPr>
            <a:r>
              <a:rPr lang="en-US" dirty="0">
                <a:solidFill>
                  <a:schemeClr val="tx2"/>
                </a:solidFill>
                <a:latin typeface="Tahoma" pitchFamily="34" charset="0"/>
              </a:rPr>
              <a:t>Step 4 – RECITE STUDY NOTES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Convert your notes into study questions. 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None/>
            </a:pPr>
            <a:r>
              <a:rPr lang="en-US" dirty="0">
                <a:latin typeface="Tahoma" pitchFamily="34" charset="0"/>
              </a:rPr>
              <a:t>     Ex: How did the measurement of human growth begin? OR Who was the first to record such measurement?</a:t>
            </a:r>
          </a:p>
          <a:p>
            <a:pPr marL="609600" indent="-609600">
              <a:lnSpc>
                <a:spcPct val="150000"/>
              </a:lnSpc>
              <a:buSzTx/>
              <a:buFont typeface="Wingdings" pitchFamily="2" charset="2"/>
              <a:buChar char="Ø"/>
            </a:pPr>
            <a:r>
              <a:rPr lang="en-US" dirty="0">
                <a:latin typeface="Tahoma" pitchFamily="34" charset="0"/>
              </a:rPr>
              <a:t>Recite your answer until you no longer have to look at your notes.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Main causes of slow and toiled reading</a:t>
            </a:r>
          </a:p>
        </p:txBody>
      </p:sp>
      <p:pic>
        <p:nvPicPr>
          <p:cNvPr id="1026" name="Picture 2" descr="C:\Users\Nilu\Desktop\Screen Shot 2015-08-09 at 11.58.09 AM.png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81200"/>
            <a:ext cx="6172200" cy="4572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Regression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Vocalization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Lack of Vocabulary and familiarity with sentence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Word-by-word reading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Failure to Understand the structure of Paragraphs.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685800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Factors which slow down reading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371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        </a:t>
            </a:r>
            <a:r>
              <a:rPr lang="en-US" sz="4400" dirty="0"/>
              <a:t>Brainstorming</a:t>
            </a:r>
            <a:r>
              <a:rPr lang="en-US" sz="3600" dirty="0"/>
              <a:t> : WHAT DO WE READ?</a:t>
            </a:r>
            <a:br>
              <a:rPr lang="en-US" dirty="0"/>
            </a:br>
            <a:r>
              <a:rPr lang="en-US" dirty="0"/>
              <a:t>(</a:t>
            </a:r>
            <a:r>
              <a:rPr lang="en-US" sz="3100" dirty="0"/>
              <a:t>Tick the categories you feel that may be applicable to you and number    them in order of importance.)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981200"/>
            <a:ext cx="9144000" cy="4876800"/>
          </a:xfrm>
        </p:spPr>
        <p:txBody>
          <a:bodyPr>
            <a:normAutofit fontScale="92500"/>
          </a:bodyPr>
          <a:lstStyle/>
          <a:p>
            <a:r>
              <a:rPr lang="en-US" dirty="0"/>
              <a:t>* Novels, literary texts (e.g. essays, biographies etc.)</a:t>
            </a:r>
            <a:br>
              <a:rPr lang="en-US" dirty="0"/>
            </a:br>
            <a:r>
              <a:rPr lang="en-US" dirty="0"/>
              <a:t>* Plays</a:t>
            </a:r>
            <a:br>
              <a:rPr lang="en-US" dirty="0"/>
            </a:br>
            <a:r>
              <a:rPr lang="en-US" dirty="0"/>
              <a:t>* Poems</a:t>
            </a:r>
            <a:br>
              <a:rPr lang="en-US" dirty="0"/>
            </a:br>
            <a:r>
              <a:rPr lang="en-US" dirty="0"/>
              <a:t>* Letters (postcards, telegrams, notes)</a:t>
            </a:r>
            <a:br>
              <a:rPr lang="en-US" dirty="0"/>
            </a:br>
            <a:r>
              <a:rPr lang="en-US" dirty="0"/>
              <a:t>* Newspapers and magazines (different articles and features)</a:t>
            </a:r>
            <a:br>
              <a:rPr lang="en-US" dirty="0"/>
            </a:br>
            <a:r>
              <a:rPr lang="en-US" dirty="0"/>
              <a:t>* Reports, technical and specialized articles, pamphlets etc.</a:t>
            </a:r>
            <a:br>
              <a:rPr lang="en-US" dirty="0"/>
            </a:br>
            <a:r>
              <a:rPr lang="en-US" dirty="0"/>
              <a:t>* Handbooks, textbooks, guidebooks</a:t>
            </a:r>
            <a:br>
              <a:rPr lang="en-US" dirty="0"/>
            </a:br>
            <a:r>
              <a:rPr lang="en-US" dirty="0"/>
              <a:t>* Recipes</a:t>
            </a:r>
            <a:br>
              <a:rPr lang="en-US" dirty="0"/>
            </a:br>
            <a:r>
              <a:rPr lang="en-US" dirty="0"/>
              <a:t>*,Brochures, catalogues</a:t>
            </a:r>
            <a:br>
              <a:rPr lang="en-US" dirty="0"/>
            </a:br>
            <a:r>
              <a:rPr lang="en-US" dirty="0"/>
              <a:t>* Puzzles, problems, rules for games</a:t>
            </a:r>
            <a:br>
              <a:rPr lang="en-US" dirty="0"/>
            </a:br>
            <a:r>
              <a:rPr lang="en-US" dirty="0"/>
              <a:t>* Instructions, directions (e.g. how to use ..), notices, warnings, rules and regulations, signs, forms, tickets, price lists, menus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905000"/>
            <a:ext cx="723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 chat chasse un </a:t>
            </a:r>
            <a:r>
              <a:rPr lang="en-US" sz="4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oiseau</a:t>
            </a:r>
            <a:r>
              <a:rPr lang="en-US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??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914400" y="2743200"/>
            <a:ext cx="4335959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Ich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400" b="1" dirty="0" err="1">
                <a:latin typeface="Times New Roman" pitchFamily="18" charset="0"/>
                <a:cs typeface="Times New Roman" pitchFamily="18" charset="0"/>
              </a:rPr>
              <a:t>studiere</a:t>
            </a:r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??</a:t>
            </a:r>
          </a:p>
          <a:p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14400" y="3581400"/>
            <a:ext cx="44474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Mir. </a:t>
            </a:r>
            <a:r>
              <a:rPr lang="en-US" sz="4000" b="1" dirty="0" err="1">
                <a:latin typeface="Times New Roman" pitchFamily="18" charset="0"/>
                <a:cs typeface="Times New Roman" pitchFamily="18" charset="0"/>
              </a:rPr>
              <a:t>geht's</a:t>
            </a:r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 gut??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09600"/>
            <a:ext cx="8534400" cy="19812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 </a:t>
            </a:r>
            <a:r>
              <a:rPr lang="en-US" b="1" dirty="0" err="1"/>
              <a:t>Learnings</a:t>
            </a:r>
            <a:r>
              <a:rPr lang="en-US" b="1" dirty="0"/>
              <a:t> 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</a:t>
            </a:r>
            <a:r>
              <a:rPr lang="en-US" sz="3600" dirty="0"/>
              <a:t>Improves language skills</a:t>
            </a:r>
            <a:br>
              <a:rPr lang="en-US" sz="3600" dirty="0"/>
            </a:br>
            <a:r>
              <a:rPr lang="en-US" sz="3600" dirty="0"/>
              <a:t> Improves  vocabulary</a:t>
            </a:r>
            <a:br>
              <a:rPr lang="en-US" sz="3600" dirty="0"/>
            </a:br>
            <a:r>
              <a:rPr lang="en-US" sz="3600" dirty="0"/>
              <a:t> Understand how to structure sentences and uses of words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971800"/>
            <a:ext cx="8382000" cy="3352800"/>
          </a:xfrm>
        </p:spPr>
        <p:txBody>
          <a:bodyPr/>
          <a:lstStyle/>
          <a:p>
            <a:pPr>
              <a:buNone/>
            </a:pPr>
            <a:r>
              <a:rPr lang="en-US" sz="3600" b="1" dirty="0"/>
              <a:t>Relevance </a:t>
            </a:r>
            <a:r>
              <a:rPr lang="en-US" dirty="0"/>
              <a:t>: </a:t>
            </a:r>
          </a:p>
          <a:p>
            <a:pPr>
              <a:buNone/>
            </a:pPr>
            <a:r>
              <a:rPr lang="en-US" dirty="0"/>
              <a:t>Widen their horizon (mind and imagination)</a:t>
            </a:r>
          </a:p>
          <a:p>
            <a:pPr>
              <a:buNone/>
            </a:pPr>
            <a:r>
              <a:rPr lang="en-US" dirty="0"/>
              <a:t>Beautify their creative side</a:t>
            </a:r>
          </a:p>
          <a:p>
            <a:pPr>
              <a:buNone/>
            </a:pPr>
            <a:r>
              <a:rPr lang="en-US" dirty="0"/>
              <a:t>Discover new things</a:t>
            </a:r>
          </a:p>
          <a:p>
            <a:pPr>
              <a:buNone/>
            </a:pPr>
            <a:r>
              <a:rPr lang="en-US" dirty="0"/>
              <a:t>Positive self image.</a:t>
            </a:r>
          </a:p>
          <a:p>
            <a:pPr>
              <a:buNone/>
            </a:pPr>
            <a:r>
              <a:rPr lang="en-US" dirty="0"/>
              <a:t>Develop Concentration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Check your Knowledge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915400" cy="5715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/>
              <a:t>Q1Reading is a ………………….. process of decoding symbols.(Purposeful/C</a:t>
            </a:r>
            <a:r>
              <a:rPr lang="en-US" b="1" dirty="0"/>
              <a:t>ogni</a:t>
            </a:r>
            <a:r>
              <a:rPr lang="en-US" dirty="0"/>
              <a:t>tive)</a:t>
            </a:r>
          </a:p>
          <a:p>
            <a:pPr algn="just">
              <a:buNone/>
            </a:pPr>
            <a:r>
              <a:rPr lang="en-US" dirty="0"/>
              <a:t>Q2 </a:t>
            </a:r>
            <a:r>
              <a:rPr lang="en-IN" dirty="0"/>
              <a:t>Learner reading texts for pleasure and to develop general reading skills is called    …………(Intensive/</a:t>
            </a:r>
            <a:r>
              <a:rPr lang="en-IN" b="1" dirty="0"/>
              <a:t>Extens</a:t>
            </a:r>
            <a:r>
              <a:rPr lang="en-IN" dirty="0"/>
              <a:t>ive)</a:t>
            </a:r>
            <a:endParaRPr lang="en-US" dirty="0"/>
          </a:p>
          <a:p>
            <a:pPr algn="just">
              <a:buNone/>
            </a:pPr>
            <a:r>
              <a:rPr lang="en-IN" dirty="0"/>
              <a:t>Q3 SQ3R is a ----------------step process </a:t>
            </a:r>
            <a:r>
              <a:rPr lang="en-US" dirty="0"/>
              <a:t>for comprehending and thinking about texts.</a:t>
            </a:r>
          </a:p>
          <a:p>
            <a:pPr lvl="0" algn="just">
              <a:buNone/>
            </a:pPr>
            <a:r>
              <a:rPr lang="en-US" dirty="0"/>
              <a:t>    (a)   3                   (b) </a:t>
            </a:r>
            <a:r>
              <a:rPr lang="en-US" b="1" dirty="0"/>
              <a:t>5</a:t>
            </a:r>
            <a:r>
              <a:rPr lang="en-US" dirty="0"/>
              <a:t>              (c) 7                 (d) 6</a:t>
            </a:r>
          </a:p>
          <a:p>
            <a:pPr algn="just">
              <a:buNone/>
            </a:pPr>
            <a:r>
              <a:rPr lang="en-US" dirty="0"/>
              <a:t>Q4 During the survey step of SQ3R, Learner  surveys _____ looking for key ideas that may be in the text.</a:t>
            </a:r>
          </a:p>
          <a:p>
            <a:pPr lvl="0" algn="just">
              <a:buNone/>
            </a:pPr>
            <a:r>
              <a:rPr lang="en-US" dirty="0"/>
              <a:t>   (a) Questions                                 (b) a study guide                     </a:t>
            </a:r>
          </a:p>
          <a:p>
            <a:pPr lvl="0" algn="just">
              <a:buNone/>
            </a:pPr>
            <a:r>
              <a:rPr lang="en-US" dirty="0"/>
              <a:t>   (c) assignment sheet                      </a:t>
            </a:r>
            <a:r>
              <a:rPr lang="en-US" b="1" dirty="0"/>
              <a:t>(</a:t>
            </a:r>
            <a:r>
              <a:rPr lang="en-US" dirty="0"/>
              <a:t>d) </a:t>
            </a:r>
            <a:r>
              <a:rPr lang="en-US" b="1" dirty="0"/>
              <a:t>Text features </a:t>
            </a:r>
          </a:p>
          <a:p>
            <a:pPr algn="just">
              <a:buNone/>
            </a:pPr>
            <a:r>
              <a:rPr lang="en-US" dirty="0"/>
              <a:t>Q5 </a:t>
            </a:r>
            <a:r>
              <a:rPr lang="en-IN" dirty="0"/>
              <a:t>Read quickly without stopping to study the text in details is (</a:t>
            </a:r>
            <a:r>
              <a:rPr lang="en-US" dirty="0"/>
              <a:t>Ski</a:t>
            </a:r>
            <a:r>
              <a:rPr lang="en-US" b="1" dirty="0"/>
              <a:t>mm</a:t>
            </a:r>
            <a:r>
              <a:rPr lang="en-US" dirty="0"/>
              <a:t>ing</a:t>
            </a:r>
            <a:r>
              <a:rPr lang="en-US" b="1" dirty="0"/>
              <a:t>/</a:t>
            </a:r>
            <a:r>
              <a:rPr lang="en-US" dirty="0"/>
              <a:t>Scanning)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&amp; Image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 err="1"/>
              <a:t>Image:https</a:t>
            </a:r>
            <a:r>
              <a:rPr lang="en-US" sz="1400" dirty="0"/>
              <a:t>://</a:t>
            </a:r>
            <a:r>
              <a:rPr lang="en-US" sz="1400" dirty="0" err="1"/>
              <a:t>www.google.com</a:t>
            </a:r>
            <a:r>
              <a:rPr lang="en-US" sz="1400" dirty="0"/>
              <a:t>/</a:t>
            </a:r>
            <a:r>
              <a:rPr lang="en-US" sz="1400" dirty="0" err="1"/>
              <a:t>search?q</a:t>
            </a:r>
            <a:r>
              <a:rPr lang="en-US" sz="1400" dirty="0"/>
              <a:t>=</a:t>
            </a:r>
            <a:r>
              <a:rPr lang="en-US" sz="1400" dirty="0" err="1"/>
              <a:t>reading+images&amp;rlz</a:t>
            </a:r>
            <a:r>
              <a:rPr lang="en-US" sz="1400" dirty="0"/>
              <a:t>=1C1GGRV_enIN764IN764&amp;sxsrf=ALeKk033pH6wa2YrIz50uAxorBpzTQ3bMA:1598094643538&amp;tbm=</a:t>
            </a:r>
            <a:r>
              <a:rPr lang="en-US" sz="1400" dirty="0" err="1"/>
              <a:t>isch&amp;source</a:t>
            </a:r>
            <a:r>
              <a:rPr lang="en-US" sz="1400" dirty="0"/>
              <a:t>=</a:t>
            </a:r>
            <a:r>
              <a:rPr lang="en-US" sz="1400" dirty="0" err="1"/>
              <a:t>iu&amp;ictx</a:t>
            </a:r>
            <a:r>
              <a:rPr lang="en-US" sz="1400" dirty="0"/>
              <a:t>=1&amp;fir=fBOFQA_hKZjeKM%252CeeVWwsCbQtOsbM%252C_&amp;vet=1&amp;usg=AI4_-kQh-3QZi0abaiRDRVRYxSOffe410g&amp;sa=</a:t>
            </a:r>
            <a:r>
              <a:rPr lang="en-US" sz="1400" dirty="0" err="1"/>
              <a:t>X&amp;ved</a:t>
            </a:r>
            <a:r>
              <a:rPr lang="en-US" sz="1400" dirty="0"/>
              <a:t>=2ahUKEwiXoa681q7rAhXNxDgGHfNZDakQ9QEwBnoECAoQOw#imgrc=</a:t>
            </a:r>
            <a:r>
              <a:rPr lang="en-US" sz="1400" dirty="0" err="1"/>
              <a:t>fBOFQA_hKZjeKM</a:t>
            </a:r>
            <a:endParaRPr lang="en-US" sz="1400" dirty="0"/>
          </a:p>
          <a:p>
            <a:r>
              <a:rPr lang="en-US" sz="1400" dirty="0"/>
              <a:t>Technical </a:t>
            </a:r>
            <a:r>
              <a:rPr lang="en-US" sz="1400" dirty="0" err="1"/>
              <a:t>communication:Meenakshi</a:t>
            </a:r>
            <a:r>
              <a:rPr lang="en-US" sz="1400" dirty="0"/>
              <a:t> Raman and </a:t>
            </a:r>
            <a:r>
              <a:rPr lang="en-US" sz="1400" dirty="0" err="1"/>
              <a:t>Sangeeta</a:t>
            </a:r>
            <a:r>
              <a:rPr lang="en-US" sz="1400" dirty="0"/>
              <a:t> </a:t>
            </a:r>
            <a:r>
              <a:rPr lang="en-US" sz="1400" dirty="0" err="1"/>
              <a:t>sharma,BITS,Pilani,Oxford</a:t>
            </a:r>
            <a:r>
              <a:rPr lang="en-US" sz="1400" dirty="0"/>
              <a:t> University Press.</a:t>
            </a:r>
          </a:p>
          <a:p>
            <a:r>
              <a:rPr lang="en-US" sz="1400" dirty="0"/>
              <a:t>FRANK SMITH: LAWRENCE ERLBAUM ASSOCIATES, PUBLISHERS  Mahwah, New Jersey London, 2004And Google</a:t>
            </a:r>
          </a:p>
          <a:p>
            <a:r>
              <a:rPr lang="en-US" sz="1400" dirty="0"/>
              <a:t>https://learningspecialistmaterials.blogspot.com/2015/08/slow-and-labored-reading-causes-and.html</a:t>
            </a:r>
          </a:p>
          <a:p>
            <a:br>
              <a:rPr lang="en-US" sz="1400" dirty="0"/>
            </a:br>
            <a:r>
              <a:rPr lang="en-US" sz="1400" dirty="0"/>
              <a:t> </a:t>
            </a:r>
            <a:r>
              <a:rPr lang="en-US" sz="1400" u="sng" dirty="0"/>
              <a:t>http://philseflsupport.com/reading_approaches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To connect the idea what you already know.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To know about  the subject</a:t>
            </a:r>
          </a:p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Ability to understand information given in printed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4495800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5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le chat chasse un </a:t>
            </a:r>
            <a:r>
              <a:rPr lang="en-US" sz="5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oiseau</a:t>
            </a:r>
            <a:r>
              <a:rPr lang="en-US" sz="5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5400" dirty="0"/>
              <a:t>The   cat is chasing a bird.)</a:t>
            </a:r>
            <a:br>
              <a:rPr lang="en-US" sz="5400" dirty="0"/>
            </a:br>
            <a:r>
              <a:rPr lang="en-US" sz="5400" dirty="0"/>
              <a:t> </a:t>
            </a:r>
            <a:r>
              <a:rPr lang="en-US" sz="5400" b="1" dirty="0" err="1">
                <a:latin typeface="Times New Roman" pitchFamily="18" charset="0"/>
                <a:cs typeface="Times New Roman" pitchFamily="18" charset="0"/>
              </a:rPr>
              <a:t>Ich</a:t>
            </a: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b="1" dirty="0" err="1">
                <a:latin typeface="Times New Roman" pitchFamily="18" charset="0"/>
                <a:cs typeface="Times New Roman" pitchFamily="18" charset="0"/>
              </a:rPr>
              <a:t>studiere</a:t>
            </a: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/>
              <a:t>(I am Studying.)</a:t>
            </a:r>
            <a:br>
              <a:rPr lang="en-US" sz="5400" dirty="0"/>
            </a:br>
            <a:r>
              <a:rPr lang="en-US" sz="5400" dirty="0"/>
              <a:t> </a:t>
            </a: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Mir. </a:t>
            </a:r>
            <a:r>
              <a:rPr lang="en-US" sz="5400" b="1" dirty="0" err="1">
                <a:latin typeface="Times New Roman" pitchFamily="18" charset="0"/>
                <a:cs typeface="Times New Roman" pitchFamily="18" charset="0"/>
              </a:rPr>
              <a:t>geht's</a:t>
            </a: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 gut (</a:t>
            </a:r>
            <a:r>
              <a:rPr lang="en-US" sz="5400" dirty="0"/>
              <a:t>I am Fine.)</a:t>
            </a:r>
            <a:br>
              <a:rPr lang="en-US" sz="5400" dirty="0"/>
            </a:br>
            <a:r>
              <a:rPr lang="en-US" sz="5400" dirty="0"/>
              <a:t> 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>
                <a:solidFill>
                  <a:schemeClr val="tx1"/>
                </a:solidFill>
                <a:latin typeface="Calibri" pitchFamily="34" charset="0"/>
              </a:rPr>
              <a:t>Reading Skills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4958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“Reading is psycho-linguistic guessing game. It is a selective process and exact identification of letters, words and spelling patterns.”</a:t>
            </a:r>
          </a:p>
          <a:p>
            <a:pPr algn="just">
              <a:buFont typeface="Wingdings" pitchFamily="2" charset="2"/>
              <a:buNone/>
            </a:pP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None/>
            </a:pP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It is a cognitive process of decoding symbols to derive meaning from 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Psycholinguistic theory asserts that reading is an interactive, cognitive and linguistic process between the reader and coded language on the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8100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 Decoding</a:t>
            </a: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 Understanding</a:t>
            </a:r>
          </a:p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  Retention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6324600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     Decoding: 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To analyze or interpret a word into a meaning.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Comprehension: 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Ability to understand a text/message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Interaction between written words and how they trigger knowledge outside the text/message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Relies on a mastery of decoding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Retention:</a:t>
            </a:r>
            <a:br>
              <a:rPr lang="en-US" sz="36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Keeping something in  one’s memory</a:t>
            </a:r>
            <a:br>
              <a:rPr lang="en-US" sz="3600" dirty="0">
                <a:latin typeface="Times New Roman" pitchFamily="18" charset="0"/>
                <a:cs typeface="Times New Roman" pitchFamily="18" charset="0"/>
              </a:rPr>
            </a:b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Could be in short-term memory or long-term memory</a:t>
            </a:r>
            <a:br>
              <a:rPr lang="en-IN" sz="3600" dirty="0">
                <a:latin typeface="Times New Roman" pitchFamily="18" charset="0"/>
                <a:cs typeface="Times New Roman" pitchFamily="18" charset="0"/>
              </a:rPr>
            </a:b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525B7-4DBB-4308-BD9F-9ECD45667CE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718</TotalTime>
  <Words>2052</Words>
  <Application>Microsoft Office PowerPoint</Application>
  <PresentationFormat>On-screen Show (4:3)</PresentationFormat>
  <Paragraphs>241</Paragraphs>
  <Slides>32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Calibri</vt:lpstr>
      <vt:lpstr>Constantia</vt:lpstr>
      <vt:lpstr>Tahoma</vt:lpstr>
      <vt:lpstr>Times New Roman</vt:lpstr>
      <vt:lpstr>Wingdings</vt:lpstr>
      <vt:lpstr>Wingdings 2</vt:lpstr>
      <vt:lpstr>Flow</vt:lpstr>
      <vt:lpstr>Reading Skills</vt:lpstr>
      <vt:lpstr>Topics to be Covered:</vt:lpstr>
      <vt:lpstr>PowerPoint Presentation</vt:lpstr>
      <vt:lpstr>Purpose of Reading</vt:lpstr>
      <vt:lpstr>Example  le chat chasse un oiseau (The   cat is chasing a bird.)  Ich studiere (I am Studying.)  Mir. geht's gut (I am Fine.)     </vt:lpstr>
      <vt:lpstr>Reading Skills</vt:lpstr>
      <vt:lpstr>PowerPoint Presentation</vt:lpstr>
      <vt:lpstr>Elements of Reading</vt:lpstr>
      <vt:lpstr>     Decoding:  To analyze or interpret a word into a meaning. Comprehension:  Ability to understand a text/message Interaction between written words and how they trigger knowledge outside the text/message Relies on a mastery of decoding Retention: Keeping something in  one’s memory Could be in short-term memory or long-term memory </vt:lpstr>
      <vt:lpstr>Strategies required to read successfully.</vt:lpstr>
      <vt:lpstr>Types of Reading Technique</vt:lpstr>
      <vt:lpstr>      Intensive reading Learners read in detail with specific learning aims and tasks. Ex: Text Book   Extensive Reading  Learners read texts for pleasure and to develop general reading skills. Ex: Magazine  </vt:lpstr>
      <vt:lpstr>Skimming Read quickly without stopping to study the text in details.(Gist reading) Done at a speed three to four times faster than normal reading.   Scanning Read more slowly and carefully looking for specific information </vt:lpstr>
      <vt:lpstr>Two classical approaches to studying from textbooks</vt:lpstr>
      <vt:lpstr>THE SQ3R STUDY SYSTEM</vt:lpstr>
      <vt:lpstr>                                                   SQ3R</vt:lpstr>
      <vt:lpstr>                                                   SQ3R</vt:lpstr>
      <vt:lpstr>                                             SQ3R</vt:lpstr>
      <vt:lpstr>                                              SQ3R</vt:lpstr>
      <vt:lpstr>                                             SQ3R</vt:lpstr>
      <vt:lpstr>THE PRWR STUDY SYSTEM</vt:lpstr>
      <vt:lpstr>                                                   PRWR    </vt:lpstr>
      <vt:lpstr>                                            PRWR</vt:lpstr>
      <vt:lpstr>READING TO COMPREHEND</vt:lpstr>
      <vt:lpstr>                                           PRWR</vt:lpstr>
      <vt:lpstr>                                            PRWR</vt:lpstr>
      <vt:lpstr>Main causes of slow and toiled reading</vt:lpstr>
      <vt:lpstr>PowerPoint Presentation</vt:lpstr>
      <vt:lpstr>            Brainstorming : WHAT DO WE READ? (Tick the categories you feel that may be applicable to you and number    them in order of importance.)</vt:lpstr>
      <vt:lpstr>          Learnings :  Improves language skills  Improves  vocabulary  Understand how to structure sentences and uses of words .</vt:lpstr>
      <vt:lpstr>Check your Knowledge </vt:lpstr>
      <vt:lpstr>References &amp; Image 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chat chasse un oiseau</dc:title>
  <dc:creator>Nilu</dc:creator>
  <cp:lastModifiedBy>Kavish Arora</cp:lastModifiedBy>
  <cp:revision>120</cp:revision>
  <dcterms:created xsi:type="dcterms:W3CDTF">2020-07-08T14:14:27Z</dcterms:created>
  <dcterms:modified xsi:type="dcterms:W3CDTF">2020-12-02T14:33:31Z</dcterms:modified>
</cp:coreProperties>
</file>