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notesMasterIdLst>
    <p:notesMasterId r:id="rId39"/>
  </p:notesMasterIdLst>
  <p:sldIdLst>
    <p:sldId id="256" r:id="rId2"/>
    <p:sldId id="292" r:id="rId3"/>
    <p:sldId id="257" r:id="rId4"/>
    <p:sldId id="261" r:id="rId5"/>
    <p:sldId id="262" r:id="rId6"/>
    <p:sldId id="263" r:id="rId7"/>
    <p:sldId id="264" r:id="rId8"/>
    <p:sldId id="265" r:id="rId9"/>
    <p:sldId id="259" r:id="rId10"/>
    <p:sldId id="260" r:id="rId11"/>
    <p:sldId id="266" r:id="rId12"/>
    <p:sldId id="268" r:id="rId13"/>
    <p:sldId id="269" r:id="rId14"/>
    <p:sldId id="271" r:id="rId15"/>
    <p:sldId id="272" r:id="rId16"/>
    <p:sldId id="273" r:id="rId17"/>
    <p:sldId id="274" r:id="rId18"/>
    <p:sldId id="275" r:id="rId19"/>
    <p:sldId id="276" r:id="rId20"/>
    <p:sldId id="277" r:id="rId21"/>
    <p:sldId id="278" r:id="rId22"/>
    <p:sldId id="279" r:id="rId23"/>
    <p:sldId id="280" r:id="rId24"/>
    <p:sldId id="267" r:id="rId25"/>
    <p:sldId id="282" r:id="rId26"/>
    <p:sldId id="281" r:id="rId27"/>
    <p:sldId id="284" r:id="rId28"/>
    <p:sldId id="285" r:id="rId29"/>
    <p:sldId id="286" r:id="rId30"/>
    <p:sldId id="289" r:id="rId31"/>
    <p:sldId id="290" r:id="rId32"/>
    <p:sldId id="287" r:id="rId33"/>
    <p:sldId id="291" r:id="rId34"/>
    <p:sldId id="288" r:id="rId35"/>
    <p:sldId id="283" r:id="rId36"/>
    <p:sldId id="293" r:id="rId37"/>
    <p:sldId id="25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4922A8-32FB-4074-A6BD-04F705F58CC1}" type="datetimeFigureOut">
              <a:rPr lang="en-US" smtClean="0"/>
              <a:pPr/>
              <a:t>12/2/2020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F1F7CD-327C-439A-AAC0-A7222C5561CC}"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675FE891-15B8-4B21-8F85-C0E6499B0AF0}" type="slidenum">
              <a:rPr lang="en-US" smtClean="0">
                <a:ea typeface="ＭＳ Ｐゴシック" pitchFamily="34" charset="-128"/>
              </a:rPr>
              <a:pPr/>
              <a:t>14</a:t>
            </a:fld>
            <a:endParaRPr lang="en-US">
              <a:ea typeface="ＭＳ Ｐゴシック" pitchFamily="34" charset="-128"/>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75376FF-178B-42C4-B14D-7ECC12B64187}" type="slidenum">
              <a:rPr lang="en-US" smtClean="0">
                <a:ea typeface="ＭＳ Ｐゴシック" pitchFamily="34" charset="-128"/>
              </a:rPr>
              <a:pPr/>
              <a:t>15</a:t>
            </a:fld>
            <a:endParaRPr lang="en-US">
              <a:ea typeface="ＭＳ Ｐゴシック" pitchFamily="34" charset="-128"/>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93CEE0D3-4C23-4C88-B565-7740AE099C72}" type="datetime1">
              <a:rPr lang="en-US" smtClean="0"/>
              <a:pPr/>
              <a:t>12/2/2020</a:t>
            </a:fld>
            <a:endParaRPr lang="en-IN"/>
          </a:p>
        </p:txBody>
      </p:sp>
      <p:sp>
        <p:nvSpPr>
          <p:cNvPr id="17" name="Footer Placeholder 16"/>
          <p:cNvSpPr>
            <a:spLocks noGrp="1"/>
          </p:cNvSpPr>
          <p:nvPr>
            <p:ph type="ftr" sz="quarter" idx="11"/>
          </p:nvPr>
        </p:nvSpPr>
        <p:spPr>
          <a:xfrm>
            <a:off x="5410200" y="4205288"/>
            <a:ext cx="1295400" cy="457200"/>
          </a:xfrm>
        </p:spPr>
        <p:txBody>
          <a:bodyPr/>
          <a:lstStyle/>
          <a:p>
            <a:endParaRPr lang="en-IN"/>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12C9EBC-76DD-4511-A039-6503B969099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097AFB-3F80-4E0D-B7DC-50B506E36198}" type="datetime1">
              <a:rPr lang="en-US" smtClean="0"/>
              <a:pPr/>
              <a:t>12/2/2020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2C9EBC-76DD-4511-A039-6503B969099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D423E74-ACFE-46A2-9EA7-6169A9E1ADF8}" type="datetime1">
              <a:rPr lang="en-US" smtClean="0"/>
              <a:pPr/>
              <a:t>12/2/2020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2C9EBC-76DD-4511-A039-6503B969099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7B8746-1260-4556-B321-C4D4DEE2A946}" type="datetime1">
              <a:rPr lang="en-US" smtClean="0"/>
              <a:pPr/>
              <a:t>12/2/2020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2C9EBC-76DD-4511-A039-6503B969099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7425A84-6B49-4142-804D-F6B705664F06}" type="datetime1">
              <a:rPr lang="en-US" smtClean="0"/>
              <a:pPr/>
              <a:t>12/2/2020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2C9EBC-76DD-4511-A039-6503B9690999}"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F368C3E-AAAF-45F9-8476-B14430D20AF4}" type="datetime1">
              <a:rPr lang="en-US" smtClean="0"/>
              <a:pPr/>
              <a:t>12/2/2020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2C9EBC-76DD-4511-A039-6503B969099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0EFA58FC-4429-407E-8977-E233D6222F6F}" type="datetime1">
              <a:rPr lang="en-US" smtClean="0"/>
              <a:pPr/>
              <a:t>12/2/2020</a:t>
            </a:fld>
            <a:endParaRPr lang="en-IN"/>
          </a:p>
        </p:txBody>
      </p:sp>
      <p:sp>
        <p:nvSpPr>
          <p:cNvPr id="27" name="Slide Number Placeholder 26"/>
          <p:cNvSpPr>
            <a:spLocks noGrp="1"/>
          </p:cNvSpPr>
          <p:nvPr>
            <p:ph type="sldNum" sz="quarter" idx="11"/>
          </p:nvPr>
        </p:nvSpPr>
        <p:spPr/>
        <p:txBody>
          <a:bodyPr rtlCol="0"/>
          <a:lstStyle/>
          <a:p>
            <a:fld id="{612C9EBC-76DD-4511-A039-6503B9690999}" type="slidenum">
              <a:rPr lang="en-IN" smtClean="0"/>
              <a:pPr/>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62A8D8E9-4435-44EF-890F-8D17E4227037}" type="datetime1">
              <a:rPr lang="en-US" smtClean="0"/>
              <a:pPr/>
              <a:t>12/2/2020</a:t>
            </a:fld>
            <a:endParaRPr lang="en-IN"/>
          </a:p>
        </p:txBody>
      </p:sp>
      <p:sp>
        <p:nvSpPr>
          <p:cNvPr id="4" name="Footer Placeholder 3"/>
          <p:cNvSpPr>
            <a:spLocks noGrp="1"/>
          </p:cNvSpPr>
          <p:nvPr>
            <p:ph type="ftr" sz="quarter" idx="11"/>
          </p:nvPr>
        </p:nvSpPr>
        <p:spPr>
          <a:xfrm>
            <a:off x="5257800" y="612648"/>
            <a:ext cx="1325880" cy="457200"/>
          </a:xfrm>
        </p:spPr>
        <p:txBody>
          <a:bodyPr/>
          <a:lstStyle/>
          <a:p>
            <a:endParaRPr lang="en-IN"/>
          </a:p>
        </p:txBody>
      </p:sp>
      <p:sp>
        <p:nvSpPr>
          <p:cNvPr id="5" name="Slide Number Placeholder 4"/>
          <p:cNvSpPr>
            <a:spLocks noGrp="1"/>
          </p:cNvSpPr>
          <p:nvPr>
            <p:ph type="sldNum" sz="quarter" idx="12"/>
          </p:nvPr>
        </p:nvSpPr>
        <p:spPr>
          <a:xfrm>
            <a:off x="8174736" y="2272"/>
            <a:ext cx="762000" cy="365760"/>
          </a:xfrm>
        </p:spPr>
        <p:txBody>
          <a:bodyPr/>
          <a:lstStyle/>
          <a:p>
            <a:fld id="{612C9EBC-76DD-4511-A039-6503B969099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54951-05D0-4CAC-823E-EF43639923A1}" type="datetime1">
              <a:rPr lang="en-US" smtClean="0"/>
              <a:pPr/>
              <a:t>12/2/2020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2C9EBC-76DD-4511-A039-6503B969099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922543D-0ECC-47E7-A602-FAF8FFEF0A16}" type="datetime1">
              <a:rPr lang="en-US" smtClean="0"/>
              <a:pPr/>
              <a:t>12/2/2020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2C9EBC-76DD-4511-A039-6503B969099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E3E92F8-866F-4323-BCA2-1E399318F5B7}" type="datetime1">
              <a:rPr lang="en-US" smtClean="0"/>
              <a:pPr/>
              <a:t>12/2/2020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2C9EBC-76DD-4511-A039-6503B969099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6875CB16-F9AE-4006-AB45-87CFDDFB160E}" type="datetime1">
              <a:rPr lang="en-US" smtClean="0"/>
              <a:pPr/>
              <a:t>12/2/2020</a:t>
            </a:fld>
            <a:endParaRPr lang="en-I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12C9EBC-76DD-4511-A039-6503B969099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wmf"/><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wmf"/><Relationship Id="rId4" Type="http://schemas.openxmlformats.org/officeDocument/2006/relationships/image" Target="../media/image4.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audio" Target="../media/audio1.wav"/><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literarydevices.ne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slideplayer.com/slide/10206722/" TargetMode="External"/><Relationship Id="rId7" Type="http://schemas.openxmlformats.org/officeDocument/2006/relationships/hyperlink" Target="https://examples.yourdictionary.com/examples-of-situational-irony.html" TargetMode="External"/><Relationship Id="rId2" Type="http://schemas.openxmlformats.org/officeDocument/2006/relationships/hyperlink" Target="https://slideplayer.com/slide/4796851/" TargetMode="External"/><Relationship Id="rId1" Type="http://schemas.openxmlformats.org/officeDocument/2006/relationships/slideLayout" Target="../slideLayouts/slideLayout2.xml"/><Relationship Id="rId6" Type="http://schemas.openxmlformats.org/officeDocument/2006/relationships/hyperlink" Target="https://blog.reedsy.com/literary-devices/" TargetMode="External"/><Relationship Id="rId5" Type="http://schemas.openxmlformats.org/officeDocument/2006/relationships/hyperlink" Target="https://figurativelanguage.net/what-is-satire-definition-and-meaning.html" TargetMode="External"/><Relationship Id="rId4" Type="http://schemas.openxmlformats.org/officeDocument/2006/relationships/hyperlink" Target="https://literarydevices.n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1643050"/>
            <a:ext cx="8229600" cy="1470025"/>
          </a:xfrm>
        </p:spPr>
        <p:txBody>
          <a:bodyPr>
            <a:normAutofit/>
          </a:bodyPr>
          <a:lstStyle/>
          <a:p>
            <a:r>
              <a:rPr altLang="zh-CN"/>
              <a:t>English: Literature</a:t>
            </a:r>
            <a:endParaRPr lang="en-IN" dirty="0"/>
          </a:p>
        </p:txBody>
      </p:sp>
      <p:sp>
        <p:nvSpPr>
          <p:cNvPr id="3" name="Subtitle 2"/>
          <p:cNvSpPr>
            <a:spLocks noGrp="1"/>
          </p:cNvSpPr>
          <p:nvPr>
            <p:ph type="subTitle" idx="1"/>
          </p:nvPr>
        </p:nvSpPr>
        <p:spPr/>
        <p:txBody>
          <a:bodyPr/>
          <a:lstStyle/>
          <a:p>
            <a:r>
              <a:rPr lang="en-IN" dirty="0"/>
              <a:t>Department of HSS, JIIT, </a:t>
            </a:r>
            <a:r>
              <a:rPr lang="en-IN" dirty="0" err="1"/>
              <a:t>Noida</a:t>
            </a:r>
            <a:endParaRPr lang="en-IN" dirty="0"/>
          </a:p>
        </p:txBody>
      </p:sp>
      <p:sp>
        <p:nvSpPr>
          <p:cNvPr id="4" name="Slide Number Placeholder 3"/>
          <p:cNvSpPr>
            <a:spLocks noGrp="1"/>
          </p:cNvSpPr>
          <p:nvPr>
            <p:ph type="sldNum" sz="quarter" idx="12"/>
          </p:nvPr>
        </p:nvSpPr>
        <p:spPr/>
        <p:txBody>
          <a:bodyPr/>
          <a:lstStyle/>
          <a:p>
            <a:fld id="{612C9EBC-76DD-4511-A039-6503B9690999}" type="slidenum">
              <a:rPr lang="en-IN" smtClean="0"/>
              <a:pPr/>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3399"/>
                </a:solidFill>
                <a:latin typeface="Helvetica" charset="0"/>
                <a:cs typeface="Times New Roman" pitchFamily="18" charset="0"/>
              </a:rPr>
              <a:t>Alliteration</a:t>
            </a:r>
            <a:br>
              <a:rPr lang="en-US" b="1" dirty="0">
                <a:solidFill>
                  <a:srgbClr val="003399"/>
                </a:solidFill>
                <a:latin typeface="Helvetica" charset="0"/>
                <a:cs typeface="Times New Roman" pitchFamily="18" charset="0"/>
              </a:rPr>
            </a:br>
            <a:endParaRPr lang="en-US" dirty="0"/>
          </a:p>
        </p:txBody>
      </p:sp>
      <p:sp>
        <p:nvSpPr>
          <p:cNvPr id="3" name="Content Placeholder 2"/>
          <p:cNvSpPr>
            <a:spLocks noGrp="1"/>
          </p:cNvSpPr>
          <p:nvPr>
            <p:ph idx="1"/>
          </p:nvPr>
        </p:nvSpPr>
        <p:spPr>
          <a:xfrm>
            <a:off x="428596" y="2069390"/>
            <a:ext cx="8229600" cy="4788610"/>
          </a:xfrm>
        </p:spPr>
        <p:txBody>
          <a:bodyPr>
            <a:normAutofit fontScale="92500" lnSpcReduction="20000"/>
          </a:bodyPr>
          <a:lstStyle/>
          <a:p>
            <a:pPr algn="just"/>
            <a:r>
              <a:rPr lang="en-US" dirty="0"/>
              <a:t>Alliteration is derived from Latin’s “</a:t>
            </a:r>
            <a:r>
              <a:rPr lang="en-US" i="1" dirty="0" err="1"/>
              <a:t>Latira</a:t>
            </a:r>
            <a:r>
              <a:rPr lang="en-US" dirty="0"/>
              <a:t>”. It means “letters of alphabet”. It is a stylistic device in which a number of words, having the same first consonant sound, occur close together in a series.</a:t>
            </a:r>
          </a:p>
          <a:p>
            <a:endParaRPr lang="en-US" dirty="0"/>
          </a:p>
          <a:p>
            <a:r>
              <a:rPr lang="en-US" b="1" dirty="0">
                <a:solidFill>
                  <a:srgbClr val="CC3300"/>
                </a:solidFill>
                <a:latin typeface="Helvetica" charset="0"/>
                <a:cs typeface="Times New Roman" pitchFamily="18" charset="0"/>
              </a:rPr>
              <a:t>Examples :</a:t>
            </a:r>
          </a:p>
          <a:p>
            <a:pPr>
              <a:buNone/>
            </a:pPr>
            <a:endParaRPr lang="en-US" dirty="0"/>
          </a:p>
          <a:p>
            <a:r>
              <a:rPr lang="en-US" dirty="0"/>
              <a:t>But a better butter makes a batter better.</a:t>
            </a:r>
          </a:p>
          <a:p>
            <a:endParaRPr lang="en-US" dirty="0"/>
          </a:p>
          <a:p>
            <a:r>
              <a:rPr lang="en-US" dirty="0"/>
              <a:t>Deep into that darkness peering, long I stood there wondering, fearing, </a:t>
            </a:r>
          </a:p>
          <a:p>
            <a:pPr>
              <a:buNone/>
            </a:pPr>
            <a:r>
              <a:rPr lang="en-US" dirty="0"/>
              <a:t>   Doubting, dreaming dreams no mortal ever dared to dream before</a:t>
            </a:r>
          </a:p>
          <a:p>
            <a:endParaRPr lang="en-US" dirty="0"/>
          </a:p>
          <a:p>
            <a:pPr>
              <a:buNone/>
            </a:pPr>
            <a:endParaRPr lang="en-US" dirty="0"/>
          </a:p>
          <a:p>
            <a:pPr>
              <a:buNone/>
            </a:pPr>
            <a:endParaRPr lang="en-US" dirty="0"/>
          </a:p>
          <a:p>
            <a:endParaRPr lang="en-US" dirty="0"/>
          </a:p>
        </p:txBody>
      </p:sp>
      <p:sp>
        <p:nvSpPr>
          <p:cNvPr id="4" name="Slide Number Placeholder 3"/>
          <p:cNvSpPr>
            <a:spLocks noGrp="1"/>
          </p:cNvSpPr>
          <p:nvPr>
            <p:ph type="sldNum" sz="quarter" idx="12"/>
          </p:nvPr>
        </p:nvSpPr>
        <p:spPr/>
        <p:txBody>
          <a:bodyPr/>
          <a:lstStyle/>
          <a:p>
            <a:fld id="{612C9EBC-76DD-4511-A039-6503B9690999}" type="slidenum">
              <a:rPr lang="en-IN" smtClean="0"/>
              <a:pPr/>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Assonance</a:t>
            </a:r>
            <a:br>
              <a:rPr lang="en-US" dirty="0"/>
            </a:br>
            <a:endParaRPr lang="en-US" dirty="0"/>
          </a:p>
        </p:txBody>
      </p:sp>
      <p:sp>
        <p:nvSpPr>
          <p:cNvPr id="3" name="Content Placeholder 2"/>
          <p:cNvSpPr>
            <a:spLocks noGrp="1"/>
          </p:cNvSpPr>
          <p:nvPr>
            <p:ph idx="1"/>
          </p:nvPr>
        </p:nvSpPr>
        <p:spPr>
          <a:xfrm>
            <a:off x="457200" y="1714488"/>
            <a:ext cx="8229600" cy="4860048"/>
          </a:xfrm>
        </p:spPr>
        <p:txBody>
          <a:bodyPr/>
          <a:lstStyle/>
          <a:p>
            <a:pPr algn="just"/>
            <a:r>
              <a:rPr lang="en-US" sz="2400" dirty="0"/>
              <a:t>Assonance is a literary device in which the repetition of similar vowel sounds takes place in two or more words in proximity to each other within a line of poetry or prose. Assonance most often refers to the repetition of internal vowel sounds in words that do not end the same.</a:t>
            </a:r>
          </a:p>
          <a:p>
            <a:pPr algn="just">
              <a:buNone/>
            </a:pPr>
            <a:endParaRPr lang="en-US" sz="2000" dirty="0"/>
          </a:p>
          <a:p>
            <a:r>
              <a:rPr lang="en-US" sz="2400" b="1" dirty="0">
                <a:solidFill>
                  <a:srgbClr val="CC3300"/>
                </a:solidFill>
                <a:latin typeface="Helvetica" charset="0"/>
                <a:cs typeface="Times New Roman" pitchFamily="18" charset="0"/>
              </a:rPr>
              <a:t>Examples :</a:t>
            </a:r>
          </a:p>
          <a:p>
            <a:pPr>
              <a:buNone/>
            </a:pPr>
            <a:endParaRPr lang="en-US" sz="2400" b="1" dirty="0">
              <a:solidFill>
                <a:srgbClr val="CC3300"/>
              </a:solidFill>
              <a:latin typeface="Helvetica" charset="0"/>
              <a:cs typeface="Times New Roman" pitchFamily="18" charset="0"/>
            </a:endParaRPr>
          </a:p>
          <a:p>
            <a:r>
              <a:rPr lang="en-US" sz="2400" dirty="0"/>
              <a:t>He fell asl</a:t>
            </a:r>
            <a:r>
              <a:rPr lang="en-US" sz="2400" b="1" dirty="0"/>
              <a:t>ee</a:t>
            </a:r>
            <a:r>
              <a:rPr lang="en-US" sz="2400" dirty="0"/>
              <a:t>p under the cherry tr</a:t>
            </a:r>
            <a:r>
              <a:rPr lang="en-US" sz="2400" b="1" dirty="0"/>
              <a:t>ee</a:t>
            </a:r>
            <a:endParaRPr lang="en-US" sz="2400" dirty="0"/>
          </a:p>
          <a:p>
            <a:r>
              <a:rPr lang="en-US" sz="2400" dirty="0"/>
              <a:t>D</a:t>
            </a:r>
            <a:r>
              <a:rPr lang="en-US" sz="2400" b="1" dirty="0"/>
              <a:t>u</a:t>
            </a:r>
            <a:r>
              <a:rPr lang="en-US" sz="2400" dirty="0"/>
              <a:t>mb l</a:t>
            </a:r>
            <a:r>
              <a:rPr lang="en-US" sz="2400" b="1" dirty="0"/>
              <a:t>u</a:t>
            </a:r>
            <a:r>
              <a:rPr lang="en-US" sz="2400" dirty="0"/>
              <a:t>ck</a:t>
            </a:r>
          </a:p>
          <a:p>
            <a:r>
              <a:rPr lang="en-US" sz="2400" dirty="0"/>
              <a:t>This little l</a:t>
            </a:r>
            <a:r>
              <a:rPr lang="en-US" sz="2400" b="1" dirty="0"/>
              <a:t>i</a:t>
            </a:r>
            <a:r>
              <a:rPr lang="en-US" sz="2400" dirty="0"/>
              <a:t>ght of m</a:t>
            </a:r>
            <a:r>
              <a:rPr lang="en-US" sz="2400" b="1" dirty="0"/>
              <a:t>i</a:t>
            </a:r>
            <a:r>
              <a:rPr lang="en-US" sz="2400" dirty="0"/>
              <a:t>ne, </a:t>
            </a:r>
            <a:r>
              <a:rPr lang="en-US" sz="2400" b="1" dirty="0"/>
              <a:t>I</a:t>
            </a:r>
            <a:r>
              <a:rPr lang="en-US" sz="2400" dirty="0"/>
              <a:t>‘m going to let it sh</a:t>
            </a:r>
            <a:r>
              <a:rPr lang="en-US" sz="2400" b="1" dirty="0"/>
              <a:t>i</a:t>
            </a:r>
            <a:r>
              <a:rPr lang="en-US" sz="2400" dirty="0"/>
              <a:t>ne</a:t>
            </a:r>
          </a:p>
          <a:p>
            <a:endParaRPr lang="en-US" dirty="0"/>
          </a:p>
        </p:txBody>
      </p:sp>
      <p:sp>
        <p:nvSpPr>
          <p:cNvPr id="4" name="Slide Number Placeholder 3"/>
          <p:cNvSpPr>
            <a:spLocks noGrp="1"/>
          </p:cNvSpPr>
          <p:nvPr>
            <p:ph type="sldNum" sz="quarter" idx="12"/>
          </p:nvPr>
        </p:nvSpPr>
        <p:spPr/>
        <p:txBody>
          <a:bodyPr/>
          <a:lstStyle/>
          <a:p>
            <a:fld id="{612C9EBC-76DD-4511-A039-6503B9690999}" type="slidenum">
              <a:rPr lang="en-IN" smtClean="0"/>
              <a:pPr/>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965325" y="1260475"/>
            <a:ext cx="5807075" cy="457200"/>
          </a:xfrm>
          <a:prstGeom prst="rect">
            <a:avLst/>
          </a:prstGeom>
          <a:noFill/>
          <a:ln w="9525">
            <a:noFill/>
            <a:miter lim="800000"/>
            <a:headEnd/>
            <a:tailEnd/>
          </a:ln>
        </p:spPr>
        <p:txBody>
          <a:bodyPr>
            <a:spAutoFit/>
          </a:bodyPr>
          <a:lstStyle/>
          <a:p>
            <a:endParaRPr lang="en-US"/>
          </a:p>
        </p:txBody>
      </p:sp>
      <p:sp>
        <p:nvSpPr>
          <p:cNvPr id="16387" name="Text Box 3"/>
          <p:cNvSpPr txBox="1">
            <a:spLocks noChangeArrowheads="1"/>
          </p:cNvSpPr>
          <p:nvPr/>
        </p:nvSpPr>
        <p:spPr bwMode="auto">
          <a:xfrm>
            <a:off x="609600" y="457200"/>
            <a:ext cx="8153400" cy="7109639"/>
          </a:xfrm>
          <a:prstGeom prst="rect">
            <a:avLst/>
          </a:prstGeom>
          <a:noFill/>
          <a:ln w="9525">
            <a:noFill/>
            <a:miter lim="800000"/>
            <a:headEnd/>
            <a:tailEnd/>
          </a:ln>
        </p:spPr>
        <p:txBody>
          <a:bodyPr>
            <a:spAutoFit/>
          </a:bodyPr>
          <a:lstStyle/>
          <a:p>
            <a:r>
              <a:rPr lang="en-US" sz="2400" dirty="0">
                <a:solidFill>
                  <a:srgbClr val="003399"/>
                </a:solidFill>
                <a:latin typeface="Helvetica" charset="0"/>
                <a:cs typeface="Times New Roman" pitchFamily="18" charset="0"/>
              </a:rPr>
              <a:t>Hyperbole</a:t>
            </a:r>
          </a:p>
          <a:p>
            <a:r>
              <a:rPr lang="en-US" sz="2400" dirty="0">
                <a:solidFill>
                  <a:srgbClr val="003399"/>
                </a:solidFill>
                <a:latin typeface="Helvetica" charset="0"/>
                <a:cs typeface="Times New Roman" pitchFamily="18" charset="0"/>
              </a:rPr>
              <a:t> </a:t>
            </a:r>
          </a:p>
          <a:p>
            <a:r>
              <a:rPr lang="en-US" sz="2400" dirty="0"/>
              <a:t>A figure of speech in which </a:t>
            </a:r>
            <a:r>
              <a:rPr lang="en-US" sz="2400" b="1" dirty="0"/>
              <a:t>exaggeration </a:t>
            </a:r>
            <a:r>
              <a:rPr lang="en-US" sz="2400" dirty="0"/>
              <a:t>is used for emphasis or effect.</a:t>
            </a:r>
          </a:p>
          <a:p>
            <a:endParaRPr lang="en-US" sz="2400" dirty="0"/>
          </a:p>
          <a:p>
            <a:r>
              <a:rPr lang="en-US" sz="2400" dirty="0"/>
              <a:t>An extravagant statement or figure of speech not intended to be taken literally.</a:t>
            </a:r>
          </a:p>
          <a:p>
            <a:endParaRPr lang="en-US" sz="2400" dirty="0">
              <a:latin typeface="Arial Rounded MT Bold" pitchFamily="34" charset="0"/>
            </a:endParaRPr>
          </a:p>
          <a:p>
            <a:r>
              <a:rPr lang="en-US" sz="2400" b="1" dirty="0">
                <a:solidFill>
                  <a:srgbClr val="CC3300"/>
                </a:solidFill>
                <a:latin typeface="Helvetica" charset="0"/>
                <a:cs typeface="Times New Roman" pitchFamily="18" charset="0"/>
              </a:rPr>
              <a:t>Examples :</a:t>
            </a:r>
          </a:p>
          <a:p>
            <a:endParaRPr lang="en-US" sz="2400" dirty="0">
              <a:solidFill>
                <a:srgbClr val="003399"/>
              </a:solidFill>
              <a:latin typeface="Helvetica" charset="0"/>
              <a:cs typeface="Times New Roman" pitchFamily="18" charset="0"/>
            </a:endParaRPr>
          </a:p>
          <a:p>
            <a:r>
              <a:rPr lang="en-US" sz="2400" i="1" dirty="0"/>
              <a:t>I waited an eternity for summer to get here!</a:t>
            </a:r>
          </a:p>
          <a:p>
            <a:r>
              <a:rPr lang="en-US" sz="2400" i="1" dirty="0"/>
              <a:t>He could have slept for a year.</a:t>
            </a:r>
          </a:p>
          <a:p>
            <a:r>
              <a:rPr lang="en-US" sz="2400" i="1" dirty="0"/>
              <a:t>This book weighs a ton.</a:t>
            </a:r>
            <a:r>
              <a:rPr lang="en-US" sz="2400" dirty="0"/>
              <a:t> </a:t>
            </a:r>
          </a:p>
          <a:p>
            <a:endParaRPr lang="en-US" sz="2400" dirty="0">
              <a:latin typeface="Arial Rounded MT Bold" pitchFamily="34" charset="0"/>
            </a:endParaRPr>
          </a:p>
          <a:p>
            <a:endParaRPr lang="en-US" sz="2000" b="1" i="1" dirty="0">
              <a:solidFill>
                <a:srgbClr val="000000"/>
              </a:solidFill>
              <a:latin typeface="Helvetica" charset="0"/>
              <a:cs typeface="Times New Roman" pitchFamily="18" charset="0"/>
            </a:endParaRPr>
          </a:p>
          <a:p>
            <a:endParaRPr lang="en-US" sz="2000" b="1" i="1" dirty="0">
              <a:solidFill>
                <a:srgbClr val="000000"/>
              </a:solidFill>
              <a:latin typeface="Helvetica" charset="0"/>
              <a:cs typeface="Times New Roman" pitchFamily="18" charset="0"/>
            </a:endParaRPr>
          </a:p>
          <a:p>
            <a:endParaRPr lang="en-US" sz="2000" b="1" i="1" dirty="0">
              <a:solidFill>
                <a:srgbClr val="008000"/>
              </a:solidFill>
              <a:latin typeface="Helvetica" charset="0"/>
              <a:cs typeface="Times New Roman" pitchFamily="18" charset="0"/>
            </a:endParaRPr>
          </a:p>
          <a:p>
            <a:endParaRPr lang="en-US" sz="2000" b="1" i="1" dirty="0">
              <a:solidFill>
                <a:srgbClr val="000000"/>
              </a:solidFill>
              <a:latin typeface="Helvetica" charset="0"/>
              <a:cs typeface="Times New Roman" pitchFamily="18" charset="0"/>
            </a:endParaRPr>
          </a:p>
          <a:p>
            <a:endParaRPr lang="en-US" sz="2000" b="1" i="1" dirty="0">
              <a:solidFill>
                <a:srgbClr val="008000"/>
              </a:solidFill>
              <a:latin typeface="Helvetica" charset="0"/>
              <a:cs typeface="Times New Roman" pitchFamily="18" charset="0"/>
            </a:endParaRPr>
          </a:p>
          <a:p>
            <a:endParaRPr lang="en-US" sz="2000" b="1" dirty="0"/>
          </a:p>
        </p:txBody>
      </p:sp>
      <p:sp>
        <p:nvSpPr>
          <p:cNvPr id="4" name="Slide Number Placeholder 3"/>
          <p:cNvSpPr>
            <a:spLocks noGrp="1"/>
          </p:cNvSpPr>
          <p:nvPr>
            <p:ph type="sldNum" sz="quarter" idx="12"/>
          </p:nvPr>
        </p:nvSpPr>
        <p:spPr/>
        <p:txBody>
          <a:bodyPr/>
          <a:lstStyle/>
          <a:p>
            <a:fld id="{612C9EBC-76DD-4511-A039-6503B9690999}" type="slidenum">
              <a:rPr lang="en-IN" smtClean="0"/>
              <a:pPr/>
              <a:t>12</a:t>
            </a:fld>
            <a:endParaRPr lang="en-IN"/>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965325" y="1260475"/>
            <a:ext cx="5807075" cy="457200"/>
          </a:xfrm>
          <a:prstGeom prst="rect">
            <a:avLst/>
          </a:prstGeom>
          <a:noFill/>
          <a:ln w="9525">
            <a:noFill/>
            <a:miter lim="800000"/>
            <a:headEnd/>
            <a:tailEnd/>
          </a:ln>
        </p:spPr>
        <p:txBody>
          <a:bodyPr>
            <a:spAutoFit/>
          </a:bodyPr>
          <a:lstStyle/>
          <a:p>
            <a:endParaRPr lang="en-US"/>
          </a:p>
        </p:txBody>
      </p:sp>
      <p:sp>
        <p:nvSpPr>
          <p:cNvPr id="18435" name="Text Box 3"/>
          <p:cNvSpPr txBox="1">
            <a:spLocks noChangeArrowheads="1"/>
          </p:cNvSpPr>
          <p:nvPr/>
        </p:nvSpPr>
        <p:spPr bwMode="auto">
          <a:xfrm>
            <a:off x="609600" y="457200"/>
            <a:ext cx="8153400" cy="5262979"/>
          </a:xfrm>
          <a:prstGeom prst="rect">
            <a:avLst/>
          </a:prstGeom>
          <a:noFill/>
          <a:ln w="9525">
            <a:noFill/>
            <a:miter lim="800000"/>
            <a:headEnd/>
            <a:tailEnd/>
          </a:ln>
        </p:spPr>
        <p:txBody>
          <a:bodyPr>
            <a:spAutoFit/>
          </a:bodyPr>
          <a:lstStyle/>
          <a:p>
            <a:r>
              <a:rPr lang="en-US" sz="2800" b="1" dirty="0">
                <a:solidFill>
                  <a:srgbClr val="003399"/>
                </a:solidFill>
                <a:cs typeface="Times New Roman" pitchFamily="18" charset="0"/>
              </a:rPr>
              <a:t>Imagery</a:t>
            </a:r>
          </a:p>
          <a:p>
            <a:r>
              <a:rPr lang="en-US" sz="2800" b="1" dirty="0">
                <a:solidFill>
                  <a:srgbClr val="003399"/>
                </a:solidFill>
                <a:cs typeface="Times New Roman" pitchFamily="18" charset="0"/>
              </a:rPr>
              <a:t> </a:t>
            </a:r>
          </a:p>
          <a:p>
            <a:r>
              <a:rPr lang="en-US" sz="2800" b="1" dirty="0">
                <a:cs typeface="Times New Roman" pitchFamily="18" charset="0"/>
              </a:rPr>
              <a:t>Descriptive words </a:t>
            </a:r>
            <a:r>
              <a:rPr lang="en-US" sz="2800" dirty="0">
                <a:solidFill>
                  <a:srgbClr val="000000"/>
                </a:solidFill>
                <a:cs typeface="Times New Roman" pitchFamily="18" charset="0"/>
              </a:rPr>
              <a:t>or phrases that appeal to the 5 senses: sight, sound, touch, taste, and smell- </a:t>
            </a:r>
            <a:r>
              <a:rPr lang="en-US" sz="2800" b="1" dirty="0">
                <a:cs typeface="Times New Roman" pitchFamily="18" charset="0"/>
              </a:rPr>
              <a:t>creating </a:t>
            </a:r>
            <a:r>
              <a:rPr lang="en-US" sz="2800" dirty="0">
                <a:solidFill>
                  <a:srgbClr val="000000"/>
                </a:solidFill>
                <a:cs typeface="Times New Roman" pitchFamily="18" charset="0"/>
              </a:rPr>
              <a:t>a picture in the reader</a:t>
            </a:r>
            <a:r>
              <a:rPr lang="ja-JP" altLang="en-US" sz="2800">
                <a:solidFill>
                  <a:srgbClr val="000000"/>
                </a:solidFill>
                <a:cs typeface="Times New Roman" pitchFamily="18" charset="0"/>
              </a:rPr>
              <a:t>’</a:t>
            </a:r>
            <a:r>
              <a:rPr lang="en-US" altLang="ja-JP" sz="2800" dirty="0">
                <a:solidFill>
                  <a:srgbClr val="000000"/>
                </a:solidFill>
                <a:cs typeface="Times New Roman" pitchFamily="18" charset="0"/>
              </a:rPr>
              <a:t>s mind.</a:t>
            </a:r>
          </a:p>
          <a:p>
            <a:endParaRPr lang="en-US" sz="2000" dirty="0">
              <a:solidFill>
                <a:srgbClr val="000000"/>
              </a:solidFill>
              <a:latin typeface="Arial Rounded MT Bold" pitchFamily="34" charset="0"/>
              <a:cs typeface="Times New Roman" pitchFamily="18" charset="0"/>
            </a:endParaRPr>
          </a:p>
          <a:p>
            <a:endParaRPr lang="en-US" sz="2000" dirty="0">
              <a:solidFill>
                <a:srgbClr val="000000"/>
              </a:solidFill>
              <a:latin typeface="Arial Rounded MT Bold" pitchFamily="34" charset="0"/>
              <a:cs typeface="Times New Roman" pitchFamily="18" charset="0"/>
            </a:endParaRPr>
          </a:p>
          <a:p>
            <a:endParaRPr lang="en-US" sz="2000" dirty="0">
              <a:solidFill>
                <a:srgbClr val="000000"/>
              </a:solidFill>
              <a:latin typeface="Arial Rounded MT Bold" pitchFamily="34" charset="0"/>
              <a:cs typeface="Times New Roman" pitchFamily="18" charset="0"/>
            </a:endParaRPr>
          </a:p>
          <a:p>
            <a:r>
              <a:rPr lang="en-US" sz="1600" b="1" dirty="0">
                <a:solidFill>
                  <a:srgbClr val="000000"/>
                </a:solidFill>
                <a:latin typeface="Helvetica" charset="0"/>
                <a:cs typeface="Times New Roman" pitchFamily="18" charset="0"/>
              </a:rPr>
              <a:t> </a:t>
            </a:r>
          </a:p>
          <a:p>
            <a:endParaRPr lang="en-US" sz="2000" b="1" i="1" dirty="0">
              <a:solidFill>
                <a:srgbClr val="000000"/>
              </a:solidFill>
              <a:latin typeface="Helvetica" charset="0"/>
              <a:cs typeface="Times New Roman" pitchFamily="18" charset="0"/>
            </a:endParaRPr>
          </a:p>
          <a:p>
            <a:endParaRPr lang="en-US" sz="2000" b="1" i="1" dirty="0">
              <a:solidFill>
                <a:srgbClr val="000000"/>
              </a:solidFill>
              <a:latin typeface="Helvetica" charset="0"/>
              <a:cs typeface="Times New Roman" pitchFamily="18" charset="0"/>
            </a:endParaRPr>
          </a:p>
          <a:p>
            <a:endParaRPr lang="en-US" sz="2000" b="1" i="1" dirty="0">
              <a:solidFill>
                <a:srgbClr val="008000"/>
              </a:solidFill>
              <a:latin typeface="Helvetica" charset="0"/>
              <a:cs typeface="Times New Roman" pitchFamily="18" charset="0"/>
            </a:endParaRPr>
          </a:p>
          <a:p>
            <a:endParaRPr lang="en-US" sz="2000" b="1" i="1" dirty="0">
              <a:solidFill>
                <a:srgbClr val="000000"/>
              </a:solidFill>
              <a:latin typeface="Helvetica" charset="0"/>
              <a:cs typeface="Times New Roman" pitchFamily="18" charset="0"/>
            </a:endParaRPr>
          </a:p>
          <a:p>
            <a:endParaRPr lang="en-US" sz="2000" b="1" i="1" dirty="0">
              <a:solidFill>
                <a:srgbClr val="008000"/>
              </a:solidFill>
              <a:latin typeface="Helvetica" charset="0"/>
              <a:cs typeface="Times New Roman" pitchFamily="18" charset="0"/>
            </a:endParaRPr>
          </a:p>
          <a:p>
            <a:endParaRPr lang="en-US" sz="2000" b="1" dirty="0"/>
          </a:p>
        </p:txBody>
      </p:sp>
      <p:pic>
        <p:nvPicPr>
          <p:cNvPr id="18436" name="Picture 4" descr="C:\Users\mreshetar\AppData\Local\Microsoft\Windows\Temporary Internet Files\Content.IE5\Q3R3J4F6\MC900238192[1].wmf"/>
          <p:cNvPicPr>
            <a:picLocks noChangeAspect="1" noChangeArrowheads="1"/>
          </p:cNvPicPr>
          <p:nvPr/>
        </p:nvPicPr>
        <p:blipFill>
          <a:blip r:embed="rId2"/>
          <a:srcRect/>
          <a:stretch>
            <a:fillRect/>
          </a:stretch>
        </p:blipFill>
        <p:spPr bwMode="auto">
          <a:xfrm>
            <a:off x="685800" y="3890963"/>
            <a:ext cx="1143000" cy="1751012"/>
          </a:xfrm>
          <a:prstGeom prst="rect">
            <a:avLst/>
          </a:prstGeom>
          <a:noFill/>
          <a:ln w="9525">
            <a:noFill/>
            <a:miter lim="800000"/>
            <a:headEnd/>
            <a:tailEnd/>
          </a:ln>
        </p:spPr>
      </p:pic>
      <p:pic>
        <p:nvPicPr>
          <p:cNvPr id="18437" name="Picture 5" descr="C:\Users\mreshetar\AppData\Local\Microsoft\Windows\Temporary Internet Files\Content.IE5\X6GEUQ9M\MP900437378[2].jpg"/>
          <p:cNvPicPr>
            <a:picLocks noChangeAspect="1" noChangeArrowheads="1"/>
          </p:cNvPicPr>
          <p:nvPr/>
        </p:nvPicPr>
        <p:blipFill>
          <a:blip r:embed="rId3"/>
          <a:srcRect/>
          <a:stretch>
            <a:fillRect/>
          </a:stretch>
        </p:blipFill>
        <p:spPr bwMode="auto">
          <a:xfrm>
            <a:off x="2362200" y="4267200"/>
            <a:ext cx="1905000" cy="1312863"/>
          </a:xfrm>
          <a:prstGeom prst="rect">
            <a:avLst/>
          </a:prstGeom>
          <a:noFill/>
          <a:ln w="9525">
            <a:noFill/>
            <a:miter lim="800000"/>
            <a:headEnd/>
            <a:tailEnd/>
          </a:ln>
        </p:spPr>
      </p:pic>
      <p:pic>
        <p:nvPicPr>
          <p:cNvPr id="18438" name="Picture 6" descr="C:\Users\mreshetar\AppData\Local\Microsoft\Windows\Temporary Internet Files\Content.IE5\Q3R3J4F6\MC900211478[1].wmf"/>
          <p:cNvPicPr>
            <a:picLocks noChangeAspect="1" noChangeArrowheads="1"/>
          </p:cNvPicPr>
          <p:nvPr/>
        </p:nvPicPr>
        <p:blipFill>
          <a:blip r:embed="rId4"/>
          <a:srcRect/>
          <a:stretch>
            <a:fillRect/>
          </a:stretch>
        </p:blipFill>
        <p:spPr bwMode="auto">
          <a:xfrm>
            <a:off x="4648200" y="3276600"/>
            <a:ext cx="1263650" cy="1616075"/>
          </a:xfrm>
          <a:prstGeom prst="rect">
            <a:avLst/>
          </a:prstGeom>
          <a:noFill/>
          <a:ln w="9525">
            <a:noFill/>
            <a:miter lim="800000"/>
            <a:headEnd/>
            <a:tailEnd/>
          </a:ln>
        </p:spPr>
      </p:pic>
      <p:pic>
        <p:nvPicPr>
          <p:cNvPr id="18439" name="Picture 7" descr="C:\Users\mreshetar\AppData\Local\Microsoft\Windows\Temporary Internet Files\Content.IE5\3NC6JHRJ\MC900290188[1].wmf"/>
          <p:cNvPicPr>
            <a:picLocks noChangeAspect="1" noChangeArrowheads="1"/>
          </p:cNvPicPr>
          <p:nvPr/>
        </p:nvPicPr>
        <p:blipFill>
          <a:blip r:embed="rId5"/>
          <a:srcRect/>
          <a:stretch>
            <a:fillRect/>
          </a:stretch>
        </p:blipFill>
        <p:spPr bwMode="auto">
          <a:xfrm>
            <a:off x="6248400" y="3429000"/>
            <a:ext cx="2030413" cy="1244600"/>
          </a:xfrm>
          <a:prstGeom prst="rect">
            <a:avLst/>
          </a:prstGeom>
          <a:noFill/>
          <a:ln w="9525">
            <a:noFill/>
            <a:miter lim="800000"/>
            <a:headEnd/>
            <a:tailEnd/>
          </a:ln>
        </p:spPr>
      </p:pic>
      <p:pic>
        <p:nvPicPr>
          <p:cNvPr id="18440" name="Picture 8" descr="C:\Users\mreshetar\AppData\Local\Microsoft\Windows\Temporary Internet Files\Content.IE5\X6GEUQ9M\MP900437345[1].jpg"/>
          <p:cNvPicPr>
            <a:picLocks noChangeAspect="1" noChangeArrowheads="1"/>
          </p:cNvPicPr>
          <p:nvPr/>
        </p:nvPicPr>
        <p:blipFill>
          <a:blip r:embed="rId6"/>
          <a:srcRect/>
          <a:stretch>
            <a:fillRect/>
          </a:stretch>
        </p:blipFill>
        <p:spPr bwMode="auto">
          <a:xfrm>
            <a:off x="6019800" y="4953000"/>
            <a:ext cx="990600" cy="1638300"/>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612C9EBC-76DD-4511-A039-6503B9690999}" type="slidenum">
              <a:rPr lang="en-IN" smtClean="0"/>
              <a:pPr/>
              <a:t>13</a:t>
            </a:fld>
            <a:endParaRPr lang="en-IN"/>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533400" y="2438400"/>
            <a:ext cx="8077200" cy="3433763"/>
          </a:xfrm>
          <a:prstGeom prst="rect">
            <a:avLst/>
          </a:prstGeom>
          <a:solidFill>
            <a:srgbClr val="FFFF99"/>
          </a:solidFill>
          <a:ln w="9525">
            <a:noFill/>
            <a:miter lim="800000"/>
            <a:headEnd/>
            <a:tailEnd/>
          </a:ln>
        </p:spPr>
        <p:txBody>
          <a:bodyPr>
            <a:spAutoFit/>
          </a:bodyPr>
          <a:lstStyle/>
          <a:p>
            <a:pPr>
              <a:tabLst>
                <a:tab pos="3200400" algn="l"/>
              </a:tabLst>
            </a:pPr>
            <a:r>
              <a:rPr lang="en-US" sz="2000">
                <a:solidFill>
                  <a:srgbClr val="003300"/>
                </a:solidFill>
              </a:rPr>
              <a:t>And straightway like a bell</a:t>
            </a:r>
            <a:br>
              <a:rPr lang="en-US" sz="2000">
                <a:solidFill>
                  <a:srgbClr val="003300"/>
                </a:solidFill>
              </a:rPr>
            </a:br>
            <a:r>
              <a:rPr lang="en-US" sz="2000">
                <a:solidFill>
                  <a:srgbClr val="003300"/>
                </a:solidFill>
              </a:rPr>
              <a:t>Came low and clear</a:t>
            </a:r>
            <a:br>
              <a:rPr lang="en-US" sz="2000">
                <a:solidFill>
                  <a:srgbClr val="003300"/>
                </a:solidFill>
              </a:rPr>
            </a:br>
            <a:r>
              <a:rPr lang="en-US" sz="2000">
                <a:solidFill>
                  <a:srgbClr val="003300"/>
                </a:solidFill>
              </a:rPr>
              <a:t>The slow, sad murmur of the distant seas,</a:t>
            </a:r>
          </a:p>
          <a:p>
            <a:pPr>
              <a:tabLst>
                <a:tab pos="3200400" algn="l"/>
              </a:tabLst>
            </a:pPr>
            <a:r>
              <a:rPr lang="en-US" sz="2000">
                <a:solidFill>
                  <a:srgbClr val="003300"/>
                </a:solidFill>
              </a:rPr>
              <a:t>. . . . . . . . . . . . . . . . . . . . . . . . . . . . . .  </a:t>
            </a:r>
          </a:p>
          <a:p>
            <a:pPr>
              <a:tabLst>
                <a:tab pos="3200400" algn="l"/>
              </a:tabLst>
            </a:pPr>
            <a:r>
              <a:rPr lang="en-US" sz="2000">
                <a:solidFill>
                  <a:srgbClr val="003300"/>
                </a:solidFill>
              </a:rPr>
              <a:t>And in the hush of waters was the sound</a:t>
            </a:r>
            <a:br>
              <a:rPr lang="en-US" sz="2000">
                <a:solidFill>
                  <a:srgbClr val="003300"/>
                </a:solidFill>
              </a:rPr>
            </a:br>
            <a:r>
              <a:rPr lang="en-US" sz="2000">
                <a:solidFill>
                  <a:srgbClr val="003300"/>
                </a:solidFill>
              </a:rPr>
              <a:t>Of pebbles rolling round,</a:t>
            </a:r>
            <a:br>
              <a:rPr lang="en-US" sz="2000">
                <a:solidFill>
                  <a:srgbClr val="003300"/>
                </a:solidFill>
              </a:rPr>
            </a:br>
            <a:r>
              <a:rPr lang="en-US" sz="2000">
                <a:solidFill>
                  <a:srgbClr val="003300"/>
                </a:solidFill>
              </a:rPr>
              <a:t>For ever rolling with a hollow sound.</a:t>
            </a:r>
          </a:p>
          <a:p>
            <a:pPr>
              <a:tabLst>
                <a:tab pos="3200400" algn="l"/>
              </a:tabLst>
            </a:pPr>
            <a:r>
              <a:rPr lang="en-US" sz="2000">
                <a:solidFill>
                  <a:srgbClr val="003300"/>
                </a:solidFill>
              </a:rPr>
              <a:t>And bubbling sea-weeds as the waters go</a:t>
            </a:r>
            <a:br>
              <a:rPr lang="en-US" sz="2000">
                <a:solidFill>
                  <a:srgbClr val="003300"/>
                </a:solidFill>
              </a:rPr>
            </a:br>
            <a:r>
              <a:rPr lang="en-US" sz="2000">
                <a:solidFill>
                  <a:srgbClr val="003300"/>
                </a:solidFill>
              </a:rPr>
              <a:t>Swish to and fro</a:t>
            </a:r>
            <a:br>
              <a:rPr lang="en-US" sz="2000">
                <a:solidFill>
                  <a:srgbClr val="003300"/>
                </a:solidFill>
              </a:rPr>
            </a:br>
            <a:r>
              <a:rPr lang="en-US" sz="2000">
                <a:solidFill>
                  <a:srgbClr val="003300"/>
                </a:solidFill>
              </a:rPr>
              <a:t>Their long, cold tentacles of slimy grey. </a:t>
            </a:r>
          </a:p>
          <a:p>
            <a:pPr algn="r">
              <a:spcBef>
                <a:spcPct val="20000"/>
              </a:spcBef>
              <a:tabLst>
                <a:tab pos="3200400" algn="l"/>
              </a:tabLst>
            </a:pPr>
            <a:r>
              <a:rPr lang="en-US" sz="1600">
                <a:solidFill>
                  <a:srgbClr val="003300"/>
                </a:solidFill>
              </a:rPr>
              <a:t>—from “The Shell” by James Stephens</a:t>
            </a:r>
          </a:p>
        </p:txBody>
      </p:sp>
      <p:sp>
        <p:nvSpPr>
          <p:cNvPr id="20483" name="Text Box 4"/>
          <p:cNvSpPr txBox="1">
            <a:spLocks noChangeArrowheads="1"/>
          </p:cNvSpPr>
          <p:nvPr/>
        </p:nvSpPr>
        <p:spPr bwMode="auto">
          <a:xfrm>
            <a:off x="533400" y="1370013"/>
            <a:ext cx="8077200" cy="830262"/>
          </a:xfrm>
          <a:prstGeom prst="rect">
            <a:avLst/>
          </a:prstGeom>
          <a:noFill/>
          <a:ln w="9525">
            <a:noFill/>
            <a:miter lim="800000"/>
            <a:headEnd/>
            <a:tailEnd/>
          </a:ln>
        </p:spPr>
        <p:txBody>
          <a:bodyPr>
            <a:spAutoFit/>
          </a:bodyPr>
          <a:lstStyle/>
          <a:p>
            <a:pPr>
              <a:spcBef>
                <a:spcPct val="50000"/>
              </a:spcBef>
            </a:pPr>
            <a:r>
              <a:rPr lang="en-US">
                <a:solidFill>
                  <a:srgbClr val="FFFF99"/>
                </a:solidFill>
              </a:rPr>
              <a:t>     </a:t>
            </a:r>
            <a:r>
              <a:rPr lang="en-US"/>
              <a:t>Listen to this excerpt of “The Shell” by James Stephens and imagine the scene he describes.</a:t>
            </a:r>
          </a:p>
        </p:txBody>
      </p:sp>
      <p:sp>
        <p:nvSpPr>
          <p:cNvPr id="117775" name="Rectangle 15"/>
          <p:cNvSpPr>
            <a:spLocks noGrp="1" noChangeArrowheads="1"/>
          </p:cNvSpPr>
          <p:nvPr>
            <p:ph type="title"/>
          </p:nvPr>
        </p:nvSpPr>
        <p:spPr>
          <a:xfrm>
            <a:off x="457200" y="428604"/>
            <a:ext cx="8229600" cy="1784244"/>
          </a:xfrm>
        </p:spPr>
        <p:txBody>
          <a:bodyPr>
            <a:normAutofit/>
          </a:bodyPr>
          <a:lstStyle/>
          <a:p>
            <a:pPr>
              <a:defRPr/>
            </a:pPr>
            <a:r>
              <a:rPr lang="en-US" sz="2400" dirty="0"/>
              <a:t>What Is an Image?</a:t>
            </a:r>
            <a:br>
              <a:rPr lang="en-US" sz="2400" dirty="0"/>
            </a:br>
            <a:br>
              <a:rPr lang="en-US" sz="2400" dirty="0"/>
            </a:br>
            <a:br>
              <a:rPr lang="en-US" sz="2400" dirty="0"/>
            </a:br>
            <a:endParaRPr lang="en-US" sz="2400" dirty="0"/>
          </a:p>
        </p:txBody>
      </p:sp>
      <p:pic>
        <p:nvPicPr>
          <p:cNvPr id="117776" name="Picture 16">
            <a:hlinkClick r:id="" action="ppaction://media"/>
          </p:cNvPr>
          <p:cNvPicPr>
            <a:picLocks noRot="1" noChangeAspect="1" noChangeArrowheads="1"/>
          </p:cNvPicPr>
          <p:nvPr>
            <a:wavAudioFile r:embed="rId1" name="PN09.PRES.06.wav"/>
          </p:nvPr>
        </p:nvPicPr>
        <p:blipFill>
          <a:blip r:embed="rId4"/>
          <a:srcRect/>
          <a:stretch>
            <a:fillRect/>
          </a:stretch>
        </p:blipFill>
        <p:spPr bwMode="auto">
          <a:xfrm>
            <a:off x="609600" y="1371600"/>
            <a:ext cx="484188" cy="484188"/>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612C9EBC-76DD-4511-A039-6503B9690999}" type="slidenum">
              <a:rPr lang="en-IN" smtClean="0"/>
              <a:pPr/>
              <a:t>14</a:t>
            </a:fld>
            <a:endParaRPr lang="en-IN"/>
          </a:p>
        </p:txBody>
      </p:sp>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11777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4804" fill="hold"/>
                                        <p:tgtEl>
                                          <p:spTgt spid="117776"/>
                                        </p:tgtEl>
                                      </p:cBhvr>
                                    </p:cmd>
                                  </p:childTnLst>
                                </p:cTn>
                              </p:par>
                            </p:childTnLst>
                          </p:cTn>
                        </p:par>
                      </p:childTnLst>
                    </p:cTn>
                  </p:par>
                </p:childTnLst>
              </p:cTn>
              <p:nextCondLst>
                <p:cond evt="onClick" delay="0">
                  <p:tgtEl>
                    <p:spTgt spid="117776"/>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117776"/>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6629400" y="1506538"/>
            <a:ext cx="1981200" cy="1323975"/>
          </a:xfrm>
          <a:prstGeom prst="rect">
            <a:avLst/>
          </a:prstGeom>
          <a:noFill/>
          <a:ln w="9525">
            <a:noFill/>
            <a:miter lim="800000"/>
            <a:headEnd/>
            <a:tailEnd/>
          </a:ln>
        </p:spPr>
        <p:txBody>
          <a:bodyPr>
            <a:spAutoFit/>
          </a:bodyPr>
          <a:lstStyle/>
          <a:p>
            <a:pPr>
              <a:spcBef>
                <a:spcPct val="50000"/>
              </a:spcBef>
            </a:pPr>
            <a:r>
              <a:rPr lang="en-US" sz="2000"/>
              <a:t>Which words appeal to the sense of hearing? sight? touch?</a:t>
            </a:r>
          </a:p>
        </p:txBody>
      </p:sp>
      <p:pic>
        <p:nvPicPr>
          <p:cNvPr id="21507" name="Picture 6">
            <a:hlinkClick r:id="rId3" action="ppaction://hlinksldjump"/>
          </p:cNvPr>
          <p:cNvPicPr>
            <a:picLocks noChangeAspect="1" noChangeArrowheads="1"/>
          </p:cNvPicPr>
          <p:nvPr/>
        </p:nvPicPr>
        <p:blipFill>
          <a:blip r:embed="rId4"/>
          <a:srcRect/>
          <a:stretch>
            <a:fillRect/>
          </a:stretch>
        </p:blipFill>
        <p:spPr bwMode="auto">
          <a:xfrm>
            <a:off x="7543800" y="3276600"/>
            <a:ext cx="1030288" cy="420688"/>
          </a:xfrm>
          <a:prstGeom prst="rect">
            <a:avLst/>
          </a:prstGeom>
          <a:noFill/>
          <a:ln w="9525">
            <a:noFill/>
            <a:miter lim="800000"/>
            <a:headEnd/>
            <a:tailEnd/>
          </a:ln>
        </p:spPr>
      </p:pic>
      <p:sp>
        <p:nvSpPr>
          <p:cNvPr id="21509" name="AutoShape 15"/>
          <p:cNvSpPr>
            <a:spLocks noChangeArrowheads="1"/>
          </p:cNvSpPr>
          <p:nvPr/>
        </p:nvSpPr>
        <p:spPr bwMode="auto">
          <a:xfrm>
            <a:off x="533400" y="1169988"/>
            <a:ext cx="2286000" cy="763587"/>
          </a:xfrm>
          <a:prstGeom prst="flowChartAlternateProcess">
            <a:avLst/>
          </a:prstGeom>
          <a:solidFill>
            <a:srgbClr val="336633"/>
          </a:solidFill>
          <a:ln w="9525">
            <a:solidFill>
              <a:schemeClr val="tx1"/>
            </a:solidFill>
            <a:miter lim="800000"/>
            <a:headEnd/>
            <a:tailEnd/>
          </a:ln>
        </p:spPr>
        <p:txBody>
          <a:bodyPr wrap="none" anchor="ctr"/>
          <a:lstStyle/>
          <a:p>
            <a:endParaRPr lang="en-US"/>
          </a:p>
        </p:txBody>
      </p:sp>
      <p:sp>
        <p:nvSpPr>
          <p:cNvPr id="21510" name="Text Box 16"/>
          <p:cNvSpPr txBox="1">
            <a:spLocks noChangeArrowheads="1"/>
          </p:cNvSpPr>
          <p:nvPr/>
        </p:nvSpPr>
        <p:spPr bwMode="auto">
          <a:xfrm>
            <a:off x="533400" y="2428868"/>
            <a:ext cx="5791200" cy="4247317"/>
          </a:xfrm>
          <a:prstGeom prst="rect">
            <a:avLst/>
          </a:prstGeom>
          <a:solidFill>
            <a:srgbClr val="FFFF99"/>
          </a:solidFill>
          <a:ln w="9525">
            <a:noFill/>
            <a:miter lim="800000"/>
            <a:headEnd/>
            <a:tailEnd/>
          </a:ln>
        </p:spPr>
        <p:txBody>
          <a:bodyPr wrap="square">
            <a:spAutoFit/>
          </a:bodyPr>
          <a:lstStyle/>
          <a:p>
            <a:pPr>
              <a:lnSpc>
                <a:spcPct val="125000"/>
              </a:lnSpc>
              <a:tabLst>
                <a:tab pos="3200400" algn="l"/>
              </a:tabLst>
            </a:pPr>
            <a:r>
              <a:rPr lang="en-US" sz="2000" dirty="0">
                <a:solidFill>
                  <a:srgbClr val="003300"/>
                </a:solidFill>
              </a:rPr>
              <a:t>And straightway like a bell</a:t>
            </a:r>
            <a:br>
              <a:rPr lang="en-US" sz="2000" dirty="0">
                <a:solidFill>
                  <a:srgbClr val="003300"/>
                </a:solidFill>
              </a:rPr>
            </a:br>
            <a:r>
              <a:rPr lang="en-US" sz="2000" dirty="0">
                <a:solidFill>
                  <a:srgbClr val="003300"/>
                </a:solidFill>
              </a:rPr>
              <a:t>Came low and clear</a:t>
            </a:r>
            <a:br>
              <a:rPr lang="en-US" sz="2000" dirty="0">
                <a:solidFill>
                  <a:srgbClr val="003300"/>
                </a:solidFill>
              </a:rPr>
            </a:br>
            <a:r>
              <a:rPr lang="en-US" sz="2000" dirty="0">
                <a:solidFill>
                  <a:srgbClr val="003300"/>
                </a:solidFill>
              </a:rPr>
              <a:t>The slow, sad murmur of the distant seas,</a:t>
            </a:r>
          </a:p>
          <a:p>
            <a:pPr>
              <a:lnSpc>
                <a:spcPct val="125000"/>
              </a:lnSpc>
              <a:tabLst>
                <a:tab pos="3200400" algn="l"/>
              </a:tabLst>
            </a:pPr>
            <a:r>
              <a:rPr lang="en-US" sz="2000" dirty="0">
                <a:solidFill>
                  <a:srgbClr val="003300"/>
                </a:solidFill>
              </a:rPr>
              <a:t>. . . . . . . . . . . . . . . . . . . . . . . . . . . . . .  </a:t>
            </a:r>
          </a:p>
          <a:p>
            <a:pPr>
              <a:lnSpc>
                <a:spcPct val="125000"/>
              </a:lnSpc>
              <a:tabLst>
                <a:tab pos="3200400" algn="l"/>
              </a:tabLst>
            </a:pPr>
            <a:r>
              <a:rPr lang="en-US" sz="2000" dirty="0">
                <a:solidFill>
                  <a:srgbClr val="003300"/>
                </a:solidFill>
              </a:rPr>
              <a:t>And in the hush of waters was the sound</a:t>
            </a:r>
            <a:br>
              <a:rPr lang="en-US" sz="2000" dirty="0">
                <a:solidFill>
                  <a:srgbClr val="003300"/>
                </a:solidFill>
              </a:rPr>
            </a:br>
            <a:r>
              <a:rPr lang="en-US" sz="2000" dirty="0">
                <a:solidFill>
                  <a:srgbClr val="003300"/>
                </a:solidFill>
              </a:rPr>
              <a:t>Of pebbles rolling round,</a:t>
            </a:r>
            <a:br>
              <a:rPr lang="en-US" sz="2000" dirty="0">
                <a:solidFill>
                  <a:srgbClr val="003300"/>
                </a:solidFill>
              </a:rPr>
            </a:br>
            <a:r>
              <a:rPr lang="en-US" sz="2000" dirty="0">
                <a:solidFill>
                  <a:srgbClr val="003300"/>
                </a:solidFill>
              </a:rPr>
              <a:t>For ever rolling with a hollow sound.</a:t>
            </a:r>
          </a:p>
          <a:p>
            <a:pPr>
              <a:lnSpc>
                <a:spcPct val="125000"/>
              </a:lnSpc>
              <a:tabLst>
                <a:tab pos="3200400" algn="l"/>
              </a:tabLst>
            </a:pPr>
            <a:r>
              <a:rPr lang="en-US" sz="2000" dirty="0">
                <a:solidFill>
                  <a:srgbClr val="003300"/>
                </a:solidFill>
              </a:rPr>
              <a:t>And bubbling sea-weeds as the waters go</a:t>
            </a:r>
            <a:br>
              <a:rPr lang="en-US" sz="2000" dirty="0">
                <a:solidFill>
                  <a:srgbClr val="003300"/>
                </a:solidFill>
              </a:rPr>
            </a:br>
            <a:r>
              <a:rPr lang="en-US" sz="2000" dirty="0">
                <a:solidFill>
                  <a:srgbClr val="003300"/>
                </a:solidFill>
              </a:rPr>
              <a:t>Swish to and fro</a:t>
            </a:r>
            <a:br>
              <a:rPr lang="en-US" sz="2000" dirty="0">
                <a:solidFill>
                  <a:srgbClr val="003300"/>
                </a:solidFill>
              </a:rPr>
            </a:br>
            <a:r>
              <a:rPr lang="en-US" sz="2000" dirty="0">
                <a:solidFill>
                  <a:srgbClr val="003300"/>
                </a:solidFill>
              </a:rPr>
              <a:t>Their long, cold tentacles of slimy grey. </a:t>
            </a:r>
          </a:p>
          <a:p>
            <a:pPr algn="r">
              <a:spcBef>
                <a:spcPct val="25000"/>
              </a:spcBef>
              <a:tabLst>
                <a:tab pos="3200400" algn="l"/>
              </a:tabLst>
            </a:pPr>
            <a:r>
              <a:rPr lang="en-US" sz="1600" dirty="0">
                <a:solidFill>
                  <a:srgbClr val="003300"/>
                </a:solidFill>
              </a:rPr>
              <a:t>—from “The Shell” by James Stephens</a:t>
            </a:r>
          </a:p>
        </p:txBody>
      </p:sp>
      <p:sp>
        <p:nvSpPr>
          <p:cNvPr id="21511" name="Text Box 17"/>
          <p:cNvSpPr txBox="1">
            <a:spLocks noChangeArrowheads="1"/>
          </p:cNvSpPr>
          <p:nvPr/>
        </p:nvSpPr>
        <p:spPr bwMode="auto">
          <a:xfrm>
            <a:off x="533400" y="1169988"/>
            <a:ext cx="2286000" cy="427037"/>
          </a:xfrm>
          <a:prstGeom prst="rect">
            <a:avLst/>
          </a:prstGeom>
          <a:noFill/>
          <a:ln w="9525">
            <a:noFill/>
            <a:miter lim="800000"/>
            <a:headEnd/>
            <a:tailEnd/>
          </a:ln>
        </p:spPr>
        <p:txBody>
          <a:bodyPr>
            <a:spAutoFit/>
          </a:bodyPr>
          <a:lstStyle/>
          <a:p>
            <a:pPr>
              <a:spcBef>
                <a:spcPct val="50000"/>
              </a:spcBef>
              <a:tabLst>
                <a:tab pos="571500" algn="l"/>
              </a:tabLst>
            </a:pPr>
            <a:r>
              <a:rPr lang="en-US" sz="2200" b="1" dirty="0">
                <a:solidFill>
                  <a:srgbClr val="FFFF99"/>
                </a:solidFill>
              </a:rPr>
              <a:t>Quick Check</a:t>
            </a:r>
          </a:p>
        </p:txBody>
      </p:sp>
      <p:sp>
        <p:nvSpPr>
          <p:cNvPr id="21512" name="Text Box 18"/>
          <p:cNvSpPr txBox="1">
            <a:spLocks noChangeArrowheads="1"/>
          </p:cNvSpPr>
          <p:nvPr/>
        </p:nvSpPr>
        <p:spPr bwMode="auto">
          <a:xfrm>
            <a:off x="6515100" y="5619750"/>
            <a:ext cx="2095500" cy="461963"/>
          </a:xfrm>
          <a:prstGeom prst="rect">
            <a:avLst/>
          </a:prstGeom>
          <a:noFill/>
          <a:ln w="9525">
            <a:noFill/>
            <a:miter lim="800000"/>
            <a:headEnd/>
            <a:tailEnd/>
          </a:ln>
        </p:spPr>
        <p:txBody>
          <a:bodyPr>
            <a:spAutoFit/>
          </a:bodyPr>
          <a:lstStyle/>
          <a:p>
            <a:pPr>
              <a:spcBef>
                <a:spcPct val="50000"/>
              </a:spcBef>
            </a:pPr>
            <a:endParaRPr lang="en-US">
              <a:solidFill>
                <a:srgbClr val="FFFF99"/>
              </a:solidFill>
            </a:endParaRPr>
          </a:p>
        </p:txBody>
      </p:sp>
      <p:sp>
        <p:nvSpPr>
          <p:cNvPr id="8" name="Slide Number Placeholder 7"/>
          <p:cNvSpPr>
            <a:spLocks noGrp="1"/>
          </p:cNvSpPr>
          <p:nvPr>
            <p:ph type="sldNum" sz="quarter" idx="12"/>
          </p:nvPr>
        </p:nvSpPr>
        <p:spPr/>
        <p:txBody>
          <a:bodyPr/>
          <a:lstStyle/>
          <a:p>
            <a:fld id="{612C9EBC-76DD-4511-A039-6503B9690999}" type="slidenum">
              <a:rPr lang="en-IN" smtClean="0"/>
              <a:pPr/>
              <a:t>15</a:t>
            </a:fld>
            <a:endParaRPr lang="en-IN"/>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70"/>
          <p:cNvSpPr>
            <a:spLocks noChangeArrowheads="1"/>
          </p:cNvSpPr>
          <p:nvPr/>
        </p:nvSpPr>
        <p:spPr bwMode="auto">
          <a:xfrm>
            <a:off x="533400" y="1169988"/>
            <a:ext cx="2286000" cy="763587"/>
          </a:xfrm>
          <a:prstGeom prst="flowChartAlternateProcess">
            <a:avLst/>
          </a:prstGeom>
          <a:solidFill>
            <a:srgbClr val="336633"/>
          </a:solidFill>
          <a:ln w="9525">
            <a:solidFill>
              <a:schemeClr val="tx1"/>
            </a:solidFill>
            <a:miter lim="800000"/>
            <a:headEnd/>
            <a:tailEnd/>
          </a:ln>
        </p:spPr>
        <p:txBody>
          <a:bodyPr wrap="none" anchor="ctr"/>
          <a:lstStyle/>
          <a:p>
            <a:endParaRPr lang="en-US"/>
          </a:p>
        </p:txBody>
      </p:sp>
      <p:sp>
        <p:nvSpPr>
          <p:cNvPr id="22531" name="Text Box 77"/>
          <p:cNvSpPr txBox="1">
            <a:spLocks noChangeArrowheads="1"/>
          </p:cNvSpPr>
          <p:nvPr/>
        </p:nvSpPr>
        <p:spPr bwMode="auto">
          <a:xfrm>
            <a:off x="533400" y="1600200"/>
            <a:ext cx="5791200" cy="4208463"/>
          </a:xfrm>
          <a:prstGeom prst="rect">
            <a:avLst/>
          </a:prstGeom>
          <a:solidFill>
            <a:srgbClr val="FFFF99"/>
          </a:solidFill>
          <a:ln w="9525">
            <a:noFill/>
            <a:miter lim="800000"/>
            <a:headEnd/>
            <a:tailEnd/>
          </a:ln>
        </p:spPr>
        <p:txBody>
          <a:bodyPr>
            <a:spAutoFit/>
          </a:bodyPr>
          <a:lstStyle/>
          <a:p>
            <a:pPr>
              <a:lnSpc>
                <a:spcPct val="125000"/>
              </a:lnSpc>
              <a:tabLst>
                <a:tab pos="3200400" algn="l"/>
              </a:tabLst>
            </a:pPr>
            <a:r>
              <a:rPr lang="en-US" sz="2000">
                <a:solidFill>
                  <a:srgbClr val="003300"/>
                </a:solidFill>
              </a:rPr>
              <a:t>And straightway like a bell</a:t>
            </a:r>
            <a:br>
              <a:rPr lang="en-US" sz="2000">
                <a:solidFill>
                  <a:srgbClr val="003300"/>
                </a:solidFill>
              </a:rPr>
            </a:br>
            <a:r>
              <a:rPr lang="en-US" sz="2000">
                <a:solidFill>
                  <a:srgbClr val="003300"/>
                </a:solidFill>
              </a:rPr>
              <a:t>Came low and clear</a:t>
            </a:r>
            <a:br>
              <a:rPr lang="en-US" sz="2000">
                <a:solidFill>
                  <a:srgbClr val="003300"/>
                </a:solidFill>
              </a:rPr>
            </a:br>
            <a:r>
              <a:rPr lang="en-US" sz="2000">
                <a:solidFill>
                  <a:srgbClr val="003300"/>
                </a:solidFill>
              </a:rPr>
              <a:t>The slow, sad murmur of the distant seas,</a:t>
            </a:r>
          </a:p>
          <a:p>
            <a:pPr>
              <a:lnSpc>
                <a:spcPct val="125000"/>
              </a:lnSpc>
              <a:tabLst>
                <a:tab pos="3200400" algn="l"/>
              </a:tabLst>
            </a:pPr>
            <a:r>
              <a:rPr lang="en-US" sz="2000">
                <a:solidFill>
                  <a:srgbClr val="003300"/>
                </a:solidFill>
              </a:rPr>
              <a:t>. . . . . . . . . . . . . . . . . . . . . . . . . . . . . .  </a:t>
            </a:r>
          </a:p>
          <a:p>
            <a:pPr>
              <a:lnSpc>
                <a:spcPct val="125000"/>
              </a:lnSpc>
              <a:tabLst>
                <a:tab pos="3200400" algn="l"/>
              </a:tabLst>
            </a:pPr>
            <a:r>
              <a:rPr lang="en-US" sz="2000">
                <a:solidFill>
                  <a:srgbClr val="003300"/>
                </a:solidFill>
              </a:rPr>
              <a:t>And in the hush of waters was the sound</a:t>
            </a:r>
            <a:br>
              <a:rPr lang="en-US" sz="2000">
                <a:solidFill>
                  <a:srgbClr val="003300"/>
                </a:solidFill>
              </a:rPr>
            </a:br>
            <a:r>
              <a:rPr lang="en-US" sz="2000">
                <a:solidFill>
                  <a:srgbClr val="003300"/>
                </a:solidFill>
              </a:rPr>
              <a:t>Of pebbles rolling round,</a:t>
            </a:r>
            <a:br>
              <a:rPr lang="en-US" sz="2000">
                <a:solidFill>
                  <a:srgbClr val="003300"/>
                </a:solidFill>
              </a:rPr>
            </a:br>
            <a:r>
              <a:rPr lang="en-US" sz="2000">
                <a:solidFill>
                  <a:srgbClr val="003300"/>
                </a:solidFill>
              </a:rPr>
              <a:t>For ever rolling with a hollow sound.</a:t>
            </a:r>
          </a:p>
          <a:p>
            <a:pPr>
              <a:lnSpc>
                <a:spcPct val="125000"/>
              </a:lnSpc>
              <a:tabLst>
                <a:tab pos="3200400" algn="l"/>
              </a:tabLst>
            </a:pPr>
            <a:r>
              <a:rPr lang="en-US" sz="2000">
                <a:solidFill>
                  <a:srgbClr val="003300"/>
                </a:solidFill>
              </a:rPr>
              <a:t>And bubbling sea-weeds as the waters go</a:t>
            </a:r>
            <a:br>
              <a:rPr lang="en-US" sz="2000">
                <a:solidFill>
                  <a:srgbClr val="003300"/>
                </a:solidFill>
              </a:rPr>
            </a:br>
            <a:r>
              <a:rPr lang="en-US" sz="2000">
                <a:solidFill>
                  <a:srgbClr val="003300"/>
                </a:solidFill>
              </a:rPr>
              <a:t>Swish to and fro</a:t>
            </a:r>
            <a:br>
              <a:rPr lang="en-US" sz="2000">
                <a:solidFill>
                  <a:srgbClr val="003300"/>
                </a:solidFill>
              </a:rPr>
            </a:br>
            <a:r>
              <a:rPr lang="en-US" sz="2000">
                <a:solidFill>
                  <a:srgbClr val="003300"/>
                </a:solidFill>
              </a:rPr>
              <a:t>Their long, cold tentacles of slimy grey. </a:t>
            </a:r>
          </a:p>
          <a:p>
            <a:pPr algn="r">
              <a:spcBef>
                <a:spcPct val="25000"/>
              </a:spcBef>
              <a:tabLst>
                <a:tab pos="3200400" algn="l"/>
              </a:tabLst>
            </a:pPr>
            <a:r>
              <a:rPr lang="en-US" sz="1600">
                <a:solidFill>
                  <a:srgbClr val="003300"/>
                </a:solidFill>
              </a:rPr>
              <a:t>—from “The Shell” by James Stephens</a:t>
            </a:r>
          </a:p>
        </p:txBody>
      </p:sp>
      <p:sp>
        <p:nvSpPr>
          <p:cNvPr id="22532" name="Text Box 3"/>
          <p:cNvSpPr txBox="1">
            <a:spLocks noChangeArrowheads="1"/>
          </p:cNvSpPr>
          <p:nvPr/>
        </p:nvSpPr>
        <p:spPr bwMode="auto">
          <a:xfrm>
            <a:off x="6705600" y="3336925"/>
            <a:ext cx="1752600" cy="396875"/>
          </a:xfrm>
          <a:prstGeom prst="rect">
            <a:avLst/>
          </a:prstGeom>
          <a:solidFill>
            <a:srgbClr val="663300"/>
          </a:solidFill>
          <a:ln w="9525">
            <a:noFill/>
            <a:miter lim="800000"/>
            <a:headEnd/>
            <a:tailEnd/>
          </a:ln>
        </p:spPr>
        <p:txBody>
          <a:bodyPr>
            <a:spAutoFit/>
          </a:bodyPr>
          <a:lstStyle/>
          <a:p>
            <a:pPr>
              <a:spcBef>
                <a:spcPct val="50000"/>
              </a:spcBef>
            </a:pPr>
            <a:r>
              <a:rPr lang="en-US" sz="2000">
                <a:solidFill>
                  <a:srgbClr val="FFFF99"/>
                </a:solidFill>
              </a:rPr>
              <a:t>Hearing</a:t>
            </a:r>
          </a:p>
        </p:txBody>
      </p:sp>
      <p:sp>
        <p:nvSpPr>
          <p:cNvPr id="118803" name="Text Box 19"/>
          <p:cNvSpPr txBox="1">
            <a:spLocks noChangeArrowheads="1"/>
          </p:cNvSpPr>
          <p:nvPr/>
        </p:nvSpPr>
        <p:spPr bwMode="auto">
          <a:xfrm>
            <a:off x="6705600" y="3946525"/>
            <a:ext cx="1752600" cy="396875"/>
          </a:xfrm>
          <a:prstGeom prst="rect">
            <a:avLst/>
          </a:prstGeom>
          <a:solidFill>
            <a:srgbClr val="336666"/>
          </a:solidFill>
          <a:ln w="9525">
            <a:noFill/>
            <a:miter lim="800000"/>
            <a:headEnd/>
            <a:tailEnd/>
          </a:ln>
        </p:spPr>
        <p:txBody>
          <a:bodyPr>
            <a:spAutoFit/>
          </a:bodyPr>
          <a:lstStyle/>
          <a:p>
            <a:pPr>
              <a:spcBef>
                <a:spcPct val="50000"/>
              </a:spcBef>
            </a:pPr>
            <a:r>
              <a:rPr lang="en-US" sz="2000">
                <a:solidFill>
                  <a:srgbClr val="FFFF99"/>
                </a:solidFill>
              </a:rPr>
              <a:t>Sight</a:t>
            </a:r>
          </a:p>
        </p:txBody>
      </p:sp>
      <p:sp>
        <p:nvSpPr>
          <p:cNvPr id="118814" name="Text Box 30"/>
          <p:cNvSpPr txBox="1">
            <a:spLocks noChangeArrowheads="1"/>
          </p:cNvSpPr>
          <p:nvPr/>
        </p:nvSpPr>
        <p:spPr bwMode="auto">
          <a:xfrm>
            <a:off x="6705600" y="4556125"/>
            <a:ext cx="1752600" cy="396875"/>
          </a:xfrm>
          <a:prstGeom prst="rect">
            <a:avLst/>
          </a:prstGeom>
          <a:solidFill>
            <a:srgbClr val="FF9900"/>
          </a:solidFill>
          <a:ln w="9525">
            <a:noFill/>
            <a:miter lim="800000"/>
            <a:headEnd/>
            <a:tailEnd/>
          </a:ln>
        </p:spPr>
        <p:txBody>
          <a:bodyPr>
            <a:spAutoFit/>
          </a:bodyPr>
          <a:lstStyle/>
          <a:p>
            <a:pPr>
              <a:spcBef>
                <a:spcPct val="50000"/>
              </a:spcBef>
            </a:pPr>
            <a:r>
              <a:rPr lang="en-US" sz="2000">
                <a:solidFill>
                  <a:srgbClr val="FFFF99"/>
                </a:solidFill>
              </a:rPr>
              <a:t>Touch</a:t>
            </a:r>
          </a:p>
        </p:txBody>
      </p:sp>
      <p:sp>
        <p:nvSpPr>
          <p:cNvPr id="22535" name="Text Box 37"/>
          <p:cNvSpPr txBox="1">
            <a:spLocks noChangeArrowheads="1"/>
          </p:cNvSpPr>
          <p:nvPr/>
        </p:nvSpPr>
        <p:spPr bwMode="auto">
          <a:xfrm>
            <a:off x="6629400" y="1506538"/>
            <a:ext cx="1981200" cy="1323975"/>
          </a:xfrm>
          <a:prstGeom prst="rect">
            <a:avLst/>
          </a:prstGeom>
          <a:noFill/>
          <a:ln w="9525">
            <a:noFill/>
            <a:miter lim="800000"/>
            <a:headEnd/>
            <a:tailEnd/>
          </a:ln>
        </p:spPr>
        <p:txBody>
          <a:bodyPr>
            <a:spAutoFit/>
          </a:bodyPr>
          <a:lstStyle/>
          <a:p>
            <a:pPr>
              <a:spcBef>
                <a:spcPct val="50000"/>
              </a:spcBef>
            </a:pPr>
            <a:r>
              <a:rPr lang="en-US" sz="2000"/>
              <a:t>Which words appeal to the sense of hearing? sight? touch?</a:t>
            </a:r>
          </a:p>
        </p:txBody>
      </p:sp>
      <p:grpSp>
        <p:nvGrpSpPr>
          <p:cNvPr id="2" name="Group 63"/>
          <p:cNvGrpSpPr>
            <a:grpSpLocks/>
          </p:cNvGrpSpPr>
          <p:nvPr/>
        </p:nvGrpSpPr>
        <p:grpSpPr bwMode="auto">
          <a:xfrm>
            <a:off x="2057400" y="5486400"/>
            <a:ext cx="2819400" cy="0"/>
            <a:chOff x="1296" y="2919"/>
            <a:chExt cx="1776" cy="0"/>
          </a:xfrm>
        </p:grpSpPr>
        <p:sp>
          <p:nvSpPr>
            <p:cNvPr id="22557" name="Line 57"/>
            <p:cNvSpPr>
              <a:spLocks noChangeShapeType="1"/>
            </p:cNvSpPr>
            <p:nvPr/>
          </p:nvSpPr>
          <p:spPr bwMode="auto">
            <a:xfrm>
              <a:off x="1296" y="2919"/>
              <a:ext cx="336" cy="0"/>
            </a:xfrm>
            <a:prstGeom prst="line">
              <a:avLst/>
            </a:prstGeom>
            <a:noFill/>
            <a:ln w="38100">
              <a:solidFill>
                <a:srgbClr val="FF9900"/>
              </a:solidFill>
              <a:round/>
              <a:headEnd/>
              <a:tailEnd/>
            </a:ln>
          </p:spPr>
          <p:txBody>
            <a:bodyPr/>
            <a:lstStyle/>
            <a:p>
              <a:endParaRPr lang="en-US"/>
            </a:p>
          </p:txBody>
        </p:sp>
        <p:sp>
          <p:nvSpPr>
            <p:cNvPr id="22558" name="Line 58"/>
            <p:cNvSpPr>
              <a:spLocks noChangeShapeType="1"/>
            </p:cNvSpPr>
            <p:nvPr/>
          </p:nvSpPr>
          <p:spPr bwMode="auto">
            <a:xfrm>
              <a:off x="2688" y="2919"/>
              <a:ext cx="384" cy="0"/>
            </a:xfrm>
            <a:prstGeom prst="line">
              <a:avLst/>
            </a:prstGeom>
            <a:noFill/>
            <a:ln w="38100">
              <a:solidFill>
                <a:srgbClr val="FF9900"/>
              </a:solidFill>
              <a:round/>
              <a:headEnd/>
              <a:tailEnd/>
            </a:ln>
          </p:spPr>
          <p:txBody>
            <a:bodyPr/>
            <a:lstStyle/>
            <a:p>
              <a:endParaRPr lang="en-US"/>
            </a:p>
          </p:txBody>
        </p:sp>
      </p:grpSp>
      <p:grpSp>
        <p:nvGrpSpPr>
          <p:cNvPr id="3" name="Group 74"/>
          <p:cNvGrpSpPr>
            <a:grpSpLocks/>
          </p:cNvGrpSpPr>
          <p:nvPr/>
        </p:nvGrpSpPr>
        <p:grpSpPr bwMode="auto">
          <a:xfrm>
            <a:off x="1371600" y="4721225"/>
            <a:ext cx="4191000" cy="765175"/>
            <a:chOff x="864" y="2974"/>
            <a:chExt cx="2640" cy="482"/>
          </a:xfrm>
        </p:grpSpPr>
        <p:sp>
          <p:nvSpPr>
            <p:cNvPr id="22552" name="Line 22"/>
            <p:cNvSpPr>
              <a:spLocks noChangeShapeType="1"/>
            </p:cNvSpPr>
            <p:nvPr/>
          </p:nvSpPr>
          <p:spPr bwMode="auto">
            <a:xfrm>
              <a:off x="912" y="3211"/>
              <a:ext cx="816" cy="0"/>
            </a:xfrm>
            <a:prstGeom prst="line">
              <a:avLst/>
            </a:prstGeom>
            <a:noFill/>
            <a:ln w="38100">
              <a:solidFill>
                <a:srgbClr val="336666"/>
              </a:solidFill>
              <a:round/>
              <a:headEnd/>
              <a:tailEnd/>
            </a:ln>
          </p:spPr>
          <p:txBody>
            <a:bodyPr/>
            <a:lstStyle/>
            <a:p>
              <a:endParaRPr lang="en-US"/>
            </a:p>
          </p:txBody>
        </p:sp>
        <p:sp>
          <p:nvSpPr>
            <p:cNvPr id="22553" name="Line 32"/>
            <p:cNvSpPr>
              <a:spLocks noChangeShapeType="1"/>
            </p:cNvSpPr>
            <p:nvPr/>
          </p:nvSpPr>
          <p:spPr bwMode="auto">
            <a:xfrm>
              <a:off x="3168" y="3456"/>
              <a:ext cx="336" cy="0"/>
            </a:xfrm>
            <a:prstGeom prst="line">
              <a:avLst/>
            </a:prstGeom>
            <a:noFill/>
            <a:ln w="38100">
              <a:solidFill>
                <a:srgbClr val="336666"/>
              </a:solidFill>
              <a:round/>
              <a:headEnd/>
              <a:tailEnd/>
            </a:ln>
          </p:spPr>
          <p:txBody>
            <a:bodyPr/>
            <a:lstStyle/>
            <a:p>
              <a:endParaRPr lang="en-US"/>
            </a:p>
          </p:txBody>
        </p:sp>
        <p:sp>
          <p:nvSpPr>
            <p:cNvPr id="22554" name="Line 34"/>
            <p:cNvSpPr>
              <a:spLocks noChangeShapeType="1"/>
            </p:cNvSpPr>
            <p:nvPr/>
          </p:nvSpPr>
          <p:spPr bwMode="auto">
            <a:xfrm>
              <a:off x="864" y="3456"/>
              <a:ext cx="336" cy="0"/>
            </a:xfrm>
            <a:prstGeom prst="line">
              <a:avLst/>
            </a:prstGeom>
            <a:noFill/>
            <a:ln w="38100">
              <a:solidFill>
                <a:srgbClr val="336666"/>
              </a:solidFill>
              <a:round/>
              <a:headEnd/>
              <a:tailEnd/>
            </a:ln>
          </p:spPr>
          <p:txBody>
            <a:bodyPr/>
            <a:lstStyle/>
            <a:p>
              <a:endParaRPr lang="en-US"/>
            </a:p>
          </p:txBody>
        </p:sp>
        <p:sp>
          <p:nvSpPr>
            <p:cNvPr id="22555" name="Line 56"/>
            <p:cNvSpPr>
              <a:spLocks noChangeShapeType="1"/>
            </p:cNvSpPr>
            <p:nvPr/>
          </p:nvSpPr>
          <p:spPr bwMode="auto">
            <a:xfrm>
              <a:off x="1680" y="3456"/>
              <a:ext cx="720" cy="0"/>
            </a:xfrm>
            <a:prstGeom prst="line">
              <a:avLst/>
            </a:prstGeom>
            <a:noFill/>
            <a:ln w="38100">
              <a:solidFill>
                <a:srgbClr val="336666"/>
              </a:solidFill>
              <a:round/>
              <a:headEnd/>
              <a:tailEnd/>
            </a:ln>
          </p:spPr>
          <p:txBody>
            <a:bodyPr/>
            <a:lstStyle/>
            <a:p>
              <a:endParaRPr lang="en-US"/>
            </a:p>
          </p:txBody>
        </p:sp>
        <p:sp>
          <p:nvSpPr>
            <p:cNvPr id="22556" name="Line 64"/>
            <p:cNvSpPr>
              <a:spLocks noChangeShapeType="1"/>
            </p:cNvSpPr>
            <p:nvPr/>
          </p:nvSpPr>
          <p:spPr bwMode="auto">
            <a:xfrm>
              <a:off x="1488" y="2974"/>
              <a:ext cx="864" cy="0"/>
            </a:xfrm>
            <a:prstGeom prst="line">
              <a:avLst/>
            </a:prstGeom>
            <a:noFill/>
            <a:ln w="38100">
              <a:solidFill>
                <a:srgbClr val="336666"/>
              </a:solidFill>
              <a:round/>
              <a:headEnd/>
              <a:tailEnd/>
            </a:ln>
          </p:spPr>
          <p:txBody>
            <a:bodyPr/>
            <a:lstStyle/>
            <a:p>
              <a:endParaRPr lang="en-US"/>
            </a:p>
          </p:txBody>
        </p:sp>
      </p:grpSp>
      <p:sp>
        <p:nvSpPr>
          <p:cNvPr id="22539" name="Text Box 71"/>
          <p:cNvSpPr txBox="1">
            <a:spLocks noChangeArrowheads="1"/>
          </p:cNvSpPr>
          <p:nvPr/>
        </p:nvSpPr>
        <p:spPr bwMode="auto">
          <a:xfrm>
            <a:off x="533400" y="1169988"/>
            <a:ext cx="2286000" cy="427037"/>
          </a:xfrm>
          <a:prstGeom prst="rect">
            <a:avLst/>
          </a:prstGeom>
          <a:noFill/>
          <a:ln w="9525">
            <a:noFill/>
            <a:miter lim="800000"/>
            <a:headEnd/>
            <a:tailEnd/>
          </a:ln>
        </p:spPr>
        <p:txBody>
          <a:bodyPr>
            <a:spAutoFit/>
          </a:bodyPr>
          <a:lstStyle/>
          <a:p>
            <a:pPr>
              <a:spcBef>
                <a:spcPct val="50000"/>
              </a:spcBef>
              <a:tabLst>
                <a:tab pos="571500" algn="l"/>
              </a:tabLst>
            </a:pPr>
            <a:r>
              <a:rPr lang="en-US" sz="2200" b="1">
                <a:solidFill>
                  <a:srgbClr val="FFFF99"/>
                </a:solidFill>
              </a:rPr>
              <a:t>Quick Check</a:t>
            </a:r>
          </a:p>
        </p:txBody>
      </p:sp>
      <p:sp>
        <p:nvSpPr>
          <p:cNvPr id="22540" name="AutoShape 75">
            <a:hlinkClick r:id="" action="ppaction://noaction" highlightClick="1"/>
          </p:cNvPr>
          <p:cNvSpPr>
            <a:spLocks noChangeArrowheads="1"/>
          </p:cNvSpPr>
          <p:nvPr/>
        </p:nvSpPr>
        <p:spPr bwMode="auto">
          <a:xfrm>
            <a:off x="5791200" y="5943600"/>
            <a:ext cx="2590800" cy="914400"/>
          </a:xfrm>
          <a:prstGeom prst="actionButtonBlank">
            <a:avLst/>
          </a:prstGeom>
          <a:noFill/>
          <a:ln w="9525">
            <a:noFill/>
            <a:miter lim="800000"/>
            <a:headEnd/>
            <a:tailEnd/>
          </a:ln>
        </p:spPr>
        <p:txBody>
          <a:bodyPr wrap="none" anchor="ctr"/>
          <a:lstStyle/>
          <a:p>
            <a:endParaRPr lang="en-US"/>
          </a:p>
        </p:txBody>
      </p:sp>
      <p:grpSp>
        <p:nvGrpSpPr>
          <p:cNvPr id="4" name="Group 79"/>
          <p:cNvGrpSpPr>
            <a:grpSpLocks/>
          </p:cNvGrpSpPr>
          <p:nvPr/>
        </p:nvGrpSpPr>
        <p:grpSpPr bwMode="auto">
          <a:xfrm>
            <a:off x="609600" y="2057400"/>
            <a:ext cx="4648200" cy="3043238"/>
            <a:chOff x="384" y="1296"/>
            <a:chExt cx="2928" cy="1917"/>
          </a:xfrm>
        </p:grpSpPr>
        <p:sp>
          <p:nvSpPr>
            <p:cNvPr id="22542" name="Line 26"/>
            <p:cNvSpPr>
              <a:spLocks noChangeShapeType="1"/>
            </p:cNvSpPr>
            <p:nvPr/>
          </p:nvSpPr>
          <p:spPr bwMode="auto">
            <a:xfrm>
              <a:off x="2208" y="1296"/>
              <a:ext cx="336" cy="0"/>
            </a:xfrm>
            <a:prstGeom prst="line">
              <a:avLst/>
            </a:prstGeom>
            <a:noFill/>
            <a:ln w="38100">
              <a:solidFill>
                <a:srgbClr val="663300"/>
              </a:solidFill>
              <a:round/>
              <a:headEnd/>
              <a:tailEnd/>
            </a:ln>
          </p:spPr>
          <p:txBody>
            <a:bodyPr/>
            <a:lstStyle/>
            <a:p>
              <a:endParaRPr lang="en-US"/>
            </a:p>
          </p:txBody>
        </p:sp>
        <p:sp>
          <p:nvSpPr>
            <p:cNvPr id="22543" name="Line 38"/>
            <p:cNvSpPr>
              <a:spLocks noChangeShapeType="1"/>
            </p:cNvSpPr>
            <p:nvPr/>
          </p:nvSpPr>
          <p:spPr bwMode="auto">
            <a:xfrm>
              <a:off x="912" y="1536"/>
              <a:ext cx="288" cy="0"/>
            </a:xfrm>
            <a:prstGeom prst="line">
              <a:avLst/>
            </a:prstGeom>
            <a:noFill/>
            <a:ln w="38100">
              <a:solidFill>
                <a:srgbClr val="663300"/>
              </a:solidFill>
              <a:round/>
              <a:headEnd/>
              <a:tailEnd/>
            </a:ln>
          </p:spPr>
          <p:txBody>
            <a:bodyPr/>
            <a:lstStyle/>
            <a:p>
              <a:endParaRPr lang="en-US"/>
            </a:p>
          </p:txBody>
        </p:sp>
        <p:sp>
          <p:nvSpPr>
            <p:cNvPr id="22544" name="Line 39"/>
            <p:cNvSpPr>
              <a:spLocks noChangeShapeType="1"/>
            </p:cNvSpPr>
            <p:nvPr/>
          </p:nvSpPr>
          <p:spPr bwMode="auto">
            <a:xfrm>
              <a:off x="1584" y="1536"/>
              <a:ext cx="384" cy="0"/>
            </a:xfrm>
            <a:prstGeom prst="line">
              <a:avLst/>
            </a:prstGeom>
            <a:noFill/>
            <a:ln w="38100">
              <a:solidFill>
                <a:srgbClr val="663300"/>
              </a:solidFill>
              <a:round/>
              <a:headEnd/>
              <a:tailEnd/>
            </a:ln>
          </p:spPr>
          <p:txBody>
            <a:bodyPr/>
            <a:lstStyle/>
            <a:p>
              <a:endParaRPr lang="en-US"/>
            </a:p>
          </p:txBody>
        </p:sp>
        <p:sp>
          <p:nvSpPr>
            <p:cNvPr id="22545" name="Line 40"/>
            <p:cNvSpPr>
              <a:spLocks noChangeShapeType="1"/>
            </p:cNvSpPr>
            <p:nvPr/>
          </p:nvSpPr>
          <p:spPr bwMode="auto">
            <a:xfrm>
              <a:off x="1536" y="1776"/>
              <a:ext cx="652" cy="0"/>
            </a:xfrm>
            <a:prstGeom prst="line">
              <a:avLst/>
            </a:prstGeom>
            <a:noFill/>
            <a:ln w="38100">
              <a:solidFill>
                <a:srgbClr val="663300"/>
              </a:solidFill>
              <a:round/>
              <a:headEnd/>
              <a:tailEnd/>
            </a:ln>
          </p:spPr>
          <p:txBody>
            <a:bodyPr/>
            <a:lstStyle/>
            <a:p>
              <a:endParaRPr lang="en-US"/>
            </a:p>
          </p:txBody>
        </p:sp>
        <p:sp>
          <p:nvSpPr>
            <p:cNvPr id="22546" name="Line 41"/>
            <p:cNvSpPr>
              <a:spLocks noChangeShapeType="1"/>
            </p:cNvSpPr>
            <p:nvPr/>
          </p:nvSpPr>
          <p:spPr bwMode="auto">
            <a:xfrm>
              <a:off x="1248" y="2249"/>
              <a:ext cx="432" cy="0"/>
            </a:xfrm>
            <a:prstGeom prst="line">
              <a:avLst/>
            </a:prstGeom>
            <a:noFill/>
            <a:ln w="38100">
              <a:solidFill>
                <a:srgbClr val="663300"/>
              </a:solidFill>
              <a:round/>
              <a:headEnd/>
              <a:tailEnd/>
            </a:ln>
          </p:spPr>
          <p:txBody>
            <a:bodyPr/>
            <a:lstStyle/>
            <a:p>
              <a:endParaRPr lang="en-US"/>
            </a:p>
          </p:txBody>
        </p:sp>
        <p:sp>
          <p:nvSpPr>
            <p:cNvPr id="22547" name="Line 42"/>
            <p:cNvSpPr>
              <a:spLocks noChangeShapeType="1"/>
            </p:cNvSpPr>
            <p:nvPr/>
          </p:nvSpPr>
          <p:spPr bwMode="auto">
            <a:xfrm>
              <a:off x="633" y="2496"/>
              <a:ext cx="1680" cy="0"/>
            </a:xfrm>
            <a:prstGeom prst="line">
              <a:avLst/>
            </a:prstGeom>
            <a:noFill/>
            <a:ln w="38100">
              <a:solidFill>
                <a:srgbClr val="663300"/>
              </a:solidFill>
              <a:round/>
              <a:headEnd/>
              <a:tailEnd/>
            </a:ln>
          </p:spPr>
          <p:txBody>
            <a:bodyPr/>
            <a:lstStyle/>
            <a:p>
              <a:endParaRPr lang="en-US"/>
            </a:p>
          </p:txBody>
        </p:sp>
        <p:sp>
          <p:nvSpPr>
            <p:cNvPr id="22548" name="Line 43"/>
            <p:cNvSpPr>
              <a:spLocks noChangeShapeType="1"/>
            </p:cNvSpPr>
            <p:nvPr/>
          </p:nvSpPr>
          <p:spPr bwMode="auto">
            <a:xfrm>
              <a:off x="2208" y="2736"/>
              <a:ext cx="1104" cy="0"/>
            </a:xfrm>
            <a:prstGeom prst="line">
              <a:avLst/>
            </a:prstGeom>
            <a:noFill/>
            <a:ln w="38100">
              <a:solidFill>
                <a:srgbClr val="663300"/>
              </a:solidFill>
              <a:round/>
              <a:headEnd/>
              <a:tailEnd/>
            </a:ln>
          </p:spPr>
          <p:txBody>
            <a:bodyPr/>
            <a:lstStyle/>
            <a:p>
              <a:endParaRPr lang="en-US"/>
            </a:p>
          </p:txBody>
        </p:sp>
        <p:sp>
          <p:nvSpPr>
            <p:cNvPr id="22549" name="Line 44"/>
            <p:cNvSpPr>
              <a:spLocks noChangeShapeType="1"/>
            </p:cNvSpPr>
            <p:nvPr/>
          </p:nvSpPr>
          <p:spPr bwMode="auto">
            <a:xfrm>
              <a:off x="768" y="2968"/>
              <a:ext cx="672" cy="0"/>
            </a:xfrm>
            <a:prstGeom prst="line">
              <a:avLst/>
            </a:prstGeom>
            <a:noFill/>
            <a:ln w="38100">
              <a:solidFill>
                <a:srgbClr val="663300"/>
              </a:solidFill>
              <a:round/>
              <a:headEnd/>
              <a:tailEnd/>
            </a:ln>
          </p:spPr>
          <p:txBody>
            <a:bodyPr/>
            <a:lstStyle/>
            <a:p>
              <a:endParaRPr lang="en-US"/>
            </a:p>
          </p:txBody>
        </p:sp>
        <p:sp>
          <p:nvSpPr>
            <p:cNvPr id="22550" name="Line 45"/>
            <p:cNvSpPr>
              <a:spLocks noChangeShapeType="1"/>
            </p:cNvSpPr>
            <p:nvPr/>
          </p:nvSpPr>
          <p:spPr bwMode="auto">
            <a:xfrm>
              <a:off x="384" y="3213"/>
              <a:ext cx="480" cy="0"/>
            </a:xfrm>
            <a:prstGeom prst="line">
              <a:avLst/>
            </a:prstGeom>
            <a:noFill/>
            <a:ln w="38100">
              <a:solidFill>
                <a:srgbClr val="663300"/>
              </a:solidFill>
              <a:round/>
              <a:headEnd/>
              <a:tailEnd/>
            </a:ln>
          </p:spPr>
          <p:txBody>
            <a:bodyPr/>
            <a:lstStyle/>
            <a:p>
              <a:endParaRPr lang="en-US"/>
            </a:p>
          </p:txBody>
        </p:sp>
        <p:sp>
          <p:nvSpPr>
            <p:cNvPr id="22551" name="Line 78"/>
            <p:cNvSpPr>
              <a:spLocks noChangeShapeType="1"/>
            </p:cNvSpPr>
            <p:nvPr/>
          </p:nvSpPr>
          <p:spPr bwMode="auto">
            <a:xfrm>
              <a:off x="737" y="1776"/>
              <a:ext cx="369" cy="0"/>
            </a:xfrm>
            <a:prstGeom prst="line">
              <a:avLst/>
            </a:prstGeom>
            <a:noFill/>
            <a:ln w="38100">
              <a:solidFill>
                <a:srgbClr val="663300"/>
              </a:solidFill>
              <a:round/>
              <a:headEnd/>
              <a:tailEnd/>
            </a:ln>
          </p:spPr>
          <p:txBody>
            <a:bodyPr/>
            <a:lstStyle/>
            <a:p>
              <a:endParaRPr lang="en-US"/>
            </a:p>
          </p:txBody>
        </p:sp>
      </p:grpSp>
      <p:sp>
        <p:nvSpPr>
          <p:cNvPr id="30" name="Slide Number Placeholder 29"/>
          <p:cNvSpPr>
            <a:spLocks noGrp="1"/>
          </p:cNvSpPr>
          <p:nvPr>
            <p:ph type="sldNum" sz="quarter" idx="12"/>
          </p:nvPr>
        </p:nvSpPr>
        <p:spPr/>
        <p:txBody>
          <a:bodyPr/>
          <a:lstStyle/>
          <a:p>
            <a:fld id="{612C9EBC-76DD-4511-A039-6503B9690999}" type="slidenum">
              <a:rPr lang="en-IN" smtClean="0"/>
              <a:pPr/>
              <a:t>16</a:t>
            </a:fld>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803"/>
                                        </p:tgtEl>
                                        <p:attrNameLst>
                                          <p:attrName>style.visibility</p:attrName>
                                        </p:attrNameLst>
                                      </p:cBhvr>
                                      <p:to>
                                        <p:strVal val="visible"/>
                                      </p:to>
                                    </p:set>
                                    <p:animEffect transition="in" filter="wipe(left)">
                                      <p:cBhvr>
                                        <p:cTn id="7" dur="500"/>
                                        <p:tgtEl>
                                          <p:spTgt spid="118803"/>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18814"/>
                                        </p:tgtEl>
                                        <p:attrNameLst>
                                          <p:attrName>style.visibility</p:attrName>
                                        </p:attrNameLst>
                                      </p:cBhvr>
                                      <p:to>
                                        <p:strVal val="visible"/>
                                      </p:to>
                                    </p:set>
                                    <p:animEffect transition="in" filter="wipe(left)">
                                      <p:cBhvr>
                                        <p:cTn id="15" dur="500"/>
                                        <p:tgtEl>
                                          <p:spTgt spid="118814"/>
                                        </p:tgtEl>
                                      </p:cBhvr>
                                    </p:animEffect>
                                  </p:childTnLst>
                                </p:cTn>
                              </p:par>
                              <p:par>
                                <p:cTn id="16" presetID="22" presetClass="entr" presetSubtype="8"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03" grpId="0" animBg="1"/>
      <p:bldP spid="1188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965325" y="1260475"/>
            <a:ext cx="5807075" cy="457200"/>
          </a:xfrm>
          <a:prstGeom prst="rect">
            <a:avLst/>
          </a:prstGeom>
          <a:noFill/>
          <a:ln w="9525">
            <a:noFill/>
            <a:miter lim="800000"/>
            <a:headEnd/>
            <a:tailEnd/>
          </a:ln>
        </p:spPr>
        <p:txBody>
          <a:bodyPr>
            <a:spAutoFit/>
          </a:bodyPr>
          <a:lstStyle/>
          <a:p>
            <a:endParaRPr lang="en-US"/>
          </a:p>
        </p:txBody>
      </p:sp>
      <p:sp>
        <p:nvSpPr>
          <p:cNvPr id="23555" name="Text Box 3"/>
          <p:cNvSpPr txBox="1">
            <a:spLocks noChangeArrowheads="1"/>
          </p:cNvSpPr>
          <p:nvPr/>
        </p:nvSpPr>
        <p:spPr bwMode="auto">
          <a:xfrm>
            <a:off x="609600" y="457200"/>
            <a:ext cx="8153400" cy="6186309"/>
          </a:xfrm>
          <a:prstGeom prst="rect">
            <a:avLst/>
          </a:prstGeom>
          <a:noFill/>
          <a:ln w="9525">
            <a:noFill/>
            <a:miter lim="800000"/>
            <a:headEnd/>
            <a:tailEnd/>
          </a:ln>
        </p:spPr>
        <p:txBody>
          <a:bodyPr>
            <a:spAutoFit/>
          </a:bodyPr>
          <a:lstStyle/>
          <a:p>
            <a:r>
              <a:rPr lang="en-US" sz="2400" dirty="0">
                <a:cs typeface="Times New Roman" pitchFamily="18" charset="0"/>
              </a:rPr>
              <a:t>Metaphor </a:t>
            </a:r>
          </a:p>
          <a:p>
            <a:r>
              <a:rPr lang="en-US" sz="2400" dirty="0">
                <a:cs typeface="Times New Roman" pitchFamily="18" charset="0"/>
              </a:rPr>
              <a:t> </a:t>
            </a:r>
          </a:p>
          <a:p>
            <a:pPr algn="just"/>
            <a:r>
              <a:rPr lang="en-US" sz="2400" dirty="0">
                <a:cs typeface="Times New Roman" pitchFamily="18" charset="0"/>
              </a:rPr>
              <a:t>A figure of speech in which two things are compared, usually by saying one thing is another, or by substituting a more descriptive word for the more common or usual word that would be expected. </a:t>
            </a:r>
          </a:p>
          <a:p>
            <a:endParaRPr lang="en-US" sz="2400" dirty="0">
              <a:cs typeface="Times New Roman" pitchFamily="18" charset="0"/>
            </a:endParaRPr>
          </a:p>
          <a:p>
            <a:r>
              <a:rPr lang="en-US" sz="2400" dirty="0">
                <a:cs typeface="Times New Roman" pitchFamily="18" charset="0"/>
              </a:rPr>
              <a:t>Examples :</a:t>
            </a:r>
          </a:p>
          <a:p>
            <a:r>
              <a:rPr lang="en-US" sz="2400" dirty="0">
                <a:cs typeface="Times New Roman" pitchFamily="18" charset="0"/>
              </a:rPr>
              <a:t> </a:t>
            </a:r>
          </a:p>
          <a:p>
            <a:r>
              <a:rPr lang="en-US" sz="2400" i="1" dirty="0">
                <a:cs typeface="Times New Roman" pitchFamily="18" charset="0"/>
              </a:rPr>
              <a:t>the world's a stage</a:t>
            </a:r>
          </a:p>
          <a:p>
            <a:r>
              <a:rPr lang="en-US" sz="2400" i="1" dirty="0">
                <a:cs typeface="Times New Roman" pitchFamily="18" charset="0"/>
              </a:rPr>
              <a:t>he was a lion in battle</a:t>
            </a:r>
          </a:p>
          <a:p>
            <a:r>
              <a:rPr lang="en-US" sz="2400" i="1" dirty="0">
                <a:cs typeface="Times New Roman" pitchFamily="18" charset="0"/>
              </a:rPr>
              <a:t>drowning in debt</a:t>
            </a:r>
            <a:r>
              <a:rPr lang="en-US" sz="2400" dirty="0">
                <a:cs typeface="Times New Roman" pitchFamily="18" charset="0"/>
              </a:rPr>
              <a:t> </a:t>
            </a:r>
          </a:p>
          <a:p>
            <a:r>
              <a:rPr lang="en-US" sz="2400" i="1" dirty="0">
                <a:cs typeface="Times New Roman" pitchFamily="18" charset="0"/>
              </a:rPr>
              <a:t>a sea of troubles.</a:t>
            </a:r>
          </a:p>
          <a:p>
            <a:endParaRPr lang="en-US" sz="2400" i="1" dirty="0">
              <a:cs typeface="Times New Roman" pitchFamily="18" charset="0"/>
            </a:endParaRPr>
          </a:p>
          <a:p>
            <a:endParaRPr lang="en-US" sz="2000" b="1" i="1" dirty="0">
              <a:solidFill>
                <a:srgbClr val="000000"/>
              </a:solidFill>
              <a:latin typeface="Helvetica" charset="0"/>
              <a:cs typeface="Times New Roman" pitchFamily="18" charset="0"/>
            </a:endParaRPr>
          </a:p>
          <a:p>
            <a:endParaRPr lang="en-US" sz="2000" b="1" i="1" dirty="0">
              <a:solidFill>
                <a:srgbClr val="000000"/>
              </a:solidFill>
              <a:latin typeface="Helvetica" charset="0"/>
              <a:cs typeface="Times New Roman" pitchFamily="18" charset="0"/>
            </a:endParaRPr>
          </a:p>
          <a:p>
            <a:endParaRPr lang="en-US" sz="2000" b="1" dirty="0"/>
          </a:p>
        </p:txBody>
      </p:sp>
      <p:sp>
        <p:nvSpPr>
          <p:cNvPr id="4" name="Slide Number Placeholder 3"/>
          <p:cNvSpPr>
            <a:spLocks noGrp="1"/>
          </p:cNvSpPr>
          <p:nvPr>
            <p:ph type="sldNum" sz="quarter" idx="12"/>
          </p:nvPr>
        </p:nvSpPr>
        <p:spPr/>
        <p:txBody>
          <a:bodyPr/>
          <a:lstStyle/>
          <a:p>
            <a:fld id="{612C9EBC-76DD-4511-A039-6503B9690999}" type="slidenum">
              <a:rPr lang="en-IN" smtClean="0"/>
              <a:pPr/>
              <a:t>17</a:t>
            </a:fld>
            <a:endParaRPr lang="en-IN"/>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451225" y="2735263"/>
            <a:ext cx="184150" cy="457200"/>
          </a:xfrm>
          <a:prstGeom prst="rect">
            <a:avLst/>
          </a:prstGeom>
          <a:noFill/>
          <a:ln w="9525">
            <a:noFill/>
            <a:miter lim="800000"/>
            <a:headEnd/>
            <a:tailEnd/>
          </a:ln>
        </p:spPr>
        <p:txBody>
          <a:bodyPr>
            <a:spAutoFit/>
          </a:bodyPr>
          <a:lstStyle/>
          <a:p>
            <a:pPr>
              <a:spcBef>
                <a:spcPct val="50000"/>
              </a:spcBef>
            </a:pPr>
            <a:endParaRPr lang="en-US"/>
          </a:p>
        </p:txBody>
      </p:sp>
      <p:sp>
        <p:nvSpPr>
          <p:cNvPr id="24579" name="Text Box 3"/>
          <p:cNvSpPr txBox="1">
            <a:spLocks noChangeArrowheads="1"/>
          </p:cNvSpPr>
          <p:nvPr/>
        </p:nvSpPr>
        <p:spPr bwMode="auto">
          <a:xfrm>
            <a:off x="2895600" y="0"/>
            <a:ext cx="4800600" cy="6492875"/>
          </a:xfrm>
          <a:prstGeom prst="rect">
            <a:avLst/>
          </a:prstGeom>
          <a:noFill/>
          <a:ln w="9525">
            <a:noFill/>
            <a:miter lim="800000"/>
            <a:headEnd/>
            <a:tailEnd/>
          </a:ln>
        </p:spPr>
        <p:txBody>
          <a:bodyPr>
            <a:spAutoFit/>
          </a:bodyPr>
          <a:lstStyle/>
          <a:p>
            <a:pPr algn="ctr"/>
            <a:endParaRPr lang="en-US" sz="2000"/>
          </a:p>
          <a:p>
            <a:pPr algn="ctr"/>
            <a:r>
              <a:rPr lang="en-US" sz="2000"/>
              <a:t>God looked around His garden </a:t>
            </a:r>
          </a:p>
          <a:p>
            <a:pPr algn="ctr"/>
            <a:r>
              <a:rPr lang="en-US" sz="2000"/>
              <a:t>And saw an empty space</a:t>
            </a:r>
          </a:p>
          <a:p>
            <a:pPr algn="ctr"/>
            <a:r>
              <a:rPr lang="en-US" sz="2000"/>
              <a:t>He then looked down upon this Earth </a:t>
            </a:r>
          </a:p>
          <a:p>
            <a:pPr algn="ctr"/>
            <a:r>
              <a:rPr lang="en-US" sz="2000"/>
              <a:t>And saw your tired face</a:t>
            </a:r>
          </a:p>
          <a:p>
            <a:pPr algn="ctr"/>
            <a:endParaRPr lang="en-US" sz="2000"/>
          </a:p>
          <a:p>
            <a:pPr algn="ctr"/>
            <a:r>
              <a:rPr lang="en-US" sz="2000"/>
              <a:t>He knew that you were suffering </a:t>
            </a:r>
          </a:p>
          <a:p>
            <a:pPr algn="ctr"/>
            <a:r>
              <a:rPr lang="en-US" sz="2000"/>
              <a:t>He knew you were in pain</a:t>
            </a:r>
          </a:p>
          <a:p>
            <a:pPr algn="ctr"/>
            <a:r>
              <a:rPr lang="en-US" sz="2000"/>
              <a:t>He knew that you would never </a:t>
            </a:r>
          </a:p>
          <a:p>
            <a:pPr algn="ctr"/>
            <a:r>
              <a:rPr lang="en-US" sz="2000"/>
              <a:t>Get well on Earth again</a:t>
            </a:r>
          </a:p>
          <a:p>
            <a:pPr algn="ctr"/>
            <a:endParaRPr lang="en-US" sz="2000"/>
          </a:p>
          <a:p>
            <a:pPr algn="ctr"/>
            <a:r>
              <a:rPr lang="en-US" sz="2000"/>
              <a:t>He knew the roads were getting rough</a:t>
            </a:r>
          </a:p>
          <a:p>
            <a:pPr algn="ctr"/>
            <a:r>
              <a:rPr lang="en-US" sz="2000"/>
              <a:t>The mountains hard to climb</a:t>
            </a:r>
          </a:p>
          <a:p>
            <a:pPr algn="ctr"/>
            <a:r>
              <a:rPr lang="en-US" sz="2000"/>
              <a:t>So he puts his arms around you and </a:t>
            </a:r>
          </a:p>
          <a:p>
            <a:pPr algn="ctr"/>
            <a:r>
              <a:rPr lang="en-US" sz="2000"/>
              <a:t>Whispered Peace be Thine</a:t>
            </a:r>
          </a:p>
          <a:p>
            <a:pPr algn="ctr"/>
            <a:endParaRPr lang="en-US" sz="2000"/>
          </a:p>
          <a:p>
            <a:pPr algn="ctr"/>
            <a:r>
              <a:rPr lang="en-US" sz="2000"/>
              <a:t>He closed your weary eyelids</a:t>
            </a:r>
          </a:p>
          <a:p>
            <a:pPr algn="ctr"/>
            <a:r>
              <a:rPr lang="en-US" sz="2000"/>
              <a:t>And lifted you for rest</a:t>
            </a:r>
          </a:p>
          <a:p>
            <a:pPr algn="ctr"/>
            <a:r>
              <a:rPr lang="en-US" sz="2000"/>
              <a:t>This garden must be beautiful</a:t>
            </a:r>
          </a:p>
          <a:p>
            <a:pPr algn="ctr"/>
            <a:r>
              <a:rPr lang="en-US" sz="2000"/>
              <a:t>He only takes the best</a:t>
            </a:r>
          </a:p>
          <a:p>
            <a:pPr algn="ctr"/>
            <a:r>
              <a:rPr lang="en-US" sz="2000"/>
              <a:t>Written by an anonymous teenager.</a:t>
            </a:r>
          </a:p>
        </p:txBody>
      </p:sp>
      <p:sp>
        <p:nvSpPr>
          <p:cNvPr id="55301" name="WordArt 5"/>
          <p:cNvSpPr>
            <a:spLocks noChangeArrowheads="1" noChangeShapeType="1" noTextEdit="1"/>
          </p:cNvSpPr>
          <p:nvPr/>
        </p:nvSpPr>
        <p:spPr bwMode="auto">
          <a:xfrm rot="5400000">
            <a:off x="-628650" y="2990850"/>
            <a:ext cx="5410200" cy="647700"/>
          </a:xfrm>
          <a:prstGeom prst="rect">
            <a:avLst/>
          </a:prstGeom>
        </p:spPr>
        <p:txBody>
          <a:bodyPr vert="wordArtVert" wrap="none" fromWordArt="1">
            <a:prstTxWarp prst="textPlain">
              <a:avLst>
                <a:gd name="adj" fmla="val 50000"/>
              </a:avLst>
            </a:prstTxWarp>
          </a:bodyPr>
          <a:lstStyle/>
          <a:p>
            <a:pPr algn="ctr" fontAlgn="auto"/>
            <a:r>
              <a:rPr lang="en-US" sz="3600" kern="10">
                <a:ln w="9525">
                  <a:solidFill>
                    <a:srgbClr val="000000"/>
                  </a:solidFill>
                  <a:round/>
                  <a:headEnd/>
                  <a:tailEnd/>
                </a:ln>
                <a:solidFill>
                  <a:srgbClr val="000000"/>
                </a:solidFill>
                <a:latin typeface="Arial Black"/>
              </a:rPr>
              <a:t>metaphor</a:t>
            </a:r>
          </a:p>
        </p:txBody>
      </p:sp>
      <p:pic>
        <p:nvPicPr>
          <p:cNvPr id="55303" name="Picture 7"/>
          <p:cNvPicPr>
            <a:picLocks noChangeAspect="1" noChangeArrowheads="1"/>
          </p:cNvPicPr>
          <p:nvPr/>
        </p:nvPicPr>
        <p:blipFill>
          <a:blip r:embed="rId3"/>
          <a:srcRect/>
          <a:stretch>
            <a:fillRect/>
          </a:stretch>
        </p:blipFill>
        <p:spPr bwMode="auto">
          <a:xfrm>
            <a:off x="7239000" y="4343400"/>
            <a:ext cx="1493838" cy="168592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612C9EBC-76DD-4511-A039-6503B9690999}" type="slidenum">
              <a:rPr lang="en-IN" smtClean="0"/>
              <a:pPr/>
              <a:t>18</a:t>
            </a:fld>
            <a:endParaRPr lang="en-IN"/>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2" fill="hold" nodeType="clickEffect">
                                  <p:stCondLst>
                                    <p:cond delay="0"/>
                                  </p:stCondLst>
                                  <p:childTnLst>
                                    <p:set>
                                      <p:cBhvr>
                                        <p:cTn id="6" dur="1" fill="hold">
                                          <p:stCondLst>
                                            <p:cond delay="0"/>
                                          </p:stCondLst>
                                        </p:cTn>
                                        <p:tgtEl>
                                          <p:spTgt spid="55303"/>
                                        </p:tgtEl>
                                        <p:attrNameLst>
                                          <p:attrName>style.visibility</p:attrName>
                                        </p:attrNameLst>
                                      </p:cBhvr>
                                      <p:to>
                                        <p:strVal val="visible"/>
                                      </p:to>
                                    </p:set>
                                    <p:anim calcmode="lin" valueType="num">
                                      <p:cBhvr>
                                        <p:cTn id="7" dur="500" fill="hold"/>
                                        <p:tgtEl>
                                          <p:spTgt spid="55303"/>
                                        </p:tgtEl>
                                        <p:attrNameLst>
                                          <p:attrName>ppt_x</p:attrName>
                                        </p:attrNameLst>
                                      </p:cBhvr>
                                      <p:tavLst>
                                        <p:tav tm="0">
                                          <p:val>
                                            <p:strVal val="#ppt_x+#ppt_w/2"/>
                                          </p:val>
                                        </p:tav>
                                        <p:tav tm="100000">
                                          <p:val>
                                            <p:strVal val="#ppt_x"/>
                                          </p:val>
                                        </p:tav>
                                      </p:tavLst>
                                    </p:anim>
                                    <p:anim calcmode="lin" valueType="num">
                                      <p:cBhvr>
                                        <p:cTn id="8" dur="500" fill="hold"/>
                                        <p:tgtEl>
                                          <p:spTgt spid="55303"/>
                                        </p:tgtEl>
                                        <p:attrNameLst>
                                          <p:attrName>ppt_y</p:attrName>
                                        </p:attrNameLst>
                                      </p:cBhvr>
                                      <p:tavLst>
                                        <p:tav tm="0">
                                          <p:val>
                                            <p:strVal val="#ppt_y"/>
                                          </p:val>
                                        </p:tav>
                                        <p:tav tm="100000">
                                          <p:val>
                                            <p:strVal val="#ppt_y"/>
                                          </p:val>
                                        </p:tav>
                                      </p:tavLst>
                                    </p:anim>
                                    <p:anim calcmode="lin" valueType="num">
                                      <p:cBhvr>
                                        <p:cTn id="9" dur="500" fill="hold"/>
                                        <p:tgtEl>
                                          <p:spTgt spid="55303"/>
                                        </p:tgtEl>
                                        <p:attrNameLst>
                                          <p:attrName>ppt_w</p:attrName>
                                        </p:attrNameLst>
                                      </p:cBhvr>
                                      <p:tavLst>
                                        <p:tav tm="0">
                                          <p:val>
                                            <p:fltVal val="0"/>
                                          </p:val>
                                        </p:tav>
                                        <p:tav tm="100000">
                                          <p:val>
                                            <p:strVal val="#ppt_w"/>
                                          </p:val>
                                        </p:tav>
                                      </p:tavLst>
                                    </p:anim>
                                    <p:anim calcmode="lin" valueType="num">
                                      <p:cBhvr>
                                        <p:cTn id="10" dur="500" fill="hold"/>
                                        <p:tgtEl>
                                          <p:spTgt spid="55303"/>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55301"/>
                                        </p:tgtEl>
                                        <p:attrNameLst>
                                          <p:attrName>style.visibility</p:attrName>
                                        </p:attrNameLst>
                                      </p:cBhvr>
                                      <p:to>
                                        <p:strVal val="visible"/>
                                      </p:to>
                                    </p:set>
                                    <p:anim calcmode="lin" valueType="num">
                                      <p:cBhvr>
                                        <p:cTn id="15" dur="500" fill="hold"/>
                                        <p:tgtEl>
                                          <p:spTgt spid="55301"/>
                                        </p:tgtEl>
                                        <p:attrNameLst>
                                          <p:attrName>ppt_w</p:attrName>
                                        </p:attrNameLst>
                                      </p:cBhvr>
                                      <p:tavLst>
                                        <p:tav tm="0">
                                          <p:val>
                                            <p:fltVal val="0"/>
                                          </p:val>
                                        </p:tav>
                                        <p:tav tm="100000">
                                          <p:val>
                                            <p:strVal val="#ppt_w"/>
                                          </p:val>
                                        </p:tav>
                                      </p:tavLst>
                                    </p:anim>
                                    <p:anim calcmode="lin" valueType="num">
                                      <p:cBhvr>
                                        <p:cTn id="16" dur="500" fill="hold"/>
                                        <p:tgtEl>
                                          <p:spTgt spid="55301"/>
                                        </p:tgtEl>
                                        <p:attrNameLst>
                                          <p:attrName>ppt_h</p:attrName>
                                        </p:attrNameLst>
                                      </p:cBhvr>
                                      <p:tavLst>
                                        <p:tav tm="0">
                                          <p:val>
                                            <p:fltVal val="0"/>
                                          </p:val>
                                        </p:tav>
                                        <p:tav tm="100000">
                                          <p:val>
                                            <p:strVal val="#ppt_h"/>
                                          </p:val>
                                        </p:tav>
                                      </p:tavLst>
                                    </p:anim>
                                    <p:anim calcmode="lin" valueType="num">
                                      <p:cBhvr>
                                        <p:cTn id="17" dur="500" fill="hold"/>
                                        <p:tgtEl>
                                          <p:spTgt spid="55301"/>
                                        </p:tgtEl>
                                        <p:attrNameLst>
                                          <p:attrName>ppt_x</p:attrName>
                                        </p:attrNameLst>
                                      </p:cBhvr>
                                      <p:tavLst>
                                        <p:tav tm="0">
                                          <p:val>
                                            <p:fltVal val="0.5"/>
                                          </p:val>
                                        </p:tav>
                                        <p:tav tm="100000">
                                          <p:val>
                                            <p:strVal val="#ppt_x"/>
                                          </p:val>
                                        </p:tav>
                                      </p:tavLst>
                                    </p:anim>
                                    <p:anim calcmode="lin" valueType="num">
                                      <p:cBhvr>
                                        <p:cTn id="18" dur="500" fill="hold"/>
                                        <p:tgtEl>
                                          <p:spTgt spid="55301"/>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965325" y="1260475"/>
            <a:ext cx="5807075" cy="457200"/>
          </a:xfrm>
          <a:prstGeom prst="rect">
            <a:avLst/>
          </a:prstGeom>
          <a:noFill/>
          <a:ln w="9525">
            <a:noFill/>
            <a:miter lim="800000"/>
            <a:headEnd/>
            <a:tailEnd/>
          </a:ln>
        </p:spPr>
        <p:txBody>
          <a:bodyPr>
            <a:spAutoFit/>
          </a:bodyPr>
          <a:lstStyle/>
          <a:p>
            <a:endParaRPr lang="en-US"/>
          </a:p>
        </p:txBody>
      </p:sp>
      <p:sp>
        <p:nvSpPr>
          <p:cNvPr id="25603" name="Text Box 3"/>
          <p:cNvSpPr txBox="1">
            <a:spLocks noChangeArrowheads="1"/>
          </p:cNvSpPr>
          <p:nvPr/>
        </p:nvSpPr>
        <p:spPr bwMode="auto">
          <a:xfrm>
            <a:off x="609600" y="457200"/>
            <a:ext cx="8153400" cy="6432530"/>
          </a:xfrm>
          <a:prstGeom prst="rect">
            <a:avLst/>
          </a:prstGeom>
          <a:noFill/>
          <a:ln w="9525">
            <a:noFill/>
            <a:miter lim="800000"/>
            <a:headEnd/>
            <a:tailEnd/>
          </a:ln>
        </p:spPr>
        <p:txBody>
          <a:bodyPr>
            <a:spAutoFit/>
          </a:bodyPr>
          <a:lstStyle/>
          <a:p>
            <a:r>
              <a:rPr lang="en-US" sz="2400" dirty="0">
                <a:cs typeface="Times New Roman" pitchFamily="18" charset="0"/>
              </a:rPr>
              <a:t>Personification</a:t>
            </a:r>
          </a:p>
          <a:p>
            <a:r>
              <a:rPr lang="en-US" sz="2400" dirty="0">
                <a:cs typeface="Times New Roman" pitchFamily="18" charset="0"/>
              </a:rPr>
              <a:t> </a:t>
            </a:r>
          </a:p>
          <a:p>
            <a:r>
              <a:rPr lang="en-US" sz="2400" dirty="0">
                <a:cs typeface="Times New Roman" pitchFamily="18" charset="0"/>
              </a:rPr>
              <a:t>A figure of speech in which things or ideas are given human attributes.</a:t>
            </a:r>
          </a:p>
          <a:p>
            <a:endParaRPr lang="en-US" sz="2400" dirty="0">
              <a:cs typeface="Times New Roman" pitchFamily="18" charset="0"/>
            </a:endParaRPr>
          </a:p>
          <a:p>
            <a:endParaRPr lang="en-US" sz="2400" dirty="0">
              <a:cs typeface="Times New Roman" pitchFamily="18" charset="0"/>
            </a:endParaRPr>
          </a:p>
          <a:p>
            <a:r>
              <a:rPr lang="en-US" sz="2400" dirty="0">
                <a:cs typeface="Times New Roman" pitchFamily="18" charset="0"/>
              </a:rPr>
              <a:t> </a:t>
            </a:r>
          </a:p>
          <a:p>
            <a:r>
              <a:rPr lang="en-US" sz="2400" dirty="0">
                <a:cs typeface="Times New Roman" pitchFamily="18" charset="0"/>
              </a:rPr>
              <a:t>Examples :</a:t>
            </a:r>
          </a:p>
          <a:p>
            <a:r>
              <a:rPr lang="en-US" sz="2400" dirty="0">
                <a:cs typeface="Times New Roman" pitchFamily="18" charset="0"/>
              </a:rPr>
              <a:t> </a:t>
            </a:r>
          </a:p>
          <a:p>
            <a:r>
              <a:rPr lang="en-US" sz="2400" i="1" dirty="0">
                <a:cs typeface="Times New Roman" pitchFamily="18" charset="0"/>
              </a:rPr>
              <a:t>Dead leaves dance in the wind</a:t>
            </a:r>
          </a:p>
          <a:p>
            <a:r>
              <a:rPr lang="en-US" sz="2400" i="1" dirty="0">
                <a:cs typeface="Times New Roman" pitchFamily="18" charset="0"/>
              </a:rPr>
              <a:t>Blind justice</a:t>
            </a:r>
          </a:p>
          <a:p>
            <a:r>
              <a:rPr lang="en-US" sz="2400" i="1" dirty="0">
                <a:cs typeface="Times New Roman" pitchFamily="18" charset="0"/>
              </a:rPr>
              <a:t>Winter wrapped her cold fingers around me</a:t>
            </a:r>
          </a:p>
          <a:p>
            <a:endParaRPr lang="en-US" sz="2400" i="1" dirty="0">
              <a:cs typeface="Times New Roman" pitchFamily="18" charset="0"/>
            </a:endParaRPr>
          </a:p>
          <a:p>
            <a:endParaRPr lang="en-US" sz="2000" b="1" i="1" dirty="0">
              <a:solidFill>
                <a:srgbClr val="000000"/>
              </a:solidFill>
              <a:latin typeface="Helvetica" charset="0"/>
              <a:cs typeface="Times New Roman" pitchFamily="18" charset="0"/>
            </a:endParaRPr>
          </a:p>
          <a:p>
            <a:endParaRPr lang="en-US" sz="2000" b="1" i="1" dirty="0">
              <a:solidFill>
                <a:srgbClr val="008000"/>
              </a:solidFill>
              <a:latin typeface="Helvetica" charset="0"/>
              <a:cs typeface="Times New Roman" pitchFamily="18" charset="0"/>
            </a:endParaRPr>
          </a:p>
          <a:p>
            <a:endParaRPr lang="en-US" sz="2000" b="1" i="1" dirty="0">
              <a:solidFill>
                <a:srgbClr val="000000"/>
              </a:solidFill>
              <a:latin typeface="Helvetica" charset="0"/>
              <a:cs typeface="Times New Roman" pitchFamily="18" charset="0"/>
            </a:endParaRPr>
          </a:p>
          <a:p>
            <a:endParaRPr lang="en-US" sz="2000" b="1" i="1" dirty="0">
              <a:solidFill>
                <a:srgbClr val="008000"/>
              </a:solidFill>
              <a:latin typeface="Helvetica" charset="0"/>
              <a:cs typeface="Times New Roman" pitchFamily="18" charset="0"/>
            </a:endParaRPr>
          </a:p>
          <a:p>
            <a:endParaRPr lang="en-US" sz="2000" b="1" dirty="0"/>
          </a:p>
        </p:txBody>
      </p:sp>
      <p:sp>
        <p:nvSpPr>
          <p:cNvPr id="4" name="Slide Number Placeholder 3"/>
          <p:cNvSpPr>
            <a:spLocks noGrp="1"/>
          </p:cNvSpPr>
          <p:nvPr>
            <p:ph type="sldNum" sz="quarter" idx="12"/>
          </p:nvPr>
        </p:nvSpPr>
        <p:spPr/>
        <p:txBody>
          <a:bodyPr/>
          <a:lstStyle/>
          <a:p>
            <a:fld id="{612C9EBC-76DD-4511-A039-6503B9690999}" type="slidenum">
              <a:rPr lang="en-IN" smtClean="0"/>
              <a:pPr/>
              <a:t>19</a:t>
            </a:fld>
            <a:endParaRPr lang="en-IN"/>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785818"/>
          </a:xfrm>
        </p:spPr>
        <p:txBody>
          <a:bodyPr/>
          <a:lstStyle/>
          <a:p>
            <a:r>
              <a:rPr lang="en-US" dirty="0">
                <a:solidFill>
                  <a:schemeClr val="tx1"/>
                </a:solidFill>
              </a:rPr>
              <a:t>Topics to be covered:</a:t>
            </a:r>
            <a:endParaRPr lang="en-US" dirty="0"/>
          </a:p>
        </p:txBody>
      </p:sp>
      <p:sp>
        <p:nvSpPr>
          <p:cNvPr id="3" name="Content Placeholder 2"/>
          <p:cNvSpPr>
            <a:spLocks noGrp="1"/>
          </p:cNvSpPr>
          <p:nvPr>
            <p:ph idx="1"/>
          </p:nvPr>
        </p:nvSpPr>
        <p:spPr>
          <a:xfrm>
            <a:off x="457200" y="1571612"/>
            <a:ext cx="8229600" cy="5002924"/>
          </a:xfrm>
        </p:spPr>
        <p:txBody>
          <a:bodyPr/>
          <a:lstStyle/>
          <a:p>
            <a:r>
              <a:rPr lang="en-US" sz="2400" dirty="0"/>
              <a:t>Literature: Definition &amp; Meaning</a:t>
            </a:r>
          </a:p>
          <a:p>
            <a:r>
              <a:rPr lang="en-US" sz="2400" dirty="0"/>
              <a:t>Need to study Literature</a:t>
            </a:r>
          </a:p>
          <a:p>
            <a:r>
              <a:rPr lang="en-US" sz="2400" dirty="0"/>
              <a:t>English Language and Literature: Inter-relation</a:t>
            </a:r>
          </a:p>
          <a:p>
            <a:r>
              <a:rPr lang="en-US" sz="2400" dirty="0"/>
              <a:t>Approaches to study Literature</a:t>
            </a:r>
          </a:p>
          <a:p>
            <a:r>
              <a:rPr lang="en-US" sz="2400" dirty="0"/>
              <a:t>Literary Devices: Meaning</a:t>
            </a:r>
          </a:p>
          <a:p>
            <a:r>
              <a:rPr lang="en-US" sz="2400" dirty="0"/>
              <a:t>Literary Devices: Types</a:t>
            </a:r>
          </a:p>
          <a:p>
            <a:endParaRPr lang="en-US" sz="1800" dirty="0"/>
          </a:p>
          <a:p>
            <a:pPr>
              <a:buNone/>
            </a:pPr>
            <a:endParaRPr lang="en-US" sz="1800" dirty="0"/>
          </a:p>
          <a:p>
            <a:endParaRPr lang="en-US" dirty="0"/>
          </a:p>
          <a:p>
            <a:r>
              <a:rPr lang="en-US" sz="1800"/>
              <a:t>Resource </a:t>
            </a:r>
            <a:r>
              <a:rPr lang="en-US" sz="1800" dirty="0"/>
              <a:t>to be consulted for further reading:</a:t>
            </a:r>
          </a:p>
          <a:p>
            <a:r>
              <a:rPr lang="en-US" sz="1800" dirty="0">
                <a:hlinkClick r:id="rId2"/>
              </a:rPr>
              <a:t>https://literarydevices.net/</a:t>
            </a:r>
            <a:r>
              <a:rPr lang="en-US" sz="1800" dirty="0"/>
              <a:t> </a:t>
            </a:r>
          </a:p>
          <a:p>
            <a:pPr>
              <a:buNone/>
            </a:pPr>
            <a:endParaRPr lang="en-US" sz="1600" dirty="0"/>
          </a:p>
          <a:p>
            <a:pPr>
              <a:buNone/>
            </a:pPr>
            <a:endParaRPr lang="en-US" sz="1600"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612C9EBC-76DD-4511-A039-6503B9690999}" type="slidenum">
              <a:rPr lang="en-IN" smtClean="0"/>
              <a:pPr/>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965325" y="1260475"/>
            <a:ext cx="5807075" cy="457200"/>
          </a:xfrm>
          <a:prstGeom prst="rect">
            <a:avLst/>
          </a:prstGeom>
          <a:noFill/>
          <a:ln w="9525">
            <a:noFill/>
            <a:miter lim="800000"/>
            <a:headEnd/>
            <a:tailEnd/>
          </a:ln>
        </p:spPr>
        <p:txBody>
          <a:bodyPr>
            <a:spAutoFit/>
          </a:bodyPr>
          <a:lstStyle/>
          <a:p>
            <a:endParaRPr lang="en-US"/>
          </a:p>
        </p:txBody>
      </p:sp>
      <p:sp>
        <p:nvSpPr>
          <p:cNvPr id="26627" name="Text Box 3"/>
          <p:cNvSpPr txBox="1">
            <a:spLocks noChangeArrowheads="1"/>
          </p:cNvSpPr>
          <p:nvPr/>
        </p:nvSpPr>
        <p:spPr bwMode="auto">
          <a:xfrm>
            <a:off x="609600" y="457200"/>
            <a:ext cx="8153400" cy="4585871"/>
          </a:xfrm>
          <a:prstGeom prst="rect">
            <a:avLst/>
          </a:prstGeom>
          <a:noFill/>
          <a:ln w="9525">
            <a:noFill/>
            <a:miter lim="800000"/>
            <a:headEnd/>
            <a:tailEnd/>
          </a:ln>
        </p:spPr>
        <p:txBody>
          <a:bodyPr>
            <a:spAutoFit/>
          </a:bodyPr>
          <a:lstStyle/>
          <a:p>
            <a:r>
              <a:rPr lang="en-US" sz="2400" b="1" dirty="0">
                <a:cs typeface="Times New Roman" pitchFamily="18" charset="0"/>
              </a:rPr>
              <a:t>Repetition</a:t>
            </a:r>
          </a:p>
          <a:p>
            <a:r>
              <a:rPr lang="en-US" sz="2400" b="1" dirty="0">
                <a:cs typeface="Times New Roman" pitchFamily="18" charset="0"/>
              </a:rPr>
              <a:t> </a:t>
            </a:r>
          </a:p>
          <a:p>
            <a:r>
              <a:rPr lang="en-US" sz="2400" dirty="0">
                <a:cs typeface="Times New Roman" pitchFamily="18" charset="0"/>
              </a:rPr>
              <a:t>A word or line that is repeated, usually to evoke an emotion or create a rhythm. </a:t>
            </a:r>
          </a:p>
          <a:p>
            <a:endParaRPr lang="en-US" sz="2000" dirty="0">
              <a:solidFill>
                <a:srgbClr val="000000"/>
              </a:solidFill>
              <a:latin typeface="Arial Rounded MT Bold" pitchFamily="34" charset="0"/>
              <a:cs typeface="Times New Roman" pitchFamily="18" charset="0"/>
            </a:endParaRPr>
          </a:p>
          <a:p>
            <a:endParaRPr lang="en-US" sz="2000" dirty="0">
              <a:solidFill>
                <a:srgbClr val="000000"/>
              </a:solidFill>
              <a:latin typeface="Arial Rounded MT Bold" pitchFamily="34" charset="0"/>
              <a:cs typeface="Times New Roman" pitchFamily="18" charset="0"/>
            </a:endParaRPr>
          </a:p>
          <a:p>
            <a:endParaRPr lang="en-US" sz="2000" b="1" dirty="0">
              <a:solidFill>
                <a:srgbClr val="CC3300"/>
              </a:solidFill>
              <a:latin typeface="Helvetica" charset="0"/>
              <a:cs typeface="Times New Roman" pitchFamily="18" charset="0"/>
            </a:endParaRPr>
          </a:p>
          <a:p>
            <a:r>
              <a:rPr lang="en-US" sz="1600" b="1" dirty="0">
                <a:solidFill>
                  <a:srgbClr val="000000"/>
                </a:solidFill>
                <a:latin typeface="Helvetica" charset="0"/>
                <a:cs typeface="Times New Roman" pitchFamily="18" charset="0"/>
              </a:rPr>
              <a:t> </a:t>
            </a:r>
          </a:p>
          <a:p>
            <a:endParaRPr lang="en-US" sz="2000" b="1" i="1" dirty="0">
              <a:solidFill>
                <a:srgbClr val="000000"/>
              </a:solidFill>
              <a:latin typeface="Helvetica" charset="0"/>
              <a:cs typeface="Times New Roman" pitchFamily="18" charset="0"/>
            </a:endParaRPr>
          </a:p>
          <a:p>
            <a:endParaRPr lang="en-US" sz="2000" b="1" i="1" dirty="0">
              <a:solidFill>
                <a:srgbClr val="000000"/>
              </a:solidFill>
              <a:latin typeface="Helvetica" charset="0"/>
              <a:cs typeface="Times New Roman" pitchFamily="18" charset="0"/>
            </a:endParaRPr>
          </a:p>
          <a:p>
            <a:endParaRPr lang="en-US" sz="2000" b="1" i="1" dirty="0">
              <a:solidFill>
                <a:srgbClr val="008000"/>
              </a:solidFill>
              <a:latin typeface="Helvetica" charset="0"/>
              <a:cs typeface="Times New Roman" pitchFamily="18" charset="0"/>
            </a:endParaRPr>
          </a:p>
          <a:p>
            <a:endParaRPr lang="en-US" sz="2000" b="1" i="1" dirty="0">
              <a:solidFill>
                <a:srgbClr val="000000"/>
              </a:solidFill>
              <a:latin typeface="Helvetica" charset="0"/>
              <a:cs typeface="Times New Roman" pitchFamily="18" charset="0"/>
            </a:endParaRPr>
          </a:p>
          <a:p>
            <a:endParaRPr lang="en-US" sz="2000" b="1" i="1" dirty="0">
              <a:solidFill>
                <a:srgbClr val="008000"/>
              </a:solidFill>
              <a:latin typeface="Helvetica" charset="0"/>
              <a:cs typeface="Times New Roman" pitchFamily="18" charset="0"/>
            </a:endParaRPr>
          </a:p>
          <a:p>
            <a:endParaRPr lang="en-US" sz="2000" b="1" dirty="0"/>
          </a:p>
        </p:txBody>
      </p:sp>
      <p:pic>
        <p:nvPicPr>
          <p:cNvPr id="28676" name="Picture 4" descr="C:\Users\mreshetar\AppData\Local\Microsoft\Windows\Temporary Internet Files\Content.IE5\X6GEUQ9M\MC900440671[1].png"/>
          <p:cNvPicPr>
            <a:picLocks noChangeAspect="1" noChangeArrowheads="1"/>
          </p:cNvPicPr>
          <p:nvPr/>
        </p:nvPicPr>
        <p:blipFill>
          <a:blip r:embed="rId2"/>
          <a:srcRect/>
          <a:stretch>
            <a:fillRect/>
          </a:stretch>
        </p:blipFill>
        <p:spPr bwMode="auto">
          <a:xfrm>
            <a:off x="762000" y="2133600"/>
            <a:ext cx="2057400" cy="2057400"/>
          </a:xfrm>
          <a:prstGeom prst="rect">
            <a:avLst/>
          </a:prstGeom>
          <a:ln>
            <a:noFill/>
          </a:ln>
          <a:effectLst>
            <a:softEdge rad="112500"/>
          </a:effectLst>
          <a:extLst>
            <a:ext uri="{909E8E84-426E-40dd-AFC4-6F175D3DCCD1}"/>
            <a:ext uri="{91240B29-F687-4f45-9708-019B960494DF}"/>
          </a:extLst>
        </p:spPr>
      </p:pic>
      <p:pic>
        <p:nvPicPr>
          <p:cNvPr id="28677" name="Picture 5" descr="C:\Users\mreshetar\AppData\Local\Microsoft\Windows\Temporary Internet Files\Content.IE5\2HLU2XAH\MP900424377[1].jpg"/>
          <p:cNvPicPr>
            <a:picLocks noChangeAspect="1" noChangeArrowheads="1"/>
          </p:cNvPicPr>
          <p:nvPr/>
        </p:nvPicPr>
        <p:blipFill>
          <a:blip r:embed="rId3"/>
          <a:srcRect/>
          <a:stretch>
            <a:fillRect/>
          </a:stretch>
        </p:blipFill>
        <p:spPr bwMode="auto">
          <a:xfrm>
            <a:off x="2971800" y="3962400"/>
            <a:ext cx="1828800" cy="1828800"/>
          </a:xfrm>
          <a:prstGeom prst="rect">
            <a:avLst/>
          </a:prstGeom>
          <a:ln>
            <a:noFill/>
          </a:ln>
          <a:effectLst>
            <a:softEdge rad="112500"/>
          </a:effectLst>
          <a:extLst>
            <a:ext uri="{909E8E84-426E-40dd-AFC4-6F175D3DCCD1}"/>
            <a:ext uri="{91240B29-F687-4f45-9708-019B960494DF}"/>
          </a:extLst>
        </p:spPr>
      </p:pic>
      <p:sp>
        <p:nvSpPr>
          <p:cNvPr id="28678" name="Music"/>
          <p:cNvSpPr>
            <a:spLocks noEditPoints="1" noChangeArrowheads="1"/>
          </p:cNvSpPr>
          <p:nvPr/>
        </p:nvSpPr>
        <p:spPr bwMode="auto">
          <a:xfrm>
            <a:off x="6400800" y="3962400"/>
            <a:ext cx="1809750" cy="1809750"/>
          </a:xfrm>
          <a:custGeom>
            <a:avLst/>
            <a:gdLst>
              <a:gd name="T0" fmla="*/ 615985 w 21600"/>
              <a:gd name="T1" fmla="*/ 3854 h 21600"/>
              <a:gd name="T2" fmla="*/ 617745 w 21600"/>
              <a:gd name="T3" fmla="*/ 829469 h 21600"/>
              <a:gd name="T4" fmla="*/ 1816704 w 21600"/>
              <a:gd name="T5" fmla="*/ 842958 h 21600"/>
              <a:gd name="T6" fmla="*/ 615985 w 21600"/>
              <a:gd name="T7" fmla="*/ 3854 h 21600"/>
              <a:gd name="T8" fmla="*/ 1809750 w 21600"/>
              <a:gd name="T9" fmla="*/ 0 h 21600"/>
              <a:gd name="T10" fmla="*/ 0 60000 65536"/>
              <a:gd name="T11" fmla="*/ 0 60000 65536"/>
              <a:gd name="T12" fmla="*/ 0 60000 65536"/>
              <a:gd name="T13" fmla="*/ 0 60000 65536"/>
              <a:gd name="T14" fmla="*/ 0 60000 65536"/>
              <a:gd name="T15" fmla="*/ 7975 w 21600"/>
              <a:gd name="T16" fmla="*/ 923 h 21600"/>
              <a:gd name="T17" fmla="*/ 20935 w 21600"/>
              <a:gd name="T18" fmla="*/ 5354 h 21600"/>
            </a:gdLst>
            <a:ahLst/>
            <a:cxnLst>
              <a:cxn ang="T10">
                <a:pos x="T0" y="T1"/>
              </a:cxn>
              <a:cxn ang="T11">
                <a:pos x="T2" y="T3"/>
              </a:cxn>
              <a:cxn ang="T12">
                <a:pos x="T4" y="T5"/>
              </a:cxn>
              <a:cxn ang="T13">
                <a:pos x="T6" y="T7"/>
              </a:cxn>
              <a:cxn ang="T14">
                <a:pos x="T8" y="T9"/>
              </a:cxn>
            </a:cxnLst>
            <a:rect l="T15" t="T16" r="T17" b="T18"/>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3366FF"/>
          </a:solidFill>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pic>
        <p:nvPicPr>
          <p:cNvPr id="28679" name="Picture 7" descr="C:\Users\mreshetar\AppData\Local\Microsoft\Windows\Temporary Internet Files\Content.IE5\X6GEUQ9M\MP900422199[1].jpg"/>
          <p:cNvPicPr>
            <a:picLocks noChangeAspect="1" noChangeArrowheads="1"/>
          </p:cNvPicPr>
          <p:nvPr/>
        </p:nvPicPr>
        <p:blipFill>
          <a:blip r:embed="rId4"/>
          <a:srcRect/>
          <a:stretch>
            <a:fillRect/>
          </a:stretch>
        </p:blipFill>
        <p:spPr bwMode="auto">
          <a:xfrm>
            <a:off x="4648200" y="2133600"/>
            <a:ext cx="1676400" cy="1676400"/>
          </a:xfrm>
          <a:prstGeom prst="rect">
            <a:avLst/>
          </a:prstGeom>
          <a:ln>
            <a:noFill/>
          </a:ln>
          <a:effectLst>
            <a:softEdge rad="112500"/>
          </a:effectLst>
          <a:extLst>
            <a:ext uri="{909E8E84-426E-40dd-AFC4-6F175D3DCCD1}"/>
            <a:ext uri="{91240B29-F687-4f45-9708-019B960494DF}"/>
          </a:extLst>
        </p:spPr>
      </p:pic>
      <p:sp>
        <p:nvSpPr>
          <p:cNvPr id="8" name="Slide Number Placeholder 7"/>
          <p:cNvSpPr>
            <a:spLocks noGrp="1"/>
          </p:cNvSpPr>
          <p:nvPr>
            <p:ph type="sldNum" sz="quarter" idx="12"/>
          </p:nvPr>
        </p:nvSpPr>
        <p:spPr/>
        <p:txBody>
          <a:bodyPr/>
          <a:lstStyle/>
          <a:p>
            <a:fld id="{612C9EBC-76DD-4511-A039-6503B9690999}" type="slidenum">
              <a:rPr lang="en-IN" smtClean="0"/>
              <a:pPr/>
              <a:t>20</a:t>
            </a:fld>
            <a:endParaRPr lang="en-IN"/>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2193925" y="1641475"/>
            <a:ext cx="1616075" cy="457200"/>
          </a:xfrm>
          <a:prstGeom prst="rect">
            <a:avLst/>
          </a:prstGeom>
          <a:noFill/>
          <a:ln w="9525">
            <a:noFill/>
            <a:miter lim="800000"/>
            <a:headEnd/>
            <a:tailEnd/>
          </a:ln>
        </p:spPr>
        <p:txBody>
          <a:bodyPr>
            <a:spAutoFit/>
          </a:bodyPr>
          <a:lstStyle/>
          <a:p>
            <a:endParaRPr lang="en-US"/>
          </a:p>
        </p:txBody>
      </p:sp>
      <p:sp>
        <p:nvSpPr>
          <p:cNvPr id="27651" name="Text Box 3"/>
          <p:cNvSpPr txBox="1">
            <a:spLocks noChangeArrowheads="1"/>
          </p:cNvSpPr>
          <p:nvPr/>
        </p:nvSpPr>
        <p:spPr bwMode="auto">
          <a:xfrm>
            <a:off x="1676400" y="1142984"/>
            <a:ext cx="6553200" cy="3724096"/>
          </a:xfrm>
          <a:prstGeom prst="rect">
            <a:avLst/>
          </a:prstGeom>
          <a:noFill/>
          <a:ln w="9525">
            <a:noFill/>
            <a:miter lim="800000"/>
            <a:headEnd/>
            <a:tailEnd/>
          </a:ln>
        </p:spPr>
        <p:txBody>
          <a:bodyPr wrap="square">
            <a:spAutoFit/>
          </a:bodyPr>
          <a:lstStyle/>
          <a:p>
            <a:r>
              <a:rPr lang="en-US" altLang="en-US" sz="2000" i="1" dirty="0"/>
              <a:t>“</a:t>
            </a:r>
            <a:r>
              <a:rPr lang="en-US" sz="2000" i="1" dirty="0"/>
              <a:t>There were so many important moments. If I</a:t>
            </a:r>
            <a:r>
              <a:rPr lang="en-US" altLang="en-US" sz="2000" i="1" dirty="0"/>
              <a:t>’</a:t>
            </a:r>
            <a:r>
              <a:rPr lang="en-US" sz="2000" i="1" dirty="0"/>
              <a:t>d missed the ticket, I wouldn</a:t>
            </a:r>
            <a:r>
              <a:rPr lang="en-US" altLang="en-US" sz="2000" i="1" dirty="0"/>
              <a:t>’</a:t>
            </a:r>
            <a:r>
              <a:rPr lang="en-US" sz="2000" i="1" dirty="0"/>
              <a:t>t be here.  If I hadn</a:t>
            </a:r>
            <a:r>
              <a:rPr lang="en-US" altLang="en-US" sz="2000" i="1" dirty="0"/>
              <a:t>’</a:t>
            </a:r>
            <a:r>
              <a:rPr lang="en-US" sz="2000" i="1" dirty="0"/>
              <a:t>t gone to the show, I wouldn</a:t>
            </a:r>
            <a:r>
              <a:rPr lang="en-US" altLang="en-US" sz="2000" i="1" dirty="0"/>
              <a:t>’</a:t>
            </a:r>
            <a:r>
              <a:rPr lang="en-US" sz="2000" i="1" dirty="0"/>
              <a:t>t be here. If I hadn</a:t>
            </a:r>
            <a:r>
              <a:rPr lang="en-US" altLang="en-US" sz="2000" i="1" dirty="0"/>
              <a:t>’</a:t>
            </a:r>
            <a:r>
              <a:rPr lang="en-US" sz="2000" i="1" dirty="0"/>
              <a:t>t stuck around to see what Steve was up to, I wouldn</a:t>
            </a:r>
            <a:r>
              <a:rPr lang="en-US" altLang="en-US" sz="2000" i="1" dirty="0"/>
              <a:t>’</a:t>
            </a:r>
            <a:r>
              <a:rPr lang="en-US" sz="2000" i="1" dirty="0"/>
              <a:t>t be here.  If I hadn</a:t>
            </a:r>
            <a:r>
              <a:rPr lang="en-US" altLang="en-US" sz="2000" i="1" dirty="0"/>
              <a:t>’</a:t>
            </a:r>
            <a:r>
              <a:rPr lang="en-US" sz="2000" i="1" dirty="0"/>
              <a:t>t stolen Madam </a:t>
            </a:r>
            <a:r>
              <a:rPr lang="en-US" sz="2000" i="1" dirty="0" err="1"/>
              <a:t>Octa</a:t>
            </a:r>
            <a:r>
              <a:rPr lang="en-US" sz="2000" i="1" dirty="0"/>
              <a:t>, I wouldn</a:t>
            </a:r>
            <a:r>
              <a:rPr lang="en-US" altLang="en-US" sz="2000" i="1" dirty="0"/>
              <a:t>’</a:t>
            </a:r>
            <a:r>
              <a:rPr lang="en-US" sz="2000" i="1" dirty="0"/>
              <a:t>t be here.  If I</a:t>
            </a:r>
            <a:r>
              <a:rPr lang="en-US" altLang="en-US" sz="2000" i="1" dirty="0"/>
              <a:t>’</a:t>
            </a:r>
            <a:r>
              <a:rPr lang="en-US" sz="2000" i="1" dirty="0"/>
              <a:t>d said no to Mr. </a:t>
            </a:r>
            <a:r>
              <a:rPr lang="en-US" sz="2000" i="1" dirty="0" err="1"/>
              <a:t>Crepsley</a:t>
            </a:r>
            <a:r>
              <a:rPr lang="en-US" altLang="en-US" sz="2000" i="1" dirty="0" err="1"/>
              <a:t>’</a:t>
            </a:r>
            <a:r>
              <a:rPr lang="en-US" sz="2000" i="1" dirty="0" err="1"/>
              <a:t>s</a:t>
            </a:r>
            <a:r>
              <a:rPr lang="en-US" sz="2000" i="1" dirty="0"/>
              <a:t> offer, I wouldn</a:t>
            </a:r>
            <a:r>
              <a:rPr lang="en-US" altLang="en-US" sz="2000" i="1" dirty="0"/>
              <a:t>’</a:t>
            </a:r>
            <a:r>
              <a:rPr lang="en-US" sz="2000" i="1" dirty="0"/>
              <a:t>t be here.</a:t>
            </a:r>
          </a:p>
          <a:p>
            <a:endParaRPr lang="en-US" sz="2000" i="1" dirty="0"/>
          </a:p>
          <a:p>
            <a:r>
              <a:rPr lang="en-US" sz="2000" i="1" dirty="0"/>
              <a:t>	A world of </a:t>
            </a:r>
            <a:r>
              <a:rPr lang="en-US" altLang="en-US" sz="2000" i="1" dirty="0"/>
              <a:t>“</a:t>
            </a:r>
            <a:r>
              <a:rPr lang="en-US" sz="2000" i="1" dirty="0"/>
              <a:t>ifs</a:t>
            </a:r>
            <a:r>
              <a:rPr lang="en-US" altLang="en-US" sz="2000" i="1" dirty="0"/>
              <a:t>”</a:t>
            </a:r>
            <a:r>
              <a:rPr lang="en-US" sz="2000" i="1" dirty="0"/>
              <a:t>, but it made no difference.  What was done was done.  If I could go back in time…</a:t>
            </a:r>
            <a:r>
              <a:rPr lang="en-US" altLang="en-US" sz="2000" i="1" dirty="0"/>
              <a:t>”</a:t>
            </a:r>
            <a:r>
              <a:rPr lang="en-US" altLang="ja-JP" sz="2000" dirty="0"/>
              <a:t> ~</a:t>
            </a:r>
            <a:r>
              <a:rPr lang="en-US" altLang="ja-JP" sz="2000" i="1" dirty="0"/>
              <a:t>Cirque Du Freak </a:t>
            </a:r>
            <a:r>
              <a:rPr lang="en-US" altLang="ja-JP" sz="2000" dirty="0"/>
              <a:t>by Darren Shan</a:t>
            </a:r>
            <a:endParaRPr lang="en-US" altLang="ja-JP" sz="2000" i="1" dirty="0"/>
          </a:p>
          <a:p>
            <a:endParaRPr lang="en-US" i="1" dirty="0"/>
          </a:p>
          <a:p>
            <a:endParaRPr lang="en-US" dirty="0"/>
          </a:p>
        </p:txBody>
      </p:sp>
      <p:sp>
        <p:nvSpPr>
          <p:cNvPr id="62469" name="WordArt 5"/>
          <p:cNvSpPr>
            <a:spLocks noChangeArrowheads="1" noChangeShapeType="1" noTextEdit="1"/>
          </p:cNvSpPr>
          <p:nvPr/>
        </p:nvSpPr>
        <p:spPr bwMode="auto">
          <a:xfrm rot="5400000">
            <a:off x="-1619250" y="3067050"/>
            <a:ext cx="5410200" cy="647700"/>
          </a:xfrm>
          <a:prstGeom prst="rect">
            <a:avLst/>
          </a:prstGeom>
        </p:spPr>
        <p:txBody>
          <a:bodyPr vert="wordArtVert" wrap="none" fromWordArt="1">
            <a:prstTxWarp prst="textPlain">
              <a:avLst>
                <a:gd name="adj" fmla="val 50000"/>
              </a:avLst>
            </a:prstTxWarp>
          </a:bodyPr>
          <a:lstStyle/>
          <a:p>
            <a:pPr algn="ctr" fontAlgn="auto"/>
            <a:r>
              <a:rPr lang="en-US" sz="3600" kern="10">
                <a:ln w="9525">
                  <a:solidFill>
                    <a:srgbClr val="000000"/>
                  </a:solidFill>
                  <a:round/>
                  <a:headEnd/>
                  <a:tailEnd/>
                </a:ln>
                <a:solidFill>
                  <a:srgbClr val="000000"/>
                </a:solidFill>
                <a:latin typeface="Arial Black"/>
              </a:rPr>
              <a:t>Repetition</a:t>
            </a:r>
          </a:p>
        </p:txBody>
      </p:sp>
      <p:sp>
        <p:nvSpPr>
          <p:cNvPr id="5" name="Slide Number Placeholder 4"/>
          <p:cNvSpPr>
            <a:spLocks noGrp="1"/>
          </p:cNvSpPr>
          <p:nvPr>
            <p:ph type="sldNum" sz="quarter" idx="12"/>
          </p:nvPr>
        </p:nvSpPr>
        <p:spPr/>
        <p:txBody>
          <a:bodyPr/>
          <a:lstStyle/>
          <a:p>
            <a:fld id="{612C9EBC-76DD-4511-A039-6503B9690999}" type="slidenum">
              <a:rPr lang="en-IN" smtClean="0"/>
              <a:pPr/>
              <a:t>21</a:t>
            </a:fld>
            <a:endParaRPr lang="en-IN"/>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62469"/>
                                        </p:tgtEl>
                                        <p:attrNameLst>
                                          <p:attrName>style.visibility</p:attrName>
                                        </p:attrNameLst>
                                      </p:cBhvr>
                                      <p:to>
                                        <p:strVal val="visible"/>
                                      </p:to>
                                    </p:set>
                                    <p:anim calcmode="lin" valueType="num">
                                      <p:cBhvr>
                                        <p:cTn id="7" dur="500" fill="hold"/>
                                        <p:tgtEl>
                                          <p:spTgt spid="62469"/>
                                        </p:tgtEl>
                                        <p:attrNameLst>
                                          <p:attrName>ppt_w</p:attrName>
                                        </p:attrNameLst>
                                      </p:cBhvr>
                                      <p:tavLst>
                                        <p:tav tm="0">
                                          <p:val>
                                            <p:fltVal val="0"/>
                                          </p:val>
                                        </p:tav>
                                        <p:tav tm="100000">
                                          <p:val>
                                            <p:strVal val="#ppt_w"/>
                                          </p:val>
                                        </p:tav>
                                      </p:tavLst>
                                    </p:anim>
                                    <p:anim calcmode="lin" valueType="num">
                                      <p:cBhvr>
                                        <p:cTn id="8" dur="500" fill="hold"/>
                                        <p:tgtEl>
                                          <p:spTgt spid="62469"/>
                                        </p:tgtEl>
                                        <p:attrNameLst>
                                          <p:attrName>ppt_h</p:attrName>
                                        </p:attrNameLst>
                                      </p:cBhvr>
                                      <p:tavLst>
                                        <p:tav tm="0">
                                          <p:val>
                                            <p:fltVal val="0"/>
                                          </p:val>
                                        </p:tav>
                                        <p:tav tm="100000">
                                          <p:val>
                                            <p:strVal val="#ppt_h"/>
                                          </p:val>
                                        </p:tav>
                                      </p:tavLst>
                                    </p:anim>
                                    <p:anim calcmode="lin" valueType="num">
                                      <p:cBhvr>
                                        <p:cTn id="9" dur="500" fill="hold"/>
                                        <p:tgtEl>
                                          <p:spTgt spid="62469"/>
                                        </p:tgtEl>
                                        <p:attrNameLst>
                                          <p:attrName>ppt_x</p:attrName>
                                        </p:attrNameLst>
                                      </p:cBhvr>
                                      <p:tavLst>
                                        <p:tav tm="0">
                                          <p:val>
                                            <p:fltVal val="0.5"/>
                                          </p:val>
                                        </p:tav>
                                        <p:tav tm="100000">
                                          <p:val>
                                            <p:strVal val="#ppt_x"/>
                                          </p:val>
                                        </p:tav>
                                      </p:tavLst>
                                    </p:anim>
                                    <p:anim calcmode="lin" valueType="num">
                                      <p:cBhvr>
                                        <p:cTn id="10" dur="500" fill="hold"/>
                                        <p:tgtEl>
                                          <p:spTgt spid="6246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965325" y="1260475"/>
            <a:ext cx="5807075" cy="457200"/>
          </a:xfrm>
          <a:prstGeom prst="rect">
            <a:avLst/>
          </a:prstGeom>
          <a:noFill/>
          <a:ln w="9525">
            <a:noFill/>
            <a:miter lim="800000"/>
            <a:headEnd/>
            <a:tailEnd/>
          </a:ln>
        </p:spPr>
        <p:txBody>
          <a:bodyPr>
            <a:spAutoFit/>
          </a:bodyPr>
          <a:lstStyle/>
          <a:p>
            <a:endParaRPr lang="en-US"/>
          </a:p>
        </p:txBody>
      </p:sp>
      <p:sp>
        <p:nvSpPr>
          <p:cNvPr id="28675" name="Text Box 3"/>
          <p:cNvSpPr txBox="1">
            <a:spLocks noChangeArrowheads="1"/>
          </p:cNvSpPr>
          <p:nvPr/>
        </p:nvSpPr>
        <p:spPr bwMode="auto">
          <a:xfrm>
            <a:off x="533400" y="457200"/>
            <a:ext cx="8153400" cy="6370975"/>
          </a:xfrm>
          <a:prstGeom prst="rect">
            <a:avLst/>
          </a:prstGeom>
          <a:noFill/>
          <a:ln w="9525">
            <a:noFill/>
            <a:miter lim="800000"/>
            <a:headEnd/>
            <a:tailEnd/>
          </a:ln>
        </p:spPr>
        <p:txBody>
          <a:bodyPr>
            <a:spAutoFit/>
          </a:bodyPr>
          <a:lstStyle/>
          <a:p>
            <a:r>
              <a:rPr lang="en-US" sz="2400" dirty="0">
                <a:cs typeface="Times New Roman" pitchFamily="18" charset="0"/>
              </a:rPr>
              <a:t>Rhyme</a:t>
            </a:r>
          </a:p>
          <a:p>
            <a:r>
              <a:rPr lang="en-US" sz="2400" dirty="0">
                <a:cs typeface="Times New Roman" pitchFamily="18" charset="0"/>
              </a:rPr>
              <a:t> </a:t>
            </a:r>
          </a:p>
          <a:p>
            <a:r>
              <a:rPr lang="en-US" sz="2400" dirty="0">
                <a:cs typeface="Times New Roman" pitchFamily="18" charset="0"/>
              </a:rPr>
              <a:t>The occurrence of the same sound at the end of two or more words.</a:t>
            </a:r>
          </a:p>
          <a:p>
            <a:endParaRPr lang="en-US" sz="2400" dirty="0">
              <a:cs typeface="Times New Roman" pitchFamily="18" charset="0"/>
            </a:endParaRPr>
          </a:p>
          <a:p>
            <a:endParaRPr lang="en-US" sz="2400" dirty="0">
              <a:cs typeface="Times New Roman" pitchFamily="18" charset="0"/>
            </a:endParaRPr>
          </a:p>
          <a:p>
            <a:endParaRPr lang="en-US" sz="2400" dirty="0">
              <a:cs typeface="Times New Roman" pitchFamily="18" charset="0"/>
            </a:endParaRPr>
          </a:p>
          <a:p>
            <a:r>
              <a:rPr lang="en-US" sz="2400" dirty="0">
                <a:cs typeface="Times New Roman" pitchFamily="18" charset="0"/>
              </a:rPr>
              <a:t>Examples :</a:t>
            </a:r>
          </a:p>
          <a:p>
            <a:r>
              <a:rPr lang="en-US" sz="2400" dirty="0">
                <a:cs typeface="Times New Roman" pitchFamily="18" charset="0"/>
              </a:rPr>
              <a:t> </a:t>
            </a:r>
          </a:p>
          <a:p>
            <a:r>
              <a:rPr lang="en-US" sz="2400" i="1" dirty="0">
                <a:cs typeface="Times New Roman" pitchFamily="18" charset="0"/>
              </a:rPr>
              <a:t>cat / hat</a:t>
            </a:r>
          </a:p>
          <a:p>
            <a:r>
              <a:rPr lang="en-US" sz="2400" i="1" dirty="0">
                <a:cs typeface="Times New Roman" pitchFamily="18" charset="0"/>
              </a:rPr>
              <a:t>desire / fire</a:t>
            </a:r>
          </a:p>
          <a:p>
            <a:r>
              <a:rPr lang="en-US" sz="2400" i="1" dirty="0">
                <a:cs typeface="Times New Roman" pitchFamily="18" charset="0"/>
              </a:rPr>
              <a:t>steak / fake</a:t>
            </a:r>
          </a:p>
          <a:p>
            <a:endParaRPr lang="en-US" sz="2000" b="1" i="1" dirty="0">
              <a:solidFill>
                <a:srgbClr val="000000"/>
              </a:solidFill>
              <a:latin typeface="Helvetica" charset="0"/>
              <a:cs typeface="Times New Roman" pitchFamily="18" charset="0"/>
            </a:endParaRPr>
          </a:p>
          <a:p>
            <a:endParaRPr lang="en-US" sz="2000" b="1" i="1" dirty="0">
              <a:solidFill>
                <a:srgbClr val="000000"/>
              </a:solidFill>
              <a:latin typeface="Helvetica" charset="0"/>
              <a:cs typeface="Times New Roman" pitchFamily="18" charset="0"/>
            </a:endParaRPr>
          </a:p>
          <a:p>
            <a:endParaRPr lang="en-US" sz="2000" b="1" i="1" dirty="0">
              <a:solidFill>
                <a:srgbClr val="008000"/>
              </a:solidFill>
              <a:latin typeface="Helvetica" charset="0"/>
              <a:cs typeface="Times New Roman" pitchFamily="18" charset="0"/>
            </a:endParaRPr>
          </a:p>
          <a:p>
            <a:endParaRPr lang="en-US" sz="2000" b="1" i="1" dirty="0">
              <a:solidFill>
                <a:srgbClr val="000000"/>
              </a:solidFill>
              <a:latin typeface="Helvetica" charset="0"/>
              <a:cs typeface="Times New Roman" pitchFamily="18" charset="0"/>
            </a:endParaRPr>
          </a:p>
          <a:p>
            <a:endParaRPr lang="en-US" sz="2000" b="1" i="1" dirty="0">
              <a:solidFill>
                <a:srgbClr val="008000"/>
              </a:solidFill>
              <a:latin typeface="Helvetica" charset="0"/>
              <a:cs typeface="Times New Roman" pitchFamily="18" charset="0"/>
            </a:endParaRPr>
          </a:p>
          <a:p>
            <a:endParaRPr lang="en-US" sz="2000" b="1" dirty="0"/>
          </a:p>
        </p:txBody>
      </p:sp>
      <p:sp>
        <p:nvSpPr>
          <p:cNvPr id="4" name="Slide Number Placeholder 3"/>
          <p:cNvSpPr>
            <a:spLocks noGrp="1"/>
          </p:cNvSpPr>
          <p:nvPr>
            <p:ph type="sldNum" sz="quarter" idx="12"/>
          </p:nvPr>
        </p:nvSpPr>
        <p:spPr/>
        <p:txBody>
          <a:bodyPr/>
          <a:lstStyle/>
          <a:p>
            <a:fld id="{612C9EBC-76DD-4511-A039-6503B9690999}" type="slidenum">
              <a:rPr lang="en-IN" smtClean="0"/>
              <a:pPr/>
              <a:t>22</a:t>
            </a:fld>
            <a:endParaRPr lang="en-IN"/>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3262313" y="381000"/>
            <a:ext cx="2647950" cy="5934075"/>
          </a:xfrm>
          <a:prstGeom prst="rect">
            <a:avLst/>
          </a:prstGeom>
          <a:noFill/>
          <a:ln w="9525">
            <a:noFill/>
            <a:miter lim="800000"/>
            <a:headEnd/>
            <a:tailEnd/>
          </a:ln>
        </p:spPr>
        <p:txBody>
          <a:bodyPr wrap="none">
            <a:spAutoFit/>
          </a:bodyPr>
          <a:lstStyle/>
          <a:p>
            <a:pPr algn="ctr"/>
            <a:r>
              <a:rPr lang="en-US" sz="1200" b="1">
                <a:latin typeface="Optima" charset="0"/>
              </a:rPr>
              <a:t>English is a Pain! (Pane)</a:t>
            </a:r>
          </a:p>
          <a:p>
            <a:pPr algn="ctr"/>
            <a:r>
              <a:rPr lang="en-US" sz="1200" b="1">
                <a:latin typeface="Optima" charset="0"/>
              </a:rPr>
              <a:t>Rain, Reign, rein,</a:t>
            </a:r>
          </a:p>
          <a:p>
            <a:pPr algn="ctr"/>
            <a:r>
              <a:rPr lang="en-US" sz="1200" b="1">
                <a:latin typeface="Optima" charset="0"/>
              </a:rPr>
              <a:t>English is a pain.</a:t>
            </a:r>
          </a:p>
          <a:p>
            <a:pPr algn="ctr"/>
            <a:r>
              <a:rPr lang="en-US" sz="1200" b="1">
                <a:latin typeface="Optima" charset="0"/>
              </a:rPr>
              <a:t>Although the words </a:t>
            </a:r>
          </a:p>
          <a:p>
            <a:pPr algn="ctr"/>
            <a:r>
              <a:rPr lang="en-US" sz="1200" b="1">
                <a:latin typeface="Optima" charset="0"/>
              </a:rPr>
              <a:t>Sound just alike</a:t>
            </a:r>
          </a:p>
          <a:p>
            <a:pPr algn="ctr"/>
            <a:r>
              <a:rPr lang="en-US" sz="1200" b="1">
                <a:latin typeface="Optima" charset="0"/>
              </a:rPr>
              <a:t>The spelling</a:t>
            </a:r>
            <a:r>
              <a:rPr lang="ja-JP" altLang="en-US" sz="1200" b="1">
                <a:latin typeface="Optima" charset="0"/>
              </a:rPr>
              <a:t>’</a:t>
            </a:r>
            <a:r>
              <a:rPr lang="en-US" altLang="ja-JP" sz="1200" b="1">
                <a:latin typeface="Optima" charset="0"/>
              </a:rPr>
              <a:t>s not the same!</a:t>
            </a:r>
          </a:p>
          <a:p>
            <a:pPr algn="ctr"/>
            <a:endParaRPr lang="en-US" sz="1200" b="1">
              <a:latin typeface="Optima" charset="0"/>
            </a:endParaRPr>
          </a:p>
          <a:p>
            <a:pPr algn="ctr"/>
            <a:r>
              <a:rPr lang="en-US" sz="1200" b="1">
                <a:latin typeface="Optima" charset="0"/>
              </a:rPr>
              <a:t>Bee, Be, B</a:t>
            </a:r>
          </a:p>
          <a:p>
            <a:pPr algn="ctr"/>
            <a:r>
              <a:rPr lang="en-US" sz="1200" b="1">
                <a:latin typeface="Optima" charset="0"/>
              </a:rPr>
              <a:t>I</a:t>
            </a:r>
            <a:r>
              <a:rPr lang="ja-JP" altLang="en-US" sz="1200" b="1">
                <a:latin typeface="Optima" charset="0"/>
              </a:rPr>
              <a:t>’</a:t>
            </a:r>
            <a:r>
              <a:rPr lang="en-US" altLang="ja-JP" sz="1200" b="1">
                <a:latin typeface="Optima" charset="0"/>
              </a:rPr>
              <a:t>d rather climb a tree</a:t>
            </a:r>
          </a:p>
          <a:p>
            <a:pPr algn="ctr"/>
            <a:r>
              <a:rPr lang="en-US" sz="1200" b="1">
                <a:latin typeface="Optima" charset="0"/>
              </a:rPr>
              <a:t>Than learn to spell </a:t>
            </a:r>
          </a:p>
          <a:p>
            <a:pPr algn="ctr"/>
            <a:r>
              <a:rPr lang="en-US" sz="1200" b="1">
                <a:latin typeface="Optima" charset="0"/>
              </a:rPr>
              <a:t>The same old word,</a:t>
            </a:r>
          </a:p>
          <a:p>
            <a:pPr algn="ctr"/>
            <a:r>
              <a:rPr lang="en-US" sz="1200" b="1">
                <a:latin typeface="Optima" charset="0"/>
              </a:rPr>
              <a:t>Not just one way, but three!</a:t>
            </a:r>
          </a:p>
          <a:p>
            <a:pPr algn="ctr"/>
            <a:endParaRPr lang="en-US" sz="1200" b="1">
              <a:latin typeface="Optima" charset="0"/>
            </a:endParaRPr>
          </a:p>
          <a:p>
            <a:pPr algn="ctr"/>
            <a:r>
              <a:rPr lang="en-US" sz="1200" b="1">
                <a:latin typeface="Optima" charset="0"/>
              </a:rPr>
              <a:t>Sight, Site, Cite</a:t>
            </a:r>
          </a:p>
          <a:p>
            <a:pPr algn="ctr"/>
            <a:r>
              <a:rPr lang="en-US" sz="1200" b="1">
                <a:latin typeface="Optima" charset="0"/>
              </a:rPr>
              <a:t>I try with all my might.</a:t>
            </a:r>
          </a:p>
          <a:p>
            <a:pPr algn="ctr"/>
            <a:r>
              <a:rPr lang="en-US" sz="1200" b="1">
                <a:latin typeface="Optima" charset="0"/>
              </a:rPr>
              <a:t>No matter which </a:t>
            </a:r>
          </a:p>
          <a:p>
            <a:pPr algn="ctr"/>
            <a:r>
              <a:rPr lang="en-US" sz="1200" b="1">
                <a:latin typeface="Optima" charset="0"/>
              </a:rPr>
              <a:t>I finally choose,</a:t>
            </a:r>
          </a:p>
          <a:p>
            <a:pPr algn="ctr"/>
            <a:r>
              <a:rPr lang="en-US" sz="1200" b="1">
                <a:latin typeface="Optima" charset="0"/>
              </a:rPr>
              <a:t>It</a:t>
            </a:r>
            <a:r>
              <a:rPr lang="ja-JP" altLang="en-US" sz="1200" b="1">
                <a:latin typeface="Optima" charset="0"/>
              </a:rPr>
              <a:t>’</a:t>
            </a:r>
            <a:r>
              <a:rPr lang="en-US" altLang="ja-JP" sz="1200" b="1">
                <a:latin typeface="Optima" charset="0"/>
              </a:rPr>
              <a:t>s not the one that</a:t>
            </a:r>
            <a:r>
              <a:rPr lang="ja-JP" altLang="en-US" sz="1200" b="1">
                <a:latin typeface="Optima" charset="0"/>
              </a:rPr>
              <a:t>’</a:t>
            </a:r>
            <a:r>
              <a:rPr lang="en-US" altLang="ja-JP" sz="1200" b="1">
                <a:latin typeface="Optima" charset="0"/>
              </a:rPr>
              <a:t>s right!</a:t>
            </a:r>
          </a:p>
          <a:p>
            <a:pPr algn="ctr"/>
            <a:endParaRPr lang="en-US" sz="1200" b="1">
              <a:latin typeface="Optima" charset="0"/>
            </a:endParaRPr>
          </a:p>
          <a:p>
            <a:pPr algn="ctr"/>
            <a:r>
              <a:rPr lang="en-US" sz="1200" b="1">
                <a:latin typeface="Optima" charset="0"/>
              </a:rPr>
              <a:t>There, Their, They</a:t>
            </a:r>
            <a:r>
              <a:rPr lang="ja-JP" altLang="en-US" sz="1200" b="1">
                <a:latin typeface="Optima" charset="0"/>
              </a:rPr>
              <a:t>’</a:t>
            </a:r>
            <a:r>
              <a:rPr lang="en-US" altLang="ja-JP" sz="1200" b="1">
                <a:latin typeface="Optima" charset="0"/>
              </a:rPr>
              <a:t>re,</a:t>
            </a:r>
          </a:p>
          <a:p>
            <a:pPr algn="ctr"/>
            <a:r>
              <a:rPr lang="en-US" sz="1200" b="1">
                <a:latin typeface="Optima" charset="0"/>
              </a:rPr>
              <a:t>Enough to make you swear.</a:t>
            </a:r>
          </a:p>
          <a:p>
            <a:pPr algn="ctr"/>
            <a:r>
              <a:rPr lang="en-US" sz="1200" b="1">
                <a:latin typeface="Optima" charset="0"/>
              </a:rPr>
              <a:t>Too many ways</a:t>
            </a:r>
          </a:p>
          <a:p>
            <a:pPr algn="ctr"/>
            <a:r>
              <a:rPr lang="en-US" sz="1200" b="1">
                <a:latin typeface="Optima" charset="0"/>
              </a:rPr>
              <a:t>To write one sound,</a:t>
            </a:r>
          </a:p>
          <a:p>
            <a:pPr algn="ctr"/>
            <a:r>
              <a:rPr lang="en-US" sz="1200" b="1">
                <a:latin typeface="Optima" charset="0"/>
              </a:rPr>
              <a:t>I just don</a:t>
            </a:r>
            <a:r>
              <a:rPr lang="ja-JP" altLang="en-US" sz="1200" b="1">
                <a:latin typeface="Optima" charset="0"/>
              </a:rPr>
              <a:t>’</a:t>
            </a:r>
            <a:r>
              <a:rPr lang="en-US" altLang="ja-JP" sz="1200" b="1">
                <a:latin typeface="Optima" charset="0"/>
              </a:rPr>
              <a:t>t think it</a:t>
            </a:r>
            <a:r>
              <a:rPr lang="ja-JP" altLang="en-US" sz="1200" b="1">
                <a:latin typeface="Optima" charset="0"/>
              </a:rPr>
              <a:t>’</a:t>
            </a:r>
            <a:r>
              <a:rPr lang="en-US" altLang="ja-JP" sz="1200" b="1">
                <a:latin typeface="Optima" charset="0"/>
              </a:rPr>
              <a:t>s fair!</a:t>
            </a:r>
          </a:p>
          <a:p>
            <a:pPr algn="ctr"/>
            <a:endParaRPr lang="en-US" sz="1200" b="1">
              <a:latin typeface="Optima" charset="0"/>
            </a:endParaRPr>
          </a:p>
          <a:p>
            <a:pPr algn="ctr"/>
            <a:r>
              <a:rPr lang="en-US" sz="1200" b="1">
                <a:latin typeface="Optima" charset="0"/>
              </a:rPr>
              <a:t>To, Two, Too</a:t>
            </a:r>
          </a:p>
          <a:p>
            <a:pPr algn="ctr"/>
            <a:r>
              <a:rPr lang="en-US" sz="1200" b="1">
                <a:latin typeface="Optima" charset="0"/>
              </a:rPr>
              <a:t>So what</a:t>
            </a:r>
            <a:r>
              <a:rPr lang="ja-JP" altLang="en-US" sz="1200" b="1">
                <a:latin typeface="Optima" charset="0"/>
              </a:rPr>
              <a:t>’</a:t>
            </a:r>
            <a:r>
              <a:rPr lang="en-US" altLang="ja-JP" sz="1200" b="1">
                <a:latin typeface="Optima" charset="0"/>
              </a:rPr>
              <a:t>s a kid to do?</a:t>
            </a:r>
          </a:p>
          <a:p>
            <a:pPr algn="ctr"/>
            <a:r>
              <a:rPr lang="en-US" sz="1200" b="1">
                <a:latin typeface="Optima" charset="0"/>
              </a:rPr>
              <a:t>I think I</a:t>
            </a:r>
            <a:r>
              <a:rPr lang="ja-JP" altLang="en-US" sz="1200" b="1">
                <a:latin typeface="Optima" charset="0"/>
              </a:rPr>
              <a:t>’</a:t>
            </a:r>
            <a:r>
              <a:rPr lang="en-US" altLang="ja-JP" sz="1200" b="1">
                <a:latin typeface="Optima" charset="0"/>
              </a:rPr>
              <a:t>ll do</a:t>
            </a:r>
          </a:p>
          <a:p>
            <a:pPr algn="ctr"/>
            <a:r>
              <a:rPr lang="en-US" sz="1200" b="1">
                <a:latin typeface="Optima" charset="0"/>
              </a:rPr>
              <a:t>To live on Mars</a:t>
            </a:r>
          </a:p>
          <a:p>
            <a:pPr algn="ctr"/>
            <a:r>
              <a:rPr lang="en-US" sz="1200" b="1">
                <a:latin typeface="Optima" charset="0"/>
              </a:rPr>
              <a:t>And leave this mess with ewe! (you?)</a:t>
            </a:r>
          </a:p>
          <a:p>
            <a:pPr algn="ctr"/>
            <a:endParaRPr lang="en-US" sz="1200" b="1">
              <a:latin typeface="Optima" charset="0"/>
            </a:endParaRPr>
          </a:p>
          <a:p>
            <a:pPr algn="ctr"/>
            <a:r>
              <a:rPr lang="en-US" sz="1200" b="1">
                <a:latin typeface="Optima" charset="0"/>
              </a:rPr>
              <a:t>By Shirlee Curlee Bingham </a:t>
            </a:r>
          </a:p>
        </p:txBody>
      </p:sp>
      <p:sp>
        <p:nvSpPr>
          <p:cNvPr id="57347" name="WordArt 3"/>
          <p:cNvSpPr>
            <a:spLocks noChangeArrowheads="1" noChangeShapeType="1" noTextEdit="1"/>
          </p:cNvSpPr>
          <p:nvPr/>
        </p:nvSpPr>
        <p:spPr bwMode="auto">
          <a:xfrm rot="5400000">
            <a:off x="57150" y="2914650"/>
            <a:ext cx="4648200" cy="647700"/>
          </a:xfrm>
          <a:prstGeom prst="rect">
            <a:avLst/>
          </a:prstGeom>
        </p:spPr>
        <p:txBody>
          <a:bodyPr vert="wordArtVert" wrap="none" fromWordArt="1">
            <a:prstTxWarp prst="textPlain">
              <a:avLst>
                <a:gd name="adj" fmla="val 50000"/>
              </a:avLst>
            </a:prstTxWarp>
          </a:bodyPr>
          <a:lstStyle/>
          <a:p>
            <a:pPr algn="ctr" fontAlgn="auto"/>
            <a:r>
              <a:rPr lang="en-US" sz="3600" kern="10">
                <a:ln w="9525">
                  <a:solidFill>
                    <a:srgbClr val="000000"/>
                  </a:solidFill>
                  <a:round/>
                  <a:headEnd/>
                  <a:tailEnd/>
                </a:ln>
                <a:solidFill>
                  <a:srgbClr val="000000"/>
                </a:solidFill>
                <a:latin typeface="Arial Black"/>
              </a:rPr>
              <a:t>Rhyme</a:t>
            </a:r>
          </a:p>
        </p:txBody>
      </p:sp>
      <p:pic>
        <p:nvPicPr>
          <p:cNvPr id="57348" name="Picture 4"/>
          <p:cNvPicPr>
            <a:picLocks noChangeAspect="1" noChangeArrowheads="1"/>
          </p:cNvPicPr>
          <p:nvPr/>
        </p:nvPicPr>
        <p:blipFill>
          <a:blip r:embed="rId3"/>
          <a:srcRect/>
          <a:stretch>
            <a:fillRect/>
          </a:stretch>
        </p:blipFill>
        <p:spPr bwMode="auto">
          <a:xfrm>
            <a:off x="6400800" y="3886200"/>
            <a:ext cx="2133600" cy="1862138"/>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612C9EBC-76DD-4511-A039-6503B9690999}" type="slidenum">
              <a:rPr lang="en-IN" smtClean="0"/>
              <a:pPr/>
              <a:t>23</a:t>
            </a:fld>
            <a:endParaRPr lang="en-IN"/>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2" fill="hold" nodeType="clickEffect">
                                  <p:stCondLst>
                                    <p:cond delay="0"/>
                                  </p:stCondLst>
                                  <p:childTnLst>
                                    <p:set>
                                      <p:cBhvr>
                                        <p:cTn id="6" dur="1" fill="hold">
                                          <p:stCondLst>
                                            <p:cond delay="0"/>
                                          </p:stCondLst>
                                        </p:cTn>
                                        <p:tgtEl>
                                          <p:spTgt spid="57348"/>
                                        </p:tgtEl>
                                        <p:attrNameLst>
                                          <p:attrName>style.visibility</p:attrName>
                                        </p:attrNameLst>
                                      </p:cBhvr>
                                      <p:to>
                                        <p:strVal val="visible"/>
                                      </p:to>
                                    </p:set>
                                    <p:anim calcmode="lin" valueType="num">
                                      <p:cBhvr>
                                        <p:cTn id="7" dur="500" fill="hold"/>
                                        <p:tgtEl>
                                          <p:spTgt spid="57348"/>
                                        </p:tgtEl>
                                        <p:attrNameLst>
                                          <p:attrName>ppt_x</p:attrName>
                                        </p:attrNameLst>
                                      </p:cBhvr>
                                      <p:tavLst>
                                        <p:tav tm="0">
                                          <p:val>
                                            <p:strVal val="#ppt_x+#ppt_w/2"/>
                                          </p:val>
                                        </p:tav>
                                        <p:tav tm="100000">
                                          <p:val>
                                            <p:strVal val="#ppt_x"/>
                                          </p:val>
                                        </p:tav>
                                      </p:tavLst>
                                    </p:anim>
                                    <p:anim calcmode="lin" valueType="num">
                                      <p:cBhvr>
                                        <p:cTn id="8" dur="500" fill="hold"/>
                                        <p:tgtEl>
                                          <p:spTgt spid="57348"/>
                                        </p:tgtEl>
                                        <p:attrNameLst>
                                          <p:attrName>ppt_y</p:attrName>
                                        </p:attrNameLst>
                                      </p:cBhvr>
                                      <p:tavLst>
                                        <p:tav tm="0">
                                          <p:val>
                                            <p:strVal val="#ppt_y"/>
                                          </p:val>
                                        </p:tav>
                                        <p:tav tm="100000">
                                          <p:val>
                                            <p:strVal val="#ppt_y"/>
                                          </p:val>
                                        </p:tav>
                                      </p:tavLst>
                                    </p:anim>
                                    <p:anim calcmode="lin" valueType="num">
                                      <p:cBhvr>
                                        <p:cTn id="9" dur="500" fill="hold"/>
                                        <p:tgtEl>
                                          <p:spTgt spid="57348"/>
                                        </p:tgtEl>
                                        <p:attrNameLst>
                                          <p:attrName>ppt_w</p:attrName>
                                        </p:attrNameLst>
                                      </p:cBhvr>
                                      <p:tavLst>
                                        <p:tav tm="0">
                                          <p:val>
                                            <p:fltVal val="0"/>
                                          </p:val>
                                        </p:tav>
                                        <p:tav tm="100000">
                                          <p:val>
                                            <p:strVal val="#ppt_w"/>
                                          </p:val>
                                        </p:tav>
                                      </p:tavLst>
                                    </p:anim>
                                    <p:anim calcmode="lin" valueType="num">
                                      <p:cBhvr>
                                        <p:cTn id="10" dur="500" fill="hold"/>
                                        <p:tgtEl>
                                          <p:spTgt spid="57348"/>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57347"/>
                                        </p:tgtEl>
                                        <p:attrNameLst>
                                          <p:attrName>style.visibility</p:attrName>
                                        </p:attrNameLst>
                                      </p:cBhvr>
                                      <p:to>
                                        <p:strVal val="visible"/>
                                      </p:to>
                                    </p:set>
                                    <p:anim calcmode="lin" valueType="num">
                                      <p:cBhvr>
                                        <p:cTn id="15" dur="500" fill="hold"/>
                                        <p:tgtEl>
                                          <p:spTgt spid="57347"/>
                                        </p:tgtEl>
                                        <p:attrNameLst>
                                          <p:attrName>ppt_w</p:attrName>
                                        </p:attrNameLst>
                                      </p:cBhvr>
                                      <p:tavLst>
                                        <p:tav tm="0">
                                          <p:val>
                                            <p:fltVal val="0"/>
                                          </p:val>
                                        </p:tav>
                                        <p:tav tm="100000">
                                          <p:val>
                                            <p:strVal val="#ppt_w"/>
                                          </p:val>
                                        </p:tav>
                                      </p:tavLst>
                                    </p:anim>
                                    <p:anim calcmode="lin" valueType="num">
                                      <p:cBhvr>
                                        <p:cTn id="16" dur="500" fill="hold"/>
                                        <p:tgtEl>
                                          <p:spTgt spid="57347"/>
                                        </p:tgtEl>
                                        <p:attrNameLst>
                                          <p:attrName>ppt_h</p:attrName>
                                        </p:attrNameLst>
                                      </p:cBhvr>
                                      <p:tavLst>
                                        <p:tav tm="0">
                                          <p:val>
                                            <p:fltVal val="0"/>
                                          </p:val>
                                        </p:tav>
                                        <p:tav tm="100000">
                                          <p:val>
                                            <p:strVal val="#ppt_h"/>
                                          </p:val>
                                        </p:tav>
                                      </p:tavLst>
                                    </p:anim>
                                    <p:anim calcmode="lin" valueType="num">
                                      <p:cBhvr>
                                        <p:cTn id="17" dur="500" fill="hold"/>
                                        <p:tgtEl>
                                          <p:spTgt spid="57347"/>
                                        </p:tgtEl>
                                        <p:attrNameLst>
                                          <p:attrName>ppt_x</p:attrName>
                                        </p:attrNameLst>
                                      </p:cBhvr>
                                      <p:tavLst>
                                        <p:tav tm="0">
                                          <p:val>
                                            <p:fltVal val="0.5"/>
                                          </p:val>
                                        </p:tav>
                                        <p:tav tm="100000">
                                          <p:val>
                                            <p:strVal val="#ppt_x"/>
                                          </p:val>
                                        </p:tav>
                                      </p:tavLst>
                                    </p:anim>
                                    <p:anim calcmode="lin" valueType="num">
                                      <p:cBhvr>
                                        <p:cTn id="18" dur="500" fill="hold"/>
                                        <p:tgtEl>
                                          <p:spTgt spid="57347"/>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3399"/>
                </a:solidFill>
                <a:latin typeface="Helvetica" charset="0"/>
                <a:cs typeface="Times New Roman" pitchFamily="18" charset="0"/>
              </a:rPr>
              <a:t>Simile</a:t>
            </a:r>
            <a:br>
              <a:rPr lang="en-US" b="1" dirty="0">
                <a:solidFill>
                  <a:srgbClr val="003399"/>
                </a:solidFill>
                <a:latin typeface="Helvetica" charset="0"/>
                <a:cs typeface="Times New Roman" pitchFamily="18" charset="0"/>
              </a:rPr>
            </a:br>
            <a:endParaRPr lang="en-US" dirty="0"/>
          </a:p>
        </p:txBody>
      </p:sp>
      <p:sp>
        <p:nvSpPr>
          <p:cNvPr id="3" name="Content Placeholder 2"/>
          <p:cNvSpPr>
            <a:spLocks noGrp="1"/>
          </p:cNvSpPr>
          <p:nvPr>
            <p:ph idx="1"/>
          </p:nvPr>
        </p:nvSpPr>
        <p:spPr/>
        <p:txBody>
          <a:bodyPr/>
          <a:lstStyle/>
          <a:p>
            <a:r>
              <a:rPr lang="en-US" dirty="0"/>
              <a:t>A simile is a figure of speech in which two essentially dissimilar objects or concepts are expressly compared with one another through the use of “like” or “as.”</a:t>
            </a:r>
          </a:p>
          <a:p>
            <a:pPr>
              <a:buNone/>
            </a:pPr>
            <a:endParaRPr lang="en-US" dirty="0"/>
          </a:p>
          <a:p>
            <a:r>
              <a:rPr lang="en-US" i="1" dirty="0">
                <a:solidFill>
                  <a:srgbClr val="000000"/>
                </a:solidFill>
                <a:latin typeface="Helvetica" charset="0"/>
                <a:cs typeface="Times New Roman" pitchFamily="18" charset="0"/>
              </a:rPr>
              <a:t>She felt like a wilted flower.</a:t>
            </a:r>
          </a:p>
          <a:p>
            <a:r>
              <a:rPr lang="en-US" i="1" dirty="0">
                <a:solidFill>
                  <a:srgbClr val="000000"/>
                </a:solidFill>
                <a:latin typeface="Helvetica" charset="0"/>
                <a:cs typeface="Times New Roman" pitchFamily="18" charset="0"/>
              </a:rPr>
              <a:t>The boy charged in the room like a bull!</a:t>
            </a:r>
          </a:p>
          <a:p>
            <a:r>
              <a:rPr lang="en-US" i="1" dirty="0">
                <a:solidFill>
                  <a:srgbClr val="000000"/>
                </a:solidFill>
                <a:latin typeface="Helvetica" charset="0"/>
                <a:cs typeface="Times New Roman" pitchFamily="18" charset="0"/>
              </a:rPr>
              <a:t>This class is like a 3 ring circus!</a:t>
            </a:r>
          </a:p>
          <a:p>
            <a:endParaRPr lang="en-US" dirty="0"/>
          </a:p>
        </p:txBody>
      </p:sp>
      <p:sp>
        <p:nvSpPr>
          <p:cNvPr id="4" name="Slide Number Placeholder 3"/>
          <p:cNvSpPr>
            <a:spLocks noGrp="1"/>
          </p:cNvSpPr>
          <p:nvPr>
            <p:ph type="sldNum" sz="quarter" idx="12"/>
          </p:nvPr>
        </p:nvSpPr>
        <p:spPr/>
        <p:txBody>
          <a:bodyPr/>
          <a:lstStyle/>
          <a:p>
            <a:fld id="{612C9EBC-76DD-4511-A039-6503B9690999}" type="slidenum">
              <a:rPr lang="en-IN" smtClean="0"/>
              <a:pPr/>
              <a:t>24</a:t>
            </a:fld>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200400" y="174625"/>
            <a:ext cx="3992563" cy="6683375"/>
          </a:xfrm>
          <a:prstGeom prst="rect">
            <a:avLst/>
          </a:prstGeom>
          <a:noFill/>
          <a:ln w="9525">
            <a:noFill/>
            <a:miter lim="800000"/>
            <a:headEnd/>
            <a:tailEnd/>
          </a:ln>
        </p:spPr>
        <p:txBody>
          <a:bodyPr wrap="none">
            <a:spAutoFit/>
          </a:bodyPr>
          <a:lstStyle/>
          <a:p>
            <a:r>
              <a:rPr lang="en-US" sz="1800"/>
              <a:t>The aliens have landed!</a:t>
            </a:r>
          </a:p>
          <a:p>
            <a:r>
              <a:rPr lang="en-US" sz="1800"/>
              <a:t>It</a:t>
            </a:r>
            <a:r>
              <a:rPr lang="ja-JP" altLang="en-US" sz="1800"/>
              <a:t>’</a:t>
            </a:r>
            <a:r>
              <a:rPr lang="en-US" altLang="ja-JP" sz="1800"/>
              <a:t>s distressing, but they</a:t>
            </a:r>
            <a:r>
              <a:rPr lang="ja-JP" altLang="en-US" sz="1800"/>
              <a:t>’</a:t>
            </a:r>
            <a:r>
              <a:rPr lang="en-US" altLang="ja-JP" sz="1800"/>
              <a:t>re here.</a:t>
            </a:r>
          </a:p>
          <a:p>
            <a:r>
              <a:rPr lang="en-US" sz="1800"/>
              <a:t>They piloted their flying saucer</a:t>
            </a:r>
          </a:p>
          <a:p>
            <a:r>
              <a:rPr lang="en-US" sz="1800"/>
              <a:t>Through our atmosphere.</a:t>
            </a:r>
          </a:p>
          <a:p>
            <a:endParaRPr lang="en-US" sz="1800"/>
          </a:p>
          <a:p>
            <a:r>
              <a:rPr lang="en-US" sz="1800"/>
              <a:t>They landed like a meteor</a:t>
            </a:r>
          </a:p>
          <a:p>
            <a:r>
              <a:rPr lang="en-US" sz="1800"/>
              <a:t>Engulfed in smoke and flame.</a:t>
            </a:r>
          </a:p>
          <a:p>
            <a:r>
              <a:rPr lang="en-US" sz="1800"/>
              <a:t>Then out they climbed immersed in slime</a:t>
            </a:r>
          </a:p>
          <a:p>
            <a:r>
              <a:rPr lang="en-US" sz="1800"/>
              <a:t>And burbled as they came.</a:t>
            </a:r>
          </a:p>
          <a:p>
            <a:endParaRPr lang="en-US" sz="1800"/>
          </a:p>
          <a:p>
            <a:r>
              <a:rPr lang="en-US" sz="1800"/>
              <a:t>Their hands are greasy tentacles.</a:t>
            </a:r>
          </a:p>
          <a:p>
            <a:r>
              <a:rPr lang="en-US" sz="1800"/>
              <a:t>Their heads are weird machines.</a:t>
            </a:r>
          </a:p>
          <a:p>
            <a:r>
              <a:rPr lang="en-US" sz="1800"/>
              <a:t>Their bodies look like cauliflower</a:t>
            </a:r>
          </a:p>
          <a:p>
            <a:r>
              <a:rPr lang="en-US" sz="1800"/>
              <a:t>And smell like dead sardines.</a:t>
            </a:r>
          </a:p>
          <a:p>
            <a:endParaRPr lang="en-US" sz="1800"/>
          </a:p>
          <a:p>
            <a:r>
              <a:rPr lang="en-US" sz="1800"/>
              <a:t>Their blood is liquid helium.</a:t>
            </a:r>
          </a:p>
          <a:p>
            <a:r>
              <a:rPr lang="en-US" sz="1800"/>
              <a:t>Their eyes are made of granite.</a:t>
            </a:r>
          </a:p>
          <a:p>
            <a:r>
              <a:rPr lang="en-US" sz="1800"/>
              <a:t>Their breath exudes the stench of foods</a:t>
            </a:r>
          </a:p>
          <a:p>
            <a:r>
              <a:rPr lang="en-US" sz="1800"/>
              <a:t>From some unearthly planet.</a:t>
            </a:r>
          </a:p>
          <a:p>
            <a:endParaRPr lang="en-US" sz="1800"/>
          </a:p>
          <a:p>
            <a:r>
              <a:rPr lang="en-US" sz="1800"/>
              <a:t>And if you want to see these</a:t>
            </a:r>
          </a:p>
          <a:p>
            <a:r>
              <a:rPr lang="en-US" sz="1800"/>
              <a:t>Sickly, unattractive creatures,</a:t>
            </a:r>
          </a:p>
          <a:p>
            <a:r>
              <a:rPr lang="en-US" sz="1800"/>
              <a:t>You</a:t>
            </a:r>
            <a:r>
              <a:rPr lang="ja-JP" altLang="en-US" sz="1800"/>
              <a:t>’</a:t>
            </a:r>
            <a:r>
              <a:rPr lang="en-US" altLang="ja-JP" sz="1800"/>
              <a:t>ll find them working in your school;</a:t>
            </a:r>
          </a:p>
          <a:p>
            <a:r>
              <a:rPr lang="en-US" sz="1800"/>
              <a:t>They all got jobs as teachers!</a:t>
            </a:r>
          </a:p>
        </p:txBody>
      </p:sp>
      <p:sp>
        <p:nvSpPr>
          <p:cNvPr id="31747" name="Text Box 3"/>
          <p:cNvSpPr txBox="1">
            <a:spLocks noChangeArrowheads="1"/>
          </p:cNvSpPr>
          <p:nvPr/>
        </p:nvSpPr>
        <p:spPr bwMode="auto">
          <a:xfrm>
            <a:off x="7239000" y="5943600"/>
            <a:ext cx="762000" cy="457200"/>
          </a:xfrm>
          <a:prstGeom prst="rect">
            <a:avLst/>
          </a:prstGeom>
          <a:noFill/>
          <a:ln w="9525">
            <a:noFill/>
            <a:miter lim="800000"/>
            <a:headEnd/>
            <a:tailEnd/>
          </a:ln>
        </p:spPr>
        <p:txBody>
          <a:bodyPr>
            <a:spAutoFit/>
          </a:bodyPr>
          <a:lstStyle/>
          <a:p>
            <a:endParaRPr lang="en-US"/>
          </a:p>
        </p:txBody>
      </p:sp>
      <p:sp>
        <p:nvSpPr>
          <p:cNvPr id="31748" name="Text Box 4"/>
          <p:cNvSpPr txBox="1">
            <a:spLocks noChangeArrowheads="1"/>
          </p:cNvSpPr>
          <p:nvPr/>
        </p:nvSpPr>
        <p:spPr bwMode="auto">
          <a:xfrm>
            <a:off x="457200" y="6096000"/>
            <a:ext cx="1801813" cy="457200"/>
          </a:xfrm>
          <a:prstGeom prst="rect">
            <a:avLst/>
          </a:prstGeom>
          <a:noFill/>
          <a:ln w="9525">
            <a:noFill/>
            <a:miter lim="800000"/>
            <a:headEnd/>
            <a:tailEnd/>
          </a:ln>
        </p:spPr>
        <p:txBody>
          <a:bodyPr wrap="none">
            <a:spAutoFit/>
          </a:bodyPr>
          <a:lstStyle/>
          <a:p>
            <a:r>
              <a:rPr lang="en-US"/>
              <a:t>Kenn Nesbitt</a:t>
            </a:r>
          </a:p>
        </p:txBody>
      </p:sp>
      <p:sp>
        <p:nvSpPr>
          <p:cNvPr id="58373" name="WordArt 5"/>
          <p:cNvSpPr>
            <a:spLocks noChangeArrowheads="1" noChangeShapeType="1" noTextEdit="1"/>
          </p:cNvSpPr>
          <p:nvPr/>
        </p:nvSpPr>
        <p:spPr bwMode="auto">
          <a:xfrm rot="5400000">
            <a:off x="-209550" y="3028950"/>
            <a:ext cx="4724400" cy="647700"/>
          </a:xfrm>
          <a:prstGeom prst="rect">
            <a:avLst/>
          </a:prstGeom>
        </p:spPr>
        <p:txBody>
          <a:bodyPr vert="wordArtVert" wrap="none" fromWordArt="1">
            <a:prstTxWarp prst="textPlain">
              <a:avLst>
                <a:gd name="adj" fmla="val 50000"/>
              </a:avLst>
            </a:prstTxWarp>
          </a:bodyPr>
          <a:lstStyle/>
          <a:p>
            <a:pPr algn="ctr" fontAlgn="auto"/>
            <a:r>
              <a:rPr lang="en-US" sz="3600" kern="10">
                <a:ln w="9525">
                  <a:solidFill>
                    <a:srgbClr val="000000"/>
                  </a:solidFill>
                  <a:round/>
                  <a:headEnd/>
                  <a:tailEnd/>
                </a:ln>
                <a:solidFill>
                  <a:srgbClr val="000000"/>
                </a:solidFill>
                <a:latin typeface="Arial Black"/>
              </a:rPr>
              <a:t>SimiLe</a:t>
            </a:r>
          </a:p>
        </p:txBody>
      </p:sp>
      <p:grpSp>
        <p:nvGrpSpPr>
          <p:cNvPr id="2" name="Group 13"/>
          <p:cNvGrpSpPr>
            <a:grpSpLocks/>
          </p:cNvGrpSpPr>
          <p:nvPr/>
        </p:nvGrpSpPr>
        <p:grpSpPr bwMode="auto">
          <a:xfrm>
            <a:off x="3919538" y="3211513"/>
            <a:ext cx="8229600" cy="0"/>
            <a:chOff x="0" y="0"/>
            <a:chExt cx="5184" cy="0"/>
          </a:xfrm>
        </p:grpSpPr>
        <p:sp>
          <p:nvSpPr>
            <p:cNvPr id="31751" name="Rectangle 12"/>
            <p:cNvSpPr>
              <a:spLocks noChangeArrowheads="1"/>
            </p:cNvSpPr>
            <p:nvPr/>
          </p:nvSpPr>
          <p:spPr bwMode="auto">
            <a:xfrm>
              <a:off x="0" y="0"/>
              <a:ext cx="5184" cy="0"/>
            </a:xfrm>
            <a:prstGeom prst="rect">
              <a:avLst/>
            </a:prstGeom>
            <a:solidFill>
              <a:srgbClr val="FFFFFF"/>
            </a:solidFill>
            <a:ln w="9525">
              <a:noFill/>
              <a:miter lim="800000"/>
              <a:headEnd/>
              <a:tailEnd/>
            </a:ln>
          </p:spPr>
          <p:txBody>
            <a:bodyPr/>
            <a:lstStyle/>
            <a:p>
              <a:endParaRPr lang="en-US"/>
            </a:p>
          </p:txBody>
        </p:sp>
        <p:sp>
          <p:nvSpPr>
            <p:cNvPr id="31752" name="Rectangle 9"/>
            <p:cNvSpPr>
              <a:spLocks noChangeArrowheads="1"/>
            </p:cNvSpPr>
            <p:nvPr/>
          </p:nvSpPr>
          <p:spPr bwMode="auto">
            <a:xfrm>
              <a:off x="0" y="0"/>
              <a:ext cx="5184" cy="0"/>
            </a:xfrm>
            <a:prstGeom prst="rect">
              <a:avLst/>
            </a:prstGeom>
            <a:solidFill>
              <a:srgbClr val="FFFFFF"/>
            </a:solidFill>
            <a:ln w="9525">
              <a:noFill/>
              <a:miter lim="800000"/>
              <a:headEnd/>
              <a:tailEnd/>
            </a:ln>
          </p:spPr>
          <p:txBody>
            <a:bodyPr>
              <a:spAutoFit/>
            </a:bodyPr>
            <a:lstStyle/>
            <a:p>
              <a:endParaRPr lang="en-US"/>
            </a:p>
          </p:txBody>
        </p:sp>
      </p:grpSp>
      <p:sp>
        <p:nvSpPr>
          <p:cNvPr id="9" name="Slide Number Placeholder 8"/>
          <p:cNvSpPr>
            <a:spLocks noGrp="1"/>
          </p:cNvSpPr>
          <p:nvPr>
            <p:ph type="sldNum" sz="quarter" idx="12"/>
          </p:nvPr>
        </p:nvSpPr>
        <p:spPr/>
        <p:txBody>
          <a:bodyPr/>
          <a:lstStyle/>
          <a:p>
            <a:fld id="{612C9EBC-76DD-4511-A039-6503B9690999}" type="slidenum">
              <a:rPr lang="en-IN" smtClean="0"/>
              <a:pPr/>
              <a:t>25</a:t>
            </a:fld>
            <a:endParaRPr lang="en-IN"/>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3"/>
                                        </p:tgtEl>
                                        <p:attrNameLst>
                                          <p:attrName>style.visibility</p:attrName>
                                        </p:attrNameLst>
                                      </p:cBhvr>
                                      <p:to>
                                        <p:strVal val="visible"/>
                                      </p:to>
                                    </p:set>
                                    <p:anim calcmode="lin" valueType="num">
                                      <p:cBhvr additive="base">
                                        <p:cTn id="7" dur="500" fill="hold"/>
                                        <p:tgtEl>
                                          <p:spTgt spid="58373"/>
                                        </p:tgtEl>
                                        <p:attrNameLst>
                                          <p:attrName>ppt_x</p:attrName>
                                        </p:attrNameLst>
                                      </p:cBhvr>
                                      <p:tavLst>
                                        <p:tav tm="0">
                                          <p:val>
                                            <p:strVal val="0-#ppt_w/2"/>
                                          </p:val>
                                        </p:tav>
                                        <p:tav tm="100000">
                                          <p:val>
                                            <p:strVal val="#ppt_x"/>
                                          </p:val>
                                        </p:tav>
                                      </p:tavLst>
                                    </p:anim>
                                    <p:anim calcmode="lin" valueType="num">
                                      <p:cBhvr additive="base">
                                        <p:cTn id="8" dur="500" fill="hold"/>
                                        <p:tgtEl>
                                          <p:spTgt spid="583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229600" cy="642942"/>
          </a:xfrm>
        </p:spPr>
        <p:txBody>
          <a:bodyPr>
            <a:normAutofit fontScale="90000"/>
          </a:bodyPr>
          <a:lstStyle/>
          <a:p>
            <a:r>
              <a:rPr lang="en-US" dirty="0"/>
              <a:t>PUNS</a:t>
            </a:r>
          </a:p>
        </p:txBody>
      </p:sp>
      <p:sp>
        <p:nvSpPr>
          <p:cNvPr id="3" name="Content Placeholder 2"/>
          <p:cNvSpPr>
            <a:spLocks noGrp="1"/>
          </p:cNvSpPr>
          <p:nvPr>
            <p:ph idx="1"/>
          </p:nvPr>
        </p:nvSpPr>
        <p:spPr>
          <a:xfrm>
            <a:off x="457200" y="1428736"/>
            <a:ext cx="8229600" cy="5145800"/>
          </a:xfrm>
        </p:spPr>
        <p:txBody>
          <a:bodyPr/>
          <a:lstStyle/>
          <a:p>
            <a:r>
              <a:rPr lang="en-US" sz="2000" dirty="0"/>
              <a:t>A pun is a literary device that is also known as a “play on words.” Puns involve words with similar or identical sounds but with different meanings. Their play on words also relies on a word or phrase having more than one meaning. Puns are generally intended to be humorous, but they often have a serious purpose as well in literary works.</a:t>
            </a:r>
          </a:p>
          <a:p>
            <a:endParaRPr lang="en-US" sz="2000" dirty="0"/>
          </a:p>
          <a:p>
            <a:r>
              <a:rPr lang="en-US" sz="2000" dirty="0"/>
              <a:t>When my algebra teacher retired, he wasn’t ready for the aftermath.</a:t>
            </a:r>
          </a:p>
          <a:p>
            <a:r>
              <a:rPr lang="en-US" sz="2000" dirty="0"/>
              <a:t>I recently spent money on detergent to unclog my kitchen sink.  It was money down the drain.</a:t>
            </a:r>
          </a:p>
          <a:p>
            <a:r>
              <a:rPr lang="en-US" sz="2000" i="1" dirty="0"/>
              <a:t>Geometry is so pointless.</a:t>
            </a:r>
          </a:p>
          <a:p>
            <a:r>
              <a:rPr lang="en-US" sz="2000" i="1" dirty="0"/>
              <a:t>Romeo: “Not I, believe me. You have dancing shoes with nimble soles; I have a soul of lead” — From Romeo and Juliet.</a:t>
            </a:r>
            <a:endParaRPr lang="en-US" sz="2000" dirty="0"/>
          </a:p>
          <a:p>
            <a:endParaRPr lang="en-US" dirty="0"/>
          </a:p>
        </p:txBody>
      </p:sp>
      <p:sp>
        <p:nvSpPr>
          <p:cNvPr id="4" name="Slide Number Placeholder 3"/>
          <p:cNvSpPr>
            <a:spLocks noGrp="1"/>
          </p:cNvSpPr>
          <p:nvPr>
            <p:ph type="sldNum" sz="quarter" idx="12"/>
          </p:nvPr>
        </p:nvSpPr>
        <p:spPr/>
        <p:txBody>
          <a:bodyPr/>
          <a:lstStyle/>
          <a:p>
            <a:fld id="{612C9EBC-76DD-4511-A039-6503B9690999}" type="slidenum">
              <a:rPr lang="en-IN" smtClean="0"/>
              <a:pPr/>
              <a:t>26</a:t>
            </a:fld>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457200" y="1447800"/>
            <a:ext cx="8153400" cy="4343400"/>
          </a:xfrm>
        </p:spPr>
        <p:txBody>
          <a:bodyPr wrap="square" numCol="1" anchorCtr="0" compatLnSpc="1">
            <a:prstTxWarp prst="textNoShape">
              <a:avLst/>
            </a:prstTxWarp>
            <a:normAutofit fontScale="90000"/>
          </a:bodyPr>
          <a:lstStyle/>
          <a:p>
            <a:pPr marL="514350" indent="-514350">
              <a:buFontTx/>
              <a:buChar char="•"/>
            </a:pPr>
            <a:br>
              <a:rPr lang="en-US" b="1" cap="none" dirty="0">
                <a:latin typeface="Arial" pitchFamily="34" charset="0"/>
                <a:ea typeface="ＭＳ Ｐゴシック" pitchFamily="34" charset="-128"/>
                <a:cs typeface="Times New Roman" pitchFamily="18" charset="0"/>
              </a:rPr>
            </a:br>
            <a:br>
              <a:rPr lang="en-US" b="1" cap="none" dirty="0">
                <a:latin typeface="Arial" pitchFamily="34" charset="0"/>
                <a:ea typeface="ＭＳ Ｐゴシック" pitchFamily="34" charset="-128"/>
                <a:cs typeface="Times New Roman" pitchFamily="18" charset="0"/>
              </a:rPr>
            </a:br>
            <a:br>
              <a:rPr lang="en-US" b="1" cap="none" dirty="0">
                <a:latin typeface="Arial" pitchFamily="34" charset="0"/>
                <a:ea typeface="ＭＳ Ｐゴシック" pitchFamily="34" charset="-128"/>
                <a:cs typeface="Times New Roman" pitchFamily="18" charset="0"/>
              </a:rPr>
            </a:br>
            <a:r>
              <a:rPr lang="en-US" cap="none" dirty="0">
                <a:latin typeface="Arial" pitchFamily="34" charset="0"/>
                <a:ea typeface="ＭＳ Ｐゴシック" pitchFamily="34" charset="-128"/>
                <a:cs typeface="Times New Roman" pitchFamily="18" charset="0"/>
              </a:rPr>
              <a:t>	</a:t>
            </a:r>
            <a:br>
              <a:rPr lang="en-US" cap="none" dirty="0">
                <a:latin typeface="Arial" pitchFamily="34" charset="0"/>
                <a:ea typeface="ＭＳ Ｐゴシック" pitchFamily="34" charset="-128"/>
                <a:cs typeface="Times New Roman" pitchFamily="18" charset="0"/>
              </a:rPr>
            </a:br>
            <a:r>
              <a:rPr lang="en-US" sz="3200" cap="none" dirty="0">
                <a:latin typeface="Arial" pitchFamily="34" charset="0"/>
                <a:ea typeface="ＭＳ Ｐゴシック" pitchFamily="34" charset="-128"/>
                <a:cs typeface="Times New Roman" pitchFamily="18" charset="0"/>
              </a:rPr>
              <a:t> </a:t>
            </a:r>
            <a:br>
              <a:rPr lang="en-US" sz="3200" cap="none" dirty="0">
                <a:latin typeface="Arial" pitchFamily="34" charset="0"/>
                <a:ea typeface="ＭＳ Ｐゴシック" pitchFamily="34" charset="-128"/>
                <a:cs typeface="Times New Roman" pitchFamily="18" charset="0"/>
              </a:rPr>
            </a:br>
            <a:r>
              <a:rPr lang="en-US" sz="3200" cap="none" dirty="0">
                <a:latin typeface="Arial" pitchFamily="34" charset="0"/>
                <a:ea typeface="ＭＳ Ｐゴシック" pitchFamily="34" charset="-128"/>
                <a:cs typeface="Times New Roman" pitchFamily="18" charset="0"/>
              </a:rPr>
              <a:t> </a:t>
            </a:r>
            <a:r>
              <a:rPr lang="en-US" sz="3200" cap="none" dirty="0">
                <a:solidFill>
                  <a:schemeClr val="tx1"/>
                </a:solidFill>
                <a:latin typeface="+mn-lt"/>
                <a:ea typeface="ＭＳ Ｐゴシック" pitchFamily="34" charset="-128"/>
                <a:cs typeface="Times New Roman" pitchFamily="18" charset="0"/>
              </a:rPr>
              <a:t>The use of one thing to represent another</a:t>
            </a:r>
            <a:br>
              <a:rPr lang="en-US" sz="3200" cap="none" dirty="0">
                <a:solidFill>
                  <a:schemeClr val="tx1"/>
                </a:solidFill>
                <a:latin typeface="+mn-lt"/>
                <a:ea typeface="ＭＳ Ｐゴシック" pitchFamily="34" charset="-128"/>
                <a:cs typeface="Times New Roman" pitchFamily="18" charset="0"/>
              </a:rPr>
            </a:br>
            <a:r>
              <a:rPr lang="en-US" sz="3200" cap="none" dirty="0">
                <a:solidFill>
                  <a:schemeClr val="tx1"/>
                </a:solidFill>
                <a:latin typeface="+mn-lt"/>
                <a:ea typeface="ＭＳ Ｐゴシック" pitchFamily="34" charset="-128"/>
                <a:cs typeface="Times New Roman" pitchFamily="18" charset="0"/>
              </a:rPr>
              <a:t> </a:t>
            </a:r>
            <a:br>
              <a:rPr lang="en-US" sz="3200" cap="none" dirty="0">
                <a:solidFill>
                  <a:schemeClr val="tx1"/>
                </a:solidFill>
                <a:latin typeface="+mn-lt"/>
                <a:ea typeface="ＭＳ Ｐゴシック" pitchFamily="34" charset="-128"/>
                <a:cs typeface="Times New Roman" pitchFamily="18" charset="0"/>
              </a:rPr>
            </a:br>
            <a:r>
              <a:rPr lang="en-US" sz="3200" b="1" cap="none" dirty="0">
                <a:solidFill>
                  <a:schemeClr val="tx1"/>
                </a:solidFill>
                <a:latin typeface="+mn-lt"/>
                <a:ea typeface="ＭＳ Ｐゴシック" pitchFamily="34" charset="-128"/>
                <a:cs typeface="Times New Roman" pitchFamily="18" charset="0"/>
              </a:rPr>
              <a:t>Example:</a:t>
            </a:r>
            <a:br>
              <a:rPr lang="en-US" sz="3200" b="1" cap="none" dirty="0">
                <a:solidFill>
                  <a:schemeClr val="tx1"/>
                </a:solidFill>
                <a:latin typeface="+mn-lt"/>
                <a:ea typeface="ＭＳ Ｐゴシック" pitchFamily="34" charset="-128"/>
                <a:cs typeface="Times New Roman" pitchFamily="18" charset="0"/>
              </a:rPr>
            </a:br>
            <a:r>
              <a:rPr lang="en-US" sz="3200" b="1" cap="none" dirty="0">
                <a:solidFill>
                  <a:schemeClr val="tx1"/>
                </a:solidFill>
                <a:latin typeface="+mn-lt"/>
                <a:ea typeface="ＭＳ Ｐゴシック" pitchFamily="34" charset="-128"/>
                <a:cs typeface="Times New Roman" pitchFamily="18" charset="0"/>
              </a:rPr>
              <a:t> </a:t>
            </a:r>
            <a:br>
              <a:rPr lang="en-US" sz="3200" b="1" cap="none" dirty="0">
                <a:solidFill>
                  <a:schemeClr val="tx1"/>
                </a:solidFill>
                <a:latin typeface="+mn-lt"/>
                <a:ea typeface="ＭＳ Ｐゴシック" pitchFamily="34" charset="-128"/>
                <a:cs typeface="Times New Roman" pitchFamily="18" charset="0"/>
              </a:rPr>
            </a:br>
            <a:r>
              <a:rPr lang="en-US" sz="2500" cap="none" dirty="0">
                <a:solidFill>
                  <a:schemeClr val="tx1"/>
                </a:solidFill>
                <a:latin typeface="+mn-lt"/>
                <a:ea typeface="ＭＳ Ｐゴシック" pitchFamily="34" charset="-128"/>
                <a:cs typeface="Times New Roman" pitchFamily="18" charset="0"/>
              </a:rPr>
              <a:t>The dove is a symbol of peace.</a:t>
            </a:r>
            <a:br>
              <a:rPr lang="en-US" sz="2500" cap="none" dirty="0">
                <a:solidFill>
                  <a:schemeClr val="tx1"/>
                </a:solidFill>
                <a:latin typeface="+mn-lt"/>
                <a:ea typeface="ＭＳ Ｐゴシック" pitchFamily="34" charset="-128"/>
                <a:cs typeface="Times New Roman" pitchFamily="18" charset="0"/>
              </a:rPr>
            </a:br>
            <a:r>
              <a:rPr lang="en-US" sz="2500" cap="none" dirty="0">
                <a:solidFill>
                  <a:schemeClr val="tx1"/>
                </a:solidFill>
                <a:latin typeface="+mn-lt"/>
                <a:ea typeface="ＭＳ Ｐゴシック" pitchFamily="34" charset="-128"/>
                <a:cs typeface="Times New Roman" pitchFamily="18" charset="0"/>
              </a:rPr>
              <a:t>A red rose or red color stands for love or romance.</a:t>
            </a:r>
            <a:br>
              <a:rPr lang="en-US" sz="2500" cap="none" dirty="0">
                <a:solidFill>
                  <a:schemeClr val="tx1"/>
                </a:solidFill>
                <a:latin typeface="+mn-lt"/>
                <a:ea typeface="ＭＳ Ｐゴシック" pitchFamily="34" charset="-128"/>
                <a:cs typeface="Times New Roman" pitchFamily="18" charset="0"/>
              </a:rPr>
            </a:br>
            <a:r>
              <a:rPr lang="en-US" sz="2500" cap="none" dirty="0">
                <a:solidFill>
                  <a:schemeClr val="tx1"/>
                </a:solidFill>
                <a:latin typeface="+mn-lt"/>
                <a:ea typeface="ＭＳ Ｐゴシック" pitchFamily="34" charset="-128"/>
                <a:cs typeface="Times New Roman" pitchFamily="18" charset="0"/>
              </a:rPr>
              <a:t>Black is a symbol that represents evil or death.</a:t>
            </a:r>
            <a:br>
              <a:rPr lang="en-US" sz="2500" cap="none" dirty="0">
                <a:solidFill>
                  <a:schemeClr val="tx1"/>
                </a:solidFill>
                <a:latin typeface="+mn-lt"/>
                <a:ea typeface="ＭＳ Ｐゴシック" pitchFamily="34" charset="-128"/>
                <a:cs typeface="Times New Roman" pitchFamily="18" charset="0"/>
              </a:rPr>
            </a:br>
            <a:r>
              <a:rPr lang="en-US" sz="2500" cap="none" dirty="0">
                <a:solidFill>
                  <a:schemeClr val="tx1"/>
                </a:solidFill>
                <a:latin typeface="+mn-lt"/>
                <a:ea typeface="ＭＳ Ｐゴシック" pitchFamily="34" charset="-128"/>
                <a:cs typeface="Times New Roman" pitchFamily="18" charset="0"/>
              </a:rPr>
              <a:t>Lamb symbolizes innocence</a:t>
            </a:r>
            <a:br>
              <a:rPr lang="en-US" sz="2500" cap="none" dirty="0">
                <a:solidFill>
                  <a:schemeClr val="tx1"/>
                </a:solidFill>
                <a:latin typeface="+mn-lt"/>
                <a:ea typeface="ＭＳ Ｐゴシック" pitchFamily="34" charset="-128"/>
                <a:cs typeface="Times New Roman" pitchFamily="18" charset="0"/>
              </a:rPr>
            </a:br>
            <a:r>
              <a:rPr lang="en-US" sz="2500" cap="none" dirty="0">
                <a:solidFill>
                  <a:schemeClr val="tx1"/>
                </a:solidFill>
                <a:latin typeface="+mn-lt"/>
                <a:ea typeface="ＭＳ Ｐゴシック" pitchFamily="34" charset="-128"/>
                <a:cs typeface="Times New Roman" pitchFamily="18" charset="0"/>
              </a:rPr>
              <a:t>A flag stands for freedom</a:t>
            </a:r>
            <a:br>
              <a:rPr lang="en-US" sz="2500" cap="none" dirty="0">
                <a:solidFill>
                  <a:schemeClr val="tx1"/>
                </a:solidFill>
                <a:latin typeface="+mn-lt"/>
                <a:ea typeface="ＭＳ Ｐゴシック" pitchFamily="34" charset="-128"/>
                <a:cs typeface="Times New Roman" pitchFamily="18" charset="0"/>
              </a:rPr>
            </a:br>
            <a:r>
              <a:rPr lang="en-US" sz="2500" cap="none" dirty="0">
                <a:solidFill>
                  <a:schemeClr val="tx1"/>
                </a:solidFill>
                <a:latin typeface="+mn-lt"/>
                <a:ea typeface="ＭＳ Ｐゴシック" pitchFamily="34" charset="-128"/>
                <a:cs typeface="Times New Roman" pitchFamily="18" charset="0"/>
              </a:rPr>
              <a:t> </a:t>
            </a:r>
            <a:br>
              <a:rPr lang="en-US" sz="2500" cap="none" dirty="0">
                <a:solidFill>
                  <a:schemeClr val="tx1"/>
                </a:solidFill>
                <a:latin typeface="+mn-lt"/>
                <a:ea typeface="ＭＳ Ｐゴシック" pitchFamily="34" charset="-128"/>
                <a:cs typeface="Times New Roman" pitchFamily="18" charset="0"/>
              </a:rPr>
            </a:br>
            <a:r>
              <a:rPr lang="en-US" sz="2500" cap="none" dirty="0">
                <a:solidFill>
                  <a:schemeClr val="tx1"/>
                </a:solidFill>
                <a:latin typeface="+mn-lt"/>
                <a:ea typeface="ＭＳ Ｐゴシック" pitchFamily="34" charset="-128"/>
                <a:cs typeface="Times New Roman" pitchFamily="18" charset="0"/>
              </a:rPr>
              <a:t> </a:t>
            </a:r>
            <a:br>
              <a:rPr lang="en-US" sz="2500" cap="none" dirty="0">
                <a:latin typeface="Arial" pitchFamily="34" charset="0"/>
                <a:ea typeface="ＭＳ Ｐゴシック" pitchFamily="34" charset="-128"/>
                <a:cs typeface="Times New Roman" pitchFamily="18" charset="0"/>
              </a:rPr>
            </a:br>
            <a:br>
              <a:rPr lang="en-US" sz="3200" cap="none" dirty="0">
                <a:latin typeface="Arial" pitchFamily="34" charset="0"/>
                <a:ea typeface="ＭＳ Ｐゴシック" pitchFamily="34" charset="-128"/>
                <a:cs typeface="Times New Roman" pitchFamily="18" charset="0"/>
              </a:rPr>
            </a:br>
            <a:br>
              <a:rPr lang="en-US" sz="3200" cap="none" dirty="0">
                <a:latin typeface="Arial" pitchFamily="34" charset="0"/>
                <a:ea typeface="ＭＳ Ｐゴシック" pitchFamily="34" charset="-128"/>
                <a:cs typeface="Times New Roman" pitchFamily="18" charset="0"/>
              </a:rPr>
            </a:br>
            <a:br>
              <a:rPr lang="en-US" sz="3200" cap="none" dirty="0">
                <a:latin typeface="Arial" pitchFamily="34" charset="0"/>
                <a:ea typeface="ＭＳ Ｐゴシック" pitchFamily="34" charset="-128"/>
                <a:cs typeface="Times New Roman" pitchFamily="18" charset="0"/>
              </a:rPr>
            </a:br>
            <a:r>
              <a:rPr lang="en-US" sz="3200" cap="none" dirty="0">
                <a:latin typeface="Arial" pitchFamily="34" charset="0"/>
                <a:ea typeface="ＭＳ Ｐゴシック" pitchFamily="34" charset="-128"/>
                <a:cs typeface="Times New Roman" pitchFamily="18" charset="0"/>
              </a:rPr>
              <a:t> </a:t>
            </a:r>
            <a:br>
              <a:rPr lang="en-US" sz="3200" cap="none" dirty="0">
                <a:latin typeface="Arial" pitchFamily="34" charset="0"/>
                <a:ea typeface="ＭＳ Ｐゴシック" pitchFamily="34" charset="-128"/>
                <a:cs typeface="Times New Roman" pitchFamily="18" charset="0"/>
              </a:rPr>
            </a:br>
            <a:endParaRPr lang="en-US" sz="3200" cap="none" dirty="0">
              <a:latin typeface="Arial" pitchFamily="34" charset="0"/>
              <a:ea typeface="ＭＳ Ｐゴシック" pitchFamily="34" charset="-128"/>
              <a:cs typeface="Times New Roman" pitchFamily="18" charset="0"/>
            </a:endParaRPr>
          </a:p>
        </p:txBody>
      </p:sp>
      <p:sp>
        <p:nvSpPr>
          <p:cNvPr id="35843" name="TextBox 3"/>
          <p:cNvSpPr txBox="1">
            <a:spLocks noChangeArrowheads="1"/>
          </p:cNvSpPr>
          <p:nvPr/>
        </p:nvSpPr>
        <p:spPr bwMode="auto">
          <a:xfrm>
            <a:off x="228600" y="3962400"/>
            <a:ext cx="8153400" cy="1200150"/>
          </a:xfrm>
          <a:prstGeom prst="rect">
            <a:avLst/>
          </a:prstGeom>
          <a:noFill/>
          <a:ln w="9525">
            <a:noFill/>
            <a:miter lim="800000"/>
            <a:headEnd/>
            <a:tailEnd/>
          </a:ln>
        </p:spPr>
        <p:txBody>
          <a:bodyPr>
            <a:spAutoFit/>
          </a:bodyPr>
          <a:lstStyle/>
          <a:p>
            <a:endParaRPr lang="en-US"/>
          </a:p>
          <a:p>
            <a:endParaRPr lang="en-US"/>
          </a:p>
          <a:p>
            <a:r>
              <a:rPr lang="en-US"/>
              <a:t> </a:t>
            </a:r>
          </a:p>
        </p:txBody>
      </p:sp>
      <p:sp>
        <p:nvSpPr>
          <p:cNvPr id="35844" name="TextBox 6"/>
          <p:cNvSpPr txBox="1">
            <a:spLocks noChangeArrowheads="1"/>
          </p:cNvSpPr>
          <p:nvPr/>
        </p:nvSpPr>
        <p:spPr bwMode="auto">
          <a:xfrm>
            <a:off x="1219200" y="685800"/>
            <a:ext cx="5410200" cy="646113"/>
          </a:xfrm>
          <a:prstGeom prst="rect">
            <a:avLst/>
          </a:prstGeom>
          <a:noFill/>
          <a:ln w="9525">
            <a:noFill/>
            <a:miter lim="800000"/>
            <a:headEnd/>
            <a:tailEnd/>
          </a:ln>
        </p:spPr>
        <p:txBody>
          <a:bodyPr>
            <a:spAutoFit/>
          </a:bodyPr>
          <a:lstStyle/>
          <a:p>
            <a:r>
              <a:rPr lang="en-US" sz="3600" b="1" dirty="0">
                <a:cs typeface="Times New Roman" pitchFamily="18" charset="0"/>
              </a:rPr>
              <a:t>Symbolism </a:t>
            </a:r>
            <a:endParaRPr lang="en-US" sz="3600" dirty="0"/>
          </a:p>
        </p:txBody>
      </p:sp>
      <p:sp>
        <p:nvSpPr>
          <p:cNvPr id="5" name="Slide Number Placeholder 4"/>
          <p:cNvSpPr>
            <a:spLocks noGrp="1"/>
          </p:cNvSpPr>
          <p:nvPr>
            <p:ph type="sldNum" sz="quarter" idx="12"/>
          </p:nvPr>
        </p:nvSpPr>
        <p:spPr/>
        <p:txBody>
          <a:bodyPr/>
          <a:lstStyle/>
          <a:p>
            <a:fld id="{612C9EBC-76DD-4511-A039-6503B9690999}" type="slidenum">
              <a:rPr lang="en-IN" smtClean="0"/>
              <a:pPr/>
              <a:t>27</a:t>
            </a:fld>
            <a:endParaRPr lang="en-IN"/>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p:txBody>
          <a:bodyPr/>
          <a:lstStyle/>
          <a:p>
            <a:pPr marL="0" indent="0" algn="ctr" eaLnBrk="1" hangingPunct="1">
              <a:lnSpc>
                <a:spcPct val="90000"/>
              </a:lnSpc>
              <a:spcBef>
                <a:spcPct val="0"/>
              </a:spcBef>
              <a:buFontTx/>
              <a:buNone/>
            </a:pPr>
            <a:r>
              <a:rPr lang="en-US" sz="3600">
                <a:latin typeface="Arial" pitchFamily="34" charset="0"/>
                <a:ea typeface="ＭＳ Ｐゴシック" pitchFamily="34" charset="-128"/>
                <a:cs typeface="Times New Roman" pitchFamily="18" charset="0"/>
              </a:rPr>
              <a:t>A seeming contradiction.  </a:t>
            </a:r>
          </a:p>
          <a:p>
            <a:pPr marL="0" indent="0" eaLnBrk="1" hangingPunct="1">
              <a:lnSpc>
                <a:spcPct val="90000"/>
              </a:lnSpc>
              <a:buFontTx/>
              <a:buNone/>
            </a:pPr>
            <a:r>
              <a:rPr lang="en-US" sz="2000">
                <a:latin typeface="Arial" pitchFamily="34" charset="0"/>
                <a:ea typeface="ＭＳ Ｐゴシック" pitchFamily="34" charset="-128"/>
                <a:cs typeface="Times New Roman" pitchFamily="18" charset="0"/>
              </a:rPr>
              <a:t>Examples: </a:t>
            </a:r>
          </a:p>
          <a:p>
            <a:pPr marL="0" indent="0" eaLnBrk="1" hangingPunct="1">
              <a:lnSpc>
                <a:spcPct val="90000"/>
              </a:lnSpc>
              <a:buFont typeface="Arial" pitchFamily="34" charset="0"/>
              <a:buNone/>
            </a:pPr>
            <a:r>
              <a:rPr lang="ja-JP" altLang="en-US" sz="2000">
                <a:latin typeface="Arial" pitchFamily="34" charset="0"/>
                <a:ea typeface="ＭＳ Ｐゴシック" pitchFamily="34" charset="-128"/>
                <a:cs typeface="Times New Roman" pitchFamily="18" charset="0"/>
              </a:rPr>
              <a:t>“</a:t>
            </a:r>
            <a:r>
              <a:rPr lang="en-US" altLang="ja-JP" sz="2000">
                <a:latin typeface="Arial" pitchFamily="34" charset="0"/>
                <a:ea typeface="ＭＳ Ｐゴシック" pitchFamily="34" charset="-128"/>
                <a:cs typeface="Times New Roman" pitchFamily="18" charset="0"/>
              </a:rPr>
              <a:t>It was the best of times. It was the worst of times.</a:t>
            </a:r>
            <a:r>
              <a:rPr lang="ja-JP" altLang="en-US" sz="2000">
                <a:latin typeface="Arial" pitchFamily="34" charset="0"/>
                <a:ea typeface="ＭＳ Ｐゴシック" pitchFamily="34" charset="-128"/>
                <a:cs typeface="Times New Roman" pitchFamily="18" charset="0"/>
              </a:rPr>
              <a:t>”</a:t>
            </a:r>
            <a:endParaRPr lang="en-US" altLang="ja-JP" sz="2000">
              <a:latin typeface="Arial" pitchFamily="34" charset="0"/>
              <a:ea typeface="ＭＳ Ｐゴシック" pitchFamily="34" charset="-128"/>
              <a:cs typeface="Times New Roman" pitchFamily="18" charset="0"/>
            </a:endParaRPr>
          </a:p>
          <a:p>
            <a:pPr marL="0" indent="0" eaLnBrk="1" hangingPunct="1">
              <a:lnSpc>
                <a:spcPct val="90000"/>
              </a:lnSpc>
              <a:buFont typeface="Arial" pitchFamily="34" charset="0"/>
              <a:buNone/>
            </a:pPr>
            <a:r>
              <a:rPr lang="en-US" altLang="en-US" sz="2000">
                <a:latin typeface="Arial" pitchFamily="34" charset="0"/>
                <a:ea typeface="ＭＳ Ｐゴシック" pitchFamily="34" charset="-128"/>
                <a:cs typeface="Times New Roman" pitchFamily="18" charset="0"/>
              </a:rPr>
              <a:t>“</a:t>
            </a:r>
            <a:r>
              <a:rPr lang="en-US" sz="2000">
                <a:latin typeface="Arial" pitchFamily="34" charset="0"/>
                <a:ea typeface="ＭＳ Ｐゴシック" pitchFamily="34" charset="-128"/>
                <a:cs typeface="Times New Roman" pitchFamily="18" charset="0"/>
              </a:rPr>
              <a:t>You shouldn't go in the water until you know how to swim.</a:t>
            </a:r>
            <a:r>
              <a:rPr lang="en-US" altLang="en-US" sz="2000">
                <a:latin typeface="Arial" pitchFamily="34" charset="0"/>
                <a:ea typeface="ＭＳ Ｐゴシック" pitchFamily="34" charset="-128"/>
                <a:cs typeface="Times New Roman" pitchFamily="18" charset="0"/>
              </a:rPr>
              <a:t>”</a:t>
            </a:r>
            <a:endParaRPr lang="en-US" altLang="ja-JP" sz="2000">
              <a:latin typeface="Arial" pitchFamily="34" charset="0"/>
              <a:ea typeface="ＭＳ Ｐゴシック" pitchFamily="34" charset="-128"/>
              <a:cs typeface="Times New Roman" pitchFamily="18" charset="0"/>
            </a:endParaRPr>
          </a:p>
          <a:p>
            <a:pPr marL="0" indent="0" eaLnBrk="1" hangingPunct="1">
              <a:lnSpc>
                <a:spcPct val="90000"/>
              </a:lnSpc>
              <a:buFont typeface="Arial" pitchFamily="34" charset="0"/>
              <a:buNone/>
            </a:pPr>
            <a:r>
              <a:rPr lang="en-US" altLang="ja-JP" sz="2000">
                <a:latin typeface="Arial" pitchFamily="34" charset="0"/>
                <a:ea typeface="ＭＳ Ｐゴシック" pitchFamily="34" charset="-128"/>
                <a:cs typeface="Times New Roman" pitchFamily="18" charset="0"/>
              </a:rPr>
              <a:t> “Be cruel to be kind.</a:t>
            </a:r>
            <a:r>
              <a:rPr lang="en-US" altLang="en-US" sz="2000">
                <a:latin typeface="Arial" pitchFamily="34" charset="0"/>
                <a:ea typeface="ＭＳ Ｐゴシック" pitchFamily="34" charset="-128"/>
                <a:cs typeface="Times New Roman" pitchFamily="18" charset="0"/>
              </a:rPr>
              <a:t>”</a:t>
            </a:r>
            <a:r>
              <a:rPr lang="en-US" altLang="ja-JP" sz="2000">
                <a:latin typeface="Arial" pitchFamily="34" charset="0"/>
                <a:ea typeface="ＭＳ Ｐゴシック" pitchFamily="34" charset="-128"/>
                <a:cs typeface="Times New Roman" pitchFamily="18" charset="0"/>
              </a:rPr>
              <a:t>-from Hamlet by Shakespeare</a:t>
            </a:r>
          </a:p>
        </p:txBody>
      </p:sp>
      <p:sp>
        <p:nvSpPr>
          <p:cNvPr id="36867" name="Rectangle 3"/>
          <p:cNvSpPr>
            <a:spLocks noChangeArrowheads="1"/>
          </p:cNvSpPr>
          <p:nvPr/>
        </p:nvSpPr>
        <p:spPr bwMode="auto">
          <a:xfrm>
            <a:off x="609600" y="381000"/>
            <a:ext cx="7772400" cy="646113"/>
          </a:xfrm>
          <a:prstGeom prst="rect">
            <a:avLst/>
          </a:prstGeom>
          <a:noFill/>
          <a:ln w="9525">
            <a:noFill/>
            <a:miter lim="800000"/>
            <a:headEnd/>
            <a:tailEnd/>
          </a:ln>
        </p:spPr>
        <p:txBody>
          <a:bodyPr>
            <a:spAutoFit/>
          </a:bodyPr>
          <a:lstStyle/>
          <a:p>
            <a:pPr algn="ctr"/>
            <a:r>
              <a:rPr lang="en-US" sz="3600" b="1">
                <a:latin typeface="Arial" pitchFamily="34" charset="0"/>
                <a:cs typeface="Times New Roman" pitchFamily="18" charset="0"/>
              </a:rPr>
              <a:t>Paradox</a:t>
            </a:r>
          </a:p>
        </p:txBody>
      </p:sp>
      <p:sp>
        <p:nvSpPr>
          <p:cNvPr id="4" name="Slide Number Placeholder 3"/>
          <p:cNvSpPr>
            <a:spLocks noGrp="1"/>
          </p:cNvSpPr>
          <p:nvPr>
            <p:ph type="sldNum" sz="quarter" idx="12"/>
          </p:nvPr>
        </p:nvSpPr>
        <p:spPr/>
        <p:txBody>
          <a:bodyPr/>
          <a:lstStyle/>
          <a:p>
            <a:fld id="{612C9EBC-76DD-4511-A039-6503B9690999}" type="slidenum">
              <a:rPr lang="en-IN" smtClean="0"/>
              <a:pPr/>
              <a:t>28</a:t>
            </a:fld>
            <a:endParaRPr lang="en-IN"/>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p:txBody>
          <a:bodyPr/>
          <a:lstStyle/>
          <a:p>
            <a:pPr marL="0" indent="0" eaLnBrk="1" hangingPunct="1">
              <a:buFont typeface="Arial" pitchFamily="34" charset="0"/>
              <a:buNone/>
            </a:pPr>
            <a:r>
              <a:rPr lang="en-US">
                <a:latin typeface="Arial" pitchFamily="34" charset="0"/>
                <a:ea typeface="ＭＳ Ｐゴシック" pitchFamily="34" charset="-128"/>
                <a:cs typeface="Times New Roman" pitchFamily="18" charset="0"/>
              </a:rPr>
              <a:t>	</a:t>
            </a:r>
            <a:br>
              <a:rPr lang="en-US">
                <a:latin typeface="Arial" pitchFamily="34" charset="0"/>
                <a:ea typeface="ＭＳ Ｐゴシック" pitchFamily="34" charset="-128"/>
                <a:cs typeface="Times New Roman" pitchFamily="18" charset="0"/>
              </a:rPr>
            </a:br>
            <a:r>
              <a:rPr lang="en-US" sz="2400">
                <a:ea typeface="ＭＳ Ｐゴシック" pitchFamily="34" charset="-128"/>
              </a:rPr>
              <a:t>A text or performance that uses irony, derision, or wit to expose or attack human vice, foolishness, or stupidity.</a:t>
            </a:r>
          </a:p>
          <a:p>
            <a:pPr marL="0" indent="0" eaLnBrk="1" hangingPunct="1">
              <a:buFontTx/>
              <a:buNone/>
            </a:pPr>
            <a:endParaRPr lang="en-US" sz="2400">
              <a:latin typeface="Times New Roman" pitchFamily="18" charset="0"/>
              <a:ea typeface="ＭＳ Ｐゴシック" pitchFamily="34" charset="-128"/>
            </a:endParaRPr>
          </a:p>
        </p:txBody>
      </p:sp>
      <p:sp>
        <p:nvSpPr>
          <p:cNvPr id="4" name="Rectangle 3"/>
          <p:cNvSpPr/>
          <p:nvPr/>
        </p:nvSpPr>
        <p:spPr>
          <a:xfrm>
            <a:off x="685800" y="304800"/>
            <a:ext cx="7696200" cy="923330"/>
          </a:xfrm>
          <a:prstGeom prst="rect">
            <a:avLst/>
          </a:prstGeom>
          <a:noFill/>
        </p:spPr>
        <p:txBody>
          <a:bodyPr>
            <a:spAutoFit/>
          </a:bodyPr>
          <a:lstStyle/>
          <a:p>
            <a:pPr algn="ctr">
              <a:defRPr/>
            </a:pPr>
            <a:r>
              <a:rPr lang="en-US" sz="5400" b="1" cap="all" dirty="0">
                <a:ln w="9000" cmpd="sng">
                  <a:solidFill>
                    <a:schemeClr val="accent4">
                      <a:shade val="50000"/>
                      <a:satMod val="120000"/>
                    </a:schemeClr>
                  </a:solidFill>
                  <a:prstDash val="solid"/>
                </a:ln>
                <a:solidFill>
                  <a:srgbClr val="000000"/>
                </a:solidFill>
                <a:effectLst>
                  <a:reflection blurRad="12700" stA="28000" endPos="45000" dist="1000" dir="5400000" sy="-100000" algn="bl" rotWithShape="0"/>
                </a:effectLst>
                <a:latin typeface="Times New Roman" charset="0"/>
                <a:ea typeface="ＭＳ Ｐゴシック" charset="0"/>
                <a:cs typeface="ＭＳ Ｐゴシック" charset="0"/>
              </a:rPr>
              <a:t>satire</a:t>
            </a:r>
          </a:p>
        </p:txBody>
      </p:sp>
      <p:sp>
        <p:nvSpPr>
          <p:cNvPr id="5" name="Slide Number Placeholder 4"/>
          <p:cNvSpPr>
            <a:spLocks noGrp="1"/>
          </p:cNvSpPr>
          <p:nvPr>
            <p:ph type="sldNum" sz="quarter" idx="12"/>
          </p:nvPr>
        </p:nvSpPr>
        <p:spPr/>
        <p:txBody>
          <a:bodyPr/>
          <a:lstStyle/>
          <a:p>
            <a:fld id="{612C9EBC-76DD-4511-A039-6503B9690999}" type="slidenum">
              <a:rPr lang="en-IN" smtClean="0"/>
              <a:pPr/>
              <a:t>29</a:t>
            </a:fld>
            <a:endParaRPr lang="en-IN"/>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Definition</a:t>
            </a:r>
            <a:endParaRPr lang="en-US" dirty="0"/>
          </a:p>
        </p:txBody>
      </p:sp>
      <p:sp>
        <p:nvSpPr>
          <p:cNvPr id="3" name="Content Placeholder 2"/>
          <p:cNvSpPr>
            <a:spLocks noGrp="1"/>
          </p:cNvSpPr>
          <p:nvPr>
            <p:ph idx="1"/>
          </p:nvPr>
        </p:nvSpPr>
        <p:spPr/>
        <p:txBody>
          <a:bodyPr/>
          <a:lstStyle/>
          <a:p>
            <a:r>
              <a:rPr lang="en-GB" dirty="0"/>
              <a:t>Literature means</a:t>
            </a:r>
            <a:r>
              <a:rPr lang="en-GB" b="1" dirty="0"/>
              <a:t> </a:t>
            </a:r>
            <a:r>
              <a:rPr lang="en-GB" dirty="0"/>
              <a:t>those</a:t>
            </a:r>
            <a:r>
              <a:rPr lang="en-GB" b="1" dirty="0"/>
              <a:t> </a:t>
            </a:r>
            <a:r>
              <a:rPr lang="en-GB" b="1" i="1" dirty="0"/>
              <a:t>novels</a:t>
            </a:r>
            <a:r>
              <a:rPr lang="en-GB" b="1" dirty="0"/>
              <a:t>, </a:t>
            </a:r>
            <a:r>
              <a:rPr lang="en-GB" b="1" i="1" dirty="0"/>
              <a:t>short</a:t>
            </a:r>
            <a:r>
              <a:rPr lang="en-GB" b="1" dirty="0"/>
              <a:t> </a:t>
            </a:r>
            <a:r>
              <a:rPr lang="en-GB" b="1" i="1" dirty="0"/>
              <a:t>stories</a:t>
            </a:r>
            <a:r>
              <a:rPr lang="en-GB" b="1" dirty="0"/>
              <a:t>, </a:t>
            </a:r>
            <a:r>
              <a:rPr lang="en-GB" b="1" i="1" dirty="0"/>
              <a:t>plays</a:t>
            </a:r>
            <a:r>
              <a:rPr lang="en-GB" b="1" dirty="0"/>
              <a:t> </a:t>
            </a:r>
            <a:r>
              <a:rPr lang="en-GB" dirty="0"/>
              <a:t>and</a:t>
            </a:r>
            <a:r>
              <a:rPr lang="en-GB" b="1" dirty="0"/>
              <a:t> </a:t>
            </a:r>
            <a:r>
              <a:rPr lang="en-GB" b="1" i="1" dirty="0"/>
              <a:t>poems</a:t>
            </a:r>
            <a:r>
              <a:rPr lang="en-GB" b="1" dirty="0"/>
              <a:t> </a:t>
            </a:r>
            <a:r>
              <a:rPr lang="en-GB" dirty="0"/>
              <a:t>which</a:t>
            </a:r>
            <a:r>
              <a:rPr lang="en-GB" b="1" dirty="0"/>
              <a:t> </a:t>
            </a:r>
            <a:r>
              <a:rPr lang="en-GB" dirty="0"/>
              <a:t>convey</a:t>
            </a:r>
            <a:r>
              <a:rPr lang="en-GB" b="1" dirty="0"/>
              <a:t> </a:t>
            </a:r>
            <a:r>
              <a:rPr lang="en-GB" dirty="0"/>
              <a:t>their</a:t>
            </a:r>
            <a:r>
              <a:rPr lang="en-GB" b="1" dirty="0"/>
              <a:t> </a:t>
            </a:r>
            <a:r>
              <a:rPr lang="en-GB" dirty="0"/>
              <a:t>message</a:t>
            </a:r>
            <a:r>
              <a:rPr lang="en-GB" b="1" dirty="0"/>
              <a:t> </a:t>
            </a:r>
            <a:r>
              <a:rPr lang="en-GB" dirty="0"/>
              <a:t>by</a:t>
            </a:r>
            <a:r>
              <a:rPr lang="en-GB" b="1" dirty="0"/>
              <a:t> </a:t>
            </a:r>
            <a:r>
              <a:rPr lang="en-GB" dirty="0"/>
              <a:t>paying</a:t>
            </a:r>
            <a:r>
              <a:rPr lang="en-GB" b="1" dirty="0"/>
              <a:t> </a:t>
            </a:r>
            <a:r>
              <a:rPr lang="en-GB" dirty="0"/>
              <a:t>considerable</a:t>
            </a:r>
            <a:r>
              <a:rPr lang="en-GB" b="1" dirty="0"/>
              <a:t> </a:t>
            </a:r>
            <a:r>
              <a:rPr lang="en-GB" dirty="0"/>
              <a:t>attention</a:t>
            </a:r>
            <a:r>
              <a:rPr lang="en-GB" b="1" dirty="0"/>
              <a:t> </a:t>
            </a:r>
            <a:r>
              <a:rPr lang="en-GB" dirty="0"/>
              <a:t>to</a:t>
            </a:r>
            <a:r>
              <a:rPr lang="en-GB" b="1" dirty="0"/>
              <a:t> </a:t>
            </a:r>
            <a:r>
              <a:rPr lang="en-GB" b="1" i="1" dirty="0"/>
              <a:t>language</a:t>
            </a:r>
            <a:r>
              <a:rPr lang="en-GB" b="1" dirty="0"/>
              <a:t> </a:t>
            </a:r>
            <a:r>
              <a:rPr lang="en-GB" dirty="0"/>
              <a:t>which</a:t>
            </a:r>
            <a:r>
              <a:rPr lang="en-GB" b="1" dirty="0"/>
              <a:t> </a:t>
            </a:r>
            <a:r>
              <a:rPr lang="en-GB" dirty="0"/>
              <a:t>is</a:t>
            </a:r>
            <a:r>
              <a:rPr lang="en-GB" b="1" dirty="0"/>
              <a:t> </a:t>
            </a:r>
            <a:r>
              <a:rPr lang="en-GB" b="1" i="1" dirty="0"/>
              <a:t>rich</a:t>
            </a:r>
            <a:r>
              <a:rPr lang="en-GB" b="1" dirty="0"/>
              <a:t> </a:t>
            </a:r>
            <a:r>
              <a:rPr lang="en-GB" dirty="0"/>
              <a:t>and</a:t>
            </a:r>
            <a:r>
              <a:rPr lang="en-GB" b="1" dirty="0"/>
              <a:t> </a:t>
            </a:r>
            <a:r>
              <a:rPr lang="en-GB" b="1" i="1" dirty="0"/>
              <a:t>multilayered</a:t>
            </a:r>
            <a:r>
              <a:rPr lang="en-GB" b="1" dirty="0"/>
              <a:t>.</a:t>
            </a:r>
            <a:r>
              <a:rPr lang="de-DE" b="1" dirty="0"/>
              <a:t> </a:t>
            </a:r>
          </a:p>
          <a:p>
            <a:pPr>
              <a:buNone/>
            </a:pPr>
            <a:endParaRPr lang="en-US" dirty="0"/>
          </a:p>
        </p:txBody>
      </p:sp>
      <p:sp>
        <p:nvSpPr>
          <p:cNvPr id="4" name="Slide Number Placeholder 3"/>
          <p:cNvSpPr>
            <a:spLocks noGrp="1"/>
          </p:cNvSpPr>
          <p:nvPr>
            <p:ph type="sldNum" sz="quarter" idx="12"/>
          </p:nvPr>
        </p:nvSpPr>
        <p:spPr/>
        <p:txBody>
          <a:bodyPr/>
          <a:lstStyle/>
          <a:p>
            <a:fld id="{612C9EBC-76DD-4511-A039-6503B9690999}" type="slidenum">
              <a:rPr lang="en-IN" smtClean="0"/>
              <a:pPr/>
              <a:t>3</a:t>
            </a:fld>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 is Satire? Satire definition and meaning + examples"/>
          <p:cNvPicPr>
            <a:picLocks noGrp="1"/>
          </p:cNvPicPr>
          <p:nvPr>
            <p:ph idx="1"/>
          </p:nvPr>
        </p:nvPicPr>
        <p:blipFill>
          <a:blip r:embed="rId2"/>
          <a:srcRect/>
          <a:stretch>
            <a:fillRect/>
          </a:stretch>
        </p:blipFill>
        <p:spPr bwMode="auto">
          <a:xfrm>
            <a:off x="571472" y="785794"/>
            <a:ext cx="7929618" cy="5324482"/>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612C9EBC-76DD-4511-A039-6503B9690999}" type="slidenum">
              <a:rPr lang="en-IN" smtClean="0"/>
              <a:pPr/>
              <a:t>30</a:t>
            </a:fld>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Juvenalian satire example"/>
          <p:cNvPicPr>
            <a:picLocks noGrp="1"/>
          </p:cNvPicPr>
          <p:nvPr>
            <p:ph idx="1"/>
          </p:nvPr>
        </p:nvPicPr>
        <p:blipFill>
          <a:blip r:embed="rId2"/>
          <a:srcRect/>
          <a:stretch>
            <a:fillRect/>
          </a:stretch>
        </p:blipFill>
        <p:spPr bwMode="auto">
          <a:xfrm>
            <a:off x="714348" y="1142984"/>
            <a:ext cx="7358114" cy="4973654"/>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612C9EBC-76DD-4511-A039-6503B9690999}" type="slidenum">
              <a:rPr lang="en-IN" smtClean="0"/>
              <a:pPr/>
              <a:t>31</a:t>
            </a:fld>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a:xfrm>
            <a:off x="685800" y="1828800"/>
            <a:ext cx="7772400" cy="4648200"/>
          </a:xfrm>
        </p:spPr>
        <p:txBody>
          <a:bodyPr>
            <a:normAutofit/>
          </a:bodyPr>
          <a:lstStyle/>
          <a:p>
            <a:pPr algn="just"/>
            <a:r>
              <a:rPr lang="en-US" sz="2400" dirty="0"/>
              <a:t>The expression of one's meaning by using language that normally signifies the opposite, typically for humorous or emphatic effect.</a:t>
            </a:r>
          </a:p>
          <a:p>
            <a:pPr algn="just"/>
            <a:endParaRPr lang="en-US" altLang="en-US" sz="2400" dirty="0">
              <a:ea typeface="ＭＳ Ｐゴシック" pitchFamily="34" charset="-128"/>
            </a:endParaRPr>
          </a:p>
          <a:p>
            <a:pPr algn="just"/>
            <a:r>
              <a:rPr lang="en-US" sz="2400" dirty="0"/>
              <a:t>A state of affairs or an event that seems deliberately contrary to what one expects and is often wryly amusing as a result.</a:t>
            </a:r>
            <a:endParaRPr lang="en-US" altLang="en-US" sz="2400" dirty="0">
              <a:ea typeface="ＭＳ Ｐゴシック" pitchFamily="34" charset="-128"/>
            </a:endParaRPr>
          </a:p>
          <a:p>
            <a:pPr algn="just" eaLnBrk="1" hangingPunct="1">
              <a:buFont typeface="Arial" pitchFamily="34" charset="0"/>
              <a:buNone/>
            </a:pPr>
            <a:endParaRPr lang="en-US" altLang="en-US" sz="2400" dirty="0">
              <a:ea typeface="ＭＳ Ｐゴシック" pitchFamily="34" charset="-128"/>
            </a:endParaRPr>
          </a:p>
          <a:p>
            <a:pPr algn="just" eaLnBrk="1" hangingPunct="1">
              <a:buFont typeface="Arial" pitchFamily="34" charset="0"/>
              <a:buNone/>
            </a:pPr>
            <a:endParaRPr lang="en-US" altLang="en-US" sz="2400" dirty="0">
              <a:ea typeface="ＭＳ Ｐゴシック" pitchFamily="34" charset="-128"/>
            </a:endParaRPr>
          </a:p>
        </p:txBody>
      </p:sp>
      <p:sp>
        <p:nvSpPr>
          <p:cNvPr id="4" name="Rectangle 3"/>
          <p:cNvSpPr/>
          <p:nvPr/>
        </p:nvSpPr>
        <p:spPr>
          <a:xfrm>
            <a:off x="762000" y="685800"/>
            <a:ext cx="7924799" cy="923330"/>
          </a:xfrm>
          <a:prstGeom prst="rect">
            <a:avLst/>
          </a:prstGeom>
          <a:noFill/>
        </p:spPr>
        <p:txBody>
          <a:bodyPr>
            <a:spAutoFit/>
          </a:bodyPr>
          <a:lstStyle/>
          <a:p>
            <a:pPr algn="ctr">
              <a:defRPr/>
            </a:pPr>
            <a:r>
              <a:rPr lang="en-US" sz="5400" b="1" cap="all" dirty="0">
                <a:ln w="9000" cmpd="sng">
                  <a:solidFill>
                    <a:schemeClr val="accent4">
                      <a:shade val="50000"/>
                      <a:satMod val="120000"/>
                    </a:schemeClr>
                  </a:solidFill>
                  <a:prstDash val="solid"/>
                </a:ln>
                <a:solidFill>
                  <a:srgbClr val="000000"/>
                </a:solidFill>
                <a:effectLst>
                  <a:reflection blurRad="12700" stA="28000" endPos="45000" dist="1000" dir="5400000" sy="-100000" algn="bl" rotWithShape="0"/>
                </a:effectLst>
                <a:latin typeface="Times New Roman" charset="0"/>
                <a:ea typeface="ＭＳ Ｐゴシック" charset="0"/>
                <a:cs typeface="ＭＳ Ｐゴシック" charset="0"/>
              </a:rPr>
              <a:t>Irony</a:t>
            </a:r>
            <a:endParaRPr lang="en-US" sz="5400" b="1" dirty="0">
              <a:ln w="12700">
                <a:solidFill>
                  <a:schemeClr val="tx2">
                    <a:satMod val="155000"/>
                  </a:schemeClr>
                </a:solidFill>
                <a:prstDash val="solid"/>
              </a:ln>
              <a:solidFill>
                <a:srgbClr val="000000"/>
              </a:solidFill>
              <a:effectLst>
                <a:outerShdw blurRad="41275" dist="20320" dir="1800000" algn="tl" rotWithShape="0">
                  <a:srgbClr val="000000">
                    <a:alpha val="40000"/>
                  </a:srgbClr>
                </a:outerShdw>
              </a:effectLst>
              <a:latin typeface="Times New Roman" charset="0"/>
              <a:ea typeface="ＭＳ Ｐゴシック" charset="0"/>
              <a:cs typeface="ＭＳ Ｐゴシック" charset="0"/>
            </a:endParaRPr>
          </a:p>
        </p:txBody>
      </p:sp>
      <p:sp>
        <p:nvSpPr>
          <p:cNvPr id="5" name="Slide Number Placeholder 4"/>
          <p:cNvSpPr>
            <a:spLocks noGrp="1"/>
          </p:cNvSpPr>
          <p:nvPr>
            <p:ph type="sldNum" sz="quarter" idx="12"/>
          </p:nvPr>
        </p:nvSpPr>
        <p:spPr/>
        <p:txBody>
          <a:bodyPr/>
          <a:lstStyle/>
          <a:p>
            <a:fld id="{612C9EBC-76DD-4511-A039-6503B9690999}" type="slidenum">
              <a:rPr lang="en-IN" smtClean="0"/>
              <a:pPr/>
              <a:t>32</a:t>
            </a:fld>
            <a:endParaRPr lang="en-IN"/>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Examples:</a:t>
            </a:r>
          </a:p>
        </p:txBody>
      </p:sp>
      <p:sp>
        <p:nvSpPr>
          <p:cNvPr id="3" name="Content Placeholder 2"/>
          <p:cNvSpPr>
            <a:spLocks noGrp="1"/>
          </p:cNvSpPr>
          <p:nvPr>
            <p:ph idx="1"/>
          </p:nvPr>
        </p:nvSpPr>
        <p:spPr/>
        <p:txBody>
          <a:bodyPr>
            <a:normAutofit fontScale="85000" lnSpcReduction="20000"/>
          </a:bodyPr>
          <a:lstStyle/>
          <a:p>
            <a:r>
              <a:rPr lang="en-US" dirty="0"/>
              <a:t>A fire station burns down.</a:t>
            </a:r>
          </a:p>
          <a:p>
            <a:endParaRPr lang="en-US" i="1" dirty="0"/>
          </a:p>
          <a:p>
            <a:r>
              <a:rPr lang="en-US" dirty="0"/>
              <a:t>A character stepping out into a hurricane and saying, “What nice weather we're having!</a:t>
            </a:r>
            <a:endParaRPr lang="en-US" i="1" dirty="0"/>
          </a:p>
          <a:p>
            <a:endParaRPr lang="en-US" altLang="en-US" dirty="0">
              <a:ea typeface="ＭＳ Ｐゴシック" pitchFamily="34" charset="-128"/>
            </a:endParaRPr>
          </a:p>
          <a:p>
            <a:endParaRPr lang="en-US" altLang="en-US" dirty="0">
              <a:ea typeface="ＭＳ Ｐゴシック" pitchFamily="34" charset="-128"/>
            </a:endParaRPr>
          </a:p>
          <a:p>
            <a:r>
              <a:rPr lang="en-US" altLang="en-US" dirty="0">
                <a:ea typeface="ＭＳ Ｐゴシック" pitchFamily="34" charset="-128"/>
              </a:rPr>
              <a:t>“</a:t>
            </a:r>
            <a:r>
              <a:rPr lang="en-US" dirty="0">
                <a:ea typeface="ＭＳ Ｐゴシック" pitchFamily="34" charset="-128"/>
              </a:rPr>
              <a:t>The Gift of the Magi</a:t>
            </a:r>
            <a:r>
              <a:rPr lang="en-US" altLang="en-US" dirty="0">
                <a:ea typeface="ＭＳ Ｐゴシック" pitchFamily="34" charset="-128"/>
              </a:rPr>
              <a:t>”</a:t>
            </a:r>
            <a:r>
              <a:rPr lang="en-US" dirty="0">
                <a:ea typeface="ＭＳ Ｐゴシック" pitchFamily="34" charset="-128"/>
              </a:rPr>
              <a:t>, by O. Henry is a story of two people, much in love, who are very poor and want to give a Christmas gift to one another. She is very proud of her long, beautiful hair and he is equally proud of his pocket watch. The irony comes in to play when she cuts and sells her hair to buy him a chain for his watch, and he sells the watch to buy her combs for her hair</a:t>
            </a:r>
            <a:r>
              <a:rPr lang="en-US" sz="2000" dirty="0">
                <a:latin typeface="Times New Roman" pitchFamily="18" charset="0"/>
                <a:ea typeface="ＭＳ Ｐゴシック" pitchFamily="34" charset="-128"/>
              </a:rPr>
              <a:t>. </a:t>
            </a:r>
          </a:p>
          <a:p>
            <a:endParaRPr lang="en-US" dirty="0"/>
          </a:p>
        </p:txBody>
      </p:sp>
      <p:sp>
        <p:nvSpPr>
          <p:cNvPr id="4" name="Slide Number Placeholder 3"/>
          <p:cNvSpPr>
            <a:spLocks noGrp="1"/>
          </p:cNvSpPr>
          <p:nvPr>
            <p:ph type="sldNum" sz="quarter" idx="12"/>
          </p:nvPr>
        </p:nvSpPr>
        <p:spPr/>
        <p:txBody>
          <a:bodyPr/>
          <a:lstStyle/>
          <a:p>
            <a:fld id="{612C9EBC-76DD-4511-A039-6503B9690999}" type="slidenum">
              <a:rPr lang="en-IN" smtClean="0"/>
              <a:pPr/>
              <a:t>33</a:t>
            </a:fld>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p:cNvSpPr>
            <a:spLocks noGrp="1"/>
          </p:cNvSpPr>
          <p:nvPr>
            <p:ph idx="1"/>
          </p:nvPr>
        </p:nvSpPr>
        <p:spPr>
          <a:xfrm>
            <a:off x="609600" y="1828800"/>
            <a:ext cx="7772400" cy="4114800"/>
          </a:xfrm>
        </p:spPr>
        <p:txBody>
          <a:bodyPr/>
          <a:lstStyle/>
          <a:p>
            <a:pPr marL="0" indent="0" eaLnBrk="1" hangingPunct="1">
              <a:buFontTx/>
              <a:buNone/>
            </a:pPr>
            <a:r>
              <a:rPr lang="en-US" dirty="0">
                <a:latin typeface="Arial" pitchFamily="34" charset="0"/>
                <a:ea typeface="ＭＳ Ｐゴシック" pitchFamily="34" charset="-128"/>
                <a:cs typeface="Times New Roman" pitchFamily="18" charset="0"/>
              </a:rPr>
              <a:t>A monologue in which a character expresses his or her thoughts to the audience and does not intend the other characters to hear them. </a:t>
            </a:r>
          </a:p>
          <a:p>
            <a:pPr marL="0" indent="0" eaLnBrk="1" hangingPunct="1">
              <a:buFontTx/>
              <a:buNone/>
            </a:pPr>
            <a:endParaRPr lang="en-US" dirty="0">
              <a:latin typeface="Arial" pitchFamily="34" charset="0"/>
              <a:ea typeface="ＭＳ Ｐゴシック" pitchFamily="34" charset="-128"/>
              <a:cs typeface="Times New Roman" pitchFamily="18" charset="0"/>
            </a:endParaRPr>
          </a:p>
          <a:p>
            <a:pPr marL="0" indent="0" eaLnBrk="1" hangingPunct="1">
              <a:buFontTx/>
              <a:buNone/>
            </a:pPr>
            <a:r>
              <a:rPr lang="en-US" dirty="0">
                <a:latin typeface="Arial" pitchFamily="34" charset="0"/>
                <a:ea typeface="ＭＳ Ｐゴシック" pitchFamily="34" charset="-128"/>
                <a:cs typeface="Times New Roman" pitchFamily="18" charset="0"/>
              </a:rPr>
              <a:t>Examples: </a:t>
            </a:r>
          </a:p>
          <a:p>
            <a:pPr marL="0" indent="0" eaLnBrk="1" hangingPunct="1">
              <a:buFontTx/>
              <a:buNone/>
            </a:pPr>
            <a:endParaRPr lang="en-US" dirty="0">
              <a:latin typeface="Arial" pitchFamily="34" charset="0"/>
              <a:ea typeface="ＭＳ Ｐゴシック" pitchFamily="34" charset="-128"/>
              <a:cs typeface="Times New Roman" pitchFamily="18" charset="0"/>
            </a:endParaRPr>
          </a:p>
          <a:p>
            <a:pPr marL="0" indent="0" eaLnBrk="1" hangingPunct="1">
              <a:buFontTx/>
              <a:buNone/>
            </a:pPr>
            <a:r>
              <a:rPr lang="en-US" altLang="en-US" dirty="0">
                <a:latin typeface="Times New Roman" pitchFamily="18" charset="0"/>
                <a:ea typeface="ＭＳ Ｐゴシック" pitchFamily="34" charset="-128"/>
              </a:rPr>
              <a:t>“</a:t>
            </a:r>
            <a:r>
              <a:rPr lang="en-US" dirty="0">
                <a:latin typeface="Times New Roman" pitchFamily="18" charset="0"/>
                <a:ea typeface="ＭＳ Ｐゴシック" pitchFamily="34" charset="-128"/>
              </a:rPr>
              <a:t>To be or not to be, that is the question.</a:t>
            </a:r>
            <a:r>
              <a:rPr lang="en-US" altLang="en-US" dirty="0">
                <a:latin typeface="Times New Roman" pitchFamily="18" charset="0"/>
                <a:ea typeface="ＭＳ Ｐゴシック" pitchFamily="34" charset="-128"/>
              </a:rPr>
              <a:t>”</a:t>
            </a:r>
            <a:r>
              <a:rPr lang="en-US" dirty="0">
                <a:latin typeface="Times New Roman" pitchFamily="18" charset="0"/>
                <a:ea typeface="ＭＳ Ｐゴシック" pitchFamily="34" charset="-128"/>
              </a:rPr>
              <a:t> </a:t>
            </a:r>
            <a:r>
              <a:rPr lang="en-US" i="1" dirty="0">
                <a:latin typeface="Times New Roman" pitchFamily="18" charset="0"/>
                <a:ea typeface="ＭＳ Ｐゴシック" pitchFamily="34" charset="-128"/>
              </a:rPr>
              <a:t>from Hamlet written by Shakespeare</a:t>
            </a:r>
            <a:endParaRPr lang="en-US" dirty="0">
              <a:latin typeface="Times New Roman" pitchFamily="18" charset="0"/>
              <a:ea typeface="ＭＳ Ｐゴシック" pitchFamily="34" charset="-128"/>
            </a:endParaRPr>
          </a:p>
        </p:txBody>
      </p:sp>
      <p:sp>
        <p:nvSpPr>
          <p:cNvPr id="4" name="Rectangle 3"/>
          <p:cNvSpPr/>
          <p:nvPr/>
        </p:nvSpPr>
        <p:spPr>
          <a:xfrm>
            <a:off x="685800" y="609600"/>
            <a:ext cx="7924800" cy="923330"/>
          </a:xfrm>
          <a:prstGeom prst="rect">
            <a:avLst/>
          </a:prstGeom>
          <a:noFill/>
        </p:spPr>
        <p:txBody>
          <a:bodyPr>
            <a:spAutoFit/>
          </a:bodyPr>
          <a:lstStyle/>
          <a:p>
            <a:pPr algn="ctr">
              <a:defRPr/>
            </a:pPr>
            <a:r>
              <a:rPr lang="en-US" sz="5400" b="1" cap="all" dirty="0">
                <a:ln w="9000" cmpd="sng">
                  <a:solidFill>
                    <a:schemeClr val="accent4">
                      <a:shade val="50000"/>
                      <a:satMod val="120000"/>
                    </a:schemeClr>
                  </a:solidFill>
                  <a:prstDash val="solid"/>
                </a:ln>
                <a:solidFill>
                  <a:srgbClr val="000000"/>
                </a:solidFill>
                <a:effectLst>
                  <a:reflection blurRad="12700" stA="28000" endPos="45000" dist="1000" dir="5400000" sy="-100000" algn="bl" rotWithShape="0"/>
                </a:effectLst>
                <a:latin typeface="Arial" charset="0"/>
                <a:ea typeface="ＭＳ Ｐゴシック" charset="0"/>
                <a:cs typeface="Times New Roman" charset="0"/>
              </a:rPr>
              <a:t>Soliloquy</a:t>
            </a:r>
            <a:endParaRPr lang="en-US" sz="5400" b="1" dirty="0">
              <a:ln w="12700">
                <a:solidFill>
                  <a:schemeClr val="tx2">
                    <a:satMod val="155000"/>
                  </a:schemeClr>
                </a:solidFill>
                <a:prstDash val="solid"/>
              </a:ln>
              <a:solidFill>
                <a:srgbClr val="000000"/>
              </a:solidFill>
              <a:effectLst>
                <a:outerShdw blurRad="41275" dist="20320" dir="1800000" algn="tl" rotWithShape="0">
                  <a:srgbClr val="000000">
                    <a:alpha val="40000"/>
                  </a:srgbClr>
                </a:outerShdw>
              </a:effectLst>
              <a:latin typeface="Times New Roman" charset="0"/>
              <a:ea typeface="ＭＳ Ｐゴシック" charset="0"/>
              <a:cs typeface="ＭＳ Ｐゴシック" charset="0"/>
            </a:endParaRPr>
          </a:p>
        </p:txBody>
      </p:sp>
      <p:sp>
        <p:nvSpPr>
          <p:cNvPr id="5" name="Slide Number Placeholder 4"/>
          <p:cNvSpPr>
            <a:spLocks noGrp="1"/>
          </p:cNvSpPr>
          <p:nvPr>
            <p:ph type="sldNum" sz="quarter" idx="12"/>
          </p:nvPr>
        </p:nvSpPr>
        <p:spPr/>
        <p:txBody>
          <a:bodyPr/>
          <a:lstStyle/>
          <a:p>
            <a:fld id="{612C9EBC-76DD-4511-A039-6503B9690999}" type="slidenum">
              <a:rPr lang="en-IN" smtClean="0"/>
              <a:pPr/>
              <a:t>34</a:t>
            </a:fld>
            <a:endParaRPr lang="en-IN"/>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229600" cy="714380"/>
          </a:xfrm>
        </p:spPr>
        <p:txBody>
          <a:bodyPr>
            <a:normAutofit/>
          </a:bodyPr>
          <a:lstStyle/>
          <a:p>
            <a:r>
              <a:rPr lang="en-IN" dirty="0">
                <a:latin typeface="+mn-lt"/>
              </a:rPr>
              <a:t>Learning &amp; Relevance</a:t>
            </a:r>
            <a:endParaRPr lang="en-US" dirty="0">
              <a:latin typeface="+mn-lt"/>
            </a:endParaRPr>
          </a:p>
        </p:txBody>
      </p:sp>
      <p:sp>
        <p:nvSpPr>
          <p:cNvPr id="3" name="Content Placeholder 2"/>
          <p:cNvSpPr>
            <a:spLocks noGrp="1"/>
          </p:cNvSpPr>
          <p:nvPr>
            <p:ph idx="1"/>
          </p:nvPr>
        </p:nvSpPr>
        <p:spPr>
          <a:xfrm>
            <a:off x="457200" y="1571612"/>
            <a:ext cx="8229600" cy="5002924"/>
          </a:xfrm>
        </p:spPr>
        <p:txBody>
          <a:bodyPr/>
          <a:lstStyle/>
          <a:p>
            <a:endParaRPr lang="en-US" dirty="0"/>
          </a:p>
          <a:p>
            <a:r>
              <a:rPr lang="en-US" dirty="0"/>
              <a:t>Literary devices are techniques for effective communication.</a:t>
            </a:r>
          </a:p>
          <a:p>
            <a:r>
              <a:rPr lang="en-US" dirty="0"/>
              <a:t>They help in portraying a picture through words.</a:t>
            </a:r>
          </a:p>
          <a:p>
            <a:r>
              <a:rPr lang="en-US" dirty="0"/>
              <a:t>They are used to express ideas and improve the writing.</a:t>
            </a:r>
          </a:p>
          <a:p>
            <a:r>
              <a:rPr lang="en-US" dirty="0"/>
              <a:t>They can really enhance your work and create a deeper level of meaning that readers will enjoy decoding.</a:t>
            </a:r>
          </a:p>
          <a:p>
            <a:pPr>
              <a:buNone/>
            </a:pP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612C9EBC-76DD-4511-A039-6503B9690999}" type="slidenum">
              <a:rPr lang="en-IN" smtClean="0"/>
              <a:pPr/>
              <a:t>35</a:t>
            </a:fld>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229600" cy="571504"/>
          </a:xfrm>
        </p:spPr>
        <p:txBody>
          <a:bodyPr>
            <a:normAutofit fontScale="90000"/>
          </a:bodyPr>
          <a:lstStyle/>
          <a:p>
            <a:r>
              <a:rPr lang="en-US" dirty="0"/>
              <a:t>Let’s Revise!</a:t>
            </a:r>
          </a:p>
        </p:txBody>
      </p:sp>
      <p:sp>
        <p:nvSpPr>
          <p:cNvPr id="3" name="Content Placeholder 2"/>
          <p:cNvSpPr>
            <a:spLocks noGrp="1"/>
          </p:cNvSpPr>
          <p:nvPr>
            <p:ph idx="1"/>
          </p:nvPr>
        </p:nvSpPr>
        <p:spPr>
          <a:xfrm>
            <a:off x="457200" y="2143116"/>
            <a:ext cx="8229600" cy="3929090"/>
          </a:xfrm>
        </p:spPr>
        <p:txBody>
          <a:bodyPr>
            <a:normAutofit fontScale="85000" lnSpcReduction="10000"/>
          </a:bodyPr>
          <a:lstStyle/>
          <a:p>
            <a:r>
              <a:rPr lang="en-US" altLang="zh-CN" dirty="0">
                <a:ea typeface="ＭＳ Ｐゴシック" pitchFamily="34" charset="-128"/>
              </a:rPr>
              <a:t>Literature has __</a:t>
            </a:r>
            <a:r>
              <a:rPr lang="en-US" altLang="zh-CN" dirty="0" err="1">
                <a:ea typeface="ＭＳ Ｐゴシック" pitchFamily="34" charset="-128"/>
              </a:rPr>
              <a:t>astheic</a:t>
            </a:r>
            <a:r>
              <a:rPr lang="en-US" altLang="zh-CN" dirty="0">
                <a:ea typeface="ＭＳ Ｐゴシック" pitchFamily="34" charset="-128"/>
              </a:rPr>
              <a:t>_____and __cognitive_____ value.</a:t>
            </a:r>
          </a:p>
          <a:p>
            <a:pPr>
              <a:buNone/>
            </a:pPr>
            <a:endParaRPr lang="en-US" altLang="zh-CN" dirty="0">
              <a:ea typeface="ＭＳ Ｐゴシック" pitchFamily="34" charset="-128"/>
            </a:endParaRPr>
          </a:p>
          <a:p>
            <a:r>
              <a:rPr lang="en-US" altLang="zh-CN" dirty="0">
                <a:ea typeface="ＭＳ Ｐゴシック" pitchFamily="34" charset="-128"/>
              </a:rPr>
              <a:t>There are___3___ approaches of studying literature.</a:t>
            </a:r>
          </a:p>
          <a:p>
            <a:pPr>
              <a:buNone/>
            </a:pPr>
            <a:endParaRPr lang="en-US" altLang="zh-CN" dirty="0">
              <a:ea typeface="ＭＳ Ｐゴシック" pitchFamily="34" charset="-128"/>
            </a:endParaRPr>
          </a:p>
          <a:p>
            <a:r>
              <a:rPr lang="en-US" altLang="zh-CN" dirty="0">
                <a:ea typeface="ＭＳ Ｐゴシック" pitchFamily="34" charset="-128"/>
              </a:rPr>
              <a:t>Identify the literary devices:</a:t>
            </a:r>
          </a:p>
          <a:p>
            <a:pPr>
              <a:buNone/>
            </a:pPr>
            <a:endParaRPr lang="en-US" altLang="zh-CN" dirty="0">
              <a:ea typeface="ＭＳ Ｐゴシック" pitchFamily="34" charset="-128"/>
            </a:endParaRPr>
          </a:p>
          <a:p>
            <a:r>
              <a:rPr lang="en-US" dirty="0"/>
              <a:t>Deep down, you're really shallow. </a:t>
            </a:r>
            <a:r>
              <a:rPr lang="en-US" dirty="0" err="1"/>
              <a:t>Alliteratn</a:t>
            </a:r>
            <a:r>
              <a:rPr lang="en-US" dirty="0"/>
              <a:t> &amp; paradox</a:t>
            </a:r>
          </a:p>
          <a:p>
            <a:r>
              <a:rPr lang="en-US" dirty="0"/>
              <a:t>I'm drowning in a sea of grief. </a:t>
            </a:r>
            <a:r>
              <a:rPr lang="en-US" dirty="0" err="1"/>
              <a:t>hyperblokr</a:t>
            </a:r>
            <a:endParaRPr lang="en-US" dirty="0"/>
          </a:p>
          <a:p>
            <a:r>
              <a:rPr lang="en-US" dirty="0"/>
              <a:t>The wind howled in the night. </a:t>
            </a:r>
            <a:r>
              <a:rPr lang="en-US" dirty="0" err="1"/>
              <a:t>personif</a:t>
            </a:r>
            <a:endParaRPr lang="en-US" dirty="0"/>
          </a:p>
          <a:p>
            <a:endParaRPr lang="en-US" altLang="zh-CN" dirty="0">
              <a:ea typeface="ＭＳ Ｐゴシック" pitchFamily="34" charset="-128"/>
            </a:endParaRPr>
          </a:p>
          <a:p>
            <a:endParaRPr lang="en-US" dirty="0"/>
          </a:p>
        </p:txBody>
      </p:sp>
      <p:sp>
        <p:nvSpPr>
          <p:cNvPr id="4" name="Slide Number Placeholder 3"/>
          <p:cNvSpPr>
            <a:spLocks noGrp="1"/>
          </p:cNvSpPr>
          <p:nvPr>
            <p:ph type="sldNum" sz="quarter" idx="12"/>
          </p:nvPr>
        </p:nvSpPr>
        <p:spPr/>
        <p:txBody>
          <a:bodyPr/>
          <a:lstStyle/>
          <a:p>
            <a:fld id="{612C9EBC-76DD-4511-A039-6503B9690999}" type="slidenum">
              <a:rPr lang="en-IN" smtClean="0"/>
              <a:pPr/>
              <a:t>36</a:t>
            </a:fld>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sz="1800" dirty="0">
                <a:hlinkClick r:id="rId2"/>
              </a:rPr>
              <a:t>https://slideplayer.com/slide/4796851/#:~:text=2%20Definition%20Literature%20means%20those,which%20is%20rich%20and%20multilayered.&amp;text=Stylistics%20is%20such%20a%20way,understand%20how%20messages%20are%20conveyed</a:t>
            </a:r>
            <a:r>
              <a:rPr lang="en-US" sz="1800" dirty="0"/>
              <a:t>.</a:t>
            </a:r>
          </a:p>
          <a:p>
            <a:r>
              <a:rPr lang="en-US" sz="1800" dirty="0">
                <a:hlinkClick r:id="rId3"/>
              </a:rPr>
              <a:t>https://slideplayer.com/slide/10206722/#:~:text=ARE%20LITERARY%20DEVICES%3F,LITERARY%20DEVICES%20ARE%20TECHNIQUES%20WRITERS%20USE%20TO%20ENGAGE%20THEIR%20READERS,Figurative%20Language%20Figurative%20Language</a:t>
            </a:r>
            <a:r>
              <a:rPr lang="en-US" sz="1800" dirty="0"/>
              <a:t>. </a:t>
            </a:r>
          </a:p>
          <a:p>
            <a:r>
              <a:rPr lang="en-US" sz="1800" dirty="0">
                <a:hlinkClick r:id="rId4"/>
              </a:rPr>
              <a:t>https://literarydevices.net/</a:t>
            </a:r>
            <a:r>
              <a:rPr lang="en-US" sz="1800" dirty="0"/>
              <a:t> </a:t>
            </a:r>
          </a:p>
          <a:p>
            <a:r>
              <a:rPr lang="en-US" sz="1800" dirty="0">
                <a:hlinkClick r:id="rId5"/>
              </a:rPr>
              <a:t>https://figurativelanguage.net/what-is-satire-definition-and-meaning.html</a:t>
            </a:r>
            <a:r>
              <a:rPr lang="en-US" sz="1800" dirty="0"/>
              <a:t> </a:t>
            </a:r>
          </a:p>
          <a:p>
            <a:r>
              <a:rPr lang="en-US" sz="1800" dirty="0">
                <a:hlinkClick r:id="rId6"/>
              </a:rPr>
              <a:t>https://blog.reedsy.com/literary-devices/</a:t>
            </a:r>
            <a:r>
              <a:rPr lang="en-US" sz="1800" dirty="0"/>
              <a:t> </a:t>
            </a:r>
          </a:p>
          <a:p>
            <a:r>
              <a:rPr lang="en-US" sz="1800" dirty="0">
                <a:hlinkClick r:id="rId7"/>
              </a:rPr>
              <a:t>https://examples.yourdictionary.com/examples-of-situational-irony.html</a:t>
            </a:r>
            <a:r>
              <a:rPr lang="en-US" sz="1800" dirty="0"/>
              <a:t> </a:t>
            </a:r>
          </a:p>
          <a:p>
            <a:endParaRPr lang="en-US" sz="1200" dirty="0"/>
          </a:p>
          <a:p>
            <a:endParaRPr lang="en-US" sz="1200" dirty="0"/>
          </a:p>
        </p:txBody>
      </p:sp>
      <p:sp>
        <p:nvSpPr>
          <p:cNvPr id="4" name="Slide Number Placeholder 3"/>
          <p:cNvSpPr>
            <a:spLocks noGrp="1"/>
          </p:cNvSpPr>
          <p:nvPr>
            <p:ph type="sldNum" sz="quarter" idx="12"/>
          </p:nvPr>
        </p:nvSpPr>
        <p:spPr/>
        <p:txBody>
          <a:bodyPr/>
          <a:lstStyle/>
          <a:p>
            <a:fld id="{612C9EBC-76DD-4511-A039-6503B9690999}" type="slidenum">
              <a:rPr lang="en-IN" smtClean="0"/>
              <a:pPr/>
              <a:t>37</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en-US" altLang="zh-CN" dirty="0"/>
              <a:t> </a:t>
            </a:r>
            <a:r>
              <a:rPr lang="en-US" altLang="zh-CN" sz="3600" dirty="0"/>
              <a:t>Why Study Literature</a:t>
            </a:r>
          </a:p>
        </p:txBody>
      </p:sp>
      <p:sp>
        <p:nvSpPr>
          <p:cNvPr id="7171" name="Rectangle 3"/>
          <p:cNvSpPr>
            <a:spLocks noGrp="1" noChangeArrowheads="1"/>
          </p:cNvSpPr>
          <p:nvPr>
            <p:ph type="body" idx="1"/>
          </p:nvPr>
        </p:nvSpPr>
        <p:spPr/>
        <p:txBody>
          <a:bodyPr/>
          <a:lstStyle/>
          <a:p>
            <a:pPr algn="just" eaLnBrk="1" hangingPunct="1"/>
            <a:r>
              <a:rPr lang="en-US" altLang="zh-CN" dirty="0">
                <a:ea typeface="ＭＳ Ｐゴシック" pitchFamily="34" charset="-128"/>
              </a:rPr>
              <a:t> </a:t>
            </a:r>
            <a:r>
              <a:rPr lang="en-US" altLang="zh-CN" sz="2800" dirty="0">
                <a:ea typeface="ＭＳ Ｐゴシック" pitchFamily="34" charset="-128"/>
              </a:rPr>
              <a:t>Literature has aesthetic and cognitive value.</a:t>
            </a:r>
          </a:p>
          <a:p>
            <a:pPr algn="just" eaLnBrk="1" hangingPunct="1"/>
            <a:r>
              <a:rPr lang="en-US" altLang="zh-CN" sz="2800" dirty="0">
                <a:ea typeface="ＭＳ Ｐゴシック" pitchFamily="34" charset="-128"/>
              </a:rPr>
              <a:t> The English language is deep-rooted in     literature. </a:t>
            </a:r>
          </a:p>
          <a:p>
            <a:pPr eaLnBrk="1" hangingPunct="1">
              <a:buFontTx/>
              <a:buNone/>
            </a:pPr>
            <a:endParaRPr lang="en-US" altLang="zh-CN" sz="2800" dirty="0">
              <a:ea typeface="ＭＳ Ｐゴシック" pitchFamily="34" charset="-128"/>
            </a:endParaRPr>
          </a:p>
          <a:p>
            <a:pPr eaLnBrk="1" hangingPunct="1"/>
            <a:endParaRPr lang="en-US" altLang="zh-CN" dirty="0">
              <a:ea typeface="ＭＳ Ｐゴシック" pitchFamily="34" charset="-128"/>
            </a:endParaRPr>
          </a:p>
        </p:txBody>
      </p:sp>
      <p:sp>
        <p:nvSpPr>
          <p:cNvPr id="4" name="Slide Number Placeholder 3"/>
          <p:cNvSpPr>
            <a:spLocks noGrp="1"/>
          </p:cNvSpPr>
          <p:nvPr>
            <p:ph type="sldNum" sz="quarter" idx="12"/>
          </p:nvPr>
        </p:nvSpPr>
        <p:spPr/>
        <p:txBody>
          <a:bodyPr/>
          <a:lstStyle/>
          <a:p>
            <a:fld id="{612C9EBC-76DD-4511-A039-6503B9690999}" type="slidenum">
              <a:rPr lang="en-IN" smtClean="0"/>
              <a:pPr/>
              <a:t>4</a:t>
            </a:fld>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checkerboard(across)">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checkerboard(across)">
                                      <p:cBhvr>
                                        <p:cTn id="12" dur="500"/>
                                        <p:tgtEl>
                                          <p:spTgt spid="71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hangingPunct="1">
              <a:defRPr/>
            </a:pPr>
            <a:r>
              <a:rPr lang="en-US" altLang="zh-CN" dirty="0"/>
              <a:t>Aesthetic and Cognitive Values of  Literature</a:t>
            </a:r>
            <a:endParaRPr lang="zh-CN" altLang="en-US" dirty="0"/>
          </a:p>
        </p:txBody>
      </p:sp>
      <p:sp>
        <p:nvSpPr>
          <p:cNvPr id="8195" name="Rectangle 3"/>
          <p:cNvSpPr>
            <a:spLocks noGrp="1" noChangeArrowheads="1"/>
          </p:cNvSpPr>
          <p:nvPr>
            <p:ph type="body" idx="1"/>
          </p:nvPr>
        </p:nvSpPr>
        <p:spPr/>
        <p:txBody>
          <a:bodyPr/>
          <a:lstStyle/>
          <a:p>
            <a:pPr algn="just" eaLnBrk="1" hangingPunct="1">
              <a:buFont typeface="Arial" pitchFamily="34" charset="0"/>
              <a:buNone/>
            </a:pPr>
            <a:endParaRPr lang="en-US" altLang="zh-CN">
              <a:ea typeface="ＭＳ Ｐゴシック" pitchFamily="34" charset="-128"/>
            </a:endParaRPr>
          </a:p>
          <a:p>
            <a:pPr algn="just" eaLnBrk="1" hangingPunct="1"/>
            <a:r>
              <a:rPr lang="en-US" altLang="zh-CN" sz="2800">
                <a:ea typeface="ＭＳ Ｐゴシック" pitchFamily="34" charset="-128"/>
              </a:rPr>
              <a:t>For oft  when on my couch I lie</a:t>
            </a:r>
          </a:p>
          <a:p>
            <a:pPr algn="just" eaLnBrk="1" hangingPunct="1"/>
            <a:r>
              <a:rPr lang="en-US" altLang="zh-CN" sz="2800">
                <a:ea typeface="ＭＳ Ｐゴシック" pitchFamily="34" charset="-128"/>
              </a:rPr>
              <a:t>Eyes raised, I see the moon so bright</a:t>
            </a:r>
          </a:p>
          <a:p>
            <a:pPr algn="just" eaLnBrk="1" hangingPunct="1"/>
            <a:r>
              <a:rPr lang="en-US" altLang="zh-CN" sz="2800">
                <a:ea typeface="ＭＳ Ｐゴシック" pitchFamily="34" charset="-128"/>
              </a:rPr>
              <a:t>Head bent, in homesickness I’m drowned</a:t>
            </a:r>
          </a:p>
          <a:p>
            <a:pPr algn="just" eaLnBrk="1" hangingPunct="1"/>
            <a:r>
              <a:rPr lang="en-US" altLang="zh-CN" sz="2800">
                <a:ea typeface="ＭＳ Ｐゴシック" pitchFamily="34" charset="-128"/>
              </a:rPr>
              <a:t>What is this life if full of care</a:t>
            </a:r>
          </a:p>
          <a:p>
            <a:pPr algn="just" eaLnBrk="1" hangingPunct="1"/>
            <a:endParaRPr lang="en-US" altLang="zh-CN" sz="2400">
              <a:ea typeface="ＭＳ Ｐゴシック" pitchFamily="34" charset="-128"/>
            </a:endParaRPr>
          </a:p>
        </p:txBody>
      </p:sp>
      <p:sp>
        <p:nvSpPr>
          <p:cNvPr id="4" name="Slide Number Placeholder 3"/>
          <p:cNvSpPr>
            <a:spLocks noGrp="1"/>
          </p:cNvSpPr>
          <p:nvPr>
            <p:ph type="sldNum" sz="quarter" idx="12"/>
          </p:nvPr>
        </p:nvSpPr>
        <p:spPr/>
        <p:txBody>
          <a:bodyPr/>
          <a:lstStyle/>
          <a:p>
            <a:fld id="{612C9EBC-76DD-4511-A039-6503B9690999}" type="slidenum">
              <a:rPr lang="en-IN" smtClean="0"/>
              <a:pPr/>
              <a:t>5</a:t>
            </a:fld>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 calcmode="lin" valueType="num">
                                      <p:cBhvr>
                                        <p:cTn id="7" dur="1000" fill="hold"/>
                                        <p:tgtEl>
                                          <p:spTgt spid="8195">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8195">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8195">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195">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 calcmode="lin" valueType="num">
                                      <p:cBhvr>
                                        <p:cTn id="15" dur="1000" fill="hold"/>
                                        <p:tgtEl>
                                          <p:spTgt spid="8195">
                                            <p:txEl>
                                              <p:pRg st="2" end="2"/>
                                            </p:txEl>
                                          </p:spTgt>
                                        </p:tgtEl>
                                        <p:attrNameLst>
                                          <p:attrName>ppt_w</p:attrName>
                                        </p:attrNameLst>
                                      </p:cBhvr>
                                      <p:tavLst>
                                        <p:tav tm="0">
                                          <p:val>
                                            <p:fltVal val="0"/>
                                          </p:val>
                                        </p:tav>
                                        <p:tav tm="100000">
                                          <p:val>
                                            <p:strVal val="#ppt_w"/>
                                          </p:val>
                                        </p:tav>
                                      </p:tavLst>
                                    </p:anim>
                                    <p:anim calcmode="lin" valueType="num">
                                      <p:cBhvr>
                                        <p:cTn id="16" dur="1000" fill="hold"/>
                                        <p:tgtEl>
                                          <p:spTgt spid="8195">
                                            <p:txEl>
                                              <p:pRg st="2" end="2"/>
                                            </p:txEl>
                                          </p:spTgt>
                                        </p:tgtEl>
                                        <p:attrNameLst>
                                          <p:attrName>ppt_h</p:attrName>
                                        </p:attrNameLst>
                                      </p:cBhvr>
                                      <p:tavLst>
                                        <p:tav tm="0">
                                          <p:val>
                                            <p:fltVal val="0"/>
                                          </p:val>
                                        </p:tav>
                                        <p:tav tm="100000">
                                          <p:val>
                                            <p:strVal val="#ppt_h"/>
                                          </p:val>
                                        </p:tav>
                                      </p:tavLst>
                                    </p:anim>
                                    <p:anim calcmode="lin" valueType="num">
                                      <p:cBhvr>
                                        <p:cTn id="17" dur="1000" fill="hold"/>
                                        <p:tgtEl>
                                          <p:spTgt spid="8195">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8195">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8195">
                                            <p:txEl>
                                              <p:pRg st="3" end="3"/>
                                            </p:txEl>
                                          </p:spTgt>
                                        </p:tgtEl>
                                        <p:attrNameLst>
                                          <p:attrName>style.visibility</p:attrName>
                                        </p:attrNameLst>
                                      </p:cBhvr>
                                      <p:to>
                                        <p:strVal val="visible"/>
                                      </p:to>
                                    </p:set>
                                    <p:anim calcmode="lin" valueType="num">
                                      <p:cBhvr>
                                        <p:cTn id="23" dur="1000" fill="hold"/>
                                        <p:tgtEl>
                                          <p:spTgt spid="8195">
                                            <p:txEl>
                                              <p:pRg st="3" end="3"/>
                                            </p:txEl>
                                          </p:spTgt>
                                        </p:tgtEl>
                                        <p:attrNameLst>
                                          <p:attrName>ppt_w</p:attrName>
                                        </p:attrNameLst>
                                      </p:cBhvr>
                                      <p:tavLst>
                                        <p:tav tm="0">
                                          <p:val>
                                            <p:fltVal val="0"/>
                                          </p:val>
                                        </p:tav>
                                        <p:tav tm="100000">
                                          <p:val>
                                            <p:strVal val="#ppt_w"/>
                                          </p:val>
                                        </p:tav>
                                      </p:tavLst>
                                    </p:anim>
                                    <p:anim calcmode="lin" valueType="num">
                                      <p:cBhvr>
                                        <p:cTn id="24" dur="1000" fill="hold"/>
                                        <p:tgtEl>
                                          <p:spTgt spid="8195">
                                            <p:txEl>
                                              <p:pRg st="3" end="3"/>
                                            </p:txEl>
                                          </p:spTgt>
                                        </p:tgtEl>
                                        <p:attrNameLst>
                                          <p:attrName>ppt_h</p:attrName>
                                        </p:attrNameLst>
                                      </p:cBhvr>
                                      <p:tavLst>
                                        <p:tav tm="0">
                                          <p:val>
                                            <p:fltVal val="0"/>
                                          </p:val>
                                        </p:tav>
                                        <p:tav tm="100000">
                                          <p:val>
                                            <p:strVal val="#ppt_h"/>
                                          </p:val>
                                        </p:tav>
                                      </p:tavLst>
                                    </p:anim>
                                    <p:anim calcmode="lin" valueType="num">
                                      <p:cBhvr>
                                        <p:cTn id="25" dur="1000" fill="hold"/>
                                        <p:tgtEl>
                                          <p:spTgt spid="8195">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8195">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8195">
                                            <p:txEl>
                                              <p:pRg st="4" end="4"/>
                                            </p:txEl>
                                          </p:spTgt>
                                        </p:tgtEl>
                                        <p:attrNameLst>
                                          <p:attrName>style.visibility</p:attrName>
                                        </p:attrNameLst>
                                      </p:cBhvr>
                                      <p:to>
                                        <p:strVal val="visible"/>
                                      </p:to>
                                    </p:set>
                                    <p:anim calcmode="lin" valueType="num">
                                      <p:cBhvr>
                                        <p:cTn id="31" dur="1000" fill="hold"/>
                                        <p:tgtEl>
                                          <p:spTgt spid="8195">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8195">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8195">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8195">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928670"/>
            <a:ext cx="8229600" cy="857256"/>
          </a:xfrm>
        </p:spPr>
        <p:txBody>
          <a:bodyPr>
            <a:normAutofit fontScale="90000"/>
          </a:bodyPr>
          <a:lstStyle/>
          <a:p>
            <a:pPr algn="ctr" eaLnBrk="1" hangingPunct="1">
              <a:defRPr/>
            </a:pPr>
            <a:r>
              <a:rPr lang="zh-CN" altLang="en-US" dirty="0"/>
              <a:t> </a:t>
            </a:r>
            <a:r>
              <a:rPr lang="en-US" altLang="zh-CN" dirty="0"/>
              <a:t>The English language is deep-rooted in literature.</a:t>
            </a:r>
            <a:br>
              <a:rPr lang="en-US" altLang="zh-CN" dirty="0"/>
            </a:br>
            <a:endParaRPr lang="zh-CN" altLang="en-US" dirty="0"/>
          </a:p>
        </p:txBody>
      </p:sp>
      <p:sp>
        <p:nvSpPr>
          <p:cNvPr id="10243" name="Rectangle 3"/>
          <p:cNvSpPr>
            <a:spLocks noGrp="1" noChangeArrowheads="1"/>
          </p:cNvSpPr>
          <p:nvPr>
            <p:ph type="body" idx="1"/>
          </p:nvPr>
        </p:nvSpPr>
        <p:spPr>
          <a:xfrm>
            <a:off x="822325" y="2071678"/>
            <a:ext cx="7521575" cy="4000528"/>
          </a:xfrm>
        </p:spPr>
        <p:txBody>
          <a:bodyPr>
            <a:normAutofit/>
          </a:bodyPr>
          <a:lstStyle/>
          <a:p>
            <a:pPr algn="just" eaLnBrk="1" hangingPunct="1"/>
            <a:r>
              <a:rPr lang="en-US" altLang="zh-CN" sz="2800" dirty="0">
                <a:ea typeface="ＭＳ Ｐゴシック" pitchFamily="34" charset="-128"/>
              </a:rPr>
              <a:t> A little learning is a dangerous thing.</a:t>
            </a:r>
          </a:p>
          <a:p>
            <a:pPr algn="just" eaLnBrk="1" hangingPunct="1"/>
            <a:r>
              <a:rPr lang="en-US" altLang="zh-CN" sz="2800" dirty="0">
                <a:ea typeface="ＭＳ Ｐゴシック" pitchFamily="34" charset="-128"/>
              </a:rPr>
              <a:t>For fools rush in where angels fear to tread.</a:t>
            </a:r>
          </a:p>
          <a:p>
            <a:pPr algn="just" eaLnBrk="1" hangingPunct="1"/>
            <a:r>
              <a:rPr lang="en-US" altLang="zh-CN" sz="2800" dirty="0">
                <a:ea typeface="ＭＳ Ｐゴシック" pitchFamily="34" charset="-128"/>
              </a:rPr>
              <a:t>To err is human; to forgive, divine.</a:t>
            </a:r>
          </a:p>
          <a:p>
            <a:pPr algn="just" eaLnBrk="1" hangingPunct="1">
              <a:buFont typeface="Arial" pitchFamily="34" charset="0"/>
              <a:buNone/>
            </a:pPr>
            <a:r>
              <a:rPr lang="en-US" altLang="zh-CN" sz="2800" dirty="0">
                <a:ea typeface="ＭＳ Ｐゴシック" pitchFamily="34" charset="-128"/>
              </a:rPr>
              <a:t>   ---Alexander Pope</a:t>
            </a:r>
          </a:p>
          <a:p>
            <a:pPr algn="just" eaLnBrk="1" hangingPunct="1"/>
            <a:r>
              <a:rPr lang="en-US" altLang="zh-CN" sz="2800" dirty="0">
                <a:ea typeface="ＭＳ Ｐゴシック" pitchFamily="34" charset="-128"/>
              </a:rPr>
              <a:t>The child is the father of man</a:t>
            </a:r>
          </a:p>
          <a:p>
            <a:pPr algn="just" eaLnBrk="1" hangingPunct="1">
              <a:buFont typeface="Arial" pitchFamily="34" charset="0"/>
              <a:buNone/>
            </a:pPr>
            <a:r>
              <a:rPr lang="en-US" altLang="zh-CN" sz="2800" dirty="0">
                <a:ea typeface="ＭＳ Ｐゴシック" pitchFamily="34" charset="-128"/>
              </a:rPr>
              <a:t>---William Wordsworth</a:t>
            </a:r>
          </a:p>
          <a:p>
            <a:pPr algn="just" eaLnBrk="1" hangingPunct="1"/>
            <a:r>
              <a:rPr lang="en-US" altLang="zh-CN" sz="2800" dirty="0">
                <a:ea typeface="ＭＳ Ｐゴシック" pitchFamily="34" charset="-128"/>
              </a:rPr>
              <a:t>A pound of flesh—Shakespeare</a:t>
            </a:r>
          </a:p>
          <a:p>
            <a:pPr algn="just" eaLnBrk="1" hangingPunct="1">
              <a:buFont typeface="Arial" pitchFamily="34" charset="0"/>
              <a:buNone/>
            </a:pPr>
            <a:r>
              <a:rPr lang="en-US" altLang="zh-CN" sz="2800" dirty="0">
                <a:ea typeface="ＭＳ Ｐゴシック" pitchFamily="34" charset="-128"/>
              </a:rPr>
              <a:t> catch-22 --- Joseph Heller</a:t>
            </a:r>
          </a:p>
          <a:p>
            <a:pPr eaLnBrk="1" hangingPunct="1">
              <a:buFont typeface="Arial" pitchFamily="34" charset="0"/>
              <a:buNone/>
            </a:pPr>
            <a:endParaRPr lang="zh-CN" altLang="en-US" sz="2800" dirty="0">
              <a:ea typeface="ＭＳ Ｐゴシック" pitchFamily="34" charset="-128"/>
            </a:endParaRPr>
          </a:p>
        </p:txBody>
      </p:sp>
      <p:sp>
        <p:nvSpPr>
          <p:cNvPr id="4" name="Slide Number Placeholder 3"/>
          <p:cNvSpPr>
            <a:spLocks noGrp="1"/>
          </p:cNvSpPr>
          <p:nvPr>
            <p:ph type="sldNum" sz="quarter" idx="12"/>
          </p:nvPr>
        </p:nvSpPr>
        <p:spPr/>
        <p:txBody>
          <a:bodyPr/>
          <a:lstStyle/>
          <a:p>
            <a:fld id="{612C9EBC-76DD-4511-A039-6503B9690999}" type="slidenum">
              <a:rPr lang="en-IN" smtClean="0"/>
              <a:pPr/>
              <a:t>6</a:t>
            </a:fld>
            <a:endParaRPr lang="en-IN"/>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defRPr/>
            </a:pPr>
            <a:r>
              <a:rPr lang="de-DE" sz="4000" dirty="0"/>
              <a:t>3 basic</a:t>
            </a:r>
            <a:r>
              <a:rPr lang="de-DE" sz="4000" dirty="0">
                <a:latin typeface="Berlin Sans FB" pitchFamily="34" charset="0"/>
              </a:rPr>
              <a:t> </a:t>
            </a:r>
            <a:r>
              <a:rPr lang="de-DE" sz="4000" dirty="0"/>
              <a:t>approaches</a:t>
            </a:r>
          </a:p>
        </p:txBody>
      </p:sp>
      <p:sp>
        <p:nvSpPr>
          <p:cNvPr id="7171" name="Rectangle 3"/>
          <p:cNvSpPr>
            <a:spLocks noGrp="1" noChangeArrowheads="1"/>
          </p:cNvSpPr>
          <p:nvPr>
            <p:ph type="body" idx="1"/>
          </p:nvPr>
        </p:nvSpPr>
        <p:spPr/>
        <p:txBody>
          <a:bodyPr/>
          <a:lstStyle/>
          <a:p>
            <a:pPr algn="just" eaLnBrk="1" hangingPunct="1">
              <a:lnSpc>
                <a:spcPct val="200000"/>
              </a:lnSpc>
            </a:pPr>
            <a:r>
              <a:rPr lang="en-GB" sz="2000">
                <a:latin typeface="Arial Black" pitchFamily="34" charset="0"/>
                <a:ea typeface="ＭＳ Ｐゴシック" pitchFamily="34" charset="-128"/>
              </a:rPr>
              <a:t> </a:t>
            </a:r>
            <a:r>
              <a:rPr lang="en-GB" altLang="zh-CN" sz="2800">
                <a:ea typeface="ＭＳ Ｐゴシック" pitchFamily="34" charset="-128"/>
              </a:rPr>
              <a:t>A language-based approach</a:t>
            </a:r>
          </a:p>
          <a:p>
            <a:pPr algn="just" eaLnBrk="1" hangingPunct="1">
              <a:lnSpc>
                <a:spcPct val="200000"/>
              </a:lnSpc>
            </a:pPr>
            <a:r>
              <a:rPr lang="en-GB" altLang="zh-CN" sz="2800">
                <a:ea typeface="ＭＳ Ｐゴシック" pitchFamily="34" charset="-128"/>
              </a:rPr>
              <a:t> A content-based approach</a:t>
            </a:r>
          </a:p>
          <a:p>
            <a:pPr algn="just" eaLnBrk="1" hangingPunct="1">
              <a:lnSpc>
                <a:spcPct val="200000"/>
              </a:lnSpc>
            </a:pPr>
            <a:r>
              <a:rPr lang="en-GB" altLang="zh-CN" sz="2800">
                <a:ea typeface="ＭＳ Ｐゴシック" pitchFamily="34" charset="-128"/>
              </a:rPr>
              <a:t> Literature for personal enrichment</a:t>
            </a:r>
            <a:endParaRPr lang="de-DE" altLang="zh-CN" sz="2800">
              <a:ea typeface="ＭＳ Ｐゴシック" pitchFamily="34" charset="-128"/>
            </a:endParaRPr>
          </a:p>
        </p:txBody>
      </p:sp>
      <p:sp>
        <p:nvSpPr>
          <p:cNvPr id="4" name="Slide Number Placeholder 3"/>
          <p:cNvSpPr>
            <a:spLocks noGrp="1"/>
          </p:cNvSpPr>
          <p:nvPr>
            <p:ph type="sldNum" sz="quarter" idx="12"/>
          </p:nvPr>
        </p:nvSpPr>
        <p:spPr/>
        <p:txBody>
          <a:bodyPr/>
          <a:lstStyle/>
          <a:p>
            <a:fld id="{612C9EBC-76DD-4511-A039-6503B9690999}" type="slidenum">
              <a:rPr lang="en-IN" smtClean="0"/>
              <a:pPr/>
              <a:t>7</a:t>
            </a:fld>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 calcmode="lin" valueType="num">
                                      <p:cBhvr additive="base">
                                        <p:cTn id="13"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1">
                                            <p:txEl>
                                              <p:pRg st="2" end="2"/>
                                            </p:txEl>
                                          </p:spTgt>
                                        </p:tgtEl>
                                        <p:attrNameLst>
                                          <p:attrName>style.visibility</p:attrName>
                                        </p:attrNameLst>
                                      </p:cBhvr>
                                      <p:to>
                                        <p:strVal val="visible"/>
                                      </p:to>
                                    </p:set>
                                    <p:anim calcmode="lin" valueType="num">
                                      <p:cBhvr additive="base">
                                        <p:cTn id="19"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1219200"/>
            <a:ext cx="7772400" cy="1143000"/>
          </a:xfrm>
        </p:spPr>
        <p:txBody>
          <a:bodyPr>
            <a:normAutofit fontScale="90000"/>
          </a:bodyPr>
          <a:lstStyle/>
          <a:p>
            <a:pPr eaLnBrk="1" hangingPunct="1">
              <a:defRPr/>
            </a:pPr>
            <a:r>
              <a:rPr lang="en-US" altLang="zh-CN" sz="4000" dirty="0"/>
              <a:t>  How to Study  Literature</a:t>
            </a:r>
            <a:br>
              <a:rPr lang="en-US" altLang="zh-CN" dirty="0"/>
            </a:br>
            <a:endParaRPr lang="zh-CN" altLang="en-US" dirty="0"/>
          </a:p>
        </p:txBody>
      </p:sp>
      <p:sp>
        <p:nvSpPr>
          <p:cNvPr id="12291" name="Rectangle 3"/>
          <p:cNvSpPr>
            <a:spLocks noGrp="1" noChangeArrowheads="1"/>
          </p:cNvSpPr>
          <p:nvPr>
            <p:ph type="body" idx="1"/>
          </p:nvPr>
        </p:nvSpPr>
        <p:spPr>
          <a:xfrm>
            <a:off x="990600" y="2362200"/>
            <a:ext cx="7848600" cy="3352800"/>
          </a:xfrm>
        </p:spPr>
        <p:txBody>
          <a:bodyPr/>
          <a:lstStyle/>
          <a:p>
            <a:pPr algn="just" eaLnBrk="1" hangingPunct="1">
              <a:lnSpc>
                <a:spcPct val="200000"/>
              </a:lnSpc>
            </a:pPr>
            <a:r>
              <a:rPr lang="en-US" altLang="zh-CN" sz="2000" dirty="0">
                <a:latin typeface="Arial Black" pitchFamily="34" charset="0"/>
                <a:ea typeface="ＭＳ Ｐゴシック" pitchFamily="34" charset="-128"/>
              </a:rPr>
              <a:t> </a:t>
            </a:r>
            <a:r>
              <a:rPr lang="en-US" altLang="zh-CN" sz="2800" dirty="0">
                <a:ea typeface="ＭＳ Ｐゴシック" pitchFamily="34" charset="-128"/>
              </a:rPr>
              <a:t>By close reading</a:t>
            </a:r>
          </a:p>
          <a:p>
            <a:pPr algn="just" eaLnBrk="1" hangingPunct="1">
              <a:lnSpc>
                <a:spcPct val="200000"/>
              </a:lnSpc>
            </a:pPr>
            <a:r>
              <a:rPr lang="en-US" altLang="zh-CN" sz="2800" dirty="0">
                <a:ea typeface="ＭＳ Ｐゴシック" pitchFamily="34" charset="-128"/>
              </a:rPr>
              <a:t> Be familiarized with some literary devices</a:t>
            </a:r>
          </a:p>
          <a:p>
            <a:pPr algn="just" eaLnBrk="1" hangingPunct="1">
              <a:lnSpc>
                <a:spcPct val="200000"/>
              </a:lnSpc>
            </a:pPr>
            <a:r>
              <a:rPr lang="en-US" altLang="zh-CN" sz="2800" dirty="0">
                <a:ea typeface="ＭＳ Ｐゴシック" pitchFamily="34" charset="-128"/>
              </a:rPr>
              <a:t> Background information</a:t>
            </a:r>
          </a:p>
          <a:p>
            <a:pPr algn="just" eaLnBrk="1" hangingPunct="1">
              <a:lnSpc>
                <a:spcPct val="90000"/>
              </a:lnSpc>
            </a:pPr>
            <a:endParaRPr lang="en-US" altLang="zh-CN" sz="3200" dirty="0">
              <a:ea typeface="ＭＳ Ｐゴシック" pitchFamily="34" charset="-128"/>
            </a:endParaRPr>
          </a:p>
        </p:txBody>
      </p:sp>
      <p:sp>
        <p:nvSpPr>
          <p:cNvPr id="4" name="Slide Number Placeholder 3"/>
          <p:cNvSpPr>
            <a:spLocks noGrp="1"/>
          </p:cNvSpPr>
          <p:nvPr>
            <p:ph type="sldNum" sz="quarter" idx="12"/>
          </p:nvPr>
        </p:nvSpPr>
        <p:spPr/>
        <p:txBody>
          <a:bodyPr/>
          <a:lstStyle/>
          <a:p>
            <a:fld id="{612C9EBC-76DD-4511-A039-6503B9690999}" type="slidenum">
              <a:rPr lang="en-IN" smtClean="0"/>
              <a:pPr/>
              <a:t>8</a:t>
            </a:fld>
            <a:endParaRPr lang="en-IN"/>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cap="all" dirty="0">
                <a:ea typeface="ＭＳ Ｐゴシック" charset="0"/>
                <a:cs typeface="ＭＳ Ｐゴシック" charset="0"/>
              </a:rPr>
              <a:t>What are literary devices?</a:t>
            </a:r>
            <a:br>
              <a:rPr lang="en-US" altLang="zh-CN" cap="all" dirty="0">
                <a:ea typeface="ＭＳ Ｐゴシック" charset="0"/>
                <a:cs typeface="ＭＳ Ｐゴシック" charset="0"/>
              </a:rPr>
            </a:br>
            <a:endParaRPr lang="en-US" dirty="0"/>
          </a:p>
        </p:txBody>
      </p:sp>
      <p:sp>
        <p:nvSpPr>
          <p:cNvPr id="3" name="Content Placeholder 2"/>
          <p:cNvSpPr>
            <a:spLocks noGrp="1"/>
          </p:cNvSpPr>
          <p:nvPr>
            <p:ph idx="1"/>
          </p:nvPr>
        </p:nvSpPr>
        <p:spPr/>
        <p:txBody>
          <a:bodyPr/>
          <a:lstStyle/>
          <a:p>
            <a:r>
              <a:rPr lang="en-US" altLang="zh-CN" dirty="0">
                <a:ea typeface="ＭＳ Ｐゴシック" charset="-128"/>
                <a:cs typeface="ＭＳ Ｐゴシック" charset="0"/>
              </a:rPr>
              <a:t>Literary devices are techniques writers use to engage their readers beyond the literal meaning of the text.</a:t>
            </a:r>
          </a:p>
          <a:p>
            <a:pPr>
              <a:buNone/>
            </a:pPr>
            <a:endParaRPr lang="en-US" dirty="0"/>
          </a:p>
        </p:txBody>
      </p:sp>
      <p:sp>
        <p:nvSpPr>
          <p:cNvPr id="4" name="Slide Number Placeholder 3"/>
          <p:cNvSpPr>
            <a:spLocks noGrp="1"/>
          </p:cNvSpPr>
          <p:nvPr>
            <p:ph type="sldNum" sz="quarter" idx="12"/>
          </p:nvPr>
        </p:nvSpPr>
        <p:spPr/>
        <p:txBody>
          <a:bodyPr/>
          <a:lstStyle/>
          <a:p>
            <a:fld id="{612C9EBC-76DD-4511-A039-6503B9690999}" type="slidenum">
              <a:rPr lang="en-IN" smtClean="0"/>
              <a:pPr/>
              <a:t>9</a:t>
            </a:fld>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370</TotalTime>
  <Words>2384</Words>
  <Application>Microsoft Office PowerPoint</Application>
  <PresentationFormat>On-screen Show (4:3)</PresentationFormat>
  <Paragraphs>363</Paragraphs>
  <Slides>37</Slides>
  <Notes>2</Notes>
  <HiddenSlides>0</HiddenSlides>
  <MMClips>1</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37</vt:i4>
      </vt:variant>
    </vt:vector>
  </HeadingPairs>
  <TitlesOfParts>
    <vt:vector size="49" baseType="lpstr">
      <vt:lpstr>Arial</vt:lpstr>
      <vt:lpstr>Arial Black</vt:lpstr>
      <vt:lpstr>Arial Rounded MT Bold</vt:lpstr>
      <vt:lpstr>Berlin Sans FB</vt:lpstr>
      <vt:lpstr>Calibri</vt:lpstr>
      <vt:lpstr>Georgia</vt:lpstr>
      <vt:lpstr>Helvetica</vt:lpstr>
      <vt:lpstr>Optima</vt:lpstr>
      <vt:lpstr>Times New Roman</vt:lpstr>
      <vt:lpstr>Trebuchet MS</vt:lpstr>
      <vt:lpstr>Wingdings 2</vt:lpstr>
      <vt:lpstr>Urban</vt:lpstr>
      <vt:lpstr>English: Literature</vt:lpstr>
      <vt:lpstr>Topics to be covered:</vt:lpstr>
      <vt:lpstr>Definition</vt:lpstr>
      <vt:lpstr> Why Study Literature</vt:lpstr>
      <vt:lpstr>Aesthetic and Cognitive Values of  Literature</vt:lpstr>
      <vt:lpstr> The English language is deep-rooted in literature. </vt:lpstr>
      <vt:lpstr>3 basic approaches</vt:lpstr>
      <vt:lpstr>  How to Study  Literature </vt:lpstr>
      <vt:lpstr>What are literary devices? </vt:lpstr>
      <vt:lpstr>Alliteration </vt:lpstr>
      <vt:lpstr>Assonance </vt:lpstr>
      <vt:lpstr>PowerPoint Presentation</vt:lpstr>
      <vt:lpstr>PowerPoint Presentation</vt:lpstr>
      <vt:lpstr>What Is an Image?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Simile </vt:lpstr>
      <vt:lpstr>PowerPoint Presentation</vt:lpstr>
      <vt:lpstr>PUNS</vt:lpstr>
      <vt:lpstr>        The use of one thing to represent another   Example:   The dove is a symbol of peace. A red rose or red color stands for love or romance. Black is a symbol that represents evil or death. Lamb symbolizes innocence A flag stands for freedom          </vt:lpstr>
      <vt:lpstr>PowerPoint Presentation</vt:lpstr>
      <vt:lpstr>PowerPoint Presentation</vt:lpstr>
      <vt:lpstr>PowerPoint Presentation</vt:lpstr>
      <vt:lpstr>PowerPoint Presentation</vt:lpstr>
      <vt:lpstr>PowerPoint Presentation</vt:lpstr>
      <vt:lpstr>Examples:</vt:lpstr>
      <vt:lpstr>PowerPoint Presentation</vt:lpstr>
      <vt:lpstr>Learning &amp; Relevance</vt:lpstr>
      <vt:lpstr>Let’s Revise!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Castaway</dc:title>
  <dc:creator>monali</dc:creator>
  <cp:lastModifiedBy>Kavish Arora</cp:lastModifiedBy>
  <cp:revision>61</cp:revision>
  <dcterms:created xsi:type="dcterms:W3CDTF">2020-10-02T13:20:06Z</dcterms:created>
  <dcterms:modified xsi:type="dcterms:W3CDTF">2020-12-02T14:39:12Z</dcterms:modified>
</cp:coreProperties>
</file>