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3"/>
  </p:notesMasterIdLst>
  <p:sldIdLst>
    <p:sldId id="256" r:id="rId2"/>
    <p:sldId id="277" r:id="rId3"/>
    <p:sldId id="271" r:id="rId4"/>
    <p:sldId id="275" r:id="rId5"/>
    <p:sldId id="278" r:id="rId6"/>
    <p:sldId id="272" r:id="rId7"/>
    <p:sldId id="273" r:id="rId8"/>
    <p:sldId id="260" r:id="rId9"/>
    <p:sldId id="261" r:id="rId10"/>
    <p:sldId id="262" r:id="rId11"/>
    <p:sldId id="263" r:id="rId12"/>
    <p:sldId id="264" r:id="rId13"/>
    <p:sldId id="265" r:id="rId14"/>
    <p:sldId id="266" r:id="rId15"/>
    <p:sldId id="267" r:id="rId16"/>
    <p:sldId id="268" r:id="rId17"/>
    <p:sldId id="269" r:id="rId18"/>
    <p:sldId id="282" r:id="rId19"/>
    <p:sldId id="280" r:id="rId20"/>
    <p:sldId id="281" r:id="rId21"/>
    <p:sldId id="27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3488C-8F14-4739-B33E-0CCB409EACCE}" type="datetimeFigureOut">
              <a:rPr lang="en-US" smtClean="0"/>
              <a:t>10/10/2020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095563-DACB-4B0C-AF2A-DCE4C679685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3A7F888E-3F20-4357-ADDE-503976EE346E}"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74003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F04A6-7EE1-4961-B970-368FCEBE4316}" type="slidenum">
              <a:rPr lang="en-US" smtClean="0"/>
              <a:pPr/>
              <a:t>‹#›</a:t>
            </a:fld>
            <a:endParaRPr lang="en-US"/>
          </a:p>
        </p:txBody>
      </p:sp>
    </p:spTree>
    <p:extLst>
      <p:ext uri="{BB962C8B-B14F-4D97-AF65-F5344CB8AC3E}">
        <p14:creationId xmlns:p14="http://schemas.microsoft.com/office/powerpoint/2010/main" xmlns="" val="249450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AD2DD-AEB4-4EE2-85D3-53AD7CE1A070}"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9810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9F505-86CC-4561-A9AD-94F5817085E8}"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11238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BC9D5-3D19-46C8-B386-05A08BE8119A}"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05953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03824-9FE0-4C90-A5CF-E26C8725F5B0}"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5816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454CF-D1A8-4BBC-A82A-F105B9698140}" type="slidenum">
              <a:rPr lang="en-US" smtClean="0"/>
              <a:pPr/>
              <a:t>‹#›</a:t>
            </a:fld>
            <a:endParaRPr lang="en-US"/>
          </a:p>
        </p:txBody>
      </p:sp>
    </p:spTree>
    <p:extLst>
      <p:ext uri="{BB962C8B-B14F-4D97-AF65-F5344CB8AC3E}">
        <p14:creationId xmlns:p14="http://schemas.microsoft.com/office/powerpoint/2010/main" xmlns="" val="126811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04E30-58E4-4F91-ABAC-299EACC48237}" type="slidenum">
              <a:rPr lang="en-US" smtClean="0"/>
              <a:pPr/>
              <a:t>‹#›</a:t>
            </a:fld>
            <a:endParaRPr lang="en-US"/>
          </a:p>
        </p:txBody>
      </p:sp>
    </p:spTree>
    <p:extLst>
      <p:ext uri="{BB962C8B-B14F-4D97-AF65-F5344CB8AC3E}">
        <p14:creationId xmlns:p14="http://schemas.microsoft.com/office/powerpoint/2010/main" xmlns="" val="378852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5F81-CD2D-404C-8A41-B3F451D16E25}" type="slidenum">
              <a:rPr lang="en-US" smtClean="0"/>
              <a:pPr/>
              <a:t>‹#›</a:t>
            </a:fld>
            <a:endParaRPr lang="en-US"/>
          </a:p>
        </p:txBody>
      </p:sp>
    </p:spTree>
    <p:extLst>
      <p:ext uri="{BB962C8B-B14F-4D97-AF65-F5344CB8AC3E}">
        <p14:creationId xmlns:p14="http://schemas.microsoft.com/office/powerpoint/2010/main" xmlns="" val="304206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FD829-4117-4D73-A60E-CFFAB604C9AE}"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10681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768DEBE6-F819-498A-9D53-760002ACDC12}"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05998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xmlns=""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84E084B8-A981-4872-B988-10B88E0FFB47}" type="slidenum">
              <a:rPr lang="en-US" smtClean="0"/>
              <a:pPr/>
              <a:t>‹#›</a:t>
            </a:fld>
            <a:endParaRPr lang="en-US"/>
          </a:p>
        </p:txBody>
      </p:sp>
    </p:spTree>
    <p:extLst>
      <p:ext uri="{BB962C8B-B14F-4D97-AF65-F5344CB8AC3E}">
        <p14:creationId xmlns:p14="http://schemas.microsoft.com/office/powerpoint/2010/main" xmlns="" val="24573911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edium.com/@scrbblyblog/if-by-rudyard-kipling-poetry-analysis-beadeb159fd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b="1" dirty="0"/>
              <a:t>If by Rudyard Kipling</a:t>
            </a:r>
          </a:p>
        </p:txBody>
      </p:sp>
      <p:sp>
        <p:nvSpPr>
          <p:cNvPr id="3" name="Slide Number Placeholder 2"/>
          <p:cNvSpPr>
            <a:spLocks noGrp="1"/>
          </p:cNvSpPr>
          <p:nvPr>
            <p:ph type="sldNum" sz="quarter" idx="12"/>
          </p:nvPr>
        </p:nvSpPr>
        <p:spPr/>
        <p:txBody>
          <a:bodyPr/>
          <a:lstStyle/>
          <a:p>
            <a:fld id="{3A7F888E-3F20-4357-ADDE-503976EE346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1" y="804520"/>
            <a:ext cx="7329034" cy="1049235"/>
          </a:xfrm>
        </p:spPr>
        <p:txBody>
          <a:bodyPr/>
          <a:lstStyle/>
          <a:p>
            <a:r>
              <a:rPr lang="en-US" dirty="0"/>
              <a:t> 	Stanza 2</a:t>
            </a:r>
          </a:p>
        </p:txBody>
      </p:sp>
      <p:sp>
        <p:nvSpPr>
          <p:cNvPr id="47107" name="Rectangle 3"/>
          <p:cNvSpPr>
            <a:spLocks noGrp="1" noChangeArrowheads="1"/>
          </p:cNvSpPr>
          <p:nvPr>
            <p:ph idx="1"/>
          </p:nvPr>
        </p:nvSpPr>
        <p:spPr>
          <a:xfrm>
            <a:off x="533400" y="1905000"/>
            <a:ext cx="8153400" cy="4148480"/>
          </a:xfrm>
        </p:spPr>
        <p:txBody>
          <a:bodyPr>
            <a:normAutofit/>
          </a:bodyPr>
          <a:lstStyle/>
          <a:p>
            <a:pPr marL="0" indent="0">
              <a:buNone/>
            </a:pPr>
            <a:r>
              <a:rPr lang="en-US" sz="2000" i="1" dirty="0"/>
              <a:t>If you can dream – and not make dreams your master; </a:t>
            </a:r>
            <a:br>
              <a:rPr lang="en-US" sz="2000" i="1" dirty="0"/>
            </a:br>
            <a:r>
              <a:rPr lang="en-US" sz="2000" i="1" dirty="0"/>
              <a:t>If you can think – and not make thoughts your aim; </a:t>
            </a:r>
            <a:br>
              <a:rPr lang="en-US" sz="2000" i="1" dirty="0"/>
            </a:br>
            <a:r>
              <a:rPr lang="en-US" sz="2000" i="1" dirty="0"/>
              <a:t>If you can meet with triumph and disaster </a:t>
            </a:r>
            <a:br>
              <a:rPr lang="en-US" sz="2000" i="1" dirty="0"/>
            </a:br>
            <a:r>
              <a:rPr lang="en-US" sz="2000" i="1" dirty="0"/>
              <a:t>And treat those two imposters just the same; </a:t>
            </a:r>
            <a:br>
              <a:rPr lang="en-US" sz="2000" i="1" dirty="0"/>
            </a:br>
            <a:r>
              <a:rPr lang="en-US" sz="2000" i="1" dirty="0"/>
              <a:t>If you can bear to hear the truth you’ve spoken </a:t>
            </a:r>
            <a:br>
              <a:rPr lang="en-US" sz="2000" i="1" dirty="0"/>
            </a:br>
            <a:r>
              <a:rPr lang="en-US" sz="2000" i="1" dirty="0"/>
              <a:t>Twisted by knaves to make a trap for fools, </a:t>
            </a:r>
            <a:br>
              <a:rPr lang="en-US" sz="2000" i="1" dirty="0"/>
            </a:br>
            <a:r>
              <a:rPr lang="en-US" sz="2000" i="1" dirty="0"/>
              <a:t>Or watch the things you gave your life to broken, </a:t>
            </a:r>
            <a:br>
              <a:rPr lang="en-US" sz="2000" i="1" dirty="0"/>
            </a:br>
            <a:r>
              <a:rPr lang="en-US" sz="2000" i="1" dirty="0"/>
              <a:t>And stoop and build ‘</a:t>
            </a:r>
            <a:r>
              <a:rPr lang="en-US" sz="2000" i="1" dirty="0" err="1"/>
              <a:t>em</a:t>
            </a:r>
            <a:r>
              <a:rPr lang="en-US" sz="2000" i="1" dirty="0"/>
              <a:t> up with worn out tools;</a:t>
            </a:r>
          </a:p>
        </p:txBody>
      </p:sp>
      <p:sp>
        <p:nvSpPr>
          <p:cNvPr id="4" name="Slide Number Placeholder 3"/>
          <p:cNvSpPr>
            <a:spLocks noGrp="1"/>
          </p:cNvSpPr>
          <p:nvPr>
            <p:ph type="sldNum" sz="quarter" idx="12"/>
          </p:nvPr>
        </p:nvSpPr>
        <p:spPr/>
        <p:txBody>
          <a:bodyPr/>
          <a:lstStyle/>
          <a:p>
            <a:fld id="{3FB9F505-86CC-4561-A9AD-94F5817085E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687474"/>
            <a:ext cx="8037544" cy="1083329"/>
          </a:xfrm>
        </p:spPr>
        <p:txBody>
          <a:bodyPr/>
          <a:lstStyle/>
          <a:p>
            <a:r>
              <a:rPr lang="en-US" dirty="0"/>
              <a:t/>
            </a:r>
            <a:br>
              <a:rPr lang="en-US" dirty="0"/>
            </a:br>
            <a:r>
              <a:rPr lang="en-US" dirty="0"/>
              <a:t>Analysis</a:t>
            </a:r>
          </a:p>
        </p:txBody>
      </p:sp>
      <p:sp>
        <p:nvSpPr>
          <p:cNvPr id="48131" name="Rectangle 3"/>
          <p:cNvSpPr>
            <a:spLocks noGrp="1" noChangeArrowheads="1"/>
          </p:cNvSpPr>
          <p:nvPr>
            <p:ph idx="1"/>
          </p:nvPr>
        </p:nvSpPr>
        <p:spPr>
          <a:xfrm>
            <a:off x="628936" y="1905000"/>
            <a:ext cx="8037544" cy="4191000"/>
          </a:xfrm>
        </p:spPr>
        <p:txBody>
          <a:bodyPr/>
          <a:lstStyle/>
          <a:p>
            <a:pPr algn="just">
              <a:lnSpc>
                <a:spcPct val="80000"/>
              </a:lnSpc>
            </a:pPr>
            <a:endParaRPr lang="en-US" sz="2400" dirty="0">
              <a:latin typeface="+mj-lt"/>
            </a:endParaRPr>
          </a:p>
          <a:p>
            <a:pPr algn="just">
              <a:lnSpc>
                <a:spcPct val="80000"/>
              </a:lnSpc>
            </a:pPr>
            <a:r>
              <a:rPr lang="en-US" sz="2400" dirty="0">
                <a:latin typeface="+mj-lt"/>
              </a:rPr>
              <a:t>The second stanza engulfs within its scope the correct way to pursue one’s goals in life. </a:t>
            </a:r>
          </a:p>
          <a:p>
            <a:pPr algn="just">
              <a:lnSpc>
                <a:spcPct val="80000"/>
              </a:lnSpc>
            </a:pPr>
            <a:endParaRPr lang="en-US" sz="2400" dirty="0">
              <a:latin typeface="+mj-lt"/>
            </a:endParaRPr>
          </a:p>
          <a:p>
            <a:pPr algn="just">
              <a:lnSpc>
                <a:spcPct val="80000"/>
              </a:lnSpc>
            </a:pPr>
            <a:r>
              <a:rPr lang="en-US" sz="2400" dirty="0">
                <a:latin typeface="+mj-lt"/>
              </a:rPr>
              <a:t>The stanza gives advice on our thoughts and actions: we should think and dream, but not allow these to control us, and we should not be too influenced by moments of extreme success (Triumph) or failure (Disaster). We should also be able to withstand seeing our truths manipulated by others, and our hard work coming undone or being broken. When something we’ve put effort into has broken, we should work to fix it again.</a:t>
            </a:r>
          </a:p>
        </p:txBody>
      </p:sp>
      <p:sp>
        <p:nvSpPr>
          <p:cNvPr id="4" name="Slide Number Placeholder 3"/>
          <p:cNvSpPr>
            <a:spLocks noGrp="1"/>
          </p:cNvSpPr>
          <p:nvPr>
            <p:ph type="sldNum" sz="quarter" idx="12"/>
          </p:nvPr>
        </p:nvSpPr>
        <p:spPr/>
        <p:txBody>
          <a:bodyPr/>
          <a:lstStyle/>
          <a:p>
            <a:fld id="{3FB9F505-86CC-4561-A9AD-94F5817085E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62001" y="804520"/>
            <a:ext cx="7252834" cy="1049235"/>
          </a:xfrm>
        </p:spPr>
        <p:txBody>
          <a:bodyPr/>
          <a:lstStyle/>
          <a:p>
            <a:r>
              <a:rPr lang="en-US" dirty="0"/>
              <a:t> </a:t>
            </a:r>
            <a:br>
              <a:rPr lang="en-US" dirty="0"/>
            </a:br>
            <a:r>
              <a:rPr lang="en-US" dirty="0"/>
              <a:t>Stanza 3</a:t>
            </a:r>
          </a:p>
        </p:txBody>
      </p:sp>
      <p:sp>
        <p:nvSpPr>
          <p:cNvPr id="49155" name="Rectangle 3"/>
          <p:cNvSpPr>
            <a:spLocks noGrp="1" noChangeArrowheads="1"/>
          </p:cNvSpPr>
          <p:nvPr>
            <p:ph idx="1"/>
          </p:nvPr>
        </p:nvSpPr>
        <p:spPr>
          <a:xfrm>
            <a:off x="581192" y="1905000"/>
            <a:ext cx="8105608" cy="4267200"/>
          </a:xfrm>
        </p:spPr>
        <p:txBody>
          <a:bodyPr/>
          <a:lstStyle/>
          <a:p>
            <a:pPr marL="0" indent="0">
              <a:buNone/>
            </a:pPr>
            <a:r>
              <a:rPr lang="en-US" sz="2000" i="1" dirty="0"/>
              <a:t>If you can make one heap of all your winnings </a:t>
            </a:r>
            <a:br>
              <a:rPr lang="en-US" sz="2000" i="1" dirty="0"/>
            </a:br>
            <a:r>
              <a:rPr lang="en-US" sz="2000" i="1" dirty="0"/>
              <a:t>And risk it on one turn of pitch-and-toss, </a:t>
            </a:r>
            <a:br>
              <a:rPr lang="en-US" sz="2000" i="1" dirty="0"/>
            </a:br>
            <a:r>
              <a:rPr lang="en-US" sz="2000" i="1" dirty="0"/>
              <a:t>And lose, and start again at your beginnings </a:t>
            </a:r>
            <a:br>
              <a:rPr lang="en-US" sz="2000" i="1" dirty="0"/>
            </a:br>
            <a:r>
              <a:rPr lang="en-US" sz="2000" i="1" dirty="0"/>
              <a:t>And never breath a word about your loss; </a:t>
            </a:r>
            <a:br>
              <a:rPr lang="en-US" sz="2000" i="1" dirty="0"/>
            </a:br>
            <a:r>
              <a:rPr lang="en-US" sz="2000" i="1" dirty="0"/>
              <a:t>If you can force your heart and nerve and sinew </a:t>
            </a:r>
            <a:br>
              <a:rPr lang="en-US" sz="2000" i="1" dirty="0"/>
            </a:br>
            <a:r>
              <a:rPr lang="en-US" sz="2000" i="1" dirty="0"/>
              <a:t>To serve your turn long after they are gone, </a:t>
            </a:r>
            <a:br>
              <a:rPr lang="en-US" sz="2000" i="1" dirty="0"/>
            </a:br>
            <a:r>
              <a:rPr lang="en-US" sz="2000" i="1" dirty="0"/>
              <a:t>And so hold on when there is nothing in you </a:t>
            </a:r>
            <a:br>
              <a:rPr lang="en-US" sz="2000" i="1" dirty="0"/>
            </a:br>
            <a:r>
              <a:rPr lang="en-US" sz="2000" i="1" dirty="0"/>
              <a:t>Except the Will which says to them: “Hold on”;</a:t>
            </a:r>
          </a:p>
        </p:txBody>
      </p:sp>
      <p:sp>
        <p:nvSpPr>
          <p:cNvPr id="4" name="Slide Number Placeholder 3"/>
          <p:cNvSpPr>
            <a:spLocks noGrp="1"/>
          </p:cNvSpPr>
          <p:nvPr>
            <p:ph type="sldNum" sz="quarter" idx="12"/>
          </p:nvPr>
        </p:nvSpPr>
        <p:spPr/>
        <p:txBody>
          <a:bodyPr/>
          <a:lstStyle/>
          <a:p>
            <a:fld id="{3FB9F505-86CC-4561-A9AD-94F5817085E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1071546"/>
            <a:ext cx="8305800" cy="833454"/>
          </a:xfrm>
        </p:spPr>
        <p:txBody>
          <a:bodyPr>
            <a:normAutofit fontScale="90000"/>
          </a:bodyPr>
          <a:lstStyle/>
          <a:p>
            <a:r>
              <a:rPr lang="en-US" dirty="0"/>
              <a:t>   </a:t>
            </a:r>
            <a:br>
              <a:rPr lang="en-US" dirty="0"/>
            </a:br>
            <a:r>
              <a:rPr lang="en-US" dirty="0"/>
              <a:t>Analysis</a:t>
            </a:r>
          </a:p>
        </p:txBody>
      </p:sp>
      <p:sp>
        <p:nvSpPr>
          <p:cNvPr id="50179" name="Rectangle 3"/>
          <p:cNvSpPr>
            <a:spLocks noGrp="1" noChangeArrowheads="1"/>
          </p:cNvSpPr>
          <p:nvPr>
            <p:ph idx="1"/>
          </p:nvPr>
        </p:nvSpPr>
        <p:spPr>
          <a:xfrm>
            <a:off x="533400" y="1905000"/>
            <a:ext cx="8153400" cy="4114800"/>
          </a:xfrm>
        </p:spPr>
        <p:txBody>
          <a:bodyPr>
            <a:normAutofit fontScale="92500"/>
          </a:bodyPr>
          <a:lstStyle/>
          <a:p>
            <a:pPr>
              <a:lnSpc>
                <a:spcPct val="90000"/>
              </a:lnSpc>
            </a:pPr>
            <a:endParaRPr lang="en-US" sz="2400" dirty="0">
              <a:latin typeface="+mj-lt"/>
            </a:endParaRPr>
          </a:p>
          <a:p>
            <a:pPr>
              <a:lnSpc>
                <a:spcPct val="90000"/>
              </a:lnSpc>
            </a:pPr>
            <a:r>
              <a:rPr lang="en-US" sz="2400" dirty="0">
                <a:latin typeface="+mj-lt"/>
              </a:rPr>
              <a:t>Upon venturing into the third stanza, the poem</a:t>
            </a:r>
            <a:r>
              <a:rPr lang="en-US" sz="2400" b="1" i="1" dirty="0">
                <a:latin typeface="+mj-lt"/>
              </a:rPr>
              <a:t> </a:t>
            </a:r>
            <a:r>
              <a:rPr lang="en-US" sz="2400" dirty="0">
                <a:latin typeface="+mj-lt"/>
              </a:rPr>
              <a:t>sheds light upon the poet’s message to his readers that risks must be taken in life and hopes must not be lost if things do not work out the desired way. </a:t>
            </a:r>
          </a:p>
          <a:p>
            <a:pPr marL="0" indent="0">
              <a:lnSpc>
                <a:spcPct val="90000"/>
              </a:lnSpc>
              <a:buNone/>
            </a:pPr>
            <a:endParaRPr lang="en-US" sz="2400" dirty="0">
              <a:latin typeface="+mj-lt"/>
            </a:endParaRPr>
          </a:p>
          <a:p>
            <a:pPr algn="just">
              <a:lnSpc>
                <a:spcPct val="90000"/>
              </a:lnSpc>
            </a:pPr>
            <a:r>
              <a:rPr lang="en-US" sz="2400" dirty="0">
                <a:latin typeface="+mj-lt"/>
              </a:rPr>
              <a:t>The stanza explores the idea of perseverance — never giving up. Kipling extends the concepts of success and failure, saying that if we should lose everything we’ve earned, we should still have the motivation to build it back up, as well as never complain to others about the loss. We should push our nerves and emotions as far as they’ll go, and then some more — by making our willpower stronger than anything else.</a:t>
            </a:r>
          </a:p>
        </p:txBody>
      </p:sp>
      <p:sp>
        <p:nvSpPr>
          <p:cNvPr id="4" name="Slide Number Placeholder 3"/>
          <p:cNvSpPr>
            <a:spLocks noGrp="1"/>
          </p:cNvSpPr>
          <p:nvPr>
            <p:ph type="sldNum" sz="quarter" idx="12"/>
          </p:nvPr>
        </p:nvSpPr>
        <p:spPr/>
        <p:txBody>
          <a:bodyPr/>
          <a:lstStyle/>
          <a:p>
            <a:fld id="{3FB9F505-86CC-4561-A9AD-94F5817085E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66801" y="804520"/>
            <a:ext cx="6948034" cy="1049235"/>
          </a:xfrm>
        </p:spPr>
        <p:txBody>
          <a:bodyPr/>
          <a:lstStyle/>
          <a:p>
            <a:r>
              <a:rPr lang="en-US" dirty="0"/>
              <a:t/>
            </a:r>
            <a:br>
              <a:rPr lang="en-US" dirty="0"/>
            </a:br>
            <a:r>
              <a:rPr lang="en-US" dirty="0"/>
              <a:t>Stanza 4</a:t>
            </a:r>
          </a:p>
        </p:txBody>
      </p:sp>
      <p:sp>
        <p:nvSpPr>
          <p:cNvPr id="51203" name="Rectangle 3"/>
          <p:cNvSpPr>
            <a:spLocks noGrp="1" noChangeArrowheads="1"/>
          </p:cNvSpPr>
          <p:nvPr>
            <p:ph idx="1"/>
          </p:nvPr>
        </p:nvSpPr>
        <p:spPr>
          <a:xfrm>
            <a:off x="762000" y="1853755"/>
            <a:ext cx="7772399" cy="4199726"/>
          </a:xfrm>
        </p:spPr>
        <p:txBody>
          <a:bodyPr/>
          <a:lstStyle/>
          <a:p>
            <a:pPr>
              <a:buFont typeface="Wingdings" pitchFamily="2" charset="2"/>
              <a:buNone/>
            </a:pPr>
            <a:r>
              <a:rPr lang="en-US" i="1" dirty="0"/>
              <a:t>	</a:t>
            </a:r>
            <a:r>
              <a:rPr lang="en-US" sz="2000" i="1" dirty="0"/>
              <a:t>If you can talk with crowds and keep your virtue, </a:t>
            </a:r>
            <a:br>
              <a:rPr lang="en-US" sz="2000" i="1" dirty="0"/>
            </a:br>
            <a:r>
              <a:rPr lang="en-US" sz="2000" i="1" dirty="0"/>
              <a:t>Or walk with kings – nor lose the common touch; </a:t>
            </a:r>
            <a:br>
              <a:rPr lang="en-US" sz="2000" i="1" dirty="0"/>
            </a:br>
            <a:r>
              <a:rPr lang="en-US" sz="2000" i="1" dirty="0"/>
              <a:t>If neither foes nor loving friends can hurt you; </a:t>
            </a:r>
            <a:br>
              <a:rPr lang="en-US" sz="2000" i="1" dirty="0"/>
            </a:br>
            <a:r>
              <a:rPr lang="en-US" sz="2000" i="1" dirty="0"/>
              <a:t>If all men count with you, but none too much; </a:t>
            </a:r>
            <a:br>
              <a:rPr lang="en-US" sz="2000" i="1" dirty="0"/>
            </a:br>
            <a:r>
              <a:rPr lang="en-US" sz="2000" i="1" dirty="0"/>
              <a:t>If you can fill the unforgiving minute </a:t>
            </a:r>
            <a:br>
              <a:rPr lang="en-US" sz="2000" i="1" dirty="0"/>
            </a:br>
            <a:r>
              <a:rPr lang="en-US" sz="2000" i="1" dirty="0"/>
              <a:t>With sixty seconds’ worth of distance run – </a:t>
            </a:r>
            <a:br>
              <a:rPr lang="en-US" sz="2000" i="1" dirty="0"/>
            </a:br>
            <a:r>
              <a:rPr lang="en-US" sz="2000" i="1" dirty="0"/>
              <a:t>Yours is the Earth and everything that’s in it, </a:t>
            </a:r>
            <a:br>
              <a:rPr lang="en-US" sz="2000" i="1" dirty="0"/>
            </a:br>
            <a:r>
              <a:rPr lang="en-US" sz="2000" i="1" dirty="0"/>
              <a:t>And – which is more – you’ll be a Man my son!</a:t>
            </a:r>
          </a:p>
        </p:txBody>
      </p:sp>
      <p:sp>
        <p:nvSpPr>
          <p:cNvPr id="4" name="Slide Number Placeholder 3"/>
          <p:cNvSpPr>
            <a:spLocks noGrp="1"/>
          </p:cNvSpPr>
          <p:nvPr>
            <p:ph type="sldNum" sz="quarter" idx="12"/>
          </p:nvPr>
        </p:nvSpPr>
        <p:spPr/>
        <p:txBody>
          <a:bodyPr/>
          <a:lstStyle/>
          <a:p>
            <a:fld id="{3FB9F505-86CC-4561-A9AD-94F5817085E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685800"/>
            <a:ext cx="8229600" cy="1143000"/>
          </a:xfrm>
        </p:spPr>
        <p:txBody>
          <a:bodyPr/>
          <a:lstStyle/>
          <a:p>
            <a:r>
              <a:rPr lang="en-US" dirty="0"/>
              <a:t/>
            </a:r>
            <a:br>
              <a:rPr lang="en-US" dirty="0"/>
            </a:br>
            <a:r>
              <a:rPr lang="en-US" dirty="0"/>
              <a:t> Analysis</a:t>
            </a:r>
          </a:p>
        </p:txBody>
      </p:sp>
      <p:sp>
        <p:nvSpPr>
          <p:cNvPr id="52227" name="Rectangle 3"/>
          <p:cNvSpPr>
            <a:spLocks noGrp="1" noChangeArrowheads="1"/>
          </p:cNvSpPr>
          <p:nvPr>
            <p:ph idx="1"/>
          </p:nvPr>
        </p:nvSpPr>
        <p:spPr>
          <a:xfrm>
            <a:off x="457200" y="1828800"/>
            <a:ext cx="8229600" cy="4267200"/>
          </a:xfrm>
        </p:spPr>
        <p:txBody>
          <a:bodyPr>
            <a:normAutofit fontScale="92500"/>
          </a:bodyPr>
          <a:lstStyle/>
          <a:p>
            <a:pPr algn="just">
              <a:lnSpc>
                <a:spcPct val="80000"/>
              </a:lnSpc>
            </a:pPr>
            <a:endParaRPr lang="en-US" sz="2400" dirty="0">
              <a:latin typeface="+mj-lt"/>
            </a:endParaRPr>
          </a:p>
          <a:p>
            <a:pPr algn="just">
              <a:lnSpc>
                <a:spcPct val="80000"/>
              </a:lnSpc>
            </a:pPr>
            <a:r>
              <a:rPr lang="en-US" sz="2400" dirty="0">
                <a:latin typeface="+mj-lt"/>
              </a:rPr>
              <a:t>The fourth stanza is about achieving greatness, but staying humble</a:t>
            </a:r>
          </a:p>
          <a:p>
            <a:pPr marL="0" indent="0" algn="just">
              <a:lnSpc>
                <a:spcPct val="80000"/>
              </a:lnSpc>
              <a:buNone/>
            </a:pPr>
            <a:endParaRPr lang="en-US" sz="2400" dirty="0">
              <a:latin typeface="+mj-lt"/>
            </a:endParaRPr>
          </a:p>
          <a:p>
            <a:pPr algn="just">
              <a:lnSpc>
                <a:spcPct val="80000"/>
              </a:lnSpc>
            </a:pPr>
            <a:r>
              <a:rPr lang="en-US" sz="2400" dirty="0">
                <a:latin typeface="+mj-lt"/>
              </a:rPr>
              <a:t>Kipling says we should keep our individuality and goodness when talking to crowds, as well as stay compassionate and in touch with everyday people despite having achieved high status. We should make ourselves liked by everyone, although not to the point of obsession. </a:t>
            </a:r>
          </a:p>
          <a:p>
            <a:pPr marL="0" indent="0" algn="just">
              <a:lnSpc>
                <a:spcPct val="80000"/>
              </a:lnSpc>
              <a:buNone/>
            </a:pPr>
            <a:endParaRPr lang="en-US" sz="2400" dirty="0">
              <a:latin typeface="+mj-lt"/>
            </a:endParaRPr>
          </a:p>
          <a:p>
            <a:pPr algn="just">
              <a:lnSpc>
                <a:spcPct val="80000"/>
              </a:lnSpc>
            </a:pPr>
            <a:r>
              <a:rPr lang="en-US" sz="2400" dirty="0">
                <a:latin typeface="+mj-lt"/>
              </a:rPr>
              <a:t>Towards the end of the poem the poet imparts the knowledge that time if wasted will never forgive us but if individuals can make the most of whatever time is left by paying heed to his advice then no force can stop them from conquering the world and becoming a man in the real sense of the term.</a:t>
            </a:r>
          </a:p>
        </p:txBody>
      </p:sp>
      <p:sp>
        <p:nvSpPr>
          <p:cNvPr id="4" name="Slide Number Placeholder 3"/>
          <p:cNvSpPr>
            <a:spLocks noGrp="1"/>
          </p:cNvSpPr>
          <p:nvPr>
            <p:ph type="sldNum" sz="quarter" idx="12"/>
          </p:nvPr>
        </p:nvSpPr>
        <p:spPr/>
        <p:txBody>
          <a:bodyPr/>
          <a:lstStyle/>
          <a:p>
            <a:fld id="{3FB9F505-86CC-4561-A9AD-94F5817085E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687474"/>
            <a:ext cx="8037544" cy="1141326"/>
          </a:xfrm>
        </p:spPr>
        <p:txBody>
          <a:bodyPr/>
          <a:lstStyle/>
          <a:p>
            <a:r>
              <a:rPr lang="en-US" dirty="0"/>
              <a:t/>
            </a:r>
            <a:br>
              <a:rPr lang="en-US" dirty="0"/>
            </a:br>
            <a:r>
              <a:rPr lang="en-US" dirty="0"/>
              <a:t>Literary/ Poetic Devices</a:t>
            </a:r>
          </a:p>
        </p:txBody>
      </p:sp>
      <p:sp>
        <p:nvSpPr>
          <p:cNvPr id="53251" name="Rectangle 3"/>
          <p:cNvSpPr>
            <a:spLocks noGrp="1" noChangeArrowheads="1"/>
          </p:cNvSpPr>
          <p:nvPr>
            <p:ph idx="1"/>
          </p:nvPr>
        </p:nvSpPr>
        <p:spPr>
          <a:xfrm>
            <a:off x="457200" y="1905000"/>
            <a:ext cx="8229600" cy="4114800"/>
          </a:xfrm>
        </p:spPr>
        <p:txBody>
          <a:bodyPr>
            <a:normAutofit fontScale="62500" lnSpcReduction="20000"/>
          </a:bodyPr>
          <a:lstStyle/>
          <a:p>
            <a:pPr>
              <a:lnSpc>
                <a:spcPct val="80000"/>
              </a:lnSpc>
              <a:buFont typeface="Wingdings" pitchFamily="2" charset="2"/>
              <a:buNone/>
            </a:pPr>
            <a:r>
              <a:rPr lang="en-US" sz="2000" dirty="0"/>
              <a:t>	</a:t>
            </a:r>
          </a:p>
          <a:p>
            <a:pPr>
              <a:lnSpc>
                <a:spcPct val="80000"/>
              </a:lnSpc>
              <a:buFont typeface="Wingdings" pitchFamily="2" charset="2"/>
              <a:buNone/>
            </a:pPr>
            <a:r>
              <a:rPr lang="en-US" sz="2800" b="1" dirty="0">
                <a:latin typeface="+mj-lt"/>
              </a:rPr>
              <a:t>	</a:t>
            </a:r>
            <a:r>
              <a:rPr lang="en-US" sz="3600" b="1" dirty="0">
                <a:latin typeface="+mj-lt"/>
              </a:rPr>
              <a:t>Personification</a:t>
            </a:r>
            <a:r>
              <a:rPr lang="en-US" sz="3600" dirty="0">
                <a:latin typeface="+mj-lt"/>
              </a:rPr>
              <a:t>: Personification is when a non human thing is given human qualities.</a:t>
            </a:r>
          </a:p>
          <a:p>
            <a:pPr>
              <a:lnSpc>
                <a:spcPct val="80000"/>
              </a:lnSpc>
              <a:buFont typeface="Wingdings" pitchFamily="2" charset="2"/>
              <a:buNone/>
            </a:pPr>
            <a:r>
              <a:rPr lang="en-US" sz="3600" dirty="0">
                <a:latin typeface="+mj-lt"/>
              </a:rPr>
              <a:t>	In Stanza 2, when he states, </a:t>
            </a:r>
            <a:r>
              <a:rPr lang="en-US" sz="3600" i="1" dirty="0">
                <a:latin typeface="+mj-lt"/>
              </a:rPr>
              <a:t>“…and not make dreams your master;”</a:t>
            </a:r>
          </a:p>
          <a:p>
            <a:pPr>
              <a:lnSpc>
                <a:spcPct val="80000"/>
              </a:lnSpc>
              <a:buFont typeface="Wingdings" pitchFamily="2" charset="2"/>
              <a:buNone/>
            </a:pPr>
            <a:r>
              <a:rPr lang="en-US" sz="3600" i="1" dirty="0"/>
              <a:t>  “</a:t>
            </a:r>
            <a:r>
              <a:rPr lang="en-US" sz="3600" i="1" dirty="0">
                <a:latin typeface="+mj-lt"/>
              </a:rPr>
              <a:t>If you can meet with triumph and disaster,  And treat those two imposters just the same;” </a:t>
            </a:r>
          </a:p>
          <a:p>
            <a:pPr>
              <a:lnSpc>
                <a:spcPct val="80000"/>
              </a:lnSpc>
              <a:buFont typeface="Wingdings" pitchFamily="2" charset="2"/>
              <a:buNone/>
            </a:pPr>
            <a:r>
              <a:rPr lang="en-US" sz="3600" dirty="0">
                <a:latin typeface="+mj-lt"/>
              </a:rPr>
              <a:t>	In Stanza 3, when Kipling states, </a:t>
            </a:r>
          </a:p>
          <a:p>
            <a:pPr>
              <a:lnSpc>
                <a:spcPct val="80000"/>
              </a:lnSpc>
              <a:buFont typeface="Wingdings" pitchFamily="2" charset="2"/>
              <a:buNone/>
            </a:pPr>
            <a:r>
              <a:rPr lang="en-US" sz="3600" i="1" dirty="0">
                <a:latin typeface="+mj-lt"/>
              </a:rPr>
              <a:t>  “If you can force your heart and nerve and sinew </a:t>
            </a:r>
            <a:br>
              <a:rPr lang="en-US" sz="3600" i="1" dirty="0">
                <a:latin typeface="+mj-lt"/>
              </a:rPr>
            </a:br>
            <a:r>
              <a:rPr lang="en-US" sz="3600" i="1" dirty="0">
                <a:latin typeface="+mj-lt"/>
              </a:rPr>
              <a:t>To serve your turn long after they are gone”</a:t>
            </a:r>
          </a:p>
          <a:p>
            <a:pPr>
              <a:lnSpc>
                <a:spcPct val="80000"/>
              </a:lnSpc>
              <a:buFont typeface="Wingdings" pitchFamily="2" charset="2"/>
              <a:buNone/>
            </a:pPr>
            <a:r>
              <a:rPr lang="en-US" sz="3600" i="1" dirty="0"/>
              <a:t>	In Stanza 3,</a:t>
            </a:r>
          </a:p>
          <a:p>
            <a:pPr>
              <a:lnSpc>
                <a:spcPct val="80000"/>
              </a:lnSpc>
              <a:buFont typeface="Wingdings" pitchFamily="2" charset="2"/>
              <a:buNone/>
            </a:pPr>
            <a:r>
              <a:rPr lang="en-US" sz="3600" i="1" dirty="0"/>
              <a:t>	Will which says to them: “Hold on”;</a:t>
            </a:r>
            <a:endParaRPr lang="en-US" sz="3600" i="1" dirty="0">
              <a:latin typeface="+mj-lt"/>
            </a:endParaRPr>
          </a:p>
          <a:p>
            <a:pPr marL="324000" lvl="1" indent="0">
              <a:lnSpc>
                <a:spcPct val="80000"/>
              </a:lnSpc>
              <a:buNone/>
            </a:pPr>
            <a:r>
              <a:rPr lang="en-US" sz="2800" i="1" dirty="0">
                <a:latin typeface="+mj-lt"/>
              </a:rPr>
              <a:t>	</a:t>
            </a:r>
          </a:p>
          <a:p>
            <a:pPr marL="324000" lvl="1" indent="0">
              <a:lnSpc>
                <a:spcPct val="80000"/>
              </a:lnSpc>
              <a:buNone/>
            </a:pPr>
            <a:r>
              <a:rPr lang="en-US" sz="2800" dirty="0">
                <a:latin typeface="+mj-lt"/>
              </a:rPr>
              <a:t/>
            </a:r>
            <a:br>
              <a:rPr lang="en-US" sz="2800" dirty="0">
                <a:latin typeface="+mj-lt"/>
              </a:rPr>
            </a:br>
            <a:r>
              <a:rPr lang="en-US" dirty="0">
                <a:latin typeface="+mj-lt"/>
              </a:rPr>
              <a:t/>
            </a:r>
            <a:br>
              <a:rPr lang="en-US" dirty="0">
                <a:latin typeface="+mj-lt"/>
              </a:rPr>
            </a:br>
            <a:r>
              <a:rPr lang="en-US" sz="2000" dirty="0"/>
              <a:t/>
            </a:r>
            <a:br>
              <a:rPr lang="en-US" sz="2000" dirty="0"/>
            </a:br>
            <a:endParaRPr lang="en-US" sz="2000" dirty="0"/>
          </a:p>
        </p:txBody>
      </p:sp>
      <p:sp>
        <p:nvSpPr>
          <p:cNvPr id="4" name="Slide Number Placeholder 3"/>
          <p:cNvSpPr>
            <a:spLocks noGrp="1"/>
          </p:cNvSpPr>
          <p:nvPr>
            <p:ph type="sldNum" sz="quarter" idx="12"/>
          </p:nvPr>
        </p:nvSpPr>
        <p:spPr/>
        <p:txBody>
          <a:bodyPr/>
          <a:lstStyle/>
          <a:p>
            <a:fld id="{3FB9F505-86CC-4561-A9AD-94F5817085E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687474"/>
            <a:ext cx="8113744" cy="1083329"/>
          </a:xfrm>
        </p:spPr>
        <p:txBody>
          <a:bodyPr/>
          <a:lstStyle/>
          <a:p>
            <a:r>
              <a:rPr lang="en-US" dirty="0"/>
              <a:t>	</a:t>
            </a:r>
            <a:br>
              <a:rPr lang="en-US" dirty="0"/>
            </a:br>
            <a:r>
              <a:rPr lang="en-US" dirty="0"/>
              <a:t>Literary/ Poetic Devices</a:t>
            </a:r>
          </a:p>
        </p:txBody>
      </p:sp>
      <p:sp>
        <p:nvSpPr>
          <p:cNvPr id="54275" name="Rectangle 3"/>
          <p:cNvSpPr>
            <a:spLocks noGrp="1" noChangeArrowheads="1"/>
          </p:cNvSpPr>
          <p:nvPr>
            <p:ph idx="1"/>
          </p:nvPr>
        </p:nvSpPr>
        <p:spPr>
          <a:xfrm>
            <a:off x="457200" y="1905000"/>
            <a:ext cx="8229600" cy="4343400"/>
          </a:xfrm>
        </p:spPr>
        <p:txBody>
          <a:bodyPr>
            <a:normAutofit lnSpcReduction="10000"/>
          </a:bodyPr>
          <a:lstStyle/>
          <a:p>
            <a:pPr algn="just">
              <a:lnSpc>
                <a:spcPct val="80000"/>
              </a:lnSpc>
            </a:pPr>
            <a:r>
              <a:rPr lang="en-US" sz="2400" b="1" dirty="0">
                <a:latin typeface="+mj-lt"/>
              </a:rPr>
              <a:t>Repetition</a:t>
            </a:r>
            <a:r>
              <a:rPr lang="en-US" sz="2400" dirty="0">
                <a:latin typeface="+mj-lt"/>
              </a:rPr>
              <a:t>: Repetition is the repeated use of a word or phrase for a certain effect. In this poem, Kipling uses repetition with the word “you” throughout the entire poem.</a:t>
            </a:r>
          </a:p>
          <a:p>
            <a:pPr algn="just">
              <a:lnSpc>
                <a:spcPct val="80000"/>
              </a:lnSpc>
            </a:pPr>
            <a:r>
              <a:rPr lang="en-US" sz="2400" dirty="0">
                <a:latin typeface="+mj-lt"/>
              </a:rPr>
              <a:t>The word ‘If’ is repeated over and over, at the beginning of many lines, showing that the poet is building up one continuous idea (of how to be a mature, fully balanced and successful person)</a:t>
            </a:r>
          </a:p>
          <a:p>
            <a:pPr>
              <a:lnSpc>
                <a:spcPct val="110000"/>
              </a:lnSpc>
            </a:pPr>
            <a:r>
              <a:rPr lang="en-US" sz="2400" b="1" dirty="0">
                <a:latin typeface="+mj-lt"/>
              </a:rPr>
              <a:t>Alliteration</a:t>
            </a:r>
            <a:r>
              <a:rPr lang="en-US" sz="2400" dirty="0">
                <a:latin typeface="+mj-lt"/>
              </a:rPr>
              <a:t> is the repetition of the consonant sound at the beginning of consecutive words. A few examples…</a:t>
            </a:r>
            <a:br>
              <a:rPr lang="en-US" sz="2400" dirty="0">
                <a:latin typeface="+mj-lt"/>
              </a:rPr>
            </a:br>
            <a:r>
              <a:rPr lang="en-US" sz="2400" dirty="0">
                <a:latin typeface="+mj-lt"/>
              </a:rPr>
              <a:t>“with </a:t>
            </a:r>
            <a:r>
              <a:rPr lang="en-US" sz="2400" dirty="0" err="1">
                <a:latin typeface="+mj-lt"/>
              </a:rPr>
              <a:t>wornout</a:t>
            </a:r>
            <a:r>
              <a:rPr lang="en-US" sz="2400" dirty="0">
                <a:latin typeface="+mj-lt"/>
              </a:rPr>
              <a:t> tools”</a:t>
            </a:r>
            <a:br>
              <a:rPr lang="en-US" sz="2400" dirty="0">
                <a:latin typeface="+mj-lt"/>
              </a:rPr>
            </a:br>
            <a:r>
              <a:rPr lang="en-US" sz="2400" dirty="0">
                <a:latin typeface="+mj-lt"/>
              </a:rPr>
              <a:t>“sixty seconds”</a:t>
            </a:r>
            <a:r>
              <a:rPr lang="en-US" sz="2000" dirty="0">
                <a:latin typeface="+mj-lt"/>
              </a:rPr>
              <a:t> </a:t>
            </a:r>
          </a:p>
          <a:p>
            <a:pPr marL="457200" lvl="1" indent="0">
              <a:lnSpc>
                <a:spcPct val="80000"/>
              </a:lnSpc>
              <a:buNone/>
            </a:pPr>
            <a:r>
              <a:rPr lang="en-US" sz="2000" dirty="0">
                <a:latin typeface="+mj-lt"/>
              </a:rPr>
              <a:t/>
            </a:r>
            <a:br>
              <a:rPr lang="en-US" sz="2000" dirty="0">
                <a:latin typeface="+mj-lt"/>
              </a:rPr>
            </a:br>
            <a:endParaRPr lang="en-US" sz="2000" dirty="0">
              <a:latin typeface="+mj-lt"/>
            </a:endParaRPr>
          </a:p>
        </p:txBody>
      </p:sp>
      <p:sp>
        <p:nvSpPr>
          <p:cNvPr id="4" name="Slide Number Placeholder 3"/>
          <p:cNvSpPr>
            <a:spLocks noGrp="1"/>
          </p:cNvSpPr>
          <p:nvPr>
            <p:ph type="sldNum" sz="quarter" idx="12"/>
          </p:nvPr>
        </p:nvSpPr>
        <p:spPr/>
        <p:txBody>
          <a:bodyPr/>
          <a:lstStyle/>
          <a:p>
            <a:fld id="{3FB9F505-86CC-4561-A9AD-94F5817085E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E264A-65AE-4DEB-8F57-6C019BC664E5}"/>
              </a:ext>
            </a:extLst>
          </p:cNvPr>
          <p:cNvSpPr>
            <a:spLocks noGrp="1"/>
          </p:cNvSpPr>
          <p:nvPr>
            <p:ph type="title"/>
          </p:nvPr>
        </p:nvSpPr>
        <p:spPr>
          <a:xfrm>
            <a:off x="762000" y="804520"/>
            <a:ext cx="7772399" cy="1049235"/>
          </a:xfrm>
        </p:spPr>
        <p:txBody>
          <a:bodyPr/>
          <a:lstStyle/>
          <a:p>
            <a:r>
              <a:rPr lang="en-US" dirty="0"/>
              <a:t/>
            </a:r>
            <a:br>
              <a:rPr lang="en-US" dirty="0"/>
            </a:br>
            <a:r>
              <a:rPr lang="en-US" dirty="0"/>
              <a:t>Literary/ Poetic Devices</a:t>
            </a:r>
            <a:endParaRPr lang="en-IN" dirty="0"/>
          </a:p>
        </p:txBody>
      </p:sp>
      <p:sp>
        <p:nvSpPr>
          <p:cNvPr id="3" name="Content Placeholder 2">
            <a:extLst>
              <a:ext uri="{FF2B5EF4-FFF2-40B4-BE49-F238E27FC236}">
                <a16:creationId xmlns:a16="http://schemas.microsoft.com/office/drawing/2014/main" xmlns="" id="{DFEDD8A5-21F1-40CF-A5AC-E82C3CDBE43E}"/>
              </a:ext>
            </a:extLst>
          </p:cNvPr>
          <p:cNvSpPr>
            <a:spLocks noGrp="1"/>
          </p:cNvSpPr>
          <p:nvPr>
            <p:ph idx="1"/>
          </p:nvPr>
        </p:nvSpPr>
        <p:spPr>
          <a:xfrm>
            <a:off x="838201" y="1905000"/>
            <a:ext cx="7696198" cy="4148479"/>
          </a:xfrm>
        </p:spPr>
        <p:txBody>
          <a:bodyPr>
            <a:normAutofit/>
          </a:bodyPr>
          <a:lstStyle/>
          <a:p>
            <a:pPr algn="just"/>
            <a:r>
              <a:rPr lang="en-US" sz="2400" dirty="0"/>
              <a:t>Metaphor</a:t>
            </a:r>
          </a:p>
          <a:p>
            <a:pPr lvl="1" algn="just"/>
            <a:r>
              <a:rPr lang="en-US" sz="2400" dirty="0"/>
              <a:t>Unforgiving minute (Refers to time that waits for no man; it is like a race where every minute is very precious</a:t>
            </a:r>
            <a:r>
              <a:rPr lang="en-US" sz="2000" dirty="0"/>
              <a:t>.)</a:t>
            </a:r>
            <a:endParaRPr lang="en-IN" sz="2000" dirty="0"/>
          </a:p>
        </p:txBody>
      </p:sp>
      <p:sp>
        <p:nvSpPr>
          <p:cNvPr id="4" name="Slide Number Placeholder 3"/>
          <p:cNvSpPr>
            <a:spLocks noGrp="1"/>
          </p:cNvSpPr>
          <p:nvPr>
            <p:ph type="sldNum" sz="quarter" idx="12"/>
          </p:nvPr>
        </p:nvSpPr>
        <p:spPr/>
        <p:txBody>
          <a:bodyPr/>
          <a:lstStyle/>
          <a:p>
            <a:fld id="{3FB9F505-86CC-4561-A9AD-94F5817085E8}" type="slidenum">
              <a:rPr lang="en-US" smtClean="0"/>
              <a:pPr/>
              <a:t>18</a:t>
            </a:fld>
            <a:endParaRPr lang="en-US"/>
          </a:p>
        </p:txBody>
      </p:sp>
    </p:spTree>
    <p:extLst>
      <p:ext uri="{BB962C8B-B14F-4D97-AF65-F5344CB8AC3E}">
        <p14:creationId xmlns:p14="http://schemas.microsoft.com/office/powerpoint/2010/main" xmlns="" val="248338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914CC4-893D-4894-8C18-AA429D5164A4}"/>
              </a:ext>
            </a:extLst>
          </p:cNvPr>
          <p:cNvSpPr>
            <a:spLocks noGrp="1"/>
          </p:cNvSpPr>
          <p:nvPr>
            <p:ph type="title"/>
          </p:nvPr>
        </p:nvSpPr>
        <p:spPr>
          <a:xfrm>
            <a:off x="685800" y="804520"/>
            <a:ext cx="7772400" cy="1049235"/>
          </a:xfrm>
        </p:spPr>
        <p:txBody>
          <a:bodyPr/>
          <a:lstStyle/>
          <a:p>
            <a:r>
              <a:rPr lang="en-US" dirty="0"/>
              <a:t/>
            </a:r>
            <a:br>
              <a:rPr lang="en-US" dirty="0"/>
            </a:br>
            <a:r>
              <a:rPr lang="en-US" dirty="0"/>
              <a:t>Form &amp; Structure</a:t>
            </a:r>
            <a:endParaRPr lang="en-IN" dirty="0"/>
          </a:p>
        </p:txBody>
      </p:sp>
      <p:sp>
        <p:nvSpPr>
          <p:cNvPr id="3" name="Content Placeholder 2">
            <a:extLst>
              <a:ext uri="{FF2B5EF4-FFF2-40B4-BE49-F238E27FC236}">
                <a16:creationId xmlns:a16="http://schemas.microsoft.com/office/drawing/2014/main" xmlns="" id="{B69133E2-3178-42F3-A513-7A832C2AF4E1}"/>
              </a:ext>
            </a:extLst>
          </p:cNvPr>
          <p:cNvSpPr>
            <a:spLocks noGrp="1"/>
          </p:cNvSpPr>
          <p:nvPr>
            <p:ph idx="1"/>
          </p:nvPr>
        </p:nvSpPr>
        <p:spPr>
          <a:xfrm>
            <a:off x="685800" y="1905000"/>
            <a:ext cx="7885144" cy="4148480"/>
          </a:xfrm>
        </p:spPr>
        <p:txBody>
          <a:bodyPr/>
          <a:lstStyle/>
          <a:p>
            <a:pPr algn="just"/>
            <a:r>
              <a:rPr lang="en-US" sz="2400" dirty="0"/>
              <a:t>The poem is split </a:t>
            </a:r>
            <a:r>
              <a:rPr lang="en-US" sz="2400" b="1" dirty="0"/>
              <a:t>regularly </a:t>
            </a:r>
            <a:r>
              <a:rPr lang="en-US" sz="2400" dirty="0"/>
              <a:t>into three octaves (8 line stanzas), with an ABABCDCD (</a:t>
            </a:r>
            <a:r>
              <a:rPr lang="en-US" sz="2400" b="1" dirty="0"/>
              <a:t>alternate rhyme</a:t>
            </a:r>
            <a:r>
              <a:rPr lang="en-US" sz="2400" dirty="0"/>
              <a:t>)</a:t>
            </a:r>
            <a:r>
              <a:rPr lang="en-US" sz="2400" b="1" dirty="0"/>
              <a:t> rhyme scheme </a:t>
            </a:r>
          </a:p>
          <a:p>
            <a:pPr algn="just"/>
            <a:r>
              <a:rPr lang="en-US" sz="2400" dirty="0"/>
              <a:t>We can say that the poem has a </a:t>
            </a:r>
            <a:r>
              <a:rPr lang="en-US" sz="2400" b="1" dirty="0"/>
              <a:t>didactic message </a:t>
            </a:r>
            <a:r>
              <a:rPr lang="en-US" sz="2400" dirty="0"/>
              <a:t>— it is intended to teach readers about success, happiness and fulfilment in life.</a:t>
            </a:r>
            <a:endParaRPr lang="en-IN" sz="2400" dirty="0"/>
          </a:p>
          <a:p>
            <a:endParaRPr lang="en-IN" dirty="0"/>
          </a:p>
        </p:txBody>
      </p:sp>
      <p:sp>
        <p:nvSpPr>
          <p:cNvPr id="4" name="Slide Number Placeholder 3"/>
          <p:cNvSpPr>
            <a:spLocks noGrp="1"/>
          </p:cNvSpPr>
          <p:nvPr>
            <p:ph type="sldNum" sz="quarter" idx="12"/>
          </p:nvPr>
        </p:nvSpPr>
        <p:spPr/>
        <p:txBody>
          <a:bodyPr/>
          <a:lstStyle/>
          <a:p>
            <a:fld id="{3FB9F505-86CC-4561-A9AD-94F5817085E8}" type="slidenum">
              <a:rPr lang="en-US" smtClean="0"/>
              <a:pPr/>
              <a:t>19</a:t>
            </a:fld>
            <a:endParaRPr lang="en-US"/>
          </a:p>
        </p:txBody>
      </p:sp>
    </p:spTree>
    <p:extLst>
      <p:ext uri="{BB962C8B-B14F-4D97-AF65-F5344CB8AC3E}">
        <p14:creationId xmlns:p14="http://schemas.microsoft.com/office/powerpoint/2010/main" xmlns="" val="141006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DCF0F-9E22-470F-9932-7BC3F8750DC9}"/>
              </a:ext>
            </a:extLst>
          </p:cNvPr>
          <p:cNvSpPr>
            <a:spLocks noGrp="1"/>
          </p:cNvSpPr>
          <p:nvPr>
            <p:ph type="title"/>
          </p:nvPr>
        </p:nvSpPr>
        <p:spPr/>
        <p:txBody>
          <a:bodyPr/>
          <a:lstStyle/>
          <a:p>
            <a:r>
              <a:rPr lang="en-US" sz="4000" dirty="0"/>
              <a:t>Content to be covered</a:t>
            </a:r>
            <a:endParaRPr lang="en-IN" sz="4000" dirty="0"/>
          </a:p>
        </p:txBody>
      </p:sp>
      <p:sp>
        <p:nvSpPr>
          <p:cNvPr id="3" name="Content Placeholder 2">
            <a:extLst>
              <a:ext uri="{FF2B5EF4-FFF2-40B4-BE49-F238E27FC236}">
                <a16:creationId xmlns:a16="http://schemas.microsoft.com/office/drawing/2014/main" xmlns="" id="{4B2F9655-85C0-47E0-A4EF-B08C3634CCB6}"/>
              </a:ext>
            </a:extLst>
          </p:cNvPr>
          <p:cNvSpPr>
            <a:spLocks noGrp="1"/>
          </p:cNvSpPr>
          <p:nvPr>
            <p:ph idx="1"/>
          </p:nvPr>
        </p:nvSpPr>
        <p:spPr>
          <a:xfrm>
            <a:off x="838200" y="1905001"/>
            <a:ext cx="7620000" cy="4191000"/>
          </a:xfrm>
        </p:spPr>
        <p:txBody>
          <a:bodyPr>
            <a:normAutofit fontScale="92500" lnSpcReduction="20000"/>
          </a:bodyPr>
          <a:lstStyle/>
          <a:p>
            <a:r>
              <a:rPr lang="en-US" dirty="0">
                <a:latin typeface="+mj-lt"/>
              </a:rPr>
              <a:t>About the Poet</a:t>
            </a:r>
          </a:p>
          <a:p>
            <a:r>
              <a:rPr lang="en-US" dirty="0">
                <a:latin typeface="+mj-lt"/>
              </a:rPr>
              <a:t>About the Poem</a:t>
            </a:r>
          </a:p>
          <a:p>
            <a:r>
              <a:rPr lang="en-US" dirty="0">
                <a:latin typeface="+mj-lt"/>
              </a:rPr>
              <a:t>Contemporary Relevance</a:t>
            </a:r>
          </a:p>
          <a:p>
            <a:r>
              <a:rPr lang="en-US" dirty="0">
                <a:latin typeface="+mj-lt"/>
              </a:rPr>
              <a:t>Central Theme</a:t>
            </a:r>
          </a:p>
          <a:p>
            <a:r>
              <a:rPr lang="en-US" dirty="0">
                <a:latin typeface="+mj-lt"/>
              </a:rPr>
              <a:t>Stanza Explanation</a:t>
            </a:r>
          </a:p>
          <a:p>
            <a:r>
              <a:rPr lang="en-US" dirty="0" smtClean="0">
                <a:latin typeface="+mj-lt"/>
              </a:rPr>
              <a:t>Questions</a:t>
            </a:r>
          </a:p>
          <a:p>
            <a:pPr>
              <a:buNone/>
            </a:pPr>
            <a:endParaRPr lang="en-US" dirty="0" smtClean="0">
              <a:latin typeface="+mj-lt"/>
            </a:endParaRPr>
          </a:p>
          <a:p>
            <a:pPr>
              <a:buNone/>
            </a:pPr>
            <a:r>
              <a:rPr lang="en-US" dirty="0" smtClean="0"/>
              <a:t>Resource </a:t>
            </a:r>
            <a:r>
              <a:rPr lang="en-US" dirty="0" smtClean="0"/>
              <a:t>to be consulted for further reading:</a:t>
            </a:r>
          </a:p>
          <a:p>
            <a:pPr>
              <a:buNone/>
            </a:pPr>
            <a:r>
              <a:rPr lang="en-IN" dirty="0" smtClean="0">
                <a:latin typeface="+mj-lt"/>
              </a:rPr>
              <a:t>https://medium.com/@</a:t>
            </a:r>
            <a:r>
              <a:rPr lang="en-IN" dirty="0" smtClean="0">
                <a:latin typeface="+mj-lt"/>
              </a:rPr>
              <a:t>scrbblyblog/if-by-rudyard-kipling-poetry-analysis-beadeb159fd8</a:t>
            </a:r>
            <a:fld id="{7FB4CDD4-9D23-4C10-838F-DF70B77188CE}" type="slidenum">
              <a:rPr lang="en-IN" smtClean="0">
                <a:latin typeface="+mj-lt"/>
              </a:rPr>
              <a:t>2</a:t>
            </a:fld>
            <a:fld id="{27B1A30A-715B-4A71-96CF-FCDBCAE627A5}" type="slidenum">
              <a:rPr lang="en-IN" smtClean="0">
                <a:latin typeface="+mj-lt"/>
              </a:rPr>
              <a:t>2</a:t>
            </a:fld>
            <a:endParaRPr lang="en-IN" dirty="0">
              <a:latin typeface="+mj-lt"/>
            </a:endParaRPr>
          </a:p>
        </p:txBody>
      </p:sp>
      <p:sp>
        <p:nvSpPr>
          <p:cNvPr id="4" name="Slide Number Placeholder 3"/>
          <p:cNvSpPr>
            <a:spLocks noGrp="1"/>
          </p:cNvSpPr>
          <p:nvPr>
            <p:ph type="sldNum" sz="quarter" idx="12"/>
          </p:nvPr>
        </p:nvSpPr>
        <p:spPr/>
        <p:txBody>
          <a:bodyPr/>
          <a:lstStyle/>
          <a:p>
            <a:fld id="{3FB9F505-86CC-4561-A9AD-94F5817085E8}" type="slidenum">
              <a:rPr lang="en-US" smtClean="0"/>
              <a:pPr/>
              <a:t>2</a:t>
            </a:fld>
            <a:endParaRPr lang="en-US"/>
          </a:p>
        </p:txBody>
      </p:sp>
    </p:spTree>
    <p:extLst>
      <p:ext uri="{BB962C8B-B14F-4D97-AF65-F5344CB8AC3E}">
        <p14:creationId xmlns:p14="http://schemas.microsoft.com/office/powerpoint/2010/main" xmlns="" val="244998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C563A-96F5-49E5-AB31-4773455224FE}"/>
              </a:ext>
            </a:extLst>
          </p:cNvPr>
          <p:cNvSpPr>
            <a:spLocks noGrp="1"/>
          </p:cNvSpPr>
          <p:nvPr>
            <p:ph type="title"/>
          </p:nvPr>
        </p:nvSpPr>
        <p:spPr>
          <a:xfrm>
            <a:off x="914401" y="804520"/>
            <a:ext cx="7696198" cy="1049235"/>
          </a:xfrm>
        </p:spPr>
        <p:txBody>
          <a:bodyPr/>
          <a:lstStyle/>
          <a:p>
            <a:r>
              <a:rPr lang="en-US" dirty="0"/>
              <a:t/>
            </a:r>
            <a:br>
              <a:rPr lang="en-US" dirty="0"/>
            </a:br>
            <a:r>
              <a:rPr lang="en-IN" dirty="0"/>
              <a:t>Think…</a:t>
            </a:r>
          </a:p>
        </p:txBody>
      </p:sp>
      <p:sp>
        <p:nvSpPr>
          <p:cNvPr id="3" name="Content Placeholder 2">
            <a:extLst>
              <a:ext uri="{FF2B5EF4-FFF2-40B4-BE49-F238E27FC236}">
                <a16:creationId xmlns:a16="http://schemas.microsoft.com/office/drawing/2014/main" xmlns="" id="{9B4E8DA6-404D-49FC-87FD-82AB6923B4E2}"/>
              </a:ext>
            </a:extLst>
          </p:cNvPr>
          <p:cNvSpPr>
            <a:spLocks noGrp="1"/>
          </p:cNvSpPr>
          <p:nvPr>
            <p:ph idx="1"/>
          </p:nvPr>
        </p:nvSpPr>
        <p:spPr>
          <a:xfrm>
            <a:off x="838200" y="1853755"/>
            <a:ext cx="7772399" cy="4199725"/>
          </a:xfrm>
        </p:spPr>
        <p:txBody>
          <a:bodyPr/>
          <a:lstStyle/>
          <a:p>
            <a:r>
              <a:rPr lang="en-US" sz="2400" dirty="0"/>
              <a:t>Illustrate the poet’s approach towards dreams and goals.</a:t>
            </a:r>
          </a:p>
          <a:p>
            <a:r>
              <a:rPr lang="en-US" sz="2400" dirty="0"/>
              <a:t>“ Never breathe a word about your loss”. How does this phrase build a stoic attitude in one?</a:t>
            </a:r>
          </a:p>
          <a:p>
            <a:r>
              <a:rPr lang="en-US" sz="2400" dirty="0"/>
              <a:t>What according to the poet are the two imposters in life?</a:t>
            </a:r>
          </a:p>
          <a:p>
            <a:r>
              <a:rPr lang="en-US" sz="2400" dirty="0"/>
              <a:t>What is the message conveyed in the last stanza of the poem?</a:t>
            </a:r>
          </a:p>
          <a:p>
            <a:r>
              <a:rPr lang="en-US" sz="2400" dirty="0"/>
              <a:t>What does Knaves represent?</a:t>
            </a:r>
          </a:p>
          <a:p>
            <a:endParaRPr lang="en-US" dirty="0"/>
          </a:p>
          <a:p>
            <a:endParaRPr lang="en-IN" dirty="0"/>
          </a:p>
        </p:txBody>
      </p:sp>
      <p:sp>
        <p:nvSpPr>
          <p:cNvPr id="4" name="Slide Number Placeholder 3"/>
          <p:cNvSpPr>
            <a:spLocks noGrp="1"/>
          </p:cNvSpPr>
          <p:nvPr>
            <p:ph type="sldNum" sz="quarter" idx="12"/>
          </p:nvPr>
        </p:nvSpPr>
        <p:spPr/>
        <p:txBody>
          <a:bodyPr/>
          <a:lstStyle/>
          <a:p>
            <a:fld id="{3FB9F505-86CC-4561-A9AD-94F5817085E8}" type="slidenum">
              <a:rPr lang="en-US" smtClean="0"/>
              <a:pPr/>
              <a:t>20</a:t>
            </a:fld>
            <a:endParaRPr lang="en-US"/>
          </a:p>
        </p:txBody>
      </p:sp>
    </p:spTree>
    <p:extLst>
      <p:ext uri="{BB962C8B-B14F-4D97-AF65-F5344CB8AC3E}">
        <p14:creationId xmlns:p14="http://schemas.microsoft.com/office/powerpoint/2010/main" xmlns="" val="1784632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AE128-81CD-4217-9A03-969E37758652}"/>
              </a:ext>
            </a:extLst>
          </p:cNvPr>
          <p:cNvSpPr>
            <a:spLocks noGrp="1"/>
          </p:cNvSpPr>
          <p:nvPr>
            <p:ph type="title"/>
          </p:nvPr>
        </p:nvSpPr>
        <p:spPr>
          <a:xfrm>
            <a:off x="581192" y="1214422"/>
            <a:ext cx="7648407" cy="639333"/>
          </a:xfrm>
        </p:spPr>
        <p:txBody>
          <a:bodyPr/>
          <a:lstStyle/>
          <a:p>
            <a:r>
              <a:rPr lang="en-US" dirty="0"/>
              <a:t> References</a:t>
            </a:r>
            <a:endParaRPr lang="en-IN" dirty="0"/>
          </a:p>
        </p:txBody>
      </p:sp>
      <p:sp>
        <p:nvSpPr>
          <p:cNvPr id="3" name="Content Placeholder 2">
            <a:extLst>
              <a:ext uri="{FF2B5EF4-FFF2-40B4-BE49-F238E27FC236}">
                <a16:creationId xmlns:a16="http://schemas.microsoft.com/office/drawing/2014/main" xmlns="" id="{4744B487-50BB-4523-AC56-C4E45372897F}"/>
              </a:ext>
            </a:extLst>
          </p:cNvPr>
          <p:cNvSpPr>
            <a:spLocks noGrp="1"/>
          </p:cNvSpPr>
          <p:nvPr>
            <p:ph idx="1"/>
          </p:nvPr>
        </p:nvSpPr>
        <p:spPr>
          <a:xfrm>
            <a:off x="581192" y="1905000"/>
            <a:ext cx="8105608" cy="4148480"/>
          </a:xfrm>
        </p:spPr>
        <p:txBody>
          <a:bodyPr/>
          <a:lstStyle/>
          <a:p>
            <a:pPr algn="just"/>
            <a:r>
              <a:rPr lang="en-IN" sz="2400" dirty="0">
                <a:latin typeface="+mj-lt"/>
                <a:hlinkClick r:id="rId2"/>
              </a:rPr>
              <a:t>https://medium.com/@scrbblyblog/if-by-rudyard-kipling-poetry-analysis-beadeb159fd8</a:t>
            </a:r>
            <a:endParaRPr lang="en-IN" sz="2400" dirty="0">
              <a:latin typeface="+mj-lt"/>
            </a:endParaRPr>
          </a:p>
          <a:p>
            <a:pPr algn="just"/>
            <a:r>
              <a:rPr lang="en-IN" sz="2400" dirty="0">
                <a:latin typeface="+mj-lt"/>
              </a:rPr>
              <a:t>https://www.aplustopper.com/plus-one-english-textbook-answers-unit-1-chapter-4/</a:t>
            </a:r>
          </a:p>
        </p:txBody>
      </p:sp>
      <p:sp>
        <p:nvSpPr>
          <p:cNvPr id="4" name="Slide Number Placeholder 3"/>
          <p:cNvSpPr>
            <a:spLocks noGrp="1"/>
          </p:cNvSpPr>
          <p:nvPr>
            <p:ph type="sldNum" sz="quarter" idx="12"/>
          </p:nvPr>
        </p:nvSpPr>
        <p:spPr/>
        <p:txBody>
          <a:bodyPr/>
          <a:lstStyle/>
          <a:p>
            <a:fld id="{3FB9F505-86CC-4561-A9AD-94F5817085E8}" type="slidenum">
              <a:rPr lang="en-US" smtClean="0"/>
              <a:pPr/>
              <a:t>21</a:t>
            </a:fld>
            <a:endParaRPr lang="en-US"/>
          </a:p>
        </p:txBody>
      </p:sp>
    </p:spTree>
    <p:extLst>
      <p:ext uri="{BB962C8B-B14F-4D97-AF65-F5344CB8AC3E}">
        <p14:creationId xmlns:p14="http://schemas.microsoft.com/office/powerpoint/2010/main" xmlns="" val="130523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533400"/>
            <a:ext cx="7924800" cy="1219200"/>
          </a:xfrm>
        </p:spPr>
        <p:txBody>
          <a:bodyPr/>
          <a:lstStyle/>
          <a:p>
            <a:r>
              <a:rPr lang="en-US" dirty="0"/>
              <a:t>	</a:t>
            </a:r>
            <a:br>
              <a:rPr lang="en-US" dirty="0"/>
            </a:br>
            <a:r>
              <a:rPr lang="en-US" dirty="0"/>
              <a:t>About Rudyard Kipling</a:t>
            </a:r>
          </a:p>
        </p:txBody>
      </p:sp>
      <p:sp>
        <p:nvSpPr>
          <p:cNvPr id="56323" name="Rectangle 3"/>
          <p:cNvSpPr>
            <a:spLocks noGrp="1" noChangeArrowheads="1"/>
          </p:cNvSpPr>
          <p:nvPr>
            <p:ph idx="1"/>
          </p:nvPr>
        </p:nvSpPr>
        <p:spPr>
          <a:xfrm>
            <a:off x="457200" y="1905000"/>
            <a:ext cx="8229600" cy="4191000"/>
          </a:xfrm>
        </p:spPr>
        <p:txBody>
          <a:bodyPr/>
          <a:lstStyle/>
          <a:p>
            <a:pPr marL="0" indent="0">
              <a:lnSpc>
                <a:spcPct val="80000"/>
              </a:lnSpc>
              <a:buNone/>
            </a:pPr>
            <a:endParaRPr lang="en-US" sz="2000" dirty="0"/>
          </a:p>
          <a:p>
            <a:pPr algn="just">
              <a:lnSpc>
                <a:spcPct val="80000"/>
              </a:lnSpc>
            </a:pPr>
            <a:r>
              <a:rPr lang="en-US" sz="2400" dirty="0">
                <a:latin typeface="+mj-lt"/>
              </a:rPr>
              <a:t>Experience of being brought up by foster parents impacted his writing. </a:t>
            </a:r>
          </a:p>
          <a:p>
            <a:pPr algn="just">
              <a:lnSpc>
                <a:spcPct val="80000"/>
              </a:lnSpc>
            </a:pPr>
            <a:r>
              <a:rPr lang="en-US" sz="2400" dirty="0">
                <a:latin typeface="+mj-lt"/>
              </a:rPr>
              <a:t>Rudyard was greatly influenced by some very talented writers, which really started him on his writing journey. Three of these writers were his uncle, Burne-Jones, Cormell Price, and William Morris.</a:t>
            </a:r>
          </a:p>
          <a:p>
            <a:pPr algn="just">
              <a:lnSpc>
                <a:spcPct val="80000"/>
              </a:lnSpc>
            </a:pPr>
            <a:r>
              <a:rPr lang="en-US" sz="2400" dirty="0">
                <a:latin typeface="+mj-lt"/>
              </a:rPr>
              <a:t>He was actually awarded a Nobel Peace Prize, in 1907, and became very famous.</a:t>
            </a:r>
          </a:p>
          <a:p>
            <a:pPr algn="just">
              <a:lnSpc>
                <a:spcPct val="80000"/>
              </a:lnSpc>
            </a:pPr>
            <a:r>
              <a:rPr lang="en-US" sz="2400" dirty="0">
                <a:latin typeface="+mj-lt"/>
              </a:rPr>
              <a:t>The beauty and elegance of the poem contrasts starkly with Kipling largely tragic and unhappy life.</a:t>
            </a:r>
          </a:p>
        </p:txBody>
      </p:sp>
      <p:sp>
        <p:nvSpPr>
          <p:cNvPr id="4" name="Slide Number Placeholder 3"/>
          <p:cNvSpPr>
            <a:spLocks noGrp="1"/>
          </p:cNvSpPr>
          <p:nvPr>
            <p:ph type="sldNum" sz="quarter" idx="12"/>
          </p:nvPr>
        </p:nvSpPr>
        <p:spPr/>
        <p:txBody>
          <a:bodyPr/>
          <a:lstStyle/>
          <a:p>
            <a:fld id="{3FB9F505-86CC-4561-A9AD-94F5817085E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687474"/>
            <a:ext cx="8229600" cy="1083329"/>
          </a:xfrm>
        </p:spPr>
        <p:txBody>
          <a:bodyPr/>
          <a:lstStyle/>
          <a:p>
            <a:r>
              <a:rPr lang="en-US" b="1" i="1" dirty="0"/>
              <a:t>  </a:t>
            </a:r>
            <a:br>
              <a:rPr lang="en-US" b="1" i="1" dirty="0"/>
            </a:br>
            <a:r>
              <a:rPr lang="en-US" dirty="0"/>
              <a:t>About the Poem</a:t>
            </a:r>
          </a:p>
        </p:txBody>
      </p:sp>
      <p:sp>
        <p:nvSpPr>
          <p:cNvPr id="60419" name="Rectangle 3"/>
          <p:cNvSpPr>
            <a:spLocks noGrp="1" noChangeArrowheads="1"/>
          </p:cNvSpPr>
          <p:nvPr>
            <p:ph idx="1"/>
          </p:nvPr>
        </p:nvSpPr>
        <p:spPr>
          <a:xfrm>
            <a:off x="609600" y="1905000"/>
            <a:ext cx="7924800" cy="4114800"/>
          </a:xfrm>
        </p:spPr>
        <p:txBody>
          <a:bodyPr>
            <a:normAutofit fontScale="92500" lnSpcReduction="20000"/>
          </a:bodyPr>
          <a:lstStyle/>
          <a:p>
            <a:pPr algn="just"/>
            <a:r>
              <a:rPr lang="en-US" sz="2400" dirty="0">
                <a:latin typeface="+mj-lt"/>
              </a:rPr>
              <a:t>The inspirational poem “If “ first appeared in his collection” Rewards &amp; Fairies” in 1909.</a:t>
            </a:r>
          </a:p>
          <a:p>
            <a:pPr algn="just"/>
            <a:r>
              <a:rPr lang="en-US" sz="2400" dirty="0">
                <a:latin typeface="+mj-lt"/>
              </a:rPr>
              <a:t>It is a lyric poem…rather than a story, there is an exploration of an idea. The speaker is giving the readers wise advice.</a:t>
            </a:r>
          </a:p>
          <a:p>
            <a:pPr algn="just"/>
            <a:r>
              <a:rPr lang="en-US" sz="2400" dirty="0">
                <a:latin typeface="+mj-lt"/>
              </a:rPr>
              <a:t> “If”  is an inspirational and motivational poem that suggests  set of rules for grown –up living.</a:t>
            </a:r>
          </a:p>
          <a:p>
            <a:pPr algn="just"/>
            <a:r>
              <a:rPr lang="en-US" sz="2400" dirty="0">
                <a:latin typeface="+mj-lt"/>
              </a:rPr>
              <a:t>It contains mottos and maxims for life and is a blueprint for personal integrity , behavior and self development</a:t>
            </a:r>
          </a:p>
          <a:p>
            <a:pPr algn="just"/>
            <a:r>
              <a:rPr lang="en-US" sz="2400" dirty="0">
                <a:latin typeface="+mj-lt"/>
              </a:rPr>
              <a:t>Rudyard Kipling wrote the poem "If" in an attempt to show the reader how to live life and solve problems simply. </a:t>
            </a:r>
          </a:p>
          <a:p>
            <a:pPr algn="just">
              <a:buFont typeface="Wingdings" pitchFamily="2" charset="2"/>
              <a:buNone/>
            </a:pPr>
            <a:endParaRPr lang="en-US" sz="2000" dirty="0"/>
          </a:p>
        </p:txBody>
      </p:sp>
      <p:sp>
        <p:nvSpPr>
          <p:cNvPr id="4" name="Slide Number Placeholder 3"/>
          <p:cNvSpPr>
            <a:spLocks noGrp="1"/>
          </p:cNvSpPr>
          <p:nvPr>
            <p:ph type="sldNum" sz="quarter" idx="12"/>
          </p:nvPr>
        </p:nvSpPr>
        <p:spPr/>
        <p:txBody>
          <a:bodyPr/>
          <a:lstStyle/>
          <a:p>
            <a:fld id="{3FB9F505-86CC-4561-A9AD-94F5817085E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BF8C4-A872-421E-99E5-9DDEB20C3AA0}"/>
              </a:ext>
            </a:extLst>
          </p:cNvPr>
          <p:cNvSpPr>
            <a:spLocks noGrp="1"/>
          </p:cNvSpPr>
          <p:nvPr>
            <p:ph type="title"/>
          </p:nvPr>
        </p:nvSpPr>
        <p:spPr>
          <a:xfrm>
            <a:off x="457200" y="727074"/>
            <a:ext cx="8153400" cy="1101725"/>
          </a:xfrm>
        </p:spPr>
        <p:txBody>
          <a:bodyPr/>
          <a:lstStyle/>
          <a:p>
            <a:r>
              <a:rPr lang="en-US" dirty="0"/>
              <a:t/>
            </a:r>
            <a:br>
              <a:rPr lang="en-US" dirty="0"/>
            </a:br>
            <a:r>
              <a:rPr lang="en-US" dirty="0"/>
              <a:t>Contemporary Relevance</a:t>
            </a:r>
            <a:endParaRPr lang="en-IN" dirty="0"/>
          </a:p>
        </p:txBody>
      </p:sp>
      <p:sp>
        <p:nvSpPr>
          <p:cNvPr id="3" name="Content Placeholder 2">
            <a:extLst>
              <a:ext uri="{FF2B5EF4-FFF2-40B4-BE49-F238E27FC236}">
                <a16:creationId xmlns:a16="http://schemas.microsoft.com/office/drawing/2014/main" xmlns="" id="{D5B3496B-F362-4F01-A784-0E2FE1E3755B}"/>
              </a:ext>
            </a:extLst>
          </p:cNvPr>
          <p:cNvSpPr>
            <a:spLocks noGrp="1"/>
          </p:cNvSpPr>
          <p:nvPr>
            <p:ph idx="1"/>
          </p:nvPr>
        </p:nvSpPr>
        <p:spPr>
          <a:xfrm>
            <a:off x="457200" y="1905000"/>
            <a:ext cx="8153400" cy="4225925"/>
          </a:xfrm>
        </p:spPr>
        <p:txBody>
          <a:bodyPr>
            <a:normAutofit lnSpcReduction="10000"/>
          </a:bodyPr>
          <a:lstStyle/>
          <a:p>
            <a:pPr algn="just"/>
            <a:r>
              <a:rPr lang="en-US" sz="2400" dirty="0">
                <a:latin typeface="+mj-lt"/>
              </a:rPr>
              <a:t>The poem emphasizes adopting a stoic attitude…learning to make the best out of difficult situations. </a:t>
            </a:r>
          </a:p>
          <a:p>
            <a:pPr algn="just"/>
            <a:r>
              <a:rPr lang="en-US" sz="2400" dirty="0">
                <a:latin typeface="+mj-lt"/>
              </a:rPr>
              <a:t>It advises us to avoid arrogance and overconfidence in times of success</a:t>
            </a:r>
            <a:r>
              <a:rPr lang="en-US" sz="2400" dirty="0"/>
              <a:t>. </a:t>
            </a:r>
          </a:p>
          <a:p>
            <a:pPr algn="just"/>
            <a:r>
              <a:rPr lang="en-US" sz="2400" dirty="0"/>
              <a:t>It helps develop attitudes that make handling life a lot easier. To name a few…</a:t>
            </a:r>
          </a:p>
          <a:p>
            <a:pPr lvl="1" algn="just"/>
            <a:r>
              <a:rPr lang="en-US" sz="1700" b="1" dirty="0"/>
              <a:t>Success is not constant</a:t>
            </a:r>
          </a:p>
          <a:p>
            <a:pPr lvl="1" algn="just"/>
            <a:r>
              <a:rPr lang="en-US" sz="1700" b="1" dirty="0"/>
              <a:t>Happiness is achieved through self-control</a:t>
            </a:r>
          </a:p>
          <a:p>
            <a:pPr lvl="1" algn="just"/>
            <a:r>
              <a:rPr lang="en-US" sz="1700" b="1" dirty="0"/>
              <a:t>Individuality is important for happiness </a:t>
            </a:r>
          </a:p>
          <a:p>
            <a:pPr lvl="1" algn="just"/>
            <a:r>
              <a:rPr lang="en-US" sz="1700" b="1" dirty="0"/>
              <a:t>We should all aim for virtue, not perfection</a:t>
            </a:r>
          </a:p>
        </p:txBody>
      </p:sp>
      <p:sp>
        <p:nvSpPr>
          <p:cNvPr id="4" name="Slide Number Placeholder 3"/>
          <p:cNvSpPr>
            <a:spLocks noGrp="1"/>
          </p:cNvSpPr>
          <p:nvPr>
            <p:ph type="sldNum" sz="quarter" idx="12"/>
          </p:nvPr>
        </p:nvSpPr>
        <p:spPr/>
        <p:txBody>
          <a:bodyPr/>
          <a:lstStyle/>
          <a:p>
            <a:fld id="{3FB9F505-86CC-4561-A9AD-94F5817085E8}" type="slidenum">
              <a:rPr lang="en-US" smtClean="0"/>
              <a:pPr/>
              <a:t>5</a:t>
            </a:fld>
            <a:endParaRPr lang="en-US"/>
          </a:p>
        </p:txBody>
      </p:sp>
    </p:spTree>
    <p:extLst>
      <p:ext uri="{BB962C8B-B14F-4D97-AF65-F5344CB8AC3E}">
        <p14:creationId xmlns:p14="http://schemas.microsoft.com/office/powerpoint/2010/main" xmlns="" val="332154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685800"/>
            <a:ext cx="8229600" cy="1219200"/>
          </a:xfrm>
        </p:spPr>
        <p:txBody>
          <a:bodyPr/>
          <a:lstStyle/>
          <a:p>
            <a:r>
              <a:rPr lang="en-US" dirty="0"/>
              <a:t/>
            </a:r>
            <a:br>
              <a:rPr lang="en-US" dirty="0"/>
            </a:br>
            <a:r>
              <a:rPr lang="en-US" dirty="0"/>
              <a:t>Brief Summary</a:t>
            </a:r>
          </a:p>
        </p:txBody>
      </p:sp>
      <p:sp>
        <p:nvSpPr>
          <p:cNvPr id="57347" name="Rectangle 3"/>
          <p:cNvSpPr>
            <a:spLocks noGrp="1" noChangeArrowheads="1"/>
          </p:cNvSpPr>
          <p:nvPr>
            <p:ph idx="1"/>
          </p:nvPr>
        </p:nvSpPr>
        <p:spPr>
          <a:xfrm>
            <a:off x="457200" y="1905000"/>
            <a:ext cx="8229600" cy="4191000"/>
          </a:xfrm>
        </p:spPr>
        <p:txBody>
          <a:bodyPr>
            <a:normAutofit lnSpcReduction="10000"/>
          </a:bodyPr>
          <a:lstStyle/>
          <a:p>
            <a:pPr algn="just">
              <a:lnSpc>
                <a:spcPct val="80000"/>
              </a:lnSpc>
            </a:pPr>
            <a:endParaRPr lang="en-US" sz="2400" dirty="0">
              <a:latin typeface="+mj-lt"/>
            </a:endParaRPr>
          </a:p>
          <a:p>
            <a:pPr algn="just">
              <a:lnSpc>
                <a:spcPct val="80000"/>
              </a:lnSpc>
            </a:pPr>
            <a:r>
              <a:rPr lang="en-US" sz="2400" dirty="0">
                <a:latin typeface="+mj-lt"/>
              </a:rPr>
              <a:t>The first stanza speaks about not  letting pride get the better of us as an individual. It convinces the reader not to change for others or for popularity or status. One should do what is right and not what others think is right. It also does not pay to become self-centered or haughty. One must continue to be what one is and stay on the right path and do the right thing </a:t>
            </a:r>
          </a:p>
          <a:p>
            <a:pPr marL="0" indent="0" algn="just">
              <a:lnSpc>
                <a:spcPct val="80000"/>
              </a:lnSpc>
              <a:buNone/>
            </a:pPr>
            <a:endParaRPr lang="en-US" sz="2400" dirty="0">
              <a:latin typeface="+mj-lt"/>
            </a:endParaRPr>
          </a:p>
          <a:p>
            <a:pPr algn="just">
              <a:lnSpc>
                <a:spcPct val="80000"/>
              </a:lnSpc>
            </a:pPr>
            <a:r>
              <a:rPr lang="en-US" sz="2400" dirty="0">
                <a:latin typeface="+mj-lt"/>
              </a:rPr>
              <a:t>This second stanza speaks of pushing aside all the hard challenges that mar the accomplishment of one’s goals and dreams in life. An individual must continue to dream and aspire for greater things in life without letting it rule one’s life. When life gets tough, gut it out and keep moving forward (</a:t>
            </a:r>
            <a:r>
              <a:rPr lang="en-US" sz="2400" dirty="0" err="1">
                <a:latin typeface="+mj-lt"/>
              </a:rPr>
              <a:t>Sharum</a:t>
            </a:r>
            <a:r>
              <a:rPr lang="en-US" sz="2400" dirty="0">
                <a:latin typeface="+mj-lt"/>
              </a:rPr>
              <a:t>, Angel L).</a:t>
            </a:r>
          </a:p>
        </p:txBody>
      </p:sp>
      <p:sp>
        <p:nvSpPr>
          <p:cNvPr id="4" name="Slide Number Placeholder 3"/>
          <p:cNvSpPr>
            <a:spLocks noGrp="1"/>
          </p:cNvSpPr>
          <p:nvPr>
            <p:ph type="sldNum" sz="quarter" idx="12"/>
          </p:nvPr>
        </p:nvSpPr>
        <p:spPr/>
        <p:txBody>
          <a:bodyPr/>
          <a:lstStyle/>
          <a:p>
            <a:fld id="{3FB9F505-86CC-4561-A9AD-94F5817085E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7813"/>
            <a:ext cx="8229600" cy="1474787"/>
          </a:xfrm>
        </p:spPr>
        <p:txBody>
          <a:bodyPr/>
          <a:lstStyle/>
          <a:p>
            <a:r>
              <a:rPr lang="en-US" dirty="0"/>
              <a:t/>
            </a:r>
            <a:br>
              <a:rPr lang="en-US" dirty="0"/>
            </a:br>
            <a:r>
              <a:rPr lang="en-US" dirty="0"/>
              <a:t/>
            </a:r>
            <a:br>
              <a:rPr lang="en-US" dirty="0"/>
            </a:br>
            <a:r>
              <a:rPr lang="en-US" dirty="0"/>
              <a:t>Brief Summary</a:t>
            </a:r>
          </a:p>
        </p:txBody>
      </p:sp>
      <p:sp>
        <p:nvSpPr>
          <p:cNvPr id="58371" name="Rectangle 3"/>
          <p:cNvSpPr>
            <a:spLocks noGrp="1" noChangeArrowheads="1"/>
          </p:cNvSpPr>
          <p:nvPr>
            <p:ph idx="1"/>
          </p:nvPr>
        </p:nvSpPr>
        <p:spPr>
          <a:xfrm>
            <a:off x="457200" y="1905001"/>
            <a:ext cx="8229600" cy="4114800"/>
          </a:xfrm>
        </p:spPr>
        <p:txBody>
          <a:bodyPr>
            <a:normAutofit fontScale="92500" lnSpcReduction="20000"/>
          </a:bodyPr>
          <a:lstStyle/>
          <a:p>
            <a:pPr algn="just">
              <a:lnSpc>
                <a:spcPct val="80000"/>
              </a:lnSpc>
            </a:pPr>
            <a:endParaRPr lang="en-US" sz="2400" dirty="0">
              <a:latin typeface="+mj-lt"/>
            </a:endParaRPr>
          </a:p>
          <a:p>
            <a:pPr algn="just">
              <a:lnSpc>
                <a:spcPct val="80000"/>
              </a:lnSpc>
            </a:pPr>
            <a:r>
              <a:rPr lang="en-US" sz="2400" dirty="0">
                <a:latin typeface="+mj-lt"/>
              </a:rPr>
              <a:t>The third stanza asks not to give up and to admit defeat when a failure occurs. It tells individuals to try again and keep working at it until the goal is met.</a:t>
            </a:r>
            <a:r>
              <a:rPr lang="en-US" sz="2400" dirty="0"/>
              <a:t> So, perseverance is the key to achieving success in life</a:t>
            </a:r>
            <a:r>
              <a:rPr lang="en-US" sz="2400" dirty="0">
                <a:latin typeface="+mj-lt"/>
              </a:rPr>
              <a:t> Never say never, and don't give in to laziness, doubt, or defeat (</a:t>
            </a:r>
            <a:r>
              <a:rPr lang="en-US" sz="2400" dirty="0" err="1">
                <a:latin typeface="+mj-lt"/>
              </a:rPr>
              <a:t>Sharum</a:t>
            </a:r>
            <a:r>
              <a:rPr lang="en-US" sz="2400" dirty="0">
                <a:latin typeface="+mj-lt"/>
              </a:rPr>
              <a:t>, Angel L) </a:t>
            </a:r>
          </a:p>
          <a:p>
            <a:pPr algn="just">
              <a:lnSpc>
                <a:spcPct val="80000"/>
              </a:lnSpc>
            </a:pPr>
            <a:endParaRPr lang="en-US" sz="2400" dirty="0">
              <a:latin typeface="+mj-lt"/>
            </a:endParaRPr>
          </a:p>
          <a:p>
            <a:pPr algn="just">
              <a:lnSpc>
                <a:spcPct val="80000"/>
              </a:lnSpc>
            </a:pPr>
            <a:r>
              <a:rPr lang="en-US" sz="2400" dirty="0">
                <a:latin typeface="+mj-lt"/>
              </a:rPr>
              <a:t>This section of the poem has a couple of great meanings hidden in it. No one is better or worse than the other person. Everyone has special qualities that they possess; it is just whether one will take the effort to look hard enough to find them. Another good point in this would be not to waste time in life. One should try and enjoy every day in life and make it meaningful. If people didn't waste their time and lives focusing on the bad things and unfair things they would be far better off. Once individuals realize the importance of making every moment in life count, they will be more successful and lead happier lives. (</a:t>
            </a:r>
            <a:r>
              <a:rPr lang="en-US" sz="2400" dirty="0" err="1">
                <a:latin typeface="+mj-lt"/>
              </a:rPr>
              <a:t>Sharum</a:t>
            </a:r>
            <a:r>
              <a:rPr lang="en-US" sz="2400" dirty="0">
                <a:latin typeface="+mj-lt"/>
              </a:rPr>
              <a:t>, Angel L).</a:t>
            </a:r>
          </a:p>
          <a:p>
            <a:pPr>
              <a:lnSpc>
                <a:spcPct val="80000"/>
              </a:lnSpc>
            </a:pPr>
            <a:endParaRPr lang="en-US" sz="1200" dirty="0"/>
          </a:p>
        </p:txBody>
      </p:sp>
      <p:sp>
        <p:nvSpPr>
          <p:cNvPr id="4" name="Slide Number Placeholder 3"/>
          <p:cNvSpPr>
            <a:spLocks noGrp="1"/>
          </p:cNvSpPr>
          <p:nvPr>
            <p:ph type="sldNum" sz="quarter" idx="12"/>
          </p:nvPr>
        </p:nvSpPr>
        <p:spPr/>
        <p:txBody>
          <a:bodyPr/>
          <a:lstStyle/>
          <a:p>
            <a:fld id="{3FB9F505-86CC-4561-A9AD-94F5817085E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1" y="804520"/>
            <a:ext cx="7176634" cy="1049235"/>
          </a:xfrm>
        </p:spPr>
        <p:txBody>
          <a:bodyPr/>
          <a:lstStyle/>
          <a:p>
            <a:r>
              <a:rPr lang="en-US" dirty="0"/>
              <a:t>	</a:t>
            </a:r>
            <a:br>
              <a:rPr lang="en-US" dirty="0"/>
            </a:br>
            <a:r>
              <a:rPr lang="en-US" dirty="0"/>
              <a:t>Stanza 1</a:t>
            </a:r>
          </a:p>
        </p:txBody>
      </p:sp>
      <p:sp>
        <p:nvSpPr>
          <p:cNvPr id="45059" name="Rectangle 3"/>
          <p:cNvSpPr>
            <a:spLocks noGrp="1" noChangeArrowheads="1"/>
          </p:cNvSpPr>
          <p:nvPr>
            <p:ph idx="1"/>
          </p:nvPr>
        </p:nvSpPr>
        <p:spPr>
          <a:xfrm>
            <a:off x="581192" y="1905000"/>
            <a:ext cx="7989752" cy="4148480"/>
          </a:xfrm>
        </p:spPr>
        <p:txBody>
          <a:bodyPr/>
          <a:lstStyle/>
          <a:p>
            <a:pPr>
              <a:buFont typeface="Wingdings" pitchFamily="2" charset="2"/>
              <a:buNone/>
            </a:pPr>
            <a:r>
              <a:rPr lang="en-US" i="1" dirty="0"/>
              <a:t>	</a:t>
            </a:r>
            <a:r>
              <a:rPr lang="en-US" sz="2000" i="1" dirty="0"/>
              <a:t>If you can keep your head when all about you </a:t>
            </a:r>
            <a:br>
              <a:rPr lang="en-US" sz="2000" i="1" dirty="0"/>
            </a:br>
            <a:r>
              <a:rPr lang="en-US" sz="2000" i="1" dirty="0"/>
              <a:t>Are losing theirs and blaming it on you; </a:t>
            </a:r>
            <a:br>
              <a:rPr lang="en-US" sz="2000" i="1" dirty="0"/>
            </a:br>
            <a:r>
              <a:rPr lang="en-US" sz="2000" i="1" dirty="0"/>
              <a:t>If you can trust yourself when all men doubt you, </a:t>
            </a:r>
            <a:br>
              <a:rPr lang="en-US" sz="2000" i="1" dirty="0"/>
            </a:br>
            <a:r>
              <a:rPr lang="en-US" sz="2000" i="1" dirty="0"/>
              <a:t>But make allowance for their doubting too; </a:t>
            </a:r>
            <a:br>
              <a:rPr lang="en-US" sz="2000" i="1" dirty="0"/>
            </a:br>
            <a:r>
              <a:rPr lang="en-US" sz="2000" i="1" dirty="0"/>
              <a:t>If you can wait and not be tired by waiting, </a:t>
            </a:r>
            <a:br>
              <a:rPr lang="en-US" sz="2000" i="1" dirty="0"/>
            </a:br>
            <a:r>
              <a:rPr lang="en-US" sz="2000" i="1" dirty="0"/>
              <a:t>Or, being lied about, don’t deal in lies, </a:t>
            </a:r>
            <a:br>
              <a:rPr lang="en-US" sz="2000" i="1" dirty="0"/>
            </a:br>
            <a:r>
              <a:rPr lang="en-US" sz="2000" i="1" dirty="0"/>
              <a:t>Or, being hated, don’t give way to hating, </a:t>
            </a:r>
            <a:br>
              <a:rPr lang="en-US" sz="2000" i="1" dirty="0"/>
            </a:br>
            <a:r>
              <a:rPr lang="en-US" sz="2000" i="1" dirty="0"/>
              <a:t>And yet don’t look too good, nor talk too wise;</a:t>
            </a:r>
          </a:p>
        </p:txBody>
      </p:sp>
      <p:sp>
        <p:nvSpPr>
          <p:cNvPr id="4" name="Slide Number Placeholder 3"/>
          <p:cNvSpPr>
            <a:spLocks noGrp="1"/>
          </p:cNvSpPr>
          <p:nvPr>
            <p:ph type="sldNum" sz="quarter" idx="12"/>
          </p:nvPr>
        </p:nvSpPr>
        <p:spPr/>
        <p:txBody>
          <a:bodyPr/>
          <a:lstStyle/>
          <a:p>
            <a:fld id="{3FB9F505-86CC-4561-A9AD-94F5817085E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1000108"/>
            <a:ext cx="8153400" cy="752492"/>
          </a:xfrm>
        </p:spPr>
        <p:txBody>
          <a:bodyPr>
            <a:normAutofit fontScale="90000"/>
          </a:bodyPr>
          <a:lstStyle/>
          <a:p>
            <a:r>
              <a:rPr lang="en-US" dirty="0"/>
              <a:t>  </a:t>
            </a:r>
            <a:br>
              <a:rPr lang="en-US" dirty="0"/>
            </a:br>
            <a:r>
              <a:rPr lang="en-US" dirty="0"/>
              <a:t>Analysis</a:t>
            </a:r>
          </a:p>
        </p:txBody>
      </p:sp>
      <p:sp>
        <p:nvSpPr>
          <p:cNvPr id="46083" name="Rectangle 3"/>
          <p:cNvSpPr>
            <a:spLocks noGrp="1" noChangeArrowheads="1"/>
          </p:cNvSpPr>
          <p:nvPr>
            <p:ph idx="1"/>
          </p:nvPr>
        </p:nvSpPr>
        <p:spPr>
          <a:xfrm>
            <a:off x="533400" y="1905000"/>
            <a:ext cx="8153400" cy="4191000"/>
          </a:xfrm>
        </p:spPr>
        <p:txBody>
          <a:bodyPr/>
          <a:lstStyle/>
          <a:p>
            <a:pPr algn="just">
              <a:lnSpc>
                <a:spcPct val="80000"/>
              </a:lnSpc>
            </a:pPr>
            <a:endParaRPr lang="en-US" sz="2400" dirty="0">
              <a:latin typeface="+mj-lt"/>
            </a:endParaRPr>
          </a:p>
          <a:p>
            <a:pPr algn="just">
              <a:lnSpc>
                <a:spcPct val="80000"/>
              </a:lnSpc>
            </a:pPr>
            <a:r>
              <a:rPr lang="en-US" sz="2400" dirty="0">
                <a:latin typeface="+mj-lt"/>
              </a:rPr>
              <a:t>In the first stanza he shows his readers the ideal way to act during times of acute crisis. </a:t>
            </a:r>
          </a:p>
          <a:p>
            <a:pPr algn="just">
              <a:lnSpc>
                <a:spcPct val="80000"/>
              </a:lnSpc>
            </a:pPr>
            <a:endParaRPr lang="en-US" sz="2400" dirty="0">
              <a:latin typeface="+mj-lt"/>
            </a:endParaRPr>
          </a:p>
          <a:p>
            <a:pPr algn="just">
              <a:lnSpc>
                <a:spcPct val="80000"/>
              </a:lnSpc>
            </a:pPr>
            <a:r>
              <a:rPr lang="en-US" sz="2400" dirty="0">
                <a:latin typeface="+mj-lt"/>
              </a:rPr>
              <a:t>Kipling says to stay strong and clear-headed even if others are hostile towards us, to trust ourselves even when others don’t (but also to accept that they might doubt us), to encourage patience, to not lie even if people lie about us, to not hate others even if we are hated ourselves, and finally to not boast or seem too perfect and clever about all of our strengths — we shouldn’t ‘look too good, nor talk too wise’.</a:t>
            </a:r>
          </a:p>
        </p:txBody>
      </p:sp>
      <p:sp>
        <p:nvSpPr>
          <p:cNvPr id="4" name="Slide Number Placeholder 3"/>
          <p:cNvSpPr>
            <a:spLocks noGrp="1"/>
          </p:cNvSpPr>
          <p:nvPr>
            <p:ph type="sldNum" sz="quarter" idx="12"/>
          </p:nvPr>
        </p:nvSpPr>
        <p:spPr/>
        <p:txBody>
          <a:bodyPr/>
          <a:lstStyle/>
          <a:p>
            <a:fld id="{3FB9F505-86CC-4561-A9AD-94F5817085E8}" type="slidenum">
              <a:rPr lang="en-US" smtClean="0"/>
              <a:pPr/>
              <a:t>9</a:t>
            </a:fld>
            <a:endParaRPr lang="en-US"/>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257</TotalTime>
  <Words>1193</Words>
  <Application>Microsoft Office PowerPoint</Application>
  <PresentationFormat>On-screen Show (4:3)</PresentationFormat>
  <Paragraphs>123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If by Rudyard Kipling</vt:lpstr>
      <vt:lpstr>Content to be covered</vt:lpstr>
      <vt:lpstr>  About Rudyard Kipling</vt:lpstr>
      <vt:lpstr>   About the Poem</vt:lpstr>
      <vt:lpstr> Contemporary Relevance</vt:lpstr>
      <vt:lpstr> Brief Summary</vt:lpstr>
      <vt:lpstr>  Brief Summary</vt:lpstr>
      <vt:lpstr>  Stanza 1</vt:lpstr>
      <vt:lpstr>   Analysis</vt:lpstr>
      <vt:lpstr>  Stanza 2</vt:lpstr>
      <vt:lpstr> Analysis</vt:lpstr>
      <vt:lpstr>  Stanza 3</vt:lpstr>
      <vt:lpstr>    Analysis</vt:lpstr>
      <vt:lpstr> Stanza 4</vt:lpstr>
      <vt:lpstr>  Analysis</vt:lpstr>
      <vt:lpstr> Literary/ Poetic Devices</vt:lpstr>
      <vt:lpstr>  Literary/ Poetic Devices</vt:lpstr>
      <vt:lpstr> Literary/ Poetic Devices</vt:lpstr>
      <vt:lpstr> Form &amp; Structure</vt:lpstr>
      <vt:lpstr> Think…</vt:lpstr>
      <vt:lpstr> References</vt:lpstr>
    </vt:vector>
  </TitlesOfParts>
  <Company>jiit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by Rudyard Kipling</dc:title>
  <dc:creator>puneet.pannu</dc:creator>
  <cp:lastModifiedBy>monali</cp:lastModifiedBy>
  <cp:revision>106</cp:revision>
  <dcterms:created xsi:type="dcterms:W3CDTF">2015-09-08T11:02:02Z</dcterms:created>
  <dcterms:modified xsi:type="dcterms:W3CDTF">2020-10-10T16:58:10Z</dcterms:modified>
</cp:coreProperties>
</file>