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317" r:id="rId2"/>
    <p:sldId id="318" r:id="rId3"/>
    <p:sldId id="320" r:id="rId4"/>
    <p:sldId id="263" r:id="rId5"/>
    <p:sldId id="298" r:id="rId6"/>
    <p:sldId id="308" r:id="rId7"/>
    <p:sldId id="275" r:id="rId8"/>
    <p:sldId id="265" r:id="rId9"/>
    <p:sldId id="280" r:id="rId10"/>
    <p:sldId id="266" r:id="rId11"/>
    <p:sldId id="281" r:id="rId12"/>
    <p:sldId id="267" r:id="rId13"/>
    <p:sldId id="282" r:id="rId14"/>
    <p:sldId id="277" r:id="rId15"/>
    <p:sldId id="283" r:id="rId16"/>
    <p:sldId id="268" r:id="rId17"/>
    <p:sldId id="284" r:id="rId18"/>
    <p:sldId id="269" r:id="rId19"/>
    <p:sldId id="270" r:id="rId20"/>
    <p:sldId id="271" r:id="rId21"/>
    <p:sldId id="286" r:id="rId22"/>
    <p:sldId id="296" r:id="rId23"/>
    <p:sldId id="287" r:id="rId24"/>
    <p:sldId id="299" r:id="rId25"/>
    <p:sldId id="288" r:id="rId26"/>
    <p:sldId id="300" r:id="rId27"/>
    <p:sldId id="297" r:id="rId28"/>
    <p:sldId id="289" r:id="rId29"/>
    <p:sldId id="301" r:id="rId30"/>
    <p:sldId id="290" r:id="rId31"/>
    <p:sldId id="302" r:id="rId32"/>
    <p:sldId id="291" r:id="rId33"/>
    <p:sldId id="303" r:id="rId34"/>
    <p:sldId id="292" r:id="rId35"/>
    <p:sldId id="304" r:id="rId36"/>
    <p:sldId id="293" r:id="rId37"/>
    <p:sldId id="305" r:id="rId38"/>
    <p:sldId id="294" r:id="rId39"/>
    <p:sldId id="306" r:id="rId40"/>
    <p:sldId id="295" r:id="rId41"/>
    <p:sldId id="307" r:id="rId42"/>
    <p:sldId id="259" r:id="rId43"/>
    <p:sldId id="309" r:id="rId44"/>
    <p:sldId id="310" r:id="rId45"/>
    <p:sldId id="312" r:id="rId46"/>
    <p:sldId id="313" r:id="rId47"/>
    <p:sldId id="314" r:id="rId48"/>
    <p:sldId id="315" r:id="rId49"/>
    <p:sldId id="316" r:id="rId50"/>
    <p:sldId id="258" r:id="rId51"/>
    <p:sldId id="31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8"/>
    <p:restoredTop sz="94633"/>
  </p:normalViewPr>
  <p:slideViewPr>
    <p:cSldViewPr>
      <p:cViewPr varScale="1">
        <p:scale>
          <a:sx n="65" d="100"/>
          <a:sy n="65"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 Dev" userId="aac2c4b32cec1c59" providerId="LiveId" clId="{FC2070A0-6A71-4A42-942B-D0AA5483F741}"/>
    <pc:docChg chg="custSel delSld modSld">
      <pc:chgData name="Santosh Dev" userId="aac2c4b32cec1c59" providerId="LiveId" clId="{FC2070A0-6A71-4A42-942B-D0AA5483F741}" dt="2020-10-07T05:01:10.240" v="1" actId="313"/>
      <pc:docMkLst>
        <pc:docMk/>
      </pc:docMkLst>
      <pc:sldChg chg="del">
        <pc:chgData name="Santosh Dev" userId="aac2c4b32cec1c59" providerId="LiveId" clId="{FC2070A0-6A71-4A42-942B-D0AA5483F741}" dt="2020-10-07T04:55:52.872" v="0" actId="47"/>
        <pc:sldMkLst>
          <pc:docMk/>
          <pc:sldMk cId="0" sldId="257"/>
        </pc:sldMkLst>
      </pc:sldChg>
      <pc:sldChg chg="modSp mod">
        <pc:chgData name="Santosh Dev" userId="aac2c4b32cec1c59" providerId="LiveId" clId="{FC2070A0-6A71-4A42-942B-D0AA5483F741}" dt="2020-10-07T05:01:10.240" v="1" actId="313"/>
        <pc:sldMkLst>
          <pc:docMk/>
          <pc:sldMk cId="0" sldId="314"/>
        </pc:sldMkLst>
        <pc:spChg chg="mod">
          <ac:chgData name="Santosh Dev" userId="aac2c4b32cec1c59" providerId="LiveId" clId="{FC2070A0-6A71-4A42-942B-D0AA5483F741}" dt="2020-10-07T05:01:10.240" v="1" actId="313"/>
          <ac:spMkLst>
            <pc:docMk/>
            <pc:sldMk cId="0" sldId="31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646FBC-27DD-4769-B1A8-7E9D02AB1671}" type="datetimeFigureOut">
              <a:rPr lang="en-US" smtClean="0"/>
              <a:pPr/>
              <a:t>10/22/2020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7C04A2-C96A-48C1-B526-B6D130E2EC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E443583-FC52-46DA-B64A-ABF55E5900CD}"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B8244B-2B2D-402C-9A2D-C317AFD9455F}"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5DA5B7-F982-4A7A-B913-AD9146EA46FB}"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A172EE-46CC-46E1-AC6E-3302C77AB49E}"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D1536F-9F59-4C90-92CD-170A97163FF4}"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7503F01-0D0A-4D47-B24F-1F76FCF4C88A}" type="datetime1">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925813F-C9C8-4335-91B3-1EE352C70178}" type="datetime1">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C1C55A-8F99-411C-A349-C1CE42CC3A0C}" type="datetime1">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02D44-7145-4EDA-A0F3-B7402C4D4CEC}" type="datetime1">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550A2-3A02-478F-A3B0-E887AE4A6A4A}" type="datetime1">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A2EFE-B02D-4B16-BCF2-0E54CA4084DD}" type="datetime1">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3A039-FD07-44EE-8FEF-48D82E9A83A2}" type="datetime1">
              <a:rPr lang="en-US" smtClean="0"/>
              <a:t>10/22/2020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oemanalysis.com/alfred-noyes/the-highwayma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dinburgh,_Scotland" TargetMode="External"/><Relationship Id="rId2" Type="http://schemas.openxmlformats.org/officeDocument/2006/relationships/hyperlink" Target="https://en.wikipedia.org/wiki/Blackwood's_Magazine" TargetMode="External"/><Relationship Id="rId1" Type="http://schemas.openxmlformats.org/officeDocument/2006/relationships/slideLayout" Target="../slideLayouts/slideLayout1.xml"/><Relationship Id="rId5" Type="http://schemas.openxmlformats.org/officeDocument/2006/relationships/hyperlink" Target="https://en.wikipedia.org/wiki/The_Highwayman_(poem)" TargetMode="External"/><Relationship Id="rId4" Type="http://schemas.openxmlformats.org/officeDocument/2006/relationships/hyperlink" Target="https://en.wikipedia.org/wiki/BBC"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n.wikipedia.org/wiki/The_Highwayman_(poe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literarydevices.net/literary-devic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literarydevices.net/imagery/" TargetMode="External"/><Relationship Id="rId2" Type="http://schemas.openxmlformats.org/officeDocument/2006/relationships/hyperlink" Target="https://literarydevices.net/assonance/" TargetMode="External"/><Relationship Id="rId1" Type="http://schemas.openxmlformats.org/officeDocument/2006/relationships/slideLayout" Target="../slideLayouts/slideLayout2.xml"/><Relationship Id="rId4" Type="http://schemas.openxmlformats.org/officeDocument/2006/relationships/hyperlink" Target="https://literarydevices.net/symbolism/"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literarydevices.net/verse/" TargetMode="External"/><Relationship Id="rId7" Type="http://schemas.openxmlformats.org/officeDocument/2006/relationships/hyperlink" Target="https://literarydevices.net/rhyme-scheme/" TargetMode="External"/><Relationship Id="rId2" Type="http://schemas.openxmlformats.org/officeDocument/2006/relationships/hyperlink" Target="https://literarydevices.net/personification/" TargetMode="External"/><Relationship Id="rId1" Type="http://schemas.openxmlformats.org/officeDocument/2006/relationships/slideLayout" Target="../slideLayouts/slideLayout2.xml"/><Relationship Id="rId6" Type="http://schemas.openxmlformats.org/officeDocument/2006/relationships/hyperlink" Target="https://literarydevices.net/rhyme/" TargetMode="External"/><Relationship Id="rId5" Type="http://schemas.openxmlformats.org/officeDocument/2006/relationships/hyperlink" Target="https://literarydevices.net/sestet/" TargetMode="External"/><Relationship Id="rId4" Type="http://schemas.openxmlformats.org/officeDocument/2006/relationships/hyperlink" Target="https://literarydevices.net/stanza/"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literarydevices.net/metaphor/" TargetMode="External"/><Relationship Id="rId2" Type="http://schemas.openxmlformats.org/officeDocument/2006/relationships/hyperlink" Target="https://literarydevices.net/onomatopoei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google.com/search?q=images+for+highwayman+by+alfred&amp;oq=&amp;aqs=chrome.0.69i59l8.11112407j0j7&amp;sourceid=chrome&amp;ie=UTF-8" TargetMode="External"/><Relationship Id="rId7" Type="http://schemas.openxmlformats.org/officeDocument/2006/relationships/hyperlink" Target="https://www.funtrivia.com/playquiz/quiz28469720980c0.html" TargetMode="External"/><Relationship Id="rId2" Type="http://schemas.openxmlformats.org/officeDocument/2006/relationships/hyperlink" Target="http://www.bbc.co.uk/wales/mid/halloffame/arts/alfrednoyes.shtml" TargetMode="External"/><Relationship Id="rId1" Type="http://schemas.openxmlformats.org/officeDocument/2006/relationships/slideLayout" Target="../slideLayouts/slideLayout2.xml"/><Relationship Id="rId6" Type="http://schemas.openxmlformats.org/officeDocument/2006/relationships/hyperlink" Target="https://poemanalysis.com/alfred-noyes/the-highwayman/" TargetMode="External"/><Relationship Id="rId5" Type="http://schemas.openxmlformats.org/officeDocument/2006/relationships/hyperlink" Target="https://literarydevices.net/the-highwayman/" TargetMode="External"/><Relationship Id="rId4" Type="http://schemas.openxmlformats.org/officeDocument/2006/relationships/hyperlink" Target="https://www.google.com/search?q=analysus+of+the+poem+the+hghwayman&amp;rlz=1C1CHBD_enIN905IN905&amp;oq=analysus+of+the+poem+the+hghwayman&amp;aqs=chrome..69i57j0l2.23164j1j9&amp;sourceid=chrome&amp;ie=UTF-8"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a:bodyPr>
          <a:lstStyle/>
          <a:p>
            <a:r>
              <a:rPr lang="en-US" dirty="0"/>
              <a:t>Learning Language through Literature</a:t>
            </a:r>
          </a:p>
        </p:txBody>
      </p:sp>
      <p:sp>
        <p:nvSpPr>
          <p:cNvPr id="3" name="Content Placeholder 2"/>
          <p:cNvSpPr>
            <a:spLocks noGrp="1"/>
          </p:cNvSpPr>
          <p:nvPr>
            <p:ph idx="1"/>
          </p:nvPr>
        </p:nvSpPr>
        <p:spPr>
          <a:xfrm>
            <a:off x="457200" y="3200400"/>
            <a:ext cx="8229600" cy="2925763"/>
          </a:xfrm>
        </p:spPr>
        <p:txBody>
          <a:bodyPr/>
          <a:lstStyle/>
          <a:p>
            <a:pPr algn="ctr">
              <a:buNone/>
            </a:pPr>
            <a:r>
              <a:rPr lang="en-US" dirty="0"/>
              <a:t>Department of HSS</a:t>
            </a:r>
          </a:p>
          <a:p>
            <a:pPr algn="ctr"/>
            <a:endParaRPr lang="en-US" dirty="0"/>
          </a:p>
          <a:p>
            <a:pPr algn="ctr">
              <a:buNone/>
            </a:pPr>
            <a:r>
              <a:rPr lang="en-US" dirty="0" smtClean="0"/>
              <a:t>JIIT, </a:t>
            </a:r>
            <a:r>
              <a:rPr lang="en-US" dirty="0" err="1"/>
              <a:t>Noida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Two (Analysis)</a:t>
            </a:r>
          </a:p>
        </p:txBody>
      </p:sp>
      <p:sp>
        <p:nvSpPr>
          <p:cNvPr id="3" name="Content Placeholder 2"/>
          <p:cNvSpPr>
            <a:spLocks noGrp="1"/>
          </p:cNvSpPr>
          <p:nvPr>
            <p:ph idx="1"/>
          </p:nvPr>
        </p:nvSpPr>
        <p:spPr/>
        <p:txBody>
          <a:bodyPr>
            <a:normAutofit fontScale="85000" lnSpcReduction="20000"/>
          </a:bodyPr>
          <a:lstStyle/>
          <a:p>
            <a:pPr fontAlgn="base"/>
            <a:endParaRPr lang="en-US" b="1" i="1" dirty="0"/>
          </a:p>
          <a:p>
            <a:pPr algn="just" fontAlgn="base"/>
            <a:r>
              <a:rPr lang="en-US" dirty="0"/>
              <a:t>In the second stanza, the description of the highwayman begins. He has a “French cocked-hat on his forehead” and “a bunch of lace at his chin”. These phrases refer to his fancy clothes and the lace that’s poking out from the top of his shirt. There are no wrinkles, nor could there ever be, in his pants and he has a “</a:t>
            </a:r>
            <a:r>
              <a:rPr lang="en-US" dirty="0" err="1"/>
              <a:t>jewelled</a:t>
            </a:r>
            <a:r>
              <a:rPr lang="en-US" dirty="0"/>
              <a:t> twinkle” about him. He is shining with importance. The word “twinkle” is used three times in the last three lines to describe his pistols, rapier, and general aspect. </a:t>
            </a:r>
          </a:p>
          <a:p>
            <a:pPr algn="just" fontAlgn="base">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Part 1 (Stanza 3)</a:t>
            </a:r>
            <a:br>
              <a:rPr lang="en-US" i="1" dirty="0"/>
            </a:br>
            <a:endParaRPr lang="en-US" dirty="0"/>
          </a:p>
        </p:txBody>
      </p:sp>
      <p:sp>
        <p:nvSpPr>
          <p:cNvPr id="3" name="Content Placeholder 2"/>
          <p:cNvSpPr>
            <a:spLocks noGrp="1"/>
          </p:cNvSpPr>
          <p:nvPr>
            <p:ph idx="1"/>
          </p:nvPr>
        </p:nvSpPr>
        <p:spPr/>
        <p:txBody>
          <a:bodyPr>
            <a:normAutofit fontScale="92500" lnSpcReduction="20000"/>
          </a:bodyPr>
          <a:lstStyle/>
          <a:p>
            <a:pPr algn="ctr">
              <a:buNone/>
            </a:pPr>
            <a:r>
              <a:rPr lang="en-US" dirty="0"/>
              <a:t>“Over the cobbles he clattered and clashed in the dark inn-yard.</a:t>
            </a:r>
          </a:p>
          <a:p>
            <a:pPr algn="ctr">
              <a:buNone/>
            </a:pPr>
            <a:r>
              <a:rPr lang="en-US" dirty="0"/>
              <a:t>He tapped with his whip on the shutters, but all was locked and barred.</a:t>
            </a:r>
          </a:p>
          <a:p>
            <a:pPr algn="ctr">
              <a:buNone/>
            </a:pPr>
            <a:r>
              <a:rPr lang="en-US" dirty="0"/>
              <a:t>He whistled a tune to the window, and who should be waiting there</a:t>
            </a:r>
          </a:p>
          <a:p>
            <a:pPr algn="ctr">
              <a:buNone/>
            </a:pPr>
            <a:r>
              <a:rPr lang="en-US" dirty="0"/>
              <a:t>But the landlord’s black-eyed daughter,</a:t>
            </a:r>
          </a:p>
          <a:p>
            <a:pPr algn="ctr">
              <a:buNone/>
            </a:pPr>
            <a:r>
              <a:rPr lang="en-US" dirty="0"/>
              <a:t>Bess, the landlord’s daughter,</a:t>
            </a:r>
          </a:p>
          <a:p>
            <a:pPr algn="ctr">
              <a:buNone/>
            </a:pPr>
            <a:r>
              <a:rPr lang="en-US" dirty="0"/>
              <a:t>Plaiting a dark red love-knot into her long black hair.”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Three (Analysis)</a:t>
            </a:r>
          </a:p>
        </p:txBody>
      </p:sp>
      <p:sp>
        <p:nvSpPr>
          <p:cNvPr id="3" name="Content Placeholder 2"/>
          <p:cNvSpPr>
            <a:spLocks noGrp="1"/>
          </p:cNvSpPr>
          <p:nvPr>
            <p:ph idx="1"/>
          </p:nvPr>
        </p:nvSpPr>
        <p:spPr/>
        <p:txBody>
          <a:bodyPr>
            <a:normAutofit fontScale="92500" lnSpcReduction="20000"/>
          </a:bodyPr>
          <a:lstStyle/>
          <a:p>
            <a:pPr algn="just" fontAlgn="base">
              <a:buNone/>
            </a:pPr>
            <a:r>
              <a:rPr lang="en-US" dirty="0"/>
              <a:t>Noyes makes use of alliteration in the first line of the third stanza in order to mimic the sound of the highwayman’s movements over the cobblestones. He taps on the shutters but there is no answer. Everything is “locked and barred”. Instead, he decides to whistle and luckily for him the “landlord’s black-eyed daughter, / Bess” shows up. She is braiding her hair and she comes out to see him. There is a “dark red love-knot” in her hair that is added in a symbol of her love and the relationship to the man.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Part 1 (Stanza 4)</a:t>
            </a:r>
            <a:br>
              <a:rPr lang="en-US" i="1" dirty="0"/>
            </a:br>
            <a:endParaRPr lang="en-US" dirty="0"/>
          </a:p>
        </p:txBody>
      </p:sp>
      <p:sp>
        <p:nvSpPr>
          <p:cNvPr id="3" name="Content Placeholder 2"/>
          <p:cNvSpPr>
            <a:spLocks noGrp="1"/>
          </p:cNvSpPr>
          <p:nvPr>
            <p:ph idx="1"/>
          </p:nvPr>
        </p:nvSpPr>
        <p:spPr/>
        <p:txBody>
          <a:bodyPr>
            <a:normAutofit fontScale="92500" lnSpcReduction="20000"/>
          </a:bodyPr>
          <a:lstStyle/>
          <a:p>
            <a:pPr algn="ctr">
              <a:buNone/>
            </a:pPr>
            <a:r>
              <a:rPr lang="en-US" dirty="0"/>
              <a:t>“And dark in the dark old inn-yard a stable-wicket creaked</a:t>
            </a:r>
          </a:p>
          <a:p>
            <a:pPr algn="ctr">
              <a:buNone/>
            </a:pPr>
            <a:r>
              <a:rPr lang="en-US" dirty="0"/>
              <a:t>Where Tim the </a:t>
            </a:r>
            <a:r>
              <a:rPr lang="en-US" dirty="0" err="1"/>
              <a:t>ostler</a:t>
            </a:r>
            <a:r>
              <a:rPr lang="en-US" dirty="0"/>
              <a:t> listened. His face was white and peaked.</a:t>
            </a:r>
          </a:p>
          <a:p>
            <a:pPr algn="ctr">
              <a:buNone/>
            </a:pPr>
            <a:r>
              <a:rPr lang="en-US" dirty="0"/>
              <a:t>His eyes were hollows of madness, his hair like </a:t>
            </a:r>
            <a:r>
              <a:rPr lang="en-US" dirty="0" err="1"/>
              <a:t>mouldy</a:t>
            </a:r>
            <a:r>
              <a:rPr lang="en-US" dirty="0"/>
              <a:t> hay,</a:t>
            </a:r>
          </a:p>
          <a:p>
            <a:pPr algn="ctr">
              <a:buNone/>
            </a:pPr>
            <a:r>
              <a:rPr lang="en-US" dirty="0"/>
              <a:t>But he loved the landlord’s daughter,</a:t>
            </a:r>
          </a:p>
          <a:p>
            <a:pPr algn="ctr">
              <a:buNone/>
            </a:pPr>
            <a:r>
              <a:rPr lang="en-US" dirty="0"/>
              <a:t>The landlord’s red-lipped daughter.</a:t>
            </a:r>
          </a:p>
          <a:p>
            <a:pPr algn="ctr">
              <a:buNone/>
            </a:pPr>
            <a:r>
              <a:rPr lang="en-US" dirty="0"/>
              <a:t>Dumb as a dog he listened, and he heard the robber say”—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
            </a:r>
            <a:br>
              <a:rPr lang="en-US" i="1" dirty="0"/>
            </a:br>
            <a:r>
              <a:rPr lang="en-US" i="1" dirty="0"/>
              <a:t>Stanza Four (Analysis)</a:t>
            </a:r>
            <a:endParaRPr lang="en-US" dirty="0"/>
          </a:p>
        </p:txBody>
      </p:sp>
      <p:sp>
        <p:nvSpPr>
          <p:cNvPr id="3" name="Content Placeholder 2"/>
          <p:cNvSpPr>
            <a:spLocks noGrp="1"/>
          </p:cNvSpPr>
          <p:nvPr>
            <p:ph idx="1"/>
          </p:nvPr>
        </p:nvSpPr>
        <p:spPr/>
        <p:txBody>
          <a:bodyPr>
            <a:normAutofit fontScale="77500" lnSpcReduction="20000"/>
          </a:bodyPr>
          <a:lstStyle/>
          <a:p>
            <a:pPr fontAlgn="base">
              <a:buNone/>
            </a:pPr>
            <a:r>
              <a:rPr lang="en-US" i="1" dirty="0"/>
              <a:t> </a:t>
            </a:r>
            <a:endParaRPr lang="en-US" b="1" i="1" dirty="0"/>
          </a:p>
          <a:p>
            <a:pPr algn="just" fontAlgn="base">
              <a:buNone/>
            </a:pPr>
            <a:r>
              <a:rPr lang="en-US" dirty="0"/>
              <a:t>The fourth stanza introduces the third character into the poem, “Tim the </a:t>
            </a:r>
            <a:r>
              <a:rPr lang="en-US" dirty="0" err="1"/>
              <a:t>ostler</a:t>
            </a:r>
            <a:r>
              <a:rPr lang="en-US" dirty="0"/>
              <a:t>”. He’s the man who takes care of the horses and he’s listening to this meeting. He has a white face, eyes that make him appear insane or mad, and “hair like </a:t>
            </a:r>
            <a:r>
              <a:rPr lang="en-US" dirty="0" err="1"/>
              <a:t>mouldy</a:t>
            </a:r>
            <a:r>
              <a:rPr lang="en-US" dirty="0"/>
              <a:t> hay”. This is just one example of the powerful   that Noyes makes use of throughout this poem. He, like the highwayman, loves the daughter of the landlord. He listened, eavesdropping, on what the two talk about. There is a great contrast drawn between the lovely daughter, the fancy and confident highwayman and Tim.</a:t>
            </a:r>
          </a:p>
          <a:p>
            <a:pPr algn="just" fontAlgn="base">
              <a:buNone/>
            </a:pPr>
            <a:r>
              <a:rPr lang="en-US" dirty="0"/>
              <a:t> </a:t>
            </a:r>
          </a:p>
          <a:p>
            <a:pPr fontAlgn="base">
              <a:buNone/>
            </a:pPr>
            <a:r>
              <a:rPr lang="en-US" b="1" i="1" dirty="0"/>
              <a:t> </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1)Stanza 5</a:t>
            </a:r>
          </a:p>
        </p:txBody>
      </p:sp>
      <p:sp>
        <p:nvSpPr>
          <p:cNvPr id="3" name="Content Placeholder 2"/>
          <p:cNvSpPr>
            <a:spLocks noGrp="1"/>
          </p:cNvSpPr>
          <p:nvPr>
            <p:ph idx="1"/>
          </p:nvPr>
        </p:nvSpPr>
        <p:spPr/>
        <p:txBody>
          <a:bodyPr>
            <a:normAutofit fontScale="92500" lnSpcReduction="20000"/>
          </a:bodyPr>
          <a:lstStyle/>
          <a:p>
            <a:pPr algn="ctr">
              <a:buNone/>
            </a:pPr>
            <a:r>
              <a:rPr lang="en-US" dirty="0"/>
              <a:t>“One kiss, my bonny sweetheart, I’m after a prize to-night,</a:t>
            </a:r>
          </a:p>
          <a:p>
            <a:pPr algn="ctr">
              <a:buNone/>
            </a:pPr>
            <a:r>
              <a:rPr lang="en-US" dirty="0"/>
              <a:t>But I shall be back with the yellow gold before the morning light;</a:t>
            </a:r>
          </a:p>
          <a:p>
            <a:pPr algn="ctr">
              <a:buNone/>
            </a:pPr>
            <a:r>
              <a:rPr lang="en-US" dirty="0"/>
              <a:t>Yet, if they press me sharply, and harry me through the day,</a:t>
            </a:r>
          </a:p>
          <a:p>
            <a:pPr algn="ctr">
              <a:buNone/>
            </a:pPr>
            <a:r>
              <a:rPr lang="en-US" dirty="0"/>
              <a:t>Then look for me by moonlight,</a:t>
            </a:r>
          </a:p>
          <a:p>
            <a:pPr algn="ctr">
              <a:buNone/>
            </a:pPr>
            <a:r>
              <a:rPr lang="en-US" dirty="0"/>
              <a:t>Watch for me by moonlight,</a:t>
            </a:r>
          </a:p>
          <a:p>
            <a:pPr algn="ctr">
              <a:buNone/>
            </a:pPr>
            <a:r>
              <a:rPr lang="en-US" dirty="0"/>
              <a:t>I’ll come to thee by moonlight, though hell should bar the way.”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Stanza Five (Analysis) </a:t>
            </a:r>
            <a:r>
              <a:rPr lang="en-US" b="1" i="1" dirty="0"/>
              <a:t/>
            </a:r>
            <a:br>
              <a:rPr lang="en-US" b="1" i="1" dirty="0"/>
            </a:b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a:t>The fifth stanza of this section of the poem contains the words of the highwayman. He’s going to go “after a prize to-night”. This means that he has some robbing that he plans on accomplishing that night, and then he’ll be back with the sunrise”. His actions and life are clearly romanticized by the poet. </a:t>
            </a:r>
          </a:p>
          <a:p>
            <a:pPr algn="just" fontAlgn="base"/>
            <a:r>
              <a:rPr lang="en-US" dirty="0"/>
              <a:t>The highwayman knows, and tells Bess, that the law might “press” and follow him “through the day” and the night. If this is the case, then he’s going to wait until night to come and see her again. But, he is determined even if “hell should bar the way” to get there. No matter what, he’ll come back.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(Stanza6)</a:t>
            </a:r>
          </a:p>
        </p:txBody>
      </p:sp>
      <p:sp>
        <p:nvSpPr>
          <p:cNvPr id="3" name="Content Placeholder 2"/>
          <p:cNvSpPr>
            <a:spLocks noGrp="1"/>
          </p:cNvSpPr>
          <p:nvPr>
            <p:ph idx="1"/>
          </p:nvPr>
        </p:nvSpPr>
        <p:spPr/>
        <p:txBody>
          <a:bodyPr>
            <a:normAutofit fontScale="85000" lnSpcReduction="20000"/>
          </a:bodyPr>
          <a:lstStyle/>
          <a:p>
            <a:pPr algn="ctr">
              <a:buNone/>
            </a:pPr>
            <a:r>
              <a:rPr lang="en-US" dirty="0"/>
              <a:t>“He rose upright in the stirrups. He scarce could reach her hand,</a:t>
            </a:r>
          </a:p>
          <a:p>
            <a:pPr algn="ctr">
              <a:buNone/>
            </a:pPr>
            <a:r>
              <a:rPr lang="en-US" dirty="0"/>
              <a:t>But she loosened her hair in the casement. His face burnt like a brand</a:t>
            </a:r>
          </a:p>
          <a:p>
            <a:pPr algn="ctr">
              <a:buNone/>
            </a:pPr>
            <a:r>
              <a:rPr lang="en-US" dirty="0"/>
              <a:t>As the black cascade of perfume came tumbling over his breast;</a:t>
            </a:r>
          </a:p>
          <a:p>
            <a:pPr algn="ctr">
              <a:buNone/>
            </a:pPr>
            <a:r>
              <a:rPr lang="en-US" dirty="0"/>
              <a:t>And he kissed its waves in the moonlight,</a:t>
            </a:r>
          </a:p>
          <a:p>
            <a:pPr algn="ctr">
              <a:buNone/>
            </a:pPr>
            <a:r>
              <a:rPr lang="en-US" dirty="0"/>
              <a:t>(O, sweet black waves in the moonlight!)</a:t>
            </a:r>
          </a:p>
          <a:p>
            <a:pPr algn="ctr">
              <a:buNone/>
            </a:pPr>
            <a:r>
              <a:rPr lang="en-US" dirty="0"/>
              <a:t>Then he tugged at his rein in the moonlight, and galloped away to the west.”</a:t>
            </a:r>
          </a:p>
          <a:p>
            <a:pPr algn="ctr">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six (Analysis)</a:t>
            </a:r>
          </a:p>
        </p:txBody>
      </p:sp>
      <p:sp>
        <p:nvSpPr>
          <p:cNvPr id="3" name="Content Placeholder 2"/>
          <p:cNvSpPr>
            <a:spLocks noGrp="1"/>
          </p:cNvSpPr>
          <p:nvPr>
            <p:ph idx="1"/>
          </p:nvPr>
        </p:nvSpPr>
        <p:spPr/>
        <p:txBody>
          <a:bodyPr>
            <a:normAutofit fontScale="70000" lnSpcReduction="20000"/>
          </a:bodyPr>
          <a:lstStyle/>
          <a:p>
            <a:pPr algn="just" fontAlgn="base"/>
            <a:r>
              <a:rPr lang="en-US" dirty="0"/>
              <a:t>The sixth stanza describes his actions once more. He tries to reach up and touch her and he can just barely. The two are separated by their distance but come together through their mutual love. She lets down her hair down and he blushes at the scent of her. He kisses her hair in the darkness of the night. The word “moonlight” is used three times in this stanza, emphasizes light but also darkness. It helps to create a specific atmosphere for these events to play out in. </a:t>
            </a:r>
          </a:p>
          <a:p>
            <a:pPr algn="just" fontAlgn="base">
              <a:buNone/>
            </a:pPr>
            <a:r>
              <a:rPr lang="en-US" dirty="0"/>
              <a:t> </a:t>
            </a:r>
          </a:p>
          <a:p>
            <a:pPr algn="just" fontAlgn="base"/>
            <a:r>
              <a:rPr lang="en-US" dirty="0"/>
              <a:t>The last line describes him riding off “to the west” in order to accomplish what he needs to. He goes into the “west,” not a good symbol for one who wants to come back. The “west” is often used to represent death and the afterlife as that is the direction in which the sun sets.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Two (Stanza 1)</a:t>
            </a:r>
          </a:p>
        </p:txBody>
      </p:sp>
      <p:sp>
        <p:nvSpPr>
          <p:cNvPr id="3" name="Content Placeholder 2"/>
          <p:cNvSpPr>
            <a:spLocks noGrp="1"/>
          </p:cNvSpPr>
          <p:nvPr>
            <p:ph idx="1"/>
          </p:nvPr>
        </p:nvSpPr>
        <p:spPr/>
        <p:txBody>
          <a:bodyPr>
            <a:normAutofit fontScale="92500" lnSpcReduction="20000"/>
          </a:bodyPr>
          <a:lstStyle/>
          <a:p>
            <a:pPr algn="ctr">
              <a:buNone/>
            </a:pPr>
            <a:r>
              <a:rPr lang="en-US" dirty="0"/>
              <a:t>“He did not come in the dawning. He did not come at noon;</a:t>
            </a:r>
          </a:p>
          <a:p>
            <a:pPr algn="ctr">
              <a:buNone/>
            </a:pPr>
            <a:r>
              <a:rPr lang="en-US" dirty="0"/>
              <a:t>And out of the tawny sunset, before the rise of the moon,</a:t>
            </a:r>
          </a:p>
          <a:p>
            <a:pPr algn="ctr">
              <a:buNone/>
            </a:pPr>
            <a:r>
              <a:rPr lang="en-US" dirty="0"/>
              <a:t>When the road was a gypsy’s ribbon, looping the purple moor,</a:t>
            </a:r>
          </a:p>
          <a:p>
            <a:pPr algn="ctr">
              <a:buNone/>
            </a:pPr>
            <a:r>
              <a:rPr lang="en-US" dirty="0"/>
              <a:t>A red-coat troop came marching—</a:t>
            </a:r>
          </a:p>
          <a:p>
            <a:pPr algn="ctr">
              <a:buNone/>
            </a:pPr>
            <a:r>
              <a:rPr lang="en-US" dirty="0"/>
              <a:t>Marching—marching—</a:t>
            </a:r>
          </a:p>
          <a:p>
            <a:pPr algn="ctr">
              <a:buNone/>
            </a:pPr>
            <a:r>
              <a:rPr lang="en-US" dirty="0"/>
              <a:t>King George’s men came marching, up to the old inn-door.”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7572428" cy="45719"/>
          </a:xfrm>
        </p:spPr>
        <p:txBody>
          <a:bodyPr>
            <a:normAutofit fontScale="90000"/>
          </a:bodyPr>
          <a:lstStyle/>
          <a:p>
            <a:endParaRPr lang="en-US" dirty="0"/>
          </a:p>
        </p:txBody>
      </p:sp>
      <p:sp>
        <p:nvSpPr>
          <p:cNvPr id="5" name="Content Placeholder 4">
            <a:extLst>
              <a:ext uri="{FF2B5EF4-FFF2-40B4-BE49-F238E27FC236}">
                <a16:creationId xmlns:a16="http://schemas.microsoft.com/office/drawing/2014/main" xmlns="" id="{4F7FD263-5D9D-C744-8C00-4092841D0DF0}"/>
              </a:ext>
            </a:extLst>
          </p:cNvPr>
          <p:cNvSpPr>
            <a:spLocks noGrp="1"/>
          </p:cNvSpPr>
          <p:nvPr>
            <p:ph idx="1"/>
          </p:nvPr>
        </p:nvSpPr>
        <p:spPr>
          <a:xfrm>
            <a:off x="785786" y="0"/>
            <a:ext cx="7572428" cy="6858000"/>
          </a:xfrm>
        </p:spPr>
        <p:txBody>
          <a:bodyPr/>
          <a:lstStyle/>
          <a:p>
            <a:pPr>
              <a:buNone/>
            </a:pPr>
            <a:r>
              <a:rPr lang="en-US" dirty="0" smtClean="0"/>
              <a:t>POEM</a:t>
            </a:r>
            <a:endParaRPr lang="en-US" dirty="0"/>
          </a:p>
        </p:txBody>
      </p:sp>
      <p:pic>
        <p:nvPicPr>
          <p:cNvPr id="4" name="Picture 2">
            <a:extLst>
              <a:ext uri="{FF2B5EF4-FFF2-40B4-BE49-F238E27FC236}">
                <a16:creationId xmlns:a16="http://schemas.microsoft.com/office/drawing/2014/main" xmlns="" id="{D8A71BDA-B519-B94F-866A-92CFC5AEA8EA}"/>
              </a:ext>
            </a:extLst>
          </p:cNvP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Part two- Stanza One (Analysis)</a:t>
            </a:r>
            <a:r>
              <a:rPr lang="en-US" b="1" i="1" dirty="0"/>
              <a:t/>
            </a:r>
            <a:br>
              <a:rPr lang="en-US" b="1" i="1" dirty="0"/>
            </a:b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a:t>The second section of </a:t>
            </a:r>
            <a:r>
              <a:rPr lang="en-US" i="1" dirty="0"/>
              <a:t>‘The Highwayman’ </a:t>
            </a:r>
            <a:r>
              <a:rPr lang="en-US" dirty="0"/>
              <a:t>begins with the statement “He did not come in the dawning”. When the sun rose he wasn’t there as he intended to be. Nor was he there at noon or at the setting of the sun. This is not a good sign, especially considering the determination he showed in the previous stanzas. </a:t>
            </a:r>
          </a:p>
          <a:p>
            <a:pPr algn="just" fontAlgn="base"/>
            <a:r>
              <a:rPr lang="en-US" dirty="0"/>
              <a:t>The speaker notices that rather than the highwayman come up the road he sees “a red-coat troop marching”. They resemble a “gypsy’s ribbon” of red coming across the moor. They are “King George’s men” and come right up to the “old inn-door”. </a:t>
            </a:r>
          </a:p>
          <a:p>
            <a:pPr fontAlgn="base">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2(Stanza2)</a:t>
            </a:r>
          </a:p>
        </p:txBody>
      </p:sp>
      <p:sp>
        <p:nvSpPr>
          <p:cNvPr id="3" name="Content Placeholder 2"/>
          <p:cNvSpPr>
            <a:spLocks noGrp="1"/>
          </p:cNvSpPr>
          <p:nvPr>
            <p:ph idx="1"/>
          </p:nvPr>
        </p:nvSpPr>
        <p:spPr/>
        <p:txBody>
          <a:bodyPr>
            <a:normAutofit fontScale="92500" lnSpcReduction="20000"/>
          </a:bodyPr>
          <a:lstStyle/>
          <a:p>
            <a:pPr algn="ctr">
              <a:buNone/>
            </a:pPr>
            <a:r>
              <a:rPr lang="en-US" dirty="0"/>
              <a:t>“They said no word to the landlord. They drank his ale instead.</a:t>
            </a:r>
          </a:p>
          <a:p>
            <a:pPr algn="ctr">
              <a:buNone/>
            </a:pPr>
            <a:r>
              <a:rPr lang="en-US" dirty="0"/>
              <a:t>But they gagged his daughter, and bound her, to the foot of her narrow bed.</a:t>
            </a:r>
          </a:p>
          <a:p>
            <a:pPr algn="ctr">
              <a:buNone/>
            </a:pPr>
            <a:r>
              <a:rPr lang="en-US" dirty="0"/>
              <a:t>Two of them knelt at her casement, with muskets at their side!</a:t>
            </a:r>
          </a:p>
          <a:p>
            <a:pPr algn="ctr">
              <a:buNone/>
            </a:pPr>
            <a:r>
              <a:rPr lang="en-US" dirty="0"/>
              <a:t>There was death at every window;</a:t>
            </a:r>
          </a:p>
          <a:p>
            <a:pPr algn="ctr">
              <a:buNone/>
            </a:pPr>
            <a:r>
              <a:rPr lang="en-US" dirty="0"/>
              <a:t>And hell at one dark window;</a:t>
            </a:r>
          </a:p>
          <a:p>
            <a:pPr algn="ctr">
              <a:buNone/>
            </a:pPr>
            <a:r>
              <a:rPr lang="en-US" dirty="0"/>
              <a:t>For Bess could see, through her casement, the road that he would ride.”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2 (Analysis)</a:t>
            </a:r>
          </a:p>
        </p:txBody>
      </p:sp>
      <p:sp>
        <p:nvSpPr>
          <p:cNvPr id="3" name="Content Placeholder 2"/>
          <p:cNvSpPr>
            <a:spLocks noGrp="1"/>
          </p:cNvSpPr>
          <p:nvPr>
            <p:ph idx="1"/>
          </p:nvPr>
        </p:nvSpPr>
        <p:spPr/>
        <p:txBody>
          <a:bodyPr>
            <a:normAutofit fontScale="85000" lnSpcReduction="10000"/>
          </a:bodyPr>
          <a:lstStyle/>
          <a:p>
            <a:pPr algn="just" fontAlgn="base"/>
            <a:r>
              <a:rPr lang="en-US" dirty="0"/>
              <a:t>The men do not talk to the landlord as they probably should but they do drink his ale. They “gagged his daughter” and “bound her” to the narrow bed. These are the villains of the story, men who are certainly going to throw a wrench in the happy relationship that played out in the previous stanzas. The men are setting up an ambush, waiting for the highwayman to return. </a:t>
            </a:r>
          </a:p>
          <a:p>
            <a:pPr algn="just" fontAlgn="base"/>
            <a:r>
              <a:rPr lang="en-US" dirty="0"/>
              <a:t>There is “hell at every window,” meaning that from any the highwayman could be shot and killed. Terribly, Bess can see out a window the exact spot her lover will return.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(Stanza three)</a:t>
            </a:r>
          </a:p>
        </p:txBody>
      </p:sp>
      <p:sp>
        <p:nvSpPr>
          <p:cNvPr id="3" name="Content Placeholder 2"/>
          <p:cNvSpPr>
            <a:spLocks noGrp="1"/>
          </p:cNvSpPr>
          <p:nvPr>
            <p:ph idx="1"/>
          </p:nvPr>
        </p:nvSpPr>
        <p:spPr/>
        <p:txBody>
          <a:bodyPr>
            <a:normAutofit fontScale="92500" lnSpcReduction="20000"/>
          </a:bodyPr>
          <a:lstStyle/>
          <a:p>
            <a:pPr algn="ctr">
              <a:buNone/>
            </a:pPr>
            <a:r>
              <a:rPr lang="en-US" dirty="0"/>
              <a:t>“They had tied her up to attention, with many a sniggering jest.</a:t>
            </a:r>
          </a:p>
          <a:p>
            <a:pPr algn="ctr">
              <a:buNone/>
            </a:pPr>
            <a:r>
              <a:rPr lang="en-US" dirty="0"/>
              <a:t>They had bound a musket beside her, with the muzzle beneath her breast!</a:t>
            </a:r>
          </a:p>
          <a:p>
            <a:pPr algn="ctr">
              <a:buNone/>
            </a:pPr>
            <a:r>
              <a:rPr lang="en-US" dirty="0"/>
              <a:t>Now, keep good watch!” and they kissed her. She heard the doomed man say—</a:t>
            </a:r>
          </a:p>
          <a:p>
            <a:pPr algn="ctr">
              <a:buNone/>
            </a:pPr>
            <a:r>
              <a:rPr lang="en-US" dirty="0"/>
              <a:t>Look for me by moonlight;</a:t>
            </a:r>
          </a:p>
          <a:p>
            <a:pPr algn="ctr">
              <a:buNone/>
            </a:pPr>
            <a:r>
              <a:rPr lang="en-US" dirty="0"/>
              <a:t>         Watch for me by moonlight;</a:t>
            </a:r>
          </a:p>
          <a:p>
            <a:pPr algn="ctr">
              <a:buNone/>
            </a:pPr>
            <a:r>
              <a:rPr lang="en-US" dirty="0"/>
              <a:t>I’ll come to thee by moonlight, though hell should bar the way!”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3 (Analysis)</a:t>
            </a:r>
          </a:p>
        </p:txBody>
      </p:sp>
      <p:sp>
        <p:nvSpPr>
          <p:cNvPr id="3" name="Content Placeholder 2"/>
          <p:cNvSpPr>
            <a:spLocks noGrp="1"/>
          </p:cNvSpPr>
          <p:nvPr>
            <p:ph idx="1"/>
          </p:nvPr>
        </p:nvSpPr>
        <p:spPr/>
        <p:txBody>
          <a:bodyPr/>
          <a:lstStyle/>
          <a:p>
            <a:pPr algn="just">
              <a:buNone/>
            </a:pPr>
            <a:r>
              <a:rPr lang="en-US" dirty="0"/>
              <a:t>The men “snigger” and joke as they do their job. They are pleased with themselves and cruel taunt they pass on  the young woman. Bess’s mind is on her “doomed man” who she recalls saying “Watch for me by moonlight”. She knows that he could come at any moment.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(Stanza 4) </a:t>
            </a:r>
          </a:p>
        </p:txBody>
      </p:sp>
      <p:sp>
        <p:nvSpPr>
          <p:cNvPr id="3" name="Content Placeholder 2"/>
          <p:cNvSpPr>
            <a:spLocks noGrp="1"/>
          </p:cNvSpPr>
          <p:nvPr>
            <p:ph idx="1"/>
          </p:nvPr>
        </p:nvSpPr>
        <p:spPr/>
        <p:txBody>
          <a:bodyPr>
            <a:normAutofit fontScale="92500" lnSpcReduction="20000"/>
          </a:bodyPr>
          <a:lstStyle/>
          <a:p>
            <a:pPr algn="ctr">
              <a:buNone/>
            </a:pPr>
            <a:r>
              <a:rPr lang="en-US" dirty="0"/>
              <a:t>“She twisted her hands behind her; but all the knots held good!</a:t>
            </a:r>
          </a:p>
          <a:p>
            <a:pPr algn="ctr">
              <a:buNone/>
            </a:pPr>
            <a:r>
              <a:rPr lang="en-US" dirty="0"/>
              <a:t>She writhed her hands till her fingers were wet with sweat or blood!</a:t>
            </a:r>
          </a:p>
          <a:p>
            <a:pPr algn="ctr">
              <a:buNone/>
            </a:pPr>
            <a:r>
              <a:rPr lang="en-US" dirty="0"/>
              <a:t>They stretched and strained in the darkness, and the hours crawled by like years</a:t>
            </a:r>
          </a:p>
          <a:p>
            <a:pPr algn="ctr">
              <a:buNone/>
            </a:pPr>
            <a:r>
              <a:rPr lang="en-US" dirty="0"/>
              <a:t>Till, now, on the stroke of midnight,</a:t>
            </a:r>
          </a:p>
          <a:p>
            <a:pPr algn="ctr">
              <a:buNone/>
            </a:pPr>
            <a:r>
              <a:rPr lang="en-US" dirty="0"/>
              <a:t>Cold, on the stroke of midnight,</a:t>
            </a:r>
          </a:p>
          <a:p>
            <a:pPr algn="ctr">
              <a:buNone/>
            </a:pPr>
            <a:r>
              <a:rPr lang="en-US" dirty="0"/>
              <a:t>The tip of one finger touched it! The trigger at least was hers!”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Stanza 4 (Analysis)</a:t>
            </a:r>
          </a:p>
        </p:txBody>
      </p:sp>
      <p:sp>
        <p:nvSpPr>
          <p:cNvPr id="3" name="Content Placeholder 2"/>
          <p:cNvSpPr>
            <a:spLocks noGrp="1"/>
          </p:cNvSpPr>
          <p:nvPr>
            <p:ph idx="1"/>
          </p:nvPr>
        </p:nvSpPr>
        <p:spPr/>
        <p:txBody>
          <a:bodyPr/>
          <a:lstStyle/>
          <a:p>
            <a:pPr>
              <a:buNone/>
            </a:pPr>
            <a:r>
              <a:rPr lang="en-US" dirty="0"/>
              <a:t>In the fourth stanza, the narrator describes how Bess tries to twist her hands out of the ropes. She struggles, but she does get free. Rather than escape from the room, she decides she’s going to reach for a gun. The “trigger at least was hers!” the last line declares.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2 (Analysis)</a:t>
            </a:r>
          </a:p>
        </p:txBody>
      </p:sp>
      <p:sp>
        <p:nvSpPr>
          <p:cNvPr id="3" name="Content Placeholder 2"/>
          <p:cNvSpPr>
            <a:spLocks noGrp="1"/>
          </p:cNvSpPr>
          <p:nvPr>
            <p:ph idx="1"/>
          </p:nvPr>
        </p:nvSpPr>
        <p:spPr/>
        <p:txBody>
          <a:bodyPr/>
          <a:lstStyle/>
          <a:p>
            <a:pPr algn="just" fontAlgn="base">
              <a:buNone/>
            </a:pPr>
            <a:r>
              <a:rPr lang="en-US" dirty="0"/>
              <a:t>The men “snigger” and joke as they do their job. They are pleased with themselves and cruel taunt they throw at the young woman. Bess’s mind is on her “doomed man” who she recalls saying “Watch for me by moonlight”. She knows that he could come at any moment. </a:t>
            </a:r>
          </a:p>
          <a:p>
            <a:pPr fontAlgn="base">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(Stanza 5) </a:t>
            </a:r>
          </a:p>
        </p:txBody>
      </p:sp>
      <p:sp>
        <p:nvSpPr>
          <p:cNvPr id="3" name="Content Placeholder 2"/>
          <p:cNvSpPr>
            <a:spLocks noGrp="1"/>
          </p:cNvSpPr>
          <p:nvPr>
            <p:ph idx="1"/>
          </p:nvPr>
        </p:nvSpPr>
        <p:spPr/>
        <p:txBody>
          <a:bodyPr>
            <a:normAutofit fontScale="85000" lnSpcReduction="20000"/>
          </a:bodyPr>
          <a:lstStyle/>
          <a:p>
            <a:pPr algn="ctr">
              <a:buNone/>
            </a:pPr>
            <a:r>
              <a:rPr lang="en-US" dirty="0"/>
              <a:t>“The tip of one finger touched it. She strove no more for the rest.</a:t>
            </a:r>
          </a:p>
          <a:p>
            <a:pPr algn="ctr">
              <a:buNone/>
            </a:pPr>
            <a:r>
              <a:rPr lang="en-US" dirty="0"/>
              <a:t>Up, she stood up to attention, with the muzzle beneath her breast.</a:t>
            </a:r>
          </a:p>
          <a:p>
            <a:pPr algn="ctr">
              <a:buNone/>
            </a:pPr>
            <a:r>
              <a:rPr lang="en-US" dirty="0"/>
              <a:t>She would not risk their hearing; she would not strive again;</a:t>
            </a:r>
          </a:p>
          <a:p>
            <a:pPr algn="ctr">
              <a:buNone/>
            </a:pPr>
            <a:r>
              <a:rPr lang="en-US" dirty="0"/>
              <a:t>For the road lay bare in the moonlight;</a:t>
            </a:r>
          </a:p>
          <a:p>
            <a:pPr algn="ctr">
              <a:buNone/>
            </a:pPr>
            <a:r>
              <a:rPr lang="en-US" dirty="0"/>
              <a:t>Blank and bare in the moonlight;</a:t>
            </a:r>
          </a:p>
          <a:p>
            <a:pPr algn="ctr">
              <a:buNone/>
            </a:pPr>
            <a:r>
              <a:rPr lang="en-US" dirty="0"/>
              <a:t>And the blood of her veins, in the moonlight, throbbed to her love’s refrain.”</a:t>
            </a:r>
          </a:p>
          <a:p>
            <a:pPr algn="ctr">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5 (Analysis)</a:t>
            </a:r>
          </a:p>
        </p:txBody>
      </p:sp>
      <p:sp>
        <p:nvSpPr>
          <p:cNvPr id="3" name="Content Placeholder 2"/>
          <p:cNvSpPr>
            <a:spLocks noGrp="1"/>
          </p:cNvSpPr>
          <p:nvPr>
            <p:ph idx="1"/>
          </p:nvPr>
        </p:nvSpPr>
        <p:spPr/>
        <p:txBody>
          <a:bodyPr>
            <a:normAutofit fontScale="92500" lnSpcReduction="10000"/>
          </a:bodyPr>
          <a:lstStyle/>
          <a:p>
            <a:pPr algn="just" fontAlgn="base"/>
            <a:r>
              <a:rPr lang="en-US" dirty="0"/>
              <a:t>Bess gets up, has the gun, and has it pressed to her breast. She moves as quietly as possible, trying to keep the men from hearing her. She “would not strive again,” the third line says. </a:t>
            </a:r>
          </a:p>
          <a:p>
            <a:pPr algn="just" fontAlgn="base"/>
            <a:r>
              <a:rPr lang="en-US" dirty="0"/>
              <a:t>Noyes repeats the word “moonlight” three times again in this stanza. There is also a good example alliteration with the repetition of words beginning with “b”. There is a focus in the last lines on the beating of Bess’s heart and the blood in her veins.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normAutofit fontScale="92500" lnSpcReduction="10000"/>
          </a:bodyPr>
          <a:lstStyle/>
          <a:p>
            <a:r>
              <a:rPr lang="en-US" dirty="0"/>
              <a:t>Background</a:t>
            </a:r>
          </a:p>
          <a:p>
            <a:r>
              <a:rPr lang="en-US" dirty="0"/>
              <a:t>Summary of </a:t>
            </a:r>
            <a:r>
              <a:rPr lang="en-US" i="1" dirty="0"/>
              <a:t>The Highwayman</a:t>
            </a:r>
          </a:p>
          <a:p>
            <a:r>
              <a:rPr lang="en-US" dirty="0"/>
              <a:t>Structure of the poem</a:t>
            </a:r>
          </a:p>
          <a:p>
            <a:r>
              <a:rPr lang="en-US" dirty="0"/>
              <a:t>Analysis of the poem</a:t>
            </a:r>
          </a:p>
          <a:p>
            <a:r>
              <a:rPr lang="en-US" dirty="0"/>
              <a:t>Conclusion</a:t>
            </a:r>
          </a:p>
          <a:p>
            <a:r>
              <a:rPr lang="en-US" dirty="0"/>
              <a:t>Analysis of Literary Devices </a:t>
            </a:r>
            <a:endParaRPr lang="en-US" b="1" dirty="0"/>
          </a:p>
          <a:p>
            <a:pPr>
              <a:buNone/>
            </a:pPr>
            <a:r>
              <a:rPr lang="en-US" dirty="0" smtClean="0"/>
              <a:t>Resource </a:t>
            </a:r>
            <a:r>
              <a:rPr lang="en-US" dirty="0" smtClean="0"/>
              <a:t>to be consulted for further reading:</a:t>
            </a:r>
          </a:p>
          <a:p>
            <a:r>
              <a:rPr lang="en-US" u="sng" dirty="0" smtClean="0">
                <a:hlinkClick r:id="rId2"/>
              </a:rPr>
              <a:t>https://poemanalysis.com/alfred-noyes/the-highwayman/#Structure_of_The_Highwayman</a:t>
            </a:r>
            <a:endParaRPr lang="en-US" u="sng"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(Stanza 6) </a:t>
            </a:r>
          </a:p>
        </p:txBody>
      </p:sp>
      <p:sp>
        <p:nvSpPr>
          <p:cNvPr id="3" name="Content Placeholder 2"/>
          <p:cNvSpPr>
            <a:spLocks noGrp="1"/>
          </p:cNvSpPr>
          <p:nvPr>
            <p:ph idx="1"/>
          </p:nvPr>
        </p:nvSpPr>
        <p:spPr/>
        <p:txBody>
          <a:bodyPr>
            <a:normAutofit fontScale="92500" lnSpcReduction="20000"/>
          </a:bodyPr>
          <a:lstStyle/>
          <a:p>
            <a:pPr algn="ctr">
              <a:buNone/>
            </a:pPr>
            <a:r>
              <a:rPr lang="en-US" dirty="0"/>
              <a:t>“</a:t>
            </a:r>
            <a:r>
              <a:rPr lang="en-US" dirty="0" err="1"/>
              <a:t>Tlot-tlot</a:t>
            </a:r>
            <a:r>
              <a:rPr lang="en-US" dirty="0"/>
              <a:t>; </a:t>
            </a:r>
            <a:r>
              <a:rPr lang="en-US" dirty="0" err="1"/>
              <a:t>tlot-tlot</a:t>
            </a:r>
            <a:r>
              <a:rPr lang="en-US" dirty="0"/>
              <a:t>! Had they heard it? The </a:t>
            </a:r>
            <a:r>
              <a:rPr lang="en-US" dirty="0" err="1"/>
              <a:t>horsehoofs</a:t>
            </a:r>
            <a:r>
              <a:rPr lang="en-US" dirty="0"/>
              <a:t> ringing clear;</a:t>
            </a:r>
          </a:p>
          <a:p>
            <a:pPr algn="ctr">
              <a:buNone/>
            </a:pPr>
            <a:r>
              <a:rPr lang="en-US" dirty="0" err="1"/>
              <a:t>Tlot-tlot</a:t>
            </a:r>
            <a:r>
              <a:rPr lang="en-US" dirty="0"/>
              <a:t>; </a:t>
            </a:r>
            <a:r>
              <a:rPr lang="en-US" dirty="0" err="1"/>
              <a:t>tlot-tlot</a:t>
            </a:r>
            <a:r>
              <a:rPr lang="en-US" dirty="0"/>
              <a:t>, in the distance? Were they deaf that they did not hear?</a:t>
            </a:r>
          </a:p>
          <a:p>
            <a:pPr algn="ctr">
              <a:buNone/>
            </a:pPr>
            <a:r>
              <a:rPr lang="en-US" dirty="0"/>
              <a:t>Down the ribbon of moonlight, over the brow of the hill,</a:t>
            </a:r>
          </a:p>
          <a:p>
            <a:pPr algn="ctr">
              <a:buNone/>
            </a:pPr>
            <a:r>
              <a:rPr lang="en-US" dirty="0"/>
              <a:t>The highwayman came riding—</a:t>
            </a:r>
          </a:p>
          <a:p>
            <a:pPr algn="ctr">
              <a:buNone/>
            </a:pPr>
            <a:r>
              <a:rPr lang="en-US" dirty="0"/>
              <a:t>Riding—riding—</a:t>
            </a:r>
          </a:p>
          <a:p>
            <a:pPr algn="ctr">
              <a:buNone/>
            </a:pPr>
            <a:r>
              <a:rPr lang="en-US" dirty="0"/>
              <a:t>The red coats looked to their priming! She stood up, straight and still.”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6 (Analysis)</a:t>
            </a:r>
          </a:p>
        </p:txBody>
      </p:sp>
      <p:sp>
        <p:nvSpPr>
          <p:cNvPr id="3" name="Content Placeholder 2"/>
          <p:cNvSpPr>
            <a:spLocks noGrp="1"/>
          </p:cNvSpPr>
          <p:nvPr>
            <p:ph idx="1"/>
          </p:nvPr>
        </p:nvSpPr>
        <p:spPr/>
        <p:txBody>
          <a:bodyPr>
            <a:normAutofit fontScale="92500" lnSpcReduction="10000"/>
          </a:bodyPr>
          <a:lstStyle/>
          <a:p>
            <a:pPr algn="just" fontAlgn="base"/>
            <a:r>
              <a:rPr lang="en-US" dirty="0"/>
              <a:t>In the sixth stanza, there is the sound of “horse hoofs ringing clear”. They’re coming up the path, from the distance, just as Bess and the soldiers predicted. But, it does not appear that the soldiers realize what the sound is. </a:t>
            </a:r>
          </a:p>
          <a:p>
            <a:pPr algn="just" fontAlgn="base"/>
            <a:r>
              <a:rPr lang="en-US" dirty="0"/>
              <a:t>The highwayman is riding up the road again just as he did in the first stanzas. There is again an emphasis on the word “riding”. Finally, the redcoats realized what was happening. Bess is prepared to put into action her plan.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(Stanza 7) </a:t>
            </a:r>
          </a:p>
        </p:txBody>
      </p:sp>
      <p:sp>
        <p:nvSpPr>
          <p:cNvPr id="3" name="Content Placeholder 2"/>
          <p:cNvSpPr>
            <a:spLocks noGrp="1"/>
          </p:cNvSpPr>
          <p:nvPr>
            <p:ph idx="1"/>
          </p:nvPr>
        </p:nvSpPr>
        <p:spPr/>
        <p:txBody>
          <a:bodyPr>
            <a:normAutofit fontScale="92500" lnSpcReduction="20000"/>
          </a:bodyPr>
          <a:lstStyle/>
          <a:p>
            <a:pPr algn="ctr">
              <a:buNone/>
            </a:pPr>
            <a:r>
              <a:rPr lang="en-US" dirty="0"/>
              <a:t>“</a:t>
            </a:r>
            <a:r>
              <a:rPr lang="en-US" dirty="0" err="1"/>
              <a:t>Tlot-tlot</a:t>
            </a:r>
            <a:r>
              <a:rPr lang="en-US" dirty="0"/>
              <a:t>, in the frosty silence! </a:t>
            </a:r>
            <a:r>
              <a:rPr lang="en-US" dirty="0" err="1"/>
              <a:t>Tlot-tlot</a:t>
            </a:r>
            <a:r>
              <a:rPr lang="en-US" dirty="0"/>
              <a:t>, in the echoing night!</a:t>
            </a:r>
          </a:p>
          <a:p>
            <a:pPr algn="ctr">
              <a:buNone/>
            </a:pPr>
            <a:r>
              <a:rPr lang="en-US" dirty="0"/>
              <a:t>Nearer he came and nearer. Her face was like a light.</a:t>
            </a:r>
          </a:p>
          <a:p>
            <a:pPr algn="ctr">
              <a:buNone/>
            </a:pPr>
            <a:r>
              <a:rPr lang="en-US" dirty="0"/>
              <a:t>Her eyes grew wide for a moment; she drew one last deep breath,</a:t>
            </a:r>
          </a:p>
          <a:p>
            <a:pPr algn="ctr">
              <a:buNone/>
            </a:pPr>
            <a:r>
              <a:rPr lang="en-US" dirty="0"/>
              <a:t>Then her finger moved in the moonlight,</a:t>
            </a:r>
          </a:p>
          <a:p>
            <a:pPr algn="ctr">
              <a:buNone/>
            </a:pPr>
            <a:r>
              <a:rPr lang="en-US" dirty="0"/>
              <a:t>Her musket shattered the moonlight,</a:t>
            </a:r>
          </a:p>
          <a:p>
            <a:pPr algn="ctr">
              <a:buNone/>
            </a:pPr>
            <a:r>
              <a:rPr lang="en-US" dirty="0"/>
              <a:t>Shattered her breast in the moonlight and warned him—with her death.”</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7 (Analysis)</a:t>
            </a:r>
          </a:p>
        </p:txBody>
      </p:sp>
      <p:sp>
        <p:nvSpPr>
          <p:cNvPr id="3" name="Content Placeholder 2"/>
          <p:cNvSpPr>
            <a:spLocks noGrp="1"/>
          </p:cNvSpPr>
          <p:nvPr>
            <p:ph idx="1"/>
          </p:nvPr>
        </p:nvSpPr>
        <p:spPr/>
        <p:txBody>
          <a:bodyPr/>
          <a:lstStyle/>
          <a:p>
            <a:pPr algn="just"/>
            <a:r>
              <a:rPr lang="en-US" dirty="0"/>
              <a:t>The tension is building in these lines as the poem reaches its climax. Still, it is unclear what Bess is trying to do. It is in the last lines of this stanza that becomes clear. She decides to shoot herself in the breast in order to “warn…him—with her death”. This is the action of a very desperate person.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(Stanza 8) </a:t>
            </a:r>
          </a:p>
        </p:txBody>
      </p:sp>
      <p:sp>
        <p:nvSpPr>
          <p:cNvPr id="3" name="Content Placeholder 2"/>
          <p:cNvSpPr>
            <a:spLocks noGrp="1"/>
          </p:cNvSpPr>
          <p:nvPr>
            <p:ph idx="1"/>
          </p:nvPr>
        </p:nvSpPr>
        <p:spPr/>
        <p:txBody>
          <a:bodyPr>
            <a:normAutofit fontScale="85000" lnSpcReduction="20000"/>
          </a:bodyPr>
          <a:lstStyle/>
          <a:p>
            <a:pPr>
              <a:buNone/>
            </a:pPr>
            <a:endParaRPr lang="en-US" dirty="0"/>
          </a:p>
          <a:p>
            <a:pPr algn="ctr">
              <a:buNone/>
            </a:pPr>
            <a:r>
              <a:rPr lang="en-US" dirty="0"/>
              <a:t>“He turned. He spurred to the west; he did not know who stood</a:t>
            </a:r>
          </a:p>
          <a:p>
            <a:pPr algn="ctr">
              <a:buNone/>
            </a:pPr>
            <a:r>
              <a:rPr lang="en-US" dirty="0"/>
              <a:t>Bowed, with her head o’er the musket, drenched with her own blood!</a:t>
            </a:r>
          </a:p>
          <a:p>
            <a:pPr algn="ctr">
              <a:buNone/>
            </a:pPr>
            <a:r>
              <a:rPr lang="en-US" dirty="0"/>
              <a:t>Not till the dawn he heard it, and his face grew grey to hear</a:t>
            </a:r>
          </a:p>
          <a:p>
            <a:pPr algn="ctr">
              <a:buNone/>
            </a:pPr>
            <a:r>
              <a:rPr lang="en-US" dirty="0"/>
              <a:t>How Bess, the landlord’s daughter,</a:t>
            </a:r>
          </a:p>
          <a:p>
            <a:pPr algn="ctr">
              <a:buNone/>
            </a:pPr>
            <a:r>
              <a:rPr lang="en-US" dirty="0"/>
              <a:t>The landlord’s black-eyed daughter,</a:t>
            </a:r>
          </a:p>
          <a:p>
            <a:pPr algn="ctr">
              <a:buNone/>
            </a:pPr>
            <a:r>
              <a:rPr lang="en-US" dirty="0"/>
              <a:t>Had watched for her love in the moonlight, and died in the darkness there.”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8 (Analysis)</a:t>
            </a:r>
          </a:p>
        </p:txBody>
      </p:sp>
      <p:sp>
        <p:nvSpPr>
          <p:cNvPr id="3" name="Content Placeholder 2"/>
          <p:cNvSpPr>
            <a:spLocks noGrp="1"/>
          </p:cNvSpPr>
          <p:nvPr>
            <p:ph idx="1"/>
          </p:nvPr>
        </p:nvSpPr>
        <p:spPr/>
        <p:txBody>
          <a:bodyPr/>
          <a:lstStyle/>
          <a:p>
            <a:pPr fontAlgn="base"/>
            <a:r>
              <a:rPr lang="en-US" dirty="0"/>
              <a:t>It was at the sound of the gunshot that he runs back to the west from which he came. He doesn’t know what it was, but the narrator does and the scene is a gruesome one. </a:t>
            </a:r>
          </a:p>
          <a:p>
            <a:pPr fontAlgn="base"/>
            <a:r>
              <a:rPr lang="en-US" dirty="0"/>
              <a:t>It was the next day that he heard what had happened. His “face grew grey to hear” that his lover had died.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(Stanza 9) </a:t>
            </a:r>
          </a:p>
        </p:txBody>
      </p:sp>
      <p:sp>
        <p:nvSpPr>
          <p:cNvPr id="3" name="Content Placeholder 2"/>
          <p:cNvSpPr>
            <a:spLocks noGrp="1"/>
          </p:cNvSpPr>
          <p:nvPr>
            <p:ph idx="1"/>
          </p:nvPr>
        </p:nvSpPr>
        <p:spPr/>
        <p:txBody>
          <a:bodyPr>
            <a:normAutofit fontScale="92500" lnSpcReduction="20000"/>
          </a:bodyPr>
          <a:lstStyle/>
          <a:p>
            <a:pPr algn="ctr">
              <a:buNone/>
            </a:pPr>
            <a:r>
              <a:rPr lang="en-US" dirty="0"/>
              <a:t>“Back, he spurred like a madman, shrieking a curse to the sky,</a:t>
            </a:r>
          </a:p>
          <a:p>
            <a:pPr algn="ctr">
              <a:buNone/>
            </a:pPr>
            <a:r>
              <a:rPr lang="en-US" dirty="0"/>
              <a:t>With the white road smoking behind him and his rapier brandished high.</a:t>
            </a:r>
          </a:p>
          <a:p>
            <a:pPr algn="ctr">
              <a:buNone/>
            </a:pPr>
            <a:r>
              <a:rPr lang="en-US" dirty="0"/>
              <a:t>Blood red were his spurs in the golden noon; wine-red was his velvet coat;</a:t>
            </a:r>
          </a:p>
          <a:p>
            <a:pPr algn="ctr">
              <a:buNone/>
            </a:pPr>
            <a:r>
              <a:rPr lang="en-US" dirty="0"/>
              <a:t>When they shot him down on the highway,</a:t>
            </a:r>
          </a:p>
          <a:p>
            <a:pPr algn="ctr">
              <a:buNone/>
            </a:pPr>
            <a:r>
              <a:rPr lang="en-US" dirty="0"/>
              <a:t>Down like a dog on the highway,</a:t>
            </a:r>
          </a:p>
          <a:p>
            <a:pPr algn="ctr">
              <a:buNone/>
            </a:pPr>
            <a:r>
              <a:rPr lang="en-US" dirty="0"/>
              <a:t>And he lay in his blood on the highway, with a bunch of lace at his throat.”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9 (Analysis)</a:t>
            </a:r>
          </a:p>
        </p:txBody>
      </p:sp>
      <p:sp>
        <p:nvSpPr>
          <p:cNvPr id="3" name="Content Placeholder 2"/>
          <p:cNvSpPr>
            <a:spLocks noGrp="1"/>
          </p:cNvSpPr>
          <p:nvPr>
            <p:ph idx="1"/>
          </p:nvPr>
        </p:nvSpPr>
        <p:spPr/>
        <p:txBody>
          <a:bodyPr>
            <a:normAutofit fontScale="85000" lnSpcReduction="10000"/>
          </a:bodyPr>
          <a:lstStyle/>
          <a:p>
            <a:pPr fontAlgn="base"/>
            <a:r>
              <a:rPr lang="en-US" dirty="0"/>
              <a:t>The highwayman goes back to the inn the next day after hearing what happened to Bess. He’s terribly angry and feels as though he should take revenge. He rides and curses the sky. The highwayman also has his sword at the ready, prepared to kill the red coats her caused her death. </a:t>
            </a:r>
          </a:p>
          <a:p>
            <a:pPr fontAlgn="base"/>
            <a:r>
              <a:rPr lang="en-US" dirty="0"/>
              <a:t>The highwayman, as one might expect, is killed by the soldiers at the inn. He goes “Down like a dog on the highway”. The white lace turns red at his throat. </a:t>
            </a:r>
          </a:p>
          <a:p>
            <a:pPr algn="just" fontAlgn="base">
              <a:buNone/>
            </a:pP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(Stanza 1) </a:t>
            </a:r>
          </a:p>
        </p:txBody>
      </p:sp>
      <p:sp>
        <p:nvSpPr>
          <p:cNvPr id="3" name="Content Placeholder 2"/>
          <p:cNvSpPr>
            <a:spLocks noGrp="1"/>
          </p:cNvSpPr>
          <p:nvPr>
            <p:ph idx="1"/>
          </p:nvPr>
        </p:nvSpPr>
        <p:spPr/>
        <p:txBody>
          <a:bodyPr>
            <a:normAutofit fontScale="92500" lnSpcReduction="20000"/>
          </a:bodyPr>
          <a:lstStyle/>
          <a:p>
            <a:pPr algn="ctr">
              <a:buNone/>
            </a:pPr>
            <a:r>
              <a:rPr lang="en-US" dirty="0"/>
              <a:t>“</a:t>
            </a:r>
            <a:r>
              <a:rPr lang="en-US" i="1" dirty="0"/>
              <a:t>And still of a winter’s night, they say, when the wind is in the trees,</a:t>
            </a:r>
          </a:p>
          <a:p>
            <a:pPr algn="ctr">
              <a:buNone/>
            </a:pPr>
            <a:r>
              <a:rPr lang="en-US" i="1" dirty="0"/>
              <a:t>When the moon is a ghostly galleon tossed upon cloudy seas,</a:t>
            </a:r>
          </a:p>
          <a:p>
            <a:pPr algn="ctr">
              <a:buNone/>
            </a:pPr>
            <a:r>
              <a:rPr lang="en-US" i="1" dirty="0"/>
              <a:t>When the road is a ribbon of moonlight over the purple moor,</a:t>
            </a:r>
          </a:p>
          <a:p>
            <a:pPr algn="ctr">
              <a:buNone/>
            </a:pPr>
            <a:r>
              <a:rPr lang="en-US" i="1" dirty="0"/>
              <a:t>A highwayman comes riding—</a:t>
            </a:r>
          </a:p>
          <a:p>
            <a:pPr algn="ctr">
              <a:buNone/>
            </a:pPr>
            <a:r>
              <a:rPr lang="en-US" i="1" dirty="0"/>
              <a:t>         Riding—riding—</a:t>
            </a:r>
          </a:p>
          <a:p>
            <a:pPr algn="ctr">
              <a:buNone/>
            </a:pPr>
            <a:r>
              <a:rPr lang="en-US" i="1" dirty="0"/>
              <a:t>A highwayman comes riding, up to the old inn-door”.</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1 (Analysis)</a:t>
            </a:r>
          </a:p>
        </p:txBody>
      </p:sp>
      <p:sp>
        <p:nvSpPr>
          <p:cNvPr id="3" name="Content Placeholder 2"/>
          <p:cNvSpPr>
            <a:spLocks noGrp="1"/>
          </p:cNvSpPr>
          <p:nvPr>
            <p:ph idx="1"/>
          </p:nvPr>
        </p:nvSpPr>
        <p:spPr/>
        <p:txBody>
          <a:bodyPr/>
          <a:lstStyle/>
          <a:p>
            <a:r>
              <a:rPr lang="en-US" dirty="0"/>
              <a:t>The last two stanzas of the poem are in italics, symbolizing that they come after the main events outlined in part I and part II. These lines describe how after the events of the poem that the ghosts of the two lovers still reappear around the inn. When the “wind is in the trees” and the environment is in the right state, as it was at the beginning of the poem. The highwayman comes back as he used to.</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142999"/>
          </a:xfrm>
        </p:spPr>
        <p:txBody>
          <a:bodyPr/>
          <a:lstStyle/>
          <a:p>
            <a:r>
              <a:rPr lang="en-US" dirty="0"/>
              <a:t>Background</a:t>
            </a:r>
          </a:p>
        </p:txBody>
      </p:sp>
      <p:sp>
        <p:nvSpPr>
          <p:cNvPr id="3" name="Subtitle 2"/>
          <p:cNvSpPr>
            <a:spLocks noGrp="1"/>
          </p:cNvSpPr>
          <p:nvPr>
            <p:ph type="subTitle" idx="1"/>
          </p:nvPr>
        </p:nvSpPr>
        <p:spPr>
          <a:xfrm>
            <a:off x="304800" y="1600200"/>
            <a:ext cx="8229600" cy="4038600"/>
          </a:xfrm>
        </p:spPr>
        <p:txBody>
          <a:bodyPr>
            <a:normAutofit/>
          </a:bodyPr>
          <a:lstStyle/>
          <a:p>
            <a:pPr algn="just"/>
            <a:r>
              <a:rPr lang="en-US" dirty="0">
                <a:solidFill>
                  <a:schemeClr val="tx1"/>
                </a:solidFill>
                <a:latin typeface="Times New Roman" pitchFamily="18" charset="0"/>
                <a:cs typeface="Times New Roman" pitchFamily="18" charset="0"/>
              </a:rPr>
              <a:t>"</a:t>
            </a:r>
            <a:r>
              <a:rPr lang="en-US" b="1" dirty="0">
                <a:solidFill>
                  <a:schemeClr val="tx1"/>
                </a:solidFill>
                <a:latin typeface="Times New Roman" pitchFamily="18" charset="0"/>
                <a:cs typeface="Times New Roman" pitchFamily="18" charset="0"/>
              </a:rPr>
              <a:t>The highwayman</a:t>
            </a:r>
            <a:r>
              <a:rPr lang="en-US" dirty="0">
                <a:solidFill>
                  <a:schemeClr val="tx1"/>
                </a:solidFill>
                <a:latin typeface="Times New Roman" pitchFamily="18" charset="0"/>
                <a:cs typeface="Times New Roman" pitchFamily="18" charset="0"/>
              </a:rPr>
              <a:t>" is a Romantic Ballad poem written by Alfred Noyes, first published in the August 1906 issue of </a:t>
            </a:r>
            <a:r>
              <a:rPr lang="en-US" i="1" dirty="0" err="1">
                <a:solidFill>
                  <a:schemeClr val="tx1"/>
                </a:solidFill>
                <a:latin typeface="Times New Roman" pitchFamily="18" charset="0"/>
                <a:cs typeface="Times New Roman" pitchFamily="18" charset="0"/>
                <a:hlinkClick r:id="rId2" tooltip="Blackwood's Magazine"/>
              </a:rPr>
              <a:t>blackwood's</a:t>
            </a:r>
            <a:r>
              <a:rPr lang="en-US" i="1" dirty="0">
                <a:solidFill>
                  <a:schemeClr val="tx1"/>
                </a:solidFill>
                <a:latin typeface="Times New Roman" pitchFamily="18" charset="0"/>
                <a:cs typeface="Times New Roman" pitchFamily="18" charset="0"/>
                <a:hlinkClick r:id="rId2" tooltip="Blackwood's Magazine"/>
              </a:rPr>
              <a:t> magazine</a:t>
            </a:r>
            <a:r>
              <a:rPr lang="en-US" dirty="0">
                <a:solidFill>
                  <a:schemeClr val="tx1"/>
                </a:solidFill>
                <a:latin typeface="Times New Roman" pitchFamily="18" charset="0"/>
                <a:cs typeface="Times New Roman" pitchFamily="18" charset="0"/>
              </a:rPr>
              <a:t>, based in </a:t>
            </a:r>
            <a:r>
              <a:rPr lang="en-US" dirty="0" err="1">
                <a:solidFill>
                  <a:schemeClr val="tx1"/>
                </a:solidFill>
                <a:latin typeface="Times New Roman" pitchFamily="18" charset="0"/>
                <a:cs typeface="Times New Roman" pitchFamily="18" charset="0"/>
                <a:hlinkClick r:id="rId3" tooltip="Edinburgh, Scotland"/>
              </a:rPr>
              <a:t>edinburgh</a:t>
            </a:r>
            <a:r>
              <a:rPr lang="en-US" dirty="0">
                <a:solidFill>
                  <a:schemeClr val="tx1"/>
                </a:solidFill>
                <a:latin typeface="Times New Roman" pitchFamily="18" charset="0"/>
                <a:cs typeface="Times New Roman" pitchFamily="18" charset="0"/>
                <a:hlinkClick r:id="rId3" tooltip="Edinburgh, Scotland"/>
              </a:rPr>
              <a:t>, </a:t>
            </a:r>
            <a:r>
              <a:rPr lang="en-US" dirty="0" err="1">
                <a:solidFill>
                  <a:schemeClr val="tx1"/>
                </a:solidFill>
                <a:latin typeface="Times New Roman" pitchFamily="18" charset="0"/>
                <a:cs typeface="Times New Roman" pitchFamily="18" charset="0"/>
                <a:hlinkClick r:id="rId3" tooltip="Edinburgh, Scotland"/>
              </a:rPr>
              <a:t>scotland</a:t>
            </a:r>
            <a:r>
              <a:rPr lang="en-US" dirty="0">
                <a:solidFill>
                  <a:schemeClr val="tx1"/>
                </a:solidFill>
                <a:latin typeface="Times New Roman" pitchFamily="18" charset="0"/>
                <a:cs typeface="Times New Roman" pitchFamily="18" charset="0"/>
              </a:rPr>
              <a:t>. The following year it was included in Noyes' collection, </a:t>
            </a:r>
            <a:r>
              <a:rPr lang="en-US" i="1" dirty="0">
                <a:solidFill>
                  <a:schemeClr val="tx1"/>
                </a:solidFill>
                <a:latin typeface="Times New Roman" pitchFamily="18" charset="0"/>
                <a:cs typeface="Times New Roman" pitchFamily="18" charset="0"/>
              </a:rPr>
              <a:t>forty singing seamen and other poems</a:t>
            </a:r>
            <a:r>
              <a:rPr lang="en-US" dirty="0">
                <a:solidFill>
                  <a:schemeClr val="tx1"/>
                </a:solidFill>
                <a:latin typeface="Times New Roman" pitchFamily="18" charset="0"/>
                <a:cs typeface="Times New Roman" pitchFamily="18" charset="0"/>
              </a:rPr>
              <a:t>, becoming an immediate success. In 1995 it was voted 15th in the </a:t>
            </a:r>
            <a:r>
              <a:rPr lang="en-US" dirty="0" err="1">
                <a:solidFill>
                  <a:schemeClr val="tx1"/>
                </a:solidFill>
                <a:latin typeface="Times New Roman" pitchFamily="18" charset="0"/>
                <a:cs typeface="Times New Roman" pitchFamily="18" charset="0"/>
                <a:hlinkClick r:id="rId4" tooltip="BBC"/>
              </a:rPr>
              <a:t>bbc</a:t>
            </a:r>
            <a:r>
              <a:rPr lang="en-US" dirty="0" err="1">
                <a:solidFill>
                  <a:schemeClr val="tx1"/>
                </a:solidFill>
                <a:latin typeface="Times New Roman" pitchFamily="18" charset="0"/>
                <a:cs typeface="Times New Roman" pitchFamily="18" charset="0"/>
              </a:rPr>
              <a:t>'s</a:t>
            </a:r>
            <a:r>
              <a:rPr lang="en-US" dirty="0">
                <a:solidFill>
                  <a:schemeClr val="tx1"/>
                </a:solidFill>
                <a:latin typeface="Times New Roman" pitchFamily="18" charset="0"/>
                <a:cs typeface="Times New Roman" pitchFamily="18" charset="0"/>
              </a:rPr>
              <a:t> poll for "the nation's </a:t>
            </a:r>
            <a:r>
              <a:rPr lang="en-US" dirty="0" err="1">
                <a:solidFill>
                  <a:schemeClr val="tx1"/>
                </a:solidFill>
                <a:latin typeface="Times New Roman" pitchFamily="18" charset="0"/>
                <a:cs typeface="Times New Roman" pitchFamily="18" charset="0"/>
              </a:rPr>
              <a:t>favourite</a:t>
            </a:r>
            <a:r>
              <a:rPr lang="en-US" dirty="0">
                <a:solidFill>
                  <a:schemeClr val="tx1"/>
                </a:solidFill>
                <a:latin typeface="Times New Roman" pitchFamily="18" charset="0"/>
                <a:cs typeface="Times New Roman" pitchFamily="18" charset="0"/>
              </a:rPr>
              <a:t> poems".</a:t>
            </a:r>
            <a:r>
              <a:rPr lang="en-US" baseline="30000" dirty="0">
                <a:solidFill>
                  <a:schemeClr val="tx1"/>
                </a:solidFill>
                <a:latin typeface="Times New Roman" pitchFamily="18" charset="0"/>
                <a:cs typeface="Times New Roman" pitchFamily="18" charset="0"/>
                <a:hlinkClick r:id="rId5"/>
              </a:rPr>
              <a:t>[</a:t>
            </a: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(Stanza 2) </a:t>
            </a:r>
          </a:p>
        </p:txBody>
      </p:sp>
      <p:sp>
        <p:nvSpPr>
          <p:cNvPr id="3" name="Content Placeholder 2"/>
          <p:cNvSpPr>
            <a:spLocks noGrp="1"/>
          </p:cNvSpPr>
          <p:nvPr>
            <p:ph idx="1"/>
          </p:nvPr>
        </p:nvSpPr>
        <p:spPr/>
        <p:txBody>
          <a:bodyPr>
            <a:normAutofit fontScale="92500" lnSpcReduction="20000"/>
          </a:bodyPr>
          <a:lstStyle/>
          <a:p>
            <a:pPr algn="ctr">
              <a:buNone/>
            </a:pPr>
            <a:r>
              <a:rPr lang="en-US" dirty="0"/>
              <a:t>“</a:t>
            </a:r>
            <a:r>
              <a:rPr lang="en-US" i="1" dirty="0"/>
              <a:t>Over the cobbles he clatters and clangs in the dark inn-yard.</a:t>
            </a:r>
          </a:p>
          <a:p>
            <a:pPr algn="ctr">
              <a:buNone/>
            </a:pPr>
            <a:r>
              <a:rPr lang="en-US" i="1" dirty="0"/>
              <a:t>He taps with his whip on the shutters, but all is locked and barred.</a:t>
            </a:r>
          </a:p>
          <a:p>
            <a:pPr algn="ctr">
              <a:buNone/>
            </a:pPr>
            <a:r>
              <a:rPr lang="en-US" i="1" dirty="0"/>
              <a:t>He whistles a tune to the window, and who should be waiting there</a:t>
            </a:r>
          </a:p>
          <a:p>
            <a:pPr algn="ctr">
              <a:buNone/>
            </a:pPr>
            <a:r>
              <a:rPr lang="en-US" i="1" dirty="0"/>
              <a:t>But the landlord’s black-eyed daughter,</a:t>
            </a:r>
          </a:p>
          <a:p>
            <a:pPr algn="ctr">
              <a:buNone/>
            </a:pPr>
            <a:r>
              <a:rPr lang="en-US" i="1" dirty="0"/>
              <a:t>         Bess, the landlord’s daughter,</a:t>
            </a:r>
          </a:p>
          <a:p>
            <a:pPr algn="ctr">
              <a:buNone/>
            </a:pPr>
            <a:r>
              <a:rPr lang="en-US" i="1" dirty="0"/>
              <a:t>Plaiting a dark red love-knot into her long black hair”.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Stanza 2 (Analysis)</a:t>
            </a:r>
          </a:p>
        </p:txBody>
      </p:sp>
      <p:sp>
        <p:nvSpPr>
          <p:cNvPr id="3" name="Content Placeholder 2"/>
          <p:cNvSpPr>
            <a:spLocks noGrp="1"/>
          </p:cNvSpPr>
          <p:nvPr>
            <p:ph idx="1"/>
          </p:nvPr>
        </p:nvSpPr>
        <p:spPr/>
        <p:txBody>
          <a:bodyPr/>
          <a:lstStyle/>
          <a:p>
            <a:r>
              <a:rPr lang="en-US" dirty="0"/>
              <a:t>Just like in the past, when the two were alive, he tries to get into the inn. These lines are almost word for word those that came at the beginning of the poem. Bess is there just as she used to be, except now they are both dead. This is a hopeful and warm image at the end of the poem</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makes the poem so effective?</a:t>
            </a:r>
          </a:p>
        </p:txBody>
      </p:sp>
      <p:sp>
        <p:nvSpPr>
          <p:cNvPr id="3" name="Content Placeholder 2"/>
          <p:cNvSpPr>
            <a:spLocks noGrp="1"/>
          </p:cNvSpPr>
          <p:nvPr>
            <p:ph idx="1"/>
          </p:nvPr>
        </p:nvSpPr>
        <p:spPr/>
        <p:txBody>
          <a:bodyPr>
            <a:normAutofit fontScale="85000" lnSpcReduction="10000"/>
          </a:bodyPr>
          <a:lstStyle/>
          <a:p>
            <a:pPr algn="just"/>
            <a:r>
              <a:rPr lang="en-US" dirty="0"/>
              <a:t>The poem makes effective use of vivid imagery to describe surroundings; plus repetitive phrases to create the sense of a horseman riding at ease through the rural darkness to a lovers' tryst and soldiers marching down the same road to ambush him.</a:t>
            </a:r>
          </a:p>
          <a:p>
            <a:pPr algn="just"/>
            <a:r>
              <a:rPr lang="en-US" dirty="0"/>
              <a:t>"The Highwayman" is reputed to be "the best ballad poem in existence for oral delivery".</a:t>
            </a:r>
            <a:r>
              <a:rPr lang="en-US" baseline="30000" dirty="0">
                <a:hlinkClick r:id="rId2"/>
              </a:rPr>
              <a:t>[4]</a:t>
            </a:r>
            <a:endParaRPr lang="en-US" dirty="0"/>
          </a:p>
          <a:p>
            <a:pPr algn="just"/>
            <a:r>
              <a:rPr lang="en-US" dirty="0"/>
              <a:t>Almost half a century later, Noyes wrote, "I think the success of the poem... was because it was not an artificial composition, but was written at an age when I was genuinely excited by that kind of romantic story.”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of Literary Devices Used in “The Highwayman”</a:t>
            </a:r>
            <a:br>
              <a:rPr lang="en-US" dirty="0"/>
            </a:br>
            <a:endParaRPr lang="en-US" dirty="0"/>
          </a:p>
        </p:txBody>
      </p:sp>
      <p:sp>
        <p:nvSpPr>
          <p:cNvPr id="3" name="Content Placeholder 2"/>
          <p:cNvSpPr>
            <a:spLocks noGrp="1"/>
          </p:cNvSpPr>
          <p:nvPr>
            <p:ph idx="1"/>
          </p:nvPr>
        </p:nvSpPr>
        <p:spPr/>
        <p:txBody>
          <a:bodyPr/>
          <a:lstStyle/>
          <a:p>
            <a:pPr algn="just"/>
            <a:r>
              <a:rPr lang="en-US" dirty="0">
                <a:hlinkClick r:id="rId2"/>
              </a:rPr>
              <a:t>Literary devices</a:t>
            </a:r>
            <a:r>
              <a:rPr lang="en-US" dirty="0"/>
              <a:t> are tools that enable the writers to present their ideas, emotions, and feelings by using persuasive language. Alfred Noyes has also employed some literary devices in this poem to reflect the love of central characters. The analysis of some of the literary devices used in this poem has been given below.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a:t>Analysis of Literary Devices Used in “The Highwayman”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lgn="just"/>
            <a:r>
              <a:rPr lang="en-US" b="1" dirty="0">
                <a:hlinkClick r:id="rId2"/>
              </a:rPr>
              <a:t>Assonance</a:t>
            </a:r>
            <a:r>
              <a:rPr lang="en-US" b="1" dirty="0"/>
              <a:t>:</a:t>
            </a:r>
            <a:r>
              <a:rPr lang="en-US" dirty="0"/>
              <a:t> Assonance is the repetition of vowel sounds in the same line. For example, the sound of /o/ “She strove no more for the rest” and the sound of /</a:t>
            </a:r>
            <a:r>
              <a:rPr lang="en-US" dirty="0" err="1"/>
              <a:t>i</a:t>
            </a:r>
            <a:r>
              <a:rPr lang="en-US" dirty="0"/>
              <a:t>/ in “And the highwayman came riding—Riding—riding—”.</a:t>
            </a:r>
          </a:p>
          <a:p>
            <a:pPr lvl="0" algn="just">
              <a:buNone/>
            </a:pPr>
            <a:endParaRPr lang="en-US" dirty="0"/>
          </a:p>
          <a:p>
            <a:pPr lvl="0" algn="just"/>
            <a:r>
              <a:rPr lang="en-US" b="1" dirty="0">
                <a:hlinkClick r:id="rId3"/>
              </a:rPr>
              <a:t>Imagery</a:t>
            </a:r>
            <a:r>
              <a:rPr lang="en-US" b="1" dirty="0"/>
              <a:t>:</a:t>
            </a:r>
            <a:r>
              <a:rPr lang="en-US" dirty="0"/>
              <a:t> Imagery is used to make readers perceive things involving their five senses. For example,</a:t>
            </a:r>
          </a:p>
          <a:p>
            <a:pPr algn="just">
              <a:buNone/>
            </a:pPr>
            <a:r>
              <a:rPr lang="en-US" b="1" dirty="0"/>
              <a:t>“</a:t>
            </a:r>
            <a:r>
              <a:rPr lang="en-US" dirty="0"/>
              <a:t>The wind was a torrent of darkness among the gusty trees.</a:t>
            </a:r>
            <a:br>
              <a:rPr lang="en-US" dirty="0"/>
            </a:br>
            <a:r>
              <a:rPr lang="en-US" dirty="0"/>
              <a:t>The moon was a ghostly galleon tossed upon cloudy seas.</a:t>
            </a:r>
            <a:br>
              <a:rPr lang="en-US" dirty="0"/>
            </a:br>
            <a:r>
              <a:rPr lang="en-US" dirty="0"/>
              <a:t>The road was a ribbon of moonlight over the purple moor.”</a:t>
            </a:r>
          </a:p>
          <a:p>
            <a:pPr algn="just">
              <a:buNone/>
            </a:pPr>
            <a:endParaRPr lang="en-US" dirty="0"/>
          </a:p>
          <a:p>
            <a:pPr lvl="0" algn="just"/>
            <a:r>
              <a:rPr lang="en-US" b="1" dirty="0">
                <a:hlinkClick r:id="rId4"/>
              </a:rPr>
              <a:t>Symbolism</a:t>
            </a:r>
            <a:r>
              <a:rPr lang="en-US" b="1" dirty="0"/>
              <a:t>:</a:t>
            </a:r>
            <a:r>
              <a:rPr lang="en-US" dirty="0"/>
              <a:t> Symbolism is a use of symbols to signify ideas and qualities by giving them symbolic meanings that are different from their literal meanings. The red color symbolizes blood and love throughout the poem.</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lvl="0" algn="just"/>
            <a:r>
              <a:rPr lang="en-US" b="1" dirty="0">
                <a:hlinkClick r:id="rId2"/>
              </a:rPr>
              <a:t>Personification</a:t>
            </a:r>
            <a:r>
              <a:rPr lang="en-US" b="1" dirty="0"/>
              <a:t>: </a:t>
            </a:r>
            <a:r>
              <a:rPr lang="en-US" dirty="0"/>
              <a:t>Personification is to give human qualities to inanimate objects. For example, “There was death at every window”. Here ‘death’ is personified.</a:t>
            </a:r>
          </a:p>
          <a:p>
            <a:pPr lvl="0" algn="just"/>
            <a:r>
              <a:rPr lang="en-US" b="1" dirty="0">
                <a:hlinkClick r:id="rId2"/>
              </a:rPr>
              <a:t>Repetition: </a:t>
            </a:r>
            <a:r>
              <a:rPr lang="en-US" dirty="0"/>
              <a:t>There is a repetition of the </a:t>
            </a:r>
            <a:r>
              <a:rPr lang="en-US" dirty="0">
                <a:hlinkClick r:id="rId3"/>
              </a:rPr>
              <a:t>verse</a:t>
            </a:r>
            <a:r>
              <a:rPr lang="en-US" dirty="0"/>
              <a:t> “When the moon is a ghostly galleon tossed upon cloudy seas” which has created a musical quality in the poem.</a:t>
            </a:r>
          </a:p>
          <a:p>
            <a:pPr lvl="0" algn="just"/>
            <a:r>
              <a:rPr lang="en-US" b="1" dirty="0">
                <a:hlinkClick r:id="rId4"/>
              </a:rPr>
              <a:t>Stanza</a:t>
            </a:r>
            <a:r>
              <a:rPr lang="en-US" b="1" dirty="0"/>
              <a:t>: </a:t>
            </a:r>
            <a:r>
              <a:rPr lang="en-US" dirty="0"/>
              <a:t>A stanza is a poetic form of some lines. There are fifteen stanzas in this poem. Each stanza contains six lines. A six line stanza is called a </a:t>
            </a:r>
            <a:r>
              <a:rPr lang="en-US" dirty="0">
                <a:hlinkClick r:id="rId5"/>
              </a:rPr>
              <a:t>sestet</a:t>
            </a:r>
            <a:r>
              <a:rPr lang="en-US" dirty="0"/>
              <a:t>.</a:t>
            </a:r>
          </a:p>
          <a:p>
            <a:pPr lvl="0" algn="just"/>
            <a:r>
              <a:rPr lang="en-US" b="1" dirty="0">
                <a:hlinkClick r:id="rId6"/>
              </a:rPr>
              <a:t>Rhyme</a:t>
            </a:r>
            <a:r>
              <a:rPr lang="en-US" b="1" dirty="0"/>
              <a:t> Scheme: </a:t>
            </a:r>
            <a:r>
              <a:rPr lang="en-US" dirty="0"/>
              <a:t>The poem follows AABCCB </a:t>
            </a:r>
            <a:r>
              <a:rPr lang="en-US" dirty="0">
                <a:hlinkClick r:id="rId7"/>
              </a:rPr>
              <a:t>rhyme scheme</a:t>
            </a:r>
            <a:r>
              <a:rPr lang="en-US" dirty="0"/>
              <a:t>, and this pattern continues till the end.</a:t>
            </a:r>
          </a:p>
          <a:p>
            <a:pPr lvl="0" algn="just"/>
            <a:r>
              <a:rPr lang="en-US" b="1" dirty="0">
                <a:hlinkClick r:id="rId2"/>
              </a:rPr>
              <a:t>Refrain:</a:t>
            </a:r>
            <a:r>
              <a:rPr lang="en-US" b="1" dirty="0"/>
              <a:t> </a:t>
            </a:r>
            <a:r>
              <a:rPr lang="en-US" dirty="0"/>
              <a:t>The lines that are repeated at some distance in the poems are called refrain. The verse, “When the moon is a ghostly galleon tossed upon cloudy seas” is repeated with the same words in the first and last stanzas of the poem. Hence, it has become a refrain.</a:t>
            </a:r>
          </a:p>
          <a:p>
            <a:pPr lvl="0"/>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lvl="0"/>
            <a:r>
              <a:rPr lang="en-US" b="1" dirty="0">
                <a:hlinkClick r:id="rId2"/>
              </a:rPr>
              <a:t>Onomatopoeia</a:t>
            </a:r>
            <a:r>
              <a:rPr lang="en-US" b="1" dirty="0"/>
              <a:t>:</a:t>
            </a:r>
            <a:r>
              <a:rPr lang="en-US" dirty="0"/>
              <a:t> It refers to the words which imitate the natural sounds of the things. The poet has used the word “</a:t>
            </a:r>
            <a:r>
              <a:rPr lang="en-US" dirty="0" err="1"/>
              <a:t>tlot</a:t>
            </a:r>
            <a:r>
              <a:rPr lang="en-US" dirty="0"/>
              <a:t>”, the sound of the horse’ hooves in lines fifty-eight, fifty-nine, and sixty-five of the poem.</a:t>
            </a:r>
          </a:p>
          <a:p>
            <a:pPr lvl="0"/>
            <a:r>
              <a:rPr lang="en-US" b="1" dirty="0">
                <a:hlinkClick r:id="rId3"/>
              </a:rPr>
              <a:t>Metaphor</a:t>
            </a:r>
            <a:r>
              <a:rPr lang="en-US" b="1" dirty="0"/>
              <a:t>:</a:t>
            </a:r>
            <a:r>
              <a:rPr lang="en-US" dirty="0"/>
              <a:t> It is a figure of </a:t>
            </a:r>
            <a:r>
              <a:rPr lang="en-US" dirty="0" err="1"/>
              <a:t>speechin</a:t>
            </a:r>
            <a:r>
              <a:rPr lang="en-US" dirty="0"/>
              <a:t> which an implied comparison is made between the objects that are different. For example, </a:t>
            </a:r>
            <a:r>
              <a:rPr lang="en-US" b="1" dirty="0"/>
              <a:t>“</a:t>
            </a:r>
            <a:r>
              <a:rPr lang="en-US" dirty="0"/>
              <a:t>The wind was a torrent of darkness among the gusty trees. The moon was a ghostly galleon tossed upon cloudy seas.” Here the wind is compared with the torrent of darkness and moon with the ghostly ship.</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a:t>
            </a:r>
          </a:p>
        </p:txBody>
      </p:sp>
      <p:sp>
        <p:nvSpPr>
          <p:cNvPr id="3" name="Content Placeholder 2"/>
          <p:cNvSpPr>
            <a:spLocks noGrp="1"/>
          </p:cNvSpPr>
          <p:nvPr>
            <p:ph idx="1"/>
          </p:nvPr>
        </p:nvSpPr>
        <p:spPr/>
        <p:txBody>
          <a:bodyPr/>
          <a:lstStyle/>
          <a:p>
            <a:r>
              <a:rPr lang="en-US" dirty="0"/>
              <a:t>Demonstrate an understanding of different forms of literature and rhetorical devices</a:t>
            </a:r>
          </a:p>
          <a:p>
            <a:r>
              <a:rPr lang="en-US" dirty="0"/>
              <a:t>Examine literature as reflection of individual and society</a:t>
            </a:r>
          </a:p>
          <a:p>
            <a:r>
              <a:rPr lang="en-US" dirty="0"/>
              <a:t>Appreciate the imagination and the creativity of the poet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lstStyle/>
          <a:p>
            <a:r>
              <a:rPr lang="en-US" dirty="0"/>
              <a:t>Major Themes in “The Highwayman”: Love, courage, and </a:t>
            </a:r>
            <a:r>
              <a:rPr lang="en-US" b="1" dirty="0"/>
              <a:t>sacrifice</a:t>
            </a:r>
          </a:p>
          <a:p>
            <a:r>
              <a:rPr lang="en-US" dirty="0"/>
              <a:t> The poem celebrates the true love of its central characters</a:t>
            </a:r>
          </a:p>
          <a:p>
            <a:r>
              <a:rPr lang="en-US" dirty="0"/>
              <a:t>One should try to keep the promise with the firm intention , courage and </a:t>
            </a:r>
            <a:r>
              <a:rPr lang="en-US" dirty="0" err="1"/>
              <a:t>etermination</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MCQ</a:t>
            </a:r>
          </a:p>
        </p:txBody>
      </p:sp>
      <p:sp>
        <p:nvSpPr>
          <p:cNvPr id="3" name="Content Placeholder 2"/>
          <p:cNvSpPr>
            <a:spLocks noGrp="1"/>
          </p:cNvSpPr>
          <p:nvPr>
            <p:ph idx="1"/>
          </p:nvPr>
        </p:nvSpPr>
        <p:spPr>
          <a:xfrm>
            <a:off x="457200" y="914400"/>
            <a:ext cx="8229600" cy="5211763"/>
          </a:xfrm>
        </p:spPr>
        <p:txBody>
          <a:bodyPr>
            <a:normAutofit lnSpcReduction="10000"/>
          </a:bodyPr>
          <a:lstStyle/>
          <a:p>
            <a:pPr>
              <a:buNone/>
            </a:pPr>
            <a:r>
              <a:rPr lang="en-US" b="1" dirty="0"/>
              <a:t>1.  </a:t>
            </a:r>
            <a:r>
              <a:rPr lang="en-US" sz="2400" dirty="0"/>
              <a:t>What is the name of the landlord's daughter?</a:t>
            </a:r>
          </a:p>
          <a:p>
            <a:pPr>
              <a:buNone/>
            </a:pPr>
            <a:r>
              <a:rPr lang="en-US" sz="2400" dirty="0" err="1"/>
              <a:t>a.Jasmine</a:t>
            </a:r>
            <a:r>
              <a:rPr lang="en-US" sz="2400" dirty="0"/>
              <a:t> b. Ellie c. Bess  d. He doesn't have one</a:t>
            </a:r>
          </a:p>
          <a:p>
            <a:pPr>
              <a:buNone/>
            </a:pPr>
            <a:r>
              <a:rPr lang="en-US" sz="2400" dirty="0"/>
              <a:t>2. What is the moon described as in the poem?</a:t>
            </a:r>
          </a:p>
          <a:p>
            <a:pPr marL="457200" indent="-457200">
              <a:buAutoNum type="alphaLcPeriod"/>
            </a:pPr>
            <a:r>
              <a:rPr lang="en-US" sz="2400" dirty="0"/>
              <a:t>"...a disc of the finest silvers...“ b. "...a prince's plate...“ c. "...a scary silver coin...“ d.  "...a ghostly galleon...“</a:t>
            </a:r>
          </a:p>
          <a:p>
            <a:pPr marL="457200" indent="-457200">
              <a:buNone/>
            </a:pPr>
            <a:r>
              <a:rPr lang="en-US" sz="2400" dirty="0"/>
              <a:t>3. What happens to Bess?</a:t>
            </a:r>
          </a:p>
          <a:p>
            <a:pPr marL="457200" indent="-457200">
              <a:buAutoNum type="alphaLcPeriod"/>
            </a:pPr>
            <a:r>
              <a:rPr lang="en-US" sz="2400" dirty="0"/>
              <a:t>She is strangled by the red coats b. She lives on c.  She betrays the highwayman d. She commits suicide to warn the highwayman of danger</a:t>
            </a:r>
          </a:p>
          <a:p>
            <a:pPr marL="457200" indent="-457200">
              <a:buNone/>
            </a:pPr>
            <a:r>
              <a:rPr lang="en-US" sz="2400" dirty="0"/>
              <a:t>4. What did the highwayman do next?</a:t>
            </a:r>
          </a:p>
          <a:p>
            <a:pPr marL="457200" indent="-457200">
              <a:buAutoNum type="alphaLcPeriod"/>
            </a:pPr>
            <a:r>
              <a:rPr lang="en-US" sz="2400" dirty="0"/>
              <a:t>He left England b. Spurred back towards the inn, shouting a curse to the sky c. He gave back all he stole, and became a priest</a:t>
            </a:r>
          </a:p>
          <a:p>
            <a:pPr marL="457200" indent="-457200">
              <a:buAutoNum type="alphaLcPeriod"/>
            </a:pPr>
            <a:endParaRPr lang="en-US" sz="2400" dirty="0"/>
          </a:p>
          <a:p>
            <a:pPr marL="457200" indent="-457200">
              <a:buNone/>
            </a:pPr>
            <a:endParaRPr lang="en-US" sz="2400" dirty="0"/>
          </a:p>
          <a:p>
            <a:pPr>
              <a:buNone/>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of </a:t>
            </a:r>
            <a:r>
              <a:rPr lang="en-US" i="1" dirty="0"/>
              <a:t>The Highwayman</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a:t>The poem explains  the love affair going on between the Highwayman/robber and the landlord’s daughter Bess. Their love is pure and strong. He rides into the inn in the middle of the night to tell her that he’s going robbing and will come back the next day no matter what. Unfortunately for both of them, in the meantime soldiers come and set a trap for the Highwayman.</a:t>
            </a:r>
          </a:p>
          <a:p>
            <a:pPr algn="just" fontAlgn="base"/>
            <a:r>
              <a:rPr lang="en-US" dirty="0"/>
              <a:t>Bess is able to escape from where they tied her up and in an act of desperation, she kills herself as he rides up the road. The shot warns him that something is wrong and he runs. But, when he finds out what has happened he returns, is shot dead, and then reunited with Bess in the afterlife.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a:t> </a:t>
            </a:r>
            <a:r>
              <a:rPr lang="en-US" i="1" dirty="0">
                <a:hlinkClick r:id="rId2"/>
              </a:rPr>
              <a:t>"Alfred Noyes"</a:t>
            </a:r>
            <a:r>
              <a:rPr lang="en-US" i="1" dirty="0"/>
              <a:t>. BBC Mid Wales. Retrieved 24 June 2012.</a:t>
            </a:r>
          </a:p>
          <a:p>
            <a:r>
              <a:rPr lang="en-US" dirty="0"/>
              <a:t>Alfred Noyes 'Two Worlds for Memory. Philadelphia: J. B. Clipping, 1953, p. 38.</a:t>
            </a:r>
          </a:p>
          <a:p>
            <a:r>
              <a:rPr lang="en-US" dirty="0">
                <a:hlinkClick r:id="rId3"/>
              </a:rPr>
              <a:t>https://www.google.com/search?q=images+for+highwayman+by+alfred&amp;oq=&amp;aqs=chrome.0.69i59l8.11112407j0j7&amp;sourceid=chrome&amp;ie=UTF-8</a:t>
            </a:r>
            <a:endParaRPr lang="en-US" dirty="0"/>
          </a:p>
          <a:p>
            <a:r>
              <a:rPr lang="en-US" u="sng" dirty="0">
                <a:hlinkClick r:id="rId4"/>
              </a:rPr>
              <a:t>https://www.google.com/search?q=analysus+of+the+poem+the+hghwayman&amp;rlz=1C1CHBD_enIN905IN905&amp;oq=analysus+of+the+poem+the+hghwayman&amp;aqs=chrome..69i57j0l2.23164j1j9&amp;sourceid=</a:t>
            </a:r>
            <a:r>
              <a:rPr lang="en-US" u="sng" dirty="0" err="1">
                <a:hlinkClick r:id="rId4"/>
              </a:rPr>
              <a:t>chrome&amp;ie</a:t>
            </a:r>
            <a:r>
              <a:rPr lang="en-US" u="sng" dirty="0">
                <a:hlinkClick r:id="rId4"/>
              </a:rPr>
              <a:t>=UTF-8</a:t>
            </a:r>
            <a:endParaRPr lang="en-US" dirty="0"/>
          </a:p>
          <a:p>
            <a:r>
              <a:rPr lang="en-US" u="sng" dirty="0">
                <a:hlinkClick r:id="rId5"/>
              </a:rPr>
              <a:t>https://literarydevices.net/the-highwayman/</a:t>
            </a:r>
            <a:endParaRPr lang="en-US" dirty="0"/>
          </a:p>
          <a:p>
            <a:r>
              <a:rPr lang="en-US" u="sng" dirty="0">
                <a:hlinkClick r:id="rId6"/>
              </a:rPr>
              <a:t>https://poemanalysis.com/alfred-noyes/the-highwayman/#Structure_of_The_Highwayman</a:t>
            </a:r>
            <a:endParaRPr lang="en-US" u="sng" dirty="0"/>
          </a:p>
          <a:p>
            <a:r>
              <a:rPr lang="en-US" b="1" dirty="0"/>
              <a:t>Alfred Noyes, </a:t>
            </a:r>
            <a:r>
              <a:rPr lang="en-US" i="1" dirty="0"/>
              <a:t>“The Highwayman”,</a:t>
            </a:r>
            <a:r>
              <a:rPr lang="en-US" b="1" dirty="0"/>
              <a:t> </a:t>
            </a:r>
            <a:r>
              <a:rPr lang="en-US" dirty="0"/>
              <a:t>Oxford University Press, USA, Sep 1999</a:t>
            </a:r>
          </a:p>
          <a:p>
            <a:r>
              <a:rPr lang="en-US" dirty="0">
                <a:hlinkClick r:id="rId7"/>
              </a:rPr>
              <a:t>https://www.funtrivia.com/playquiz/quiz28469720980c0.html</a:t>
            </a:r>
            <a:endParaRPr lang="en-US" u="sng"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7D71B-D70B-F246-93BE-9F6F9117A8D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8E3D3E3E-3D20-404C-AA48-BD73C15ADF91}"/>
              </a:ext>
            </a:extLst>
          </p:cNvPr>
          <p:cNvSpPr>
            <a:spLocks noGrp="1"/>
          </p:cNvSpPr>
          <p:nvPr>
            <p:ph idx="1"/>
          </p:nvPr>
        </p:nvSpPr>
        <p:spPr/>
        <p:txBody>
          <a:bodyPr/>
          <a:lstStyle/>
          <a:p>
            <a:r>
              <a:rPr lang="en-US" dirty="0"/>
              <a:t>Slide 2 image reference:</a:t>
            </a:r>
          </a:p>
          <a:p>
            <a:r>
              <a:rPr lang="en-US" sz="1600" dirty="0"/>
              <a:t>https://</a:t>
            </a:r>
            <a:r>
              <a:rPr lang="en-US" sz="1600" dirty="0" err="1"/>
              <a:t>www.google.com</a:t>
            </a:r>
            <a:r>
              <a:rPr lang="en-US" sz="1600" dirty="0"/>
              <a:t>/</a:t>
            </a:r>
            <a:r>
              <a:rPr lang="en-US" sz="1600" dirty="0" err="1"/>
              <a:t>url?sa</a:t>
            </a:r>
            <a:r>
              <a:rPr lang="en-US" sz="1600" dirty="0"/>
              <a:t>=</a:t>
            </a:r>
            <a:r>
              <a:rPr lang="en-US" sz="1600" dirty="0" err="1"/>
              <a:t>i&amp;url</a:t>
            </a:r>
            <a:r>
              <a:rPr lang="en-US" sz="1600" dirty="0"/>
              <a:t>=https%3A%2F%2Fwww.twinkl.com%2Fresources%2Fplanit-english-primary-teaching-resources-guided-reading-year-six%2Fplanit-english-primary-teaching-resources-guided-reading-year-six-fiction%2Fplanit-english-primary-teaching-resources-guided-reading-year-six-fiction-the-highwayman-by-alfred-noyes&amp;psig=AOvVaw2qirW4Xd5ltLtKgX_zuPAp&amp;ust=1599387789979000&amp;source=</a:t>
            </a:r>
            <a:r>
              <a:rPr lang="en-US" sz="1600" dirty="0" err="1"/>
              <a:t>images&amp;cd</a:t>
            </a:r>
            <a:r>
              <a:rPr lang="en-US" sz="1600" dirty="0"/>
              <a:t>=</a:t>
            </a:r>
            <a:r>
              <a:rPr lang="en-US" sz="1600" dirty="0" err="1"/>
              <a:t>vfe&amp;ved</a:t>
            </a:r>
            <a:r>
              <a:rPr lang="en-US" sz="1600"/>
              <a:t>=0CA0QjhxqFwoTCJC65Prl0esCFQAAAAAdAAAAABAD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xmlns="" val="256495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poem</a:t>
            </a:r>
          </a:p>
        </p:txBody>
      </p:sp>
      <p:sp>
        <p:nvSpPr>
          <p:cNvPr id="3" name="Content Placeholder 2"/>
          <p:cNvSpPr>
            <a:spLocks noGrp="1"/>
          </p:cNvSpPr>
          <p:nvPr>
            <p:ph idx="1"/>
          </p:nvPr>
        </p:nvSpPr>
        <p:spPr/>
        <p:txBody>
          <a:bodyPr>
            <a:normAutofit fontScale="92500" lnSpcReduction="10000"/>
          </a:bodyPr>
          <a:lstStyle/>
          <a:p>
            <a:pPr algn="just"/>
            <a:r>
              <a:rPr lang="en-US" dirty="0"/>
              <a:t>‘</a:t>
            </a:r>
            <a:r>
              <a:rPr lang="en-US" i="1" dirty="0"/>
              <a:t>The Highwayman’</a:t>
            </a:r>
            <a:r>
              <a:rPr lang="en-US" dirty="0"/>
              <a:t> by Alfred Noyes is a three-part poem </a:t>
            </a:r>
          </a:p>
          <a:p>
            <a:pPr algn="just"/>
            <a:r>
              <a:rPr lang="en-US" dirty="0"/>
              <a:t>Divided into one set of six stanzas,</a:t>
            </a:r>
          </a:p>
          <a:p>
            <a:pPr algn="just"/>
            <a:r>
              <a:rPr lang="en-US" dirty="0"/>
              <a:t>Another of nine, and</a:t>
            </a:r>
          </a:p>
          <a:p>
            <a:pPr algn="just"/>
            <a:r>
              <a:rPr lang="en-US" dirty="0"/>
              <a:t>A final concluding two stanza section.</a:t>
            </a:r>
          </a:p>
          <a:p>
            <a:pPr algn="just"/>
            <a:r>
              <a:rPr lang="en-US" dirty="0"/>
              <a:t> The stanzas are all six lines long, known as sestets. The sestets follow a simple rhyme scheme of AABCCB, changing end sounds from stanza to stanza as the poet saw fit.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Part 1 (Stanza1) </a:t>
            </a:r>
            <a:br>
              <a:rPr lang="en-US" i="1" dirty="0"/>
            </a:br>
            <a:endParaRPr lang="en-US" dirty="0"/>
          </a:p>
        </p:txBody>
      </p:sp>
      <p:sp>
        <p:nvSpPr>
          <p:cNvPr id="3" name="Content Placeholder 2"/>
          <p:cNvSpPr>
            <a:spLocks noGrp="1"/>
          </p:cNvSpPr>
          <p:nvPr>
            <p:ph idx="1"/>
          </p:nvPr>
        </p:nvSpPr>
        <p:spPr/>
        <p:txBody>
          <a:bodyPr>
            <a:normAutofit fontScale="92500" lnSpcReduction="20000"/>
          </a:bodyPr>
          <a:lstStyle/>
          <a:p>
            <a:pPr algn="ctr">
              <a:buNone/>
            </a:pPr>
            <a:r>
              <a:rPr lang="en-US" dirty="0"/>
              <a:t>“The wind was a torrent of darkness among the gusty trees.</a:t>
            </a:r>
          </a:p>
          <a:p>
            <a:pPr algn="ctr">
              <a:buNone/>
            </a:pPr>
            <a:r>
              <a:rPr lang="en-US" dirty="0"/>
              <a:t>The moon was a ghostly galleon tossed upon cloudy seas.</a:t>
            </a:r>
          </a:p>
          <a:p>
            <a:pPr algn="ctr">
              <a:buNone/>
            </a:pPr>
            <a:r>
              <a:rPr lang="en-US" dirty="0"/>
              <a:t>The road was a ribbon of moonlight over the purple moor,</a:t>
            </a:r>
          </a:p>
          <a:p>
            <a:pPr algn="ctr">
              <a:buNone/>
            </a:pPr>
            <a:r>
              <a:rPr lang="en-US" dirty="0"/>
              <a:t>And the highwayman came riding—</a:t>
            </a:r>
          </a:p>
          <a:p>
            <a:pPr algn="ctr">
              <a:buNone/>
            </a:pPr>
            <a:r>
              <a:rPr lang="en-US" dirty="0"/>
              <a:t>Riding—riding—</a:t>
            </a:r>
          </a:p>
          <a:p>
            <a:pPr algn="ctr">
              <a:buNone/>
            </a:pPr>
            <a:r>
              <a:rPr lang="en-US" dirty="0"/>
              <a:t>The highwayman came riding, up to the old inn-door.”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Part one </a:t>
            </a:r>
            <a:br>
              <a:rPr lang="en-US" dirty="0"/>
            </a:br>
            <a:r>
              <a:rPr lang="en-US" dirty="0"/>
              <a:t>(Stanza One)</a:t>
            </a:r>
          </a:p>
        </p:txBody>
      </p:sp>
      <p:sp>
        <p:nvSpPr>
          <p:cNvPr id="3" name="Content Placeholder 2"/>
          <p:cNvSpPr>
            <a:spLocks noGrp="1"/>
          </p:cNvSpPr>
          <p:nvPr>
            <p:ph idx="1"/>
          </p:nvPr>
        </p:nvSpPr>
        <p:spPr/>
        <p:txBody>
          <a:bodyPr>
            <a:normAutofit fontScale="47500" lnSpcReduction="20000"/>
          </a:bodyPr>
          <a:lstStyle/>
          <a:p>
            <a:pPr fontAlgn="base"/>
            <a:endParaRPr lang="en-US" b="1" i="1" dirty="0"/>
          </a:p>
          <a:p>
            <a:pPr algn="just" fontAlgn="base"/>
            <a:r>
              <a:rPr lang="en-US" sz="4200" dirty="0">
                <a:latin typeface="Times New Roman" pitchFamily="18" charset="0"/>
                <a:cs typeface="Times New Roman" pitchFamily="18" charset="0"/>
              </a:rPr>
              <a:t>In the first stanza of </a:t>
            </a:r>
            <a:r>
              <a:rPr lang="en-US" sz="4200" i="1" dirty="0">
                <a:latin typeface="Times New Roman" pitchFamily="18" charset="0"/>
                <a:cs typeface="Times New Roman" pitchFamily="18" charset="0"/>
              </a:rPr>
              <a:t>‘The Highwayman,’ </a:t>
            </a:r>
            <a:r>
              <a:rPr lang="en-US" sz="4200" dirty="0">
                <a:latin typeface="Times New Roman" pitchFamily="18" charset="0"/>
                <a:cs typeface="Times New Roman" pitchFamily="18" charset="0"/>
              </a:rPr>
              <a:t>the speaker begins by describing “The wind,” “The moon,” and “The road”. Noyes uses metaphors to outline what each of these is like. The wind is a “torrent of darkness,” alluding to the movements of a river or other powerful, moving body of water. In the second line he compares the moon to a “ghostly galleon” that appears like a “galleon,” or large ship, that’s being “tossed upon the clouds”. This brings the image of water into the poem again. </a:t>
            </a:r>
          </a:p>
          <a:p>
            <a:pPr algn="just" fontAlgn="base"/>
            <a:r>
              <a:rPr lang="en-US" sz="4200" dirty="0">
                <a:latin typeface="Times New Roman" pitchFamily="18" charset="0"/>
                <a:cs typeface="Times New Roman" pitchFamily="18" charset="0"/>
              </a:rPr>
              <a:t>The third metaphor compares the road to a “ribbon of moonlight” that is running over the “purple moor”. The road is an important part of the poem that plays a major role later on. It appears shining in amongst the previous darker images. </a:t>
            </a:r>
          </a:p>
          <a:p>
            <a:pPr algn="just" fontAlgn="base"/>
            <a:r>
              <a:rPr lang="en-US" sz="4200" dirty="0">
                <a:latin typeface="Times New Roman" pitchFamily="18" charset="0"/>
                <a:cs typeface="Times New Roman" pitchFamily="18" charset="0"/>
              </a:rPr>
              <a:t>Along the road comes the main character of the poem, the highwayman. Noyes uses </a:t>
            </a:r>
            <a:r>
              <a:rPr lang="en-US" sz="4200" b="1" dirty="0">
                <a:latin typeface="Times New Roman" pitchFamily="18" charset="0"/>
                <a:cs typeface="Times New Roman" pitchFamily="18" charset="0"/>
              </a:rPr>
              <a:t>repetition</a:t>
            </a:r>
            <a:r>
              <a:rPr lang="en-US" sz="4200" dirty="0">
                <a:latin typeface="Times New Roman" pitchFamily="18" charset="0"/>
                <a:cs typeface="Times New Roman" pitchFamily="18" charset="0"/>
              </a:rPr>
              <a:t> to emphasize the movement of the man and his horse. He is “riding— / “Riding—riding—“. He comes all the way up to the “inn”.</a:t>
            </a:r>
          </a:p>
          <a:p>
            <a:endParaRPr lang="en-US" sz="4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i="1" dirty="0"/>
              <a:t/>
            </a:r>
            <a:br>
              <a:rPr lang="en-US" i="1" dirty="0"/>
            </a:br>
            <a:r>
              <a:rPr lang="en-US" i="1" dirty="0"/>
              <a:t/>
            </a:r>
            <a:br>
              <a:rPr lang="en-US" i="1" dirty="0"/>
            </a:br>
            <a:r>
              <a:rPr lang="en-US" i="1" dirty="0"/>
              <a:t>Part 1 (Stanza 2)</a:t>
            </a:r>
            <a:br>
              <a:rPr lang="en-US" i="1" dirty="0"/>
            </a:br>
            <a:r>
              <a:rPr lang="en-US" i="1" dirty="0"/>
              <a:t> </a:t>
            </a:r>
            <a:br>
              <a:rPr lang="en-US" i="1" dirty="0"/>
            </a:br>
            <a:endParaRPr lang="en-US" dirty="0"/>
          </a:p>
        </p:txBody>
      </p:sp>
      <p:sp>
        <p:nvSpPr>
          <p:cNvPr id="3" name="Content Placeholder 2"/>
          <p:cNvSpPr>
            <a:spLocks noGrp="1"/>
          </p:cNvSpPr>
          <p:nvPr>
            <p:ph idx="1"/>
          </p:nvPr>
        </p:nvSpPr>
        <p:spPr/>
        <p:txBody>
          <a:bodyPr>
            <a:normAutofit fontScale="92500" lnSpcReduction="10000"/>
          </a:bodyPr>
          <a:lstStyle/>
          <a:p>
            <a:pPr algn="ctr">
              <a:buNone/>
            </a:pPr>
            <a:r>
              <a:rPr lang="en-US" dirty="0"/>
              <a:t>“He’d a French cocked-hat on his forehead, a bunch of lace at his chin,</a:t>
            </a:r>
          </a:p>
          <a:p>
            <a:pPr algn="ctr">
              <a:buNone/>
            </a:pPr>
            <a:r>
              <a:rPr lang="en-US" dirty="0"/>
              <a:t>A coat of the claret velvet, and breeches of brown doe-skin.</a:t>
            </a:r>
          </a:p>
          <a:p>
            <a:pPr algn="ctr">
              <a:buNone/>
            </a:pPr>
            <a:r>
              <a:rPr lang="en-US" dirty="0"/>
              <a:t>They fitted with never a wrinkle. His boots were up to the thigh.</a:t>
            </a:r>
          </a:p>
          <a:p>
            <a:pPr algn="ctr">
              <a:buNone/>
            </a:pPr>
            <a:r>
              <a:rPr lang="en-US" dirty="0"/>
              <a:t>And he rode with a </a:t>
            </a:r>
            <a:r>
              <a:rPr lang="en-US" dirty="0" err="1"/>
              <a:t>jewelled</a:t>
            </a:r>
            <a:r>
              <a:rPr lang="en-US" dirty="0"/>
              <a:t> twinkle,</a:t>
            </a:r>
          </a:p>
          <a:p>
            <a:pPr algn="ctr">
              <a:buNone/>
            </a:pPr>
            <a:r>
              <a:rPr lang="en-US" dirty="0"/>
              <a:t>His pistol butts a-twinkle,</a:t>
            </a:r>
          </a:p>
          <a:p>
            <a:pPr algn="ctr">
              <a:buNone/>
            </a:pPr>
            <a:r>
              <a:rPr lang="en-US" dirty="0"/>
              <a:t>His rapier hilt a-twinkle, under the </a:t>
            </a:r>
            <a:r>
              <a:rPr lang="en-US" dirty="0" err="1"/>
              <a:t>jewelled</a:t>
            </a:r>
            <a:r>
              <a:rPr lang="en-US" dirty="0"/>
              <a:t> sky.”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445</TotalTime>
  <Words>2820</Words>
  <Application>Microsoft Office PowerPoint</Application>
  <PresentationFormat>On-screen Show (4:3)</PresentationFormat>
  <Paragraphs>304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Learning Language through Literature</vt:lpstr>
      <vt:lpstr>Slide 2</vt:lpstr>
      <vt:lpstr>Topics to be covered</vt:lpstr>
      <vt:lpstr>Background</vt:lpstr>
      <vt:lpstr>Summary of The Highwayman </vt:lpstr>
      <vt:lpstr>Structure of the poem</vt:lpstr>
      <vt:lpstr>Part 1 (Stanza1)  </vt:lpstr>
      <vt:lpstr>Analysis Part one  (Stanza One)</vt:lpstr>
      <vt:lpstr>  Part 1 (Stanza 2)   </vt:lpstr>
      <vt:lpstr>Stanza Two (Analysis)</vt:lpstr>
      <vt:lpstr>Part 1 (Stanza 3) </vt:lpstr>
      <vt:lpstr>Stanza Three (Analysis)</vt:lpstr>
      <vt:lpstr>Part 1 (Stanza 4) </vt:lpstr>
      <vt:lpstr> Stanza Four (Analysis)</vt:lpstr>
      <vt:lpstr>(Part 1)Stanza 5</vt:lpstr>
      <vt:lpstr>Stanza Five (Analysis)  </vt:lpstr>
      <vt:lpstr>Part 1 (Stanza6)</vt:lpstr>
      <vt:lpstr>Stanza six (Analysis)</vt:lpstr>
      <vt:lpstr>Part Two (Stanza 1)</vt:lpstr>
      <vt:lpstr>Part two- Stanza One (Analysis) </vt:lpstr>
      <vt:lpstr>Part 2(Stanza2)</vt:lpstr>
      <vt:lpstr>Stanza 2 (Analysis)</vt:lpstr>
      <vt:lpstr>Part 2 (Stanza three)</vt:lpstr>
      <vt:lpstr>Stanza 3 (Analysis)</vt:lpstr>
      <vt:lpstr>Part 2 (Stanza 4) </vt:lpstr>
      <vt:lpstr>Stanza 4 (Analysis)</vt:lpstr>
      <vt:lpstr>Stanza 2 (Analysis)</vt:lpstr>
      <vt:lpstr>Part 2 (Stanza 5) </vt:lpstr>
      <vt:lpstr>Stanza 5 (Analysis)</vt:lpstr>
      <vt:lpstr>Part 2 (Stanza 6) </vt:lpstr>
      <vt:lpstr>Stanza 6 (Analysis)</vt:lpstr>
      <vt:lpstr>Part 2 (Stanza 7) </vt:lpstr>
      <vt:lpstr>Stanza 7 (Analysis)</vt:lpstr>
      <vt:lpstr>Part 2 (Stanza 8) </vt:lpstr>
      <vt:lpstr>Stanza 8 (Analysis)</vt:lpstr>
      <vt:lpstr>Part 2 (Stanza 9) </vt:lpstr>
      <vt:lpstr>Stanza 9 (Analysis)</vt:lpstr>
      <vt:lpstr>Conclusion (Stanza 1) </vt:lpstr>
      <vt:lpstr>Stanza 1 (Analysis)</vt:lpstr>
      <vt:lpstr>Conclusion (Stanza 2) </vt:lpstr>
      <vt:lpstr>Stanza 2 (Analysis)</vt:lpstr>
      <vt:lpstr>What makes the poem so effective?</vt:lpstr>
      <vt:lpstr>Analysis of Literary Devices Used in “The Highwayman” </vt:lpstr>
      <vt:lpstr>Analysis of Literary Devices Used in “The Highwayman” </vt:lpstr>
      <vt:lpstr>Slide 45</vt:lpstr>
      <vt:lpstr>Slide 46</vt:lpstr>
      <vt:lpstr>Learning outcome</vt:lpstr>
      <vt:lpstr>Relevance</vt:lpstr>
      <vt:lpstr>MCQ</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Dev</dc:creator>
  <cp:lastModifiedBy>monali</cp:lastModifiedBy>
  <cp:revision>58</cp:revision>
  <dcterms:created xsi:type="dcterms:W3CDTF">2006-08-16T00:00:00Z</dcterms:created>
  <dcterms:modified xsi:type="dcterms:W3CDTF">2020-10-22T05:10:54Z</dcterms:modified>
</cp:coreProperties>
</file>