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257" r:id="rId3"/>
    <p:sldId id="262" r:id="rId4"/>
    <p:sldId id="263" r:id="rId5"/>
    <p:sldId id="264" r:id="rId6"/>
    <p:sldId id="276" r:id="rId7"/>
    <p:sldId id="277" r:id="rId8"/>
    <p:sldId id="265" r:id="rId9"/>
    <p:sldId id="266" r:id="rId10"/>
    <p:sldId id="267" r:id="rId11"/>
    <p:sldId id="268" r:id="rId12"/>
    <p:sldId id="269" r:id="rId13"/>
    <p:sldId id="270" r:id="rId14"/>
    <p:sldId id="271" r:id="rId15"/>
    <p:sldId id="273" r:id="rId16"/>
    <p:sldId id="274" r:id="rId17"/>
    <p:sldId id="259" r:id="rId18"/>
    <p:sldId id="260" r:id="rId19"/>
    <p:sldId id="272"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2" d="100"/>
          <a:sy n="52" d="100"/>
        </p:scale>
        <p:origin x="-1884" y="-3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1852F-2F60-41FC-BA8A-E6AF628084F2}" type="datetimeFigureOut">
              <a:rPr lang="en-US" smtClean="0"/>
              <a:pPr/>
              <a:t>11/2/2020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BBC803-83DF-4039-A5BB-A9C654D858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C1A88A-BBF4-46BD-9301-F16138BE75D1}"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ttps://www.google.com/imgres?imgurl=https%3A%2F%2Fimgv2-2-f.scribdassets.com%2Fimg%2Fdocument%2F406686248%2F298x396%2F3f7990fee7%2F1555567467%3Fv%3D1&amp;imgrefurl=https%3A%2F%2Fwww.scribd.com%2Fdocument%2F406686248%2F6-Refund&amp;tbnid=KBsy8ZLREZKYqM&amp;vet=10CAkQMyhoahcKEwioofe7q7vrAhUAAAAAHQAAAAAQAg..</a:t>
            </a:r>
            <a:r>
              <a:rPr lang="en-US" sz="1200" kern="1200" dirty="0" err="1" smtClean="0">
                <a:solidFill>
                  <a:schemeClr val="tx1"/>
                </a:solidFill>
                <a:latin typeface="+mn-lt"/>
                <a:ea typeface="+mn-ea"/>
                <a:cs typeface="+mn-cs"/>
              </a:rPr>
              <a:t>i&amp;docid</a:t>
            </a:r>
            <a:r>
              <a:rPr lang="en-US" sz="1200" kern="1200" dirty="0" smtClean="0">
                <a:solidFill>
                  <a:schemeClr val="tx1"/>
                </a:solidFill>
                <a:latin typeface="+mn-lt"/>
                <a:ea typeface="+mn-ea"/>
                <a:cs typeface="+mn-cs"/>
              </a:rPr>
              <a:t>=fPOVcIOt-5-QsM&amp;w=298&amp;h=396&amp;q=refund%20play%20by%20fritz%20karinthy&amp;ved=0CAkQMyhoahcKEwioofe7q7vrAhUAAAAAHQAAAAAQAg</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C1A88A-BBF4-46BD-9301-F16138BE75D1}"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https://www.google.com/imgres?imgurl=https%3A%2F%2Fi.ytimg.com%2Fvi%2F9gXdhy3WXYc%2Fmaxresdefault.jpg&amp;imgrefurl=https%3A%2F%2Fwww.youtube.com%2Fwatch%3Fv%3D9gXdhy3WXYc&amp;tbnid=_wnJIt_EDUvlpM&amp;vet=10CIEBEDMo7AJqFwoTCKih97uru-sCFQAAAAAdAAAAABAT..</a:t>
            </a:r>
            <a:r>
              <a:rPr lang="en-US" dirty="0" err="1" smtClean="0"/>
              <a:t>i&amp;docid</a:t>
            </a:r>
            <a:r>
              <a:rPr lang="en-US" dirty="0" smtClean="0"/>
              <a:t>=J2sFGFuyJa9dbM&amp;w=1024&amp;h=576&amp;q=refund%20play%20by%20fritz%20karinthy&amp;ved=0CIEBEDMo7AJqFwoTCKih97uru-sCFQAAAAAdAAAAABAT</a:t>
            </a:r>
            <a:endParaRPr lang="en-US" dirty="0"/>
          </a:p>
        </p:txBody>
      </p:sp>
      <p:sp>
        <p:nvSpPr>
          <p:cNvPr id="4" name="Slide Number Placeholder 3"/>
          <p:cNvSpPr>
            <a:spLocks noGrp="1"/>
          </p:cNvSpPr>
          <p:nvPr>
            <p:ph type="sldNum" sz="quarter" idx="10"/>
          </p:nvPr>
        </p:nvSpPr>
        <p:spPr/>
        <p:txBody>
          <a:bodyPr/>
          <a:lstStyle/>
          <a:p>
            <a:fld id="{A3C1A88A-BBF4-46BD-9301-F16138BE75D1}"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6094097-1FEB-42EC-9D5C-58406E996E57}" type="datetime1">
              <a:rPr lang="en-US" smtClean="0"/>
              <a:pPr/>
              <a:t>11/2/2020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611E52E-4C23-44B7-8A4E-FE35FCA5F5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9C1860E-69E7-4C39-8E98-F716A06E486C}" type="datetime1">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11E52E-4C23-44B7-8A4E-FE35FCA5F5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8CE58C-016D-4A1B-A5A5-0898C0D85A26}" type="datetime1">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11E52E-4C23-44B7-8A4E-FE35FCA5F5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F30306-FA58-49BB-9609-FAAA1712E827}" type="datetime1">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11E52E-4C23-44B7-8A4E-FE35FCA5F52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8DD3658-5CB2-4082-8993-9A06167C6542}" type="datetime1">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11E52E-4C23-44B7-8A4E-FE35FCA5F52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B1506E-9DE3-4CF9-BC0B-B0F2B365D2BF}" type="datetime1">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11E52E-4C23-44B7-8A4E-FE35FCA5F52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2918B0-A9C1-4205-A5F4-75EC31361431}" type="datetime1">
              <a:rPr lang="en-US" smtClean="0"/>
              <a:pPr/>
              <a:t>11/2/2020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611E52E-4C23-44B7-8A4E-FE35FCA5F52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9C0A322-C34E-4DCF-A205-CA605015C396}" type="datetime1">
              <a:rPr lang="en-US" smtClean="0"/>
              <a:pPr/>
              <a:t>11/2/2020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611E52E-4C23-44B7-8A4E-FE35FCA5F52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FB15032-68EB-427D-8D71-53026A081147}" type="datetime1">
              <a:rPr lang="en-US" smtClean="0"/>
              <a:pPr/>
              <a:t>11/2/2020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611E52E-4C23-44B7-8A4E-FE35FCA5F5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17ABE83-9548-45C7-8C9D-22AAF5B082ED}" type="datetime1">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11E52E-4C23-44B7-8A4E-FE35FCA5F52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4694825-68F1-4326-9286-039098A82E07}" type="datetime1">
              <a:rPr lang="en-US" smtClean="0"/>
              <a:pPr/>
              <a:t>11/2/2020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611E52E-4C23-44B7-8A4E-FE35FCA5F52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B57B2EE-F3B5-48F7-B54F-4134DCA59A17}" type="datetime1">
              <a:rPr lang="en-US" smtClean="0"/>
              <a:pPr/>
              <a:t>11/2/2020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611E52E-4C23-44B7-8A4E-FE35FCA5F5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ujarithasaravanan.blogspot.com/2019/10/refund-fritz-karinthy-summary.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0"/>
            <a:ext cx="8839200" cy="5257800"/>
          </a:xfrm>
        </p:spPr>
        <p:txBody>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0" y="0"/>
            <a:ext cx="9144000" cy="6019800"/>
          </a:xfrm>
          <a:prstGeom prst="rect">
            <a:avLst/>
          </a:prstGeom>
          <a:noFill/>
          <a:ln w="9525">
            <a:noFill/>
            <a:miter lim="800000"/>
            <a:headEnd/>
            <a:tailEnd/>
          </a:ln>
          <a:effectLst/>
        </p:spPr>
      </p:pic>
      <p:sp>
        <p:nvSpPr>
          <p:cNvPr id="5" name="TextBox 4"/>
          <p:cNvSpPr txBox="1"/>
          <p:nvPr/>
        </p:nvSpPr>
        <p:spPr>
          <a:xfrm>
            <a:off x="304800" y="6172200"/>
            <a:ext cx="8534400" cy="400110"/>
          </a:xfrm>
          <a:prstGeom prst="rect">
            <a:avLst/>
          </a:prstGeom>
          <a:noFill/>
        </p:spPr>
        <p:txBody>
          <a:bodyPr wrap="square" rtlCol="0">
            <a:spAutoFit/>
          </a:bodyPr>
          <a:lstStyle/>
          <a:p>
            <a:r>
              <a:rPr lang="en-US" sz="2000" dirty="0" smtClean="0"/>
              <a:t>     Department Of Humanities and Social Sciences ,JIIT,NOIDA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785794"/>
            <a:ext cx="8110566" cy="3970318"/>
          </a:xfrm>
          <a:prstGeom prst="rect">
            <a:avLst/>
          </a:prstGeom>
        </p:spPr>
        <p:txBody>
          <a:bodyPr wrap="square">
            <a:spAutoFit/>
          </a:bodyPr>
          <a:lstStyle/>
          <a:p>
            <a:pPr algn="just">
              <a:lnSpc>
                <a:spcPct val="150000"/>
              </a:lnSpc>
            </a:pPr>
            <a:r>
              <a:rPr lang="en-IN" sz="2400" dirty="0">
                <a:latin typeface="Times New Roman" pitchFamily="18" charset="0"/>
                <a:cs typeface="Times New Roman" pitchFamily="18" charset="0"/>
              </a:rPr>
              <a:t>Mistake 3: “Wasserkopf: You’d better brush up your wits if you think you’re going to put one over on me.” </a:t>
            </a:r>
            <a:r>
              <a:rPr lang="en-IN" sz="2400" dirty="0" smtClean="0">
                <a:latin typeface="Times New Roman" pitchFamily="18" charset="0"/>
                <a:cs typeface="Times New Roman" pitchFamily="18" charset="0"/>
              </a:rPr>
              <a:t>Here </a:t>
            </a:r>
            <a:r>
              <a:rPr lang="en-IN" sz="2400" dirty="0">
                <a:latin typeface="Times New Roman" pitchFamily="18" charset="0"/>
                <a:cs typeface="Times New Roman" pitchFamily="18" charset="0"/>
              </a:rPr>
              <a:t>the protagonist considers himself to be very wise. But in reality it is his mistake .True wisdom is shown in the form of the </a:t>
            </a:r>
            <a:r>
              <a:rPr lang="en-IN" sz="2400" dirty="0" smtClean="0">
                <a:latin typeface="Times New Roman" pitchFamily="18" charset="0"/>
                <a:cs typeface="Times New Roman" pitchFamily="18" charset="0"/>
              </a:rPr>
              <a:t>teachers</a:t>
            </a:r>
            <a:r>
              <a:rPr lang="en-IN" sz="2400" dirty="0">
                <a:latin typeface="Times New Roman" pitchFamily="18" charset="0"/>
                <a:cs typeface="Times New Roman" pitchFamily="18" charset="0"/>
              </a:rPr>
              <a:t>. They are insulted at the hands of this pupil as he addresses them as ‘old stick-in-the-mud, cannibal. Hypocrite, nitwit, ass etc but they show patience and self control in teaching him a lesson. </a:t>
            </a:r>
          </a:p>
        </p:txBody>
      </p:sp>
      <p:pic>
        <p:nvPicPr>
          <p:cNvPr id="4098" name="Picture 2" descr="C:\Users\nilu.choudhary\Desktop\refund---play-2.jpg"/>
          <p:cNvPicPr>
            <a:picLocks noChangeAspect="1" noChangeArrowheads="1"/>
          </p:cNvPicPr>
          <p:nvPr/>
        </p:nvPicPr>
        <p:blipFill>
          <a:blip r:embed="rId2"/>
          <a:srcRect/>
          <a:stretch>
            <a:fillRect/>
          </a:stretch>
        </p:blipFill>
        <p:spPr bwMode="auto">
          <a:xfrm>
            <a:off x="5867400" y="4724400"/>
            <a:ext cx="3276600" cy="1720861"/>
          </a:xfrm>
          <a:prstGeom prst="rect">
            <a:avLst/>
          </a:prstGeom>
          <a:noFill/>
        </p:spPr>
      </p:pic>
      <p:sp>
        <p:nvSpPr>
          <p:cNvPr id="5" name="Slide Number Placeholder 4"/>
          <p:cNvSpPr>
            <a:spLocks noGrp="1"/>
          </p:cNvSpPr>
          <p:nvPr>
            <p:ph type="sldNum" sz="quarter" idx="12"/>
          </p:nvPr>
        </p:nvSpPr>
        <p:spPr/>
        <p:txBody>
          <a:bodyPr/>
          <a:lstStyle/>
          <a:p>
            <a:fld id="{C611E52E-4C23-44B7-8A4E-FE35FCA5F52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857232"/>
            <a:ext cx="8572560" cy="4524315"/>
          </a:xfrm>
          <a:prstGeom prst="rect">
            <a:avLst/>
          </a:prstGeom>
        </p:spPr>
        <p:txBody>
          <a:bodyPr wrap="square">
            <a:spAutoFit/>
          </a:bodyPr>
          <a:lstStyle/>
          <a:p>
            <a:pPr algn="just">
              <a:lnSpc>
                <a:spcPct val="150000"/>
              </a:lnSpc>
            </a:pPr>
            <a:r>
              <a:rPr lang="en-IN" sz="2400" dirty="0">
                <a:latin typeface="Times New Roman" pitchFamily="18" charset="0"/>
                <a:cs typeface="Times New Roman" pitchFamily="18" charset="0"/>
              </a:rPr>
              <a:t>Mistake </a:t>
            </a:r>
            <a:r>
              <a:rPr lang="en-IN" sz="2400" dirty="0" smtClean="0">
                <a:latin typeface="Times New Roman" pitchFamily="18" charset="0"/>
                <a:cs typeface="Times New Roman" pitchFamily="18" charset="0"/>
              </a:rPr>
              <a:t>4: </a:t>
            </a:r>
            <a:r>
              <a:rPr lang="en-IN" sz="2400" dirty="0">
                <a:latin typeface="Times New Roman" pitchFamily="18" charset="0"/>
                <a:cs typeface="Times New Roman" pitchFamily="18" charset="0"/>
              </a:rPr>
              <a:t>Wasserkopf: How long did the thirty years war last? Was that the question? The History </a:t>
            </a:r>
            <a:r>
              <a:rPr lang="en-IN" sz="2400" dirty="0" smtClean="0">
                <a:latin typeface="Times New Roman" pitchFamily="18" charset="0"/>
                <a:cs typeface="Times New Roman" pitchFamily="18" charset="0"/>
              </a:rPr>
              <a:t>Teacher</a:t>
            </a:r>
            <a:r>
              <a:rPr lang="en-IN" sz="2400" dirty="0">
                <a:latin typeface="Times New Roman" pitchFamily="18" charset="0"/>
                <a:cs typeface="Times New Roman" pitchFamily="18" charset="0"/>
              </a:rPr>
              <a:t>: Yes, yes Wasserkopf: [grinning] I know exactly seven meters…… The History </a:t>
            </a:r>
            <a:r>
              <a:rPr lang="en-IN" sz="2400" dirty="0" smtClean="0">
                <a:latin typeface="Times New Roman" pitchFamily="18" charset="0"/>
                <a:cs typeface="Times New Roman" pitchFamily="18" charset="0"/>
              </a:rPr>
              <a:t>Teacher</a:t>
            </a:r>
            <a:r>
              <a:rPr lang="en-IN" sz="2400" dirty="0">
                <a:latin typeface="Times New Roman" pitchFamily="18" charset="0"/>
                <a:cs typeface="Times New Roman" pitchFamily="18" charset="0"/>
              </a:rPr>
              <a:t>: Seven meters</a:t>
            </a:r>
            <a:r>
              <a:rPr lang="en-IN" sz="2400" dirty="0" smtClean="0">
                <a:latin typeface="Times New Roman" pitchFamily="18" charset="0"/>
                <a:cs typeface="Times New Roman" pitchFamily="18" charset="0"/>
              </a:rPr>
              <a:t>? Right </a:t>
            </a:r>
            <a:r>
              <a:rPr lang="en-IN" sz="2400" dirty="0">
                <a:latin typeface="Times New Roman" pitchFamily="18" charset="0"/>
                <a:cs typeface="Times New Roman" pitchFamily="18" charset="0"/>
              </a:rPr>
              <a:t>! Your answer is excellent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The accuracy of </a:t>
            </a:r>
            <a:r>
              <a:rPr lang="en-IN" sz="2400" dirty="0" smtClean="0">
                <a:latin typeface="Times New Roman" pitchFamily="18" charset="0"/>
                <a:cs typeface="Times New Roman" pitchFamily="18" charset="0"/>
              </a:rPr>
              <a:t>teachers </a:t>
            </a:r>
            <a:r>
              <a:rPr lang="en-IN" sz="2400" dirty="0">
                <a:latin typeface="Times New Roman" pitchFamily="18" charset="0"/>
                <a:cs typeface="Times New Roman" pitchFamily="18" charset="0"/>
              </a:rPr>
              <a:t>is shown in accepting all the wrong answers as the correct ones. It’s just to teach this ex-pupil a lesson that if can lie and tell the wrong answers and thus outsmart them, and then the masters also have brain. </a:t>
            </a:r>
          </a:p>
        </p:txBody>
      </p:sp>
      <p:sp>
        <p:nvSpPr>
          <p:cNvPr id="3" name="Slide Number Placeholder 2"/>
          <p:cNvSpPr>
            <a:spLocks noGrp="1"/>
          </p:cNvSpPr>
          <p:nvPr>
            <p:ph type="sldNum" sz="quarter" idx="12"/>
          </p:nvPr>
        </p:nvSpPr>
        <p:spPr/>
        <p:txBody>
          <a:bodyPr/>
          <a:lstStyle/>
          <a:p>
            <a:fld id="{C611E52E-4C23-44B7-8A4E-FE35FCA5F5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85728"/>
            <a:ext cx="8643998" cy="4524315"/>
          </a:xfrm>
          <a:prstGeom prst="rect">
            <a:avLst/>
          </a:prstGeom>
        </p:spPr>
        <p:txBody>
          <a:bodyPr wrap="square">
            <a:spAutoFit/>
          </a:bodyPr>
          <a:lstStyle/>
          <a:p>
            <a:pPr algn="just">
              <a:lnSpc>
                <a:spcPct val="150000"/>
              </a:lnSpc>
            </a:pPr>
            <a:r>
              <a:rPr lang="en-IN" sz="2400" dirty="0">
                <a:latin typeface="Times New Roman" pitchFamily="18" charset="0"/>
                <a:cs typeface="Times New Roman" pitchFamily="18" charset="0"/>
              </a:rPr>
              <a:t>Mistake 5: “</a:t>
            </a:r>
            <a:r>
              <a:rPr lang="en-IN" sz="2400" dirty="0" err="1">
                <a:latin typeface="Times New Roman" pitchFamily="18" charset="0"/>
                <a:cs typeface="Times New Roman" pitchFamily="18" charset="0"/>
              </a:rPr>
              <a:t>Wasserkopf</a:t>
            </a:r>
            <a:r>
              <a:rPr lang="en-IN" sz="2400" dirty="0">
                <a:latin typeface="Times New Roman" pitchFamily="18" charset="0"/>
                <a:cs typeface="Times New Roman" pitchFamily="18" charset="0"/>
              </a:rPr>
              <a:t>- I was never serious in my life. Treat me wrong here and I’ll go straight to the ministry of education and complain about you! You took my money and you taught me nothing. Now I’m no good for anything, and I can’t do the things I should have learned at </a:t>
            </a:r>
            <a:r>
              <a:rPr lang="en-IN" sz="2400" dirty="0" smtClean="0">
                <a:latin typeface="Times New Roman" pitchFamily="18" charset="0"/>
                <a:cs typeface="Times New Roman" pitchFamily="18" charset="0"/>
              </a:rPr>
              <a:t>school Education .These </a:t>
            </a:r>
            <a:r>
              <a:rPr lang="en-IN" sz="2400" dirty="0">
                <a:latin typeface="Times New Roman" pitchFamily="18" charset="0"/>
                <a:cs typeface="Times New Roman" pitchFamily="18" charset="0"/>
              </a:rPr>
              <a:t>words will straight away leave an impact on the minds of the </a:t>
            </a:r>
            <a:r>
              <a:rPr lang="en-IN" sz="2400" dirty="0" smtClean="0">
                <a:latin typeface="Times New Roman" pitchFamily="18" charset="0"/>
                <a:cs typeface="Times New Roman" pitchFamily="18" charset="0"/>
              </a:rPr>
              <a:t>readers </a:t>
            </a:r>
            <a:r>
              <a:rPr lang="en-IN" sz="2400" dirty="0">
                <a:latin typeface="Times New Roman" pitchFamily="18" charset="0"/>
                <a:cs typeface="Times New Roman" pitchFamily="18" charset="0"/>
              </a:rPr>
              <a:t>that it is very easy to blame others .Wasserkopf never worked hard and he is fired from his job because of the same reason i.e. his inability to work hard.</a:t>
            </a:r>
          </a:p>
        </p:txBody>
      </p:sp>
      <p:pic>
        <p:nvPicPr>
          <p:cNvPr id="3074" name="Picture 2" descr="C:\Users\nilu.choudhary\Desktop\MP__TemplateLibrar_1221011e.jpg"/>
          <p:cNvPicPr>
            <a:picLocks noChangeAspect="1" noChangeArrowheads="1"/>
          </p:cNvPicPr>
          <p:nvPr/>
        </p:nvPicPr>
        <p:blipFill>
          <a:blip r:embed="rId3"/>
          <a:srcRect/>
          <a:stretch>
            <a:fillRect/>
          </a:stretch>
        </p:blipFill>
        <p:spPr bwMode="auto">
          <a:xfrm>
            <a:off x="6115050" y="4714884"/>
            <a:ext cx="3028950" cy="2352665"/>
          </a:xfrm>
          <a:prstGeom prst="rect">
            <a:avLst/>
          </a:prstGeom>
          <a:noFill/>
        </p:spPr>
      </p:pic>
      <p:sp>
        <p:nvSpPr>
          <p:cNvPr id="5" name="Slide Number Placeholder 4"/>
          <p:cNvSpPr>
            <a:spLocks noGrp="1"/>
          </p:cNvSpPr>
          <p:nvPr>
            <p:ph type="sldNum" sz="quarter" idx="12"/>
          </p:nvPr>
        </p:nvSpPr>
        <p:spPr/>
        <p:txBody>
          <a:bodyPr/>
          <a:lstStyle/>
          <a:p>
            <a:fld id="{C611E52E-4C23-44B7-8A4E-FE35FCA5F52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685800"/>
            <a:ext cx="8286808" cy="3970318"/>
          </a:xfrm>
          <a:prstGeom prst="rect">
            <a:avLst/>
          </a:prstGeom>
        </p:spPr>
        <p:txBody>
          <a:bodyPr wrap="square">
            <a:spAutoFit/>
          </a:bodyPr>
          <a:lstStyle/>
          <a:p>
            <a:pPr algn="just">
              <a:lnSpc>
                <a:spcPct val="150000"/>
              </a:lnSpc>
            </a:pPr>
            <a:r>
              <a:rPr lang="en-IN" sz="2400" dirty="0">
                <a:latin typeface="Times New Roman" pitchFamily="18" charset="0"/>
                <a:cs typeface="Times New Roman" pitchFamily="18" charset="0"/>
              </a:rPr>
              <a:t>Mistake 6: “</a:t>
            </a:r>
            <a:r>
              <a:rPr lang="en-IN" sz="2400" dirty="0" err="1">
                <a:latin typeface="Times New Roman" pitchFamily="18" charset="0"/>
                <a:cs typeface="Times New Roman" pitchFamily="18" charset="0"/>
              </a:rPr>
              <a:t>Wasserkopf</a:t>
            </a:r>
            <a:r>
              <a:rPr lang="en-IN" sz="2400" dirty="0">
                <a:latin typeface="Times New Roman" pitchFamily="18" charset="0"/>
                <a:cs typeface="Times New Roman" pitchFamily="18" charset="0"/>
              </a:rPr>
              <a:t>- Grand total: 6,450 crowns 50 </a:t>
            </a:r>
            <a:r>
              <a:rPr lang="en-IN" sz="2400" dirty="0" err="1">
                <a:latin typeface="Times New Roman" pitchFamily="18" charset="0"/>
                <a:cs typeface="Times New Roman" pitchFamily="18" charset="0"/>
              </a:rPr>
              <a:t>hellers</a:t>
            </a:r>
            <a:r>
              <a:rPr lang="en-IN" sz="2400" dirty="0">
                <a:latin typeface="Times New Roman" pitchFamily="18" charset="0"/>
                <a:cs typeface="Times New Roman" pitchFamily="18" charset="0"/>
              </a:rPr>
              <a:t>. Knock off The </a:t>
            </a:r>
            <a:r>
              <a:rPr lang="en-IN" sz="2400" dirty="0" err="1">
                <a:latin typeface="Times New Roman" pitchFamily="18" charset="0"/>
                <a:cs typeface="Times New Roman" pitchFamily="18" charset="0"/>
              </a:rPr>
              <a:t>heller</a:t>
            </a:r>
            <a:r>
              <a:rPr lang="en-IN" sz="2400" dirty="0">
                <a:latin typeface="Times New Roman" pitchFamily="18" charset="0"/>
                <a:cs typeface="Times New Roman" pitchFamily="18" charset="0"/>
              </a:rPr>
              <a:t> and call it crowns” </a:t>
            </a:r>
            <a:r>
              <a:rPr lang="en-IN" sz="2400" dirty="0" smtClean="0">
                <a:latin typeface="Times New Roman" pitchFamily="18" charset="0"/>
                <a:cs typeface="Times New Roman" pitchFamily="18" charset="0"/>
              </a:rPr>
              <a:t>Well </a:t>
            </a:r>
            <a:r>
              <a:rPr lang="en-IN" sz="2400" dirty="0">
                <a:latin typeface="Times New Roman" pitchFamily="18" charset="0"/>
                <a:cs typeface="Times New Roman" pitchFamily="18" charset="0"/>
              </a:rPr>
              <a:t>in the end of the play it is ultimately proved that no doubts this ex-pupil tried to prove that his school taught him nothing, but it’s only his education which made him capable enough to calculate the correct sum in a systematic way. Therefore Wasserkopf had to suffer due to his lies and corrupt values. </a:t>
            </a:r>
          </a:p>
        </p:txBody>
      </p:sp>
      <p:sp>
        <p:nvSpPr>
          <p:cNvPr id="3" name="Slide Number Placeholder 2"/>
          <p:cNvSpPr>
            <a:spLocks noGrp="1"/>
          </p:cNvSpPr>
          <p:nvPr>
            <p:ph type="sldNum" sz="quarter" idx="12"/>
          </p:nvPr>
        </p:nvSpPr>
        <p:spPr/>
        <p:txBody>
          <a:bodyPr/>
          <a:lstStyle/>
          <a:p>
            <a:fld id="{C611E52E-4C23-44B7-8A4E-FE35FCA5F52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857232"/>
            <a:ext cx="7572428" cy="5078313"/>
          </a:xfrm>
          <a:prstGeom prst="rect">
            <a:avLst/>
          </a:prstGeom>
        </p:spPr>
        <p:txBody>
          <a:bodyPr wrap="square">
            <a:spAutoFit/>
          </a:bodyPr>
          <a:lstStyle/>
          <a:p>
            <a:pPr algn="just">
              <a:lnSpc>
                <a:spcPct val="150000"/>
              </a:lnSpc>
            </a:pPr>
            <a:r>
              <a:rPr lang="en-IN" sz="2400" b="1" dirty="0" smtClean="0">
                <a:latin typeface="Times New Roman" pitchFamily="18" charset="0"/>
                <a:cs typeface="Times New Roman" pitchFamily="18" charset="0"/>
              </a:rPr>
              <a:t>Analysis</a:t>
            </a: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Refund” by Fritz </a:t>
            </a:r>
            <a:r>
              <a:rPr lang="en-IN" sz="2400" dirty="0" err="1">
                <a:latin typeface="Times New Roman" pitchFamily="18" charset="0"/>
                <a:cs typeface="Times New Roman" pitchFamily="18" charset="0"/>
              </a:rPr>
              <a:t>Karinthy</a:t>
            </a:r>
            <a:r>
              <a:rPr lang="en-IN" sz="2400" dirty="0">
                <a:latin typeface="Times New Roman" pitchFamily="18" charset="0"/>
                <a:cs typeface="Times New Roman" pitchFamily="18" charset="0"/>
              </a:rPr>
              <a:t> in which the protagonist is an object of wrong doings and he commits all sorts of mistakes and finally has to give up in the hands of the principal and the professors. His mistakes act like a learning ground for the readers and even the role players. It’s just like if one will do or act like this, one will surely suffer. For the beginner it gives a logical sequence which ensures that each point is considered before too many assumptions are made. </a:t>
            </a:r>
          </a:p>
        </p:txBody>
      </p:sp>
      <p:sp>
        <p:nvSpPr>
          <p:cNvPr id="3" name="Slide Number Placeholder 2"/>
          <p:cNvSpPr>
            <a:spLocks noGrp="1"/>
          </p:cNvSpPr>
          <p:nvPr>
            <p:ph type="sldNum" sz="quarter" idx="12"/>
          </p:nvPr>
        </p:nvSpPr>
        <p:spPr/>
        <p:txBody>
          <a:bodyPr/>
          <a:lstStyle/>
          <a:p>
            <a:fld id="{C611E52E-4C23-44B7-8A4E-FE35FCA5F52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0" y="0"/>
            <a:ext cx="9144000" cy="5321281"/>
          </a:xfrm>
          <a:prstGeom prst="rect">
            <a:avLst/>
          </a:prstGeom>
          <a:noFill/>
          <a:ln w="9525">
            <a:noFill/>
            <a:miter lim="800000"/>
            <a:headEnd/>
            <a:tailEnd/>
          </a:ln>
          <a:effectLst/>
        </p:spPr>
        <p:txBody>
          <a:bodyPr vert="horz" wrap="square" lIns="966483" tIns="149178" rIns="564972"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Important Annotations</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Because I didn’t get my money’s worth, that’s why!</a:t>
            </a:r>
          </a:p>
          <a:p>
            <a:pPr lvl="0" eaLnBrk="0" fontAlgn="base" hangingPunct="0">
              <a:spcBef>
                <a:spcPct val="0"/>
              </a:spcBef>
              <a:spcAft>
                <a:spcPct val="0"/>
              </a:spcAft>
            </a:pPr>
            <a:r>
              <a:rPr lang="en-US" sz="2400" b="1" dirty="0" smtClean="0">
                <a:solidFill>
                  <a:srgbClr val="7030A0"/>
                </a:solidFill>
                <a:latin typeface="Times New Roman" pitchFamily="18" charset="0"/>
                <a:ea typeface="Calibri" pitchFamily="34" charset="0"/>
                <a:cs typeface="Times New Roman" pitchFamily="18" charset="0"/>
              </a:rPr>
              <a:t>Examples:</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Introduction: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line is taken from the play ‘Refund’ by Fritz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Karinthy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Context: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play is a satire on the present day education system.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Explanation: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Wasserkopf</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 good-for-nothing fellow, goes back  to  the school in which he had studied. He meets the Principal and insists that he is</a:t>
            </a:r>
            <a:r>
              <a:rPr lang="en-US" sz="2400" dirty="0" smtClean="0">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entitled to a refund of the entire fees paid by him as a student. The Principal</a:t>
            </a:r>
            <a:r>
              <a:rPr lang="en-US" sz="2400" dirty="0" smtClean="0">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 taken aback and asks the reason for this strange demand.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Wasserkopf</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replies that he had not received a proper education. He had learnt nothing.</a:t>
            </a:r>
          </a:p>
        </p:txBody>
      </p:sp>
      <p:sp>
        <p:nvSpPr>
          <p:cNvPr id="3" name="Slide Number Placeholder 2"/>
          <p:cNvSpPr>
            <a:spLocks noGrp="1"/>
          </p:cNvSpPr>
          <p:nvPr>
            <p:ph type="sldNum" sz="quarter" idx="12"/>
          </p:nvPr>
        </p:nvSpPr>
        <p:spPr/>
        <p:txBody>
          <a:bodyPr/>
          <a:lstStyle/>
          <a:p>
            <a:fld id="{C611E52E-4C23-44B7-8A4E-FE35FCA5F52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500042"/>
            <a:ext cx="8572560" cy="8217634"/>
          </a:xfrm>
          <a:prstGeom prst="rect">
            <a:avLst/>
          </a:prstGeom>
        </p:spPr>
        <p:txBody>
          <a:bodyPr wrap="square">
            <a:spAutoFit/>
          </a:bodyPr>
          <a:lstStyle/>
          <a:p>
            <a:pPr marL="457200" lvl="0" indent="-457200" algn="just"/>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Comment: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He is, therefore, justified in asking for a refund. He adds that a re-examination would prove that his claim is valid</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a:p>
            <a:pPr marL="457200" lvl="0" indent="-457200" algn="just"/>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indent="-457200" algn="just"/>
            <a:r>
              <a:rPr lang="en-US" sz="2400" dirty="0" smtClean="0">
                <a:latin typeface="Times New Roman" pitchFamily="18" charset="0"/>
                <a:cs typeface="Times New Roman" pitchFamily="18" charset="0"/>
              </a:rPr>
              <a:t>2)We </a:t>
            </a:r>
            <a:r>
              <a:rPr lang="en-US" sz="2400" dirty="0">
                <a:latin typeface="Times New Roman" pitchFamily="18" charset="0"/>
                <a:cs typeface="Times New Roman" pitchFamily="18" charset="0"/>
              </a:rPr>
              <a:t>are dealing with a sly, crafty individual, </a:t>
            </a:r>
            <a:r>
              <a:rPr lang="en-US" sz="2400" dirty="0" smtClean="0">
                <a:latin typeface="Times New Roman" pitchFamily="18" charset="0"/>
                <a:cs typeface="Times New Roman" pitchFamily="18" charset="0"/>
              </a:rPr>
              <a:t>   who </a:t>
            </a:r>
            <a:r>
              <a:rPr lang="en-US" sz="2400" dirty="0">
                <a:latin typeface="Times New Roman" pitchFamily="18" charset="0"/>
                <a:cs typeface="Times New Roman" pitchFamily="18" charset="0"/>
              </a:rPr>
              <a:t>will try to get the better of us -and his money back-by hook or by crook, we must checkmate him</a:t>
            </a:r>
            <a:r>
              <a:rPr lang="en-US" sz="2400" dirty="0" smtClean="0">
                <a:latin typeface="Times New Roman" pitchFamily="18" charset="0"/>
                <a:cs typeface="Times New Roman" pitchFamily="18" charset="0"/>
              </a:rPr>
              <a:t>.</a:t>
            </a:r>
          </a:p>
          <a:p>
            <a:pPr marL="457200" indent="-457200" algn="just"/>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3)  </a:t>
            </a:r>
            <a:r>
              <a:rPr lang="en-US" sz="2400" dirty="0" smtClean="0"/>
              <a:t>Seven </a:t>
            </a:r>
            <a:r>
              <a:rPr lang="en-US" sz="2400" dirty="0"/>
              <a:t>meters! I know it lasted that long</a:t>
            </a:r>
            <a:r>
              <a:rPr lang="en-US" sz="2400" dirty="0" smtClean="0"/>
              <a:t>.</a:t>
            </a:r>
          </a:p>
          <a:p>
            <a:pPr lvl="0"/>
            <a:endParaRPr lang="en-US" sz="2400" b="1" dirty="0"/>
          </a:p>
          <a:p>
            <a:pPr lvl="0"/>
            <a:endParaRPr lang="en-US" sz="2400" b="1" dirty="0" smtClean="0"/>
          </a:p>
          <a:p>
            <a:pPr lvl="0"/>
            <a:endParaRPr lang="en-US" sz="2400" b="1" dirty="0"/>
          </a:p>
          <a:p>
            <a:pPr lvl="0"/>
            <a:endParaRPr lang="en-US" sz="2400" b="1" dirty="0" smtClean="0"/>
          </a:p>
          <a:p>
            <a:pPr lvl="0"/>
            <a:endParaRPr lang="en-US" sz="2400" b="1" dirty="0"/>
          </a:p>
          <a:p>
            <a:pPr lvl="0"/>
            <a:endParaRPr lang="en-US" sz="2400" b="1" dirty="0" smtClean="0"/>
          </a:p>
          <a:p>
            <a:pPr lvl="0"/>
            <a:endParaRPr lang="en-US" sz="2400" b="1" dirty="0" smtClean="0"/>
          </a:p>
          <a:p>
            <a:pPr lvl="0"/>
            <a:endParaRPr lang="en-US" sz="2400" b="1" dirty="0" smtClean="0"/>
          </a:p>
          <a:p>
            <a:pPr lvl="0"/>
            <a:endParaRPr lang="en-US" sz="2400" b="1" dirty="0" smtClean="0"/>
          </a:p>
          <a:p>
            <a:pPr lvl="0"/>
            <a:endParaRPr lang="en-US" sz="2400" b="1" dirty="0"/>
          </a:p>
          <a:p>
            <a:pPr lvl="0"/>
            <a:endParaRPr lang="en-US" sz="2400" b="1" dirty="0" smtClean="0"/>
          </a:p>
          <a:p>
            <a:pPr lvl="0"/>
            <a:endParaRPr lang="en-US" sz="2400" b="1" dirty="0"/>
          </a:p>
          <a:p>
            <a:pPr lvl="0"/>
            <a:endParaRPr lang="en-US" sz="2400" b="1" dirty="0" smtClean="0"/>
          </a:p>
          <a:p>
            <a:pPr lvl="0"/>
            <a:endParaRPr lang="en-IN" sz="2400" b="1" dirty="0"/>
          </a:p>
        </p:txBody>
      </p:sp>
      <p:pic>
        <p:nvPicPr>
          <p:cNvPr id="2050" name="Picture 2" descr="C:\Users\nilu.choudhary\Desktop\maxresdefault.jpg"/>
          <p:cNvPicPr>
            <a:picLocks noChangeAspect="1" noChangeArrowheads="1"/>
          </p:cNvPicPr>
          <p:nvPr/>
        </p:nvPicPr>
        <p:blipFill>
          <a:blip r:embed="rId3"/>
          <a:srcRect/>
          <a:stretch>
            <a:fillRect/>
          </a:stretch>
        </p:blipFill>
        <p:spPr bwMode="auto">
          <a:xfrm>
            <a:off x="214282" y="4286256"/>
            <a:ext cx="8786874" cy="2571744"/>
          </a:xfrm>
          <a:prstGeom prst="rect">
            <a:avLst/>
          </a:prstGeom>
          <a:noFill/>
        </p:spPr>
      </p:pic>
      <p:sp>
        <p:nvSpPr>
          <p:cNvPr id="5" name="Slide Number Placeholder 4"/>
          <p:cNvSpPr>
            <a:spLocks noGrp="1"/>
          </p:cNvSpPr>
          <p:nvPr>
            <p:ph type="sldNum" sz="quarter" idx="12"/>
          </p:nvPr>
        </p:nvSpPr>
        <p:spPr/>
        <p:txBody>
          <a:bodyPr/>
          <a:lstStyle/>
          <a:p>
            <a:fld id="{C611E52E-4C23-44B7-8A4E-FE35FCA5F52A}"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r>
              <a:rPr lang="en-US" sz="3200" dirty="0" err="1" smtClean="0"/>
              <a:t>Learnings</a:t>
            </a:r>
            <a:r>
              <a:rPr lang="en-US" sz="3200" dirty="0" smtClean="0"/>
              <a:t> &amp; Relevance</a:t>
            </a:r>
          </a:p>
          <a:p>
            <a:pPr>
              <a:buNone/>
            </a:pPr>
            <a:endParaRPr lang="en-US" dirty="0" smtClean="0"/>
          </a:p>
          <a:p>
            <a:r>
              <a:rPr lang="en-US" dirty="0" smtClean="0"/>
              <a:t>Transmitting human values</a:t>
            </a:r>
          </a:p>
          <a:p>
            <a:r>
              <a:rPr lang="en-US" dirty="0" smtClean="0"/>
              <a:t>Social dimensions of education</a:t>
            </a:r>
          </a:p>
          <a:p>
            <a:r>
              <a:rPr lang="en-US" dirty="0" smtClean="0"/>
              <a:t>Learning through mistakes</a:t>
            </a:r>
          </a:p>
          <a:p>
            <a:r>
              <a:rPr lang="en-US" dirty="0" smtClean="0"/>
              <a:t>Education has the power to change a life.</a:t>
            </a:r>
          </a:p>
          <a:p>
            <a:r>
              <a:rPr lang="en-US" dirty="0" smtClean="0"/>
              <a:t>Education is the knowledge that enables us to survive in this strange world.</a:t>
            </a:r>
            <a:endParaRPr lang="en-US" dirty="0"/>
          </a:p>
        </p:txBody>
      </p:sp>
      <p:sp>
        <p:nvSpPr>
          <p:cNvPr id="3" name="Slide Number Placeholder 2"/>
          <p:cNvSpPr>
            <a:spLocks noGrp="1"/>
          </p:cNvSpPr>
          <p:nvPr>
            <p:ph type="sldNum" sz="quarter" idx="12"/>
          </p:nvPr>
        </p:nvSpPr>
        <p:spPr/>
        <p:txBody>
          <a:bodyPr/>
          <a:lstStyle/>
          <a:p>
            <a:fld id="{C611E52E-4C23-44B7-8A4E-FE35FCA5F52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000" dirty="0" smtClean="0"/>
              <a:t>Q1 </a:t>
            </a:r>
            <a:r>
              <a:rPr lang="en-US" sz="2000" dirty="0" err="1" smtClean="0"/>
              <a:t>Wasserkopf</a:t>
            </a:r>
            <a:r>
              <a:rPr lang="en-US" sz="2000" dirty="0" smtClean="0"/>
              <a:t> came to school……….</a:t>
            </a:r>
          </a:p>
          <a:p>
            <a:pPr marL="452628" indent="-342900">
              <a:buNone/>
            </a:pPr>
            <a:r>
              <a:rPr lang="en-US" sz="2000" dirty="0" smtClean="0"/>
              <a:t>a)To get </a:t>
            </a:r>
            <a:r>
              <a:rPr lang="en-US" sz="2000" dirty="0" err="1" smtClean="0"/>
              <a:t>certicate</a:t>
            </a:r>
            <a:r>
              <a:rPr lang="en-US" sz="2000" dirty="0" smtClean="0"/>
              <a:t>  b)to draw his salary   c)to get back the </a:t>
            </a:r>
            <a:r>
              <a:rPr lang="en-US" sz="2000" dirty="0" err="1" smtClean="0"/>
              <a:t>tution</a:t>
            </a:r>
            <a:r>
              <a:rPr lang="en-US" sz="2000" dirty="0" smtClean="0"/>
              <a:t> fees  d) to file an FIR.</a:t>
            </a:r>
          </a:p>
          <a:p>
            <a:pPr marL="452628" indent="-342900">
              <a:buNone/>
            </a:pPr>
            <a:r>
              <a:rPr lang="en-US" sz="2000" dirty="0" smtClean="0"/>
              <a:t>Q2 “I didn’t learn anything and want my back…..”</a:t>
            </a:r>
          </a:p>
          <a:p>
            <a:pPr marL="452628" indent="-342900">
              <a:buNone/>
            </a:pPr>
            <a:r>
              <a:rPr lang="en-US" sz="2000" dirty="0" smtClean="0"/>
              <a:t>a) </a:t>
            </a:r>
            <a:r>
              <a:rPr lang="en-US" sz="2000" dirty="0" err="1" smtClean="0"/>
              <a:t>Wasserkopf</a:t>
            </a:r>
            <a:r>
              <a:rPr lang="en-US" sz="2000" dirty="0" smtClean="0"/>
              <a:t>  b) servant   c)Principal   d) </a:t>
            </a:r>
            <a:r>
              <a:rPr lang="en-US" sz="2000" dirty="0" err="1" smtClean="0"/>
              <a:t>Maths</a:t>
            </a:r>
            <a:r>
              <a:rPr lang="en-US" sz="2000" dirty="0" smtClean="0"/>
              <a:t> Teacher</a:t>
            </a:r>
          </a:p>
          <a:p>
            <a:pPr marL="452628" indent="-342900">
              <a:buNone/>
            </a:pPr>
            <a:r>
              <a:rPr lang="en-US" sz="2000" dirty="0" smtClean="0"/>
              <a:t>Q3 </a:t>
            </a:r>
            <a:r>
              <a:rPr lang="en-US" sz="2000" dirty="0" err="1" smtClean="0"/>
              <a:t>Wasserkopf</a:t>
            </a:r>
            <a:r>
              <a:rPr lang="en-US" sz="2000" dirty="0" smtClean="0"/>
              <a:t> intends…..</a:t>
            </a:r>
          </a:p>
          <a:p>
            <a:pPr marL="452628" indent="-342900">
              <a:buNone/>
            </a:pPr>
            <a:r>
              <a:rPr lang="en-US" sz="2000" dirty="0" smtClean="0"/>
              <a:t>a)To pass  the exam  b)to fail  the exam c) to sit for the exam d) to avoid the exam</a:t>
            </a:r>
          </a:p>
          <a:p>
            <a:pPr marL="452628" indent="-342900">
              <a:buNone/>
            </a:pPr>
            <a:r>
              <a:rPr lang="en-US" sz="2000" dirty="0" smtClean="0"/>
              <a:t>Q4 </a:t>
            </a:r>
            <a:r>
              <a:rPr lang="en-US" sz="2000" dirty="0" err="1" smtClean="0"/>
              <a:t>Wasserkopf</a:t>
            </a:r>
            <a:r>
              <a:rPr lang="en-US" sz="2000" dirty="0" smtClean="0"/>
              <a:t> was student……..</a:t>
            </a:r>
          </a:p>
          <a:p>
            <a:pPr marL="452628" indent="-342900">
              <a:buNone/>
            </a:pPr>
            <a:r>
              <a:rPr lang="en-US" sz="2000" dirty="0" smtClean="0"/>
              <a:t>a)18 yrs ago b)24 yrs ago c) 14 yrs ago d) 20 yrs ago</a:t>
            </a:r>
          </a:p>
          <a:p>
            <a:pPr marL="452628" indent="-342900">
              <a:buNone/>
            </a:pPr>
            <a:r>
              <a:rPr lang="en-US" sz="2000" dirty="0" smtClean="0"/>
              <a:t>Q5 Refund is ……</a:t>
            </a:r>
          </a:p>
          <a:p>
            <a:pPr marL="452628" indent="-342900">
              <a:buNone/>
            </a:pPr>
            <a:r>
              <a:rPr lang="en-US" sz="2000" dirty="0" smtClean="0"/>
              <a:t>a)One act- play    b) two act- play  c) Three act-play</a:t>
            </a:r>
          </a:p>
          <a:p>
            <a:endParaRPr lang="en-US" sz="1800" dirty="0"/>
          </a:p>
        </p:txBody>
      </p:sp>
      <p:sp>
        <p:nvSpPr>
          <p:cNvPr id="3" name="Title 2"/>
          <p:cNvSpPr>
            <a:spLocks noGrp="1"/>
          </p:cNvSpPr>
          <p:nvPr>
            <p:ph type="title"/>
          </p:nvPr>
        </p:nvSpPr>
        <p:spPr/>
        <p:txBody>
          <a:bodyPr/>
          <a:lstStyle/>
          <a:p>
            <a:r>
              <a:rPr lang="en-US" dirty="0" smtClean="0"/>
              <a:t>Let’s revise</a:t>
            </a:r>
            <a:endParaRPr lang="en-US" dirty="0"/>
          </a:p>
        </p:txBody>
      </p:sp>
      <p:sp>
        <p:nvSpPr>
          <p:cNvPr id="4" name="Slide Number Placeholder 3"/>
          <p:cNvSpPr>
            <a:spLocks noGrp="1"/>
          </p:cNvSpPr>
          <p:nvPr>
            <p:ph type="sldNum" sz="quarter" idx="12"/>
          </p:nvPr>
        </p:nvSpPr>
        <p:spPr/>
        <p:txBody>
          <a:bodyPr/>
          <a:lstStyle/>
          <a:p>
            <a:fld id="{C611E52E-4C23-44B7-8A4E-FE35FCA5F52A}"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228600" y="142851"/>
            <a:ext cx="8686800" cy="4616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Self-check questions</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l" defTabSz="914400" rtl="0" eaLnBrk="0" fontAlgn="base" latinLnBrk="0" hangingPunct="0">
              <a:lnSpc>
                <a:spcPct val="150000"/>
              </a:lnSpc>
              <a:spcBef>
                <a:spcPct val="0"/>
              </a:spcBef>
              <a:spcAft>
                <a:spcPct val="0"/>
              </a:spcAft>
              <a:buClrTx/>
              <a:buSzTx/>
              <a:buFontTx/>
              <a:buAutoNum type="arabicPeriod"/>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What prompted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Wasserkopf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to go to his school seeking</a:t>
            </a:r>
          </a:p>
          <a:p>
            <a:pPr marL="514350" marR="0" lvl="0" indent="-514350" algn="l" defTabSz="914400" rtl="0" eaLnBrk="0" fontAlgn="base" latinLnBrk="0" hangingPunct="0">
              <a:lnSpc>
                <a:spcPct val="15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 refund of his  tuition fee?</a:t>
            </a:r>
          </a:p>
          <a:p>
            <a:pPr marL="514350" marR="0" lvl="0" indent="-514350" algn="l" defTabSz="914400" rtl="0" eaLnBrk="0" fontAlgn="base" latinLnBrk="0" hangingPunct="0">
              <a:lnSpc>
                <a:spcPct val="150000"/>
              </a:lnSpc>
              <a:spcBef>
                <a:spcPct val="0"/>
              </a:spcBef>
              <a:spcAft>
                <a:spcPct val="0"/>
              </a:spcAft>
              <a:buClrTx/>
              <a:buSzTx/>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l" defTabSz="914400" rtl="0" eaLnBrk="0" fontAlgn="base" latinLnBrk="0" hangingPunct="0">
              <a:lnSpc>
                <a:spcPct val="150000"/>
              </a:lnSpc>
              <a:spcBef>
                <a:spcPct val="0"/>
              </a:spcBef>
              <a:spcAft>
                <a:spcPct val="0"/>
              </a:spcAft>
              <a:buClrTx/>
              <a:buSzTx/>
              <a:buFontTx/>
              <a:buAutoNum type="arabicPeriod" startAt="2"/>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“Whatever his answer, we agree beforehand that they </a:t>
            </a:r>
          </a:p>
          <a:p>
            <a:pPr marL="514350" marR="0" lvl="0" indent="-514350" algn="l" defTabSz="914400" rtl="0" eaLnBrk="0" fontAlgn="base" latinLnBrk="0" hangingPunct="0">
              <a:lnSpc>
                <a:spcPct val="150000"/>
              </a:lnSpc>
              <a:spcBef>
                <a:spcPct val="0"/>
              </a:spcBef>
              <a:spcAft>
                <a:spcPct val="0"/>
              </a:spcAft>
              <a:buClrTx/>
              <a:buSzTx/>
              <a:tabLst/>
            </a:pPr>
            <a:r>
              <a:rPr lang="en-US" sz="2800" dirty="0" smtClean="0">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are correct.” Who is the speaker?</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Who is he speaking to? Why?</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C611E52E-4C23-44B7-8A4E-FE35FCA5F52A}"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dirty="0" smtClean="0">
                <a:latin typeface="Times New Roman" pitchFamily="18" charset="0"/>
                <a:cs typeface="Times New Roman" pitchFamily="18" charset="0"/>
              </a:rPr>
              <a:t>About the writer</a:t>
            </a:r>
          </a:p>
          <a:p>
            <a:r>
              <a:rPr lang="en-US" sz="3200" dirty="0" smtClean="0">
                <a:latin typeface="Times New Roman" pitchFamily="18" charset="0"/>
                <a:cs typeface="Times New Roman" pitchFamily="18" charset="0"/>
              </a:rPr>
              <a:t>About the Play</a:t>
            </a:r>
          </a:p>
          <a:p>
            <a:r>
              <a:rPr lang="en-US" sz="3200" dirty="0" smtClean="0">
                <a:latin typeface="Times New Roman" pitchFamily="18" charset="0"/>
                <a:cs typeface="Times New Roman" pitchFamily="18" charset="0"/>
              </a:rPr>
              <a:t>Analysis</a:t>
            </a:r>
          </a:p>
          <a:p>
            <a:r>
              <a:rPr lang="en-US" sz="3200" dirty="0" smtClean="0">
                <a:latin typeface="Times New Roman" pitchFamily="18" charset="0"/>
                <a:cs typeface="Times New Roman" pitchFamily="18" charset="0"/>
              </a:rPr>
              <a:t>Important Illustrations</a:t>
            </a:r>
          </a:p>
          <a:p>
            <a:pPr lvl="0"/>
            <a:r>
              <a:rPr lang="en-US" sz="3200" dirty="0" smtClean="0">
                <a:latin typeface="Times New Roman" pitchFamily="18" charset="0"/>
                <a:ea typeface="Calibri" pitchFamily="34" charset="0"/>
                <a:cs typeface="Times New Roman" pitchFamily="18" charset="0"/>
              </a:rPr>
              <a:t>Important Annotations</a:t>
            </a:r>
          </a:p>
          <a:p>
            <a:pPr lvl="0"/>
            <a:r>
              <a:rPr lang="en-US" sz="3200" dirty="0" smtClean="0">
                <a:latin typeface="Times New Roman" pitchFamily="18" charset="0"/>
                <a:ea typeface="Times New Roman" pitchFamily="18" charset="0"/>
                <a:cs typeface="Times New Roman" pitchFamily="18" charset="0"/>
              </a:rPr>
              <a:t>Objective &amp; subjective questions</a:t>
            </a:r>
          </a:p>
          <a:p>
            <a:pPr>
              <a:buNone/>
            </a:pPr>
            <a:r>
              <a:rPr lang="en-US" dirty="0" smtClean="0"/>
              <a:t>Resources for further Study:</a:t>
            </a:r>
          </a:p>
          <a:p>
            <a:r>
              <a:rPr lang="en-US" dirty="0" smtClean="0"/>
              <a:t>http://egyankosh.ac.in/bitstream/123456789/27478/1/Unit-4.pdf</a:t>
            </a:r>
          </a:p>
          <a:p>
            <a:endParaRPr lang="en-US" dirty="0"/>
          </a:p>
        </p:txBody>
      </p:sp>
      <p:sp>
        <p:nvSpPr>
          <p:cNvPr id="3" name="Title 2"/>
          <p:cNvSpPr>
            <a:spLocks noGrp="1"/>
          </p:cNvSpPr>
          <p:nvPr>
            <p:ph type="title"/>
          </p:nvPr>
        </p:nvSpPr>
        <p:spPr/>
        <p:txBody>
          <a:bodyPr/>
          <a:lstStyle/>
          <a:p>
            <a:r>
              <a:rPr lang="en-US" dirty="0" smtClean="0"/>
              <a:t>Key points to be Covered:</a:t>
            </a:r>
            <a:endParaRPr lang="en-US" dirty="0"/>
          </a:p>
        </p:txBody>
      </p:sp>
      <p:sp>
        <p:nvSpPr>
          <p:cNvPr id="4" name="Slide Number Placeholder 3"/>
          <p:cNvSpPr>
            <a:spLocks noGrp="1"/>
          </p:cNvSpPr>
          <p:nvPr>
            <p:ph type="sldNum" sz="quarter" idx="12"/>
          </p:nvPr>
        </p:nvSpPr>
        <p:spPr/>
        <p:txBody>
          <a:bodyPr/>
          <a:lstStyle/>
          <a:p>
            <a:fld id="{C611E52E-4C23-44B7-8A4E-FE35FCA5F52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38200"/>
            <a:ext cx="8686800" cy="5169091"/>
          </a:xfrm>
        </p:spPr>
        <p:txBody>
          <a:bodyPr>
            <a:normAutofit/>
          </a:bodyPr>
          <a:lstStyle/>
          <a:p>
            <a:r>
              <a:rPr lang="en-US" sz="1200" dirty="0" smtClean="0">
                <a:hlinkClick r:id="rId2"/>
              </a:rPr>
              <a:t>http://sujarithasaravanan.blogspot.com/2019/10/refund-fritz-karinthy-summary.html#:~:text=</a:t>
            </a:r>
            <a:endParaRPr lang="en-US" sz="1200" dirty="0" smtClean="0"/>
          </a:p>
          <a:p>
            <a:r>
              <a:rPr lang="en-US" sz="1200" dirty="0" smtClean="0"/>
              <a:t>https://www.google.com/search?q=refund+play+by+fritz+karinthy&amp;rlz=1C1GGRV_enIN764IN764&amp;sxsrf=ALeKk019Y6ms075H4fxpM04sJYTD4rEYqA:1598528987742&amp;tbm=isch&amp;source=iu&amp;ictx=1&amp;fir=vk8NMBCtx_RlJM%252CXnVqzlZwJNBHGM%252C_&amp;vet=1&amp;usg=AI4_-kQwRZ_qYEPQ6txqWSSz4ogB4k9GrA&amp;sa=X&amp;ved=2ahUKEwiesujDqLvrAhXjwjgGHfAXB7kQ9QF6BAgHEBw#imgrc=vk8NMBCtx_RlJM</a:t>
            </a:r>
          </a:p>
          <a:p>
            <a:r>
              <a:rPr lang="en-US" sz="1200" dirty="0" smtClean="0"/>
              <a:t>https://www.google.com/imgres?imgurl=http%3A%2F%2F3.bp.blogspot.com%2F-Z84eSy7yDII%2FUhD2_XbgDuI%2FAAAAAAAABYQ%2F6lh-DU0wpLc%2Fs1600%2Fimages%2B(1).jpg&amp;imgrefurl=http%3A%2F%2Foscareducation.blogspot.com%2F2013%2F08%2Frefund-one-act-play-summary-02.html&amp;tbnid=gzdUG6LvSKw8bM&amp;vet=12ahUKEwjm8eCA2sDrAhUd5jgGHVHSB9cQMygJegUIARCrAQ..</a:t>
            </a:r>
            <a:r>
              <a:rPr lang="en-US" sz="1200" dirty="0" err="1" smtClean="0"/>
              <a:t>i&amp;docid</a:t>
            </a:r>
            <a:r>
              <a:rPr lang="en-US" sz="1200" dirty="0" smtClean="0"/>
              <a:t>=fUH-PDDjxs50UM&amp;w=188&amp;h=268&amp;q=Images%20of%20fritz%20karinthy&amp;ved=2ahUKEwjm8eCA2sDrAhUd5jgGHVHSB9cQMygJegUIARCrAQ</a:t>
            </a:r>
          </a:p>
          <a:p>
            <a:r>
              <a:rPr lang="en-US" sz="1200" dirty="0" smtClean="0"/>
              <a:t>https://www.google.com/imgres?imgurl=https%3A%2F%2Fimages.newindianexpress.com%2Fuploads%2Fuser%2Fimagelibrary%2F2012%2F9%2F26%2F0%2Fw600X300%2FA-refund-from-school.png&amp;imgrefurl=https%3A%2F%2Fwww.newindianexpress.com%2Fcities%2Fhyderabad%2F2012%2Fsep%2F26%2Fa-refund-from-school-409707.html&amp;tbnid=FRETW_ZtdrKHlM&amp;vet=12ahUKEwjrzKqGq7vrAhW54TgGHc6NACEQMygdegUIARDRAQ..</a:t>
            </a:r>
            <a:r>
              <a:rPr lang="en-US" sz="1200" dirty="0" err="1" smtClean="0"/>
              <a:t>i&amp;docid</a:t>
            </a:r>
            <a:r>
              <a:rPr lang="en-US" sz="1200" dirty="0" smtClean="0"/>
              <a:t>=s0nVbMkQ1gB4NM&amp;w=600&amp;h=300&amp;itg=1&amp;q=refund%20play%20by%20fritz%20karinthy&amp;ved=2ahUKEwjrzKqGq7vrAhW54TgGHc6NACEQMygdegUIARDRAQ</a:t>
            </a:r>
          </a:p>
          <a:p>
            <a:r>
              <a:rPr lang="en-US" sz="1200" dirty="0" smtClean="0"/>
              <a:t>https://www.google.com/imgres?imgurl=https%3A%2F%2Fi.ytimg.com%2Fvi%2F9gXdhy3WXYc%2Fmaxresdefault.jpg&amp;imgrefurl=https%3A%2F%2Fwww.youtube.com%2Fwatch%3Fv%3D9gXdhy3WXYc&amp;tbnid=_wnJIt_EDUvlpM&amp;vet=10CIEBEDMo7AJqFwoTCKih97uru-sCFQAAAAAdAAAAABAT..</a:t>
            </a:r>
            <a:r>
              <a:rPr lang="en-US" sz="1200" dirty="0" err="1" smtClean="0"/>
              <a:t>i&amp;docid</a:t>
            </a:r>
            <a:r>
              <a:rPr lang="en-US" sz="1200" dirty="0" smtClean="0"/>
              <a:t>=J2sFGFuyJa9dbM&amp;w=1024&amp;h=576&amp;q=refund%20play%20by%20fritz%20karinthy&amp;ved=0CIEBEDMo7AJqFwoTCKih97uru-sCFQAAAAAdAAAAABAT</a:t>
            </a:r>
          </a:p>
          <a:p>
            <a:endParaRPr lang="en-US" sz="1100" dirty="0" smtClean="0"/>
          </a:p>
          <a:p>
            <a:endParaRPr lang="en-US" sz="1100" dirty="0"/>
          </a:p>
        </p:txBody>
      </p:sp>
      <p:sp>
        <p:nvSpPr>
          <p:cNvPr id="3" name="Title 2"/>
          <p:cNvSpPr>
            <a:spLocks noGrp="1"/>
          </p:cNvSpPr>
          <p:nvPr>
            <p:ph type="title"/>
          </p:nvPr>
        </p:nvSpPr>
        <p:spPr>
          <a:xfrm>
            <a:off x="457200" y="152400"/>
            <a:ext cx="8229600" cy="685800"/>
          </a:xfrm>
        </p:spPr>
        <p:txBody>
          <a:bodyPr>
            <a:normAutofit/>
          </a:bodyPr>
          <a:lstStyle/>
          <a:p>
            <a:r>
              <a:rPr lang="en-US" sz="2800" dirty="0" smtClean="0"/>
              <a:t>References and Images sources</a:t>
            </a:r>
            <a:endParaRPr lang="en-US" sz="2800" dirty="0"/>
          </a:p>
        </p:txBody>
      </p:sp>
      <p:sp>
        <p:nvSpPr>
          <p:cNvPr id="4" name="Slide Number Placeholder 3"/>
          <p:cNvSpPr>
            <a:spLocks noGrp="1"/>
          </p:cNvSpPr>
          <p:nvPr>
            <p:ph type="sldNum" sz="quarter" idx="12"/>
          </p:nvPr>
        </p:nvSpPr>
        <p:spPr/>
        <p:txBody>
          <a:bodyPr/>
          <a:lstStyle/>
          <a:p>
            <a:fld id="{C611E52E-4C23-44B7-8A4E-FE35FCA5F52A}" type="slidenum">
              <a:rPr lang="en-US" smtClean="0"/>
              <a:pPr/>
              <a:t>20</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52401"/>
            <a:ext cx="8572560" cy="2514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IN" sz="3100" dirty="0" smtClean="0"/>
              <a:t/>
            </a:r>
            <a:br>
              <a:rPr lang="en-IN" sz="3100" dirty="0" smtClean="0"/>
            </a:br>
            <a:r>
              <a:rPr lang="en-US" dirty="0"/>
              <a:t/>
            </a:r>
            <a:br>
              <a:rPr lang="en-US" dirty="0"/>
            </a:br>
            <a:r>
              <a:rPr lang="en-US" dirty="0" smtClean="0"/>
              <a:t/>
            </a:r>
            <a:br>
              <a:rPr lang="en-US" dirty="0" smtClean="0"/>
            </a:br>
            <a:endParaRPr lang="en-IN" dirty="0"/>
          </a:p>
        </p:txBody>
      </p:sp>
      <p:sp>
        <p:nvSpPr>
          <p:cNvPr id="3" name="Subtitle 2"/>
          <p:cNvSpPr>
            <a:spLocks noGrp="1"/>
          </p:cNvSpPr>
          <p:nvPr>
            <p:ph type="subTitle" idx="1"/>
          </p:nvPr>
        </p:nvSpPr>
        <p:spPr>
          <a:xfrm>
            <a:off x="228600" y="2286000"/>
            <a:ext cx="8686800" cy="3733800"/>
          </a:xfrm>
        </p:spPr>
        <p:txBody>
          <a:bodyPr>
            <a:normAutofit/>
          </a:bodyPr>
          <a:lstStyle/>
          <a:p>
            <a:pPr lvl="0" algn="just"/>
            <a:r>
              <a:rPr kumimoji="0" lang="en-US" sz="2400" b="1" i="0" u="none" strike="noStrike" cap="none" normalizeH="0" baseline="0" dirty="0" smtClean="0">
                <a:ln>
                  <a:noFill/>
                </a:ln>
                <a:solidFill>
                  <a:srgbClr val="333333"/>
                </a:solidFill>
                <a:effectLst/>
                <a:latin typeface="Times New Roman" pitchFamily="18" charset="0"/>
                <a:ea typeface="Calibri" pitchFamily="34" charset="0"/>
                <a:cs typeface="Times New Roman" pitchFamily="18" charset="0"/>
              </a:rPr>
              <a:t>About the author </a:t>
            </a:r>
            <a:r>
              <a:rPr kumimoji="0" lang="en-US" sz="2400" b="0" i="0" u="none" strike="noStrike" cap="none" normalizeH="0" baseline="0" dirty="0" smtClean="0">
                <a:ln>
                  <a:noFill/>
                </a:ln>
                <a:solidFill>
                  <a:srgbClr val="333333"/>
                </a:solidFill>
                <a:effectLst/>
                <a:latin typeface="Times New Roman" pitchFamily="18" charset="0"/>
                <a:ea typeface="Calibri" pitchFamily="34" charset="0"/>
                <a:cs typeface="Times New Roman" pitchFamily="18" charset="0"/>
              </a:rPr>
              <a:t>Fritz </a:t>
            </a:r>
            <a:r>
              <a:rPr kumimoji="0" lang="en-US" sz="2400" b="0" i="0" u="none" strike="noStrike" cap="none" normalizeH="0" baseline="0" dirty="0" err="1" smtClean="0">
                <a:ln>
                  <a:noFill/>
                </a:ln>
                <a:solidFill>
                  <a:srgbClr val="333333"/>
                </a:solidFill>
                <a:effectLst/>
                <a:latin typeface="Times New Roman" pitchFamily="18" charset="0"/>
                <a:ea typeface="Calibri" pitchFamily="34" charset="0"/>
                <a:cs typeface="Times New Roman" pitchFamily="18" charset="0"/>
              </a:rPr>
              <a:t>Karinthy</a:t>
            </a:r>
            <a:r>
              <a:rPr kumimoji="0" lang="en-US" sz="2400" b="0" i="0" u="none" strike="noStrike" cap="none" normalizeH="0" baseline="0" dirty="0" smtClean="0">
                <a:ln>
                  <a:noFill/>
                </a:ln>
                <a:solidFill>
                  <a:srgbClr val="333333"/>
                </a:solidFill>
                <a:effectLst/>
                <a:latin typeface="Times New Roman" pitchFamily="18" charset="0"/>
                <a:ea typeface="Calibri" pitchFamily="34" charset="0"/>
                <a:cs typeface="Times New Roman" pitchFamily="18" charset="0"/>
              </a:rPr>
              <a:t> (1887-1938) was a Hungarian writer. He excelled as a novelist, short story writer, poet, essayist and playwright. Deeply interested in natural sciences, he studied to be a teacher, but became a journalist and joined the literary periodical </a:t>
            </a:r>
            <a:r>
              <a:rPr kumimoji="0" lang="en-US" sz="2400" b="0" i="1" u="none" strike="noStrike" cap="none" normalizeH="0" baseline="0" dirty="0" err="1" smtClean="0">
                <a:ln>
                  <a:noFill/>
                </a:ln>
                <a:solidFill>
                  <a:srgbClr val="333333"/>
                </a:solidFill>
                <a:effectLst/>
                <a:latin typeface="Times New Roman" pitchFamily="18" charset="0"/>
                <a:ea typeface="Calibri" pitchFamily="34" charset="0"/>
                <a:cs typeface="Times New Roman" pitchFamily="18" charset="0"/>
              </a:rPr>
              <a:t>Nyugat</a:t>
            </a:r>
            <a:r>
              <a:rPr kumimoji="0" lang="en-US" sz="2400" b="0" i="0" u="none" strike="noStrike" cap="none" normalizeH="0" baseline="0" dirty="0" smtClean="0">
                <a:ln>
                  <a:noFill/>
                </a:ln>
                <a:solidFill>
                  <a:srgbClr val="333333"/>
                </a:solidFill>
                <a:effectLst/>
                <a:latin typeface="Times New Roman" pitchFamily="18" charset="0"/>
                <a:ea typeface="Calibri" pitchFamily="34" charset="0"/>
                <a:cs typeface="Times New Roman" pitchFamily="18" charset="0"/>
              </a:rPr>
              <a:t>. Strongly philosophical and humanistic in his outlook, he raised his powerful voice against the barbarism and horrors of World War I.</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4" algn="just">
              <a:lnSpc>
                <a:spcPct val="120000"/>
              </a:lnSpc>
            </a:pPr>
            <a:endParaRPr lang="en-IN" dirty="0"/>
          </a:p>
        </p:txBody>
      </p:sp>
      <p:sp>
        <p:nvSpPr>
          <p:cNvPr id="1025" name="Rectangle 1"/>
          <p:cNvSpPr>
            <a:spLocks noChangeArrowheads="1"/>
          </p:cNvSpPr>
          <p:nvPr/>
        </p:nvSpPr>
        <p:spPr bwMode="auto">
          <a:xfrm>
            <a:off x="0" y="0"/>
            <a:ext cx="184731" cy="6771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Verdana" pitchFamily="34" charset="0"/>
                <a:ea typeface="Calibri" pitchFamily="34" charset="0"/>
                <a:cs typeface="Times New Roman" pitchFamily="18" charset="0"/>
              </a:rPr>
              <a:t/>
            </a:r>
            <a:br>
              <a:rPr kumimoji="0" lang="en-US" sz="1000" b="0" i="0" u="none" strike="noStrike" cap="none" normalizeH="0" baseline="0" dirty="0" smtClean="0">
                <a:ln>
                  <a:noFill/>
                </a:ln>
                <a:solidFill>
                  <a:srgbClr val="333333"/>
                </a:solidFill>
                <a:effectLst/>
                <a:latin typeface="Verdana" pitchFamily="34" charset="0"/>
                <a:ea typeface="Calibri" pitchFamily="34" charset="0"/>
                <a:cs typeface="Times New Roman" pitchFamily="18" charset="0"/>
              </a:rPr>
            </a:br>
            <a:r>
              <a:rPr kumimoji="0" lang="en-US" sz="1000" b="0" i="0" u="none" strike="noStrike" cap="none" normalizeH="0" baseline="0" dirty="0" smtClean="0">
                <a:ln>
                  <a:noFill/>
                </a:ln>
                <a:solidFill>
                  <a:srgbClr val="333333"/>
                </a:solidFill>
                <a:effectLst/>
                <a:latin typeface="Verdana" pitchFamily="34" charset="0"/>
                <a:ea typeface="Calibri" pitchFamily="34" charset="0"/>
                <a:cs typeface="Times New Roman" pitchFamily="18" charset="0"/>
              </a:rPr>
              <a:t/>
            </a:r>
            <a:br>
              <a:rPr kumimoji="0" lang="en-US" sz="1000" b="0" i="0" u="none" strike="noStrike" cap="none" normalizeH="0" baseline="0" dirty="0" smtClean="0">
                <a:ln>
                  <a:noFill/>
                </a:ln>
                <a:solidFill>
                  <a:srgbClr val="333333"/>
                </a:solidFill>
                <a:effectLst/>
                <a:latin typeface="Verdana" pitchFamily="34" charset="0"/>
                <a:ea typeface="Calibri" pitchFamily="34" charset="0"/>
                <a:cs typeface="Times New Roman" pitchFamily="18"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7" name="Picture 3" descr="C:\Users\nilu.choudhary\Desktop\index.jpeg"/>
          <p:cNvPicPr>
            <a:picLocks noChangeAspect="1" noChangeArrowheads="1"/>
          </p:cNvPicPr>
          <p:nvPr/>
        </p:nvPicPr>
        <p:blipFill>
          <a:blip r:embed="rId2"/>
          <a:srcRect/>
          <a:stretch>
            <a:fillRect/>
          </a:stretch>
        </p:blipFill>
        <p:spPr bwMode="auto">
          <a:xfrm>
            <a:off x="6781800" y="152400"/>
            <a:ext cx="2133600" cy="1676400"/>
          </a:xfrm>
          <a:prstGeom prst="rect">
            <a:avLst/>
          </a:prstGeom>
          <a:noFill/>
        </p:spPr>
      </p:pic>
      <p:sp>
        <p:nvSpPr>
          <p:cNvPr id="7" name="Rectangle 6"/>
          <p:cNvSpPr/>
          <p:nvPr/>
        </p:nvSpPr>
        <p:spPr>
          <a:xfrm>
            <a:off x="4343400" y="1905000"/>
            <a:ext cx="4267200" cy="369332"/>
          </a:xfrm>
          <a:prstGeom prst="rect">
            <a:avLst/>
          </a:prstGeom>
        </p:spPr>
        <p:txBody>
          <a:bodyPr wrap="square">
            <a:spAutoFit/>
          </a:bodyPr>
          <a:lstStyle/>
          <a:p>
            <a:r>
              <a:rPr lang="en-US" dirty="0" smtClean="0">
                <a:solidFill>
                  <a:srgbClr val="333333"/>
                </a:solidFill>
                <a:latin typeface="Verdana" pitchFamily="34" charset="0"/>
                <a:ea typeface="Calibri" pitchFamily="34" charset="0"/>
                <a:cs typeface="Times New Roman" pitchFamily="18" charset="0"/>
              </a:rPr>
              <a:t>      </a:t>
            </a:r>
            <a:r>
              <a:rPr lang="en-US" b="1" dirty="0" smtClean="0">
                <a:solidFill>
                  <a:srgbClr val="333333"/>
                </a:solidFill>
                <a:latin typeface="Verdana" pitchFamily="34" charset="0"/>
                <a:ea typeface="Calibri" pitchFamily="34" charset="0"/>
                <a:cs typeface="Times New Roman" pitchFamily="18" charset="0"/>
              </a:rPr>
              <a:t>Fritz </a:t>
            </a:r>
            <a:r>
              <a:rPr lang="en-US" b="1" dirty="0" err="1" smtClean="0">
                <a:solidFill>
                  <a:srgbClr val="333333"/>
                </a:solidFill>
                <a:latin typeface="Verdana" pitchFamily="34" charset="0"/>
                <a:ea typeface="Calibri" pitchFamily="34" charset="0"/>
                <a:cs typeface="Times New Roman" pitchFamily="18" charset="0"/>
              </a:rPr>
              <a:t>Karinthy</a:t>
            </a:r>
            <a:r>
              <a:rPr lang="en-US" b="1" dirty="0" smtClean="0">
                <a:solidFill>
                  <a:srgbClr val="333333"/>
                </a:solidFill>
                <a:latin typeface="Verdana" pitchFamily="34" charset="0"/>
                <a:ea typeface="Calibri" pitchFamily="34" charset="0"/>
                <a:cs typeface="Times New Roman" pitchFamily="18" charset="0"/>
              </a:rPr>
              <a:t> (1887-1938)</a:t>
            </a:r>
            <a:endParaRPr lang="en-US" b="1" dirty="0"/>
          </a:p>
        </p:txBody>
      </p:sp>
      <p:sp>
        <p:nvSpPr>
          <p:cNvPr id="10" name="Rectangle 9"/>
          <p:cNvSpPr/>
          <p:nvPr/>
        </p:nvSpPr>
        <p:spPr>
          <a:xfrm>
            <a:off x="838200" y="609600"/>
            <a:ext cx="5105400" cy="92333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REFUND</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186309"/>
          </a:xfrm>
          <a:prstGeom prst="rect">
            <a:avLst/>
          </a:prstGeom>
        </p:spPr>
        <p:txBody>
          <a:bodyPr wrap="square">
            <a:spAutoFit/>
          </a:bodyPr>
          <a:lstStyle/>
          <a:p>
            <a:pPr algn="just">
              <a:lnSpc>
                <a:spcPct val="150000"/>
              </a:lnSpc>
            </a:pPr>
            <a:r>
              <a:rPr lang="en-IN" sz="24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The</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play refund is full of humour which deals with an extraordinarily ludicrous situation. The main character in the play is Wasserkopf. He is forty years old. He could not get any employment and wherever he went the people told him that he is fit for nothing and he hasn’t learnt </a:t>
            </a:r>
            <a:r>
              <a:rPr lang="en-IN" sz="2400" dirty="0" err="1" smtClean="0">
                <a:latin typeface="Times New Roman" pitchFamily="18" charset="0"/>
                <a:cs typeface="Times New Roman" pitchFamily="18" charset="0"/>
              </a:rPr>
              <a:t>anything.One</a:t>
            </a:r>
            <a:r>
              <a:rPr lang="en-IN" sz="2400" dirty="0" smtClean="0">
                <a:latin typeface="Times New Roman" pitchFamily="18" charset="0"/>
                <a:cs typeface="Times New Roman" pitchFamily="18" charset="0"/>
              </a:rPr>
              <a:t> day he met a </a:t>
            </a:r>
            <a:r>
              <a:rPr lang="en-IN" sz="2400" dirty="0" err="1" smtClean="0">
                <a:latin typeface="Times New Roman" pitchFamily="18" charset="0"/>
                <a:cs typeface="Times New Roman" pitchFamily="18" charset="0"/>
              </a:rPr>
              <a:t>Lederer</a:t>
            </a:r>
            <a:r>
              <a:rPr lang="en-IN" sz="2400" dirty="0" smtClean="0">
                <a:latin typeface="Times New Roman" pitchFamily="18" charset="0"/>
                <a:cs typeface="Times New Roman" pitchFamily="18" charset="0"/>
              </a:rPr>
              <a:t> and asked him about his business. When the </a:t>
            </a:r>
            <a:r>
              <a:rPr lang="en-IN" sz="2400" dirty="0" err="1" smtClean="0">
                <a:latin typeface="Times New Roman" pitchFamily="18" charset="0"/>
                <a:cs typeface="Times New Roman" pitchFamily="18" charset="0"/>
              </a:rPr>
              <a:t>Lederer</a:t>
            </a:r>
            <a:r>
              <a:rPr lang="en-IN" sz="2400" dirty="0" smtClean="0">
                <a:latin typeface="Times New Roman" pitchFamily="18" charset="0"/>
                <a:cs typeface="Times New Roman" pitchFamily="18" charset="0"/>
              </a:rPr>
              <a:t> told him about foreign exchange and Hungarian money, he was not able to understand anything and started asking questions about foreign exchange to the </a:t>
            </a:r>
            <a:r>
              <a:rPr lang="en-IN" sz="2400" dirty="0" err="1" smtClean="0">
                <a:latin typeface="Times New Roman" pitchFamily="18" charset="0"/>
                <a:cs typeface="Times New Roman" pitchFamily="18" charset="0"/>
              </a:rPr>
              <a:t>Lederer</a:t>
            </a:r>
            <a:r>
              <a:rPr lang="en-IN" sz="2400" dirty="0" smtClean="0">
                <a:latin typeface="Times New Roman" pitchFamily="18" charset="0"/>
                <a:cs typeface="Times New Roman" pitchFamily="18" charset="0"/>
              </a:rPr>
              <a:t>. For which the </a:t>
            </a:r>
            <a:r>
              <a:rPr lang="en-IN" sz="2400" dirty="0" err="1" smtClean="0">
                <a:latin typeface="Times New Roman" pitchFamily="18" charset="0"/>
                <a:cs typeface="Times New Roman" pitchFamily="18" charset="0"/>
              </a:rPr>
              <a:t>Lederer</a:t>
            </a:r>
            <a:r>
              <a:rPr lang="en-IN" sz="2400" dirty="0" smtClean="0">
                <a:latin typeface="Times New Roman" pitchFamily="18" charset="0"/>
                <a:cs typeface="Times New Roman" pitchFamily="18" charset="0"/>
              </a:rPr>
              <a:t> said when you don’t know the silly thing what have you studied, you better go to your school and get your tuition fees back. </a:t>
            </a:r>
            <a:br>
              <a:rPr lang="en-IN" sz="2400"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Rectangle 2"/>
          <p:cNvSpPr/>
          <p:nvPr/>
        </p:nvSpPr>
        <p:spPr>
          <a:xfrm>
            <a:off x="0" y="0"/>
            <a:ext cx="3276600" cy="646331"/>
          </a:xfrm>
          <a:prstGeom prst="rect">
            <a:avLst/>
          </a:prstGeom>
          <a:noFill/>
        </p:spPr>
        <p:txBody>
          <a:bodyPr wrap="square" lIns="91440" tIns="45720" rIns="91440" bIns="45720">
            <a:spAutoFit/>
          </a:bodyPr>
          <a:lstStyle/>
          <a:p>
            <a:pPr algn="ctr"/>
            <a:r>
              <a:rPr lang="en-IN"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itchFamily="18" charset="0"/>
                <a:cs typeface="Times New Roman" pitchFamily="18" charset="0"/>
              </a:rPr>
              <a:t>About the play:</a:t>
            </a:r>
            <a:endParaRPr 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Slide Number Placeholder 4"/>
          <p:cNvSpPr>
            <a:spLocks noGrp="1"/>
          </p:cNvSpPr>
          <p:nvPr>
            <p:ph type="sldNum" sz="quarter" idx="12"/>
          </p:nvPr>
        </p:nvSpPr>
        <p:spPr/>
        <p:txBody>
          <a:bodyPr/>
          <a:lstStyle/>
          <a:p>
            <a:fld id="{C611E52E-4C23-44B7-8A4E-FE35FCA5F52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2852"/>
            <a:ext cx="9144000" cy="6740307"/>
          </a:xfrm>
          <a:prstGeom prst="rect">
            <a:avLst/>
          </a:prstGeom>
        </p:spPr>
        <p:txBody>
          <a:bodyPr wrap="square">
            <a:spAutoFit/>
          </a:bodyPr>
          <a:lstStyle/>
          <a:p>
            <a:pPr algn="just">
              <a:lnSpc>
                <a:spcPct val="150000"/>
              </a:lnSpc>
            </a:pPr>
            <a:r>
              <a:rPr lang="en-IN" sz="2400" dirty="0" smtClean="0">
                <a:latin typeface="Times New Roman" pitchFamily="18" charset="0"/>
                <a:cs typeface="Times New Roman" pitchFamily="18" charset="0"/>
              </a:rPr>
              <a:t>Wasserkopf who was jobless and didn’t have any financial support, this idea sounded something beneficial to him and so he went to the school where he studied once. </a:t>
            </a:r>
          </a:p>
          <a:p>
            <a:pPr algn="just">
              <a:lnSpc>
                <a:spcPct val="150000"/>
              </a:lnSpc>
            </a:pPr>
            <a:r>
              <a:rPr lang="en-IN" sz="2400" dirty="0" smtClean="0">
                <a:latin typeface="Times New Roman" pitchFamily="18" charset="0"/>
                <a:cs typeface="Times New Roman" pitchFamily="18" charset="0"/>
              </a:rPr>
              <a:t>When he asks for the refund of his tuition fees, the principal is shocked because after eighteen years he has come to the school thinking that he has learnt nothing worthwhile and so he can get his tuition fees back. The principal is perplexed and he calls for an urgent meeting with all other staff members. They decided to keep a re-examination for Wasserkopf and agreed that whatever answers he gives whether it is right or wrong they will prove him right. One by one each teacher questions him and justified his wrong answer to be correct one and they mark him excellent. </a:t>
            </a:r>
          </a:p>
          <a:p>
            <a:endParaRPr lang="en-US" dirty="0"/>
          </a:p>
          <a:p>
            <a:endParaRPr lang="en-IN" dirty="0"/>
          </a:p>
        </p:txBody>
      </p:sp>
      <p:sp>
        <p:nvSpPr>
          <p:cNvPr id="3" name="Slide Number Placeholder 2"/>
          <p:cNvSpPr>
            <a:spLocks noGrp="1"/>
          </p:cNvSpPr>
          <p:nvPr>
            <p:ph type="sldNum" sz="quarter" idx="12"/>
          </p:nvPr>
        </p:nvSpPr>
        <p:spPr/>
        <p:txBody>
          <a:bodyPr/>
          <a:lstStyle/>
          <a:p>
            <a:fld id="{C611E52E-4C23-44B7-8A4E-FE35FCA5F52A}"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381000"/>
            <a:ext cx="9001156" cy="5632311"/>
          </a:xfrm>
          <a:prstGeom prst="rect">
            <a:avLst/>
          </a:prstGeom>
        </p:spPr>
        <p:txBody>
          <a:bodyPr wrap="square">
            <a:spAutoFit/>
          </a:bodyPr>
          <a:lstStyle/>
          <a:p>
            <a:pPr algn="just">
              <a:lnSpc>
                <a:spcPct val="150000"/>
              </a:lnSpc>
            </a:pPr>
            <a:r>
              <a:rPr lang="en-IN" sz="2400" dirty="0" smtClean="0">
                <a:latin typeface="Times New Roman" pitchFamily="18" charset="0"/>
                <a:cs typeface="Times New Roman" pitchFamily="18" charset="0"/>
              </a:rPr>
              <a:t>Though Wasserkopf gives wrong answers and use abusive words to each teacher, they don’t show their anger because they have to prove him as an excellent student to chuck him out.</a:t>
            </a:r>
          </a:p>
          <a:p>
            <a:pPr algn="just">
              <a:lnSpc>
                <a:spcPct val="150000"/>
              </a:lnSpc>
            </a:pPr>
            <a:r>
              <a:rPr lang="en-IN" sz="2400" dirty="0" smtClean="0">
                <a:latin typeface="Times New Roman" pitchFamily="18" charset="0"/>
                <a:cs typeface="Times New Roman" pitchFamily="18" charset="0"/>
              </a:rPr>
              <a:t>At least the mathematics teacher asks him a difficult question and an easy question. For the easy question he gives wrong answer and the master gets angry and says that he has failed on his examination so he should be given his tuition fees back. The teacher says that we have decided to give you your tuition fees back and now can you tell as the exact amount which we have to give you. Wasserkopf without knowing that he is going to fall into their trap gives them the list of exact amount. </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C611E52E-4C23-44B7-8A4E-FE35FCA5F52A}"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1142985"/>
            <a:ext cx="8001056" cy="5078313"/>
          </a:xfrm>
          <a:prstGeom prst="rect">
            <a:avLst/>
          </a:prstGeom>
        </p:spPr>
        <p:txBody>
          <a:bodyPr wrap="square">
            <a:spAutoFit/>
          </a:bodyPr>
          <a:lstStyle/>
          <a:p>
            <a:pPr algn="just">
              <a:lnSpc>
                <a:spcPct val="150000"/>
              </a:lnSpc>
            </a:pPr>
            <a:r>
              <a:rPr lang="en-IN" sz="2400" dirty="0" smtClean="0">
                <a:latin typeface="Times New Roman" pitchFamily="18" charset="0"/>
                <a:cs typeface="Times New Roman" pitchFamily="18" charset="0"/>
              </a:rPr>
              <a:t>So the mathematics teacher says that was my difficult question to give the exact amount of your tuition fees for which you gave the right answer.</a:t>
            </a:r>
          </a:p>
          <a:p>
            <a:pPr algn="just">
              <a:lnSpc>
                <a:spcPct val="150000"/>
              </a:lnSpc>
            </a:pPr>
            <a:r>
              <a:rPr lang="en-IN" sz="2400" dirty="0" smtClean="0">
                <a:latin typeface="Times New Roman" pitchFamily="18" charset="0"/>
                <a:cs typeface="Times New Roman" pitchFamily="18" charset="0"/>
              </a:rPr>
              <a:t> Now he is proved excellent in the entire subject and they throw him out without allowing him to say anything further. The play is full of humour and full of ludicrous situation. It also shows the ability of the teachers to manage the situation and how they tackle Wasserkopf without spoiling the reputation of their school. </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C611E52E-4C23-44B7-8A4E-FE35FCA5F52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7166"/>
            <a:ext cx="9001156" cy="6555641"/>
          </a:xfrm>
          <a:prstGeom prst="rect">
            <a:avLst/>
          </a:prstGeom>
        </p:spPr>
        <p:txBody>
          <a:bodyPr wrap="square">
            <a:spAutoFit/>
          </a:bodyPr>
          <a:lstStyle/>
          <a:p>
            <a:pPr algn="just">
              <a:lnSpc>
                <a:spcPct val="150000"/>
              </a:lnSpc>
            </a:pPr>
            <a:r>
              <a:rPr lang="en-IN" sz="2400" dirty="0">
                <a:latin typeface="Times New Roman" pitchFamily="18" charset="0"/>
                <a:cs typeface="Times New Roman" pitchFamily="18" charset="0"/>
              </a:rPr>
              <a:t>Some </a:t>
            </a:r>
            <a:r>
              <a:rPr lang="en-IN" sz="2400" b="1" dirty="0" smtClean="0">
                <a:latin typeface="Times New Roman" pitchFamily="18" charset="0"/>
                <a:cs typeface="Times New Roman" pitchFamily="18" charset="0"/>
              </a:rPr>
              <a:t>Illustrations</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from The Refund a one act play by Fritz </a:t>
            </a:r>
            <a:r>
              <a:rPr lang="en-IN" sz="2400" dirty="0" err="1">
                <a:latin typeface="Times New Roman" pitchFamily="18" charset="0"/>
                <a:cs typeface="Times New Roman" pitchFamily="18" charset="0"/>
              </a:rPr>
              <a:t>Karinthy</a:t>
            </a:r>
            <a:r>
              <a:rPr lang="en-IN" sz="2400" dirty="0">
                <a:latin typeface="Times New Roman" pitchFamily="18" charset="0"/>
                <a:cs typeface="Times New Roman" pitchFamily="18" charset="0"/>
              </a:rPr>
              <a:t>: The Refund comprises only a few characters i.e. </a:t>
            </a:r>
            <a:r>
              <a:rPr lang="en-IN" sz="2400" b="1" dirty="0">
                <a:latin typeface="Times New Roman" pitchFamily="18" charset="0"/>
                <a:cs typeface="Times New Roman" pitchFamily="18" charset="0"/>
              </a:rPr>
              <a:t>the principal</a:t>
            </a:r>
            <a:r>
              <a:rPr lang="en-IN" sz="2400" dirty="0">
                <a:latin typeface="Times New Roman" pitchFamily="18" charset="0"/>
                <a:cs typeface="Times New Roman" pitchFamily="18" charset="0"/>
              </a:rPr>
              <a:t>, the </a:t>
            </a:r>
            <a:r>
              <a:rPr lang="en-IN" sz="2400" b="1" dirty="0">
                <a:latin typeface="Times New Roman" pitchFamily="18" charset="0"/>
                <a:cs typeface="Times New Roman" pitchFamily="18" charset="0"/>
              </a:rPr>
              <a:t>mathematics, physics, history </a:t>
            </a:r>
            <a:r>
              <a:rPr lang="en-IN" sz="2400" dirty="0">
                <a:latin typeface="Times New Roman" pitchFamily="18" charset="0"/>
                <a:cs typeface="Times New Roman" pitchFamily="18" charset="0"/>
              </a:rPr>
              <a:t>and </a:t>
            </a:r>
            <a:r>
              <a:rPr lang="en-IN" sz="2400" b="1" dirty="0" smtClean="0">
                <a:latin typeface="Times New Roman" pitchFamily="18" charset="0"/>
                <a:cs typeface="Times New Roman" pitchFamily="18" charset="0"/>
              </a:rPr>
              <a:t>geography teachers </a:t>
            </a:r>
            <a:r>
              <a:rPr lang="en-IN" sz="2400" dirty="0">
                <a:latin typeface="Times New Roman" pitchFamily="18" charset="0"/>
                <a:cs typeface="Times New Roman" pitchFamily="18" charset="0"/>
              </a:rPr>
              <a:t>and the </a:t>
            </a:r>
            <a:r>
              <a:rPr lang="en-IN" sz="2400" b="1" dirty="0">
                <a:latin typeface="Times New Roman" pitchFamily="18" charset="0"/>
                <a:cs typeface="Times New Roman" pitchFamily="18" charset="0"/>
              </a:rPr>
              <a:t>protagonist, Wasserkopf </a:t>
            </a:r>
            <a:r>
              <a:rPr lang="en-IN" sz="2400" dirty="0">
                <a:latin typeface="Times New Roman" pitchFamily="18" charset="0"/>
                <a:cs typeface="Times New Roman" pitchFamily="18" charset="0"/>
              </a:rPr>
              <a:t>.In order to communicate human values in this </a:t>
            </a:r>
            <a:r>
              <a:rPr lang="en-IN" sz="2400" dirty="0" smtClean="0">
                <a:latin typeface="Times New Roman" pitchFamily="18" charset="0"/>
                <a:cs typeface="Times New Roman" pitchFamily="18" charset="0"/>
              </a:rPr>
              <a:t>one </a:t>
            </a:r>
            <a:r>
              <a:rPr lang="en-IN" sz="2400" dirty="0">
                <a:latin typeface="Times New Roman" pitchFamily="18" charset="0"/>
                <a:cs typeface="Times New Roman" pitchFamily="18" charset="0"/>
              </a:rPr>
              <a:t>act play Wasserkopf mistakes act as a learning </a:t>
            </a:r>
            <a:r>
              <a:rPr lang="en-IN" sz="2400" dirty="0" smtClean="0">
                <a:latin typeface="Times New Roman" pitchFamily="18" charset="0"/>
                <a:cs typeface="Times New Roman" pitchFamily="18" charset="0"/>
              </a:rPr>
              <a:t>ground.</a:t>
            </a:r>
          </a:p>
          <a:p>
            <a:pPr algn="just"/>
            <a:endParaRPr lang="en-IN"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Rectangle 4"/>
          <p:cNvSpPr/>
          <p:nvPr/>
        </p:nvSpPr>
        <p:spPr>
          <a:xfrm>
            <a:off x="0" y="3200400"/>
            <a:ext cx="9001156" cy="3416320"/>
          </a:xfrm>
          <a:prstGeom prst="rect">
            <a:avLst/>
          </a:prstGeom>
        </p:spPr>
        <p:txBody>
          <a:bodyPr wrap="square">
            <a:spAutoFit/>
          </a:bodyPr>
          <a:lstStyle/>
          <a:p>
            <a:pPr algn="just">
              <a:lnSpc>
                <a:spcPct val="150000"/>
              </a:lnSpc>
            </a:pPr>
            <a:endParaRPr lang="en-IN" sz="2400" dirty="0" smtClean="0">
              <a:latin typeface="Times New Roman" pitchFamily="18" charset="0"/>
              <a:cs typeface="Times New Roman" pitchFamily="18" charset="0"/>
            </a:endParaRPr>
          </a:p>
          <a:p>
            <a:pPr algn="just">
              <a:lnSpc>
                <a:spcPct val="150000"/>
              </a:lnSpc>
            </a:pPr>
            <a:r>
              <a:rPr lang="en-IN" sz="2400" dirty="0" smtClean="0">
                <a:latin typeface="Times New Roman" pitchFamily="18" charset="0"/>
                <a:cs typeface="Times New Roman" pitchFamily="18" charset="0"/>
              </a:rPr>
              <a:t>Mistake </a:t>
            </a:r>
            <a:r>
              <a:rPr lang="en-IN" sz="2400" dirty="0">
                <a:latin typeface="Times New Roman" pitchFamily="18" charset="0"/>
                <a:cs typeface="Times New Roman" pitchFamily="18" charset="0"/>
              </a:rPr>
              <a:t>1: “The Principal- He’s waiting outside. He wants to be re-examined .He says he learned nothing. He says a re-examination will prove it.” </a:t>
            </a:r>
            <a:r>
              <a:rPr lang="en-IN" sz="2400" dirty="0" smtClean="0">
                <a:latin typeface="Times New Roman" pitchFamily="18" charset="0"/>
                <a:cs typeface="Times New Roman" pitchFamily="18" charset="0"/>
              </a:rPr>
              <a:t>Wasserkopf </a:t>
            </a:r>
            <a:r>
              <a:rPr lang="en-IN" sz="2400" dirty="0">
                <a:latin typeface="Times New Roman" pitchFamily="18" charset="0"/>
                <a:cs typeface="Times New Roman" pitchFamily="18" charset="0"/>
              </a:rPr>
              <a:t>has a negative value i.e. determination but in doing wrong </a:t>
            </a:r>
            <a:r>
              <a:rPr lang="en-IN" sz="2400" dirty="0" err="1">
                <a:latin typeface="Times New Roman" pitchFamily="18" charset="0"/>
                <a:cs typeface="Times New Roman" pitchFamily="18" charset="0"/>
              </a:rPr>
              <a:t>things.He</a:t>
            </a:r>
            <a:r>
              <a:rPr lang="en-IN" sz="2400" dirty="0">
                <a:latin typeface="Times New Roman" pitchFamily="18" charset="0"/>
                <a:cs typeface="Times New Roman" pitchFamily="18" charset="0"/>
              </a:rPr>
              <a:t> is ready to do anything just to prove that his school has taught him nothing and his knowledge is negligible. </a:t>
            </a:r>
          </a:p>
        </p:txBody>
      </p:sp>
      <p:pic>
        <p:nvPicPr>
          <p:cNvPr id="4098" name="Picture 2" descr="C:\Users\nilu.choudhary\Desktop\images.jpeg"/>
          <p:cNvPicPr>
            <a:picLocks noChangeAspect="1" noChangeArrowheads="1"/>
          </p:cNvPicPr>
          <p:nvPr/>
        </p:nvPicPr>
        <p:blipFill>
          <a:blip r:embed="rId2"/>
          <a:srcRect/>
          <a:stretch>
            <a:fillRect/>
          </a:stretch>
        </p:blipFill>
        <p:spPr bwMode="auto">
          <a:xfrm>
            <a:off x="7848600" y="2514600"/>
            <a:ext cx="1295400" cy="1447800"/>
          </a:xfrm>
          <a:prstGeom prst="rect">
            <a:avLst/>
          </a:prstGeom>
          <a:noFill/>
        </p:spPr>
      </p:pic>
      <p:sp>
        <p:nvSpPr>
          <p:cNvPr id="6" name="Slide Number Placeholder 5"/>
          <p:cNvSpPr>
            <a:spLocks noGrp="1"/>
          </p:cNvSpPr>
          <p:nvPr>
            <p:ph type="sldNum" sz="quarter" idx="12"/>
          </p:nvPr>
        </p:nvSpPr>
        <p:spPr/>
        <p:txBody>
          <a:bodyPr/>
          <a:lstStyle/>
          <a:p>
            <a:fld id="{C611E52E-4C23-44B7-8A4E-FE35FCA5F52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09600"/>
            <a:ext cx="9001156" cy="4524315"/>
          </a:xfrm>
          <a:prstGeom prst="rect">
            <a:avLst/>
          </a:prstGeom>
        </p:spPr>
        <p:txBody>
          <a:bodyPr wrap="square">
            <a:spAutoFit/>
          </a:bodyPr>
          <a:lstStyle/>
          <a:p>
            <a:pPr algn="just">
              <a:lnSpc>
                <a:spcPct val="150000"/>
              </a:lnSpc>
            </a:pPr>
            <a:r>
              <a:rPr lang="en-IN" sz="2400" dirty="0">
                <a:latin typeface="Times New Roman" pitchFamily="18" charset="0"/>
                <a:cs typeface="Times New Roman" pitchFamily="18" charset="0"/>
              </a:rPr>
              <a:t>Mistake 2: “Wasserkopf: Who the hell are you? Sit down, you loafers!”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The protagonist’s address to his </a:t>
            </a:r>
            <a:r>
              <a:rPr lang="en-IN" sz="2400" dirty="0" smtClean="0">
                <a:latin typeface="Times New Roman" pitchFamily="18" charset="0"/>
                <a:cs typeface="Times New Roman" pitchFamily="18" charset="0"/>
              </a:rPr>
              <a:t>teachers </a:t>
            </a:r>
            <a:r>
              <a:rPr lang="en-IN" sz="2400" dirty="0">
                <a:latin typeface="Times New Roman" pitchFamily="18" charset="0"/>
                <a:cs typeface="Times New Roman" pitchFamily="18" charset="0"/>
              </a:rPr>
              <a:t>shows to the </a:t>
            </a:r>
            <a:r>
              <a:rPr lang="en-IN" sz="2400" dirty="0" smtClean="0">
                <a:latin typeface="Times New Roman" pitchFamily="18" charset="0"/>
                <a:cs typeface="Times New Roman" pitchFamily="18" charset="0"/>
              </a:rPr>
              <a:t>readers </a:t>
            </a:r>
            <a:r>
              <a:rPr lang="en-IN" sz="2400" dirty="0">
                <a:latin typeface="Times New Roman" pitchFamily="18" charset="0"/>
                <a:cs typeface="Times New Roman" pitchFamily="18" charset="0"/>
              </a:rPr>
              <a:t>that how important the values of respect and accuracy are. No doubts viewers especially students will laugh on such utterance but ultimately as the play advances further, this behaviour is mere mockery over the pupils who are always ready to blame others and the system. The mistake committed thus is linked up with the chain of events which finally leads to a moral teaching</a:t>
            </a:r>
            <a:r>
              <a:rPr lang="en-IN" dirty="0"/>
              <a:t>. </a:t>
            </a:r>
          </a:p>
        </p:txBody>
      </p:sp>
      <p:sp>
        <p:nvSpPr>
          <p:cNvPr id="3" name="Slide Number Placeholder 2"/>
          <p:cNvSpPr>
            <a:spLocks noGrp="1"/>
          </p:cNvSpPr>
          <p:nvPr>
            <p:ph type="sldNum" sz="quarter" idx="12"/>
          </p:nvPr>
        </p:nvSpPr>
        <p:spPr/>
        <p:txBody>
          <a:bodyPr/>
          <a:lstStyle/>
          <a:p>
            <a:fld id="{C611E52E-4C23-44B7-8A4E-FE35FCA5F52A}"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189</TotalTime>
  <Words>1761</Words>
  <Application>Microsoft Office PowerPoint</Application>
  <PresentationFormat>On-screen Show (4:3)</PresentationFormat>
  <Paragraphs>117</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Slide 1</vt:lpstr>
      <vt:lpstr>Key points to be Covered:</vt:lpstr>
      <vt:lpstr>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Let’s revise</vt:lpstr>
      <vt:lpstr>Slide 19</vt:lpstr>
      <vt:lpstr>References and Images 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Nilu</dc:creator>
  <cp:lastModifiedBy>monali</cp:lastModifiedBy>
  <cp:revision>36</cp:revision>
  <dcterms:created xsi:type="dcterms:W3CDTF">2020-08-29T10:36:27Z</dcterms:created>
  <dcterms:modified xsi:type="dcterms:W3CDTF">2020-11-02T04:25:38Z</dcterms:modified>
</cp:coreProperties>
</file>