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7"/>
  </p:notesMasterIdLst>
  <p:sldIdLst>
    <p:sldId id="304" r:id="rId2"/>
    <p:sldId id="303" r:id="rId3"/>
    <p:sldId id="308" r:id="rId4"/>
    <p:sldId id="283" r:id="rId5"/>
    <p:sldId id="301" r:id="rId6"/>
    <p:sldId id="286" r:id="rId7"/>
    <p:sldId id="287" r:id="rId8"/>
    <p:sldId id="289" r:id="rId9"/>
    <p:sldId id="288" r:id="rId10"/>
    <p:sldId id="290" r:id="rId11"/>
    <p:sldId id="284" r:id="rId12"/>
    <p:sldId id="291" r:id="rId13"/>
    <p:sldId id="285" r:id="rId14"/>
    <p:sldId id="294" r:id="rId15"/>
    <p:sldId id="296" r:id="rId16"/>
    <p:sldId id="297" r:id="rId17"/>
    <p:sldId id="298" r:id="rId18"/>
    <p:sldId id="273" r:id="rId19"/>
    <p:sldId id="274" r:id="rId20"/>
    <p:sldId id="275" r:id="rId21"/>
    <p:sldId id="300" r:id="rId22"/>
    <p:sldId id="305" r:id="rId23"/>
    <p:sldId id="299" r:id="rId24"/>
    <p:sldId id="306" r:id="rId25"/>
    <p:sldId id="30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8"/>
    <p:restoredTop sz="95170" autoAdjust="0"/>
  </p:normalViewPr>
  <p:slideViewPr>
    <p:cSldViewPr>
      <p:cViewPr varScale="1">
        <p:scale>
          <a:sx n="66" d="100"/>
          <a:sy n="66" d="100"/>
        </p:scale>
        <p:origin x="-147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osh Dev" userId="aac2c4b32cec1c59" providerId="LiveId" clId="{01416B7C-A8A2-4795-AD62-9C13E8E6A55B}"/>
    <pc:docChg chg="delSld modSld">
      <pc:chgData name="Santosh Dev" userId="aac2c4b32cec1c59" providerId="LiveId" clId="{01416B7C-A8A2-4795-AD62-9C13E8E6A55B}" dt="2020-10-08T06:01:26.397" v="10" actId="20577"/>
      <pc:docMkLst>
        <pc:docMk/>
      </pc:docMkLst>
      <pc:sldChg chg="modSp mod">
        <pc:chgData name="Santosh Dev" userId="aac2c4b32cec1c59" providerId="LiveId" clId="{01416B7C-A8A2-4795-AD62-9C13E8E6A55B}" dt="2020-10-08T05:54:49.502" v="6" actId="6549"/>
        <pc:sldMkLst>
          <pc:docMk/>
          <pc:sldMk cId="0" sldId="284"/>
        </pc:sldMkLst>
        <pc:spChg chg="mod">
          <ac:chgData name="Santosh Dev" userId="aac2c4b32cec1c59" providerId="LiveId" clId="{01416B7C-A8A2-4795-AD62-9C13E8E6A55B}" dt="2020-10-08T05:54:49.502" v="6" actId="6549"/>
          <ac:spMkLst>
            <pc:docMk/>
            <pc:sldMk cId="0" sldId="284"/>
            <ac:spMk id="3" creationId="{00000000-0000-0000-0000-000000000000}"/>
          </ac:spMkLst>
        </pc:spChg>
      </pc:sldChg>
      <pc:sldChg chg="del">
        <pc:chgData name="Santosh Dev" userId="aac2c4b32cec1c59" providerId="LiveId" clId="{01416B7C-A8A2-4795-AD62-9C13E8E6A55B}" dt="2020-10-08T06:00:29.579" v="7" actId="47"/>
        <pc:sldMkLst>
          <pc:docMk/>
          <pc:sldMk cId="0" sldId="292"/>
        </pc:sldMkLst>
      </pc:sldChg>
      <pc:sldChg chg="del">
        <pc:chgData name="Santosh Dev" userId="aac2c4b32cec1c59" providerId="LiveId" clId="{01416B7C-A8A2-4795-AD62-9C13E8E6A55B}" dt="2020-10-08T06:01:08.294" v="8" actId="47"/>
        <pc:sldMkLst>
          <pc:docMk/>
          <pc:sldMk cId="0" sldId="293"/>
        </pc:sldMkLst>
      </pc:sldChg>
      <pc:sldChg chg="modSp mod">
        <pc:chgData name="Santosh Dev" userId="aac2c4b32cec1c59" providerId="LiveId" clId="{01416B7C-A8A2-4795-AD62-9C13E8E6A55B}" dt="2020-10-08T06:01:26.397" v="10" actId="20577"/>
        <pc:sldMkLst>
          <pc:docMk/>
          <pc:sldMk cId="0" sldId="294"/>
        </pc:sldMkLst>
        <pc:spChg chg="mod">
          <ac:chgData name="Santosh Dev" userId="aac2c4b32cec1c59" providerId="LiveId" clId="{01416B7C-A8A2-4795-AD62-9C13E8E6A55B}" dt="2020-10-08T06:01:26.397" v="10" actId="20577"/>
          <ac:spMkLst>
            <pc:docMk/>
            <pc:sldMk cId="0" sldId="29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B263B1-0E04-4225-A210-512BF53B964E}" type="datetimeFigureOut">
              <a:rPr lang="en-US" smtClean="0"/>
              <a:pPr/>
              <a:t>10/22/2020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BEC79-E8CE-488A-A69C-00D967E0E7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ABEC79-E8CE-488A-A69C-00D967E0E764}"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7C32F805-F357-43D1-9495-70957805B91D}" type="datetime1">
              <a:rPr lang="en-US" smtClean="0"/>
              <a:t>10/22/2020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B8E988-E313-46EA-B622-F92F7CD91310}"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45CED5-FC3D-45E4-80AE-80BFDBF8ECFD}"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2D4555-3B52-4018-A1A8-90A902A5E654}"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355A678-3E83-45D0-9592-2172A60B672D}"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4D2A78-04C0-4C21-96C7-985D159E043D}" type="datetime1">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3F36141-DE11-4692-A1AC-438C490AFD8C}" type="datetime1">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4AD2460-CAA2-4110-9B3F-DBEABBFB4138}" type="datetime1">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3E020B7-2EC4-4B19-A463-C09B82058B78}" type="datetime1">
              <a:rPr lang="en-US" smtClean="0"/>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4269E3-1B68-4571-B912-B71B7EE2C763}" type="datetime1">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47E6C7F-2899-4101-AF81-B2A2EAB7E455}" type="datetime1">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F66ECD7-1672-440C-ACC6-E17BCC1E3C47}" type="datetime1">
              <a:rPr lang="en-US" smtClean="0"/>
              <a:t>10/22/2020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1.bp.blogspot.com/_crGRwz5zKIM/ScIGsfFvAtI/AAAAAAAAAPw/CE4V3hyhT4A/s1600-h/Swami+Vivekananda-1893-09-signed-Swami+Vivekananda+in+Chicago,+1893.jp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enotes.com/homework-help/comment-swami-vivekanandas-addresses-parliament-198251" TargetMode="External"/><Relationship Id="rId2" Type="http://schemas.openxmlformats.org/officeDocument/2006/relationships/hyperlink" Target="https://www.google.com/search?q=images+of+vivekananda+quotes&amp;oq=&amp;aqs=chrome.0.69i59l8.3346527j0j7&amp;sourceid=chrome&amp;ie=UTF-8" TargetMode="External"/><Relationship Id="rId1" Type="http://schemas.openxmlformats.org/officeDocument/2006/relationships/slideLayout" Target="../slideLayouts/slideLayout2.xml"/><Relationship Id="rId4" Type="http://schemas.openxmlformats.org/officeDocument/2006/relationships/hyperlink" Target="https://vivekavani.com/stand-feet-vivekananda/"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google.com/url?sa=i&amp;url=https://www.njgnosis.org/meditation&amp;psig=AOvVaw1PGrkZApLe2cHxp2LSad0u&amp;ust=1599387196526000&amp;source=images&amp;cd=vfe&amp;ved=0CA0QjhxqFwoTCKDz0d_j0esCFQAAAAAdAAAAABA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rmAutofit/>
          </a:bodyPr>
          <a:lstStyle/>
          <a:p>
            <a:pPr algn="ctr"/>
            <a:r>
              <a:rPr lang="en-US" dirty="0"/>
              <a:t>Learning Language through Literature</a:t>
            </a:r>
          </a:p>
        </p:txBody>
      </p:sp>
      <p:sp>
        <p:nvSpPr>
          <p:cNvPr id="3" name="Content Placeholder 2"/>
          <p:cNvSpPr>
            <a:spLocks noGrp="1"/>
          </p:cNvSpPr>
          <p:nvPr>
            <p:ph idx="1"/>
          </p:nvPr>
        </p:nvSpPr>
        <p:spPr>
          <a:xfrm>
            <a:off x="457200" y="3200400"/>
            <a:ext cx="8229600" cy="2925763"/>
          </a:xfrm>
        </p:spPr>
        <p:txBody>
          <a:bodyPr/>
          <a:lstStyle/>
          <a:p>
            <a:pPr algn="ctr">
              <a:buNone/>
            </a:pPr>
            <a:r>
              <a:rPr lang="en-US" dirty="0"/>
              <a:t>Department of HSS</a:t>
            </a:r>
          </a:p>
          <a:p>
            <a:pPr algn="ctr"/>
            <a:endParaRPr lang="en-US" dirty="0"/>
          </a:p>
          <a:p>
            <a:pPr algn="ctr">
              <a:buNone/>
            </a:pPr>
            <a:r>
              <a:rPr lang="en-US" dirty="0"/>
              <a:t>JIIT, </a:t>
            </a:r>
            <a:r>
              <a:rPr lang="en-US" dirty="0" err="1"/>
              <a:t>Noida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pPr algn="just">
              <a:buNone/>
            </a:pPr>
            <a:r>
              <a:rPr lang="en-US" i="1" dirty="0"/>
              <a:t>“Had it not been for these horrible demons, human society would be far more advanced than it is now. But their time is come; and I fervently hope that the bell that tolled this morning in honor of this convention may be the death-knell of all fanaticism, of all persecutions with the sword or with the pen, and of all uncharitable feelings between persons wending their </a:t>
            </a:r>
            <a:r>
              <a:rPr lang="en-US" i="1" dirty="0" err="1"/>
              <a:t>their</a:t>
            </a:r>
            <a:r>
              <a:rPr lang="en-US" i="1" dirty="0"/>
              <a:t> way to the same goal.”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the speech</a:t>
            </a:r>
          </a:p>
        </p:txBody>
      </p:sp>
      <p:sp>
        <p:nvSpPr>
          <p:cNvPr id="3" name="Content Placeholder 2"/>
          <p:cNvSpPr>
            <a:spLocks noGrp="1"/>
          </p:cNvSpPr>
          <p:nvPr>
            <p:ph idx="1"/>
          </p:nvPr>
        </p:nvSpPr>
        <p:spPr/>
        <p:txBody>
          <a:bodyPr>
            <a:normAutofit/>
          </a:bodyPr>
          <a:lstStyle/>
          <a:p>
            <a:pPr algn="just"/>
            <a:r>
              <a:rPr lang="en-US" dirty="0"/>
              <a:t>The Indian presence at </a:t>
            </a:r>
            <a:r>
              <a:rPr lang="en-US" b="1" dirty="0"/>
              <a:t>Chicago</a:t>
            </a:r>
            <a:r>
              <a:rPr lang="en-US" dirty="0"/>
              <a:t> was very impressive. </a:t>
            </a:r>
          </a:p>
          <a:p>
            <a:pPr algn="just"/>
            <a:r>
              <a:rPr lang="en-US" dirty="0"/>
              <a:t> The opening address is the best known  for the novel and dramatic way it was begun, addressing the audience as “Sisters and Brothers of America”.</a:t>
            </a:r>
          </a:p>
          <a:p>
            <a:pPr algn="just"/>
            <a:r>
              <a:rPr lang="en-US" dirty="0"/>
              <a:t> Swami </a:t>
            </a:r>
            <a:r>
              <a:rPr lang="en-US" dirty="0" err="1"/>
              <a:t>Vivekananda's</a:t>
            </a:r>
            <a:r>
              <a:rPr lang="en-US" dirty="0"/>
              <a:t> welcome to the crowd was electrifying and reflective simultaneously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normAutofit fontScale="92500" lnSpcReduction="10000"/>
          </a:bodyPr>
          <a:lstStyle/>
          <a:p>
            <a:pPr>
              <a:buNone/>
            </a:pPr>
            <a:r>
              <a:rPr lang="en-US" dirty="0"/>
              <a:t>Swami Vivekananda spoke about the </a:t>
            </a:r>
          </a:p>
          <a:p>
            <a:r>
              <a:rPr lang="en-US" dirty="0"/>
              <a:t>importance of abolishing fanaticism in all forms, a relevant issue in the whole world, especially in our country, India.</a:t>
            </a:r>
          </a:p>
          <a:p>
            <a:r>
              <a:rPr lang="en-US" dirty="0"/>
              <a:t>India is not only one of the oldest, but is also one of the youngest in terms of the population. </a:t>
            </a:r>
          </a:p>
          <a:p>
            <a:r>
              <a:rPr lang="en-US" dirty="0"/>
              <a:t>Vivekananda had received a standing ovation for two minutes after his speech which went on to establish him as the greatest figure in the Parliament of World Religions and India as the mother of religions.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normAutofit lnSpcReduction="10000"/>
          </a:bodyPr>
          <a:lstStyle/>
          <a:p>
            <a:pPr algn="just">
              <a:buNone/>
            </a:pPr>
            <a:r>
              <a:rPr lang="en-US" b="1" dirty="0"/>
              <a:t>Swami</a:t>
            </a:r>
            <a:r>
              <a:rPr lang="en-US" dirty="0"/>
              <a:t> </a:t>
            </a:r>
            <a:r>
              <a:rPr lang="en-US" dirty="0" err="1"/>
              <a:t>Vivekanand</a:t>
            </a:r>
            <a:r>
              <a:rPr lang="en-US" dirty="0"/>
              <a:t> spoke about </a:t>
            </a:r>
          </a:p>
          <a:p>
            <a:pPr algn="just"/>
            <a:r>
              <a:rPr lang="en-US" dirty="0"/>
              <a:t>intolerance, </a:t>
            </a:r>
          </a:p>
          <a:p>
            <a:pPr algn="just"/>
            <a:r>
              <a:rPr lang="en-US" dirty="0"/>
              <a:t>religion and </a:t>
            </a:r>
          </a:p>
          <a:p>
            <a:pPr algn="just"/>
            <a:r>
              <a:rPr lang="en-US" dirty="0"/>
              <a:t>the need to end all forms of fanaticism.</a:t>
            </a:r>
          </a:p>
          <a:p>
            <a:pPr algn="just"/>
            <a:r>
              <a:rPr lang="en-US" dirty="0"/>
              <a:t>  When Swami calls out to "brothers and sisters in America," knowingly or not, he is making a direct call to what would be later called "globalization." </a:t>
            </a:r>
          </a:p>
          <a:p>
            <a:pPr algn="just"/>
            <a:r>
              <a:rPr lang="en-US" dirty="0"/>
              <a:t> Swami </a:t>
            </a:r>
            <a:r>
              <a:rPr lang="en-US" dirty="0" err="1"/>
              <a:t>Vivekananda's</a:t>
            </a:r>
            <a:r>
              <a:rPr lang="en-US" dirty="0"/>
              <a:t> welcoming address was constructed in such a manner that it seemed like Hinduism was welcoming the West.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fontScale="92500"/>
          </a:bodyPr>
          <a:lstStyle/>
          <a:p>
            <a:pPr algn="just"/>
            <a:r>
              <a:rPr lang="en-US" dirty="0"/>
              <a:t> The opening line of "Sisters and Brothers of America" helps to bring forth the fundamental unity of all of the world's religions.  </a:t>
            </a:r>
          </a:p>
          <a:p>
            <a:pPr algn="just"/>
            <a:r>
              <a:rPr lang="en-US" dirty="0"/>
              <a:t>The address was a short one that closed with the notion that all religious expression "wend its way to the same goal.“</a:t>
            </a:r>
          </a:p>
          <a:p>
            <a:pPr algn="just"/>
            <a:r>
              <a:rPr lang="en-US" dirty="0"/>
              <a:t>  His use of the </a:t>
            </a:r>
            <a:r>
              <a:rPr lang="en-US" dirty="0" err="1"/>
              <a:t>Bhagavad</a:t>
            </a:r>
            <a:r>
              <a:rPr lang="en-US" dirty="0"/>
              <a:t>- </a:t>
            </a:r>
            <a:r>
              <a:rPr lang="en-US" dirty="0" err="1"/>
              <a:t>Gita's</a:t>
            </a:r>
            <a:r>
              <a:rPr lang="en-US" dirty="0"/>
              <a:t> idea of "all men are struggling through paths which in the end lead to me" helps to emphasize this. </a:t>
            </a:r>
          </a:p>
          <a:p>
            <a:pPr algn="just"/>
            <a:r>
              <a:rPr lang="en-US" dirty="0"/>
              <a:t>  Swami's address brought together the idea of unity in a world of divergence.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5638800"/>
          </a:xfrm>
        </p:spPr>
        <p:txBody>
          <a:bodyPr>
            <a:normAutofit/>
          </a:bodyPr>
          <a:lstStyle/>
          <a:p>
            <a:pPr algn="just"/>
            <a:r>
              <a:rPr lang="en-US" dirty="0"/>
              <a:t>Swami's address brought together the idea of unity in a world of divergence</a:t>
            </a:r>
          </a:p>
          <a:p>
            <a:pPr algn="just"/>
            <a:r>
              <a:rPr lang="en-US" dirty="0"/>
              <a:t>In the final analysis, part of the reason why the Address was so significant and received so well was because of this call for unity as a way to find common ground in religious expression, opening doors and dialogues as opposed to closing them and silencing voices.  It is here where the most significant and relevant points of Swami's address can be found.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a:t>Learning Outcome</a:t>
            </a:r>
          </a:p>
        </p:txBody>
      </p:sp>
      <p:sp>
        <p:nvSpPr>
          <p:cNvPr id="3" name="Content Placeholder 2"/>
          <p:cNvSpPr>
            <a:spLocks noGrp="1"/>
          </p:cNvSpPr>
          <p:nvPr>
            <p:ph idx="1"/>
          </p:nvPr>
        </p:nvSpPr>
        <p:spPr/>
        <p:txBody>
          <a:bodyPr>
            <a:normAutofit/>
          </a:bodyPr>
          <a:lstStyle/>
          <a:p>
            <a:pPr algn="just"/>
            <a:r>
              <a:rPr lang="en-US" dirty="0"/>
              <a:t>Demonstrate an understanding of different forms of literature and rhetorical devices</a:t>
            </a:r>
          </a:p>
          <a:p>
            <a:pPr algn="just"/>
            <a:r>
              <a:rPr lang="en-US" dirty="0"/>
              <a:t>Develop an understanding of  the idea of unity in a world of divergence</a:t>
            </a:r>
          </a:p>
          <a:p>
            <a:pPr algn="just"/>
            <a:r>
              <a:rPr lang="en-US" dirty="0"/>
              <a:t>Develop  more tolerance towards others’ religions, opening doors and dialogues as opposed to closing them and silencing voices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lstStyle/>
          <a:p>
            <a:r>
              <a:rPr lang="en-US" dirty="0"/>
              <a:t>To remove biases and exploitation based on caste, creed, race and gender</a:t>
            </a:r>
          </a:p>
          <a:p>
            <a:r>
              <a:rPr lang="en-US" dirty="0"/>
              <a:t> Solution for riots caused on such basis</a:t>
            </a:r>
          </a:p>
          <a:p>
            <a:r>
              <a:rPr lang="en-US" dirty="0"/>
              <a:t>Today’s youth need to take the lead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Pearls of Wisdom</a:t>
            </a:r>
          </a:p>
        </p:txBody>
      </p:sp>
      <p:sp>
        <p:nvSpPr>
          <p:cNvPr id="3" name="Content Placeholder 2"/>
          <p:cNvSpPr>
            <a:spLocks noGrp="1"/>
          </p:cNvSpPr>
          <p:nvPr>
            <p:ph idx="1"/>
          </p:nvPr>
        </p:nvSpPr>
        <p:spPr>
          <a:xfrm>
            <a:off x="1066800" y="1600200"/>
            <a:ext cx="7848600" cy="4038600"/>
          </a:xfrm>
        </p:spPr>
        <p:txBody>
          <a:bodyPr>
            <a:noAutofit/>
          </a:bodyPr>
          <a:lstStyle/>
          <a:p>
            <a:pPr algn="ctr">
              <a:buNone/>
            </a:pPr>
            <a:r>
              <a:rPr lang="en-US" sz="4400" dirty="0"/>
              <a:t>March on!</a:t>
            </a:r>
          </a:p>
          <a:p>
            <a:pPr algn="ctr">
              <a:buNone/>
            </a:pPr>
            <a:r>
              <a:rPr lang="en-US" sz="4400" dirty="0"/>
              <a:t>Anything that makes</a:t>
            </a:r>
          </a:p>
          <a:p>
            <a:pPr algn="ctr">
              <a:buNone/>
            </a:pPr>
            <a:r>
              <a:rPr lang="en-US" sz="4400" dirty="0"/>
              <a:t>you weak physically,</a:t>
            </a:r>
          </a:p>
          <a:p>
            <a:pPr algn="ctr">
              <a:buNone/>
            </a:pPr>
            <a:r>
              <a:rPr lang="en-US" sz="4400" dirty="0"/>
              <a:t>intellectually and spiritually,</a:t>
            </a:r>
          </a:p>
          <a:p>
            <a:pPr algn="ctr">
              <a:buNone/>
            </a:pPr>
            <a:r>
              <a:rPr lang="en-US" sz="4400" dirty="0"/>
              <a:t>reject as poison.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Pearls of Wisdom</a:t>
            </a:r>
          </a:p>
        </p:txBody>
      </p:sp>
      <p:sp>
        <p:nvSpPr>
          <p:cNvPr id="3" name="Content Placeholder 2"/>
          <p:cNvSpPr>
            <a:spLocks noGrp="1"/>
          </p:cNvSpPr>
          <p:nvPr>
            <p:ph idx="1"/>
          </p:nvPr>
        </p:nvSpPr>
        <p:spPr>
          <a:xfrm>
            <a:off x="1066800" y="1600200"/>
            <a:ext cx="7848600" cy="4038600"/>
          </a:xfrm>
        </p:spPr>
        <p:txBody>
          <a:bodyPr>
            <a:noAutofit/>
          </a:bodyPr>
          <a:lstStyle/>
          <a:p>
            <a:pPr algn="ctr">
              <a:buNone/>
            </a:pPr>
            <a:r>
              <a:rPr lang="en-US" sz="4400" dirty="0"/>
              <a:t>There is no limit to the power of the human mind. The more concentrated it is, the more power is brought to bear on one point, that is the secret.</a:t>
            </a:r>
            <a:br>
              <a:rPr lang="en-US" sz="4400" dirty="0"/>
            </a:br>
            <a:endParaRPr lang="en-US" sz="4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Calibri" pitchFamily="34" charset="0"/>
              </a:rPr>
              <a:t>Swami </a:t>
            </a:r>
            <a:r>
              <a:rPr lang="en-US" sz="4400" dirty="0" err="1" smtClean="0">
                <a:latin typeface="Calibri" pitchFamily="34" charset="0"/>
              </a:rPr>
              <a:t>Vivekananda’s</a:t>
            </a:r>
            <a:r>
              <a:rPr lang="en-US" dirty="0" smtClean="0">
                <a:latin typeface="Calibri" pitchFamily="34" charset="0"/>
              </a:rPr>
              <a:t> </a:t>
            </a:r>
            <a:r>
              <a:rPr lang="en-US" sz="4400" dirty="0">
                <a:latin typeface="Calibri" pitchFamily="34" charset="0"/>
              </a:rPr>
              <a:t>Speech </a:t>
            </a:r>
            <a:endParaRPr lang="en-US" dirty="0"/>
          </a:p>
        </p:txBody>
      </p:sp>
      <p:pic>
        <p:nvPicPr>
          <p:cNvPr id="4" name="Picture 5" descr="Swami+Vivekananda-1893-09-signed-Swami+Vivekananda+in+Chicago,+1893">
            <a:hlinkClick r:id="rId2"/>
          </p:cNvPr>
          <p:cNvPicPr>
            <a:picLocks noGrp="1" noChangeAspect="1" noChangeArrowheads="1"/>
          </p:cNvPicPr>
          <p:nvPr>
            <p:ph idx="1"/>
          </p:nvPr>
        </p:nvPicPr>
        <p:blipFill>
          <a:blip r:embed="rId3" cstate="print"/>
          <a:srcRect/>
          <a:stretch>
            <a:fillRect/>
          </a:stretch>
        </p:blipFill>
        <p:spPr bwMode="auto">
          <a:xfrm>
            <a:off x="6400800" y="2362200"/>
            <a:ext cx="1905000" cy="2609850"/>
          </a:xfrm>
          <a:prstGeom prst="rect">
            <a:avLst/>
          </a:prstGeom>
          <a:noFill/>
          <a:ln w="9525">
            <a:noFill/>
            <a:miter lim="800000"/>
            <a:headEnd/>
            <a:tailEnd/>
          </a:ln>
        </p:spPr>
      </p:pic>
      <p:sp>
        <p:nvSpPr>
          <p:cNvPr id="6" name="Rectangle 3"/>
          <p:cNvSpPr txBox="1">
            <a:spLocks noChangeArrowheads="1"/>
          </p:cNvSpPr>
          <p:nvPr/>
        </p:nvSpPr>
        <p:spPr>
          <a:xfrm>
            <a:off x="1371600" y="2133600"/>
            <a:ext cx="4419600" cy="347345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a:ln>
                  <a:noFill/>
                </a:ln>
                <a:solidFill>
                  <a:schemeClr val="tx1"/>
                </a:solidFill>
                <a:effectLst/>
                <a:uLnTx/>
                <a:uFillTx/>
                <a:latin typeface="Calibri" pitchFamily="34" charset="0"/>
                <a:ea typeface="+mn-ea"/>
                <a:cs typeface="+mn-cs"/>
              </a:rPr>
              <a:t>World Parliament of Religions at Chicago in 1893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Pearls of Wisdom</a:t>
            </a:r>
          </a:p>
        </p:txBody>
      </p:sp>
      <p:sp>
        <p:nvSpPr>
          <p:cNvPr id="3" name="Content Placeholder 2"/>
          <p:cNvSpPr>
            <a:spLocks noGrp="1"/>
          </p:cNvSpPr>
          <p:nvPr>
            <p:ph idx="1"/>
          </p:nvPr>
        </p:nvSpPr>
        <p:spPr>
          <a:xfrm>
            <a:off x="1066800" y="1600200"/>
            <a:ext cx="7848600" cy="4038600"/>
          </a:xfrm>
        </p:spPr>
        <p:txBody>
          <a:bodyPr>
            <a:noAutofit/>
          </a:bodyPr>
          <a:lstStyle/>
          <a:p>
            <a:pPr algn="ctr">
              <a:buNone/>
            </a:pPr>
            <a:r>
              <a:rPr lang="en-US" sz="4400" dirty="0"/>
              <a:t>Blame none for your own faults, stand upon your own feet, and take the whole responsibility upon yourselves.</a:t>
            </a:r>
            <a:br>
              <a:rPr lang="en-US" sz="4400" dirty="0"/>
            </a:br>
            <a:endParaRPr lang="en-US" sz="4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MCQ</a:t>
            </a:r>
          </a:p>
        </p:txBody>
      </p:sp>
      <p:sp>
        <p:nvSpPr>
          <p:cNvPr id="3" name="Content Placeholder 2"/>
          <p:cNvSpPr>
            <a:spLocks noGrp="1"/>
          </p:cNvSpPr>
          <p:nvPr>
            <p:ph idx="1"/>
          </p:nvPr>
        </p:nvSpPr>
        <p:spPr/>
        <p:txBody>
          <a:bodyPr>
            <a:normAutofit fontScale="92500" lnSpcReduction="20000"/>
          </a:bodyPr>
          <a:lstStyle/>
          <a:p>
            <a:r>
              <a:rPr lang="en-US" dirty="0"/>
              <a:t>Swami Vivekananda was the disciple of</a:t>
            </a:r>
            <a:br>
              <a:rPr lang="en-US" dirty="0"/>
            </a:br>
            <a:r>
              <a:rPr lang="en-US" dirty="0"/>
              <a:t>A. Ramakrishna </a:t>
            </a:r>
            <a:r>
              <a:rPr lang="en-US" dirty="0" err="1"/>
              <a:t>Paramahamsa</a:t>
            </a:r>
            <a:r>
              <a:rPr lang="en-US" dirty="0"/>
              <a:t/>
            </a:r>
            <a:br>
              <a:rPr lang="en-US" dirty="0"/>
            </a:br>
            <a:r>
              <a:rPr lang="en-US" dirty="0"/>
              <a:t>B. Swami </a:t>
            </a:r>
            <a:r>
              <a:rPr lang="en-US" dirty="0" err="1"/>
              <a:t>Sadananda</a:t>
            </a:r>
            <a:r>
              <a:rPr lang="en-US" dirty="0"/>
              <a:t/>
            </a:r>
            <a:br>
              <a:rPr lang="en-US" dirty="0"/>
            </a:br>
            <a:r>
              <a:rPr lang="en-US" dirty="0"/>
              <a:t>C. </a:t>
            </a:r>
            <a:r>
              <a:rPr lang="en-US" dirty="0" err="1"/>
              <a:t>Ramana</a:t>
            </a:r>
            <a:r>
              <a:rPr lang="en-US" dirty="0"/>
              <a:t> Maharishi</a:t>
            </a:r>
          </a:p>
          <a:p>
            <a:r>
              <a:rPr lang="en-US" dirty="0"/>
              <a:t>Swami </a:t>
            </a:r>
            <a:r>
              <a:rPr lang="en-US" dirty="0" err="1"/>
              <a:t>Vivekananda’s</a:t>
            </a:r>
            <a:r>
              <a:rPr lang="en-US" dirty="0"/>
              <a:t> birth name is</a:t>
            </a:r>
            <a:br>
              <a:rPr lang="en-US" dirty="0"/>
            </a:br>
            <a:r>
              <a:rPr lang="en-US" dirty="0"/>
              <a:t>A.  </a:t>
            </a:r>
            <a:r>
              <a:rPr lang="en-US" dirty="0" err="1"/>
              <a:t>Virendar</a:t>
            </a:r>
            <a:r>
              <a:rPr lang="en-US" dirty="0"/>
              <a:t> </a:t>
            </a:r>
            <a:r>
              <a:rPr lang="en-US" dirty="0" err="1"/>
              <a:t>Dutta</a:t>
            </a:r>
            <a:r>
              <a:rPr lang="en-US" dirty="0"/>
              <a:t/>
            </a:r>
            <a:br>
              <a:rPr lang="en-US" dirty="0"/>
            </a:br>
            <a:r>
              <a:rPr lang="en-US" dirty="0"/>
              <a:t>B. </a:t>
            </a:r>
            <a:r>
              <a:rPr lang="en-US" dirty="0" err="1"/>
              <a:t>Narendranath</a:t>
            </a:r>
            <a:r>
              <a:rPr lang="en-US" dirty="0"/>
              <a:t> </a:t>
            </a:r>
            <a:r>
              <a:rPr lang="en-US" dirty="0" err="1"/>
              <a:t>Dutta</a:t>
            </a:r>
            <a:r>
              <a:rPr lang="en-US" dirty="0"/>
              <a:t/>
            </a:r>
            <a:br>
              <a:rPr lang="en-US" dirty="0"/>
            </a:br>
            <a:r>
              <a:rPr lang="en-US" dirty="0"/>
              <a:t>C. </a:t>
            </a:r>
            <a:r>
              <a:rPr lang="en-US" dirty="0" err="1"/>
              <a:t>Rabindranath</a:t>
            </a:r>
            <a:r>
              <a:rPr lang="en-US" dirty="0"/>
              <a:t> Tagore</a:t>
            </a:r>
          </a:p>
          <a:p>
            <a:r>
              <a:rPr lang="en-US" dirty="0"/>
              <a:t>Swami Vivekananda was the founder of</a:t>
            </a:r>
            <a:br>
              <a:rPr lang="en-US" dirty="0"/>
            </a:br>
            <a:r>
              <a:rPr lang="en-US" dirty="0"/>
              <a:t>A. </a:t>
            </a:r>
            <a:r>
              <a:rPr lang="en-US" dirty="0" err="1"/>
              <a:t>Sringeri</a:t>
            </a:r>
            <a:r>
              <a:rPr lang="en-US" dirty="0"/>
              <a:t> Math</a:t>
            </a:r>
            <a:br>
              <a:rPr lang="en-US" dirty="0"/>
            </a:br>
            <a:r>
              <a:rPr lang="en-US" dirty="0"/>
              <a:t>B. Ramakrishna Math</a:t>
            </a:r>
            <a:br>
              <a:rPr lang="en-US" dirty="0"/>
            </a:br>
            <a:r>
              <a:rPr lang="en-US" dirty="0"/>
              <a:t>C. </a:t>
            </a:r>
            <a:r>
              <a:rPr lang="en-US" dirty="0" err="1"/>
              <a:t>Ahobila</a:t>
            </a:r>
            <a:r>
              <a:rPr lang="en-US" dirty="0"/>
              <a:t> Math</a:t>
            </a:r>
            <a:endParaRPr lang="en-US" dirty="0">
              <a:solidFill>
                <a:schemeClr val="accent3"/>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 Swami Vivekananda was responsible for spreading knowledge about this religion in the West:</a:t>
            </a:r>
            <a:br>
              <a:rPr lang="en-US" dirty="0"/>
            </a:br>
            <a:r>
              <a:rPr lang="en-US" dirty="0"/>
              <a:t>A. Buddhism</a:t>
            </a:r>
            <a:br>
              <a:rPr lang="en-US" dirty="0"/>
            </a:br>
            <a:r>
              <a:rPr lang="en-US" dirty="0"/>
              <a:t>B. Jainism</a:t>
            </a:r>
            <a:br>
              <a:rPr lang="en-US" dirty="0"/>
            </a:br>
            <a:r>
              <a:rPr lang="en-US" dirty="0"/>
              <a:t>C. Hinduism</a:t>
            </a:r>
          </a:p>
          <a:p>
            <a:r>
              <a:rPr lang="en-US" dirty="0"/>
              <a:t> Swami Vivekananda began his speech in World’s Parliament of Religions in 1893 with the following words</a:t>
            </a:r>
            <a:br>
              <a:rPr lang="en-US" dirty="0"/>
            </a:br>
            <a:r>
              <a:rPr lang="en-US" dirty="0"/>
              <a:t>A. Brothers and Sisters</a:t>
            </a:r>
            <a:br>
              <a:rPr lang="en-US" dirty="0"/>
            </a:br>
            <a:r>
              <a:rPr lang="en-US" dirty="0"/>
              <a:t>B. Ladies and Gentlemen</a:t>
            </a:r>
            <a:br>
              <a:rPr lang="en-US" dirty="0"/>
            </a:br>
            <a:r>
              <a:rPr lang="en-US" dirty="0"/>
              <a:t>C. Sisters and Brothers of America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https://www.google.com/search?q=images+of+vivekananda+quotes&amp;oq=&amp;aqs=chrome.0.69i59l8.3346527j0j7&amp;sourceid=chrome&amp;ie=UTF-8</a:t>
            </a:r>
            <a:endParaRPr lang="en-US" dirty="0"/>
          </a:p>
          <a:p>
            <a:r>
              <a:rPr lang="en-US" dirty="0">
                <a:hlinkClick r:id="rId3"/>
              </a:rPr>
              <a:t>https://www.enotes.com/homework-help/comment-swami-vivekanandas-addresses-parliament-198251</a:t>
            </a:r>
            <a:endParaRPr lang="en-US" dirty="0"/>
          </a:p>
          <a:p>
            <a:r>
              <a:rPr lang="en-US" dirty="0">
                <a:hlinkClick r:id="rId4"/>
              </a:rPr>
              <a:t>https://vivekavani.com/stand-feet-vivekananda/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0DF4B-1E09-C84B-9269-83780290737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1F8915DB-888C-4649-B092-BBA21DC19578}"/>
              </a:ext>
            </a:extLst>
          </p:cNvPr>
          <p:cNvSpPr>
            <a:spLocks noGrp="1"/>
          </p:cNvSpPr>
          <p:nvPr>
            <p:ph idx="1"/>
          </p:nvPr>
        </p:nvSpPr>
        <p:spPr/>
        <p:txBody>
          <a:bodyPr/>
          <a:lstStyle/>
          <a:p>
            <a:r>
              <a:rPr lang="en-US" dirty="0"/>
              <a:t>Slide 2 Image reference:</a:t>
            </a:r>
          </a:p>
          <a:p>
            <a:r>
              <a:rPr lang="en-US" sz="1600" dirty="0">
                <a:hlinkClick r:id="rId2"/>
              </a:rPr>
              <a:t>https://www.google.com/url?sa=i&amp;url=https%3A%2F%2Fwww.njgnosis.org%2Fmeditation&amp;psig=AOvVaw1PGrkZApLe2cHxp2LSad0u&amp;ust=1599387196526000&amp;source=images&amp;cd=vfe&amp;ved=0CA0QjhxqFwoTCKDz0d_j0esCFQAAAAAdAAAAABAD</a:t>
            </a:r>
            <a:endParaRPr lang="en-US" sz="1600" dirty="0"/>
          </a:p>
          <a:p>
            <a:r>
              <a:rPr lang="en-US" dirty="0"/>
              <a:t>Slide 3 Image reference:</a:t>
            </a:r>
          </a:p>
          <a:p>
            <a:r>
              <a:rPr lang="en-US" sz="1600" dirty="0"/>
              <a:t>https://</a:t>
            </a:r>
            <a:r>
              <a:rPr lang="en-US" sz="1600" dirty="0" err="1"/>
              <a:t>www.google.com</a:t>
            </a:r>
            <a:r>
              <a:rPr lang="en-US" sz="1600" dirty="0"/>
              <a:t>/</a:t>
            </a:r>
            <a:r>
              <a:rPr lang="en-US" sz="1600" dirty="0" err="1"/>
              <a:t>url?sa</a:t>
            </a:r>
            <a:r>
              <a:rPr lang="en-US" sz="1600" dirty="0"/>
              <a:t>=</a:t>
            </a:r>
            <a:r>
              <a:rPr lang="en-US" sz="1600" dirty="0" err="1"/>
              <a:t>i&amp;url</a:t>
            </a:r>
            <a:r>
              <a:rPr lang="en-US" sz="1600" dirty="0"/>
              <a:t>=http%3A%2F%2Fwww.iitk.ac.in%2Fvs%2Fvyc_2013%2F&amp;psig=AOvVaw2129sruNF-EuFClnrzl5LW&amp;ust=1599387271841000&amp;source=</a:t>
            </a:r>
            <a:r>
              <a:rPr lang="en-US" sz="1600" dirty="0" err="1"/>
              <a:t>images&amp;cd</a:t>
            </a:r>
            <a:r>
              <a:rPr lang="en-US" sz="1600" dirty="0"/>
              <a:t>=</a:t>
            </a:r>
            <a:r>
              <a:rPr lang="en-US" sz="1600" dirty="0" err="1"/>
              <a:t>vfe&amp;ved</a:t>
            </a:r>
            <a:r>
              <a:rPr lang="en-US" sz="1600" dirty="0"/>
              <a:t>=0CA0QjhxqFwoTCJDNq4Pk0esCFQAAAAAdAAAAABAD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xmlns="" val="1716383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normAutofit/>
          </a:bodyPr>
          <a:lstStyle/>
          <a:p>
            <a:r>
              <a:rPr lang="en-US" sz="2000" dirty="0"/>
              <a:t>https://medium.com/@misra_amrita/anything-that-makes-you-weak-physically-intellectually-and-spiritually-reject-as-poison-ef7349260104#:~:text=1%20min%20read-,Anything%20that%20makes%20you%20weak%20physically%2C%20intellectually%20and%20spiritually%2C%20reject,poison.%E2%80%9D%20%E2%80%94%20Swami%20Vivekananda.</a:t>
            </a:r>
          </a:p>
          <a:p>
            <a:endParaRPr lang="en-US" sz="2000" dirty="0"/>
          </a:p>
          <a:p>
            <a:r>
              <a:rPr lang="en-US" sz="2000" dirty="0"/>
              <a:t>https://greenmesg.org/swami_vivekananda_sayings_quotes/mind-why_control_mind.php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a:t>Background of Swami </a:t>
            </a:r>
            <a:r>
              <a:rPr lang="en-US" dirty="0" err="1"/>
              <a:t>Vivekanand</a:t>
            </a:r>
            <a:endParaRPr lang="en-US" dirty="0"/>
          </a:p>
          <a:p>
            <a:r>
              <a:rPr lang="en-US" dirty="0"/>
              <a:t>Famous speech and video</a:t>
            </a:r>
          </a:p>
          <a:p>
            <a:r>
              <a:rPr lang="en-US" dirty="0"/>
              <a:t>Analysis of the speech</a:t>
            </a:r>
          </a:p>
          <a:p>
            <a:r>
              <a:rPr lang="en-US" b="1" dirty="0"/>
              <a:t>Swami</a:t>
            </a:r>
            <a:r>
              <a:rPr lang="en-US" dirty="0"/>
              <a:t> </a:t>
            </a:r>
            <a:r>
              <a:rPr lang="en-US" dirty="0" err="1"/>
              <a:t>Vivekanand</a:t>
            </a:r>
            <a:r>
              <a:rPr lang="en-US" dirty="0"/>
              <a:t> spoke about </a:t>
            </a:r>
          </a:p>
          <a:p>
            <a:r>
              <a:rPr lang="en-US" dirty="0" smtClean="0"/>
              <a:t>Resources for further study:</a:t>
            </a:r>
          </a:p>
          <a:p>
            <a:r>
              <a:rPr lang="en-US" dirty="0" smtClean="0"/>
              <a:t>https://belurmath.org/swami-vivekananda-speeches-at-the-parliament-of-religions-chicago-1893/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81000"/>
            <a:ext cx="7498080" cy="1143000"/>
          </a:xfrm>
        </p:spPr>
        <p:txBody>
          <a:bodyPr>
            <a:normAutofit fontScale="90000"/>
          </a:bodyPr>
          <a:lstStyle/>
          <a:p>
            <a:r>
              <a:rPr lang="en-US" dirty="0"/>
              <a:t>Background of Swami </a:t>
            </a:r>
            <a:r>
              <a:rPr lang="en-US" dirty="0" err="1"/>
              <a:t>Vivekanand</a:t>
            </a:r>
            <a:endParaRPr lang="en-US" dirty="0"/>
          </a:p>
        </p:txBody>
      </p:sp>
      <p:sp>
        <p:nvSpPr>
          <p:cNvPr id="3" name="Content Placeholder 2"/>
          <p:cNvSpPr>
            <a:spLocks noGrp="1"/>
          </p:cNvSpPr>
          <p:nvPr>
            <p:ph idx="1"/>
          </p:nvPr>
        </p:nvSpPr>
        <p:spPr/>
        <p:txBody>
          <a:bodyPr/>
          <a:lstStyle/>
          <a:p>
            <a:pPr algn="just"/>
            <a:r>
              <a:rPr lang="en-US" dirty="0"/>
              <a:t>Born: January 12, 1863 in Calcutta on </a:t>
            </a:r>
            <a:r>
              <a:rPr lang="en-US" dirty="0" err="1"/>
              <a:t>Makara</a:t>
            </a:r>
            <a:r>
              <a:rPr lang="en-US" dirty="0"/>
              <a:t> </a:t>
            </a:r>
            <a:r>
              <a:rPr lang="en-US" dirty="0" err="1"/>
              <a:t>Sankaranti</a:t>
            </a:r>
            <a:r>
              <a:rPr lang="en-US" dirty="0"/>
              <a:t> Day. His name at birth was </a:t>
            </a:r>
            <a:r>
              <a:rPr lang="en-US" dirty="0" err="1"/>
              <a:t>Narendranath</a:t>
            </a:r>
            <a:r>
              <a:rPr lang="en-US" dirty="0"/>
              <a:t>.</a:t>
            </a:r>
          </a:p>
          <a:p>
            <a:pPr algn="just"/>
            <a:r>
              <a:rPr lang="en-US" dirty="0"/>
              <a:t>Father: Sri </a:t>
            </a:r>
            <a:r>
              <a:rPr lang="en-US" dirty="0" err="1"/>
              <a:t>Visvanath</a:t>
            </a:r>
            <a:r>
              <a:rPr lang="en-US" dirty="0"/>
              <a:t> </a:t>
            </a:r>
            <a:r>
              <a:rPr lang="en-US" dirty="0" err="1"/>
              <a:t>Datta</a:t>
            </a:r>
            <a:r>
              <a:rPr lang="en-US" dirty="0"/>
              <a:t>, a very successful and distinguished lawyer.</a:t>
            </a:r>
          </a:p>
          <a:p>
            <a:pPr algn="just"/>
            <a:r>
              <a:rPr lang="en-US" dirty="0"/>
              <a:t>Mother: </a:t>
            </a:r>
            <a:r>
              <a:rPr lang="en-US" dirty="0" err="1"/>
              <a:t>Bhuvanesvari</a:t>
            </a:r>
            <a:r>
              <a:rPr lang="en-US" dirty="0"/>
              <a:t> ,a very pious lady. Prayer of the Lord was a way of life.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Video speech</a:t>
            </a:r>
          </a:p>
        </p:txBody>
      </p:sp>
      <p:sp>
        <p:nvSpPr>
          <p:cNvPr id="3" name="Content Placeholder 2"/>
          <p:cNvSpPr>
            <a:spLocks noGrp="1"/>
          </p:cNvSpPr>
          <p:nvPr>
            <p:ph idx="1"/>
          </p:nvPr>
        </p:nvSpPr>
        <p:spPr/>
        <p:txBody>
          <a:bodyPr/>
          <a:lstStyle/>
          <a:p>
            <a:r>
              <a:rPr lang="en-US" dirty="0"/>
              <a:t>https://</a:t>
            </a:r>
            <a:r>
              <a:rPr lang="en-US" dirty="0" err="1"/>
              <a:t>www.youtube.com</a:t>
            </a:r>
            <a:r>
              <a:rPr lang="en-US" dirty="0"/>
              <a:t>/</a:t>
            </a:r>
            <a:r>
              <a:rPr lang="en-US" dirty="0" err="1"/>
              <a:t>watch?v</a:t>
            </a:r>
            <a:r>
              <a:rPr lang="en-US" dirty="0"/>
              <a:t>=cdTy8e7XMxA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Famous Speech</a:t>
            </a:r>
          </a:p>
        </p:txBody>
      </p:sp>
      <p:sp>
        <p:nvSpPr>
          <p:cNvPr id="3" name="Content Placeholder 2"/>
          <p:cNvSpPr>
            <a:spLocks noGrp="1"/>
          </p:cNvSpPr>
          <p:nvPr>
            <p:ph idx="1"/>
          </p:nvPr>
        </p:nvSpPr>
        <p:spPr/>
        <p:txBody>
          <a:bodyPr>
            <a:normAutofit/>
          </a:bodyPr>
          <a:lstStyle/>
          <a:p>
            <a:pPr algn="just">
              <a:buNone/>
            </a:pPr>
            <a:r>
              <a:rPr lang="en-US" i="1" dirty="0"/>
              <a:t>“It fills my heart with joy unspeakable to rise in response to the warm and cordial welcome which you have given us. I thank you in the name of the most ancient order of monks in the world; I thank you in the name of the mother of religions, and I thank you in the name of millions and millions of Hindu people of all classes and sects.”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rmAutofit lnSpcReduction="10000"/>
          </a:bodyPr>
          <a:lstStyle/>
          <a:p>
            <a:pPr algn="just">
              <a:buNone/>
            </a:pPr>
            <a:r>
              <a:rPr lang="en-US" i="1" dirty="0"/>
              <a:t>“My thanks, also, to some of the speakers on this platform who, referring to the delegates from the Orient, have told you that these men from far-off nations may well claim the honor of bearing to different lands the idea of toleration. I am proud to belong to a religion which has taught the world both tolerance and universal acceptance. We believe not only in universal toleration, but we accept all religions as true. I am proud to belong to a nation which has sheltered the persecuted and the refugees of all religions and all nations of the earth”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0"/>
            <a:ext cx="7498080" cy="6248400"/>
          </a:xfrm>
        </p:spPr>
        <p:txBody>
          <a:bodyPr>
            <a:normAutofit fontScale="92500" lnSpcReduction="20000"/>
          </a:bodyPr>
          <a:lstStyle/>
          <a:p>
            <a:pPr algn="just">
              <a:buNone/>
            </a:pPr>
            <a:r>
              <a:rPr lang="en-US" i="1" dirty="0"/>
              <a:t>“ I am proud to tell you that we have gathered in our bosom the purest remnant of the Israelites, who came to Southern India and took refuge with us in the very year in which their holy temple was shattered to pieces by Roman tyranny. I am proud to belong to the religion which has sheltered and is still fostering the remnant of the grand Zoroastrian nation. I will quote to you, brethren, a few lines from a hymn which I remember to have repeated from my earliest boyhood, which is every day repeated by millions of human beings: "As the different streams having their sources in different paths which men take through different tendencies, various though they appear, crooked or straight, all lead to Thee.”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rmAutofit fontScale="92500" lnSpcReduction="10000"/>
          </a:bodyPr>
          <a:lstStyle/>
          <a:p>
            <a:pPr algn="just">
              <a:buNone/>
            </a:pPr>
            <a:r>
              <a:rPr lang="en-US" i="1" dirty="0"/>
              <a:t>“The present convention, which is one of the most august assemblies ever held, is in itself a vindication, a declaration to the world of the wonderful doctrine preached in the </a:t>
            </a:r>
            <a:r>
              <a:rPr lang="en-US" i="1" dirty="0" err="1"/>
              <a:t>Gita</a:t>
            </a:r>
            <a:r>
              <a:rPr lang="en-US" i="1" dirty="0"/>
              <a:t>: "Whosoever comes to Me, through whatsoever form, I reach him; all men are struggling through paths which in the end lead to me." Sectarianism, bigotry, and its horrible descendant, fanaticism, have long possessed this beautiful earth. They have filled the earth with violence, drenched it often and often with human blood, destroyed civilization and sent whole nations to despair”</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2114</TotalTime>
  <Words>877</Words>
  <Application>Microsoft Office PowerPoint</Application>
  <PresentationFormat>On-screen Show (4:3)</PresentationFormat>
  <Paragraphs>107</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Learning Language through Literature</vt:lpstr>
      <vt:lpstr>Swami Vivekananda’s Speech </vt:lpstr>
      <vt:lpstr>Topics to be covered</vt:lpstr>
      <vt:lpstr>Background of Swami Vivekanand</vt:lpstr>
      <vt:lpstr>Video speech</vt:lpstr>
      <vt:lpstr>Famous Speech</vt:lpstr>
      <vt:lpstr>Slide 7</vt:lpstr>
      <vt:lpstr>Slide 8</vt:lpstr>
      <vt:lpstr>Slide 9</vt:lpstr>
      <vt:lpstr>Slide 10</vt:lpstr>
      <vt:lpstr>Analysis of the speech</vt:lpstr>
      <vt:lpstr>Slide 12</vt:lpstr>
      <vt:lpstr>Slide 13</vt:lpstr>
      <vt:lpstr>Slide 14</vt:lpstr>
      <vt:lpstr>Slide 15</vt:lpstr>
      <vt:lpstr>Learning Outcome</vt:lpstr>
      <vt:lpstr>Relevance</vt:lpstr>
      <vt:lpstr>Pearls of Wisdom</vt:lpstr>
      <vt:lpstr>Pearls of Wisdom</vt:lpstr>
      <vt:lpstr>Pearls of Wisdom</vt:lpstr>
      <vt:lpstr>MCQ</vt:lpstr>
      <vt:lpstr>Slide 22</vt:lpstr>
      <vt:lpstr>references</vt:lpstr>
      <vt:lpstr>References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Swami Vivekananda</dc:title>
  <dc:creator>hp</dc:creator>
  <cp:lastModifiedBy>monali</cp:lastModifiedBy>
  <cp:revision>83</cp:revision>
  <dcterms:created xsi:type="dcterms:W3CDTF">2006-08-16T00:00:00Z</dcterms:created>
  <dcterms:modified xsi:type="dcterms:W3CDTF">2020-10-22T05:42:37Z</dcterms:modified>
</cp:coreProperties>
</file>