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305" r:id="rId2"/>
    <p:sldId id="34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43" r:id="rId20"/>
    <p:sldId id="34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170" autoAdjust="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263B1-0E04-4225-A210-512BF53B964E}" type="datetimeFigureOut">
              <a:rPr lang="en-US" smtClean="0"/>
              <a:pPr/>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BEC79-E8CE-488A-A69C-00D967E0E7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AC18FB-CEC6-4D15-BF7E-9A006A2E556C}" type="slidenum">
              <a:rPr lang="en-US"/>
              <a:pPr/>
              <a:t>1</a:t>
            </a:fld>
            <a:endParaRPr lang="en-US"/>
          </a:p>
        </p:txBody>
      </p:sp>
      <p:sp>
        <p:nvSpPr>
          <p:cNvPr id="166914" name="Rectangle 2"/>
          <p:cNvSpPr>
            <a:spLocks noGrp="1" noRot="1" noChangeAspect="1" noChangeArrowheads="1" noTextEdit="1"/>
          </p:cNvSpPr>
          <p:nvPr>
            <p:ph type="sldImg"/>
          </p:nvPr>
        </p:nvSpPr>
        <p:spPr>
          <a:xfrm>
            <a:off x="1143000" y="3276600"/>
            <a:ext cx="4572000" cy="3429000"/>
          </a:xfrm>
          <a:ln/>
        </p:spPr>
      </p:sp>
      <p:sp>
        <p:nvSpPr>
          <p:cNvPr id="166916" name="Text Box 4"/>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166917" name="Text Box 5"/>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4B02C2-F6E6-4CAA-9B8F-76E80597D1C0}" type="slidenum">
              <a:rPr lang="en-US"/>
              <a:pPr/>
              <a:t>11</a:t>
            </a:fld>
            <a:endParaRPr lang="en-US"/>
          </a:p>
        </p:txBody>
      </p:sp>
      <p:sp>
        <p:nvSpPr>
          <p:cNvPr id="310274" name="Rectangle 2"/>
          <p:cNvSpPr>
            <a:spLocks noGrp="1" noRot="1" noChangeAspect="1" noChangeArrowheads="1" noTextEdit="1"/>
          </p:cNvSpPr>
          <p:nvPr>
            <p:ph type="sldImg"/>
          </p:nvPr>
        </p:nvSpPr>
        <p:spPr>
          <a:xfrm>
            <a:off x="1143000" y="3276600"/>
            <a:ext cx="4572000" cy="3429000"/>
          </a:xfrm>
          <a:ln/>
        </p:spPr>
      </p:sp>
      <p:sp>
        <p:nvSpPr>
          <p:cNvPr id="310275"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10276"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256BCDE-94E7-42A7-953C-28E9D35C5B66}" type="slidenum">
              <a:rPr lang="en-US"/>
              <a:pPr/>
              <a:t>12</a:t>
            </a:fld>
            <a:endParaRPr lang="en-US"/>
          </a:p>
        </p:txBody>
      </p:sp>
      <p:sp>
        <p:nvSpPr>
          <p:cNvPr id="312322" name="Rectangle 2"/>
          <p:cNvSpPr>
            <a:spLocks noGrp="1" noRot="1" noChangeAspect="1" noChangeArrowheads="1" noTextEdit="1"/>
          </p:cNvSpPr>
          <p:nvPr>
            <p:ph type="sldImg"/>
          </p:nvPr>
        </p:nvSpPr>
        <p:spPr>
          <a:xfrm>
            <a:off x="1143000" y="3276600"/>
            <a:ext cx="4572000" cy="3429000"/>
          </a:xfrm>
          <a:ln/>
        </p:spPr>
      </p:sp>
      <p:sp>
        <p:nvSpPr>
          <p:cNvPr id="312323"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12324"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91FD92-65DF-4CF5-8DF2-A8EAD0BDFC7F}" type="slidenum">
              <a:rPr lang="en-US"/>
              <a:pPr/>
              <a:t>13</a:t>
            </a:fld>
            <a:endParaRPr lang="en-US"/>
          </a:p>
        </p:txBody>
      </p:sp>
      <p:sp>
        <p:nvSpPr>
          <p:cNvPr id="314370" name="Rectangle 2"/>
          <p:cNvSpPr>
            <a:spLocks noGrp="1" noRot="1" noChangeAspect="1" noChangeArrowheads="1" noTextEdit="1"/>
          </p:cNvSpPr>
          <p:nvPr>
            <p:ph type="sldImg"/>
          </p:nvPr>
        </p:nvSpPr>
        <p:spPr>
          <a:xfrm>
            <a:off x="1143000" y="3276600"/>
            <a:ext cx="4572000" cy="3429000"/>
          </a:xfrm>
          <a:ln/>
        </p:spPr>
      </p:sp>
      <p:sp>
        <p:nvSpPr>
          <p:cNvPr id="314371"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14372"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2872D8-005D-4793-97FE-360AE85D3F7B}" type="slidenum">
              <a:rPr lang="en-US"/>
              <a:pPr/>
              <a:t>3</a:t>
            </a:fld>
            <a:endParaRPr lang="en-US"/>
          </a:p>
        </p:txBody>
      </p:sp>
      <p:sp>
        <p:nvSpPr>
          <p:cNvPr id="224258" name="Rectangle 2"/>
          <p:cNvSpPr>
            <a:spLocks noGrp="1" noRot="1" noChangeAspect="1" noChangeArrowheads="1" noTextEdit="1"/>
          </p:cNvSpPr>
          <p:nvPr>
            <p:ph type="sldImg"/>
          </p:nvPr>
        </p:nvSpPr>
        <p:spPr>
          <a:xfrm>
            <a:off x="1143000" y="3276600"/>
            <a:ext cx="4572000" cy="3429000"/>
          </a:xfrm>
          <a:ln/>
        </p:spPr>
      </p:sp>
      <p:sp>
        <p:nvSpPr>
          <p:cNvPr id="224259"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24260"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6D8179-BC1C-4C1B-82D6-5A2D8A58F13F}" type="slidenum">
              <a:rPr lang="en-US"/>
              <a:pPr/>
              <a:t>4</a:t>
            </a:fld>
            <a:endParaRPr lang="en-US"/>
          </a:p>
        </p:txBody>
      </p:sp>
      <p:sp>
        <p:nvSpPr>
          <p:cNvPr id="226306" name="Rectangle 2"/>
          <p:cNvSpPr>
            <a:spLocks noGrp="1" noRot="1" noChangeAspect="1" noChangeArrowheads="1" noTextEdit="1"/>
          </p:cNvSpPr>
          <p:nvPr>
            <p:ph type="sldImg"/>
          </p:nvPr>
        </p:nvSpPr>
        <p:spPr>
          <a:xfrm>
            <a:off x="1143000" y="3276600"/>
            <a:ext cx="4572000" cy="3429000"/>
          </a:xfrm>
          <a:ln/>
        </p:spPr>
      </p:sp>
      <p:sp>
        <p:nvSpPr>
          <p:cNvPr id="226307"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26308"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F9017E-0193-42F4-B864-1D830B0BF065}" type="slidenum">
              <a:rPr lang="en-US"/>
              <a:pPr/>
              <a:t>5</a:t>
            </a:fld>
            <a:endParaRPr lang="en-US"/>
          </a:p>
        </p:txBody>
      </p:sp>
      <p:sp>
        <p:nvSpPr>
          <p:cNvPr id="251906" name="Rectangle 2"/>
          <p:cNvSpPr>
            <a:spLocks noGrp="1" noRot="1" noChangeAspect="1" noChangeArrowheads="1" noTextEdit="1"/>
          </p:cNvSpPr>
          <p:nvPr>
            <p:ph type="sldImg"/>
          </p:nvPr>
        </p:nvSpPr>
        <p:spPr>
          <a:xfrm>
            <a:off x="1143000" y="3276600"/>
            <a:ext cx="4572000" cy="3429000"/>
          </a:xfrm>
          <a:ln/>
        </p:spPr>
      </p:sp>
      <p:sp>
        <p:nvSpPr>
          <p:cNvPr id="251907"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51908"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CB7EEDB-2576-4C37-9E39-C728C4A37DCB}" type="slidenum">
              <a:rPr lang="en-US"/>
              <a:pPr/>
              <a:t>6</a:t>
            </a:fld>
            <a:endParaRPr lang="en-US"/>
          </a:p>
        </p:txBody>
      </p:sp>
      <p:sp>
        <p:nvSpPr>
          <p:cNvPr id="241666" name="Rectangle 2"/>
          <p:cNvSpPr>
            <a:spLocks noGrp="1" noRot="1" noChangeAspect="1" noChangeArrowheads="1" noTextEdit="1"/>
          </p:cNvSpPr>
          <p:nvPr>
            <p:ph type="sldImg"/>
          </p:nvPr>
        </p:nvSpPr>
        <p:spPr>
          <a:xfrm>
            <a:off x="1143000" y="3276600"/>
            <a:ext cx="4572000" cy="3429000"/>
          </a:xfrm>
          <a:ln/>
        </p:spPr>
      </p:sp>
      <p:sp>
        <p:nvSpPr>
          <p:cNvPr id="241667"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41668"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843B5-726C-4EE3-8D7E-8B89111B744C}" type="slidenum">
              <a:rPr lang="en-US"/>
              <a:pPr/>
              <a:t>7</a:t>
            </a:fld>
            <a:endParaRPr lang="en-US"/>
          </a:p>
        </p:txBody>
      </p:sp>
      <p:sp>
        <p:nvSpPr>
          <p:cNvPr id="300034" name="Rectangle 2"/>
          <p:cNvSpPr>
            <a:spLocks noGrp="1" noRot="1" noChangeAspect="1" noChangeArrowheads="1" noTextEdit="1"/>
          </p:cNvSpPr>
          <p:nvPr>
            <p:ph type="sldImg"/>
          </p:nvPr>
        </p:nvSpPr>
        <p:spPr>
          <a:xfrm>
            <a:off x="1143000" y="3276600"/>
            <a:ext cx="4572000" cy="3429000"/>
          </a:xfrm>
          <a:ln/>
        </p:spPr>
      </p:sp>
      <p:sp>
        <p:nvSpPr>
          <p:cNvPr id="300035"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00036"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B87F92-DBCC-4BC7-A4C9-47B265C1DFFE}" type="slidenum">
              <a:rPr lang="en-US"/>
              <a:pPr/>
              <a:t>8</a:t>
            </a:fld>
            <a:endParaRPr lang="en-US"/>
          </a:p>
        </p:txBody>
      </p:sp>
      <p:sp>
        <p:nvSpPr>
          <p:cNvPr id="302082" name="Rectangle 2"/>
          <p:cNvSpPr>
            <a:spLocks noGrp="1" noRot="1" noChangeAspect="1" noChangeArrowheads="1" noTextEdit="1"/>
          </p:cNvSpPr>
          <p:nvPr>
            <p:ph type="sldImg"/>
          </p:nvPr>
        </p:nvSpPr>
        <p:spPr>
          <a:xfrm>
            <a:off x="1143000" y="3276600"/>
            <a:ext cx="4572000" cy="3429000"/>
          </a:xfrm>
          <a:ln/>
        </p:spPr>
      </p:sp>
      <p:sp>
        <p:nvSpPr>
          <p:cNvPr id="302083"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02084"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2CA8E2C-7250-4157-96D7-850D3FA9842B}" type="slidenum">
              <a:rPr lang="en-US"/>
              <a:pPr/>
              <a:t>9</a:t>
            </a:fld>
            <a:endParaRPr lang="en-US"/>
          </a:p>
        </p:txBody>
      </p:sp>
      <p:sp>
        <p:nvSpPr>
          <p:cNvPr id="304130" name="Rectangle 2"/>
          <p:cNvSpPr>
            <a:spLocks noGrp="1" noRot="1" noChangeAspect="1" noChangeArrowheads="1" noTextEdit="1"/>
          </p:cNvSpPr>
          <p:nvPr>
            <p:ph type="sldImg"/>
          </p:nvPr>
        </p:nvSpPr>
        <p:spPr>
          <a:xfrm>
            <a:off x="1143000" y="3276600"/>
            <a:ext cx="4572000" cy="3429000"/>
          </a:xfrm>
          <a:ln/>
        </p:spPr>
      </p:sp>
      <p:sp>
        <p:nvSpPr>
          <p:cNvPr id="304131"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04132"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964BF1D-2E58-4766-A7F6-2CB7BABC24A1}" type="slidenum">
              <a:rPr lang="en-US"/>
              <a:pPr/>
              <a:t>10</a:t>
            </a:fld>
            <a:endParaRPr lang="en-US"/>
          </a:p>
        </p:txBody>
      </p:sp>
      <p:sp>
        <p:nvSpPr>
          <p:cNvPr id="308226" name="Rectangle 2"/>
          <p:cNvSpPr>
            <a:spLocks noGrp="1" noRot="1" noChangeAspect="1" noChangeArrowheads="1" noTextEdit="1"/>
          </p:cNvSpPr>
          <p:nvPr>
            <p:ph type="sldImg"/>
          </p:nvPr>
        </p:nvSpPr>
        <p:spPr>
          <a:xfrm>
            <a:off x="1143000" y="3276600"/>
            <a:ext cx="4572000" cy="3429000"/>
          </a:xfrm>
          <a:ln/>
        </p:spPr>
      </p:sp>
      <p:sp>
        <p:nvSpPr>
          <p:cNvPr id="308227"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308228"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30D240D-4932-4D51-8CAE-866F913A0FA0}" type="datetime1">
              <a:rPr lang="en-US" smtClean="0"/>
              <a:t>11/26/2020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AB9855-4CCF-4454-BE44-6B3140402455}"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890824-3DE3-45AC-8C5F-05F1B63ADF53}"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1EB4C7-BF45-47D8-A00A-727416F8ADDF}"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9EE9731-D62E-4453-B989-39291132CB31}"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883AE7-25B1-4261-B0A0-D3F6E21B2947}"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6E06E4-6D49-412E-A245-3670B9EB2AA4}" type="datetime1">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48234A8-7B3E-451F-9BC3-1513BD0F1920}" type="datetime1">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26D66A4-AC21-4BB1-8ED3-16DD7ACCE34A}" type="datetime1">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94A6AF-BB2C-4418-9039-D5969AC858AB}"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D64EF49-37E8-49FA-B3C2-6FB0A220BCA6}"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4A4DADD-8FB9-4F73-B761-FEC126B1D9A8}" type="datetime1">
              <a:rPr lang="en-US" smtClean="0"/>
              <a:t>11/26/2020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76400" y="1524000"/>
            <a:ext cx="7239000" cy="3908762"/>
          </a:xfrm>
          <a:effectLst>
            <a:outerShdw dist="28398" dir="1593903" algn="ctr" rotWithShape="0">
              <a:srgbClr val="808080">
                <a:alpha val="50000"/>
              </a:srgbClr>
            </a:outerShdw>
          </a:effectLst>
        </p:spPr>
        <p:txBody>
          <a:bodyPr wrap="square" anchor="t">
            <a:spAutoFit/>
          </a:bodyPr>
          <a:lstStyle/>
          <a:p>
            <a:pPr algn="ctr"/>
            <a:r>
              <a:rPr lang="en-US" sz="5600" dirty="0">
                <a:latin typeface="Calibri" pitchFamily="34" charset="0"/>
              </a:rPr>
              <a:t>Report Writing</a:t>
            </a:r>
            <a:br>
              <a:rPr lang="en-US" sz="5600" dirty="0">
                <a:latin typeface="Calibri" pitchFamily="34" charset="0"/>
              </a:rPr>
            </a:br>
            <a:br>
              <a:rPr lang="en-US" sz="5600" dirty="0">
                <a:latin typeface="Calibri" pitchFamily="34" charset="0"/>
              </a:rPr>
            </a:br>
            <a:br>
              <a:rPr lang="en-US" sz="5600" dirty="0">
                <a:latin typeface="Calibri" pitchFamily="34" charset="0"/>
              </a:rPr>
            </a:br>
            <a:r>
              <a:rPr lang="en-US" sz="4000" dirty="0">
                <a:latin typeface="Calibri" pitchFamily="34" charset="0"/>
              </a:rPr>
              <a:t>Department of Humanities &amp; Social Sciences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4" name="Footer Placeholder 3"/>
          <p:cNvSpPr>
            <a:spLocks noGrp="1"/>
          </p:cNvSpPr>
          <p:nvPr>
            <p:ph type="ftr" sz="quarter" idx="11"/>
          </p:nvPr>
        </p:nvSpPr>
        <p:spPr>
          <a:xfrm>
            <a:off x="8286776" y="6305550"/>
            <a:ext cx="323824" cy="476250"/>
          </a:xfrm>
        </p:spPr>
        <p:txBody>
          <a:bodyPr/>
          <a:lstStyle/>
          <a:p>
            <a:r>
              <a:rPr lang="en-US" b="1" dirty="0">
                <a:solidFill>
                  <a:schemeClr val="tx1"/>
                </a:solidFill>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066800" y="762000"/>
            <a:ext cx="7848600" cy="646331"/>
          </a:xfrm>
          <a:effectLst>
            <a:outerShdw dist="28398" dir="1593903" algn="ctr" rotWithShape="0">
              <a:srgbClr val="808080">
                <a:alpha val="50000"/>
              </a:srgbClr>
            </a:outerShdw>
          </a:effectLst>
        </p:spPr>
        <p:txBody>
          <a:bodyPr wrap="square" anchor="t">
            <a:spAutoFit/>
          </a:bodyPr>
          <a:lstStyle/>
          <a:p>
            <a:r>
              <a:rPr lang="en-US" b="1" dirty="0">
                <a:latin typeface="Calibri" pitchFamily="34" charset="0"/>
              </a:rPr>
              <a:t>2. Gathering the needed information</a:t>
            </a:r>
          </a:p>
        </p:txBody>
      </p:sp>
      <p:sp>
        <p:nvSpPr>
          <p:cNvPr id="307203" name="Rectangle 3"/>
          <p:cNvSpPr>
            <a:spLocks noChangeArrowheads="1"/>
          </p:cNvSpPr>
          <p:nvPr/>
        </p:nvSpPr>
        <p:spPr bwMode="auto">
          <a:xfrm>
            <a:off x="838200" y="2285992"/>
            <a:ext cx="8001000" cy="4154984"/>
          </a:xfrm>
          <a:prstGeom prst="rect">
            <a:avLst/>
          </a:prstGeom>
          <a:noFill/>
          <a:ln w="28575">
            <a:noFill/>
            <a:miter lim="800000"/>
            <a:headEnd/>
            <a:tailEnd/>
          </a:ln>
          <a:effectLst/>
        </p:spPr>
        <p:txBody>
          <a:bodyPr wrap="square">
            <a:spAutoFit/>
          </a:bodyPr>
          <a:lstStyle/>
          <a:p>
            <a:pPr algn="just">
              <a:lnSpc>
                <a:spcPct val="120000"/>
              </a:lnSpc>
            </a:pPr>
            <a:r>
              <a:rPr lang="en-US" sz="2200" dirty="0"/>
              <a:t>With the problem clearly in mind, the next step is to gather the needed information. </a:t>
            </a:r>
          </a:p>
          <a:p>
            <a:pPr algn="just">
              <a:lnSpc>
                <a:spcPct val="120000"/>
              </a:lnSpc>
            </a:pPr>
            <a:endParaRPr lang="en-US" sz="2200" dirty="0"/>
          </a:p>
          <a:p>
            <a:pPr algn="just">
              <a:lnSpc>
                <a:spcPct val="120000"/>
              </a:lnSpc>
            </a:pPr>
            <a:r>
              <a:rPr lang="en-US" sz="2200" dirty="0"/>
              <a:t>Sources may include:</a:t>
            </a:r>
          </a:p>
          <a:p>
            <a:pPr algn="just">
              <a:lnSpc>
                <a:spcPct val="120000"/>
              </a:lnSpc>
            </a:pPr>
            <a:endParaRPr lang="en-US" sz="2200" dirty="0"/>
          </a:p>
          <a:p>
            <a:pPr algn="just">
              <a:lnSpc>
                <a:spcPct val="120000"/>
              </a:lnSpc>
              <a:buFontTx/>
              <a:buChar char="•"/>
            </a:pPr>
            <a:r>
              <a:rPr lang="en-US" sz="2200" dirty="0"/>
              <a:t> Talking  to other  employees</a:t>
            </a:r>
          </a:p>
          <a:p>
            <a:pPr algn="just">
              <a:lnSpc>
                <a:spcPct val="120000"/>
              </a:lnSpc>
              <a:buFontTx/>
              <a:buChar char="•"/>
            </a:pPr>
            <a:r>
              <a:rPr lang="en-US" sz="2200" dirty="0"/>
              <a:t> From previous records &amp;reports</a:t>
            </a:r>
          </a:p>
          <a:p>
            <a:pPr algn="just">
              <a:lnSpc>
                <a:spcPct val="120000"/>
              </a:lnSpc>
              <a:buFontTx/>
              <a:buChar char="•"/>
            </a:pPr>
            <a:r>
              <a:rPr lang="en-US" sz="2200" dirty="0"/>
              <a:t> Conduct some form of primary research-survey </a:t>
            </a:r>
          </a:p>
          <a:p>
            <a:pPr algn="just">
              <a:lnSpc>
                <a:spcPct val="120000"/>
              </a:lnSpc>
            </a:pPr>
            <a:r>
              <a:rPr lang="en-US" sz="2200" dirty="0"/>
              <a:t>  or experiment.</a:t>
            </a:r>
          </a:p>
          <a:p>
            <a:pPr algn="just">
              <a:lnSpc>
                <a:spcPct val="120000"/>
              </a:lnSpc>
              <a:buFontTx/>
              <a:buChar char="•"/>
            </a:pPr>
            <a:r>
              <a:rPr lang="en-US" sz="2200" dirty="0"/>
              <a:t> Look through printed sources-books, periodicals etc.</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8143900" y="6305550"/>
            <a:ext cx="466700" cy="476250"/>
          </a:xfrm>
        </p:spPr>
        <p:txBody>
          <a:bodyPr/>
          <a:lstStyle/>
          <a:p>
            <a:r>
              <a:rPr lang="en-US" dirty="0">
                <a:solidFill>
                  <a:schemeClr val="tx1"/>
                </a:solidFill>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0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838200" y="762000"/>
            <a:ext cx="8077200" cy="646331"/>
          </a:xfrm>
          <a:effectLst>
            <a:outerShdw dist="28398" dir="1593903" algn="ctr" rotWithShape="0">
              <a:srgbClr val="808080">
                <a:alpha val="50000"/>
              </a:srgbClr>
            </a:outerShdw>
          </a:effectLst>
        </p:spPr>
        <p:txBody>
          <a:bodyPr wrap="square" anchor="t">
            <a:spAutoFit/>
          </a:bodyPr>
          <a:lstStyle/>
          <a:p>
            <a:r>
              <a:rPr lang="en-US" b="1" dirty="0">
                <a:latin typeface="Calibri" pitchFamily="34" charset="0"/>
              </a:rPr>
              <a:t>3. Applying the findings to the problem</a:t>
            </a:r>
          </a:p>
        </p:txBody>
      </p:sp>
      <p:sp>
        <p:nvSpPr>
          <p:cNvPr id="309251" name="Rectangle 3"/>
          <p:cNvSpPr>
            <a:spLocks noChangeArrowheads="1"/>
          </p:cNvSpPr>
          <p:nvPr/>
        </p:nvSpPr>
        <p:spPr bwMode="auto">
          <a:xfrm>
            <a:off x="990600" y="1828800"/>
            <a:ext cx="7772400" cy="4081463"/>
          </a:xfrm>
          <a:prstGeom prst="rect">
            <a:avLst/>
          </a:prstGeom>
          <a:noFill/>
          <a:ln w="28575">
            <a:noFill/>
            <a:miter lim="800000"/>
            <a:headEnd/>
            <a:tailEnd/>
          </a:ln>
          <a:effectLst/>
        </p:spPr>
        <p:txBody>
          <a:bodyPr>
            <a:spAutoFit/>
          </a:bodyPr>
          <a:lstStyle/>
          <a:p>
            <a:pPr algn="just">
              <a:lnSpc>
                <a:spcPct val="170000"/>
              </a:lnSpc>
              <a:buFontTx/>
              <a:buChar char="•"/>
            </a:pPr>
            <a:r>
              <a:rPr lang="en-US" sz="2200"/>
              <a:t> Apply the gathered facts to the problem selectively. </a:t>
            </a:r>
          </a:p>
          <a:p>
            <a:pPr algn="just">
              <a:lnSpc>
                <a:spcPct val="170000"/>
              </a:lnSpc>
              <a:buFontTx/>
              <a:buChar char="•"/>
            </a:pPr>
            <a:r>
              <a:rPr lang="en-US" sz="2200"/>
              <a:t> Use only relevant matter out of the mass of information.</a:t>
            </a:r>
          </a:p>
          <a:p>
            <a:pPr algn="just">
              <a:lnSpc>
                <a:spcPct val="170000"/>
              </a:lnSpc>
              <a:buFontTx/>
              <a:buChar char="•"/>
            </a:pPr>
            <a:r>
              <a:rPr lang="en-US" sz="2200"/>
              <a:t> Interpret facts.</a:t>
            </a:r>
          </a:p>
          <a:p>
            <a:pPr algn="just">
              <a:lnSpc>
                <a:spcPct val="170000"/>
              </a:lnSpc>
              <a:buFontTx/>
              <a:buChar char="•"/>
            </a:pPr>
            <a:r>
              <a:rPr lang="en-US" sz="2200"/>
              <a:t> Discard unnecessary information. </a:t>
            </a:r>
          </a:p>
          <a:p>
            <a:pPr algn="just">
              <a:lnSpc>
                <a:spcPct val="170000"/>
              </a:lnSpc>
              <a:buFontTx/>
              <a:buChar char="•"/>
            </a:pPr>
            <a:r>
              <a:rPr lang="en-US" sz="2200"/>
              <a:t> Continue the process till all the problems are answered and the project report is complete.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a:xfrm>
            <a:off x="8001024" y="6305550"/>
            <a:ext cx="609576" cy="476250"/>
          </a:xfrm>
        </p:spPr>
        <p:txBody>
          <a:bodyPr/>
          <a:lstStyle/>
          <a:p>
            <a:r>
              <a:rPr lang="en-US" dirty="0">
                <a:solidFill>
                  <a:schemeClr val="tx1"/>
                </a:solidFill>
              </a:rPr>
              <a:t>11</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1371600" y="838200"/>
            <a:ext cx="6324600" cy="646331"/>
          </a:xfrm>
          <a:effectLst>
            <a:outerShdw dist="28398" dir="1593903" algn="ctr" rotWithShape="0">
              <a:srgbClr val="808080">
                <a:alpha val="50000"/>
              </a:srgbClr>
            </a:outerShdw>
          </a:effectLst>
        </p:spPr>
        <p:txBody>
          <a:bodyPr anchor="t">
            <a:spAutoFit/>
          </a:bodyPr>
          <a:lstStyle/>
          <a:p>
            <a:r>
              <a:rPr lang="en-US" b="1" dirty="0">
                <a:latin typeface="Calibri" pitchFamily="34" charset="0"/>
              </a:rPr>
              <a:t>4. Organizing the information</a:t>
            </a:r>
          </a:p>
        </p:txBody>
      </p:sp>
      <p:sp>
        <p:nvSpPr>
          <p:cNvPr id="311299" name="Rectangle 3"/>
          <p:cNvSpPr>
            <a:spLocks noChangeArrowheads="1"/>
          </p:cNvSpPr>
          <p:nvPr/>
        </p:nvSpPr>
        <p:spPr bwMode="auto">
          <a:xfrm>
            <a:off x="914400" y="1981200"/>
            <a:ext cx="7848600" cy="3046988"/>
          </a:xfrm>
          <a:prstGeom prst="rect">
            <a:avLst/>
          </a:prstGeom>
          <a:noFill/>
          <a:ln w="28575">
            <a:noFill/>
            <a:miter lim="800000"/>
            <a:headEnd/>
            <a:tailEnd/>
          </a:ln>
          <a:effectLst/>
        </p:spPr>
        <p:txBody>
          <a:bodyPr>
            <a:spAutoFit/>
          </a:bodyPr>
          <a:lstStyle/>
          <a:p>
            <a:pPr algn="just"/>
            <a:r>
              <a:rPr lang="en-US" sz="2400" dirty="0"/>
              <a:t>Once it is determined what information will be used in the report, the order in which this information will appear in the report has to be decided.</a:t>
            </a:r>
          </a:p>
          <a:p>
            <a:pPr algn="just"/>
            <a:endParaRPr lang="en-US" sz="2400" dirty="0"/>
          </a:p>
          <a:p>
            <a:pPr algn="just"/>
            <a:r>
              <a:rPr lang="en-US" sz="2400" dirty="0"/>
              <a:t>At this stage the report is ready for outlining. </a:t>
            </a:r>
          </a:p>
          <a:p>
            <a:pPr algn="just"/>
            <a:endParaRPr lang="en-US" sz="2400" dirty="0"/>
          </a:p>
          <a:p>
            <a:pPr algn="just"/>
            <a:r>
              <a:rPr lang="en-US" sz="2400" dirty="0"/>
              <a:t>Outlining is </a:t>
            </a:r>
            <a:r>
              <a:rPr lang="en-US" sz="2400" i="1" dirty="0"/>
              <a:t>A PLAN  FOR WRITING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a:xfrm>
            <a:off x="7929586" y="6305550"/>
            <a:ext cx="681014" cy="476250"/>
          </a:xfrm>
        </p:spPr>
        <p:txBody>
          <a:bodyPr/>
          <a:lstStyle/>
          <a:p>
            <a:r>
              <a:rPr lang="en-US" dirty="0">
                <a:solidFill>
                  <a:schemeClr val="tx1"/>
                </a:solidFill>
              </a:rPr>
              <a:t>12</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762000" y="1676400"/>
            <a:ext cx="8382000" cy="4838700"/>
          </a:xfrm>
          <a:prstGeom prst="rect">
            <a:avLst/>
          </a:prstGeom>
          <a:noFill/>
          <a:ln w="28575">
            <a:noFill/>
            <a:miter lim="800000"/>
            <a:headEnd/>
            <a:tailEnd/>
          </a:ln>
          <a:effectLst/>
        </p:spPr>
        <p:txBody>
          <a:bodyPr>
            <a:spAutoFit/>
          </a:bodyPr>
          <a:lstStyle/>
          <a:p>
            <a:pPr algn="just">
              <a:buFontTx/>
              <a:buChar char="•"/>
            </a:pPr>
            <a:r>
              <a:rPr lang="en-US" sz="2400" dirty="0"/>
              <a:t>The </a:t>
            </a:r>
            <a:r>
              <a:rPr lang="en-US" sz="2400" b="1" dirty="0"/>
              <a:t>logical (indirect, inductive)</a:t>
            </a:r>
            <a:r>
              <a:rPr lang="en-US" sz="2400" dirty="0"/>
              <a:t> sequence follows </a:t>
            </a:r>
          </a:p>
          <a:p>
            <a:pPr algn="just"/>
            <a:r>
              <a:rPr lang="en-US" sz="2400" dirty="0"/>
              <a:t>this order: </a:t>
            </a:r>
          </a:p>
          <a:p>
            <a:pPr algn="just">
              <a:buFontTx/>
              <a:buChar char="•"/>
            </a:pPr>
            <a:endParaRPr lang="en-US" sz="2400" dirty="0"/>
          </a:p>
          <a:p>
            <a:pPr algn="dist"/>
            <a:r>
              <a:rPr lang="en-US" sz="2400" dirty="0"/>
              <a:t>Introduction, facts, summary/conclusion/</a:t>
            </a:r>
          </a:p>
          <a:p>
            <a:pPr algn="just"/>
            <a:r>
              <a:rPr lang="en-US" sz="2400" dirty="0"/>
              <a:t>recommendations.</a:t>
            </a:r>
          </a:p>
          <a:p>
            <a:pPr algn="just"/>
            <a:endParaRPr lang="en-US" sz="2400" dirty="0"/>
          </a:p>
          <a:p>
            <a:pPr algn="just">
              <a:buFontTx/>
              <a:buChar char="•"/>
            </a:pPr>
            <a:r>
              <a:rPr lang="en-US" sz="2400" dirty="0"/>
              <a:t>The </a:t>
            </a:r>
            <a:r>
              <a:rPr lang="en-US" sz="2400" b="1" dirty="0"/>
              <a:t>direct (deductive)</a:t>
            </a:r>
            <a:r>
              <a:rPr lang="en-US" sz="2400" dirty="0"/>
              <a:t> order presents parts of</a:t>
            </a:r>
          </a:p>
          <a:p>
            <a:pPr algn="just"/>
            <a:r>
              <a:rPr lang="en-US" sz="2400" dirty="0"/>
              <a:t> the report -this way: </a:t>
            </a:r>
          </a:p>
          <a:p>
            <a:pPr algn="just"/>
            <a:endParaRPr lang="en-US" sz="2400" dirty="0"/>
          </a:p>
          <a:p>
            <a:pPr algn="just"/>
            <a:r>
              <a:rPr lang="en-US" sz="2400" dirty="0"/>
              <a:t>Recommendations/conclusions, introduction, facts. </a:t>
            </a:r>
          </a:p>
          <a:p>
            <a:pPr algn="just"/>
            <a:endParaRPr lang="en-US" sz="2400" dirty="0"/>
          </a:p>
          <a:p>
            <a:pPr algn="just">
              <a:buFontTx/>
              <a:buChar char="•"/>
            </a:pPr>
            <a:r>
              <a:rPr lang="en-US" sz="2400" dirty="0"/>
              <a:t>The chronological plan follows a time pattern.</a:t>
            </a:r>
          </a:p>
        </p:txBody>
      </p:sp>
      <p:sp>
        <p:nvSpPr>
          <p:cNvPr id="313347" name="Rectangle 3"/>
          <p:cNvSpPr>
            <a:spLocks noChangeArrowheads="1"/>
          </p:cNvSpPr>
          <p:nvPr/>
        </p:nvSpPr>
        <p:spPr bwMode="auto">
          <a:xfrm>
            <a:off x="1066800" y="457200"/>
            <a:ext cx="7467600" cy="946150"/>
          </a:xfrm>
          <a:prstGeom prst="rect">
            <a:avLst/>
          </a:prstGeom>
          <a:noFill/>
          <a:ln w="28575">
            <a:noFill/>
            <a:miter lim="800000"/>
            <a:headEnd/>
            <a:tailEnd/>
          </a:ln>
          <a:effectLst/>
        </p:spPr>
        <p:txBody>
          <a:bodyPr>
            <a:spAutoFit/>
          </a:bodyPr>
          <a:lstStyle/>
          <a:p>
            <a:r>
              <a:rPr lang="en-US" sz="2800" b="1" dirty="0"/>
              <a:t>Usually there are three patterns of organizing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8072462" y="6305550"/>
            <a:ext cx="538138" cy="476250"/>
          </a:xfrm>
        </p:spPr>
        <p:txBody>
          <a:bodyPr/>
          <a:lstStyle/>
          <a:p>
            <a:r>
              <a:rPr lang="en-US" dirty="0">
                <a:solidFill>
                  <a:schemeClr val="tx1"/>
                </a:solidFill>
              </a:rPr>
              <a:t>13</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371600" y="304800"/>
            <a:ext cx="7313613" cy="1143000"/>
          </a:xfrm>
        </p:spPr>
        <p:txBody>
          <a:bodyPr/>
          <a:lstStyle/>
          <a:p>
            <a:pPr algn="ctr"/>
            <a:r>
              <a:rPr lang="en-US" b="1" dirty="0">
                <a:latin typeface="Calibri" pitchFamily="34" charset="0"/>
              </a:rPr>
              <a:t>Writing the Report</a:t>
            </a:r>
          </a:p>
        </p:txBody>
      </p:sp>
      <p:sp>
        <p:nvSpPr>
          <p:cNvPr id="279555" name="Rectangle 3"/>
          <p:cNvSpPr>
            <a:spLocks noGrp="1" noChangeArrowheads="1"/>
          </p:cNvSpPr>
          <p:nvPr>
            <p:ph type="body" idx="1"/>
          </p:nvPr>
        </p:nvSpPr>
        <p:spPr>
          <a:xfrm>
            <a:off x="990600" y="1524000"/>
            <a:ext cx="7772400" cy="5029200"/>
          </a:xfrm>
        </p:spPr>
        <p:txBody>
          <a:bodyPr/>
          <a:lstStyle/>
          <a:p>
            <a:pPr algn="just"/>
            <a:r>
              <a:rPr lang="en-US" sz="2800" dirty="0">
                <a:latin typeface="Calibri" pitchFamily="34" charset="0"/>
              </a:rPr>
              <a:t>Implementation (</a:t>
            </a:r>
            <a:r>
              <a:rPr lang="en-US" sz="2800" dirty="0" err="1">
                <a:latin typeface="Calibri" pitchFamily="34" charset="0"/>
              </a:rPr>
              <a:t>PWRR</a:t>
            </a:r>
            <a:r>
              <a:rPr lang="en-US" sz="2800" dirty="0">
                <a:latin typeface="Calibri" pitchFamily="34" charset="0"/>
              </a:rPr>
              <a:t>-Plan, Write, Read, Review)</a:t>
            </a:r>
          </a:p>
          <a:p>
            <a:pPr lvl="1" algn="just">
              <a:lnSpc>
                <a:spcPct val="130000"/>
              </a:lnSpc>
            </a:pPr>
            <a:r>
              <a:rPr lang="en-US" sz="2400" dirty="0">
                <a:latin typeface="Calibri" pitchFamily="34" charset="0"/>
              </a:rPr>
              <a:t>Spend as much time in planning as in writing!</a:t>
            </a:r>
          </a:p>
          <a:p>
            <a:pPr lvl="1" algn="just">
              <a:lnSpc>
                <a:spcPct val="130000"/>
              </a:lnSpc>
            </a:pPr>
            <a:r>
              <a:rPr lang="en-US" sz="2400" dirty="0">
                <a:latin typeface="Calibri" pitchFamily="34" charset="0"/>
              </a:rPr>
              <a:t>Planning prevents “wondering what to do next”.</a:t>
            </a:r>
          </a:p>
          <a:p>
            <a:pPr lvl="1" algn="just">
              <a:lnSpc>
                <a:spcPct val="130000"/>
              </a:lnSpc>
            </a:pPr>
            <a:r>
              <a:rPr lang="en-US" sz="2400" dirty="0">
                <a:latin typeface="Calibri" pitchFamily="34" charset="0"/>
              </a:rPr>
              <a:t>Revise plans as necessary but keep planning.</a:t>
            </a:r>
          </a:p>
          <a:p>
            <a:pPr lvl="1" algn="just">
              <a:lnSpc>
                <a:spcPct val="130000"/>
              </a:lnSpc>
            </a:pPr>
            <a:r>
              <a:rPr lang="en-US" sz="2400" dirty="0">
                <a:latin typeface="Calibri" pitchFamily="34" charset="0"/>
              </a:rPr>
              <a:t>Select the concepts to be presented from information gathering stage.</a:t>
            </a:r>
          </a:p>
          <a:p>
            <a:pPr lvl="1" algn="just">
              <a:lnSpc>
                <a:spcPct val="130000"/>
              </a:lnSpc>
            </a:pPr>
            <a:r>
              <a:rPr lang="en-US" sz="2400" dirty="0">
                <a:latin typeface="Calibri" pitchFamily="34" charset="0"/>
              </a:rPr>
              <a:t>Make an outline to organize and give order to your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a:xfrm>
            <a:off x="7929586" y="6305550"/>
            <a:ext cx="681014" cy="476250"/>
          </a:xfrm>
        </p:spPr>
        <p:txBody>
          <a:bodyPr/>
          <a:lstStyle/>
          <a:p>
            <a:r>
              <a:rPr lang="en-US" dirty="0">
                <a:solidFill>
                  <a:schemeClr val="tx1"/>
                </a:solidFill>
              </a:rPr>
              <a:t>14</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838200" y="1600200"/>
            <a:ext cx="8153400" cy="5257800"/>
          </a:xfrm>
        </p:spPr>
        <p:txBody>
          <a:bodyPr/>
          <a:lstStyle/>
          <a:p>
            <a:pPr algn="just">
              <a:lnSpc>
                <a:spcPct val="80000"/>
              </a:lnSpc>
            </a:pPr>
            <a:r>
              <a:rPr lang="en-US" sz="2400" b="1" dirty="0">
                <a:solidFill>
                  <a:schemeClr val="tx2"/>
                </a:solidFill>
                <a:latin typeface="Calibri" pitchFamily="34" charset="0"/>
              </a:rPr>
              <a:t>Plan</a:t>
            </a:r>
          </a:p>
          <a:p>
            <a:pPr lvl="1" algn="just">
              <a:lnSpc>
                <a:spcPct val="80000"/>
              </a:lnSpc>
            </a:pPr>
            <a:r>
              <a:rPr lang="en-US" sz="2400" dirty="0">
                <a:latin typeface="Calibri" pitchFamily="34" charset="0"/>
              </a:rPr>
              <a:t>Make a list of most important points and separate them from supporting material.  </a:t>
            </a:r>
          </a:p>
          <a:p>
            <a:pPr lvl="1" algn="just">
              <a:lnSpc>
                <a:spcPct val="80000"/>
              </a:lnSpc>
            </a:pPr>
            <a:r>
              <a:rPr lang="en-US" sz="2400" dirty="0">
                <a:latin typeface="Calibri" pitchFamily="34" charset="0"/>
              </a:rPr>
              <a:t>The supporting material should be enough to assure the subject comprehension, not overwhelming the reader.</a:t>
            </a:r>
          </a:p>
          <a:p>
            <a:pPr lvl="1" algn="just">
              <a:lnSpc>
                <a:spcPct val="80000"/>
              </a:lnSpc>
              <a:buFont typeface="Wingdings" pitchFamily="2" charset="2"/>
              <a:buNone/>
            </a:pPr>
            <a:endParaRPr lang="en-US" sz="2400" b="1" dirty="0">
              <a:latin typeface="Calibri" pitchFamily="34" charset="0"/>
            </a:endParaRPr>
          </a:p>
          <a:p>
            <a:pPr algn="just">
              <a:lnSpc>
                <a:spcPct val="80000"/>
              </a:lnSpc>
            </a:pPr>
            <a:r>
              <a:rPr lang="en-US" sz="2400" b="1" dirty="0">
                <a:solidFill>
                  <a:schemeClr val="tx2"/>
                </a:solidFill>
                <a:latin typeface="Calibri" pitchFamily="34" charset="0"/>
              </a:rPr>
              <a:t>Rough Draft</a:t>
            </a:r>
          </a:p>
          <a:p>
            <a:pPr lvl="1" algn="just">
              <a:lnSpc>
                <a:spcPct val="80000"/>
              </a:lnSpc>
            </a:pPr>
            <a:r>
              <a:rPr lang="en-US" sz="2400" dirty="0">
                <a:latin typeface="Calibri" pitchFamily="34" charset="0"/>
              </a:rPr>
              <a:t>Use the outline to write a rough draft.</a:t>
            </a:r>
          </a:p>
          <a:p>
            <a:pPr lvl="1" algn="just">
              <a:lnSpc>
                <a:spcPct val="80000"/>
              </a:lnSpc>
            </a:pPr>
            <a:r>
              <a:rPr lang="en-US" sz="2400" dirty="0">
                <a:latin typeface="Calibri" pitchFamily="34" charset="0"/>
              </a:rPr>
              <a:t>Just get the ideas on paper - don’t bother with grammar.</a:t>
            </a:r>
          </a:p>
          <a:p>
            <a:pPr lvl="1" algn="just">
              <a:lnSpc>
                <a:spcPct val="80000"/>
              </a:lnSpc>
              <a:buFont typeface="Wingdings" pitchFamily="2" charset="2"/>
              <a:buNone/>
            </a:pPr>
            <a:endParaRPr lang="en-US" sz="2400" dirty="0">
              <a:latin typeface="Calibri" pitchFamily="34" charset="0"/>
            </a:endParaRPr>
          </a:p>
          <a:p>
            <a:pPr algn="just">
              <a:lnSpc>
                <a:spcPct val="80000"/>
              </a:lnSpc>
            </a:pPr>
            <a:r>
              <a:rPr lang="en-US" sz="2400" b="1" dirty="0">
                <a:solidFill>
                  <a:schemeClr val="tx2"/>
                </a:solidFill>
                <a:latin typeface="Calibri" pitchFamily="34" charset="0"/>
              </a:rPr>
              <a:t>Relax</a:t>
            </a:r>
          </a:p>
          <a:p>
            <a:pPr lvl="1" algn="just">
              <a:lnSpc>
                <a:spcPct val="80000"/>
              </a:lnSpc>
            </a:pPr>
            <a:r>
              <a:rPr lang="en-US" sz="2400" dirty="0">
                <a:latin typeface="Calibri" pitchFamily="34" charset="0"/>
              </a:rPr>
              <a:t>Rest or do something else for a day or two.</a:t>
            </a:r>
          </a:p>
          <a:p>
            <a:pPr lvl="1" algn="just">
              <a:lnSpc>
                <a:spcPct val="80000"/>
              </a:lnSpc>
            </a:pPr>
            <a:r>
              <a:rPr lang="en-US" sz="2400" dirty="0">
                <a:latin typeface="Calibri" pitchFamily="34" charset="0"/>
              </a:rPr>
              <a:t>Allow your mind to become more objective in critically reviewing the work.</a:t>
            </a:r>
          </a:p>
        </p:txBody>
      </p:sp>
      <p:sp>
        <p:nvSpPr>
          <p:cNvPr id="6" name="Rectangle 2"/>
          <p:cNvSpPr>
            <a:spLocks noGrp="1" noChangeArrowheads="1"/>
          </p:cNvSpPr>
          <p:nvPr>
            <p:ph type="title"/>
          </p:nvPr>
        </p:nvSpPr>
        <p:spPr>
          <a:xfrm>
            <a:off x="1371600" y="304800"/>
            <a:ext cx="7313613" cy="1143000"/>
          </a:xfrm>
        </p:spPr>
        <p:txBody>
          <a:bodyPr/>
          <a:lstStyle/>
          <a:p>
            <a:pPr algn="ctr"/>
            <a:r>
              <a:rPr lang="en-US" b="1" dirty="0">
                <a:latin typeface="Calibri" pitchFamily="34" charset="0"/>
              </a:rPr>
              <a:t>Writing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a:xfrm>
            <a:off x="8001024" y="6305550"/>
            <a:ext cx="609576" cy="476250"/>
          </a:xfrm>
        </p:spPr>
        <p:txBody>
          <a:bodyPr/>
          <a:lstStyle/>
          <a:p>
            <a:r>
              <a:rPr lang="en-US" dirty="0">
                <a:solidFill>
                  <a:schemeClr val="tx1"/>
                </a:solidFill>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0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0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0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0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05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057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057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0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a:xfrm>
            <a:off x="990600" y="1676400"/>
            <a:ext cx="7616825" cy="4953000"/>
          </a:xfrm>
        </p:spPr>
        <p:txBody>
          <a:bodyPr>
            <a:normAutofit lnSpcReduction="10000"/>
          </a:bodyPr>
          <a:lstStyle/>
          <a:p>
            <a:pPr algn="just"/>
            <a:r>
              <a:rPr lang="en-US" sz="2400" b="1" dirty="0">
                <a:solidFill>
                  <a:schemeClr val="tx2"/>
                </a:solidFill>
                <a:latin typeface="Calibri" pitchFamily="34" charset="0"/>
              </a:rPr>
              <a:t>Write</a:t>
            </a:r>
          </a:p>
          <a:p>
            <a:pPr lvl="1" algn="just"/>
            <a:r>
              <a:rPr lang="en-US" sz="2400" dirty="0">
                <a:solidFill>
                  <a:schemeClr val="tx2"/>
                </a:solidFill>
                <a:latin typeface="Calibri" pitchFamily="34" charset="0"/>
              </a:rPr>
              <a:t>First:</a:t>
            </a:r>
            <a:endParaRPr lang="en-US" sz="2400" dirty="0">
              <a:latin typeface="Calibri" pitchFamily="34" charset="0"/>
            </a:endParaRPr>
          </a:p>
          <a:p>
            <a:pPr lvl="2" algn="just"/>
            <a:r>
              <a:rPr lang="en-US" sz="2400" dirty="0">
                <a:latin typeface="Calibri" pitchFamily="34" charset="0"/>
              </a:rPr>
              <a:t>Check for accuracy and validity of statements, charts, and equations. Cross misleading or confusing information.</a:t>
            </a:r>
          </a:p>
          <a:p>
            <a:pPr lvl="2" algn="just">
              <a:buFont typeface="Wingdings" pitchFamily="2" charset="2"/>
              <a:buNone/>
            </a:pPr>
            <a:endParaRPr lang="en-US" sz="2400" dirty="0">
              <a:latin typeface="Calibri" pitchFamily="34" charset="0"/>
            </a:endParaRPr>
          </a:p>
          <a:p>
            <a:pPr lvl="1" algn="just"/>
            <a:r>
              <a:rPr lang="en-US" sz="2400" dirty="0">
                <a:solidFill>
                  <a:schemeClr val="tx2"/>
                </a:solidFill>
                <a:latin typeface="Calibri" pitchFamily="34" charset="0"/>
              </a:rPr>
              <a:t>Second:</a:t>
            </a:r>
            <a:endParaRPr lang="en-US" sz="2400" dirty="0">
              <a:latin typeface="Calibri" pitchFamily="34" charset="0"/>
            </a:endParaRPr>
          </a:p>
          <a:p>
            <a:pPr lvl="2" algn="just"/>
            <a:r>
              <a:rPr lang="en-US" sz="2400" dirty="0">
                <a:latin typeface="Calibri" pitchFamily="34" charset="0"/>
              </a:rPr>
              <a:t>Strive for clarity.  </a:t>
            </a:r>
          </a:p>
          <a:p>
            <a:pPr lvl="2" algn="just"/>
            <a:r>
              <a:rPr lang="en-US" sz="2400" dirty="0">
                <a:latin typeface="Calibri" pitchFamily="34" charset="0"/>
              </a:rPr>
              <a:t>Use simple non-confusing statements.</a:t>
            </a:r>
          </a:p>
          <a:p>
            <a:pPr lvl="2" algn="just"/>
            <a:r>
              <a:rPr lang="en-US" sz="2400" dirty="0">
                <a:latin typeface="Calibri" pitchFamily="34" charset="0"/>
              </a:rPr>
              <a:t>As a rule of thumb, each statement should not be more than two lines. But avoid too many short sentences</a:t>
            </a:r>
          </a:p>
        </p:txBody>
      </p:sp>
      <p:sp>
        <p:nvSpPr>
          <p:cNvPr id="5" name="Rectangle 2"/>
          <p:cNvSpPr>
            <a:spLocks noGrp="1" noChangeArrowheads="1"/>
          </p:cNvSpPr>
          <p:nvPr>
            <p:ph type="title"/>
          </p:nvPr>
        </p:nvSpPr>
        <p:spPr>
          <a:xfrm>
            <a:off x="1371600" y="304800"/>
            <a:ext cx="7313613" cy="1143000"/>
          </a:xfrm>
        </p:spPr>
        <p:txBody>
          <a:bodyPr/>
          <a:lstStyle/>
          <a:p>
            <a:pPr algn="ctr"/>
            <a:r>
              <a:rPr lang="en-US" b="1" dirty="0">
                <a:latin typeface="Calibri" pitchFamily="34" charset="0"/>
              </a:rPr>
              <a:t>Writing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a:xfrm>
            <a:off x="7929586" y="6305550"/>
            <a:ext cx="681014" cy="476250"/>
          </a:xfrm>
        </p:spPr>
        <p:txBody>
          <a:bodyPr/>
          <a:lstStyle/>
          <a:p>
            <a:r>
              <a:rPr lang="en-US" dirty="0">
                <a:solidFill>
                  <a:schemeClr val="tx1"/>
                </a:solidFill>
              </a:rPr>
              <a:t>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6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6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16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16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16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1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a:xfrm>
            <a:off x="914400" y="1676400"/>
            <a:ext cx="7772400" cy="4648200"/>
          </a:xfrm>
        </p:spPr>
        <p:txBody>
          <a:bodyPr>
            <a:normAutofit lnSpcReduction="10000"/>
          </a:bodyPr>
          <a:lstStyle/>
          <a:p>
            <a:pPr>
              <a:buFont typeface="Wingdings" pitchFamily="2" charset="2"/>
              <a:buNone/>
            </a:pPr>
            <a:r>
              <a:rPr lang="en-US" sz="2400" dirty="0">
                <a:solidFill>
                  <a:schemeClr val="tx2"/>
                </a:solidFill>
                <a:latin typeface="Calibri" pitchFamily="34" charset="0"/>
              </a:rPr>
              <a:t>Second (contd.)</a:t>
            </a:r>
          </a:p>
          <a:p>
            <a:pPr lvl="1"/>
            <a:r>
              <a:rPr lang="en-US" sz="2400" dirty="0">
                <a:latin typeface="Calibri" pitchFamily="34" charset="0"/>
              </a:rPr>
              <a:t>Avoid jargon not known to readers.</a:t>
            </a:r>
          </a:p>
          <a:p>
            <a:pPr lvl="1"/>
            <a:r>
              <a:rPr lang="en-US" sz="2400" dirty="0">
                <a:latin typeface="Calibri" pitchFamily="34" charset="0"/>
              </a:rPr>
              <a:t>Avoid complicated drawings.</a:t>
            </a:r>
          </a:p>
          <a:p>
            <a:pPr lvl="1"/>
            <a:r>
              <a:rPr lang="en-US" sz="2400" dirty="0">
                <a:latin typeface="Calibri" pitchFamily="34" charset="0"/>
              </a:rPr>
              <a:t>Match the report to the interest, need, and technical level of audience.</a:t>
            </a:r>
          </a:p>
          <a:p>
            <a:pPr lvl="1"/>
            <a:r>
              <a:rPr lang="en-US" sz="2400" dirty="0">
                <a:latin typeface="Calibri" pitchFamily="34" charset="0"/>
              </a:rPr>
              <a:t>Under-estimate the knowledge of the audience.</a:t>
            </a:r>
          </a:p>
          <a:p>
            <a:pPr lvl="1">
              <a:buFont typeface="Wingdings" pitchFamily="2" charset="2"/>
              <a:buNone/>
            </a:pPr>
            <a:endParaRPr lang="en-US" sz="2400" dirty="0">
              <a:latin typeface="Calibri" pitchFamily="34" charset="0"/>
            </a:endParaRPr>
          </a:p>
          <a:p>
            <a:r>
              <a:rPr lang="en-US" sz="2400" dirty="0">
                <a:solidFill>
                  <a:schemeClr val="tx2"/>
                </a:solidFill>
                <a:latin typeface="Calibri" pitchFamily="34" charset="0"/>
              </a:rPr>
              <a:t>Third:</a:t>
            </a:r>
          </a:p>
          <a:p>
            <a:pPr lvl="1"/>
            <a:r>
              <a:rPr lang="en-US" sz="2400" dirty="0">
                <a:latin typeface="Calibri" pitchFamily="34" charset="0"/>
              </a:rPr>
              <a:t>Improve the report organization</a:t>
            </a:r>
          </a:p>
          <a:p>
            <a:pPr lvl="1"/>
            <a:r>
              <a:rPr lang="en-US" sz="2400" dirty="0">
                <a:latin typeface="Calibri" pitchFamily="34" charset="0"/>
              </a:rPr>
              <a:t>Are there enough headings and sub-headings?</a:t>
            </a:r>
          </a:p>
          <a:p>
            <a:pPr lvl="1"/>
            <a:r>
              <a:rPr lang="en-US" sz="2400" dirty="0">
                <a:latin typeface="Calibri" pitchFamily="34" charset="0"/>
              </a:rPr>
              <a:t>Does the material follow a logical development?</a:t>
            </a:r>
          </a:p>
          <a:p>
            <a:pPr lvl="1"/>
            <a:endParaRPr lang="en-US" sz="2400" dirty="0">
              <a:latin typeface="Calibri" pitchFamily="34" charset="0"/>
            </a:endParaRPr>
          </a:p>
        </p:txBody>
      </p:sp>
      <p:sp>
        <p:nvSpPr>
          <p:cNvPr id="5" name="Rectangle 2"/>
          <p:cNvSpPr>
            <a:spLocks noGrp="1" noChangeArrowheads="1"/>
          </p:cNvSpPr>
          <p:nvPr>
            <p:ph type="title"/>
          </p:nvPr>
        </p:nvSpPr>
        <p:spPr>
          <a:xfrm>
            <a:off x="1371600" y="304800"/>
            <a:ext cx="7313613" cy="1143000"/>
          </a:xfrm>
        </p:spPr>
        <p:txBody>
          <a:bodyPr/>
          <a:lstStyle/>
          <a:p>
            <a:pPr algn="ctr"/>
            <a:r>
              <a:rPr lang="en-US" b="1" dirty="0">
                <a:latin typeface="Calibri" pitchFamily="34" charset="0"/>
              </a:rPr>
              <a:t>Writing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a:xfrm>
            <a:off x="7786710" y="6305550"/>
            <a:ext cx="823890" cy="476250"/>
          </a:xfrm>
        </p:spPr>
        <p:txBody>
          <a:bodyPr/>
          <a:lstStyle/>
          <a:p>
            <a:r>
              <a:rPr lang="en-US" dirty="0">
                <a:solidFill>
                  <a:schemeClr val="tx1"/>
                </a:solidFill>
              </a:rPr>
              <a:t>17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26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2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2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2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1219200" y="1676400"/>
            <a:ext cx="7696200" cy="4876800"/>
          </a:xfrm>
        </p:spPr>
        <p:txBody>
          <a:bodyPr/>
          <a:lstStyle/>
          <a:p>
            <a:r>
              <a:rPr lang="en-US" sz="2400" dirty="0">
                <a:solidFill>
                  <a:schemeClr val="tx2"/>
                </a:solidFill>
                <a:latin typeface="Calibri" pitchFamily="34" charset="0"/>
              </a:rPr>
              <a:t>Fourth:  </a:t>
            </a:r>
          </a:p>
          <a:p>
            <a:pPr lvl="1"/>
            <a:r>
              <a:rPr lang="en-US" sz="2400" dirty="0">
                <a:latin typeface="Calibri" pitchFamily="34" charset="0"/>
              </a:rPr>
              <a:t>Seek conciseness</a:t>
            </a:r>
          </a:p>
          <a:p>
            <a:pPr lvl="1"/>
            <a:r>
              <a:rPr lang="en-US" sz="2400" dirty="0">
                <a:latin typeface="Calibri" pitchFamily="34" charset="0"/>
              </a:rPr>
              <a:t>Ask yourself how much can be deleted without disturbing the reader’s comprehension of the report. </a:t>
            </a:r>
          </a:p>
          <a:p>
            <a:pPr lvl="1">
              <a:buFont typeface="Wingdings" pitchFamily="2" charset="2"/>
              <a:buNone/>
            </a:pPr>
            <a:endParaRPr lang="en-US" sz="2400" dirty="0">
              <a:latin typeface="Calibri" pitchFamily="34" charset="0"/>
            </a:endParaRPr>
          </a:p>
          <a:p>
            <a:r>
              <a:rPr lang="en-US" sz="2400" dirty="0">
                <a:solidFill>
                  <a:schemeClr val="tx2"/>
                </a:solidFill>
                <a:latin typeface="Calibri" pitchFamily="34" charset="0"/>
              </a:rPr>
              <a:t>Fifth:</a:t>
            </a:r>
          </a:p>
          <a:p>
            <a:pPr lvl="1"/>
            <a:r>
              <a:rPr lang="en-US" sz="2400" dirty="0">
                <a:latin typeface="Calibri" pitchFamily="34" charset="0"/>
              </a:rPr>
              <a:t>Correct errors in grammar, spelling, and sentence structure.</a:t>
            </a:r>
            <a:endParaRPr lang="en-US" sz="2400" dirty="0">
              <a:solidFill>
                <a:schemeClr val="tx2"/>
              </a:solidFill>
              <a:latin typeface="Calibri" pitchFamily="34" charset="0"/>
            </a:endParaRPr>
          </a:p>
          <a:p>
            <a:pPr lvl="1"/>
            <a:r>
              <a:rPr lang="en-US" sz="2400" dirty="0">
                <a:latin typeface="Calibri" pitchFamily="34" charset="0"/>
              </a:rPr>
              <a:t>Are you satisfied?</a:t>
            </a:r>
          </a:p>
          <a:p>
            <a:pPr lvl="1"/>
            <a:r>
              <a:rPr lang="en-US" sz="2400" dirty="0">
                <a:latin typeface="Calibri" pitchFamily="34" charset="0"/>
              </a:rPr>
              <a:t>Allow someone to read your report</a:t>
            </a:r>
          </a:p>
        </p:txBody>
      </p:sp>
      <p:sp>
        <p:nvSpPr>
          <p:cNvPr id="5" name="Rectangle 2"/>
          <p:cNvSpPr>
            <a:spLocks noGrp="1" noChangeArrowheads="1"/>
          </p:cNvSpPr>
          <p:nvPr>
            <p:ph type="title"/>
          </p:nvPr>
        </p:nvSpPr>
        <p:spPr>
          <a:xfrm>
            <a:off x="1371600" y="304800"/>
            <a:ext cx="7313613" cy="1143000"/>
          </a:xfrm>
        </p:spPr>
        <p:txBody>
          <a:bodyPr/>
          <a:lstStyle/>
          <a:p>
            <a:pPr algn="ctr"/>
            <a:r>
              <a:rPr lang="en-US" b="1" dirty="0">
                <a:latin typeface="Calibri" pitchFamily="34" charset="0"/>
              </a:rPr>
              <a:t>Writing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1"/>
          </p:nvPr>
        </p:nvSpPr>
        <p:spPr>
          <a:xfrm>
            <a:off x="7929586" y="6305550"/>
            <a:ext cx="681014" cy="476250"/>
          </a:xfrm>
        </p:spPr>
        <p:txBody>
          <a:bodyPr/>
          <a:lstStyle/>
          <a:p>
            <a:r>
              <a:rPr lang="en-US" dirty="0">
                <a:solidFill>
                  <a:schemeClr val="tx1"/>
                </a:solidFill>
              </a:rPr>
              <a:t>18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36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Revise!</a:t>
            </a:r>
          </a:p>
        </p:txBody>
      </p:sp>
      <p:sp>
        <p:nvSpPr>
          <p:cNvPr id="3" name="Content Placeholder 2"/>
          <p:cNvSpPr>
            <a:spLocks noGrp="1"/>
          </p:cNvSpPr>
          <p:nvPr>
            <p:ph idx="1"/>
          </p:nvPr>
        </p:nvSpPr>
        <p:spPr/>
        <p:txBody>
          <a:bodyPr/>
          <a:lstStyle/>
          <a:p>
            <a:pPr algn="just"/>
            <a:r>
              <a:rPr lang="en-US" sz="2800" dirty="0"/>
              <a:t>A Report is a _______means of communication.</a:t>
            </a:r>
          </a:p>
          <a:p>
            <a:pPr algn="just"/>
            <a:r>
              <a:rPr lang="en-US" sz="2800" dirty="0"/>
              <a:t>Writing a report involves ____steps.</a:t>
            </a:r>
          </a:p>
          <a:p>
            <a:pPr algn="just"/>
            <a:r>
              <a:rPr lang="en-US" sz="2800" dirty="0"/>
              <a:t>The _______plan follows a time pattern.</a:t>
            </a:r>
          </a:p>
          <a:p>
            <a:pPr algn="just"/>
            <a:r>
              <a:rPr lang="en-US" sz="2800" dirty="0"/>
              <a:t>Reader Orientation is an important aspect to be considered while drafting the report.  T/F</a:t>
            </a:r>
          </a:p>
          <a:p>
            <a:pPr algn="just"/>
            <a:r>
              <a:rPr lang="en-US" sz="2800" dirty="0"/>
              <a:t>A report should mention lots of jargons, irrespective of the reader. T/F</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a:xfrm>
            <a:off x="7643834" y="6305550"/>
            <a:ext cx="966766" cy="476250"/>
          </a:xfrm>
        </p:spPr>
        <p:txBody>
          <a:bodyPr/>
          <a:lstStyle/>
          <a:p>
            <a:r>
              <a:rPr lang="en-US" dirty="0">
                <a:solidFill>
                  <a:schemeClr val="tx1"/>
                </a:solidFill>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to be covered</a:t>
            </a:r>
          </a:p>
        </p:txBody>
      </p:sp>
      <p:sp>
        <p:nvSpPr>
          <p:cNvPr id="3" name="Content Placeholder 2"/>
          <p:cNvSpPr>
            <a:spLocks noGrp="1"/>
          </p:cNvSpPr>
          <p:nvPr>
            <p:ph idx="1"/>
          </p:nvPr>
        </p:nvSpPr>
        <p:spPr/>
        <p:txBody>
          <a:bodyPr>
            <a:normAutofit fontScale="47500" lnSpcReduction="20000"/>
          </a:bodyPr>
          <a:lstStyle/>
          <a:p>
            <a:r>
              <a:rPr lang="en-US" sz="5100" dirty="0"/>
              <a:t>Report: Definition</a:t>
            </a:r>
          </a:p>
          <a:p>
            <a:r>
              <a:rPr lang="en-US" sz="5100" dirty="0">
                <a:solidFill>
                  <a:schemeClr val="tx2"/>
                </a:solidFill>
              </a:rPr>
              <a:t>Characteristics of a good report</a:t>
            </a:r>
          </a:p>
          <a:p>
            <a:r>
              <a:rPr lang="en-US" sz="5100" dirty="0">
                <a:solidFill>
                  <a:schemeClr val="tx2"/>
                </a:solidFill>
              </a:rPr>
              <a:t>Steps for writing a good report</a:t>
            </a:r>
          </a:p>
          <a:p>
            <a:pPr>
              <a:buNone/>
            </a:pPr>
            <a:endParaRPr lang="en-US" dirty="0">
              <a:solidFill>
                <a:schemeClr val="tx2"/>
              </a:solidFill>
            </a:endParaRPr>
          </a:p>
          <a:p>
            <a:endParaRPr lang="en-US" dirty="0"/>
          </a:p>
          <a:p>
            <a:endParaRPr lang="en-US" dirty="0"/>
          </a:p>
          <a:p>
            <a:pPr>
              <a:buNone/>
            </a:pPr>
            <a:endParaRPr lang="en-US" dirty="0"/>
          </a:p>
          <a:p>
            <a:pPr>
              <a:buNone/>
            </a:pPr>
            <a:r>
              <a:rPr lang="en-US" b="1" dirty="0">
                <a:latin typeface="Arial" pitchFamily="34" charset="0"/>
                <a:cs typeface="Arial" pitchFamily="34" charset="0"/>
              </a:rPr>
              <a:t>Resources to be consulted for further reading:</a:t>
            </a:r>
          </a:p>
          <a:p>
            <a:pPr>
              <a:buNone/>
            </a:pPr>
            <a:r>
              <a:rPr lang="en-US" b="1" dirty="0" err="1">
                <a:latin typeface="Arial" pitchFamily="34" charset="0"/>
                <a:cs typeface="Arial" pitchFamily="34" charset="0"/>
              </a:rPr>
              <a:t>Chaturvedi</a:t>
            </a:r>
            <a:r>
              <a:rPr lang="en-US" b="1" dirty="0">
                <a:latin typeface="Arial" pitchFamily="34" charset="0"/>
                <a:cs typeface="Arial" pitchFamily="34" charset="0"/>
              </a:rPr>
              <a:t>. P.D ( 2011). Business Communication: Concepts, Cases, and</a:t>
            </a:r>
          </a:p>
          <a:p>
            <a:pPr>
              <a:buNone/>
            </a:pPr>
            <a:r>
              <a:rPr lang="en-US" b="1" dirty="0">
                <a:latin typeface="Arial" pitchFamily="34" charset="0"/>
                <a:cs typeface="Arial" pitchFamily="34" charset="0"/>
              </a:rPr>
              <a:t>Applications, Second edition, Pearson Education India.</a:t>
            </a:r>
            <a:endParaRPr lang="en-US" dirty="0">
              <a:latin typeface="Arial" pitchFamily="34" charset="0"/>
              <a:cs typeface="Arial" pitchFamily="34" charset="0"/>
            </a:endParaRPr>
          </a:p>
          <a:p>
            <a:pPr>
              <a:buNone/>
            </a:pPr>
            <a:r>
              <a:rPr lang="en-US" dirty="0">
                <a:latin typeface="Arial" pitchFamily="34" charset="0"/>
                <a:cs typeface="Arial" pitchFamily="34" charset="0"/>
              </a:rPr>
              <a:t>Its online availability site:</a:t>
            </a:r>
          </a:p>
          <a:p>
            <a:pPr>
              <a:buNone/>
            </a:pPr>
            <a:r>
              <a:rPr lang="en-US" dirty="0">
                <a:solidFill>
                  <a:srgbClr val="FFC000"/>
                </a:solidFill>
                <a:latin typeface="Arial" pitchFamily="34" charset="0"/>
                <a:cs typeface="Arial" pitchFamily="34" charset="0"/>
              </a:rPr>
              <a:t>https://docs.google.com/viewer?a=v&amp;pid=sites&amp;srcid=ZGVmYXVsdGRvbWFpbnxvbG</a:t>
            </a:r>
          </a:p>
          <a:p>
            <a:pPr>
              <a:buNone/>
            </a:pPr>
            <a:r>
              <a:rPr lang="en-US" dirty="0">
                <a:solidFill>
                  <a:srgbClr val="FFC000"/>
                </a:solidFill>
                <a:latin typeface="Arial" pitchFamily="34" charset="0"/>
                <a:cs typeface="Arial" pitchFamily="34" charset="0"/>
              </a:rPr>
              <a:t>Vya2RyZXN8Z3g6MjU4MTc4NTNmMTdjMWVjNg</a:t>
            </a:r>
            <a:endParaRPr lang="en-US" dirty="0">
              <a:latin typeface="Arial" pitchFamily="34" charset="0"/>
              <a:cs typeface="Arial" pitchFamily="34" charset="0"/>
            </a:endParaRPr>
          </a:p>
          <a:p>
            <a:pPr>
              <a:buNone/>
            </a:pPr>
            <a:r>
              <a:rPr lang="en-US" b="1" dirty="0" err="1">
                <a:latin typeface="Arial" pitchFamily="34" charset="0"/>
                <a:cs typeface="Arial" pitchFamily="34" charset="0"/>
              </a:rPr>
              <a:t>Rizvi</a:t>
            </a:r>
            <a:r>
              <a:rPr lang="en-US" b="1" dirty="0">
                <a:latin typeface="Arial" pitchFamily="34" charset="0"/>
                <a:cs typeface="Arial" pitchFamily="34" charset="0"/>
              </a:rPr>
              <a:t>, A. R. ( 2018) ‘Effective Technical Communication’ 2nd edition, McGraw Hill</a:t>
            </a:r>
          </a:p>
          <a:p>
            <a:pPr>
              <a:buNone/>
            </a:pPr>
            <a:r>
              <a:rPr lang="en-US" b="1" dirty="0">
                <a:latin typeface="Arial" pitchFamily="34" charset="0"/>
                <a:cs typeface="Arial" pitchFamily="34" charset="0"/>
              </a:rPr>
              <a:t>Education Private Limited, Chennai.</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8072462" y="6305550"/>
            <a:ext cx="538138" cy="476250"/>
          </a:xfrm>
        </p:spPr>
        <p:txBody>
          <a:bodyPr/>
          <a:lstStyle/>
          <a:p>
            <a:r>
              <a:rPr lang="en-US" dirty="0">
                <a:solidFill>
                  <a:schemeClr val="tx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100" dirty="0" err="1">
                <a:latin typeface="Arial" pitchFamily="34" charset="0"/>
                <a:cs typeface="Arial" pitchFamily="34" charset="0"/>
              </a:rPr>
              <a:t>Chaturvedi</a:t>
            </a:r>
            <a:r>
              <a:rPr lang="en-US" sz="2100" dirty="0">
                <a:latin typeface="Arial" pitchFamily="34" charset="0"/>
                <a:cs typeface="Arial" pitchFamily="34" charset="0"/>
              </a:rPr>
              <a:t>. P.D ( 2011). Business Communication: Concepts, Cases, and Applications, Second edition, Pearson Education India.</a:t>
            </a:r>
          </a:p>
          <a:p>
            <a:r>
              <a:rPr lang="en-US" sz="2100" dirty="0">
                <a:solidFill>
                  <a:srgbClr val="FFC000"/>
                </a:solidFill>
                <a:latin typeface="Arial" pitchFamily="34" charset="0"/>
                <a:cs typeface="Arial" pitchFamily="34" charset="0"/>
              </a:rPr>
              <a:t>https://docs.google.com/viewer?a=v&amp;pid=sites&amp;srcid=ZGVmYXVsdGRvbWFpbnxvbG</a:t>
            </a:r>
          </a:p>
          <a:p>
            <a:pPr>
              <a:buNone/>
            </a:pPr>
            <a:r>
              <a:rPr lang="en-US" sz="2100" dirty="0">
                <a:solidFill>
                  <a:srgbClr val="FFC000"/>
                </a:solidFill>
                <a:latin typeface="Arial" pitchFamily="34" charset="0"/>
                <a:cs typeface="Arial" pitchFamily="34" charset="0"/>
              </a:rPr>
              <a:t>Vya2RyZXN8Z3g6MjU4MTc4NTNmMTdjMWVjNg</a:t>
            </a:r>
            <a:endParaRPr lang="en-US" sz="2100" dirty="0">
              <a:latin typeface="Arial" pitchFamily="34" charset="0"/>
              <a:cs typeface="Arial" pitchFamily="34" charset="0"/>
            </a:endParaRPr>
          </a:p>
          <a:p>
            <a:r>
              <a:rPr lang="en-US" sz="2100" dirty="0" err="1">
                <a:latin typeface="Arial" pitchFamily="34" charset="0"/>
                <a:cs typeface="Arial" pitchFamily="34" charset="0"/>
              </a:rPr>
              <a:t>Rizvi</a:t>
            </a:r>
            <a:r>
              <a:rPr lang="en-US" sz="2100" dirty="0">
                <a:latin typeface="Arial" pitchFamily="34" charset="0"/>
                <a:cs typeface="Arial" pitchFamily="34" charset="0"/>
              </a:rPr>
              <a:t>, A. R. ( 2018) ‘Effective Technical Communication’ 2nd edition, McGraw Hill Education Private Limited, Chennai.</a:t>
            </a:r>
          </a:p>
          <a:p>
            <a:r>
              <a:rPr lang="en-US" sz="2400" dirty="0" err="1"/>
              <a:t>Mishra</a:t>
            </a:r>
            <a:r>
              <a:rPr lang="en-US" sz="2400" dirty="0"/>
              <a:t>, B. &amp; Sharma, S.(2010) Communication Skills for Engineers and Scientists. First edition, PHI Learning Ltd.</a:t>
            </a:r>
          </a:p>
          <a:p>
            <a:endParaRPr lang="en-US" sz="2100" b="1"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a:xfrm>
            <a:off x="7715272" y="6305550"/>
            <a:ext cx="895328" cy="476250"/>
          </a:xfrm>
        </p:spPr>
        <p:txBody>
          <a:bodyPr/>
          <a:lstStyle/>
          <a:p>
            <a:r>
              <a:rPr lang="en-US" dirty="0">
                <a:solidFill>
                  <a:schemeClr val="tx1"/>
                </a:solidFill>
              </a:rPr>
              <a:t>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1676400"/>
            <a:ext cx="7772400" cy="4267200"/>
          </a:xfrm>
        </p:spPr>
        <p:txBody>
          <a:bodyPr/>
          <a:lstStyle/>
          <a:p>
            <a:pPr algn="just">
              <a:spcBef>
                <a:spcPts val="1200"/>
              </a:spcBef>
              <a:spcAft>
                <a:spcPts val="1200"/>
              </a:spcAft>
            </a:pPr>
            <a:r>
              <a:rPr lang="en-US" sz="2800" dirty="0"/>
              <a:t>‘A statement describing what has happened’ or ‘describing a state of affairs’.</a:t>
            </a:r>
          </a:p>
          <a:p>
            <a:pPr algn="just">
              <a:spcBef>
                <a:spcPts val="1200"/>
              </a:spcBef>
              <a:spcAft>
                <a:spcPts val="1200"/>
              </a:spcAft>
            </a:pPr>
            <a:r>
              <a:rPr lang="en-IN" sz="2800" dirty="0"/>
              <a:t>Announce as the result of an investigation, experience or finding</a:t>
            </a:r>
            <a:endParaRPr lang="en-US" sz="2800" dirty="0"/>
          </a:p>
          <a:p>
            <a:pPr algn="just">
              <a:spcBef>
                <a:spcPts val="1200"/>
              </a:spcBef>
              <a:spcAft>
                <a:spcPts val="1200"/>
              </a:spcAft>
            </a:pPr>
            <a:r>
              <a:rPr lang="en-US" sz="2800" dirty="0"/>
              <a:t>The word report is derived from the Latin words ‘</a:t>
            </a:r>
            <a:r>
              <a:rPr lang="en-US" sz="2800" dirty="0" err="1"/>
              <a:t>reportaire</a:t>
            </a:r>
            <a:r>
              <a:rPr lang="en-US" sz="2800" dirty="0"/>
              <a:t>’ which means to carry back (re=back + </a:t>
            </a:r>
            <a:r>
              <a:rPr lang="en-US" sz="2800" dirty="0" err="1"/>
              <a:t>portaire</a:t>
            </a:r>
            <a:r>
              <a:rPr lang="en-US" sz="2800" dirty="0"/>
              <a:t>=carry)</a:t>
            </a:r>
            <a:endParaRPr lang="en-IN" sz="2800" dirty="0"/>
          </a:p>
        </p:txBody>
      </p:sp>
      <p:sp>
        <p:nvSpPr>
          <p:cNvPr id="223251" name="Rectangle 19"/>
          <p:cNvSpPr>
            <a:spLocks noChangeArrowheads="1"/>
          </p:cNvSpPr>
          <p:nvPr/>
        </p:nvSpPr>
        <p:spPr bwMode="auto">
          <a:xfrm>
            <a:off x="2743200" y="609600"/>
            <a:ext cx="4419600" cy="641350"/>
          </a:xfrm>
          <a:prstGeom prst="rect">
            <a:avLst/>
          </a:prstGeom>
          <a:noFill/>
          <a:ln w="28575">
            <a:noFill/>
            <a:miter lim="800000"/>
            <a:headEnd/>
            <a:tailEnd/>
          </a:ln>
          <a:effectLst/>
        </p:spPr>
        <p:txBody>
          <a:bodyPr>
            <a:spAutoFit/>
          </a:bodyPr>
          <a:lstStyle/>
          <a:p>
            <a:pPr algn="ctr"/>
            <a:r>
              <a:rPr lang="en-US" sz="3600" dirty="0">
                <a:solidFill>
                  <a:schemeClr val="tx2"/>
                </a:solidFill>
              </a:rPr>
              <a:t>Report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a:xfrm>
            <a:off x="8001024" y="6305550"/>
            <a:ext cx="609576" cy="476250"/>
          </a:xfrm>
        </p:spPr>
        <p:txBody>
          <a:bodyPr/>
          <a:lstStyle/>
          <a:p>
            <a:r>
              <a:rPr lang="en-US" dirty="0">
                <a:solidFill>
                  <a:schemeClr val="tx1"/>
                </a:solidFill>
              </a:rPr>
              <a: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0" name="Rectangle 20"/>
          <p:cNvSpPr>
            <a:spLocks noGrp="1" noChangeArrowheads="1"/>
          </p:cNvSpPr>
          <p:nvPr>
            <p:ph type="body" idx="1"/>
          </p:nvPr>
        </p:nvSpPr>
        <p:spPr>
          <a:xfrm>
            <a:off x="838200" y="1828800"/>
            <a:ext cx="7924800" cy="4419600"/>
          </a:xfrm>
        </p:spPr>
        <p:txBody>
          <a:bodyPr/>
          <a:lstStyle/>
          <a:p>
            <a:pPr algn="just">
              <a:lnSpc>
                <a:spcPct val="130000"/>
              </a:lnSpc>
              <a:buFont typeface="Wingdings" pitchFamily="2" charset="2"/>
              <a:buNone/>
            </a:pPr>
            <a:r>
              <a:rPr lang="en-US" sz="2800" dirty="0">
                <a:latin typeface="Calibri" pitchFamily="34" charset="0"/>
              </a:rPr>
              <a:t>	‘A report is a </a:t>
            </a:r>
            <a:r>
              <a:rPr lang="en-US" sz="2800" dirty="0">
                <a:solidFill>
                  <a:schemeClr val="tx2"/>
                </a:solidFill>
                <a:latin typeface="Calibri" pitchFamily="34" charset="0"/>
              </a:rPr>
              <a:t>formal communication</a:t>
            </a:r>
            <a:r>
              <a:rPr lang="en-US" sz="2800" dirty="0">
                <a:latin typeface="Calibri" pitchFamily="34" charset="0"/>
              </a:rPr>
              <a:t> written for a </a:t>
            </a:r>
            <a:r>
              <a:rPr lang="en-US" sz="2800" dirty="0">
                <a:solidFill>
                  <a:schemeClr val="tx2"/>
                </a:solidFill>
                <a:latin typeface="Calibri" pitchFamily="34" charset="0"/>
              </a:rPr>
              <a:t>specific purpose</a:t>
            </a:r>
            <a:r>
              <a:rPr lang="en-US" sz="2800" dirty="0">
                <a:latin typeface="Calibri" pitchFamily="34" charset="0"/>
              </a:rPr>
              <a:t>; it includes a description of procedures followed for </a:t>
            </a:r>
            <a:r>
              <a:rPr lang="en-US" sz="2800" dirty="0">
                <a:solidFill>
                  <a:schemeClr val="tx2"/>
                </a:solidFill>
                <a:latin typeface="Calibri" pitchFamily="34" charset="0"/>
              </a:rPr>
              <a:t>collection and analysis</a:t>
            </a:r>
            <a:r>
              <a:rPr lang="en-US" sz="2800" dirty="0">
                <a:latin typeface="Calibri" pitchFamily="34" charset="0"/>
              </a:rPr>
              <a:t> of data, their </a:t>
            </a:r>
            <a:r>
              <a:rPr lang="en-US" sz="2800" dirty="0">
                <a:solidFill>
                  <a:schemeClr val="tx2"/>
                </a:solidFill>
                <a:latin typeface="Calibri" pitchFamily="34" charset="0"/>
              </a:rPr>
              <a:t>significance</a:t>
            </a:r>
            <a:r>
              <a:rPr lang="en-US" sz="2800" dirty="0">
                <a:latin typeface="Calibri" pitchFamily="34" charset="0"/>
              </a:rPr>
              <a:t>, the </a:t>
            </a:r>
            <a:r>
              <a:rPr lang="en-US" sz="2800" dirty="0">
                <a:solidFill>
                  <a:schemeClr val="tx2"/>
                </a:solidFill>
                <a:latin typeface="Calibri" pitchFamily="34" charset="0"/>
              </a:rPr>
              <a:t>conclusions drawn</a:t>
            </a:r>
            <a:r>
              <a:rPr lang="en-US" sz="2800" dirty="0">
                <a:latin typeface="Calibri" pitchFamily="34" charset="0"/>
              </a:rPr>
              <a:t> from them, and </a:t>
            </a:r>
            <a:r>
              <a:rPr lang="en-US" sz="2800" dirty="0">
                <a:solidFill>
                  <a:schemeClr val="tx2"/>
                </a:solidFill>
                <a:latin typeface="Calibri" pitchFamily="34" charset="0"/>
              </a:rPr>
              <a:t>recommendations</a:t>
            </a:r>
            <a:r>
              <a:rPr lang="en-US" sz="2800" dirty="0">
                <a:latin typeface="Calibri" pitchFamily="34" charset="0"/>
              </a:rPr>
              <a:t>, if required.’</a:t>
            </a:r>
          </a:p>
        </p:txBody>
      </p:sp>
      <p:sp>
        <p:nvSpPr>
          <p:cNvPr id="225298" name="Text Box 18"/>
          <p:cNvSpPr txBox="1">
            <a:spLocks noChangeArrowheads="1"/>
          </p:cNvSpPr>
          <p:nvPr/>
        </p:nvSpPr>
        <p:spPr bwMode="auto">
          <a:xfrm>
            <a:off x="1612900" y="641350"/>
            <a:ext cx="184150" cy="366713"/>
          </a:xfrm>
          <a:prstGeom prst="rect">
            <a:avLst/>
          </a:prstGeom>
          <a:noFill/>
          <a:ln w="28575">
            <a:noFill/>
            <a:miter lim="800000"/>
            <a:headEnd/>
            <a:tailEnd/>
          </a:ln>
          <a:effectLst/>
        </p:spPr>
        <p:txBody>
          <a:bodyPr wrap="none">
            <a:spAutoFit/>
          </a:bodyPr>
          <a:lstStyle/>
          <a:p>
            <a:endParaRPr lang="en-US"/>
          </a:p>
        </p:txBody>
      </p:sp>
      <p:sp>
        <p:nvSpPr>
          <p:cNvPr id="225301" name="Rectangle 21"/>
          <p:cNvSpPr>
            <a:spLocks noGrp="1" noChangeArrowheads="1"/>
          </p:cNvSpPr>
          <p:nvPr>
            <p:ph type="title"/>
          </p:nvPr>
        </p:nvSpPr>
        <p:spPr/>
        <p:txBody>
          <a:bodyPr/>
          <a:lstStyle/>
          <a:p>
            <a:r>
              <a:rPr lang="en-US">
                <a:latin typeface="Calibri" pitchFamily="34" charset="0"/>
              </a:rPr>
              <a:t>DEFINITION OF A REPORT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a:xfrm>
            <a:off x="8072462" y="6305550"/>
            <a:ext cx="538138" cy="476250"/>
          </a:xfrm>
        </p:spPr>
        <p:txBody>
          <a:bodyPr/>
          <a:lstStyle/>
          <a:p>
            <a:r>
              <a:rPr lang="en-US" dirty="0">
                <a:solidFill>
                  <a:schemeClr val="tx1"/>
                </a:solidFill>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93" name="Rectangle 13"/>
          <p:cNvSpPr>
            <a:spLocks noGrp="1" noChangeArrowheads="1"/>
          </p:cNvSpPr>
          <p:nvPr>
            <p:ph type="title"/>
          </p:nvPr>
        </p:nvSpPr>
        <p:spPr>
          <a:xfrm>
            <a:off x="1066800" y="1828800"/>
            <a:ext cx="7620000" cy="1190625"/>
          </a:xfrm>
          <a:effectLst>
            <a:outerShdw dist="28398" dir="1593903" algn="ctr" rotWithShape="0">
              <a:srgbClr val="808080">
                <a:alpha val="50000"/>
              </a:srgbClr>
            </a:outerShdw>
          </a:effectLst>
        </p:spPr>
        <p:txBody>
          <a:bodyPr anchor="t">
            <a:spAutoFit/>
          </a:bodyPr>
          <a:lstStyle/>
          <a:p>
            <a:br>
              <a:rPr lang="en-US">
                <a:latin typeface="Calibri" pitchFamily="34" charset="0"/>
              </a:rPr>
            </a:br>
            <a:endParaRPr lang="en-US">
              <a:latin typeface="Calibri" pitchFamily="34" charset="0"/>
            </a:endParaRPr>
          </a:p>
        </p:txBody>
      </p:sp>
      <p:sp>
        <p:nvSpPr>
          <p:cNvPr id="250895" name="Rectangle 15"/>
          <p:cNvSpPr>
            <a:spLocks noChangeArrowheads="1"/>
          </p:cNvSpPr>
          <p:nvPr/>
        </p:nvSpPr>
        <p:spPr bwMode="auto">
          <a:xfrm>
            <a:off x="762000" y="1638300"/>
            <a:ext cx="7315200" cy="4706938"/>
          </a:xfrm>
          <a:prstGeom prst="rect">
            <a:avLst/>
          </a:prstGeom>
          <a:noFill/>
          <a:ln w="28575">
            <a:noFill/>
            <a:miter lim="800000"/>
            <a:headEnd/>
            <a:tailEnd/>
          </a:ln>
          <a:effectLst/>
        </p:spPr>
        <p:txBody>
          <a:bodyPr>
            <a:spAutoFit/>
          </a:bodyPr>
          <a:lstStyle/>
          <a:p>
            <a:pPr>
              <a:lnSpc>
                <a:spcPct val="120000"/>
              </a:lnSpc>
              <a:buFontTx/>
              <a:buChar char="•"/>
            </a:pPr>
            <a:r>
              <a:rPr lang="en-US" sz="2800"/>
              <a:t> Precision </a:t>
            </a:r>
          </a:p>
          <a:p>
            <a:pPr>
              <a:lnSpc>
                <a:spcPct val="120000"/>
              </a:lnSpc>
              <a:buFontTx/>
              <a:buChar char="•"/>
            </a:pPr>
            <a:r>
              <a:rPr lang="en-US" sz="2800"/>
              <a:t> Accuracy of facts</a:t>
            </a:r>
          </a:p>
          <a:p>
            <a:pPr>
              <a:lnSpc>
                <a:spcPct val="120000"/>
              </a:lnSpc>
              <a:buFontTx/>
              <a:buChar char="•"/>
            </a:pPr>
            <a:r>
              <a:rPr lang="en-US" sz="2800"/>
              <a:t> Relevance</a:t>
            </a:r>
          </a:p>
          <a:p>
            <a:pPr>
              <a:lnSpc>
                <a:spcPct val="120000"/>
              </a:lnSpc>
              <a:buFontTx/>
              <a:buChar char="•"/>
            </a:pPr>
            <a:r>
              <a:rPr lang="en-US" sz="2800"/>
              <a:t> Reader orientation</a:t>
            </a:r>
          </a:p>
          <a:p>
            <a:pPr>
              <a:lnSpc>
                <a:spcPct val="120000"/>
              </a:lnSpc>
              <a:buFontTx/>
              <a:buChar char="•"/>
            </a:pPr>
            <a:r>
              <a:rPr lang="en-US" sz="2800"/>
              <a:t> Brevity</a:t>
            </a:r>
          </a:p>
          <a:p>
            <a:pPr>
              <a:lnSpc>
                <a:spcPct val="120000"/>
              </a:lnSpc>
              <a:buFontTx/>
              <a:buChar char="•"/>
            </a:pPr>
            <a:r>
              <a:rPr lang="en-US" sz="2800"/>
              <a:t> Clarity</a:t>
            </a:r>
          </a:p>
          <a:p>
            <a:pPr>
              <a:lnSpc>
                <a:spcPct val="120000"/>
              </a:lnSpc>
              <a:buFontTx/>
              <a:buChar char="•"/>
            </a:pPr>
            <a:r>
              <a:rPr lang="en-US" sz="2800"/>
              <a:t> Grammatical accuracy</a:t>
            </a:r>
          </a:p>
          <a:p>
            <a:pPr>
              <a:lnSpc>
                <a:spcPct val="120000"/>
              </a:lnSpc>
              <a:buFontTx/>
              <a:buChar char="•"/>
            </a:pPr>
            <a:r>
              <a:rPr lang="en-US" sz="2800"/>
              <a:t> Simple and unambiguous language</a:t>
            </a:r>
          </a:p>
          <a:p>
            <a:pPr>
              <a:lnSpc>
                <a:spcPct val="120000"/>
              </a:lnSpc>
              <a:buFontTx/>
              <a:buChar char="•"/>
            </a:pPr>
            <a:r>
              <a:rPr lang="en-US" sz="2800"/>
              <a:t> Objectivity of recommendations</a:t>
            </a:r>
          </a:p>
        </p:txBody>
      </p:sp>
      <p:sp>
        <p:nvSpPr>
          <p:cNvPr id="250896" name="Rectangle 16"/>
          <p:cNvSpPr>
            <a:spLocks noChangeArrowheads="1"/>
          </p:cNvSpPr>
          <p:nvPr/>
        </p:nvSpPr>
        <p:spPr bwMode="auto">
          <a:xfrm>
            <a:off x="685800" y="762000"/>
            <a:ext cx="8229600" cy="641350"/>
          </a:xfrm>
          <a:prstGeom prst="rect">
            <a:avLst/>
          </a:prstGeom>
          <a:noFill/>
          <a:ln w="28575">
            <a:noFill/>
            <a:miter lim="800000"/>
            <a:headEnd/>
            <a:tailEnd/>
          </a:ln>
          <a:effectLst/>
        </p:spPr>
        <p:txBody>
          <a:bodyPr>
            <a:spAutoFit/>
          </a:bodyPr>
          <a:lstStyle/>
          <a:p>
            <a:pPr algn="ctr"/>
            <a:r>
              <a:rPr lang="en-US" sz="3600" dirty="0">
                <a:solidFill>
                  <a:schemeClr val="tx2"/>
                </a:solidFill>
              </a:rPr>
              <a:t>Characteristics of a good report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a:xfrm>
            <a:off x="7929586" y="6305550"/>
            <a:ext cx="681014" cy="476250"/>
          </a:xfrm>
        </p:spPr>
        <p:txBody>
          <a:bodyPr/>
          <a:lstStyle/>
          <a:p>
            <a:r>
              <a:rPr lang="en-US" dirty="0">
                <a:solidFill>
                  <a:schemeClr val="tx1"/>
                </a:solidFill>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0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8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089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9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08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08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08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089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53" name="Rectangle 13"/>
          <p:cNvSpPr>
            <a:spLocks noGrp="1" noChangeArrowheads="1"/>
          </p:cNvSpPr>
          <p:nvPr>
            <p:ph type="title"/>
          </p:nvPr>
        </p:nvSpPr>
        <p:spPr>
          <a:xfrm>
            <a:off x="762000" y="1600200"/>
            <a:ext cx="8382000" cy="5216525"/>
          </a:xfrm>
          <a:effectLst>
            <a:outerShdw dist="28398" dir="1593903" algn="ctr" rotWithShape="0">
              <a:srgbClr val="808080">
                <a:alpha val="50000"/>
              </a:srgbClr>
            </a:outerShdw>
          </a:effectLst>
        </p:spPr>
        <p:txBody>
          <a:bodyPr anchor="t">
            <a:spAutoFit/>
          </a:bodyPr>
          <a:lstStyle/>
          <a:p>
            <a:r>
              <a:rPr lang="en-US" sz="2800">
                <a:solidFill>
                  <a:schemeClr val="tx1"/>
                </a:solidFill>
                <a:latin typeface="Calibri" pitchFamily="34" charset="0"/>
              </a:rPr>
              <a:t>What kind of report is requested?</a:t>
            </a:r>
            <a:br>
              <a:rPr lang="en-US" sz="2800">
                <a:solidFill>
                  <a:schemeClr val="tx1"/>
                </a:solidFill>
                <a:latin typeface="Calibri" pitchFamily="34" charset="0"/>
              </a:rPr>
            </a:br>
            <a:br>
              <a:rPr lang="en-US" sz="2800">
                <a:solidFill>
                  <a:schemeClr val="tx1"/>
                </a:solidFill>
                <a:latin typeface="Calibri" pitchFamily="34" charset="0"/>
              </a:rPr>
            </a:br>
            <a:r>
              <a:rPr lang="en-US" sz="2800">
                <a:solidFill>
                  <a:schemeClr val="tx1"/>
                </a:solidFill>
                <a:latin typeface="Calibri" pitchFamily="34" charset="0"/>
              </a:rPr>
              <a:t>How much time has been allowed to prepare the report? </a:t>
            </a:r>
            <a:br>
              <a:rPr lang="en-US" sz="2800">
                <a:solidFill>
                  <a:schemeClr val="tx1"/>
                </a:solidFill>
                <a:latin typeface="Calibri" pitchFamily="34" charset="0"/>
              </a:rPr>
            </a:br>
            <a:br>
              <a:rPr lang="en-US" sz="2800">
                <a:solidFill>
                  <a:schemeClr val="tx1"/>
                </a:solidFill>
                <a:latin typeface="Calibri" pitchFamily="34" charset="0"/>
              </a:rPr>
            </a:br>
            <a:r>
              <a:rPr lang="en-US" sz="2800">
                <a:solidFill>
                  <a:schemeClr val="tx1"/>
                </a:solidFill>
                <a:latin typeface="Calibri" pitchFamily="34" charset="0"/>
              </a:rPr>
              <a:t>What is the purpose of the report?</a:t>
            </a:r>
            <a:br>
              <a:rPr lang="en-US" sz="2800">
                <a:solidFill>
                  <a:schemeClr val="tx1"/>
                </a:solidFill>
                <a:latin typeface="Calibri" pitchFamily="34" charset="0"/>
              </a:rPr>
            </a:br>
            <a:br>
              <a:rPr lang="en-US" sz="2800">
                <a:solidFill>
                  <a:schemeClr val="tx1"/>
                </a:solidFill>
                <a:latin typeface="Calibri" pitchFamily="34" charset="0"/>
              </a:rPr>
            </a:br>
            <a:r>
              <a:rPr lang="en-US" sz="2800">
                <a:solidFill>
                  <a:schemeClr val="tx1"/>
                </a:solidFill>
                <a:latin typeface="Calibri" pitchFamily="34" charset="0"/>
              </a:rPr>
              <a:t>What exactly has to be examined?</a:t>
            </a:r>
            <a:br>
              <a:rPr lang="en-US" sz="2800">
                <a:solidFill>
                  <a:schemeClr val="tx1"/>
                </a:solidFill>
                <a:latin typeface="Calibri" pitchFamily="34" charset="0"/>
              </a:rPr>
            </a:br>
            <a:br>
              <a:rPr lang="en-US" sz="2800">
                <a:solidFill>
                  <a:schemeClr val="tx1"/>
                </a:solidFill>
                <a:latin typeface="Calibri" pitchFamily="34" charset="0"/>
              </a:rPr>
            </a:br>
            <a:r>
              <a:rPr lang="en-US" sz="2800">
                <a:solidFill>
                  <a:schemeClr val="tx1"/>
                </a:solidFill>
                <a:latin typeface="Calibri" pitchFamily="34" charset="0"/>
              </a:rPr>
              <a:t>What facts are to be furnished?</a:t>
            </a:r>
            <a:br>
              <a:rPr lang="en-US" sz="2800">
                <a:solidFill>
                  <a:schemeClr val="tx1"/>
                </a:solidFill>
                <a:latin typeface="Calibri" pitchFamily="34" charset="0"/>
              </a:rPr>
            </a:br>
            <a:br>
              <a:rPr lang="en-US" sz="2800">
                <a:solidFill>
                  <a:schemeClr val="tx1"/>
                </a:solidFill>
                <a:latin typeface="Calibri" pitchFamily="34" charset="0"/>
              </a:rPr>
            </a:br>
            <a:r>
              <a:rPr lang="en-US" sz="2800">
                <a:solidFill>
                  <a:schemeClr val="tx1"/>
                </a:solidFill>
                <a:latin typeface="Calibri" pitchFamily="34" charset="0"/>
              </a:rPr>
              <a:t>For whom is the report meant? </a:t>
            </a:r>
          </a:p>
        </p:txBody>
      </p:sp>
      <p:sp>
        <p:nvSpPr>
          <p:cNvPr id="240658" name="Rectangle 18"/>
          <p:cNvSpPr>
            <a:spLocks noChangeArrowheads="1"/>
          </p:cNvSpPr>
          <p:nvPr/>
        </p:nvSpPr>
        <p:spPr bwMode="auto">
          <a:xfrm>
            <a:off x="914400" y="685800"/>
            <a:ext cx="8001000" cy="579438"/>
          </a:xfrm>
          <a:prstGeom prst="rect">
            <a:avLst/>
          </a:prstGeom>
          <a:noFill/>
          <a:ln w="28575">
            <a:noFill/>
            <a:miter lim="800000"/>
            <a:headEnd/>
            <a:tailEnd/>
          </a:ln>
          <a:effectLst/>
        </p:spPr>
        <p:txBody>
          <a:bodyPr>
            <a:spAutoFit/>
          </a:bodyPr>
          <a:lstStyle/>
          <a:p>
            <a:pPr algn="ctr"/>
            <a:r>
              <a:rPr lang="en-US" sz="3200" b="1">
                <a:solidFill>
                  <a:schemeClr val="tx2"/>
                </a:solidFill>
              </a:rPr>
              <a:t>Key Points while drafting a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8143900" y="6215082"/>
            <a:ext cx="681014" cy="476250"/>
          </a:xfrm>
        </p:spPr>
        <p:txBody>
          <a:bodyPr/>
          <a:lstStyle/>
          <a:p>
            <a:r>
              <a:rPr lang="en-US" dirty="0">
                <a:solidFill>
                  <a:schemeClr val="tx1"/>
                </a:solidFill>
              </a:rPr>
              <a:t>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1066800" y="1828800"/>
            <a:ext cx="7620000" cy="1190625"/>
          </a:xfrm>
          <a:effectLst>
            <a:outerShdw dist="28398" dir="1593903" algn="ctr" rotWithShape="0">
              <a:srgbClr val="808080">
                <a:alpha val="50000"/>
              </a:srgbClr>
            </a:outerShdw>
          </a:effectLst>
        </p:spPr>
        <p:txBody>
          <a:bodyPr anchor="t">
            <a:spAutoFit/>
          </a:bodyPr>
          <a:lstStyle/>
          <a:p>
            <a:br>
              <a:rPr lang="en-US">
                <a:latin typeface="Calibri" pitchFamily="34" charset="0"/>
              </a:rPr>
            </a:br>
            <a:endParaRPr lang="en-US">
              <a:latin typeface="Calibri" pitchFamily="34" charset="0"/>
            </a:endParaRPr>
          </a:p>
        </p:txBody>
      </p:sp>
      <p:sp>
        <p:nvSpPr>
          <p:cNvPr id="299011" name="Rectangle 3"/>
          <p:cNvSpPr>
            <a:spLocks noChangeArrowheads="1"/>
          </p:cNvSpPr>
          <p:nvPr/>
        </p:nvSpPr>
        <p:spPr bwMode="auto">
          <a:xfrm>
            <a:off x="914400" y="1981200"/>
            <a:ext cx="7772400" cy="3851275"/>
          </a:xfrm>
          <a:prstGeom prst="rect">
            <a:avLst/>
          </a:prstGeom>
          <a:noFill/>
          <a:ln w="28575">
            <a:noFill/>
            <a:miter lim="800000"/>
            <a:headEnd/>
            <a:tailEnd/>
          </a:ln>
          <a:effectLst/>
        </p:spPr>
        <p:txBody>
          <a:bodyPr>
            <a:spAutoFit/>
          </a:bodyPr>
          <a:lstStyle/>
          <a:p>
            <a:pPr>
              <a:lnSpc>
                <a:spcPct val="220000"/>
              </a:lnSpc>
            </a:pPr>
            <a:r>
              <a:rPr lang="en-US" sz="2800" dirty="0"/>
              <a:t>1.Determining the purpose of the report</a:t>
            </a:r>
          </a:p>
          <a:p>
            <a:pPr>
              <a:lnSpc>
                <a:spcPct val="220000"/>
              </a:lnSpc>
            </a:pPr>
            <a:r>
              <a:rPr lang="en-US" sz="2800" dirty="0"/>
              <a:t>2.Gathering the needed information</a:t>
            </a:r>
          </a:p>
          <a:p>
            <a:pPr>
              <a:lnSpc>
                <a:spcPct val="220000"/>
              </a:lnSpc>
            </a:pPr>
            <a:r>
              <a:rPr lang="en-US" sz="2800" dirty="0"/>
              <a:t>3.Applying the findings to the problem</a:t>
            </a:r>
          </a:p>
          <a:p>
            <a:pPr>
              <a:lnSpc>
                <a:spcPct val="220000"/>
              </a:lnSpc>
            </a:pPr>
            <a:r>
              <a:rPr lang="en-US" sz="2800" dirty="0"/>
              <a:t>4.Organising the information</a:t>
            </a:r>
          </a:p>
        </p:txBody>
      </p:sp>
      <p:sp>
        <p:nvSpPr>
          <p:cNvPr id="299012" name="Rectangle 4"/>
          <p:cNvSpPr>
            <a:spLocks noChangeArrowheads="1"/>
          </p:cNvSpPr>
          <p:nvPr/>
        </p:nvSpPr>
        <p:spPr bwMode="auto">
          <a:xfrm>
            <a:off x="1066800" y="838200"/>
            <a:ext cx="7620000" cy="579438"/>
          </a:xfrm>
          <a:prstGeom prst="rect">
            <a:avLst/>
          </a:prstGeom>
          <a:noFill/>
          <a:ln w="28575">
            <a:noFill/>
            <a:miter lim="800000"/>
            <a:headEnd/>
            <a:tailEnd/>
          </a:ln>
          <a:effectLst/>
        </p:spPr>
        <p:txBody>
          <a:bodyPr>
            <a:spAutoFit/>
          </a:bodyPr>
          <a:lstStyle/>
          <a:p>
            <a:r>
              <a:rPr lang="en-US" sz="3200" b="1" dirty="0">
                <a:solidFill>
                  <a:schemeClr val="tx2"/>
                </a:solidFill>
              </a:rPr>
              <a:t>Steps for writing a good report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a:xfrm>
            <a:off x="8072462" y="6305550"/>
            <a:ext cx="538138" cy="476250"/>
          </a:xfrm>
        </p:spPr>
        <p:txBody>
          <a:bodyPr/>
          <a:lstStyle/>
          <a:p>
            <a:r>
              <a:rPr lang="en-US" dirty="0">
                <a:solidFill>
                  <a:schemeClr val="tx1"/>
                </a:solidFill>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wipe(left)">
                                      <p:cBhvr>
                                        <p:cTn id="7" dur="10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901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99011">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99011">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99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1524000" y="1981200"/>
            <a:ext cx="6781800" cy="3508375"/>
          </a:xfrm>
          <a:prstGeom prst="rect">
            <a:avLst/>
          </a:prstGeom>
          <a:noFill/>
          <a:ln w="28575">
            <a:noFill/>
            <a:miter lim="800000"/>
            <a:headEnd/>
            <a:tailEnd/>
          </a:ln>
          <a:effectLst/>
        </p:spPr>
        <p:txBody>
          <a:bodyPr>
            <a:spAutoFit/>
          </a:bodyPr>
          <a:lstStyle/>
          <a:p>
            <a:pPr>
              <a:lnSpc>
                <a:spcPct val="200000"/>
              </a:lnSpc>
              <a:buFontTx/>
              <a:buChar char="•"/>
            </a:pPr>
            <a:r>
              <a:rPr lang="en-US" sz="2800"/>
              <a:t> Identify the problem</a:t>
            </a:r>
          </a:p>
          <a:p>
            <a:pPr>
              <a:lnSpc>
                <a:spcPct val="200000"/>
              </a:lnSpc>
              <a:buFontTx/>
              <a:buChar char="•"/>
            </a:pPr>
            <a:r>
              <a:rPr lang="en-US" sz="2800"/>
              <a:t> Substantiate it</a:t>
            </a:r>
          </a:p>
          <a:p>
            <a:pPr>
              <a:lnSpc>
                <a:spcPct val="200000"/>
              </a:lnSpc>
              <a:buFontTx/>
              <a:buChar char="•"/>
            </a:pPr>
            <a:r>
              <a:rPr lang="en-US" sz="2800"/>
              <a:t> Gather all relevant information</a:t>
            </a:r>
          </a:p>
          <a:p>
            <a:pPr>
              <a:lnSpc>
                <a:spcPct val="200000"/>
              </a:lnSpc>
              <a:buFontTx/>
              <a:buChar char="•"/>
            </a:pPr>
            <a:r>
              <a:rPr lang="en-US" sz="2800"/>
              <a:t> State the problem clearly</a:t>
            </a:r>
          </a:p>
        </p:txBody>
      </p:sp>
      <p:sp>
        <p:nvSpPr>
          <p:cNvPr id="301059" name="Rectangle 3"/>
          <p:cNvSpPr>
            <a:spLocks noChangeArrowheads="1"/>
          </p:cNvSpPr>
          <p:nvPr/>
        </p:nvSpPr>
        <p:spPr bwMode="auto">
          <a:xfrm>
            <a:off x="762000" y="619780"/>
            <a:ext cx="8229600" cy="646331"/>
          </a:xfrm>
          <a:prstGeom prst="rect">
            <a:avLst/>
          </a:prstGeom>
          <a:noFill/>
          <a:ln w="28575">
            <a:noFill/>
            <a:miter lim="800000"/>
            <a:headEnd/>
            <a:tailEnd/>
          </a:ln>
          <a:effectLst/>
        </p:spPr>
        <p:txBody>
          <a:bodyPr>
            <a:spAutoFit/>
          </a:bodyPr>
          <a:lstStyle/>
          <a:p>
            <a:r>
              <a:rPr lang="en-US" sz="3600" b="1" dirty="0">
                <a:solidFill>
                  <a:schemeClr val="tx2"/>
                </a:solidFill>
                <a:latin typeface="Calibri" pitchFamily="34" charset="0"/>
              </a:rPr>
              <a:t>1. Determine the purpose of the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a:xfrm>
            <a:off x="8001024" y="6305550"/>
            <a:ext cx="609576" cy="476250"/>
          </a:xfrm>
        </p:spPr>
        <p:txBody>
          <a:bodyPr/>
          <a:lstStyle/>
          <a:p>
            <a:r>
              <a:rPr lang="en-US" dirty="0">
                <a:solidFill>
                  <a:schemeClr val="tx1"/>
                </a:solidFill>
              </a:rPr>
              <a:t>8</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066800" y="1828800"/>
            <a:ext cx="7620000" cy="1190625"/>
          </a:xfrm>
          <a:effectLst>
            <a:outerShdw dist="28398" dir="1593903" algn="ctr" rotWithShape="0">
              <a:srgbClr val="808080">
                <a:alpha val="50000"/>
              </a:srgbClr>
            </a:outerShdw>
          </a:effectLst>
        </p:spPr>
        <p:txBody>
          <a:bodyPr anchor="t">
            <a:spAutoFit/>
          </a:bodyPr>
          <a:lstStyle/>
          <a:p>
            <a:br>
              <a:rPr lang="en-US">
                <a:latin typeface="Calibri" pitchFamily="34" charset="0"/>
              </a:rPr>
            </a:br>
            <a:endParaRPr lang="en-US">
              <a:latin typeface="Calibri" pitchFamily="34" charset="0"/>
            </a:endParaRPr>
          </a:p>
        </p:txBody>
      </p:sp>
      <p:sp>
        <p:nvSpPr>
          <p:cNvPr id="303107" name="Rectangle 3"/>
          <p:cNvSpPr>
            <a:spLocks noChangeArrowheads="1"/>
          </p:cNvSpPr>
          <p:nvPr/>
        </p:nvSpPr>
        <p:spPr bwMode="auto">
          <a:xfrm>
            <a:off x="914400" y="609600"/>
            <a:ext cx="7848600" cy="5813899"/>
          </a:xfrm>
          <a:prstGeom prst="rect">
            <a:avLst/>
          </a:prstGeom>
          <a:solidFill>
            <a:schemeClr val="bg1"/>
          </a:solidFill>
          <a:ln w="28575">
            <a:noFill/>
            <a:miter lim="800000"/>
            <a:headEnd/>
            <a:tailEnd/>
          </a:ln>
          <a:effectLst/>
        </p:spPr>
        <p:txBody>
          <a:bodyPr>
            <a:spAutoFit/>
          </a:bodyPr>
          <a:lstStyle/>
          <a:p>
            <a:pPr marL="457200" indent="-457200" algn="just"/>
            <a:r>
              <a:rPr lang="en-US" sz="2600" dirty="0"/>
              <a:t>The problem statement may be </a:t>
            </a:r>
          </a:p>
          <a:p>
            <a:pPr marL="457200" indent="-457200" algn="just"/>
            <a:endParaRPr lang="en-US" sz="2600" dirty="0"/>
          </a:p>
          <a:p>
            <a:pPr marL="457200" indent="-457200" algn="just">
              <a:buFontTx/>
              <a:buChar char="•"/>
            </a:pPr>
            <a:r>
              <a:rPr lang="en-US" sz="2600" dirty="0"/>
              <a:t>An infinitive phrase (“To determine the reasons behind growing smoking tendency among teenagers)</a:t>
            </a:r>
          </a:p>
          <a:p>
            <a:pPr marL="457200" indent="-457200" algn="just">
              <a:buFontTx/>
              <a:buChar char="•"/>
            </a:pPr>
            <a:endParaRPr lang="en-US" sz="2600" dirty="0"/>
          </a:p>
          <a:p>
            <a:pPr marL="457200" indent="-457200" algn="just">
              <a:buFontTx/>
              <a:buChar char="•"/>
            </a:pPr>
            <a:r>
              <a:rPr lang="en-US" sz="2600" dirty="0"/>
              <a:t>A question (“What are the causes of decreasing sales at store X?”)</a:t>
            </a:r>
          </a:p>
          <a:p>
            <a:pPr marL="457200" indent="-457200" algn="just">
              <a:buFontTx/>
              <a:buChar char="•"/>
            </a:pPr>
            <a:endParaRPr lang="en-US" sz="2600" dirty="0"/>
          </a:p>
          <a:p>
            <a:pPr marL="457200" indent="-457200" algn="just">
              <a:buFontTx/>
              <a:buChar char="•"/>
            </a:pPr>
            <a:r>
              <a:rPr lang="en-US" sz="2600" dirty="0"/>
              <a:t>A declarative statement (“There is a decline in extra-curricular participation among students and the board wants to know why”)</a:t>
            </a:r>
          </a:p>
          <a:p>
            <a:pPr marL="457200" indent="-457200" algn="just" eaLnBrk="1" hangingPunct="1">
              <a:lnSpc>
                <a:spcPct val="80000"/>
              </a:lnSpc>
              <a:spcBef>
                <a:spcPct val="50000"/>
              </a:spcBef>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a:xfrm>
            <a:off x="8072462" y="6305550"/>
            <a:ext cx="538138" cy="476250"/>
          </a:xfrm>
        </p:spPr>
        <p:txBody>
          <a:bodyPr/>
          <a:lstStyle/>
          <a:p>
            <a:r>
              <a:rPr lang="en-US" dirty="0">
                <a:solidFill>
                  <a:schemeClr val="tx1"/>
                </a:solidFill>
              </a:rPr>
              <a:t>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3106"/>
                                        </p:tgtEl>
                                        <p:attrNameLst>
                                          <p:attrName>style.visibility</p:attrName>
                                        </p:attrNameLst>
                                      </p:cBhvr>
                                      <p:to>
                                        <p:strVal val="visible"/>
                                      </p:to>
                                    </p:set>
                                    <p:animEffect transition="in" filter="wipe(left)">
                                      <p:cBhvr>
                                        <p:cTn id="7" dur="1000"/>
                                        <p:tgtEl>
                                          <p:spTgt spid="30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2207</TotalTime>
  <Words>1393</Words>
  <Application>Microsoft Office PowerPoint</Application>
  <PresentationFormat>On-screen Show (4:3)</PresentationFormat>
  <Paragraphs>241</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Gill Sans MT</vt:lpstr>
      <vt:lpstr>Times New Roman</vt:lpstr>
      <vt:lpstr>Verdana</vt:lpstr>
      <vt:lpstr>Wingdings</vt:lpstr>
      <vt:lpstr>Wingdings 2</vt:lpstr>
      <vt:lpstr>Solstice</vt:lpstr>
      <vt:lpstr>Report Writing   Department of Humanities &amp; Social Sciences</vt:lpstr>
      <vt:lpstr>Key points to be covered</vt:lpstr>
      <vt:lpstr>PowerPoint Presentation</vt:lpstr>
      <vt:lpstr>DEFINITION OF A REPORT</vt:lpstr>
      <vt:lpstr> </vt:lpstr>
      <vt:lpstr>What kind of report is requested?  How much time has been allowed to prepare the report?   What is the purpose of the report?  What exactly has to be examined?  What facts are to be furnished?  For whom is the report meant? </vt:lpstr>
      <vt:lpstr> </vt:lpstr>
      <vt:lpstr>PowerPoint Presentation</vt:lpstr>
      <vt:lpstr> </vt:lpstr>
      <vt:lpstr>2. Gathering the needed information</vt:lpstr>
      <vt:lpstr>3. Applying the findings to the problem</vt:lpstr>
      <vt:lpstr>4. Organizing the information</vt:lpstr>
      <vt:lpstr>PowerPoint Presentation</vt:lpstr>
      <vt:lpstr>Writing the Report</vt:lpstr>
      <vt:lpstr>Writing the Report</vt:lpstr>
      <vt:lpstr>Writing the Report</vt:lpstr>
      <vt:lpstr>Writing the Report</vt:lpstr>
      <vt:lpstr>Writing the Report</vt:lpstr>
      <vt:lpstr>Let’s Revise!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Swami Vivekananda</dc:title>
  <dc:creator>hp</dc:creator>
  <cp:lastModifiedBy>Saiessh Sharma</cp:lastModifiedBy>
  <cp:revision>92</cp:revision>
  <dcterms:created xsi:type="dcterms:W3CDTF">2006-08-16T00:00:00Z</dcterms:created>
  <dcterms:modified xsi:type="dcterms:W3CDTF">2020-11-26T13:52:37Z</dcterms:modified>
</cp:coreProperties>
</file>