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5"/>
  </p:notesMasterIdLst>
  <p:sldIdLst>
    <p:sldId id="305" r:id="rId2"/>
    <p:sldId id="341" r:id="rId3"/>
    <p:sldId id="322"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3" r:id="rId23"/>
    <p:sldId id="34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5170" autoAdjust="0"/>
  </p:normalViewPr>
  <p:slideViewPr>
    <p:cSldViewPr>
      <p:cViewPr varScale="1">
        <p:scale>
          <a:sx n="105" d="100"/>
          <a:sy n="105" d="100"/>
        </p:scale>
        <p:origin x="171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autoTitleDeleted val="1"/>
    <c:plotArea>
      <c:layout/>
      <c:lineChart>
        <c:grouping val="standard"/>
        <c:varyColors val="0"/>
        <c:ser>
          <c:idx val="0"/>
          <c:order val="0"/>
          <c:tx>
            <c:strRef>
              <c:f>Sheet1!$A$2</c:f>
              <c:strCache>
                <c:ptCount val="1"/>
                <c:pt idx="0">
                  <c:v>Portico Soaps</c:v>
                </c:pt>
              </c:strCache>
            </c:strRef>
          </c:tx>
          <c:marker>
            <c:symbol val="none"/>
          </c:marker>
          <c:cat>
            <c:strRef>
              <c:f>Sheet1!$B$1:$D$1</c:f>
              <c:strCache>
                <c:ptCount val="3"/>
                <c:pt idx="0">
                  <c:v>1st Quarter</c:v>
                </c:pt>
                <c:pt idx="1">
                  <c:v>2nd Quarter</c:v>
                </c:pt>
                <c:pt idx="2">
                  <c:v>3rd Quarter </c:v>
                </c:pt>
              </c:strCache>
            </c:strRef>
          </c:cat>
          <c:val>
            <c:numRef>
              <c:f>Sheet1!$B$2:$D$2</c:f>
              <c:numCache>
                <c:formatCode>General</c:formatCode>
                <c:ptCount val="3"/>
                <c:pt idx="0">
                  <c:v>3.3</c:v>
                </c:pt>
                <c:pt idx="1">
                  <c:v>2.4</c:v>
                </c:pt>
                <c:pt idx="2">
                  <c:v>2</c:v>
                </c:pt>
              </c:numCache>
            </c:numRef>
          </c:val>
          <c:smooth val="0"/>
          <c:extLst>
            <c:ext xmlns:c16="http://schemas.microsoft.com/office/drawing/2014/chart" uri="{C3380CC4-5D6E-409C-BE32-E72D297353CC}">
              <c16:uniqueId val="{00000000-7492-4535-8434-B5C5283365F4}"/>
            </c:ext>
          </c:extLst>
        </c:ser>
        <c:ser>
          <c:idx val="1"/>
          <c:order val="1"/>
          <c:tx>
            <c:strRef>
              <c:f>Sheet1!$A$3</c:f>
              <c:strCache>
                <c:ptCount val="1"/>
                <c:pt idx="0">
                  <c:v>Compt. 1</c:v>
                </c:pt>
              </c:strCache>
            </c:strRef>
          </c:tx>
          <c:marker>
            <c:symbol val="none"/>
          </c:marker>
          <c:cat>
            <c:strRef>
              <c:f>Sheet1!$B$1:$D$1</c:f>
              <c:strCache>
                <c:ptCount val="3"/>
                <c:pt idx="0">
                  <c:v>1st Quarter</c:v>
                </c:pt>
                <c:pt idx="1">
                  <c:v>2nd Quarter</c:v>
                </c:pt>
                <c:pt idx="2">
                  <c:v>3rd Quarter </c:v>
                </c:pt>
              </c:strCache>
            </c:strRef>
          </c:cat>
          <c:val>
            <c:numRef>
              <c:f>Sheet1!$B$3:$D$3</c:f>
              <c:numCache>
                <c:formatCode>General</c:formatCode>
                <c:ptCount val="3"/>
                <c:pt idx="0">
                  <c:v>2.5</c:v>
                </c:pt>
                <c:pt idx="1">
                  <c:v>4.4000000000000004</c:v>
                </c:pt>
                <c:pt idx="2">
                  <c:v>6.5</c:v>
                </c:pt>
              </c:numCache>
            </c:numRef>
          </c:val>
          <c:smooth val="0"/>
          <c:extLst>
            <c:ext xmlns:c16="http://schemas.microsoft.com/office/drawing/2014/chart" uri="{C3380CC4-5D6E-409C-BE32-E72D297353CC}">
              <c16:uniqueId val="{00000001-7492-4535-8434-B5C5283365F4}"/>
            </c:ext>
          </c:extLst>
        </c:ser>
        <c:ser>
          <c:idx val="2"/>
          <c:order val="2"/>
          <c:tx>
            <c:strRef>
              <c:f>Sheet1!$A$4</c:f>
              <c:strCache>
                <c:ptCount val="1"/>
                <c:pt idx="0">
                  <c:v>Compt. 2</c:v>
                </c:pt>
              </c:strCache>
            </c:strRef>
          </c:tx>
          <c:marker>
            <c:symbol val="none"/>
          </c:marker>
          <c:cat>
            <c:strRef>
              <c:f>Sheet1!$B$1:$D$1</c:f>
              <c:strCache>
                <c:ptCount val="3"/>
                <c:pt idx="0">
                  <c:v>1st Quarter</c:v>
                </c:pt>
                <c:pt idx="1">
                  <c:v>2nd Quarter</c:v>
                </c:pt>
                <c:pt idx="2">
                  <c:v>3rd Quarter </c:v>
                </c:pt>
              </c:strCache>
            </c:strRef>
          </c:cat>
          <c:val>
            <c:numRef>
              <c:f>Sheet1!$B$4:$D$4</c:f>
              <c:numCache>
                <c:formatCode>General</c:formatCode>
                <c:ptCount val="3"/>
                <c:pt idx="0">
                  <c:v>3.5</c:v>
                </c:pt>
                <c:pt idx="1">
                  <c:v>4.8</c:v>
                </c:pt>
                <c:pt idx="2">
                  <c:v>4.5</c:v>
                </c:pt>
              </c:numCache>
            </c:numRef>
          </c:val>
          <c:smooth val="0"/>
          <c:extLst>
            <c:ext xmlns:c16="http://schemas.microsoft.com/office/drawing/2014/chart" uri="{C3380CC4-5D6E-409C-BE32-E72D297353CC}">
              <c16:uniqueId val="{00000002-7492-4535-8434-B5C5283365F4}"/>
            </c:ext>
          </c:extLst>
        </c:ser>
        <c:dLbls>
          <c:showLegendKey val="0"/>
          <c:showVal val="0"/>
          <c:showCatName val="0"/>
          <c:showSerName val="0"/>
          <c:showPercent val="0"/>
          <c:showBubbleSize val="0"/>
        </c:dLbls>
        <c:smooth val="0"/>
        <c:axId val="151975040"/>
        <c:axId val="151976576"/>
      </c:lineChart>
      <c:catAx>
        <c:axId val="151975040"/>
        <c:scaling>
          <c:orientation val="minMax"/>
        </c:scaling>
        <c:delete val="0"/>
        <c:axPos val="b"/>
        <c:numFmt formatCode="General" sourceLinked="0"/>
        <c:majorTickMark val="none"/>
        <c:minorTickMark val="none"/>
        <c:tickLblPos val="nextTo"/>
        <c:txPr>
          <a:bodyPr/>
          <a:lstStyle/>
          <a:p>
            <a:pPr>
              <a:defRPr lang="en-IN"/>
            </a:pPr>
            <a:endParaRPr lang="en-US"/>
          </a:p>
        </c:txPr>
        <c:crossAx val="151976576"/>
        <c:crosses val="autoZero"/>
        <c:auto val="1"/>
        <c:lblAlgn val="ctr"/>
        <c:lblOffset val="100"/>
        <c:noMultiLvlLbl val="0"/>
      </c:catAx>
      <c:valAx>
        <c:axId val="151976576"/>
        <c:scaling>
          <c:orientation val="minMax"/>
        </c:scaling>
        <c:delete val="0"/>
        <c:axPos val="l"/>
        <c:majorGridlines/>
        <c:numFmt formatCode="General" sourceLinked="1"/>
        <c:majorTickMark val="none"/>
        <c:minorTickMark val="none"/>
        <c:tickLblPos val="nextTo"/>
        <c:txPr>
          <a:bodyPr/>
          <a:lstStyle/>
          <a:p>
            <a:pPr>
              <a:defRPr lang="en-IN"/>
            </a:pPr>
            <a:endParaRPr lang="en-US"/>
          </a:p>
        </c:txPr>
        <c:crossAx val="151975040"/>
        <c:crosses val="autoZero"/>
        <c:crossBetween val="between"/>
      </c:valAx>
    </c:plotArea>
    <c:legend>
      <c:legendPos val="r"/>
      <c:overlay val="0"/>
      <c:txPr>
        <a:bodyPr/>
        <a:lstStyle/>
        <a:p>
          <a:pPr>
            <a:defRPr lang="en-IN"/>
          </a:pPr>
          <a:endParaRPr lang="en-US"/>
        </a:p>
      </c:txPr>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B263B1-0E04-4225-A210-512BF53B964E}" type="datetimeFigureOut">
              <a:rPr lang="en-US" smtClean="0"/>
              <a:pPr/>
              <a:t>11/28/2020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ABEC79-E8CE-488A-A69C-00D967E0E7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FAC18FB-CEC6-4D15-BF7E-9A006A2E556C}" type="slidenum">
              <a:rPr lang="en-US"/>
              <a:pPr/>
              <a:t>1</a:t>
            </a:fld>
            <a:endParaRPr lang="en-US"/>
          </a:p>
        </p:txBody>
      </p:sp>
      <p:sp>
        <p:nvSpPr>
          <p:cNvPr id="166914" name="Rectangle 2"/>
          <p:cNvSpPr>
            <a:spLocks noGrp="1" noRot="1" noChangeAspect="1" noChangeArrowheads="1" noTextEdit="1"/>
          </p:cNvSpPr>
          <p:nvPr>
            <p:ph type="sldImg"/>
          </p:nvPr>
        </p:nvSpPr>
        <p:spPr>
          <a:xfrm>
            <a:off x="1143000" y="3276600"/>
            <a:ext cx="4572000" cy="3429000"/>
          </a:xfrm>
          <a:ln/>
        </p:spPr>
      </p:sp>
      <p:sp>
        <p:nvSpPr>
          <p:cNvPr id="166916" name="Text Box 4"/>
          <p:cNvSpPr txBox="1">
            <a:spLocks noChangeArrowheads="1"/>
          </p:cNvSpPr>
          <p:nvPr/>
        </p:nvSpPr>
        <p:spPr bwMode="auto">
          <a:xfrm>
            <a:off x="685800" y="1447488"/>
            <a:ext cx="5486400" cy="1709815"/>
          </a:xfrm>
          <a:prstGeom prst="rect">
            <a:avLst/>
          </a:prstGeom>
          <a:noFill/>
          <a:ln w="38100">
            <a:noFill/>
            <a:miter lim="800000"/>
            <a:headEnd/>
            <a:tailEnd/>
          </a:ln>
          <a:effectLst/>
        </p:spPr>
        <p:txBody>
          <a:bodyPr>
            <a:spAutoFit/>
          </a:bodyPr>
          <a:lstStyle/>
          <a:p>
            <a:pPr algn="ctr" eaLnBrk="1" hangingPunct="1">
              <a:spcBef>
                <a:spcPct val="50000"/>
              </a:spcBef>
            </a:pPr>
            <a:r>
              <a:rPr lang="en-US" sz="3600" b="1">
                <a:effectLst>
                  <a:outerShdw blurRad="38100" dist="38100" dir="2700000" algn="tl">
                    <a:srgbClr val="C0C0C0"/>
                  </a:outerShdw>
                </a:effectLst>
                <a:latin typeface="Arial" charset="0"/>
              </a:rPr>
              <a:t>Chapter Nine</a:t>
            </a:r>
          </a:p>
          <a:p>
            <a:pPr algn="ctr" eaLnBrk="1" hangingPunct="1">
              <a:spcBef>
                <a:spcPct val="50000"/>
              </a:spcBef>
            </a:pPr>
            <a:r>
              <a:rPr lang="en-US" sz="2800">
                <a:solidFill>
                  <a:schemeClr val="tx2"/>
                </a:solidFill>
                <a:effectLst>
                  <a:outerShdw blurRad="38100" dist="38100" dir="2700000" algn="tl">
                    <a:srgbClr val="C0C0C0"/>
                  </a:outerShdw>
                </a:effectLst>
                <a:latin typeface="Arial" charset="0"/>
              </a:rPr>
              <a:t>Creative Strategy: Implementation and Evaluation</a:t>
            </a:r>
          </a:p>
        </p:txBody>
      </p:sp>
      <p:sp>
        <p:nvSpPr>
          <p:cNvPr id="166917" name="Text Box 5"/>
          <p:cNvSpPr txBox="1">
            <a:spLocks noChangeArrowheads="1"/>
          </p:cNvSpPr>
          <p:nvPr/>
        </p:nvSpPr>
        <p:spPr bwMode="auto">
          <a:xfrm>
            <a:off x="685800" y="8228975"/>
            <a:ext cx="5486400" cy="274820"/>
          </a:xfrm>
          <a:prstGeom prst="rect">
            <a:avLst/>
          </a:prstGeom>
          <a:noFill/>
          <a:ln w="38100">
            <a:noFill/>
            <a:miter lim="800000"/>
            <a:headEnd/>
            <a:tailEnd/>
          </a:ln>
          <a:effectLst/>
        </p:spPr>
        <p:txBody>
          <a:bodyPr>
            <a:spAutoFit/>
          </a:bodyPr>
          <a:lstStyle/>
          <a:p>
            <a:pPr algn="ctr" eaLnBrk="1" hangingPunct="1"/>
            <a:r>
              <a:rPr lang="en-US" sz="1200">
                <a:latin typeface="Times New Roman" pitchFamily="18" charset="0"/>
                <a:cs typeface="Times New Roman" pitchFamily="18" charset="0"/>
              </a:rPr>
              <a:t>© </a:t>
            </a:r>
            <a:r>
              <a:rPr lang="en-US" sz="1200">
                <a:latin typeface="Times New Roman" pitchFamily="18" charset="0"/>
              </a:rPr>
              <a:t>2003 McGraw-Hill Companies, Inc., McGraw-Hill/Irwin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67495B1-682A-406B-B330-A9A2A6E0144E}" type="slidenum">
              <a:rPr lang="en-US"/>
              <a:pPr/>
              <a:t>11</a:t>
            </a:fld>
            <a:endParaRPr lang="en-US"/>
          </a:p>
        </p:txBody>
      </p:sp>
      <p:sp>
        <p:nvSpPr>
          <p:cNvPr id="264194" name="Rectangle 2"/>
          <p:cNvSpPr>
            <a:spLocks noGrp="1" noRot="1" noChangeAspect="1" noChangeArrowheads="1" noTextEdit="1"/>
          </p:cNvSpPr>
          <p:nvPr>
            <p:ph type="sldImg"/>
          </p:nvPr>
        </p:nvSpPr>
        <p:spPr>
          <a:xfrm>
            <a:off x="1143000" y="3276600"/>
            <a:ext cx="4572000" cy="3429000"/>
          </a:xfrm>
          <a:ln/>
        </p:spPr>
      </p:sp>
      <p:sp>
        <p:nvSpPr>
          <p:cNvPr id="264195" name="Text Box 3"/>
          <p:cNvSpPr txBox="1">
            <a:spLocks noChangeArrowheads="1"/>
          </p:cNvSpPr>
          <p:nvPr/>
        </p:nvSpPr>
        <p:spPr bwMode="auto">
          <a:xfrm>
            <a:off x="685800" y="1447488"/>
            <a:ext cx="5486400" cy="1709815"/>
          </a:xfrm>
          <a:prstGeom prst="rect">
            <a:avLst/>
          </a:prstGeom>
          <a:noFill/>
          <a:ln w="38100">
            <a:noFill/>
            <a:miter lim="800000"/>
            <a:headEnd/>
            <a:tailEnd/>
          </a:ln>
          <a:effectLst/>
        </p:spPr>
        <p:txBody>
          <a:bodyPr>
            <a:spAutoFit/>
          </a:bodyPr>
          <a:lstStyle/>
          <a:p>
            <a:pPr algn="ctr" eaLnBrk="1" hangingPunct="1">
              <a:spcBef>
                <a:spcPct val="50000"/>
              </a:spcBef>
            </a:pPr>
            <a:r>
              <a:rPr lang="en-US" sz="3600" b="1">
                <a:effectLst>
                  <a:outerShdw blurRad="38100" dist="38100" dir="2700000" algn="tl">
                    <a:srgbClr val="C0C0C0"/>
                  </a:outerShdw>
                </a:effectLst>
                <a:latin typeface="Arial" charset="0"/>
              </a:rPr>
              <a:t>Chapter Nine</a:t>
            </a:r>
          </a:p>
          <a:p>
            <a:pPr algn="ctr" eaLnBrk="1" hangingPunct="1">
              <a:spcBef>
                <a:spcPct val="50000"/>
              </a:spcBef>
            </a:pPr>
            <a:r>
              <a:rPr lang="en-US" sz="2800">
                <a:solidFill>
                  <a:schemeClr val="tx2"/>
                </a:solidFill>
                <a:effectLst>
                  <a:outerShdw blurRad="38100" dist="38100" dir="2700000" algn="tl">
                    <a:srgbClr val="C0C0C0"/>
                  </a:outerShdw>
                </a:effectLst>
                <a:latin typeface="Arial" charset="0"/>
              </a:rPr>
              <a:t>Creative Strategy: Implementation and Evaluation</a:t>
            </a:r>
          </a:p>
        </p:txBody>
      </p:sp>
      <p:sp>
        <p:nvSpPr>
          <p:cNvPr id="264196" name="Text Box 4"/>
          <p:cNvSpPr txBox="1">
            <a:spLocks noChangeArrowheads="1"/>
          </p:cNvSpPr>
          <p:nvPr/>
        </p:nvSpPr>
        <p:spPr bwMode="auto">
          <a:xfrm>
            <a:off x="685800" y="8228975"/>
            <a:ext cx="5486400" cy="274820"/>
          </a:xfrm>
          <a:prstGeom prst="rect">
            <a:avLst/>
          </a:prstGeom>
          <a:noFill/>
          <a:ln w="38100">
            <a:noFill/>
            <a:miter lim="800000"/>
            <a:headEnd/>
            <a:tailEnd/>
          </a:ln>
          <a:effectLst/>
        </p:spPr>
        <p:txBody>
          <a:bodyPr>
            <a:spAutoFit/>
          </a:bodyPr>
          <a:lstStyle/>
          <a:p>
            <a:pPr algn="ctr" eaLnBrk="1" hangingPunct="1"/>
            <a:r>
              <a:rPr lang="en-US" sz="1200">
                <a:latin typeface="Times New Roman" pitchFamily="18" charset="0"/>
                <a:cs typeface="Times New Roman" pitchFamily="18" charset="0"/>
              </a:rPr>
              <a:t>© </a:t>
            </a:r>
            <a:r>
              <a:rPr lang="en-US" sz="1200">
                <a:latin typeface="Times New Roman" pitchFamily="18" charset="0"/>
              </a:rPr>
              <a:t>2003 McGraw-Hill Companies, Inc., McGraw-Hill/Irwin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D1B8437-7DFB-4B32-BEC2-1CDC15C5B021}" type="slidenum">
              <a:rPr lang="en-US"/>
              <a:pPr/>
              <a:t>12</a:t>
            </a:fld>
            <a:endParaRPr lang="en-US"/>
          </a:p>
        </p:txBody>
      </p:sp>
      <p:sp>
        <p:nvSpPr>
          <p:cNvPr id="262146" name="Rectangle 2"/>
          <p:cNvSpPr>
            <a:spLocks noGrp="1" noRot="1" noChangeAspect="1" noChangeArrowheads="1" noTextEdit="1"/>
          </p:cNvSpPr>
          <p:nvPr>
            <p:ph type="sldImg"/>
          </p:nvPr>
        </p:nvSpPr>
        <p:spPr>
          <a:xfrm>
            <a:off x="1143000" y="3276600"/>
            <a:ext cx="4572000" cy="3429000"/>
          </a:xfrm>
          <a:ln/>
        </p:spPr>
      </p:sp>
      <p:sp>
        <p:nvSpPr>
          <p:cNvPr id="262147" name="Text Box 3"/>
          <p:cNvSpPr txBox="1">
            <a:spLocks noChangeArrowheads="1"/>
          </p:cNvSpPr>
          <p:nvPr/>
        </p:nvSpPr>
        <p:spPr bwMode="auto">
          <a:xfrm>
            <a:off x="685800" y="1447488"/>
            <a:ext cx="5486400" cy="1709815"/>
          </a:xfrm>
          <a:prstGeom prst="rect">
            <a:avLst/>
          </a:prstGeom>
          <a:noFill/>
          <a:ln w="38100">
            <a:noFill/>
            <a:miter lim="800000"/>
            <a:headEnd/>
            <a:tailEnd/>
          </a:ln>
          <a:effectLst/>
        </p:spPr>
        <p:txBody>
          <a:bodyPr>
            <a:spAutoFit/>
          </a:bodyPr>
          <a:lstStyle/>
          <a:p>
            <a:pPr algn="ctr" eaLnBrk="1" hangingPunct="1">
              <a:spcBef>
                <a:spcPct val="50000"/>
              </a:spcBef>
            </a:pPr>
            <a:r>
              <a:rPr lang="en-US" sz="3600" b="1">
                <a:effectLst>
                  <a:outerShdw blurRad="38100" dist="38100" dir="2700000" algn="tl">
                    <a:srgbClr val="C0C0C0"/>
                  </a:outerShdw>
                </a:effectLst>
                <a:latin typeface="Arial" charset="0"/>
              </a:rPr>
              <a:t>Chapter Nine</a:t>
            </a:r>
          </a:p>
          <a:p>
            <a:pPr algn="ctr" eaLnBrk="1" hangingPunct="1">
              <a:spcBef>
                <a:spcPct val="50000"/>
              </a:spcBef>
            </a:pPr>
            <a:r>
              <a:rPr lang="en-US" sz="2800">
                <a:solidFill>
                  <a:schemeClr val="tx2"/>
                </a:solidFill>
                <a:effectLst>
                  <a:outerShdw blurRad="38100" dist="38100" dir="2700000" algn="tl">
                    <a:srgbClr val="C0C0C0"/>
                  </a:outerShdw>
                </a:effectLst>
                <a:latin typeface="Arial" charset="0"/>
              </a:rPr>
              <a:t>Creative Strategy: Implementation and Evaluation</a:t>
            </a:r>
          </a:p>
        </p:txBody>
      </p:sp>
      <p:sp>
        <p:nvSpPr>
          <p:cNvPr id="262148" name="Text Box 4"/>
          <p:cNvSpPr txBox="1">
            <a:spLocks noChangeArrowheads="1"/>
          </p:cNvSpPr>
          <p:nvPr/>
        </p:nvSpPr>
        <p:spPr bwMode="auto">
          <a:xfrm>
            <a:off x="685800" y="8228975"/>
            <a:ext cx="5486400" cy="274820"/>
          </a:xfrm>
          <a:prstGeom prst="rect">
            <a:avLst/>
          </a:prstGeom>
          <a:noFill/>
          <a:ln w="38100">
            <a:noFill/>
            <a:miter lim="800000"/>
            <a:headEnd/>
            <a:tailEnd/>
          </a:ln>
          <a:effectLst/>
        </p:spPr>
        <p:txBody>
          <a:bodyPr>
            <a:spAutoFit/>
          </a:bodyPr>
          <a:lstStyle/>
          <a:p>
            <a:pPr algn="ctr" eaLnBrk="1" hangingPunct="1"/>
            <a:r>
              <a:rPr lang="en-US" sz="1200">
                <a:latin typeface="Times New Roman" pitchFamily="18" charset="0"/>
                <a:cs typeface="Times New Roman" pitchFamily="18" charset="0"/>
              </a:rPr>
              <a:t>© </a:t>
            </a:r>
            <a:r>
              <a:rPr lang="en-US" sz="1200">
                <a:latin typeface="Times New Roman" pitchFamily="18" charset="0"/>
              </a:rPr>
              <a:t>2003 McGraw-Hill Companies, Inc., McGraw-Hill/Irwin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5E48FB1-E38D-432F-8FC3-5C464784A729}" type="datetime1">
              <a:rPr lang="en-US" smtClean="0"/>
              <a:t>11/28/2020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B2D0755-1BE8-416C-93FF-A3BE73156503}"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059A19D-3FB3-455B-AABA-E6EC3D485FF4}"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5EF63BC-BF4E-417E-BED1-6EA72AB08A61}"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585FA7DA-7400-44C8-8EA1-A46DC84E7B18}" type="datetime1">
              <a:rPr lang="en-US" smtClean="0"/>
              <a:t>11/28/2020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61F2376-887B-42B9-B5E7-66D4B35AF68B}"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CD28EBA-BCC2-4358-AAB2-BF49DFE6DCC5}" type="datetime1">
              <a:rPr lang="en-US" smtClean="0"/>
              <a:t>11/28/2020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677983E4-7FA5-42D1-8C9A-24525DFC8055}" type="datetime1">
              <a:rPr lang="en-US" smtClean="0"/>
              <a:t>11/28/2020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AB6725F6-18C6-406F-9D97-96C1EAA25242}" type="datetime1">
              <a:rPr lang="en-US" smtClean="0"/>
              <a:t>11/28/2020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9DC6284-9376-4D78-A5D6-FEDC1B42E3CE}"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E6619728-115B-4AFC-A161-D8B0DFDCA1A6}" type="datetime1">
              <a:rPr lang="en-US" smtClean="0"/>
              <a:t>11/28/2020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E370D07-D62F-422D-AEA4-4937344C88C5}" type="datetime1">
              <a:rPr lang="en-US" smtClean="0"/>
              <a:t>11/28/2020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76400" y="1524000"/>
            <a:ext cx="7239000" cy="3908762"/>
          </a:xfrm>
          <a:effectLst>
            <a:outerShdw dist="28398" dir="1593903" algn="ctr" rotWithShape="0">
              <a:srgbClr val="808080">
                <a:alpha val="50000"/>
              </a:srgbClr>
            </a:outerShdw>
          </a:effectLst>
        </p:spPr>
        <p:txBody>
          <a:bodyPr wrap="square" anchor="t">
            <a:spAutoFit/>
          </a:bodyPr>
          <a:lstStyle/>
          <a:p>
            <a:pPr algn="ctr"/>
            <a:r>
              <a:rPr lang="en-US" sz="5600" dirty="0">
                <a:latin typeface="Calibri" pitchFamily="34" charset="0"/>
              </a:rPr>
              <a:t>Report Writing</a:t>
            </a:r>
            <a:br>
              <a:rPr lang="en-US" sz="5600" dirty="0">
                <a:latin typeface="Calibri" pitchFamily="34" charset="0"/>
              </a:rPr>
            </a:br>
            <a:br>
              <a:rPr lang="en-US" sz="5600" dirty="0">
                <a:latin typeface="Calibri" pitchFamily="34" charset="0"/>
              </a:rPr>
            </a:br>
            <a:br>
              <a:rPr lang="en-US" sz="5600" dirty="0">
                <a:latin typeface="Calibri" pitchFamily="34" charset="0"/>
              </a:rPr>
            </a:br>
            <a:r>
              <a:rPr lang="en-US" sz="4000" dirty="0">
                <a:latin typeface="Calibri" pitchFamily="34" charset="0"/>
              </a:rPr>
              <a:t>Department of Humanities &amp; Social Sciences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a:t>
            </a:fld>
            <a:endParaRPr lang="en-US"/>
          </a:p>
        </p:txBody>
      </p:sp>
      <p:sp>
        <p:nvSpPr>
          <p:cNvPr id="4" name="Footer Placeholder 3"/>
          <p:cNvSpPr>
            <a:spLocks noGrp="1"/>
          </p:cNvSpPr>
          <p:nvPr>
            <p:ph type="ftr" sz="quarter" idx="11"/>
          </p:nvPr>
        </p:nvSpPr>
        <p:spPr>
          <a:xfrm>
            <a:off x="8072462" y="6305550"/>
            <a:ext cx="538138" cy="476250"/>
          </a:xfrm>
        </p:spPr>
        <p:txBody>
          <a:bodyPr/>
          <a:lstStyle/>
          <a:p>
            <a:r>
              <a:rPr lang="en-US" dirty="0">
                <a:solidFill>
                  <a:schemeClr val="tx1"/>
                </a:solidFill>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left)">
                                      <p:cBhvr>
                                        <p:cTn id="7"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04800"/>
            <a:ext cx="8915400" cy="6172200"/>
          </a:xfrm>
          <a:solidFill>
            <a:schemeClr val="bg1"/>
          </a:solidFill>
        </p:spPr>
        <p:txBody>
          <a:bodyPr/>
          <a:lstStyle/>
          <a:p>
            <a:pPr marL="552450" indent="-552450" algn="just">
              <a:lnSpc>
                <a:spcPct val="90000"/>
              </a:lnSpc>
              <a:buSzPct val="90000"/>
              <a:buNone/>
            </a:pPr>
            <a:r>
              <a:rPr lang="en-US" sz="2400" b="1" dirty="0">
                <a:latin typeface="Calibri" pitchFamily="34" charset="0"/>
              </a:rPr>
              <a:t>Recommendations</a:t>
            </a:r>
          </a:p>
          <a:p>
            <a:pPr marL="271463" indent="-271463" algn="just">
              <a:lnSpc>
                <a:spcPct val="90000"/>
              </a:lnSpc>
              <a:spcBef>
                <a:spcPts val="1200"/>
              </a:spcBef>
              <a:spcAft>
                <a:spcPts val="1200"/>
              </a:spcAft>
              <a:buSzPct val="90000"/>
              <a:buFont typeface="Wingdings" pitchFamily="2" charset="2"/>
              <a:buAutoNum type="arabicPeriod"/>
            </a:pPr>
            <a:r>
              <a:rPr lang="en-US" sz="2400" dirty="0">
                <a:latin typeface="Calibri" pitchFamily="34" charset="0"/>
              </a:rPr>
              <a:t>Our research and development must quickly come up with new varieties of soaps with some additional and unique features to combat the competition.</a:t>
            </a:r>
          </a:p>
          <a:p>
            <a:pPr marL="271463" indent="-271463" algn="just">
              <a:lnSpc>
                <a:spcPct val="90000"/>
              </a:lnSpc>
              <a:spcBef>
                <a:spcPts val="1200"/>
              </a:spcBef>
              <a:spcAft>
                <a:spcPts val="1200"/>
              </a:spcAft>
              <a:buSzPct val="90000"/>
              <a:buFont typeface="Wingdings" pitchFamily="2" charset="2"/>
              <a:buAutoNum type="arabicPeriod"/>
            </a:pPr>
            <a:r>
              <a:rPr lang="en-US" sz="2400" dirty="0">
                <a:latin typeface="Calibri" pitchFamily="34" charset="0"/>
              </a:rPr>
              <a:t>A strong publicity campaign with special emphasis on social media advertising to launch our new products needs to be planned.</a:t>
            </a:r>
          </a:p>
          <a:p>
            <a:pPr marL="271463" indent="-271463" algn="just">
              <a:lnSpc>
                <a:spcPct val="90000"/>
              </a:lnSpc>
              <a:spcBef>
                <a:spcPts val="1200"/>
              </a:spcBef>
              <a:spcAft>
                <a:spcPts val="1200"/>
              </a:spcAft>
              <a:buSzPct val="90000"/>
              <a:buFont typeface="Wingdings" pitchFamily="2" charset="2"/>
              <a:buAutoNum type="arabicPeriod"/>
            </a:pPr>
            <a:r>
              <a:rPr lang="en-US" sz="2400" dirty="0">
                <a:latin typeface="Calibri" pitchFamily="34" charset="0"/>
              </a:rPr>
              <a:t>Our packing should be improved. Already established products must be given a facelift, some new graphics should be used, and the packing material should be more glazy so as to attract attention in the shelf space.</a:t>
            </a:r>
          </a:p>
          <a:p>
            <a:pPr marL="271463" indent="-271463" algn="just">
              <a:lnSpc>
                <a:spcPct val="90000"/>
              </a:lnSpc>
              <a:buSzPct val="90000"/>
              <a:buNone/>
            </a:pPr>
            <a:r>
              <a:rPr lang="en-US" sz="2400" dirty="0">
                <a:latin typeface="Calibri" pitchFamily="34" charset="0"/>
              </a:rPr>
              <a:t>	If we try the methods so recommended, there is no doubt that we shall be able to overcome the challenge of our competitors and recapture the market. </a:t>
            </a:r>
          </a:p>
          <a:p>
            <a:pPr marL="271463" indent="-271463" algn="just">
              <a:lnSpc>
                <a:spcPct val="90000"/>
              </a:lnSpc>
              <a:buSzPct val="90000"/>
              <a:buNone/>
            </a:pPr>
            <a:endParaRPr lang="en-US" sz="2400" dirty="0">
              <a:latin typeface="Calibri" pitchFamily="34" charset="0"/>
            </a:endParaRPr>
          </a:p>
          <a:p>
            <a:pPr marL="271463" indent="-271463" algn="just">
              <a:lnSpc>
                <a:spcPct val="90000"/>
              </a:lnSpc>
              <a:buSzPct val="90000"/>
              <a:buNone/>
            </a:pPr>
            <a:r>
              <a:rPr lang="en-US" sz="2400" dirty="0">
                <a:latin typeface="Calibri" pitchFamily="34" charset="0"/>
              </a:rPr>
              <a:t>	Yours faithfully</a:t>
            </a:r>
            <a:endParaRPr lang="en-IN"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Footer Placeholder 4"/>
          <p:cNvSpPr>
            <a:spLocks noGrp="1"/>
          </p:cNvSpPr>
          <p:nvPr>
            <p:ph type="ftr" sz="quarter" idx="11"/>
          </p:nvPr>
        </p:nvSpPr>
        <p:spPr>
          <a:xfrm>
            <a:off x="8286776" y="6143644"/>
            <a:ext cx="609584" cy="476250"/>
          </a:xfrm>
        </p:spPr>
        <p:txBody>
          <a:bodyPr/>
          <a:lstStyle/>
          <a:p>
            <a:r>
              <a:rPr lang="en-US" dirty="0">
                <a:solidFill>
                  <a:schemeClr val="tx1"/>
                </a:solidFill>
              </a:rPr>
              <a:t>10</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3181" name="Rectangle 13"/>
          <p:cNvSpPr>
            <a:spLocks noGrp="1" noChangeArrowheads="1"/>
          </p:cNvSpPr>
          <p:nvPr>
            <p:ph type="title"/>
          </p:nvPr>
        </p:nvSpPr>
        <p:spPr>
          <a:xfrm>
            <a:off x="1066800" y="1828800"/>
            <a:ext cx="7620000" cy="1190625"/>
          </a:xfrm>
          <a:effectLst>
            <a:outerShdw dist="28398" dir="1593903" algn="ctr" rotWithShape="0">
              <a:srgbClr val="808080">
                <a:alpha val="50000"/>
              </a:srgbClr>
            </a:outerShdw>
          </a:effectLst>
        </p:spPr>
        <p:txBody>
          <a:bodyPr anchor="t">
            <a:spAutoFit/>
          </a:bodyPr>
          <a:lstStyle/>
          <a:p>
            <a:br>
              <a:rPr lang="en-US">
                <a:latin typeface="Calibri" pitchFamily="34" charset="0"/>
              </a:rPr>
            </a:br>
            <a:endParaRPr lang="en-US">
              <a:latin typeface="Calibri" pitchFamily="34" charset="0"/>
            </a:endParaRPr>
          </a:p>
        </p:txBody>
      </p:sp>
      <p:sp>
        <p:nvSpPr>
          <p:cNvPr id="263182" name="Rectangle 14"/>
          <p:cNvSpPr>
            <a:spLocks noChangeArrowheads="1"/>
          </p:cNvSpPr>
          <p:nvPr/>
        </p:nvSpPr>
        <p:spPr bwMode="auto">
          <a:xfrm>
            <a:off x="838200" y="776288"/>
            <a:ext cx="8153400" cy="519112"/>
          </a:xfrm>
          <a:prstGeom prst="rect">
            <a:avLst/>
          </a:prstGeom>
          <a:noFill/>
          <a:ln w="28575">
            <a:noFill/>
            <a:miter lim="800000"/>
            <a:headEnd/>
            <a:tailEnd/>
          </a:ln>
          <a:effectLst/>
        </p:spPr>
        <p:txBody>
          <a:bodyPr>
            <a:spAutoFit/>
          </a:bodyPr>
          <a:lstStyle/>
          <a:p>
            <a:r>
              <a:rPr lang="en-US" sz="2800">
                <a:solidFill>
                  <a:schemeClr val="tx2"/>
                </a:solidFill>
              </a:rPr>
              <a:t>Letter-Text Combination Form (Book Form)</a:t>
            </a:r>
          </a:p>
        </p:txBody>
      </p:sp>
      <p:sp>
        <p:nvSpPr>
          <p:cNvPr id="263183" name="Rectangle 15"/>
          <p:cNvSpPr>
            <a:spLocks noChangeArrowheads="1"/>
          </p:cNvSpPr>
          <p:nvPr/>
        </p:nvSpPr>
        <p:spPr bwMode="auto">
          <a:xfrm>
            <a:off x="914400" y="1752600"/>
            <a:ext cx="7924800" cy="4057650"/>
          </a:xfrm>
          <a:prstGeom prst="rect">
            <a:avLst/>
          </a:prstGeom>
          <a:noFill/>
          <a:ln w="28575">
            <a:noFill/>
            <a:miter lim="800000"/>
            <a:headEnd/>
            <a:tailEnd/>
          </a:ln>
          <a:effectLst/>
        </p:spPr>
        <p:txBody>
          <a:bodyPr>
            <a:spAutoFit/>
          </a:bodyPr>
          <a:lstStyle/>
          <a:p>
            <a:endParaRPr lang="en-US" sz="2200" dirty="0"/>
          </a:p>
          <a:p>
            <a:r>
              <a:rPr lang="en-US" sz="2800" dirty="0"/>
              <a:t>A usual report carries these 3 major parts</a:t>
            </a:r>
          </a:p>
          <a:p>
            <a:endParaRPr lang="en-US" sz="2800" dirty="0"/>
          </a:p>
          <a:p>
            <a:pPr lvl="2">
              <a:buFontTx/>
              <a:buChar char="•"/>
            </a:pPr>
            <a:r>
              <a:rPr lang="en-US" sz="2800" b="1" dirty="0"/>
              <a:t>Introduction </a:t>
            </a:r>
          </a:p>
          <a:p>
            <a:pPr lvl="2">
              <a:buFontTx/>
              <a:buChar char="•"/>
            </a:pPr>
            <a:endParaRPr lang="en-US" sz="2800" b="1" dirty="0"/>
          </a:p>
          <a:p>
            <a:pPr lvl="2">
              <a:buFontTx/>
              <a:buChar char="•"/>
            </a:pPr>
            <a:r>
              <a:rPr lang="en-US" sz="2800" b="1" dirty="0"/>
              <a:t>Body </a:t>
            </a:r>
          </a:p>
          <a:p>
            <a:pPr lvl="2">
              <a:buFontTx/>
              <a:buChar char="•"/>
            </a:pPr>
            <a:endParaRPr lang="en-US" sz="2800" b="1" dirty="0"/>
          </a:p>
          <a:p>
            <a:pPr lvl="2">
              <a:buFontTx/>
              <a:buChar char="•"/>
            </a:pPr>
            <a:r>
              <a:rPr lang="en-US" sz="2800" b="1" dirty="0"/>
              <a:t>Addenda</a:t>
            </a:r>
            <a:endParaRPr lang="en-US" sz="2800" dirty="0"/>
          </a:p>
          <a:p>
            <a:pPr eaLnBrk="1" hangingPunct="1">
              <a:spcBef>
                <a:spcPct val="50000"/>
              </a:spcBef>
              <a:buFontTx/>
              <a:buChar char="•"/>
            </a:pPr>
            <a:endParaRPr lang="en-US" sz="28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6" name="Footer Placeholder 5"/>
          <p:cNvSpPr>
            <a:spLocks noGrp="1"/>
          </p:cNvSpPr>
          <p:nvPr>
            <p:ph type="ftr" sz="quarter" idx="11"/>
          </p:nvPr>
        </p:nvSpPr>
        <p:spPr>
          <a:xfrm>
            <a:off x="8001024" y="6305550"/>
            <a:ext cx="609576" cy="476250"/>
          </a:xfrm>
        </p:spPr>
        <p:txBody>
          <a:bodyPr/>
          <a:lstStyle/>
          <a:p>
            <a:r>
              <a:rPr lang="en-US" dirty="0">
                <a:solidFill>
                  <a:schemeClr val="tx1"/>
                </a:solidFill>
              </a:rPr>
              <a:t>11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3181"/>
                                        </p:tgtEl>
                                        <p:attrNameLst>
                                          <p:attrName>style.visibility</p:attrName>
                                        </p:attrNameLst>
                                      </p:cBhvr>
                                      <p:to>
                                        <p:strVal val="visible"/>
                                      </p:to>
                                    </p:set>
                                    <p:animEffect transition="in" filter="wipe(left)">
                                      <p:cBhvr>
                                        <p:cTn id="7" dur="1000"/>
                                        <p:tgtEl>
                                          <p:spTgt spid="263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8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1134" name="Rectangle 14"/>
          <p:cNvSpPr>
            <a:spLocks noChangeArrowheads="1"/>
          </p:cNvSpPr>
          <p:nvPr/>
        </p:nvSpPr>
        <p:spPr bwMode="auto">
          <a:xfrm>
            <a:off x="1295400" y="228600"/>
            <a:ext cx="7391400" cy="2514600"/>
          </a:xfrm>
          <a:prstGeom prst="rect">
            <a:avLst/>
          </a:prstGeom>
          <a:solidFill>
            <a:schemeClr val="accent2"/>
          </a:solidFill>
          <a:ln w="28575">
            <a:noFill/>
            <a:miter lim="800000"/>
            <a:headEnd/>
            <a:tailEnd/>
          </a:ln>
          <a:effectLst>
            <a:outerShdw dist="107763" dir="2700000" algn="ctr" rotWithShape="0">
              <a:schemeClr val="bg2">
                <a:alpha val="50000"/>
              </a:schemeClr>
            </a:outerShdw>
          </a:effectLst>
        </p:spPr>
        <p:txBody>
          <a:bodyPr wrap="none" anchor="ctr"/>
          <a:lstStyle/>
          <a:p>
            <a:pPr marL="2286000" lvl="4" indent="-457200"/>
            <a:r>
              <a:rPr lang="en-US" sz="2400" b="1" dirty="0"/>
              <a:t>Introductory part contains</a:t>
            </a:r>
          </a:p>
          <a:p>
            <a:pPr marL="2286000" lvl="4" indent="-457200">
              <a:buFontTx/>
              <a:buAutoNum type="arabicPeriod"/>
            </a:pPr>
            <a:r>
              <a:rPr lang="en-US" sz="2400" b="1" dirty="0"/>
              <a:t>Letter of transmittal</a:t>
            </a:r>
          </a:p>
          <a:p>
            <a:pPr marL="2286000" lvl="4" indent="-457200">
              <a:buFontTx/>
              <a:buAutoNum type="arabicPeriod"/>
            </a:pPr>
            <a:r>
              <a:rPr lang="en-US" sz="2400" b="1" dirty="0"/>
              <a:t>Title page</a:t>
            </a:r>
          </a:p>
          <a:p>
            <a:pPr marL="2286000" lvl="4" indent="-457200">
              <a:buFontTx/>
              <a:buAutoNum type="arabicPeriod"/>
            </a:pPr>
            <a:r>
              <a:rPr lang="en-US" sz="2400" b="1" dirty="0"/>
              <a:t>Table of contents</a:t>
            </a:r>
          </a:p>
          <a:p>
            <a:pPr marL="2286000" lvl="4" indent="-457200">
              <a:buFontTx/>
              <a:buAutoNum type="arabicPeriod"/>
            </a:pPr>
            <a:r>
              <a:rPr lang="en-US" sz="2400" b="1" dirty="0"/>
              <a:t>List of illustrations</a:t>
            </a:r>
          </a:p>
          <a:p>
            <a:pPr marL="2286000" lvl="4" indent="-457200">
              <a:buFontTx/>
              <a:buAutoNum type="arabicPeriod"/>
            </a:pPr>
            <a:r>
              <a:rPr lang="en-US" sz="2400" b="1" dirty="0"/>
              <a:t>Abstract/Executive Summary</a:t>
            </a:r>
          </a:p>
          <a:p>
            <a:pPr marL="2286000" lvl="4" indent="-457200"/>
            <a:endParaRPr lang="en-US" sz="2400" b="1" dirty="0"/>
          </a:p>
        </p:txBody>
      </p:sp>
      <p:sp>
        <p:nvSpPr>
          <p:cNvPr id="261135" name="Rectangle 15"/>
          <p:cNvSpPr>
            <a:spLocks noChangeArrowheads="1"/>
          </p:cNvSpPr>
          <p:nvPr/>
        </p:nvSpPr>
        <p:spPr bwMode="auto">
          <a:xfrm>
            <a:off x="76200" y="3733800"/>
            <a:ext cx="4724400" cy="2362200"/>
          </a:xfrm>
          <a:prstGeom prst="rect">
            <a:avLst/>
          </a:prstGeom>
          <a:solidFill>
            <a:schemeClr val="accent2"/>
          </a:solidFill>
          <a:ln w="28575">
            <a:noFill/>
            <a:miter lim="800000"/>
            <a:headEnd/>
            <a:tailEnd/>
          </a:ln>
          <a:effectLst>
            <a:outerShdw dist="107763" dir="2700000" algn="ctr" rotWithShape="0">
              <a:schemeClr val="bg2">
                <a:alpha val="50000"/>
              </a:schemeClr>
            </a:outerShdw>
          </a:effectLst>
        </p:spPr>
        <p:txBody>
          <a:bodyPr wrap="none" anchor="ctr"/>
          <a:lstStyle/>
          <a:p>
            <a:pPr marL="457200" indent="-457200"/>
            <a:r>
              <a:rPr lang="en-US" sz="2400" b="1" dirty="0"/>
              <a:t>Body contains</a:t>
            </a:r>
          </a:p>
          <a:p>
            <a:pPr marL="457200" indent="-457200">
              <a:buFontTx/>
              <a:buAutoNum type="arabicPeriod"/>
            </a:pPr>
            <a:r>
              <a:rPr lang="en-US" sz="2400" b="1" dirty="0"/>
              <a:t>Introduction</a:t>
            </a:r>
          </a:p>
          <a:p>
            <a:pPr marL="457200" indent="-457200">
              <a:buFontTx/>
              <a:buAutoNum type="arabicPeriod"/>
            </a:pPr>
            <a:r>
              <a:rPr lang="en-US" sz="2400" b="1" dirty="0"/>
              <a:t>Discussion/description</a:t>
            </a:r>
            <a:r>
              <a:rPr lang="en-US" sz="2400" b="1" dirty="0">
                <a:solidFill>
                  <a:schemeClr val="hlink"/>
                </a:solidFill>
              </a:rPr>
              <a:t> </a:t>
            </a:r>
          </a:p>
          <a:p>
            <a:pPr marL="457200" indent="-457200"/>
            <a:r>
              <a:rPr lang="en-US" sz="2400" b="1" dirty="0">
                <a:solidFill>
                  <a:schemeClr val="hlink"/>
                </a:solidFill>
              </a:rPr>
              <a:t>	</a:t>
            </a:r>
            <a:r>
              <a:rPr lang="en-US" sz="2400" b="1" dirty="0"/>
              <a:t>Or</a:t>
            </a:r>
            <a:r>
              <a:rPr lang="en-US" sz="2400" b="1" dirty="0">
                <a:solidFill>
                  <a:schemeClr val="hlink"/>
                </a:solidFill>
              </a:rPr>
              <a:t> </a:t>
            </a:r>
            <a:r>
              <a:rPr lang="en-US" sz="2400" b="1" dirty="0"/>
              <a:t>Findings/Analysis</a:t>
            </a:r>
          </a:p>
          <a:p>
            <a:pPr marL="457200" indent="-457200">
              <a:buFontTx/>
              <a:buAutoNum type="arabicPeriod" startAt="3"/>
            </a:pPr>
            <a:r>
              <a:rPr lang="en-US" sz="2400" b="1" dirty="0"/>
              <a:t>Recommendations</a:t>
            </a:r>
            <a:r>
              <a:rPr lang="en-US" sz="2400" b="1" dirty="0">
                <a:solidFill>
                  <a:schemeClr val="hlink"/>
                </a:solidFill>
              </a:rPr>
              <a:t> </a:t>
            </a:r>
          </a:p>
          <a:p>
            <a:pPr marL="457200" indent="-457200">
              <a:buFontTx/>
              <a:buAutoNum type="arabicPeriod" startAt="3"/>
            </a:pPr>
            <a:r>
              <a:rPr lang="en-US" sz="2400" b="1" dirty="0"/>
              <a:t>Conclusion</a:t>
            </a:r>
          </a:p>
        </p:txBody>
      </p:sp>
      <p:sp>
        <p:nvSpPr>
          <p:cNvPr id="261136" name="Rectangle 16"/>
          <p:cNvSpPr>
            <a:spLocks noChangeArrowheads="1"/>
          </p:cNvSpPr>
          <p:nvPr/>
        </p:nvSpPr>
        <p:spPr bwMode="auto">
          <a:xfrm>
            <a:off x="4953000" y="3505200"/>
            <a:ext cx="3962400" cy="2667000"/>
          </a:xfrm>
          <a:prstGeom prst="rect">
            <a:avLst/>
          </a:prstGeom>
          <a:solidFill>
            <a:schemeClr val="accent2"/>
          </a:solidFill>
          <a:ln w="28575">
            <a:noFill/>
            <a:miter lim="800000"/>
            <a:headEnd/>
            <a:tailEnd/>
          </a:ln>
          <a:effectLst>
            <a:outerShdw dist="107763" dir="2700000" algn="ctr" rotWithShape="0">
              <a:schemeClr val="bg2">
                <a:alpha val="50000"/>
              </a:schemeClr>
            </a:outerShdw>
          </a:effectLst>
        </p:spPr>
        <p:txBody>
          <a:bodyPr wrap="none" anchor="ctr"/>
          <a:lstStyle/>
          <a:p>
            <a:pPr marL="457200" indent="-457200"/>
            <a:r>
              <a:rPr lang="en-US" sz="2400" b="1" dirty="0"/>
              <a:t>Addenda contains</a:t>
            </a:r>
          </a:p>
          <a:p>
            <a:pPr marL="457200" indent="-457200">
              <a:buFontTx/>
              <a:buAutoNum type="arabicPeriod"/>
            </a:pPr>
            <a:r>
              <a:rPr lang="en-US" sz="2400" b="1" dirty="0"/>
              <a:t>List of references</a:t>
            </a:r>
          </a:p>
          <a:p>
            <a:pPr marL="457200" indent="-457200">
              <a:buFontTx/>
              <a:buAutoNum type="arabicPeriod"/>
            </a:pPr>
            <a:r>
              <a:rPr lang="en-US" sz="2400" b="1" dirty="0"/>
              <a:t>Bibliography</a:t>
            </a:r>
          </a:p>
          <a:p>
            <a:pPr marL="457200" indent="-457200">
              <a:buFontTx/>
              <a:buAutoNum type="arabicPeriod"/>
            </a:pPr>
            <a:r>
              <a:rPr lang="en-US" sz="2400" b="1" dirty="0"/>
              <a:t>Glossary</a:t>
            </a:r>
          </a:p>
          <a:p>
            <a:pPr marL="457200" indent="-457200">
              <a:buFontTx/>
              <a:buAutoNum type="arabicPeriod"/>
            </a:pPr>
            <a:r>
              <a:rPr lang="en-US" sz="2400" b="1" dirty="0"/>
              <a:t>Appendix</a:t>
            </a:r>
          </a:p>
          <a:p>
            <a:pPr marL="457200" indent="-457200">
              <a:buFontTx/>
              <a:buAutoNum type="arabicPeriod"/>
            </a:pPr>
            <a:r>
              <a:rPr lang="en-US" sz="2400" b="1" dirty="0"/>
              <a:t>Index</a:t>
            </a:r>
          </a:p>
          <a:p>
            <a:pPr marL="457200" indent="-457200">
              <a:buFontTx/>
              <a:buAutoNum type="arabicPeriod"/>
            </a:pPr>
            <a:r>
              <a:rPr lang="en-US" sz="2400" b="1" dirty="0"/>
              <a:t>Signature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Footer Placeholder 5"/>
          <p:cNvSpPr>
            <a:spLocks noGrp="1"/>
          </p:cNvSpPr>
          <p:nvPr>
            <p:ph type="ftr" sz="quarter" idx="11"/>
          </p:nvPr>
        </p:nvSpPr>
        <p:spPr>
          <a:xfrm>
            <a:off x="8215338" y="6305550"/>
            <a:ext cx="395262" cy="476250"/>
          </a:xfrm>
        </p:spPr>
        <p:txBody>
          <a:bodyPr/>
          <a:lstStyle/>
          <a:p>
            <a:r>
              <a:rPr lang="en-US" dirty="0">
                <a:solidFill>
                  <a:schemeClr val="tx1"/>
                </a:solidFill>
              </a:rPr>
              <a:t>12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1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1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1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34" grpId="0" animBg="1"/>
      <p:bldP spid="261135" grpId="0" animBg="1"/>
      <p:bldP spid="2611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6" name="Rectangle 4"/>
          <p:cNvSpPr>
            <a:spLocks noGrp="1" noChangeArrowheads="1"/>
          </p:cNvSpPr>
          <p:nvPr>
            <p:ph type="ctrTitle"/>
          </p:nvPr>
        </p:nvSpPr>
        <p:spPr/>
        <p:txBody>
          <a:bodyPr/>
          <a:lstStyle/>
          <a:p>
            <a:pPr algn="ctr"/>
            <a:r>
              <a:rPr lang="en-US" b="1">
                <a:latin typeface="Calibri" pitchFamily="34" charset="0"/>
              </a:rPr>
              <a:t>INTRODUCTORY PART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4" name="Footer Placeholder 3"/>
          <p:cNvSpPr>
            <a:spLocks noGrp="1"/>
          </p:cNvSpPr>
          <p:nvPr>
            <p:ph type="ftr" sz="quarter" idx="11"/>
          </p:nvPr>
        </p:nvSpPr>
        <p:spPr>
          <a:xfrm>
            <a:off x="7786710" y="6381750"/>
            <a:ext cx="752460" cy="476250"/>
          </a:xfrm>
        </p:spPr>
        <p:txBody>
          <a:bodyPr/>
          <a:lstStyle/>
          <a:p>
            <a:r>
              <a:rPr lang="en-US" dirty="0">
                <a:solidFill>
                  <a:schemeClr val="tx1"/>
                </a:solidFill>
              </a:rPr>
              <a:t>13</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7" name="Rectangle 3"/>
          <p:cNvSpPr>
            <a:spLocks noGrp="1" noChangeArrowheads="1"/>
          </p:cNvSpPr>
          <p:nvPr>
            <p:ph type="body" idx="1"/>
          </p:nvPr>
        </p:nvSpPr>
        <p:spPr>
          <a:xfrm>
            <a:off x="1066800" y="381000"/>
            <a:ext cx="7696200" cy="5943600"/>
          </a:xfrm>
          <a:solidFill>
            <a:schemeClr val="bg1"/>
          </a:solidFill>
        </p:spPr>
        <p:txBody>
          <a:bodyPr>
            <a:normAutofit fontScale="92500"/>
          </a:bodyPr>
          <a:lstStyle/>
          <a:p>
            <a:r>
              <a:rPr lang="en-US" b="1" dirty="0">
                <a:solidFill>
                  <a:schemeClr val="tx2"/>
                </a:solidFill>
                <a:latin typeface="Calibri" pitchFamily="34" charset="0"/>
              </a:rPr>
              <a:t>Letter of Transmittal :</a:t>
            </a:r>
            <a:r>
              <a:rPr lang="en-IN" dirty="0"/>
              <a:t> (</a:t>
            </a:r>
            <a:r>
              <a:rPr lang="en-IN" sz="2400" dirty="0">
                <a:latin typeface="Times New Roman" pitchFamily="18" charset="0"/>
                <a:cs typeface="Times New Roman" pitchFamily="18" charset="0"/>
              </a:rPr>
              <a:t>usually brief. The first paragraph describes what is being sent and the purpose for sending it.)</a:t>
            </a:r>
            <a:endParaRPr lang="en-US" sz="2400" b="1" dirty="0">
              <a:solidFill>
                <a:schemeClr val="tx2"/>
              </a:solidFill>
              <a:latin typeface="Times New Roman" pitchFamily="18" charset="0"/>
              <a:cs typeface="Times New Roman" pitchFamily="18" charset="0"/>
            </a:endParaRPr>
          </a:p>
          <a:p>
            <a:pPr lvl="1"/>
            <a:r>
              <a:rPr lang="en-US" dirty="0">
                <a:latin typeface="Calibri" pitchFamily="34" charset="0"/>
              </a:rPr>
              <a:t>Routine letter to transmit the report</a:t>
            </a:r>
          </a:p>
          <a:p>
            <a:pPr lvl="1"/>
            <a:r>
              <a:rPr lang="en-US" dirty="0">
                <a:latin typeface="Calibri" pitchFamily="34" charset="0"/>
              </a:rPr>
              <a:t>Provides a permanent record of transfer</a:t>
            </a:r>
          </a:p>
          <a:p>
            <a:pPr lvl="1"/>
            <a:r>
              <a:rPr lang="en-US" dirty="0">
                <a:latin typeface="Calibri" pitchFamily="34" charset="0"/>
              </a:rPr>
              <a:t>Show the date on which the report was submitted</a:t>
            </a:r>
          </a:p>
          <a:p>
            <a:pPr lvl="1"/>
            <a:r>
              <a:rPr lang="en-US" dirty="0">
                <a:latin typeface="Calibri" pitchFamily="34" charset="0"/>
              </a:rPr>
              <a:t>States the name and position of the writer of the report</a:t>
            </a:r>
          </a:p>
          <a:p>
            <a:r>
              <a:rPr lang="en-US" b="1" dirty="0">
                <a:solidFill>
                  <a:schemeClr val="tx2"/>
                </a:solidFill>
                <a:latin typeface="Calibri" pitchFamily="34" charset="0"/>
              </a:rPr>
              <a:t>Title Page</a:t>
            </a:r>
          </a:p>
          <a:p>
            <a:pPr lvl="1"/>
            <a:r>
              <a:rPr lang="en-US" dirty="0">
                <a:latin typeface="Calibri" pitchFamily="34" charset="0"/>
              </a:rPr>
              <a:t>The heading of the report</a:t>
            </a:r>
          </a:p>
          <a:p>
            <a:pPr lvl="1"/>
            <a:r>
              <a:rPr lang="en-US" dirty="0">
                <a:latin typeface="Calibri" pitchFamily="34" charset="0"/>
              </a:rPr>
              <a:t>The person(s) to whom it is submitted</a:t>
            </a:r>
          </a:p>
          <a:p>
            <a:pPr lvl="1"/>
            <a:r>
              <a:rPr lang="en-US" dirty="0">
                <a:latin typeface="Calibri" pitchFamily="34" charset="0"/>
              </a:rPr>
              <a:t>Date of submission</a:t>
            </a:r>
          </a:p>
          <a:p>
            <a:pPr lvl="1"/>
            <a:r>
              <a:rPr lang="en-US" dirty="0">
                <a:latin typeface="Calibri" pitchFamily="34" charset="0"/>
              </a:rPr>
              <a:t>Name of the writer(s)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4" name="Footer Placeholder 3"/>
          <p:cNvSpPr>
            <a:spLocks noGrp="1"/>
          </p:cNvSpPr>
          <p:nvPr>
            <p:ph type="ftr" sz="quarter" idx="11"/>
          </p:nvPr>
        </p:nvSpPr>
        <p:spPr>
          <a:xfrm>
            <a:off x="8143900" y="6305550"/>
            <a:ext cx="466700" cy="476250"/>
          </a:xfrm>
        </p:spPr>
        <p:txBody>
          <a:bodyPr/>
          <a:lstStyle/>
          <a:p>
            <a:r>
              <a:rPr lang="en-US" dirty="0">
                <a:solidFill>
                  <a:schemeClr val="tx1"/>
                </a:solidFill>
              </a:rPr>
              <a:t>14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286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286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286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286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286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286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286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2867">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28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p:cNvSpPr>
            <a:spLocks noGrp="1" noChangeArrowheads="1"/>
          </p:cNvSpPr>
          <p:nvPr>
            <p:ph type="body" idx="1"/>
          </p:nvPr>
        </p:nvSpPr>
        <p:spPr>
          <a:xfrm>
            <a:off x="1219200" y="381000"/>
            <a:ext cx="7543800" cy="5713413"/>
          </a:xfrm>
          <a:solidFill>
            <a:schemeClr val="bg1"/>
          </a:solidFill>
        </p:spPr>
        <p:txBody>
          <a:bodyPr/>
          <a:lstStyle/>
          <a:p>
            <a:r>
              <a:rPr lang="en-US" b="1">
                <a:solidFill>
                  <a:schemeClr val="tx2"/>
                </a:solidFill>
                <a:latin typeface="Calibri" pitchFamily="34" charset="0"/>
              </a:rPr>
              <a:t>Table of Contents</a:t>
            </a:r>
          </a:p>
          <a:p>
            <a:pPr lvl="1"/>
            <a:r>
              <a:rPr lang="en-US">
                <a:latin typeface="Calibri" pitchFamily="34" charset="0"/>
              </a:rPr>
              <a:t>in the beginning</a:t>
            </a:r>
          </a:p>
          <a:p>
            <a:pPr lvl="1"/>
            <a:r>
              <a:rPr lang="en-US">
                <a:latin typeface="Calibri" pitchFamily="34" charset="0"/>
              </a:rPr>
              <a:t>Locates the particular topics </a:t>
            </a:r>
          </a:p>
          <a:p>
            <a:pPr lvl="1"/>
            <a:endParaRPr lang="en-US">
              <a:latin typeface="Calibri" pitchFamily="34" charset="0"/>
            </a:endParaRPr>
          </a:p>
          <a:p>
            <a:r>
              <a:rPr lang="en-US" b="1">
                <a:solidFill>
                  <a:schemeClr val="tx2"/>
                </a:solidFill>
                <a:latin typeface="Calibri" pitchFamily="34" charset="0"/>
              </a:rPr>
              <a:t>List of Illustrations</a:t>
            </a:r>
          </a:p>
          <a:p>
            <a:pPr lvl="1"/>
            <a:r>
              <a:rPr lang="en-US">
                <a:latin typeface="Calibri" pitchFamily="34" charset="0"/>
              </a:rPr>
              <a:t>In case of many illustrations, this gives the number, title and page reference</a:t>
            </a:r>
          </a:p>
          <a:p>
            <a:pPr lvl="1"/>
            <a:endParaRPr lang="en-US">
              <a:latin typeface="Calibri" pitchFamily="34" charset="0"/>
            </a:endParaRPr>
          </a:p>
          <a:p>
            <a:r>
              <a:rPr lang="en-US" b="1">
                <a:solidFill>
                  <a:schemeClr val="tx2"/>
                </a:solidFill>
                <a:latin typeface="Calibri" pitchFamily="34" charset="0"/>
              </a:rPr>
              <a:t>Abstract and/or Summary</a:t>
            </a:r>
          </a:p>
          <a:p>
            <a:pPr lvl="1"/>
            <a:r>
              <a:rPr lang="en-US">
                <a:latin typeface="Calibri" pitchFamily="34" charset="0"/>
              </a:rPr>
              <a:t>Also called as synopsis</a:t>
            </a:r>
          </a:p>
          <a:p>
            <a:pPr lvl="1"/>
            <a:r>
              <a:rPr lang="en-US">
                <a:latin typeface="Calibri" pitchFamily="34" charset="0"/>
              </a:rPr>
              <a:t>Should be concise</a:t>
            </a:r>
          </a:p>
          <a:p>
            <a:pPr lvl="1">
              <a:buFont typeface="Wingdings" pitchFamily="2" charset="2"/>
              <a:buNone/>
            </a:pPr>
            <a:endParaRPr lang="en-US">
              <a:latin typeface="Calibri"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Footer Placeholder 3"/>
          <p:cNvSpPr>
            <a:spLocks noGrp="1"/>
          </p:cNvSpPr>
          <p:nvPr>
            <p:ph type="ftr" sz="quarter" idx="11"/>
          </p:nvPr>
        </p:nvSpPr>
        <p:spPr>
          <a:xfrm>
            <a:off x="8143900" y="6305550"/>
            <a:ext cx="466700" cy="476250"/>
          </a:xfrm>
        </p:spPr>
        <p:txBody>
          <a:bodyPr/>
          <a:lstStyle/>
          <a:p>
            <a:r>
              <a:rPr lang="en-US" dirty="0">
                <a:solidFill>
                  <a:schemeClr val="tx1"/>
                </a:solidFill>
              </a:rPr>
              <a:t>15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491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491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49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491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491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491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49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ctrTitle"/>
          </p:nvPr>
        </p:nvSpPr>
        <p:spPr/>
        <p:txBody>
          <a:bodyPr/>
          <a:lstStyle/>
          <a:p>
            <a:pPr algn="ctr"/>
            <a:r>
              <a:rPr lang="en-US" b="1">
                <a:latin typeface="Calibri" pitchFamily="34" charset="0"/>
              </a:rPr>
              <a:t>BODY OF THE REPORT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4" name="Footer Placeholder 3"/>
          <p:cNvSpPr>
            <a:spLocks noGrp="1"/>
          </p:cNvSpPr>
          <p:nvPr>
            <p:ph type="ftr" sz="quarter" idx="11"/>
          </p:nvPr>
        </p:nvSpPr>
        <p:spPr>
          <a:xfrm>
            <a:off x="8143900" y="6305550"/>
            <a:ext cx="466700" cy="476250"/>
          </a:xfrm>
        </p:spPr>
        <p:txBody>
          <a:bodyPr/>
          <a:lstStyle/>
          <a:p>
            <a:r>
              <a:rPr lang="en-US" dirty="0">
                <a:solidFill>
                  <a:schemeClr val="tx1"/>
                </a:solidFill>
              </a:rPr>
              <a:t>16</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1" name="Rectangle 3"/>
          <p:cNvSpPr>
            <a:spLocks noGrp="1" noChangeArrowheads="1"/>
          </p:cNvSpPr>
          <p:nvPr>
            <p:ph type="body" idx="1"/>
          </p:nvPr>
        </p:nvSpPr>
        <p:spPr>
          <a:xfrm>
            <a:off x="914400" y="228600"/>
            <a:ext cx="7924800" cy="6629400"/>
          </a:xfrm>
          <a:solidFill>
            <a:schemeClr val="bg1"/>
          </a:solidFill>
        </p:spPr>
        <p:txBody>
          <a:bodyPr/>
          <a:lstStyle/>
          <a:p>
            <a:pPr algn="just"/>
            <a:r>
              <a:rPr lang="en-US" sz="2400" b="1">
                <a:solidFill>
                  <a:schemeClr val="tx2"/>
                </a:solidFill>
                <a:latin typeface="Calibri" pitchFamily="34" charset="0"/>
              </a:rPr>
              <a:t>Introduction</a:t>
            </a:r>
          </a:p>
          <a:p>
            <a:pPr lvl="1" algn="just"/>
            <a:r>
              <a:rPr lang="en-US" sz="2400">
                <a:latin typeface="Calibri" pitchFamily="34" charset="0"/>
              </a:rPr>
              <a:t>Authorization for the report and terms of reference</a:t>
            </a:r>
          </a:p>
          <a:p>
            <a:pPr lvl="1" algn="just"/>
            <a:r>
              <a:rPr lang="en-US" sz="2400">
                <a:latin typeface="Calibri" pitchFamily="34" charset="0"/>
              </a:rPr>
              <a:t>Historical and Technical background</a:t>
            </a:r>
          </a:p>
          <a:p>
            <a:pPr lvl="1" algn="just"/>
            <a:r>
              <a:rPr lang="en-US" sz="2400">
                <a:latin typeface="Calibri" pitchFamily="34" charset="0"/>
              </a:rPr>
              <a:t>Scope of Study, including objectives,  limitations </a:t>
            </a:r>
          </a:p>
          <a:p>
            <a:pPr lvl="1" algn="just"/>
            <a:r>
              <a:rPr lang="en-US" sz="2400">
                <a:latin typeface="Calibri" pitchFamily="34" charset="0"/>
              </a:rPr>
              <a:t>Methods of collecting data and the sources</a:t>
            </a:r>
          </a:p>
          <a:p>
            <a:pPr lvl="1" algn="just"/>
            <a:r>
              <a:rPr lang="en-US" sz="2400">
                <a:latin typeface="Calibri" pitchFamily="34" charset="0"/>
              </a:rPr>
              <a:t>Definitions of special terms and symbols, if applicable</a:t>
            </a:r>
          </a:p>
          <a:p>
            <a:pPr algn="just"/>
            <a:r>
              <a:rPr lang="en-US" sz="2400" b="1">
                <a:solidFill>
                  <a:schemeClr val="tx2"/>
                </a:solidFill>
                <a:latin typeface="Calibri" pitchFamily="34" charset="0"/>
              </a:rPr>
              <a:t>Description/Findings and Analysis</a:t>
            </a:r>
          </a:p>
          <a:p>
            <a:pPr lvl="1" algn="just"/>
            <a:r>
              <a:rPr lang="en-US" sz="2400">
                <a:latin typeface="Calibri" pitchFamily="34" charset="0"/>
              </a:rPr>
              <a:t>Covers the various aspects of the issue</a:t>
            </a:r>
          </a:p>
          <a:p>
            <a:pPr lvl="1" algn="just"/>
            <a:r>
              <a:rPr lang="en-US" sz="2400">
                <a:latin typeface="Calibri" pitchFamily="34" charset="0"/>
              </a:rPr>
              <a:t>Elaborates the findings</a:t>
            </a:r>
          </a:p>
          <a:p>
            <a:pPr lvl="1" algn="just"/>
            <a:r>
              <a:rPr lang="en-US" sz="2400">
                <a:latin typeface="Calibri" pitchFamily="34" charset="0"/>
              </a:rPr>
              <a:t>Analyses the given data</a:t>
            </a:r>
          </a:p>
          <a:p>
            <a:pPr lvl="1" algn="just"/>
            <a:r>
              <a:rPr lang="en-US" sz="2400">
                <a:latin typeface="Calibri" pitchFamily="34" charset="0"/>
              </a:rPr>
              <a:t>May include charts, graphs, tables etc (either incorporated in this part or appended later)</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Footer Placeholder 3"/>
          <p:cNvSpPr>
            <a:spLocks noGrp="1"/>
          </p:cNvSpPr>
          <p:nvPr>
            <p:ph type="ftr" sz="quarter" idx="11"/>
          </p:nvPr>
        </p:nvSpPr>
        <p:spPr>
          <a:xfrm>
            <a:off x="8072462" y="6305550"/>
            <a:ext cx="538138" cy="476250"/>
          </a:xfrm>
        </p:spPr>
        <p:txBody>
          <a:bodyPr/>
          <a:lstStyle/>
          <a:p>
            <a:r>
              <a:rPr lang="en-US" dirty="0">
                <a:solidFill>
                  <a:schemeClr val="tx1"/>
                </a:solidFill>
              </a:rPr>
              <a:t>17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3891">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389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389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389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3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389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3891">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3891">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3891">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38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1" name="Rectangle 3"/>
          <p:cNvSpPr>
            <a:spLocks noGrp="1" noChangeArrowheads="1"/>
          </p:cNvSpPr>
          <p:nvPr>
            <p:ph type="body" idx="1"/>
          </p:nvPr>
        </p:nvSpPr>
        <p:spPr>
          <a:xfrm>
            <a:off x="990600" y="304800"/>
            <a:ext cx="7693025" cy="5637213"/>
          </a:xfrm>
          <a:solidFill>
            <a:schemeClr val="bg1"/>
          </a:solidFill>
        </p:spPr>
        <p:txBody>
          <a:bodyPr/>
          <a:lstStyle/>
          <a:p>
            <a:r>
              <a:rPr lang="en-US" b="1">
                <a:solidFill>
                  <a:schemeClr val="tx2"/>
                </a:solidFill>
                <a:latin typeface="Calibri" pitchFamily="34" charset="0"/>
              </a:rPr>
              <a:t>Recommendations</a:t>
            </a:r>
          </a:p>
          <a:p>
            <a:pPr lvl="1" algn="just"/>
            <a:r>
              <a:rPr lang="en-US">
                <a:latin typeface="Calibri" pitchFamily="34" charset="0"/>
              </a:rPr>
              <a:t>Puts forward concrete suggestions and recommendations</a:t>
            </a:r>
          </a:p>
          <a:p>
            <a:pPr lvl="1" algn="just"/>
            <a:endParaRPr lang="en-US">
              <a:latin typeface="Calibri" pitchFamily="34" charset="0"/>
            </a:endParaRPr>
          </a:p>
          <a:p>
            <a:pPr algn="just"/>
            <a:r>
              <a:rPr lang="en-US" b="1">
                <a:solidFill>
                  <a:schemeClr val="tx2"/>
                </a:solidFill>
                <a:latin typeface="Calibri" pitchFamily="34" charset="0"/>
              </a:rPr>
              <a:t>Conclusions</a:t>
            </a:r>
          </a:p>
          <a:p>
            <a:pPr lvl="1" algn="just"/>
            <a:r>
              <a:rPr lang="en-US">
                <a:latin typeface="Calibri" pitchFamily="34" charset="0"/>
              </a:rPr>
              <a:t>On the basis of findings and analysis, and recommendations, the writer draws conclusions  </a:t>
            </a:r>
          </a:p>
          <a:p>
            <a:endParaRPr lang="en-US">
              <a:latin typeface="Calibri"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4" name="Footer Placeholder 3"/>
          <p:cNvSpPr>
            <a:spLocks noGrp="1"/>
          </p:cNvSpPr>
          <p:nvPr>
            <p:ph type="ftr" sz="quarter" idx="11"/>
          </p:nvPr>
        </p:nvSpPr>
        <p:spPr>
          <a:xfrm>
            <a:off x="8215338" y="6305550"/>
            <a:ext cx="395262" cy="476250"/>
          </a:xfrm>
        </p:spPr>
        <p:txBody>
          <a:bodyPr/>
          <a:lstStyle/>
          <a:p>
            <a:r>
              <a:rPr lang="en-US" dirty="0">
                <a:solidFill>
                  <a:schemeClr val="tx1"/>
                </a:solidFill>
              </a:rPr>
              <a:t>18</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6" name="Rectangle 4"/>
          <p:cNvSpPr>
            <a:spLocks noGrp="1" noChangeArrowheads="1"/>
          </p:cNvSpPr>
          <p:nvPr>
            <p:ph type="ctrTitle"/>
          </p:nvPr>
        </p:nvSpPr>
        <p:spPr/>
        <p:txBody>
          <a:bodyPr/>
          <a:lstStyle/>
          <a:p>
            <a:pPr algn="ctr"/>
            <a:r>
              <a:rPr lang="en-US" b="1">
                <a:latin typeface="Calibri" pitchFamily="34" charset="0"/>
              </a:rPr>
              <a:t>ADDENDA</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Footer Placeholder 3"/>
          <p:cNvSpPr>
            <a:spLocks noGrp="1"/>
          </p:cNvSpPr>
          <p:nvPr>
            <p:ph type="ftr" sz="quarter" idx="11"/>
          </p:nvPr>
        </p:nvSpPr>
        <p:spPr>
          <a:xfrm>
            <a:off x="8143900" y="6305550"/>
            <a:ext cx="466700" cy="476250"/>
          </a:xfrm>
        </p:spPr>
        <p:txBody>
          <a:bodyPr/>
          <a:lstStyle/>
          <a:p>
            <a:r>
              <a:rPr lang="en-US" dirty="0">
                <a:solidFill>
                  <a:schemeClr val="tx1"/>
                </a:solidFill>
              </a:rPr>
              <a:t>19</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to be covered</a:t>
            </a:r>
          </a:p>
        </p:txBody>
      </p:sp>
      <p:sp>
        <p:nvSpPr>
          <p:cNvPr id="3" name="Content Placeholder 2"/>
          <p:cNvSpPr>
            <a:spLocks noGrp="1"/>
          </p:cNvSpPr>
          <p:nvPr>
            <p:ph idx="1"/>
          </p:nvPr>
        </p:nvSpPr>
        <p:spPr/>
        <p:txBody>
          <a:bodyPr>
            <a:normAutofit fontScale="40000" lnSpcReduction="20000"/>
          </a:bodyPr>
          <a:lstStyle/>
          <a:p>
            <a:r>
              <a:rPr lang="en-US" sz="5000" dirty="0">
                <a:solidFill>
                  <a:schemeClr val="tx2"/>
                </a:solidFill>
              </a:rPr>
              <a:t>Organization of a Report</a:t>
            </a:r>
          </a:p>
          <a:p>
            <a:pPr>
              <a:lnSpc>
                <a:spcPct val="140000"/>
              </a:lnSpc>
            </a:pPr>
            <a:r>
              <a:rPr lang="en-US" sz="5100" dirty="0">
                <a:latin typeface="Calibri" pitchFamily="34" charset="0"/>
              </a:rPr>
              <a:t>Memorandum Form</a:t>
            </a:r>
          </a:p>
          <a:p>
            <a:pPr>
              <a:lnSpc>
                <a:spcPct val="140000"/>
              </a:lnSpc>
            </a:pPr>
            <a:r>
              <a:rPr lang="en-US" sz="5100" dirty="0">
                <a:latin typeface="Calibri" pitchFamily="34" charset="0"/>
              </a:rPr>
              <a:t>Letter Form</a:t>
            </a:r>
          </a:p>
          <a:p>
            <a:pPr>
              <a:lnSpc>
                <a:spcPct val="140000"/>
              </a:lnSpc>
            </a:pPr>
            <a:r>
              <a:rPr lang="en-US" sz="5100" dirty="0">
                <a:latin typeface="Calibri" pitchFamily="34" charset="0"/>
              </a:rPr>
              <a:t>Letter-text Combination Form</a:t>
            </a:r>
          </a:p>
          <a:p>
            <a:endParaRPr lang="en-US" dirty="0"/>
          </a:p>
          <a:p>
            <a:endParaRPr lang="en-US" dirty="0"/>
          </a:p>
          <a:p>
            <a:pPr>
              <a:buNone/>
            </a:pPr>
            <a:endParaRPr lang="en-US" dirty="0"/>
          </a:p>
          <a:p>
            <a:pPr>
              <a:buNone/>
            </a:pPr>
            <a:r>
              <a:rPr lang="en-US" b="1" dirty="0">
                <a:latin typeface="Arial" pitchFamily="34" charset="0"/>
                <a:cs typeface="Arial" pitchFamily="34" charset="0"/>
              </a:rPr>
              <a:t>Resources to be consulted for further reading:</a:t>
            </a:r>
          </a:p>
          <a:p>
            <a:pPr>
              <a:buNone/>
            </a:pPr>
            <a:r>
              <a:rPr lang="en-US" b="1" dirty="0" err="1">
                <a:latin typeface="Arial" pitchFamily="34" charset="0"/>
                <a:cs typeface="Arial" pitchFamily="34" charset="0"/>
              </a:rPr>
              <a:t>Chaturvedi</a:t>
            </a:r>
            <a:r>
              <a:rPr lang="en-US" b="1" dirty="0">
                <a:latin typeface="Arial" pitchFamily="34" charset="0"/>
                <a:cs typeface="Arial" pitchFamily="34" charset="0"/>
              </a:rPr>
              <a:t>. P.D ( 2011). Business Communication: Concepts, Cases, and</a:t>
            </a:r>
          </a:p>
          <a:p>
            <a:pPr>
              <a:buNone/>
            </a:pPr>
            <a:r>
              <a:rPr lang="en-US" b="1" dirty="0">
                <a:latin typeface="Arial" pitchFamily="34" charset="0"/>
                <a:cs typeface="Arial" pitchFamily="34" charset="0"/>
              </a:rPr>
              <a:t>Applications, Second edition, Pearson Education India.</a:t>
            </a:r>
            <a:endParaRPr lang="en-US" dirty="0">
              <a:latin typeface="Arial" pitchFamily="34" charset="0"/>
              <a:cs typeface="Arial" pitchFamily="34" charset="0"/>
            </a:endParaRPr>
          </a:p>
          <a:p>
            <a:pPr>
              <a:buNone/>
            </a:pPr>
            <a:r>
              <a:rPr lang="en-US" dirty="0">
                <a:latin typeface="Arial" pitchFamily="34" charset="0"/>
                <a:cs typeface="Arial" pitchFamily="34" charset="0"/>
              </a:rPr>
              <a:t>Its online availability site:</a:t>
            </a:r>
          </a:p>
          <a:p>
            <a:pPr>
              <a:buNone/>
            </a:pPr>
            <a:r>
              <a:rPr lang="en-US" dirty="0">
                <a:solidFill>
                  <a:srgbClr val="FFC000"/>
                </a:solidFill>
                <a:latin typeface="Arial" pitchFamily="34" charset="0"/>
                <a:cs typeface="Arial" pitchFamily="34" charset="0"/>
              </a:rPr>
              <a:t>https://docs.google.com/viewer?a=v&amp;pid=sites&amp;srcid=ZGVmYXVsdGRvbWFpbnxvbG</a:t>
            </a:r>
          </a:p>
          <a:p>
            <a:pPr>
              <a:buNone/>
            </a:pPr>
            <a:r>
              <a:rPr lang="en-US" dirty="0">
                <a:solidFill>
                  <a:srgbClr val="FFC000"/>
                </a:solidFill>
                <a:latin typeface="Arial" pitchFamily="34" charset="0"/>
                <a:cs typeface="Arial" pitchFamily="34" charset="0"/>
              </a:rPr>
              <a:t>Vya2RyZXN8Z3g6MjU4MTc4NTNmMTdjMWVjNg</a:t>
            </a:r>
            <a:endParaRPr lang="en-US" dirty="0">
              <a:latin typeface="Arial" pitchFamily="34" charset="0"/>
              <a:cs typeface="Arial" pitchFamily="34" charset="0"/>
            </a:endParaRPr>
          </a:p>
          <a:p>
            <a:pPr>
              <a:buNone/>
            </a:pPr>
            <a:r>
              <a:rPr lang="en-US" b="1" dirty="0" err="1">
                <a:latin typeface="Arial" pitchFamily="34" charset="0"/>
                <a:cs typeface="Arial" pitchFamily="34" charset="0"/>
              </a:rPr>
              <a:t>Rizvi</a:t>
            </a:r>
            <a:r>
              <a:rPr lang="en-US" b="1" dirty="0">
                <a:latin typeface="Arial" pitchFamily="34" charset="0"/>
                <a:cs typeface="Arial" pitchFamily="34" charset="0"/>
              </a:rPr>
              <a:t>, A. R. ( 2018) ‘Effective Technical Communication’ 2nd edition, McGraw Hill</a:t>
            </a:r>
          </a:p>
          <a:p>
            <a:pPr>
              <a:buNone/>
            </a:pPr>
            <a:r>
              <a:rPr lang="en-US" b="1" dirty="0">
                <a:latin typeface="Arial" pitchFamily="34" charset="0"/>
                <a:cs typeface="Arial" pitchFamily="34" charset="0"/>
              </a:rPr>
              <a:t>Education Private Limited, Chennai.</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Footer Placeholder 4"/>
          <p:cNvSpPr>
            <a:spLocks noGrp="1"/>
          </p:cNvSpPr>
          <p:nvPr>
            <p:ph type="ftr" sz="quarter" idx="11"/>
          </p:nvPr>
        </p:nvSpPr>
        <p:spPr>
          <a:xfrm>
            <a:off x="8143900" y="6305550"/>
            <a:ext cx="466700" cy="476250"/>
          </a:xfrm>
        </p:spPr>
        <p:txBody>
          <a:bodyPr/>
          <a:lstStyle/>
          <a:p>
            <a:r>
              <a:rPr lang="en-US" dirty="0">
                <a:solidFill>
                  <a:schemeClr val="tx1"/>
                </a:solidFill>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9" name="Rectangle 3"/>
          <p:cNvSpPr>
            <a:spLocks noGrp="1" noChangeArrowheads="1"/>
          </p:cNvSpPr>
          <p:nvPr>
            <p:ph type="body" idx="1"/>
          </p:nvPr>
        </p:nvSpPr>
        <p:spPr>
          <a:xfrm>
            <a:off x="762000" y="457200"/>
            <a:ext cx="8001000" cy="6096000"/>
          </a:xfrm>
          <a:solidFill>
            <a:schemeClr val="bg1"/>
          </a:solidFill>
        </p:spPr>
        <p:txBody>
          <a:bodyPr/>
          <a:lstStyle/>
          <a:p>
            <a:pPr algn="just"/>
            <a:r>
              <a:rPr lang="en-US" b="1">
                <a:solidFill>
                  <a:schemeClr val="tx2"/>
                </a:solidFill>
                <a:latin typeface="Calibri" pitchFamily="34" charset="0"/>
              </a:rPr>
              <a:t>List of References</a:t>
            </a:r>
          </a:p>
          <a:p>
            <a:pPr lvl="1" algn="just"/>
            <a:r>
              <a:rPr lang="en-US">
                <a:latin typeface="Calibri" pitchFamily="34" charset="0"/>
              </a:rPr>
              <a:t>Credits the works cited in the text either in footnotes or later in the list of references</a:t>
            </a:r>
          </a:p>
          <a:p>
            <a:pPr lvl="1" algn="just"/>
            <a:r>
              <a:rPr lang="en-US">
                <a:latin typeface="Calibri" pitchFamily="34" charset="0"/>
              </a:rPr>
              <a:t>To be arranged alphabetically or in the order they have appeared in the report</a:t>
            </a:r>
          </a:p>
          <a:p>
            <a:pPr lvl="1" algn="just">
              <a:buFont typeface="Wingdings" pitchFamily="2" charset="2"/>
              <a:buNone/>
            </a:pPr>
            <a:endParaRPr lang="en-US">
              <a:latin typeface="Calibri" pitchFamily="34" charset="0"/>
            </a:endParaRPr>
          </a:p>
          <a:p>
            <a:pPr algn="just"/>
            <a:r>
              <a:rPr lang="en-US" b="1">
                <a:solidFill>
                  <a:schemeClr val="tx2"/>
                </a:solidFill>
                <a:latin typeface="Calibri" pitchFamily="34" charset="0"/>
              </a:rPr>
              <a:t>Bibliography</a:t>
            </a:r>
          </a:p>
          <a:p>
            <a:pPr lvl="1" algn="just"/>
            <a:r>
              <a:rPr lang="en-US">
                <a:latin typeface="Calibri" pitchFamily="34" charset="0"/>
              </a:rPr>
              <a:t>If based on extensive research, the works consulted are to be given</a:t>
            </a:r>
          </a:p>
          <a:p>
            <a:pPr lvl="1" algn="just"/>
            <a:endParaRPr lang="en-US">
              <a:latin typeface="Calibri" pitchFamily="34" charset="0"/>
            </a:endParaRPr>
          </a:p>
          <a:p>
            <a:r>
              <a:rPr lang="en-US" b="1">
                <a:solidFill>
                  <a:schemeClr val="tx2"/>
                </a:solidFill>
                <a:latin typeface="Calibri" pitchFamily="34" charset="0"/>
              </a:rPr>
              <a:t>Glossary</a:t>
            </a:r>
          </a:p>
          <a:p>
            <a:pPr lvl="1" algn="just"/>
            <a:r>
              <a:rPr lang="en-US">
                <a:latin typeface="Calibri" pitchFamily="34" charset="0"/>
              </a:rPr>
              <a:t>List of technical words and their explanations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4" name="Footer Placeholder 3"/>
          <p:cNvSpPr>
            <a:spLocks noGrp="1"/>
          </p:cNvSpPr>
          <p:nvPr>
            <p:ph type="ftr" sz="quarter" idx="11"/>
          </p:nvPr>
        </p:nvSpPr>
        <p:spPr>
          <a:xfrm>
            <a:off x="8072462" y="6305550"/>
            <a:ext cx="538138" cy="476250"/>
          </a:xfrm>
        </p:spPr>
        <p:txBody>
          <a:bodyPr/>
          <a:lstStyle/>
          <a:p>
            <a:r>
              <a:rPr lang="en-US" dirty="0">
                <a:solidFill>
                  <a:schemeClr val="tx1"/>
                </a:solidFill>
              </a:rPr>
              <a:t>20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593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593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593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593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593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59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7" name="Rectangle 3"/>
          <p:cNvSpPr>
            <a:spLocks noGrp="1" noChangeArrowheads="1"/>
          </p:cNvSpPr>
          <p:nvPr>
            <p:ph type="body" idx="1"/>
          </p:nvPr>
        </p:nvSpPr>
        <p:spPr>
          <a:xfrm>
            <a:off x="990600" y="304800"/>
            <a:ext cx="8001000" cy="6096000"/>
          </a:xfrm>
          <a:solidFill>
            <a:schemeClr val="bg1"/>
          </a:solidFill>
        </p:spPr>
        <p:txBody>
          <a:bodyPr/>
          <a:lstStyle/>
          <a:p>
            <a:pPr marL="933450" lvl="1" indent="-476250">
              <a:buFont typeface="Wingdings" pitchFamily="2" charset="2"/>
              <a:buNone/>
            </a:pPr>
            <a:endParaRPr lang="en-US" dirty="0">
              <a:latin typeface="Calibri" pitchFamily="34" charset="0"/>
            </a:endParaRPr>
          </a:p>
          <a:p>
            <a:pPr marL="552450" indent="-552450"/>
            <a:r>
              <a:rPr lang="en-US" b="1" dirty="0">
                <a:solidFill>
                  <a:schemeClr val="tx2"/>
                </a:solidFill>
                <a:latin typeface="Calibri" pitchFamily="34" charset="0"/>
              </a:rPr>
              <a:t>Appendices</a:t>
            </a:r>
          </a:p>
          <a:p>
            <a:pPr marL="933450" lvl="1" indent="-476250"/>
            <a:r>
              <a:rPr lang="en-US" dirty="0">
                <a:latin typeface="Calibri" pitchFamily="34" charset="0"/>
              </a:rPr>
              <a:t>Statistical data, charts and diagrams that are not incorporated in the main body</a:t>
            </a:r>
          </a:p>
          <a:p>
            <a:pPr marL="933450" lvl="1" indent="-476250">
              <a:buFont typeface="Wingdings" pitchFamily="2" charset="2"/>
              <a:buNone/>
            </a:pPr>
            <a:endParaRPr lang="en-US" dirty="0">
              <a:latin typeface="Calibri" pitchFamily="34" charset="0"/>
            </a:endParaRPr>
          </a:p>
          <a:p>
            <a:pPr marL="552450" indent="-552450"/>
            <a:r>
              <a:rPr lang="en-US" b="1" dirty="0">
                <a:solidFill>
                  <a:schemeClr val="tx2"/>
                </a:solidFill>
                <a:latin typeface="Calibri" pitchFamily="34" charset="0"/>
              </a:rPr>
              <a:t>Index</a:t>
            </a:r>
            <a:r>
              <a:rPr lang="en-US" dirty="0">
                <a:latin typeface="Calibri" pitchFamily="34" charset="0"/>
              </a:rPr>
              <a:t> </a:t>
            </a:r>
          </a:p>
          <a:p>
            <a:pPr marL="933450" lvl="1" indent="-476250"/>
            <a:r>
              <a:rPr lang="en-US" dirty="0">
                <a:latin typeface="Calibri" pitchFamily="34" charset="0"/>
              </a:rPr>
              <a:t>List of words and their reference page numbers</a:t>
            </a:r>
          </a:p>
          <a:p>
            <a:pPr marL="933450" lvl="1" indent="-476250">
              <a:buFont typeface="Wingdings" pitchFamily="2" charset="2"/>
              <a:buNone/>
            </a:pPr>
            <a:endParaRPr lang="en-US" dirty="0">
              <a:latin typeface="Calibri" pitchFamily="34" charset="0"/>
            </a:endParaRPr>
          </a:p>
          <a:p>
            <a:pPr marL="552450" indent="-552450"/>
            <a:r>
              <a:rPr lang="en-US" b="1" dirty="0">
                <a:solidFill>
                  <a:schemeClr val="tx2"/>
                </a:solidFill>
                <a:latin typeface="Calibri" pitchFamily="34" charset="0"/>
              </a:rPr>
              <a:t>Signature</a:t>
            </a:r>
          </a:p>
          <a:p>
            <a:pPr marL="933450" lvl="1" indent="-476250"/>
            <a:r>
              <a:rPr lang="en-US" dirty="0">
                <a:latin typeface="Calibri" pitchFamily="34" charset="0"/>
              </a:rPr>
              <a:t>A report must be dated and signed by the persons who have submitted it.</a:t>
            </a:r>
            <a:r>
              <a:rPr lang="en-US" b="1" dirty="0">
                <a:solidFill>
                  <a:schemeClr val="tx2"/>
                </a:solidFill>
                <a:latin typeface="Calibri" pitchFamily="34" charset="0"/>
              </a:rPr>
              <a:t>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
        <p:nvSpPr>
          <p:cNvPr id="4" name="Footer Placeholder 3"/>
          <p:cNvSpPr>
            <a:spLocks noGrp="1"/>
          </p:cNvSpPr>
          <p:nvPr>
            <p:ph type="ftr" sz="quarter" idx="11"/>
          </p:nvPr>
        </p:nvSpPr>
        <p:spPr>
          <a:xfrm>
            <a:off x="8143900" y="6305550"/>
            <a:ext cx="466700" cy="476250"/>
          </a:xfrm>
        </p:spPr>
        <p:txBody>
          <a:bodyPr/>
          <a:lstStyle/>
          <a:p>
            <a:r>
              <a:rPr lang="en-US" dirty="0">
                <a:solidFill>
                  <a:schemeClr val="tx1"/>
                </a:solidFill>
              </a:rPr>
              <a:t>21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9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9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9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9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98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79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Revise!</a:t>
            </a:r>
          </a:p>
        </p:txBody>
      </p:sp>
      <p:sp>
        <p:nvSpPr>
          <p:cNvPr id="3" name="Content Placeholder 2"/>
          <p:cNvSpPr>
            <a:spLocks noGrp="1"/>
          </p:cNvSpPr>
          <p:nvPr>
            <p:ph idx="1"/>
          </p:nvPr>
        </p:nvSpPr>
        <p:spPr/>
        <p:txBody>
          <a:bodyPr/>
          <a:lstStyle/>
          <a:p>
            <a:r>
              <a:rPr lang="en-US" dirty="0"/>
              <a:t>A memorandum does not include ____ and ______.</a:t>
            </a:r>
          </a:p>
          <a:p>
            <a:pPr marL="365760" lvl="1" indent="-283464">
              <a:spcBef>
                <a:spcPts val="600"/>
              </a:spcBef>
              <a:buSzPct val="80000"/>
              <a:buFont typeface="Wingdings 2"/>
              <a:buChar char=""/>
            </a:pPr>
            <a:r>
              <a:rPr lang="en-US" dirty="0">
                <a:latin typeface="Calibri" pitchFamily="34" charset="0"/>
              </a:rPr>
              <a:t>______is the list of words and their reference page numbers.</a:t>
            </a:r>
          </a:p>
          <a:p>
            <a:pPr marL="365760" lvl="1" indent="-283464">
              <a:spcBef>
                <a:spcPts val="600"/>
              </a:spcBef>
              <a:buSzPct val="80000"/>
              <a:buFont typeface="Wingdings 2"/>
              <a:buChar char=""/>
            </a:pPr>
            <a:r>
              <a:rPr lang="en-US" dirty="0">
                <a:latin typeface="Calibri" pitchFamily="34" charset="0"/>
              </a:rPr>
              <a:t>Synopsis is another term for __________.</a:t>
            </a:r>
          </a:p>
          <a:p>
            <a:pPr marL="365760" lvl="1" indent="-283464">
              <a:spcBef>
                <a:spcPts val="600"/>
              </a:spcBef>
              <a:buSzPct val="80000"/>
              <a:buFont typeface="Wingdings 2"/>
              <a:buChar char=""/>
            </a:pPr>
            <a:r>
              <a:rPr lang="en-US" dirty="0">
                <a:latin typeface="Calibri" pitchFamily="34" charset="0"/>
              </a:rPr>
              <a:t>What is the purpose of a transmittal letter?</a:t>
            </a:r>
          </a:p>
          <a:p>
            <a:pPr marL="365760" lvl="1" indent="-283464">
              <a:spcBef>
                <a:spcPts val="600"/>
              </a:spcBef>
              <a:buSzPct val="80000"/>
              <a:buFont typeface="Wingdings 2"/>
              <a:buChar char=""/>
            </a:pPr>
            <a:r>
              <a:rPr lang="en-US" dirty="0">
                <a:latin typeface="Calibri" pitchFamily="34" charset="0"/>
              </a:rPr>
              <a:t>When do we use a letter format report?</a:t>
            </a:r>
          </a:p>
          <a:p>
            <a:pPr marL="365760" lvl="1" indent="-283464">
              <a:spcBef>
                <a:spcPts val="600"/>
              </a:spcBef>
              <a:buSzPct val="80000"/>
              <a:buNone/>
            </a:pPr>
            <a:endParaRPr lang="en-US" dirty="0">
              <a:latin typeface="Calibri" pitchFamily="34" charset="0"/>
            </a:endParaRPr>
          </a:p>
          <a:p>
            <a:pPr marL="365760" lvl="1" indent="-283464">
              <a:spcBef>
                <a:spcPts val="600"/>
              </a:spcBef>
              <a:buSzPct val="80000"/>
              <a:buFont typeface="Wingdings 2"/>
              <a:buChar char=""/>
            </a:pPr>
            <a:endParaRPr lang="en-US" dirty="0">
              <a:latin typeface="Calibri" pitchFamily="34" charset="0"/>
            </a:endParaRPr>
          </a:p>
          <a:p>
            <a:pPr marL="365760" lvl="1" indent="-283464">
              <a:spcBef>
                <a:spcPts val="600"/>
              </a:spcBef>
              <a:buSzPct val="80000"/>
              <a:buFont typeface="Wingdings 2"/>
              <a:buChar char=""/>
            </a:pPr>
            <a:endParaRPr lang="en-US" dirty="0">
              <a:latin typeface="Calibri" pitchFamily="34"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Footer Placeholder 4"/>
          <p:cNvSpPr>
            <a:spLocks noGrp="1"/>
          </p:cNvSpPr>
          <p:nvPr>
            <p:ph type="ftr" sz="quarter" idx="11"/>
          </p:nvPr>
        </p:nvSpPr>
        <p:spPr>
          <a:xfrm>
            <a:off x="8215338" y="6305550"/>
            <a:ext cx="395262" cy="476250"/>
          </a:xfrm>
        </p:spPr>
        <p:txBody>
          <a:bodyPr/>
          <a:lstStyle/>
          <a:p>
            <a:r>
              <a:rPr lang="en-US" dirty="0">
                <a:solidFill>
                  <a:schemeClr val="tx1"/>
                </a:solidFill>
              </a:rPr>
              <a:t>22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pPr lvl="0">
              <a:buClr>
                <a:srgbClr val="3891A7"/>
              </a:buClr>
            </a:pPr>
            <a:r>
              <a:rPr lang="en-US" sz="2100" dirty="0" err="1">
                <a:solidFill>
                  <a:prstClr val="black"/>
                </a:solidFill>
                <a:latin typeface="Arial" pitchFamily="34" charset="0"/>
                <a:cs typeface="Arial" pitchFamily="34" charset="0"/>
              </a:rPr>
              <a:t>Chaturvedi</a:t>
            </a:r>
            <a:r>
              <a:rPr lang="en-US" sz="2100" dirty="0">
                <a:solidFill>
                  <a:prstClr val="black"/>
                </a:solidFill>
                <a:latin typeface="Arial" pitchFamily="34" charset="0"/>
                <a:cs typeface="Arial" pitchFamily="34" charset="0"/>
              </a:rPr>
              <a:t>. P.D ( 2011). Business Communication: Concepts, Cases, and Applications, Second edition, Pearson Education India.</a:t>
            </a:r>
          </a:p>
          <a:p>
            <a:pPr lvl="0">
              <a:buClr>
                <a:srgbClr val="3891A7"/>
              </a:buClr>
            </a:pPr>
            <a:r>
              <a:rPr lang="en-US" sz="2100" dirty="0">
                <a:solidFill>
                  <a:srgbClr val="FFC000"/>
                </a:solidFill>
                <a:latin typeface="Arial" pitchFamily="34" charset="0"/>
                <a:cs typeface="Arial" pitchFamily="34" charset="0"/>
              </a:rPr>
              <a:t>https://docs.google.com/viewer?a=v&amp;pid=sites&amp;srcid=ZGVmYXVsdGRvbWFpbnxvbG</a:t>
            </a:r>
          </a:p>
          <a:p>
            <a:pPr lvl="0">
              <a:buClr>
                <a:srgbClr val="3891A7"/>
              </a:buClr>
              <a:buNone/>
            </a:pPr>
            <a:r>
              <a:rPr lang="en-US" sz="2100" dirty="0">
                <a:solidFill>
                  <a:srgbClr val="FFC000"/>
                </a:solidFill>
                <a:latin typeface="Arial" pitchFamily="34" charset="0"/>
                <a:cs typeface="Arial" pitchFamily="34" charset="0"/>
              </a:rPr>
              <a:t>Vya2RyZXN8Z3g6MjU4MTc4NTNmMTdjMWVjNg</a:t>
            </a:r>
            <a:endParaRPr lang="en-US" sz="2100" dirty="0">
              <a:solidFill>
                <a:prstClr val="black"/>
              </a:solidFill>
              <a:latin typeface="Arial" pitchFamily="34" charset="0"/>
              <a:cs typeface="Arial" pitchFamily="34" charset="0"/>
            </a:endParaRPr>
          </a:p>
          <a:p>
            <a:pPr lvl="0">
              <a:buClr>
                <a:srgbClr val="3891A7"/>
              </a:buClr>
            </a:pPr>
            <a:r>
              <a:rPr lang="en-US" sz="2100" dirty="0" err="1">
                <a:solidFill>
                  <a:prstClr val="black"/>
                </a:solidFill>
                <a:latin typeface="Arial" pitchFamily="34" charset="0"/>
                <a:cs typeface="Arial" pitchFamily="34" charset="0"/>
              </a:rPr>
              <a:t>Rizvi</a:t>
            </a:r>
            <a:r>
              <a:rPr lang="en-US" sz="2100" dirty="0">
                <a:solidFill>
                  <a:prstClr val="black"/>
                </a:solidFill>
                <a:latin typeface="Arial" pitchFamily="34" charset="0"/>
                <a:cs typeface="Arial" pitchFamily="34" charset="0"/>
              </a:rPr>
              <a:t>, A. R. ( 2018) ‘Effective Technical Communication’ 2nd edition, McGraw Hill Education Private Limited, Chennai.</a:t>
            </a:r>
          </a:p>
          <a:p>
            <a:pPr lvl="0">
              <a:buClr>
                <a:srgbClr val="3891A7"/>
              </a:buClr>
            </a:pPr>
            <a:r>
              <a:rPr lang="en-US" sz="2400" dirty="0" err="1">
                <a:solidFill>
                  <a:prstClr val="black"/>
                </a:solidFill>
              </a:rPr>
              <a:t>Mishra</a:t>
            </a:r>
            <a:r>
              <a:rPr lang="en-US" sz="2400" dirty="0">
                <a:solidFill>
                  <a:prstClr val="black"/>
                </a:solidFill>
              </a:rPr>
              <a:t>, B. &amp; Sharma, S.(2010) Communication Skills for Engineers and Scientists. First edition, PHI Learning Ltd.</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Footer Placeholder 4"/>
          <p:cNvSpPr>
            <a:spLocks noGrp="1"/>
          </p:cNvSpPr>
          <p:nvPr>
            <p:ph type="ftr" sz="quarter" idx="11"/>
          </p:nvPr>
        </p:nvSpPr>
        <p:spPr>
          <a:xfrm>
            <a:off x="8072462" y="6305550"/>
            <a:ext cx="538138" cy="476250"/>
          </a:xfrm>
        </p:spPr>
        <p:txBody>
          <a:bodyPr/>
          <a:lstStyle/>
          <a:p>
            <a:r>
              <a:rPr lang="en-US" dirty="0">
                <a:solidFill>
                  <a:schemeClr val="tx1"/>
                </a:solidFill>
              </a:rPr>
              <a:t>23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p:txBody>
          <a:bodyPr/>
          <a:lstStyle/>
          <a:p>
            <a:r>
              <a:rPr lang="en-US" b="1">
                <a:latin typeface="Calibri" pitchFamily="34" charset="0"/>
              </a:rPr>
              <a:t>ORGANIZATION OF A REPORT</a:t>
            </a:r>
          </a:p>
        </p:txBody>
      </p:sp>
      <p:sp>
        <p:nvSpPr>
          <p:cNvPr id="289795" name="Rectangle 3"/>
          <p:cNvSpPr>
            <a:spLocks noGrp="1" noChangeArrowheads="1"/>
          </p:cNvSpPr>
          <p:nvPr>
            <p:ph type="body" idx="1"/>
          </p:nvPr>
        </p:nvSpPr>
        <p:spPr/>
        <p:txBody>
          <a:bodyPr/>
          <a:lstStyle/>
          <a:p>
            <a:pPr>
              <a:lnSpc>
                <a:spcPct val="140000"/>
              </a:lnSpc>
            </a:pPr>
            <a:r>
              <a:rPr lang="en-US" dirty="0">
                <a:latin typeface="Calibri" pitchFamily="34" charset="0"/>
              </a:rPr>
              <a:t>Memorandum Form</a:t>
            </a:r>
          </a:p>
          <a:p>
            <a:pPr>
              <a:lnSpc>
                <a:spcPct val="140000"/>
              </a:lnSpc>
            </a:pPr>
            <a:r>
              <a:rPr lang="en-US" dirty="0">
                <a:latin typeface="Calibri" pitchFamily="34" charset="0"/>
              </a:rPr>
              <a:t>Letter Form</a:t>
            </a:r>
          </a:p>
          <a:p>
            <a:pPr>
              <a:lnSpc>
                <a:spcPct val="140000"/>
              </a:lnSpc>
            </a:pPr>
            <a:r>
              <a:rPr lang="en-US" dirty="0">
                <a:latin typeface="Calibri" pitchFamily="34" charset="0"/>
              </a:rPr>
              <a:t>Letter-text Combination Form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Footer Placeholder 4"/>
          <p:cNvSpPr>
            <a:spLocks noGrp="1"/>
          </p:cNvSpPr>
          <p:nvPr>
            <p:ph type="ftr" sz="quarter" idx="11"/>
          </p:nvPr>
        </p:nvSpPr>
        <p:spPr>
          <a:xfrm>
            <a:off x="8215338" y="6381750"/>
            <a:ext cx="928662" cy="476250"/>
          </a:xfrm>
        </p:spPr>
        <p:txBody>
          <a:bodyPr/>
          <a:lstStyle/>
          <a:p>
            <a:r>
              <a:rPr lang="en-US" dirty="0">
                <a:solidFill>
                  <a:schemeClr val="tx1"/>
                </a:solidFill>
              </a:rPr>
              <a:t>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9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9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r>
              <a:rPr lang="en-US">
                <a:latin typeface="Calibri" pitchFamily="34" charset="0"/>
              </a:rPr>
              <a:t>Memorandum Form</a:t>
            </a:r>
          </a:p>
        </p:txBody>
      </p:sp>
      <p:sp>
        <p:nvSpPr>
          <p:cNvPr id="291843" name="Rectangle 3"/>
          <p:cNvSpPr>
            <a:spLocks noGrp="1" noChangeArrowheads="1"/>
          </p:cNvSpPr>
          <p:nvPr>
            <p:ph type="body" idx="1"/>
          </p:nvPr>
        </p:nvSpPr>
        <p:spPr>
          <a:xfrm>
            <a:off x="838200" y="1524000"/>
            <a:ext cx="7772400" cy="2057400"/>
          </a:xfrm>
        </p:spPr>
        <p:txBody>
          <a:bodyPr>
            <a:normAutofit fontScale="85000" lnSpcReduction="10000"/>
          </a:bodyPr>
          <a:lstStyle/>
          <a:p>
            <a:pPr>
              <a:lnSpc>
                <a:spcPct val="90000"/>
              </a:lnSpc>
            </a:pPr>
            <a:r>
              <a:rPr lang="en-US" sz="2400" dirty="0">
                <a:latin typeface="Calibri" pitchFamily="34" charset="0"/>
              </a:rPr>
              <a:t>Adopts the style of a memorandum</a:t>
            </a:r>
          </a:p>
          <a:p>
            <a:pPr>
              <a:lnSpc>
                <a:spcPct val="90000"/>
              </a:lnSpc>
            </a:pPr>
            <a:r>
              <a:rPr lang="en-US" sz="2400" dirty="0">
                <a:latin typeface="Calibri" pitchFamily="34" charset="0"/>
              </a:rPr>
              <a:t>Date is mentioned at the top</a:t>
            </a:r>
          </a:p>
          <a:p>
            <a:pPr algn="just">
              <a:lnSpc>
                <a:spcPct val="90000"/>
              </a:lnSpc>
            </a:pPr>
            <a:r>
              <a:rPr lang="en-US" sz="2400" dirty="0">
                <a:latin typeface="Calibri" pitchFamily="34" charset="0"/>
              </a:rPr>
              <a:t>Followed by the name of the addressee, addressor and the subject</a:t>
            </a:r>
          </a:p>
          <a:p>
            <a:pPr>
              <a:lnSpc>
                <a:spcPct val="90000"/>
              </a:lnSpc>
            </a:pPr>
            <a:r>
              <a:rPr lang="en-US" sz="2400" dirty="0">
                <a:latin typeface="Calibri" pitchFamily="34" charset="0"/>
              </a:rPr>
              <a:t>Body of the report</a:t>
            </a:r>
          </a:p>
          <a:p>
            <a:pPr>
              <a:lnSpc>
                <a:spcPct val="90000"/>
              </a:lnSpc>
            </a:pPr>
            <a:r>
              <a:rPr lang="en-US" sz="2400" dirty="0">
                <a:latin typeface="Calibri" pitchFamily="34" charset="0"/>
              </a:rPr>
              <a:t>(Note: The body should not begin with a salutation. The memo should not end with a complimentary close or a signature block)</a:t>
            </a:r>
          </a:p>
          <a:p>
            <a:pPr>
              <a:lnSpc>
                <a:spcPct val="90000"/>
              </a:lnSpc>
            </a:pPr>
            <a:endParaRPr lang="en-US" sz="2400" dirty="0">
              <a:latin typeface="Calibri" pitchFamily="34" charset="0"/>
            </a:endParaRPr>
          </a:p>
          <a:p>
            <a:pPr>
              <a:lnSpc>
                <a:spcPct val="90000"/>
              </a:lnSpc>
            </a:pPr>
            <a:endParaRPr lang="en-US" sz="2400" dirty="0">
              <a:latin typeface="Calibri" pitchFamily="34" charset="0"/>
            </a:endParaRPr>
          </a:p>
          <a:p>
            <a:pPr>
              <a:lnSpc>
                <a:spcPct val="90000"/>
              </a:lnSpc>
              <a:buFont typeface="Wingdings" pitchFamily="2" charset="2"/>
              <a:buNone/>
            </a:pPr>
            <a:endParaRPr lang="en-US" sz="2400" dirty="0">
              <a:latin typeface="Calibri" pitchFamily="34" charset="0"/>
            </a:endParaRPr>
          </a:p>
          <a:p>
            <a:pPr>
              <a:lnSpc>
                <a:spcPct val="90000"/>
              </a:lnSpc>
            </a:pPr>
            <a:endParaRPr lang="en-US" sz="2400" dirty="0">
              <a:latin typeface="Calibri" pitchFamily="34" charset="0"/>
            </a:endParaRPr>
          </a:p>
          <a:p>
            <a:pPr>
              <a:lnSpc>
                <a:spcPct val="90000"/>
              </a:lnSpc>
              <a:buFont typeface="Wingdings" pitchFamily="2" charset="2"/>
              <a:buNone/>
            </a:pPr>
            <a:endParaRPr lang="en-US" sz="2400" dirty="0">
              <a:latin typeface="Calibri" pitchFamily="34" charset="0"/>
            </a:endParaRPr>
          </a:p>
          <a:p>
            <a:pPr>
              <a:lnSpc>
                <a:spcPct val="90000"/>
              </a:lnSpc>
              <a:buFont typeface="Wingdings" pitchFamily="2" charset="2"/>
              <a:buNone/>
            </a:pPr>
            <a:endParaRPr lang="en-US" sz="2400" dirty="0">
              <a:latin typeface="Calibri" pitchFamily="34" charset="0"/>
            </a:endParaRPr>
          </a:p>
        </p:txBody>
      </p:sp>
      <p:sp>
        <p:nvSpPr>
          <p:cNvPr id="291844" name="Rectangle 4"/>
          <p:cNvSpPr>
            <a:spLocks noChangeArrowheads="1"/>
          </p:cNvSpPr>
          <p:nvPr/>
        </p:nvSpPr>
        <p:spPr bwMode="auto">
          <a:xfrm>
            <a:off x="838200" y="3657600"/>
            <a:ext cx="7696200" cy="3048000"/>
          </a:xfrm>
          <a:prstGeom prst="rect">
            <a:avLst/>
          </a:prstGeom>
          <a:solidFill>
            <a:schemeClr val="accent2"/>
          </a:solidFill>
          <a:ln w="28575">
            <a:solidFill>
              <a:schemeClr val="tx1"/>
            </a:solidFill>
            <a:miter lim="800000"/>
            <a:headEnd/>
            <a:tailEnd/>
          </a:ln>
          <a:effectLst/>
        </p:spPr>
        <p:txBody>
          <a:bodyPr lIns="274320" tIns="0" rIns="274320" bIns="0"/>
          <a:lstStyle/>
          <a:p>
            <a:r>
              <a:rPr lang="en-US" dirty="0"/>
              <a:t>			Memorandum</a:t>
            </a:r>
          </a:p>
          <a:p>
            <a:endParaRPr lang="en-US" dirty="0"/>
          </a:p>
          <a:p>
            <a:r>
              <a:rPr lang="en-US"/>
              <a:t>November 20</a:t>
            </a:r>
            <a:r>
              <a:rPr lang="en-US" dirty="0"/>
              <a:t>, 2020</a:t>
            </a:r>
          </a:p>
          <a:p>
            <a:endParaRPr lang="en-US" dirty="0"/>
          </a:p>
          <a:p>
            <a:r>
              <a:rPr lang="en-US" dirty="0"/>
              <a:t>To	: Mr. </a:t>
            </a:r>
            <a:r>
              <a:rPr lang="en-US" dirty="0" err="1"/>
              <a:t>R.C.Kaushik</a:t>
            </a:r>
            <a:endParaRPr lang="en-US" dirty="0"/>
          </a:p>
          <a:p>
            <a:r>
              <a:rPr lang="en-US" dirty="0"/>
              <a:t>From	: Mrs. </a:t>
            </a:r>
            <a:r>
              <a:rPr lang="en-US" dirty="0" err="1"/>
              <a:t>Anitha</a:t>
            </a:r>
            <a:r>
              <a:rPr lang="en-US" dirty="0"/>
              <a:t> Chandra</a:t>
            </a:r>
          </a:p>
          <a:p>
            <a:r>
              <a:rPr lang="en-US" dirty="0"/>
              <a:t>Subject	: Mr. </a:t>
            </a:r>
            <a:r>
              <a:rPr lang="en-US" dirty="0" err="1"/>
              <a:t>G.C</a:t>
            </a:r>
            <a:r>
              <a:rPr lang="en-US" dirty="0"/>
              <a:t> Jain’s misbehavior with Mr. </a:t>
            </a:r>
            <a:r>
              <a:rPr lang="en-US" dirty="0" err="1"/>
              <a:t>S.J.Negi</a:t>
            </a:r>
            <a:r>
              <a:rPr lang="en-US" dirty="0"/>
              <a:t>, a valued customer </a:t>
            </a:r>
          </a:p>
          <a:p>
            <a:endParaRPr lang="en-US" dirty="0"/>
          </a:p>
          <a:p>
            <a:r>
              <a:rPr lang="en-US" dirty="0"/>
              <a:t>Here is the report investigating the issue of Mr. G. C. Jain’s misbehavior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Footer Placeholder 5"/>
          <p:cNvSpPr>
            <a:spLocks noGrp="1"/>
          </p:cNvSpPr>
          <p:nvPr>
            <p:ph type="ftr" sz="quarter" idx="11"/>
          </p:nvPr>
        </p:nvSpPr>
        <p:spPr>
          <a:xfrm>
            <a:off x="8643966" y="6305550"/>
            <a:ext cx="285752" cy="476250"/>
          </a:xfrm>
        </p:spPr>
        <p:txBody>
          <a:bodyPr/>
          <a:lstStyle/>
          <a:p>
            <a:r>
              <a:rPr lang="en-US" dirty="0">
                <a:solidFill>
                  <a:schemeClr val="tx1"/>
                </a:solidFill>
              </a:rPr>
              <a:t>4</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r>
              <a:rPr lang="en-US">
                <a:latin typeface="Calibri" pitchFamily="34" charset="0"/>
              </a:rPr>
              <a:t>Letter Form</a:t>
            </a:r>
          </a:p>
        </p:txBody>
      </p:sp>
      <p:sp>
        <p:nvSpPr>
          <p:cNvPr id="290819" name="Rectangle 3"/>
          <p:cNvSpPr>
            <a:spLocks noGrp="1" noChangeArrowheads="1"/>
          </p:cNvSpPr>
          <p:nvPr>
            <p:ph type="body" idx="1"/>
          </p:nvPr>
        </p:nvSpPr>
        <p:spPr>
          <a:xfrm>
            <a:off x="1143000" y="1905000"/>
            <a:ext cx="7313613" cy="4114800"/>
          </a:xfrm>
        </p:spPr>
        <p:txBody>
          <a:bodyPr/>
          <a:lstStyle/>
          <a:p>
            <a:pPr>
              <a:lnSpc>
                <a:spcPct val="120000"/>
              </a:lnSpc>
            </a:pPr>
            <a:r>
              <a:rPr lang="en-US" dirty="0">
                <a:latin typeface="Calibri" pitchFamily="34" charset="0"/>
              </a:rPr>
              <a:t>In case of brief, informal report structure of a letter is adopted</a:t>
            </a:r>
          </a:p>
          <a:p>
            <a:pPr>
              <a:lnSpc>
                <a:spcPct val="120000"/>
              </a:lnSpc>
            </a:pPr>
            <a:r>
              <a:rPr lang="en-US" dirty="0">
                <a:latin typeface="Calibri" pitchFamily="34" charset="0"/>
              </a:rPr>
              <a:t>Body of the letter includes:</a:t>
            </a:r>
          </a:p>
          <a:p>
            <a:pPr lvl="1">
              <a:lnSpc>
                <a:spcPct val="120000"/>
              </a:lnSpc>
            </a:pPr>
            <a:r>
              <a:rPr lang="en-US" dirty="0">
                <a:latin typeface="Calibri" pitchFamily="34" charset="0"/>
              </a:rPr>
              <a:t>Introduction</a:t>
            </a:r>
          </a:p>
          <a:p>
            <a:pPr lvl="1">
              <a:lnSpc>
                <a:spcPct val="120000"/>
              </a:lnSpc>
            </a:pPr>
            <a:r>
              <a:rPr lang="en-US" dirty="0">
                <a:latin typeface="Calibri" pitchFamily="34" charset="0"/>
              </a:rPr>
              <a:t>Findings</a:t>
            </a:r>
          </a:p>
          <a:p>
            <a:pPr lvl="1">
              <a:lnSpc>
                <a:spcPct val="120000"/>
              </a:lnSpc>
            </a:pPr>
            <a:r>
              <a:rPr lang="en-US" dirty="0">
                <a:latin typeface="Calibri" pitchFamily="34" charset="0"/>
              </a:rPr>
              <a:t>Recommendations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Footer Placeholder 4"/>
          <p:cNvSpPr>
            <a:spLocks noGrp="1"/>
          </p:cNvSpPr>
          <p:nvPr>
            <p:ph type="ftr" sz="quarter" idx="11"/>
          </p:nvPr>
        </p:nvSpPr>
        <p:spPr>
          <a:xfrm>
            <a:off x="8215338" y="6305550"/>
            <a:ext cx="395262" cy="476250"/>
          </a:xfrm>
        </p:spPr>
        <p:txBody>
          <a:bodyPr/>
          <a:lstStyle/>
          <a:p>
            <a:r>
              <a:rPr lang="en-US" dirty="0">
                <a:solidFill>
                  <a:schemeClr val="tx1"/>
                </a:solidFill>
              </a:rPr>
              <a:t>5</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a:latin typeface="Calibri" pitchFamily="34" charset="0"/>
              </a:rPr>
              <a:t>Reports by Individuals</a:t>
            </a:r>
          </a:p>
        </p:txBody>
      </p:sp>
      <p:sp>
        <p:nvSpPr>
          <p:cNvPr id="332803" name="Rectangle 3"/>
          <p:cNvSpPr>
            <a:spLocks noGrp="1" noChangeArrowheads="1"/>
          </p:cNvSpPr>
          <p:nvPr>
            <p:ph type="body" idx="1"/>
          </p:nvPr>
        </p:nvSpPr>
        <p:spPr>
          <a:xfrm>
            <a:off x="838200" y="1524000"/>
            <a:ext cx="7772400" cy="4876800"/>
          </a:xfrm>
        </p:spPr>
        <p:txBody>
          <a:bodyPr/>
          <a:lstStyle/>
          <a:p>
            <a:pPr algn="just">
              <a:lnSpc>
                <a:spcPct val="90000"/>
              </a:lnSpc>
            </a:pPr>
            <a:r>
              <a:rPr lang="en-US" sz="2400">
                <a:latin typeface="Calibri" pitchFamily="34" charset="0"/>
              </a:rPr>
              <a:t>Report of a manager on the suitability of some premises. (An analytical report in the letter form)</a:t>
            </a:r>
          </a:p>
          <a:p>
            <a:pPr lvl="1" algn="just">
              <a:lnSpc>
                <a:spcPct val="90000"/>
              </a:lnSpc>
            </a:pPr>
            <a:r>
              <a:rPr lang="en-US" sz="2000">
                <a:latin typeface="Calibri" pitchFamily="34" charset="0"/>
              </a:rPr>
              <a:t>Refer to the resolution or order authorizing you to submit this report</a:t>
            </a:r>
          </a:p>
          <a:p>
            <a:pPr lvl="1" algn="just">
              <a:lnSpc>
                <a:spcPct val="90000"/>
              </a:lnSpc>
            </a:pPr>
            <a:r>
              <a:rPr lang="en-US" sz="2000">
                <a:latin typeface="Calibri" pitchFamily="34" charset="0"/>
              </a:rPr>
              <a:t>A brief reference may be made to the growing requirements of the company because of which it has been felt desirable to look for new premises</a:t>
            </a:r>
          </a:p>
          <a:p>
            <a:pPr lvl="1" algn="just">
              <a:lnSpc>
                <a:spcPct val="90000"/>
              </a:lnSpc>
            </a:pPr>
            <a:r>
              <a:rPr lang="en-US" sz="2000">
                <a:latin typeface="Calibri" pitchFamily="34" charset="0"/>
              </a:rPr>
              <a:t>Consider the suitability of a few premises available</a:t>
            </a:r>
          </a:p>
          <a:p>
            <a:pPr lvl="1" algn="just">
              <a:lnSpc>
                <a:spcPct val="90000"/>
              </a:lnSpc>
            </a:pPr>
            <a:r>
              <a:rPr lang="en-US" sz="2000">
                <a:latin typeface="Calibri" pitchFamily="34" charset="0"/>
              </a:rPr>
              <a:t>Suggest the best alternative referring to the advantages, and also list a few disadvantages</a:t>
            </a:r>
          </a:p>
          <a:p>
            <a:pPr lvl="1" algn="just">
              <a:lnSpc>
                <a:spcPct val="90000"/>
              </a:lnSpc>
            </a:pPr>
            <a:r>
              <a:rPr lang="en-US" sz="2000">
                <a:latin typeface="Calibri" pitchFamily="34" charset="0"/>
              </a:rPr>
              <a:t>Clearly specify the terms on which the building can be rented or purchased</a:t>
            </a:r>
          </a:p>
          <a:p>
            <a:pPr lvl="1" algn="just">
              <a:lnSpc>
                <a:spcPct val="90000"/>
              </a:lnSpc>
            </a:pPr>
            <a:r>
              <a:rPr lang="en-US" sz="2000">
                <a:latin typeface="Calibri" pitchFamily="34" charset="0"/>
              </a:rPr>
              <a:t>Give your recommendations in clear concrete terms, maintaining a factual and disinterested tone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Footer Placeholder 4"/>
          <p:cNvSpPr>
            <a:spLocks noGrp="1"/>
          </p:cNvSpPr>
          <p:nvPr>
            <p:ph type="ftr" sz="quarter" idx="11"/>
          </p:nvPr>
        </p:nvSpPr>
        <p:spPr>
          <a:xfrm>
            <a:off x="8286776" y="6305550"/>
            <a:ext cx="323824" cy="476250"/>
          </a:xfrm>
        </p:spPr>
        <p:txBody>
          <a:bodyPr/>
          <a:lstStyle/>
          <a:p>
            <a:r>
              <a:rPr lang="en-US" dirty="0">
                <a:solidFill>
                  <a:schemeClr val="tx1"/>
                </a:solidFill>
              </a:rPr>
              <a:t>6</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280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280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280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280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280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28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a:xfrm>
            <a:off x="990600" y="228600"/>
            <a:ext cx="7924800" cy="1371600"/>
          </a:xfrm>
        </p:spPr>
        <p:txBody>
          <a:bodyPr>
            <a:normAutofit fontScale="90000"/>
          </a:bodyPr>
          <a:lstStyle/>
          <a:p>
            <a:pPr algn="just"/>
            <a:r>
              <a:rPr lang="en-US" sz="3200">
                <a:latin typeface="Calibri" pitchFamily="34" charset="0"/>
              </a:rPr>
              <a:t>A Sales Manager’s Report on increasing competition from rival enterprises and suggestions to overcome it</a:t>
            </a:r>
          </a:p>
        </p:txBody>
      </p:sp>
      <p:sp>
        <p:nvSpPr>
          <p:cNvPr id="334851" name="Rectangle 3"/>
          <p:cNvSpPr>
            <a:spLocks noGrp="1" noChangeArrowheads="1"/>
          </p:cNvSpPr>
          <p:nvPr>
            <p:ph type="body" idx="1"/>
          </p:nvPr>
        </p:nvSpPr>
        <p:spPr>
          <a:xfrm>
            <a:off x="914400" y="1905000"/>
            <a:ext cx="7848600" cy="4648200"/>
          </a:xfrm>
        </p:spPr>
        <p:txBody>
          <a:bodyPr/>
          <a:lstStyle/>
          <a:p>
            <a:pPr algn="just">
              <a:lnSpc>
                <a:spcPct val="90000"/>
              </a:lnSpc>
            </a:pPr>
            <a:r>
              <a:rPr lang="en-US" sz="2500">
                <a:latin typeface="Calibri" pitchFamily="34" charset="0"/>
              </a:rPr>
              <a:t>Briefly mention that the sales have gone down owing to competition from rival enterprises</a:t>
            </a:r>
          </a:p>
          <a:p>
            <a:pPr algn="just">
              <a:lnSpc>
                <a:spcPct val="90000"/>
              </a:lnSpc>
            </a:pPr>
            <a:r>
              <a:rPr lang="en-US" sz="2500">
                <a:latin typeface="Calibri" pitchFamily="34" charset="0"/>
              </a:rPr>
              <a:t>Analyze all probable causes responsible for decline in sales</a:t>
            </a:r>
          </a:p>
          <a:p>
            <a:pPr lvl="1" algn="just">
              <a:lnSpc>
                <a:spcPct val="90000"/>
              </a:lnSpc>
            </a:pPr>
            <a:r>
              <a:rPr lang="en-US" sz="2100">
                <a:latin typeface="Calibri" pitchFamily="34" charset="0"/>
              </a:rPr>
              <a:t>Type of competition</a:t>
            </a:r>
          </a:p>
          <a:p>
            <a:pPr lvl="1" algn="just">
              <a:lnSpc>
                <a:spcPct val="90000"/>
              </a:lnSpc>
            </a:pPr>
            <a:r>
              <a:rPr lang="en-US" sz="2100">
                <a:latin typeface="Calibri" pitchFamily="34" charset="0"/>
              </a:rPr>
              <a:t>Better quality or</a:t>
            </a:r>
          </a:p>
          <a:p>
            <a:pPr lvl="1" algn="just">
              <a:lnSpc>
                <a:spcPct val="90000"/>
              </a:lnSpc>
            </a:pPr>
            <a:r>
              <a:rPr lang="en-US" sz="2100">
                <a:latin typeface="Calibri" pitchFamily="34" charset="0"/>
              </a:rPr>
              <a:t>Better sales organization or</a:t>
            </a:r>
          </a:p>
          <a:p>
            <a:pPr lvl="1" algn="just">
              <a:lnSpc>
                <a:spcPct val="90000"/>
              </a:lnSpc>
            </a:pPr>
            <a:r>
              <a:rPr lang="en-US" sz="2100">
                <a:latin typeface="Calibri" pitchFamily="34" charset="0"/>
              </a:rPr>
              <a:t>More effective sales campaign</a:t>
            </a:r>
          </a:p>
          <a:p>
            <a:pPr lvl="1" algn="just">
              <a:lnSpc>
                <a:spcPct val="90000"/>
              </a:lnSpc>
            </a:pPr>
            <a:endParaRPr lang="en-US" sz="2100">
              <a:latin typeface="Calibri" pitchFamily="34" charset="0"/>
            </a:endParaRPr>
          </a:p>
          <a:p>
            <a:pPr algn="just">
              <a:lnSpc>
                <a:spcPct val="90000"/>
              </a:lnSpc>
            </a:pPr>
            <a:r>
              <a:rPr lang="en-US" sz="2500">
                <a:latin typeface="Calibri" pitchFamily="34" charset="0"/>
              </a:rPr>
              <a:t>Give concrete recommendations in the light of this analysis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p:cNvSpPr>
            <a:spLocks noGrp="1"/>
          </p:cNvSpPr>
          <p:nvPr>
            <p:ph type="ftr" sz="quarter" idx="11"/>
          </p:nvPr>
        </p:nvSpPr>
        <p:spPr>
          <a:xfrm>
            <a:off x="8286776" y="6305550"/>
            <a:ext cx="323824" cy="476250"/>
          </a:xfrm>
        </p:spPr>
        <p:txBody>
          <a:bodyPr/>
          <a:lstStyle/>
          <a:p>
            <a:r>
              <a:rPr lang="en-US" dirty="0">
                <a:solidFill>
                  <a:schemeClr val="tx1"/>
                </a:solidFill>
              </a:rPr>
              <a:t>7</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8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8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48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48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48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485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48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type="body" idx="1"/>
          </p:nvPr>
        </p:nvSpPr>
        <p:spPr>
          <a:xfrm>
            <a:off x="76200" y="152400"/>
            <a:ext cx="8915400" cy="6629400"/>
          </a:xfrm>
          <a:solidFill>
            <a:schemeClr val="bg1"/>
          </a:solidFill>
        </p:spPr>
        <p:txBody>
          <a:bodyPr/>
          <a:lstStyle/>
          <a:p>
            <a:pPr algn="just">
              <a:lnSpc>
                <a:spcPct val="90000"/>
              </a:lnSpc>
              <a:buFont typeface="Wingdings" pitchFamily="2" charset="2"/>
              <a:buNone/>
            </a:pPr>
            <a:r>
              <a:rPr lang="en-US" sz="2000" dirty="0">
                <a:latin typeface="Calibri" pitchFamily="34" charset="0"/>
              </a:rPr>
              <a:t>	November 20, 2020</a:t>
            </a:r>
          </a:p>
          <a:p>
            <a:pPr algn="just">
              <a:lnSpc>
                <a:spcPct val="90000"/>
              </a:lnSpc>
              <a:buFont typeface="Wingdings" pitchFamily="2" charset="2"/>
              <a:buNone/>
            </a:pPr>
            <a:endParaRPr lang="en-US" sz="2000" dirty="0">
              <a:latin typeface="Calibri" pitchFamily="34" charset="0"/>
            </a:endParaRPr>
          </a:p>
          <a:p>
            <a:pPr algn="just">
              <a:lnSpc>
                <a:spcPct val="90000"/>
              </a:lnSpc>
              <a:buFont typeface="Wingdings" pitchFamily="2" charset="2"/>
              <a:buNone/>
            </a:pPr>
            <a:r>
              <a:rPr lang="en-US" sz="2000" dirty="0">
                <a:latin typeface="Calibri" pitchFamily="34" charset="0"/>
              </a:rPr>
              <a:t>	The General manager</a:t>
            </a:r>
          </a:p>
          <a:p>
            <a:pPr algn="just">
              <a:lnSpc>
                <a:spcPct val="90000"/>
              </a:lnSpc>
              <a:buFont typeface="Wingdings" pitchFamily="2" charset="2"/>
              <a:buNone/>
            </a:pPr>
            <a:r>
              <a:rPr lang="en-US" sz="2000" dirty="0">
                <a:latin typeface="Calibri" pitchFamily="34" charset="0"/>
              </a:rPr>
              <a:t>	Portico Soaps Ltd.</a:t>
            </a:r>
          </a:p>
          <a:p>
            <a:pPr algn="just">
              <a:lnSpc>
                <a:spcPct val="90000"/>
              </a:lnSpc>
              <a:buFont typeface="Wingdings" pitchFamily="2" charset="2"/>
              <a:buNone/>
            </a:pPr>
            <a:r>
              <a:rPr lang="en-US" sz="2000" dirty="0">
                <a:latin typeface="Calibri" pitchFamily="34" charset="0"/>
              </a:rPr>
              <a:t>	New Delhi</a:t>
            </a:r>
          </a:p>
          <a:p>
            <a:pPr algn="just">
              <a:lnSpc>
                <a:spcPct val="90000"/>
              </a:lnSpc>
              <a:buFont typeface="Wingdings" pitchFamily="2" charset="2"/>
              <a:buNone/>
            </a:pPr>
            <a:endParaRPr lang="en-US" sz="2000" dirty="0">
              <a:latin typeface="Calibri" pitchFamily="34" charset="0"/>
            </a:endParaRPr>
          </a:p>
          <a:p>
            <a:pPr algn="just">
              <a:lnSpc>
                <a:spcPct val="90000"/>
              </a:lnSpc>
              <a:buFont typeface="Wingdings" pitchFamily="2" charset="2"/>
              <a:buNone/>
            </a:pPr>
            <a:r>
              <a:rPr lang="en-US" sz="2000" dirty="0">
                <a:latin typeface="Calibri" pitchFamily="34" charset="0"/>
              </a:rPr>
              <a:t>	Dear Sir</a:t>
            </a:r>
          </a:p>
          <a:p>
            <a:pPr algn="just">
              <a:lnSpc>
                <a:spcPct val="90000"/>
              </a:lnSpc>
              <a:buFont typeface="Wingdings" pitchFamily="2" charset="2"/>
              <a:buNone/>
            </a:pPr>
            <a:endParaRPr lang="en-US" sz="2000" dirty="0">
              <a:latin typeface="Calibri" pitchFamily="34" charset="0"/>
            </a:endParaRPr>
          </a:p>
          <a:p>
            <a:pPr algn="just">
              <a:lnSpc>
                <a:spcPct val="90000"/>
              </a:lnSpc>
              <a:buFont typeface="Wingdings" pitchFamily="2" charset="2"/>
              <a:buNone/>
            </a:pPr>
            <a:r>
              <a:rPr lang="en-US" sz="2000" dirty="0">
                <a:latin typeface="Calibri" pitchFamily="34" charset="0"/>
              </a:rPr>
              <a:t>	Sub: Declining sales owing to competition from rival enterprises</a:t>
            </a:r>
          </a:p>
          <a:p>
            <a:pPr algn="just">
              <a:lnSpc>
                <a:spcPct val="90000"/>
              </a:lnSpc>
              <a:buFont typeface="Wingdings" pitchFamily="2" charset="2"/>
              <a:buNone/>
            </a:pPr>
            <a:endParaRPr lang="en-US" sz="2000" dirty="0">
              <a:latin typeface="Calibri" pitchFamily="34" charset="0"/>
            </a:endParaRPr>
          </a:p>
          <a:p>
            <a:pPr algn="just">
              <a:lnSpc>
                <a:spcPct val="90000"/>
              </a:lnSpc>
              <a:buFont typeface="Wingdings" pitchFamily="2" charset="2"/>
              <a:buNone/>
            </a:pPr>
            <a:r>
              <a:rPr lang="en-US" sz="2000" dirty="0">
                <a:latin typeface="Calibri" pitchFamily="34" charset="0"/>
              </a:rPr>
              <a:t>	In accordance with your letter no. </a:t>
            </a:r>
            <a:r>
              <a:rPr lang="en-US" sz="2000" dirty="0" err="1">
                <a:latin typeface="Calibri" pitchFamily="34" charset="0"/>
              </a:rPr>
              <a:t>SSM</a:t>
            </a:r>
            <a:r>
              <a:rPr lang="en-US" sz="2000" dirty="0">
                <a:latin typeface="Calibri" pitchFamily="34" charset="0"/>
              </a:rPr>
              <a:t>/Sales/26 dated Oct 21, 2015 assigning the task of finding out why the sales of Portico soaps have considerably gone down during the last six months, I wish to report as follows.</a:t>
            </a:r>
          </a:p>
          <a:p>
            <a:pPr algn="just">
              <a:lnSpc>
                <a:spcPct val="90000"/>
              </a:lnSpc>
              <a:buFont typeface="Wingdings" pitchFamily="2" charset="2"/>
              <a:buNone/>
            </a:pPr>
            <a:endParaRPr lang="en-US" sz="2000" dirty="0">
              <a:latin typeface="Calibri" pitchFamily="34" charset="0"/>
            </a:endParaRPr>
          </a:p>
          <a:p>
            <a:pPr algn="just">
              <a:lnSpc>
                <a:spcPct val="90000"/>
              </a:lnSpc>
              <a:buFont typeface="Wingdings" pitchFamily="2" charset="2"/>
              <a:buNone/>
            </a:pPr>
            <a:r>
              <a:rPr lang="en-US" sz="2000" b="1" dirty="0">
                <a:latin typeface="Calibri" pitchFamily="34" charset="0"/>
              </a:rPr>
              <a:t>Introduction</a:t>
            </a:r>
          </a:p>
          <a:p>
            <a:pPr algn="just">
              <a:lnSpc>
                <a:spcPct val="90000"/>
              </a:lnSpc>
              <a:buFont typeface="Wingdings" pitchFamily="2" charset="2"/>
              <a:buNone/>
            </a:pPr>
            <a:r>
              <a:rPr lang="en-US" sz="2000" dirty="0">
                <a:latin typeface="Calibri" pitchFamily="34" charset="0"/>
              </a:rPr>
              <a:t>	During the last six months there has been a spurt of new brands of soaps in the market. Two of them have been marketed by establishments of great repute. New entrants who have started manufacturing them on a small scale with an eye mainly on the local markets are quite numerous, and what is near alarming their number is multiplying quite fast. Together they have made dent into our sales.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4" name="Footer Placeholder 3"/>
          <p:cNvSpPr>
            <a:spLocks noGrp="1"/>
          </p:cNvSpPr>
          <p:nvPr>
            <p:ph type="ftr" sz="quarter" idx="11"/>
          </p:nvPr>
        </p:nvSpPr>
        <p:spPr>
          <a:xfrm>
            <a:off x="8786842" y="6305550"/>
            <a:ext cx="357158" cy="476250"/>
          </a:xfrm>
        </p:spPr>
        <p:txBody>
          <a:bodyPr/>
          <a:lstStyle/>
          <a:p>
            <a:r>
              <a:rPr lang="en-US" dirty="0">
                <a:solidFill>
                  <a:schemeClr val="tx1"/>
                </a:solidFill>
              </a:rPr>
              <a:t>8</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body" idx="1"/>
          </p:nvPr>
        </p:nvSpPr>
        <p:spPr>
          <a:xfrm>
            <a:off x="0" y="0"/>
            <a:ext cx="9144000" cy="6858000"/>
          </a:xfrm>
          <a:solidFill>
            <a:schemeClr val="bg1"/>
          </a:solidFill>
        </p:spPr>
        <p:txBody>
          <a:bodyPr/>
          <a:lstStyle/>
          <a:p>
            <a:pPr marL="552450" indent="-552450" algn="just">
              <a:lnSpc>
                <a:spcPct val="90000"/>
              </a:lnSpc>
              <a:buFont typeface="Wingdings" pitchFamily="2" charset="2"/>
              <a:buNone/>
            </a:pPr>
            <a:r>
              <a:rPr lang="en-US" sz="2000" b="1" dirty="0">
                <a:latin typeface="Calibri" pitchFamily="34" charset="0"/>
              </a:rPr>
              <a:t>Findings and Analysis</a:t>
            </a:r>
          </a:p>
          <a:p>
            <a:pPr marL="357188" indent="-357188" algn="just">
              <a:lnSpc>
                <a:spcPct val="90000"/>
              </a:lnSpc>
              <a:buSzPct val="90000"/>
              <a:buFont typeface="Wingdings" pitchFamily="2" charset="2"/>
              <a:buAutoNum type="arabicPeriod"/>
            </a:pPr>
            <a:r>
              <a:rPr lang="en-US" sz="2000" dirty="0">
                <a:latin typeface="Calibri" pitchFamily="34" charset="0"/>
              </a:rPr>
              <a:t>In order to capture the market, our competitors are selling their products around 33.33% lower than ours and thus our sales are continuously dropping (refer the graph below).</a:t>
            </a:r>
          </a:p>
          <a:p>
            <a:pPr marL="357188" indent="-357188" algn="just">
              <a:lnSpc>
                <a:spcPct val="90000"/>
              </a:lnSpc>
              <a:buSzPct val="90000"/>
              <a:buFont typeface="Wingdings" pitchFamily="2" charset="2"/>
              <a:buAutoNum type="arabicPeriod"/>
            </a:pPr>
            <a:r>
              <a:rPr lang="en-US" sz="2000" dirty="0">
                <a:latin typeface="Calibri" pitchFamily="34" charset="0"/>
              </a:rPr>
              <a:t>Their modus operandi includes social media publicity and free sample distribution. </a:t>
            </a:r>
          </a:p>
          <a:p>
            <a:pPr marL="357188" indent="-357188" algn="just">
              <a:lnSpc>
                <a:spcPct val="90000"/>
              </a:lnSpc>
              <a:buSzPct val="90000"/>
              <a:buFont typeface="Wingdings" pitchFamily="2" charset="2"/>
              <a:buAutoNum type="arabicPeriod"/>
            </a:pPr>
            <a:r>
              <a:rPr lang="en-US" sz="2000" dirty="0">
                <a:latin typeface="Calibri" pitchFamily="34" charset="0"/>
              </a:rPr>
              <a:t>They have come up with six new brands in the category of herbal, </a:t>
            </a:r>
            <a:r>
              <a:rPr lang="en-US" sz="2000" dirty="0" err="1">
                <a:latin typeface="Calibri" pitchFamily="34" charset="0"/>
              </a:rPr>
              <a:t>ayurvedic</a:t>
            </a:r>
            <a:r>
              <a:rPr lang="en-US" sz="2000" dirty="0">
                <a:latin typeface="Calibri" pitchFamily="34" charset="0"/>
              </a:rPr>
              <a:t> and natural products. They have strong advertising strategy and have used top celebrities to endorse their products. </a:t>
            </a:r>
          </a:p>
          <a:p>
            <a:pPr marL="357188" indent="-357188" algn="just">
              <a:lnSpc>
                <a:spcPct val="90000"/>
              </a:lnSpc>
              <a:buSzPct val="90000"/>
              <a:buFont typeface="Wingdings" pitchFamily="2" charset="2"/>
              <a:buAutoNum type="arabicPeriod"/>
            </a:pPr>
            <a:r>
              <a:rPr lang="en-US" sz="2000" dirty="0">
                <a:latin typeface="Calibri" pitchFamily="34" charset="0"/>
              </a:rPr>
              <a:t>If we are still able to hold out in the market, it is mainly because of our reputation as producers of high quality soaps and detergent powders. However the competition is so keen that unless we immediately take remedial steps, we shall be in danger of being undersold. </a:t>
            </a:r>
            <a:endParaRPr lang="en-US" sz="1800" dirty="0">
              <a:latin typeface="Calibri" pitchFamily="34" charset="0"/>
            </a:endParaRPr>
          </a:p>
        </p:txBody>
      </p:sp>
      <p:graphicFrame>
        <p:nvGraphicFramePr>
          <p:cNvPr id="3" name="Chart 2"/>
          <p:cNvGraphicFramePr/>
          <p:nvPr/>
        </p:nvGraphicFramePr>
        <p:xfrm>
          <a:off x="609600" y="3886200"/>
          <a:ext cx="8153400" cy="2463800"/>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Footer Placeholder 4"/>
          <p:cNvSpPr>
            <a:spLocks noGrp="1"/>
          </p:cNvSpPr>
          <p:nvPr>
            <p:ph type="ftr" sz="quarter" idx="11"/>
          </p:nvPr>
        </p:nvSpPr>
        <p:spPr>
          <a:xfrm>
            <a:off x="8215338" y="6305550"/>
            <a:ext cx="395262" cy="476250"/>
          </a:xfrm>
        </p:spPr>
        <p:txBody>
          <a:bodyPr/>
          <a:lstStyle/>
          <a:p>
            <a:r>
              <a:rPr lang="en-US" dirty="0">
                <a:solidFill>
                  <a:schemeClr val="tx1"/>
                </a:solidFill>
              </a:rPr>
              <a:t>9</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2231</TotalTime>
  <Words>1476</Words>
  <Application>Microsoft Office PowerPoint</Application>
  <PresentationFormat>On-screen Show (4:3)</PresentationFormat>
  <Paragraphs>248</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Gill Sans MT</vt:lpstr>
      <vt:lpstr>Times New Roman</vt:lpstr>
      <vt:lpstr>Verdana</vt:lpstr>
      <vt:lpstr>Wingdings</vt:lpstr>
      <vt:lpstr>Wingdings 2</vt:lpstr>
      <vt:lpstr>Solstice</vt:lpstr>
      <vt:lpstr>Report Writing   Department of Humanities &amp; Social Sciences</vt:lpstr>
      <vt:lpstr>Key points to be covered</vt:lpstr>
      <vt:lpstr>ORGANIZATION OF A REPORT</vt:lpstr>
      <vt:lpstr>Memorandum Form</vt:lpstr>
      <vt:lpstr>Letter Form</vt:lpstr>
      <vt:lpstr>Reports by Individuals</vt:lpstr>
      <vt:lpstr>A Sales Manager’s Report on increasing competition from rival enterprises and suggestions to overcome it</vt:lpstr>
      <vt:lpstr>PowerPoint Presentation</vt:lpstr>
      <vt:lpstr>PowerPoint Presentation</vt:lpstr>
      <vt:lpstr>PowerPoint Presentation</vt:lpstr>
      <vt:lpstr> </vt:lpstr>
      <vt:lpstr>PowerPoint Presentation</vt:lpstr>
      <vt:lpstr>INTRODUCTORY PART</vt:lpstr>
      <vt:lpstr>PowerPoint Presentation</vt:lpstr>
      <vt:lpstr>PowerPoint Presentation</vt:lpstr>
      <vt:lpstr>BODY OF THE REPORT</vt:lpstr>
      <vt:lpstr>PowerPoint Presentation</vt:lpstr>
      <vt:lpstr>PowerPoint Presentation</vt:lpstr>
      <vt:lpstr>ADDENDA</vt:lpstr>
      <vt:lpstr>PowerPoint Presentation</vt:lpstr>
      <vt:lpstr>PowerPoint Presentation</vt:lpstr>
      <vt:lpstr>Let’s Revise!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Swami Vivekananda</dc:title>
  <dc:creator>hp</dc:creator>
  <cp:lastModifiedBy>Saiessh Sharma</cp:lastModifiedBy>
  <cp:revision>93</cp:revision>
  <dcterms:created xsi:type="dcterms:W3CDTF">2006-08-16T00:00:00Z</dcterms:created>
  <dcterms:modified xsi:type="dcterms:W3CDTF">2020-11-28T04:39:13Z</dcterms:modified>
</cp:coreProperties>
</file>