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8"/>
  </p:notesMasterIdLst>
  <p:sldIdLst>
    <p:sldId id="311" r:id="rId2"/>
    <p:sldId id="341" r:id="rId3"/>
    <p:sldId id="278" r:id="rId4"/>
    <p:sldId id="279" r:id="rId5"/>
    <p:sldId id="305" r:id="rId6"/>
    <p:sldId id="267" r:id="rId7"/>
    <p:sldId id="280" r:id="rId8"/>
    <p:sldId id="282" r:id="rId9"/>
    <p:sldId id="287" r:id="rId10"/>
    <p:sldId id="283" r:id="rId11"/>
    <p:sldId id="306" r:id="rId12"/>
    <p:sldId id="307" r:id="rId13"/>
    <p:sldId id="284" r:id="rId14"/>
    <p:sldId id="288" r:id="rId15"/>
    <p:sldId id="292" r:id="rId16"/>
    <p:sldId id="294" r:id="rId17"/>
    <p:sldId id="296" r:id="rId18"/>
    <p:sldId id="304" r:id="rId19"/>
    <p:sldId id="308" r:id="rId20"/>
    <p:sldId id="271" r:id="rId21"/>
    <p:sldId id="301" r:id="rId22"/>
    <p:sldId id="303" r:id="rId23"/>
    <p:sldId id="302" r:id="rId24"/>
    <p:sldId id="310" r:id="rId25"/>
    <p:sldId id="343" r:id="rId26"/>
    <p:sldId id="34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F87A3-AFE6-48B2-89FD-56F1077D4A19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D22F9-97D5-4E5F-A608-F6DB523EB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5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C18FB-CEC6-4D15-BF7E-9A006A2E556C}" type="slidenum">
              <a:rPr lang="en-US"/>
              <a:pPr/>
              <a:t>1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3276600"/>
            <a:ext cx="6096000" cy="3429000"/>
          </a:xfrm>
          <a:ln/>
        </p:spPr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685800" y="1447488"/>
            <a:ext cx="5486400" cy="170981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Chapter Nine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Creative Strategy: Implementation and Evaluation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685800" y="8228975"/>
            <a:ext cx="5486400" cy="2748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© </a:t>
            </a:r>
            <a:r>
              <a:rPr lang="en-US" sz="1200">
                <a:latin typeface="Times New Roman" pitchFamily="18" charset="0"/>
              </a:rPr>
              <a:t>2003 McGraw-Hill Companies, Inc., McGraw-Hill/Irwin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3C54-3357-4110-90FC-244CEBFA86F4}" type="datetime1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8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B2FB-11DE-421F-9D01-3E5C9FCF8A16}" type="datetime1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0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794D-58BB-44B2-A176-32A1824B89AC}" type="datetime1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705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A88A-767D-4A67-900B-D67A67297402}" type="datetime1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27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141D-0EB0-4119-B1A2-74DF39C4A613}" type="datetime1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65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6F47-A903-4A89-9FB7-E0BFF8256A1E}" type="datetime1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8ADB-032B-4B8B-BF31-2C939A2D967C}" type="datetime1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04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16CB-7001-48EE-8248-227A02CEE15E}" type="datetime1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5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9DF8-016D-468C-BD00-7354174BDC36}" type="datetime1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720-8205-4EE5-B616-21E9C952BEA4}" type="datetime1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1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F4F6-06D4-42FF-84B1-9587E4E67E28}" type="datetime1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6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A8AB-8E19-4A50-BB05-60AB1D3FF16E}" type="datetime1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2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DC37-8399-403C-83D5-5317B540E36A}" type="datetime1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B2-AA6A-4018-9C56-250F1A6AABFD}" type="datetime1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3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D00E-80FA-4D23-9770-A3B04B89235F}" type="datetime1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9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2D41-2148-437A-B6E8-A23CC1BEE805}" type="datetime1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9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2D94-27B4-499E-9704-F9EBBCF47F7D}" type="datetime1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72850A-1821-41D3-B33E-EA491756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7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0400" y="1524000"/>
            <a:ext cx="7239000" cy="4770537"/>
          </a:xfrm>
          <a:effectLst>
            <a:outerShdw dist="28398" dir="1593903" algn="ctr" rotWithShape="0">
              <a:srgbClr val="808080">
                <a:alpha val="50000"/>
              </a:srgbClr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sz="5600" dirty="0">
                <a:latin typeface="Calibri" pitchFamily="34" charset="0"/>
              </a:rPr>
              <a:t>Notice, Agenda, Minutes and Circular</a:t>
            </a:r>
            <a:br>
              <a:rPr lang="en-US" sz="5600" dirty="0">
                <a:latin typeface="Calibri" pitchFamily="34" charset="0"/>
              </a:rPr>
            </a:br>
            <a:br>
              <a:rPr lang="en-US" sz="5600" dirty="0">
                <a:latin typeface="Calibri" pitchFamily="34" charset="0"/>
              </a:rPr>
            </a:br>
            <a:br>
              <a:rPr lang="en-US" sz="5600" dirty="0">
                <a:latin typeface="Calibri" pitchFamily="34" charset="0"/>
              </a:rPr>
            </a:br>
            <a:r>
              <a:rPr lang="en-US" sz="4000" dirty="0">
                <a:latin typeface="Calibri" pitchFamily="34" charset="0"/>
              </a:rPr>
              <a:t>Department of Humanities &amp; Social Sciences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8077200" cy="4114800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dirty="0">
                <a:latin typeface="Calibri" pitchFamily="34" charset="0"/>
              </a:rPr>
              <a:t> 	You are </a:t>
            </a:r>
            <a:r>
              <a:rPr lang="en-US" dirty="0" err="1">
                <a:latin typeface="Calibri" pitchFamily="34" charset="0"/>
              </a:rPr>
              <a:t>Rudra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Saini</a:t>
            </a:r>
            <a:r>
              <a:rPr lang="en-US" dirty="0">
                <a:latin typeface="Calibri" pitchFamily="34" charset="0"/>
              </a:rPr>
              <a:t>, the Secretary of Premium Oil Industries Ltd, New Delhi. You have to call a meeting of Staff Welfare Association Executive Committee. </a:t>
            </a: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dirty="0">
                <a:latin typeface="Calibri" pitchFamily="34" charset="0"/>
              </a:rPr>
              <a:t>	Draft a </a:t>
            </a:r>
            <a:r>
              <a:rPr lang="en-US" b="1" dirty="0">
                <a:latin typeface="Calibri" pitchFamily="34" charset="0"/>
              </a:rPr>
              <a:t>notice annexing the agenda </a:t>
            </a:r>
            <a:r>
              <a:rPr lang="en-US" dirty="0">
                <a:latin typeface="Calibri" pitchFamily="34" charset="0"/>
              </a:rPr>
              <a:t>of the meeting.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1DEFE3-1C4F-4375-952C-30E46934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600200" y="76200"/>
            <a:ext cx="8915400" cy="683264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Premium Oil Industries Ltd, New Delhi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2000" b="1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Nov.14, 2019</a:t>
            </a:r>
            <a:endParaRPr lang="en-US" sz="1050" b="1" dirty="0"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2000" b="1" dirty="0">
              <a:latin typeface="Calibri" pitchFamily="34" charset="0"/>
              <a:cs typeface="Arial" pitchFamily="34" charset="0"/>
            </a:endParaRPr>
          </a:p>
          <a:p>
            <a:pPr algn="ctr">
              <a:tabLst>
                <a:tab pos="457200" algn="l"/>
              </a:tabLst>
            </a:pPr>
            <a:r>
              <a:rPr lang="en-US" sz="2000" b="1" u="sng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NOTICE</a:t>
            </a:r>
            <a:endParaRPr lang="en-US" sz="2000" b="1" dirty="0">
              <a:latin typeface="Calibri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                          </a:t>
            </a:r>
            <a:r>
              <a:rPr lang="en-US" sz="2000" b="1" u="sng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Staff Welfare Association Executive Committee Meeting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This is to inform all the members of the Executive Committee that the Second Annual meeting will be held on Monday, November 18, 2019 from 5:00 PM onwards in the Conference Hall. Please make it convenient to attend the meeting. The agenda is given below: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		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AGENDA  </a:t>
            </a: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2.1 Minutes of the previous meeting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2.2 Cafeteria report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2.3 Celebration of Christmas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2.4 Request for donation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2.5 Grant of study leave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2.6 Any other matter with the permission of the chair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CC: All members		                          				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Signature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Rudra</a:t>
            </a: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Saini</a:t>
            </a:r>
            <a:endParaRPr lang="en-US" sz="20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A5BFC6-87DC-483B-AF40-DCB6F6AC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222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When Agenda is separate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762000"/>
            <a:ext cx="8686800" cy="5943600"/>
          </a:xfrm>
          <a:ln w="28575">
            <a:solidFill>
              <a:srgbClr val="0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US" sz="20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Premium Oil Industries Ltd, New Delhi</a:t>
            </a:r>
          </a:p>
          <a:p>
            <a:pPr marL="0" indent="0" algn="r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cs typeface="Arial" pitchFamily="34" charset="0"/>
              </a:rPr>
              <a:t>November 14, 2019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lang="en-US" sz="2000" b="1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US" sz="20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AGENDA </a:t>
            </a: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lang="en-US" sz="2000" b="1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for the Staff Welfare Association Executive Committee Meeting</a:t>
            </a: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lang="en-US" sz="2000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to be held on </a:t>
            </a: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lang="en-US" sz="2000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Monday, November 18, 2019 from 5:00pm onwards in the Conference Hall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lang="en-US" sz="2000" dirty="0">
              <a:latin typeface="Calibri" pitchFamily="34" charset="0"/>
              <a:cs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2.1 Minutes of the previous meeting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2.2 Cafeteria report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2.3 Celebration of Christmas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2.4 Request for donation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2.5 Grant of study leave</a:t>
            </a:r>
            <a:endParaRPr lang="en-US" sz="900" dirty="0">
              <a:latin typeface="Calibri" pitchFamily="34" charset="0"/>
              <a:cs typeface="Arial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2.6 Any other matter with the permission of the chair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lang="en-US" sz="2000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900" dirty="0">
                <a:latin typeface="Calibri" pitchFamily="34" charset="0"/>
              </a:rPr>
              <a:t>CC: All members		                          				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900" dirty="0">
                <a:latin typeface="Calibri" pitchFamily="34" charset="0"/>
              </a:rPr>
              <a:t>Signature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900" dirty="0" err="1">
                <a:latin typeface="Calibri" pitchFamily="34" charset="0"/>
              </a:rPr>
              <a:t>Rudra</a:t>
            </a:r>
            <a:r>
              <a:rPr lang="en-IN" sz="1900" dirty="0">
                <a:latin typeface="Calibri" pitchFamily="34" charset="0"/>
              </a:rPr>
              <a:t> </a:t>
            </a:r>
            <a:r>
              <a:rPr lang="en-IN" sz="1900" dirty="0" err="1">
                <a:latin typeface="Calibri" pitchFamily="34" charset="0"/>
              </a:rPr>
              <a:t>Saini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A0AEB-1F12-4E41-B9EB-3090C269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Calibri" pitchFamily="34" charset="0"/>
              </a:rPr>
              <a:t>MINUTES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170C41-51AC-409D-9954-FEA3DAF9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pitchFamily="34" charset="0"/>
              </a:rPr>
              <a:t>Minutes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153400" cy="45720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dirty="0">
                <a:latin typeface="Calibri" pitchFamily="34" charset="0"/>
              </a:rPr>
              <a:t>	Minutes are the official records of the points discussed/ decisions taken at a meeting. It is a legal requirement for Public Ltd. Companies and optional (preferable) for voluntary organizations</a:t>
            </a: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endParaRPr lang="en-US" dirty="0">
              <a:latin typeface="Calibri" pitchFamily="34" charset="0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Calibri" pitchFamily="34" charset="0"/>
              </a:rPr>
              <a:t>Main points of discussion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alibri" pitchFamily="34" charset="0"/>
              </a:rPr>
              <a:t>The conclusions reached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alibri" pitchFamily="34" charset="0"/>
              </a:rPr>
              <a:t>The recommendations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alibri" pitchFamily="34" charset="0"/>
              </a:rPr>
              <a:t>The tasks assigned to individual members and groups</a:t>
            </a: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12C3B-FE86-4892-900D-689C4F58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28600"/>
            <a:ext cx="8153400" cy="6400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A summary of the official transactions in a</a:t>
            </a:r>
          </a:p>
          <a:p>
            <a:pPr algn="just">
              <a:spcBef>
                <a:spcPts val="0"/>
              </a:spcBef>
            </a:pPr>
            <a:r>
              <a:rPr lang="en-US" sz="3000" dirty="0">
                <a:latin typeface="Calibri" pitchFamily="34" charset="0"/>
              </a:rPr>
              <a:t> A clear</a:t>
            </a:r>
          </a:p>
          <a:p>
            <a:pPr algn="just">
              <a:spcBef>
                <a:spcPts val="0"/>
              </a:spcBef>
            </a:pPr>
            <a:r>
              <a:rPr lang="en-US" sz="3000" dirty="0">
                <a:latin typeface="Calibri" pitchFamily="34" charset="0"/>
              </a:rPr>
              <a:t> concise</a:t>
            </a:r>
          </a:p>
          <a:p>
            <a:pPr algn="just">
              <a:spcBef>
                <a:spcPts val="0"/>
              </a:spcBef>
            </a:pPr>
            <a:r>
              <a:rPr lang="en-US" sz="3000" dirty="0">
                <a:latin typeface="Calibri" pitchFamily="34" charset="0"/>
              </a:rPr>
              <a:t> accurate and </a:t>
            </a:r>
          </a:p>
          <a:p>
            <a:pPr algn="just">
              <a:spcBef>
                <a:spcPts val="0"/>
              </a:spcBef>
            </a:pPr>
            <a:r>
              <a:rPr lang="en-US" sz="3000" dirty="0">
                <a:latin typeface="Calibri" pitchFamily="34" charset="0"/>
              </a:rPr>
              <a:t> well organized way</a:t>
            </a:r>
          </a:p>
          <a:p>
            <a:pPr algn="just">
              <a:spcBef>
                <a:spcPts val="0"/>
              </a:spcBef>
              <a:buNone/>
            </a:pPr>
            <a:endParaRPr lang="en-US" dirty="0">
              <a:latin typeface="Calibri" pitchFamily="34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USES</a:t>
            </a:r>
          </a:p>
          <a:p>
            <a:pPr algn="just"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As an aid to memory</a:t>
            </a:r>
          </a:p>
          <a:p>
            <a:pPr algn="just"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Provide a basis for decision and action</a:t>
            </a:r>
          </a:p>
          <a:p>
            <a:pPr algn="just">
              <a:spcBef>
                <a:spcPts val="0"/>
              </a:spcBef>
              <a:buNone/>
            </a:pPr>
            <a:endParaRPr lang="en-US" dirty="0">
              <a:latin typeface="Calibri" pitchFamily="34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STYLE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Impersonal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Objective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Matter of fact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Passive voice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9E0769-8AC5-454F-B556-0327A7B6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 pitchFamily="34" charset="0"/>
              </a:rPr>
              <a:t>Necessary details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81534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itchFamily="34" charset="0"/>
              </a:rPr>
              <a:t>Name of the organization/unit</a:t>
            </a:r>
          </a:p>
          <a:p>
            <a:pPr algn="just"/>
            <a:r>
              <a:rPr lang="en-US" sz="2400" dirty="0">
                <a:latin typeface="Calibri" pitchFamily="34" charset="0"/>
              </a:rPr>
              <a:t>DDTV of the meeting</a:t>
            </a:r>
          </a:p>
          <a:p>
            <a:pPr algn="just"/>
            <a:r>
              <a:rPr lang="en-US" sz="2400" dirty="0">
                <a:latin typeface="Calibri" pitchFamily="34" charset="0"/>
              </a:rPr>
              <a:t>Number of the meeting if in a series</a:t>
            </a:r>
          </a:p>
          <a:p>
            <a:pPr algn="just"/>
            <a:r>
              <a:rPr lang="en-US" sz="2400" dirty="0">
                <a:latin typeface="Calibri" pitchFamily="34" charset="0"/>
              </a:rPr>
              <a:t>Names of the chairman and the secretary</a:t>
            </a:r>
          </a:p>
          <a:p>
            <a:pPr algn="just"/>
            <a:r>
              <a:rPr lang="en-US" sz="2400" dirty="0">
                <a:latin typeface="Calibri" pitchFamily="34" charset="0"/>
              </a:rPr>
              <a:t>Names of members present</a:t>
            </a:r>
          </a:p>
          <a:p>
            <a:pPr algn="just"/>
            <a:r>
              <a:rPr lang="en-US" sz="2400" dirty="0">
                <a:latin typeface="Calibri" pitchFamily="34" charset="0"/>
              </a:rPr>
              <a:t>Names of members absent</a:t>
            </a:r>
          </a:p>
          <a:p>
            <a:r>
              <a:rPr lang="en-US" sz="2400" dirty="0">
                <a:latin typeface="Calibri" pitchFamily="34" charset="0"/>
              </a:rPr>
              <a:t>Names of persons who attended the meeting by special invitation, if any </a:t>
            </a:r>
          </a:p>
          <a:p>
            <a:r>
              <a:rPr lang="en-US" sz="2400" dirty="0">
                <a:latin typeface="Calibri" pitchFamily="34" charset="0"/>
              </a:rPr>
              <a:t>Records of transactions/ points discussed item-wise</a:t>
            </a:r>
          </a:p>
          <a:p>
            <a:r>
              <a:rPr lang="en-US" sz="2400" dirty="0">
                <a:latin typeface="Calibri" pitchFamily="34" charset="0"/>
              </a:rPr>
              <a:t>Signature of the secretary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8708F7-FFBB-4FB7-847D-3062E4FF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447800"/>
            <a:ext cx="8534400" cy="457200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>
                <a:latin typeface="Calibri" pitchFamily="34" charset="0"/>
              </a:rPr>
              <a:t>	</a:t>
            </a:r>
            <a:r>
              <a:rPr lang="en-US" dirty="0">
                <a:latin typeface="Calibri" pitchFamily="34" charset="0"/>
              </a:rPr>
              <a:t>The minutes become final only when they have been read at the next meeting, approved by the members and signed by the chairman.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9C524-5A9E-4208-9809-33261C8E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0"/>
            <a:ext cx="8991600" cy="6705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1800" b="1" dirty="0">
                <a:latin typeface="Calibri" pitchFamily="34" charset="0"/>
              </a:rPr>
              <a:t>Premium Oil Industries Ltd.</a:t>
            </a:r>
            <a:endParaRPr lang="en-IN" sz="1800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1800" b="1" dirty="0">
                <a:latin typeface="Calibri" pitchFamily="34" charset="0"/>
              </a:rPr>
              <a:t>New Delhi</a:t>
            </a:r>
          </a:p>
          <a:p>
            <a:pPr algn="ctr">
              <a:buNone/>
            </a:pPr>
            <a:endParaRPr lang="en-IN" sz="1800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1800" dirty="0">
                <a:latin typeface="Calibri" pitchFamily="34" charset="0"/>
              </a:rPr>
              <a:t> </a:t>
            </a:r>
            <a:r>
              <a:rPr lang="en-US" sz="1800" b="1" dirty="0">
                <a:latin typeface="Calibri" pitchFamily="34" charset="0"/>
              </a:rPr>
              <a:t>Staff Welfare Association</a:t>
            </a:r>
          </a:p>
          <a:p>
            <a:pPr algn="ctr">
              <a:buNone/>
            </a:pPr>
            <a:r>
              <a:rPr lang="en-US" sz="1800" b="1" dirty="0">
                <a:latin typeface="Calibri" pitchFamily="34" charset="0"/>
              </a:rPr>
              <a:t>Minutes of the 2</a:t>
            </a:r>
            <a:r>
              <a:rPr lang="en-US" sz="1800" b="1" baseline="30000" dirty="0">
                <a:latin typeface="Calibri" pitchFamily="34" charset="0"/>
              </a:rPr>
              <a:t>nd</a:t>
            </a:r>
            <a:r>
              <a:rPr lang="en-US" sz="1800" b="1" dirty="0">
                <a:latin typeface="Calibri" pitchFamily="34" charset="0"/>
              </a:rPr>
              <a:t> meeting of the Executive Committee held on Monday, </a:t>
            </a:r>
          </a:p>
          <a:p>
            <a:pPr algn="ctr">
              <a:buNone/>
            </a:pPr>
            <a:r>
              <a:rPr lang="en-US" sz="1800" b="1" dirty="0">
                <a:latin typeface="Calibri" pitchFamily="34" charset="0"/>
              </a:rPr>
              <a:t>November 18, 2019 from 5:00pm onwards in Conference Hall.</a:t>
            </a:r>
            <a:endParaRPr lang="en-IN" sz="1800" b="1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 </a:t>
            </a:r>
            <a:endParaRPr lang="en-IN" sz="1800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 Members present		1.  </a:t>
            </a:r>
            <a:endParaRPr lang="en-IN" sz="1800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						2. </a:t>
            </a:r>
            <a:endParaRPr lang="en-IN" sz="1800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Members absent		1.</a:t>
            </a:r>
            <a:endParaRPr lang="en-IN" sz="1800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 Special Invitees			1.</a:t>
            </a:r>
            <a:endParaRPr lang="en-IN" sz="1800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						         2.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  2.1 </a:t>
            </a:r>
            <a:r>
              <a:rPr lang="en-US" sz="1800" u="sng" dirty="0">
                <a:latin typeface="Calibri" pitchFamily="34" charset="0"/>
              </a:rPr>
              <a:t> Confirmation of the minutes of  the previous meeting</a:t>
            </a:r>
            <a:endParaRPr lang="en-IN" sz="1800" dirty="0">
              <a:latin typeface="Calibri" pitchFamily="34" charset="0"/>
            </a:endParaRPr>
          </a:p>
          <a:p>
            <a:pPr algn="just">
              <a:buNone/>
            </a:pPr>
            <a:r>
              <a:rPr lang="en-US" sz="1800" dirty="0">
                <a:latin typeface="Calibri" pitchFamily="34" charset="0"/>
              </a:rPr>
              <a:t> 	The minutes of the meeting held on Oct. 30, 2019 were approved and signed by the Chairman</a:t>
            </a:r>
          </a:p>
          <a:p>
            <a:pPr>
              <a:buNone/>
            </a:pPr>
            <a:endParaRPr lang="en-IN" sz="1800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 2.2 </a:t>
            </a:r>
            <a:r>
              <a:rPr lang="en-US" sz="1800" u="sng" dirty="0">
                <a:latin typeface="Calibri" pitchFamily="34" charset="0"/>
              </a:rPr>
              <a:t>Cafeteria Report</a:t>
            </a:r>
            <a:endParaRPr lang="en-IN" sz="1800" dirty="0">
              <a:latin typeface="Calibri" pitchFamily="34" charset="0"/>
            </a:endParaRPr>
          </a:p>
          <a:p>
            <a:pPr algn="just">
              <a:buNone/>
            </a:pPr>
            <a:r>
              <a:rPr lang="en-US" sz="1800" dirty="0">
                <a:latin typeface="Calibri" pitchFamily="34" charset="0"/>
              </a:rPr>
              <a:t> 	The sales report of the Cafeteria was received and approved. The suggestion of the manager to serve mini meals during lunch time was accepted on a trial basis for three months</a:t>
            </a:r>
          </a:p>
          <a:p>
            <a:pPr>
              <a:buNone/>
            </a:pPr>
            <a:endParaRPr lang="en-IN" sz="1800" dirty="0">
              <a:latin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</a:rPr>
              <a:t> </a:t>
            </a:r>
            <a:endParaRPr lang="en-IN" sz="1800" dirty="0">
              <a:latin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84360-3151-4CCC-B1F5-C6FEB844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305800" cy="5257800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IN" sz="2900" dirty="0">
                <a:latin typeface="Calibri" pitchFamily="34" charset="0"/>
              </a:rPr>
              <a:t>2.3 </a:t>
            </a:r>
            <a:r>
              <a:rPr lang="en-IN" sz="2900" u="sng" dirty="0">
                <a:latin typeface="Calibri" pitchFamily="34" charset="0"/>
              </a:rPr>
              <a:t>Celebration of Christmas </a:t>
            </a:r>
          </a:p>
          <a:p>
            <a:pPr algn="just">
              <a:buNone/>
            </a:pPr>
            <a:r>
              <a:rPr lang="en-IN" sz="2900" dirty="0">
                <a:latin typeface="Calibri" pitchFamily="34" charset="0"/>
              </a:rPr>
              <a:t>	It was decided to organize a cultural program on the eve of Christmas. Mr.……. was given the duty of organizing the show. It will be followed by a dinner</a:t>
            </a:r>
          </a:p>
          <a:p>
            <a:pPr algn="just">
              <a:buNone/>
            </a:pPr>
            <a:endParaRPr lang="en-IN" sz="2900" dirty="0">
              <a:latin typeface="Calibri" pitchFamily="34" charset="0"/>
            </a:endParaRPr>
          </a:p>
          <a:p>
            <a:pPr algn="just">
              <a:buNone/>
            </a:pPr>
            <a:r>
              <a:rPr lang="en-IN" sz="2900" dirty="0">
                <a:latin typeface="Calibri" pitchFamily="34" charset="0"/>
              </a:rPr>
              <a:t>2.4 </a:t>
            </a:r>
            <a:r>
              <a:rPr lang="en-IN" sz="2900" u="sng" dirty="0">
                <a:latin typeface="Calibri" pitchFamily="34" charset="0"/>
              </a:rPr>
              <a:t>Grant of study leave</a:t>
            </a:r>
          </a:p>
          <a:p>
            <a:pPr algn="just">
              <a:buNone/>
            </a:pPr>
            <a:r>
              <a:rPr lang="en-IN" sz="2900" dirty="0">
                <a:latin typeface="Calibri" pitchFamily="34" charset="0"/>
              </a:rPr>
              <a:t> 	It was noted that the request of some members for the grant of study leave on full pay to pursue further studies was okayed by the management.</a:t>
            </a:r>
          </a:p>
          <a:p>
            <a:pPr algn="just">
              <a:buNone/>
            </a:pPr>
            <a:r>
              <a:rPr lang="en-IN" sz="2900" dirty="0">
                <a:latin typeface="Calibri" pitchFamily="34" charset="0"/>
              </a:rPr>
              <a:t> </a:t>
            </a:r>
          </a:p>
          <a:p>
            <a:pPr algn="just">
              <a:buNone/>
            </a:pPr>
            <a:r>
              <a:rPr lang="en-IN" sz="2900" dirty="0">
                <a:latin typeface="Calibri" pitchFamily="34" charset="0"/>
              </a:rPr>
              <a:t> As no other matter was raised, the meeting ended with a vote of thanks to the chair.</a:t>
            </a:r>
          </a:p>
          <a:p>
            <a:pPr algn="just">
              <a:buNone/>
            </a:pPr>
            <a:r>
              <a:rPr lang="en-IN" sz="2900" dirty="0">
                <a:latin typeface="Calibri" pitchFamily="34" charset="0"/>
              </a:rPr>
              <a:t> </a:t>
            </a:r>
          </a:p>
          <a:p>
            <a:pPr algn="just">
              <a:buNone/>
            </a:pPr>
            <a:r>
              <a:rPr lang="en-IN" dirty="0">
                <a:latin typeface="Calibri" pitchFamily="34" charset="0"/>
              </a:rPr>
              <a:t> </a:t>
            </a:r>
          </a:p>
          <a:p>
            <a:pPr algn="just">
              <a:buNone/>
            </a:pPr>
            <a:r>
              <a:rPr lang="en-IN" dirty="0">
                <a:latin typeface="Calibri" pitchFamily="34" charset="0"/>
              </a:rPr>
              <a:t>Ahmed Khan	                                                                                       Rudra Saini</a:t>
            </a:r>
          </a:p>
          <a:p>
            <a:pPr algn="just">
              <a:buNone/>
            </a:pPr>
            <a:r>
              <a:rPr lang="en-IN" dirty="0">
                <a:latin typeface="Calibri" pitchFamily="34" charset="0"/>
              </a:rPr>
              <a:t> Chairman                                                                                      	 Secretary</a:t>
            </a:r>
          </a:p>
          <a:p>
            <a:pPr algn="just">
              <a:buNone/>
            </a:pPr>
            <a:r>
              <a:rPr lang="en-IN" dirty="0">
                <a:latin typeface="Calibri" pitchFamily="34" charset="0"/>
              </a:rPr>
              <a:t> </a:t>
            </a:r>
          </a:p>
          <a:p>
            <a:pPr algn="just">
              <a:buNone/>
            </a:pPr>
            <a:r>
              <a:rPr lang="en-IN" dirty="0">
                <a:latin typeface="Calibri" pitchFamily="34" charset="0"/>
              </a:rPr>
              <a:t>				 </a:t>
            </a:r>
          </a:p>
          <a:p>
            <a:pPr algn="just">
              <a:buNone/>
            </a:pPr>
            <a:r>
              <a:rPr lang="en-IN" dirty="0">
                <a:latin typeface="Calibri" pitchFamily="34" charset="0"/>
              </a:rPr>
              <a:t> </a:t>
            </a:r>
          </a:p>
          <a:p>
            <a:pPr algn="just">
              <a:buNone/>
            </a:pPr>
            <a:r>
              <a:rPr lang="en-IN" dirty="0">
                <a:latin typeface="Calibri" pitchFamily="34" charset="0"/>
              </a:rPr>
              <a:t>Date	</a:t>
            </a:r>
          </a:p>
          <a:p>
            <a:pPr algn="just">
              <a:buNone/>
            </a:pPr>
            <a:endParaRPr lang="en-IN" dirty="0">
              <a:latin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20BDB5-8E6B-40F7-8BE2-FC806A9F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Notice</a:t>
            </a:r>
          </a:p>
          <a:p>
            <a:r>
              <a:rPr lang="en-US" dirty="0">
                <a:solidFill>
                  <a:schemeClr val="tx2"/>
                </a:solidFill>
              </a:rPr>
              <a:t>Agenda</a:t>
            </a:r>
          </a:p>
          <a:p>
            <a:r>
              <a:rPr lang="en-US" dirty="0">
                <a:solidFill>
                  <a:schemeClr val="tx2"/>
                </a:solidFill>
              </a:rPr>
              <a:t>Minutes</a:t>
            </a:r>
          </a:p>
          <a:p>
            <a:r>
              <a:rPr lang="en-US" dirty="0">
                <a:solidFill>
                  <a:schemeClr val="tx2"/>
                </a:solidFill>
              </a:rPr>
              <a:t>Circular</a:t>
            </a:r>
          </a:p>
          <a:p>
            <a:r>
              <a:rPr lang="en-US" dirty="0">
                <a:solidFill>
                  <a:schemeClr val="tx2"/>
                </a:solidFill>
              </a:rPr>
              <a:t>Difference between Notice &amp; Circular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Resources to be consulted for further reading: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Chaturvedi. P.D ( 2011). Business Communication: Concepts, Cases, and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Applications, Second edition, Pearson Education India.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Its online availability site: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https://docs.google.com/viewer?a=v&amp;pid=sites&amp;srcid=ZGVmYXVsdGRvbWFpbnxvbG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Vya2RyZXN8Z3g6MjU4MTc4NTNmMTdjMWVjNg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Rizvi, A. R. ( 2018) ‘Effective Technical Communication’ 2nd edition, McGraw Hill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Education Private Limited, Chennai.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>
                <a:latin typeface="Calibri" pitchFamily="34" charset="0"/>
              </a:rPr>
              <a:t>Do’s and Don’ts of minute writing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00200"/>
            <a:ext cx="8305800" cy="50292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Calibri" pitchFamily="34" charset="0"/>
              </a:rPr>
              <a:t>One must be alert to take down or tape record whatever is said by different members at the meeting.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Calibri" pitchFamily="34" charset="0"/>
              </a:rPr>
              <a:t>While compiling the minutes, however, one has to cut out all irrelevant interruptions, hesitations, jargons etc. It requires rephrasing of long rambling sentences and presenting the proceedings in a readable form.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Calibri" pitchFamily="34" charset="0"/>
              </a:rPr>
              <a:t>The most important language skill required for compilation of minutes is the use of Passive Voice and Reported speech.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50F9FB-337F-42B9-8EB8-C21B8D2B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Circular letters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81200"/>
            <a:ext cx="8077200" cy="4114800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dirty="0">
                <a:latin typeface="Calibri" pitchFamily="34" charset="0"/>
              </a:rPr>
              <a:t>   A formal communication to communicate some message to a large number of customers, people concerned in an organization, and suppliers.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93C73-3921-49C5-B4A9-BAD4A56D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alibri" pitchFamily="34" charset="0"/>
              </a:rPr>
              <a:t>Objective of writing circular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676400"/>
            <a:ext cx="7772400" cy="45720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500" dirty="0">
                <a:latin typeface="Calibri" pitchFamily="34" charset="0"/>
              </a:rPr>
              <a:t>To obtain publicity for a cause or a campaign</a:t>
            </a:r>
          </a:p>
          <a:p>
            <a:pPr algn="just">
              <a:lnSpc>
                <a:spcPct val="120000"/>
              </a:lnSpc>
            </a:pPr>
            <a:r>
              <a:rPr lang="en-US" sz="2500" dirty="0">
                <a:latin typeface="Calibri" pitchFamily="34" charset="0"/>
              </a:rPr>
              <a:t>To make the reader interested in their content</a:t>
            </a:r>
          </a:p>
          <a:p>
            <a:pPr algn="just">
              <a:lnSpc>
                <a:spcPct val="120000"/>
              </a:lnSpc>
            </a:pPr>
            <a:r>
              <a:rPr lang="en-US" sz="2500" dirty="0">
                <a:latin typeface="Calibri" pitchFamily="34" charset="0"/>
              </a:rPr>
              <a:t>To impress the reader with facts and information about the firm, its policy and the events etc. </a:t>
            </a:r>
          </a:p>
          <a:p>
            <a:pPr algn="just">
              <a:lnSpc>
                <a:spcPct val="120000"/>
              </a:lnSpc>
            </a:pPr>
            <a:r>
              <a:rPr lang="en-US" sz="2500" dirty="0">
                <a:latin typeface="Calibri" pitchFamily="34" charset="0"/>
              </a:rPr>
              <a:t>To gain the confidence of the reader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AD1EAA-52A8-4C6E-BD98-394D6204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52400"/>
            <a:ext cx="8382000" cy="6324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 pitchFamily="34" charset="0"/>
              </a:rPr>
              <a:t>ASSOCIATED METAL PRODUCTS</a:t>
            </a: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 pitchFamily="34" charset="0"/>
              </a:rPr>
              <a:t>									          					Date: Nov. 14, 2019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alibri" pitchFamily="34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 pitchFamily="34" charset="0"/>
              </a:rPr>
              <a:t>Circular No.28/98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 pitchFamily="34" charset="0"/>
              </a:rPr>
              <a:t>	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>
                <a:latin typeface="Calibri" pitchFamily="34" charset="0"/>
              </a:rPr>
              <a:t>	It is proposed to fill in vacancies for the post of Senior Assistant (administration) from among the employees who fulfill the following requirements.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>
                <a:latin typeface="Calibri" pitchFamily="34" charset="0"/>
              </a:rPr>
              <a:t>	    1.  The employee should have put in a minimum of 5 yrs of service in the  company.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>
                <a:latin typeface="Calibri" pitchFamily="34" charset="0"/>
              </a:rPr>
              <a:t>	    2.  The candidates must be second-class graduates.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>
                <a:latin typeface="Calibri" pitchFamily="34" charset="0"/>
              </a:rPr>
              <a:t>	    3.  CA/ICWA qualification (preferable)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>
                <a:latin typeface="Calibri" pitchFamily="34" charset="0"/>
              </a:rPr>
              <a:t>     Employees fulfilling the above requirements should forward their applications through their departmental heads latest by……………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 pitchFamily="34" charset="0"/>
              </a:rPr>
              <a:t>	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 pitchFamily="34" charset="0"/>
              </a:rPr>
              <a:t>	</a:t>
            </a:r>
            <a:r>
              <a:rPr lang="en-US" sz="1800" dirty="0" err="1">
                <a:latin typeface="Calibri" pitchFamily="34" charset="0"/>
              </a:rPr>
              <a:t>Sd</a:t>
            </a:r>
            <a:r>
              <a:rPr lang="en-US" sz="1800" dirty="0">
                <a:latin typeface="Calibri" pitchFamily="34" charset="0"/>
              </a:rPr>
              <a:t>/-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 pitchFamily="34" charset="0"/>
              </a:rPr>
              <a:t>	Manager Personnel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BB97E-B0AA-4B26-A8F3-71058397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1" y="76200"/>
            <a:ext cx="7921625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Difference between notice and circular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836612"/>
            <a:ext cx="8839200" cy="564038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Calibri" pitchFamily="34" charset="0"/>
              </a:rPr>
              <a:t>Very </a:t>
            </a:r>
            <a:r>
              <a:rPr lang="en-US" sz="2200" b="1" dirty="0">
                <a:solidFill>
                  <a:srgbClr val="A50021"/>
                </a:solidFill>
                <a:latin typeface="Calibri" pitchFamily="34" charset="0"/>
              </a:rPr>
              <a:t>few copies </a:t>
            </a:r>
            <a:r>
              <a:rPr lang="en-US" sz="2200" dirty="0">
                <a:latin typeface="Calibri" pitchFamily="34" charset="0"/>
              </a:rPr>
              <a:t>of a notice (possibly only one), </a:t>
            </a:r>
          </a:p>
          <a:p>
            <a:pPr algn="just">
              <a:buFont typeface="Wingdings" pitchFamily="2" charset="2"/>
              <a:buNone/>
            </a:pPr>
            <a:r>
              <a:rPr lang="en-US" sz="2200" dirty="0">
                <a:latin typeface="Calibri" pitchFamily="34" charset="0"/>
              </a:rPr>
              <a:t>	</a:t>
            </a:r>
            <a:r>
              <a:rPr lang="en-US" sz="2200" b="1" dirty="0">
                <a:solidFill>
                  <a:srgbClr val="A50021"/>
                </a:solidFill>
                <a:latin typeface="Calibri" pitchFamily="34" charset="0"/>
              </a:rPr>
              <a:t>thousands of copies </a:t>
            </a:r>
            <a:r>
              <a:rPr lang="en-US" sz="2200" dirty="0">
                <a:latin typeface="Calibri" pitchFamily="34" charset="0"/>
              </a:rPr>
              <a:t>of a circular are printed.</a:t>
            </a:r>
          </a:p>
          <a:p>
            <a:pPr algn="just"/>
            <a:r>
              <a:rPr lang="en-US" sz="2200" dirty="0">
                <a:latin typeface="Calibri" pitchFamily="34" charset="0"/>
              </a:rPr>
              <a:t>A notice is usually </a:t>
            </a:r>
            <a:r>
              <a:rPr lang="en-US" sz="2200" b="1" dirty="0">
                <a:solidFill>
                  <a:srgbClr val="A50021"/>
                </a:solidFill>
                <a:latin typeface="Calibri" pitchFamily="34" charset="0"/>
              </a:rPr>
              <a:t>posted</a:t>
            </a:r>
            <a:r>
              <a:rPr lang="en-US" sz="2200" dirty="0">
                <a:solidFill>
                  <a:schemeClr val="hlink"/>
                </a:solidFill>
                <a:latin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</a:rPr>
              <a:t>on a wall or similar fixed structure, </a:t>
            </a:r>
          </a:p>
          <a:p>
            <a:pPr algn="just">
              <a:buFont typeface="Wingdings" pitchFamily="2" charset="2"/>
              <a:buNone/>
            </a:pPr>
            <a:r>
              <a:rPr lang="en-US" sz="2200" dirty="0">
                <a:latin typeface="Calibri" pitchFamily="34" charset="0"/>
              </a:rPr>
              <a:t>	a circular is designed to be </a:t>
            </a:r>
            <a:r>
              <a:rPr lang="en-US" sz="2200" b="1" dirty="0">
                <a:solidFill>
                  <a:srgbClr val="A50021"/>
                </a:solidFill>
                <a:latin typeface="Calibri" pitchFamily="34" charset="0"/>
              </a:rPr>
              <a:t>distributed</a:t>
            </a:r>
            <a:r>
              <a:rPr lang="en-US" sz="2200" dirty="0">
                <a:latin typeface="Calibri" pitchFamily="34" charset="0"/>
              </a:rPr>
              <a:t> in various locations, or mailed </a:t>
            </a:r>
          </a:p>
          <a:p>
            <a:pPr algn="just"/>
            <a:r>
              <a:rPr lang="en-US" sz="2200" dirty="0">
                <a:latin typeface="Calibri" pitchFamily="34" charset="0"/>
              </a:rPr>
              <a:t>A notice is generally intended to be read by </a:t>
            </a:r>
            <a:r>
              <a:rPr lang="en-US" sz="2200" b="1" dirty="0">
                <a:solidFill>
                  <a:srgbClr val="A50021"/>
                </a:solidFill>
                <a:latin typeface="Calibri" pitchFamily="34" charset="0"/>
              </a:rPr>
              <a:t>many people</a:t>
            </a:r>
            <a:r>
              <a:rPr lang="en-US" sz="2200" dirty="0">
                <a:latin typeface="Calibri" pitchFamily="34" charset="0"/>
              </a:rPr>
              <a:t>; </a:t>
            </a:r>
          </a:p>
          <a:p>
            <a:pPr algn="just">
              <a:buFont typeface="Wingdings" pitchFamily="2" charset="2"/>
              <a:buNone/>
            </a:pPr>
            <a:r>
              <a:rPr lang="en-US" sz="2200" dirty="0">
                <a:latin typeface="Calibri" pitchFamily="34" charset="0"/>
              </a:rPr>
              <a:t>	each circular is likely to be read by </a:t>
            </a:r>
            <a:r>
              <a:rPr lang="en-US" sz="2200" b="1" dirty="0">
                <a:solidFill>
                  <a:srgbClr val="A50021"/>
                </a:solidFill>
                <a:latin typeface="Calibri" pitchFamily="34" charset="0"/>
              </a:rPr>
              <a:t>one person</a:t>
            </a:r>
          </a:p>
          <a:p>
            <a:pPr algn="just"/>
            <a:r>
              <a:rPr lang="en-US" sz="2200" dirty="0">
                <a:latin typeface="Calibri" pitchFamily="34" charset="0"/>
              </a:rPr>
              <a:t>People </a:t>
            </a:r>
            <a:r>
              <a:rPr lang="en-US" sz="2200" b="1" dirty="0">
                <a:solidFill>
                  <a:srgbClr val="A50021"/>
                </a:solidFill>
                <a:latin typeface="Calibri" pitchFamily="34" charset="0"/>
              </a:rPr>
              <a:t>come</a:t>
            </a:r>
            <a:r>
              <a:rPr lang="en-US" sz="2200" dirty="0">
                <a:latin typeface="Calibri" pitchFamily="34" charset="0"/>
              </a:rPr>
              <a:t> to a notice but a circular </a:t>
            </a:r>
            <a:r>
              <a:rPr lang="en-US" sz="2200" b="1" dirty="0">
                <a:solidFill>
                  <a:srgbClr val="A50021"/>
                </a:solidFill>
                <a:latin typeface="Calibri" pitchFamily="34" charset="0"/>
              </a:rPr>
              <a:t>goes</a:t>
            </a:r>
            <a:r>
              <a:rPr lang="en-US" sz="2200" dirty="0">
                <a:latin typeface="Calibri" pitchFamily="34" charset="0"/>
              </a:rPr>
              <a:t> to people.</a:t>
            </a:r>
          </a:p>
          <a:p>
            <a:pPr algn="just"/>
            <a:r>
              <a:rPr lang="en-US" sz="2200" dirty="0">
                <a:latin typeface="Calibri" pitchFamily="34" charset="0"/>
              </a:rPr>
              <a:t>Since a notice is designed to be read by groups of people, it is likely to be printed in a </a:t>
            </a:r>
            <a:r>
              <a:rPr lang="en-US" sz="2200" b="1" dirty="0">
                <a:solidFill>
                  <a:srgbClr val="C00000"/>
                </a:solidFill>
                <a:latin typeface="Calibri" pitchFamily="34" charset="0"/>
              </a:rPr>
              <a:t>larger typeface </a:t>
            </a:r>
            <a:r>
              <a:rPr lang="en-US" sz="2200" dirty="0">
                <a:latin typeface="Calibri" pitchFamily="34" charset="0"/>
              </a:rPr>
              <a:t>so that it can be read at a distance; </a:t>
            </a:r>
          </a:p>
          <a:p>
            <a:pPr algn="just">
              <a:buFont typeface="Wingdings" pitchFamily="2" charset="2"/>
              <a:buNone/>
            </a:pPr>
            <a:r>
              <a:rPr lang="en-US" sz="2200" dirty="0">
                <a:latin typeface="Calibri" pitchFamily="34" charset="0"/>
              </a:rPr>
              <a:t>	a circular can be printed in </a:t>
            </a:r>
            <a:r>
              <a:rPr lang="en-US" sz="2200" b="1" dirty="0">
                <a:solidFill>
                  <a:srgbClr val="C00000"/>
                </a:solidFill>
                <a:latin typeface="Calibri" pitchFamily="34" charset="0"/>
              </a:rPr>
              <a:t>small type</a:t>
            </a:r>
            <a:r>
              <a:rPr lang="en-US" sz="2200" dirty="0">
                <a:latin typeface="Calibri" pitchFamily="34" charset="0"/>
              </a:rPr>
              <a:t>, since it will be hand-held by individuals. </a:t>
            </a:r>
          </a:p>
          <a:p>
            <a:pPr algn="just"/>
            <a:r>
              <a:rPr lang="en-US" sz="2200" dirty="0">
                <a:latin typeface="Calibri" pitchFamily="34" charset="0"/>
              </a:rPr>
              <a:t>A notice is more likely to have </a:t>
            </a:r>
            <a:r>
              <a:rPr lang="en-US" sz="2200" b="1" dirty="0">
                <a:solidFill>
                  <a:srgbClr val="C00000"/>
                </a:solidFill>
                <a:latin typeface="Calibri" pitchFamily="34" charset="0"/>
              </a:rPr>
              <a:t>legal standing </a:t>
            </a:r>
            <a:r>
              <a:rPr lang="en-US" sz="2200" dirty="0">
                <a:latin typeface="Calibri" pitchFamily="34" charset="0"/>
              </a:rPr>
              <a:t>than a circular, since it is difficult to prove that circulars have reached their target audience, while a notice that is prominently posted may be assumed to have been read by the public.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A3F51-71A2-44EC-8478-7AFAAB6E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800" dirty="0"/>
              <a:t>A notice uses DDTV format. T/F</a:t>
            </a:r>
          </a:p>
          <a:p>
            <a:pPr algn="just"/>
            <a:r>
              <a:rPr lang="en-US" sz="2800" dirty="0"/>
              <a:t>Compare the format of notice and circular.</a:t>
            </a:r>
          </a:p>
          <a:p>
            <a:pPr algn="just"/>
            <a:r>
              <a:rPr lang="en-US" sz="2800" dirty="0"/>
              <a:t>Minutes should always use ________ voice.</a:t>
            </a:r>
          </a:p>
          <a:p>
            <a:pPr algn="just"/>
            <a:r>
              <a:rPr lang="en-US" sz="2800" dirty="0"/>
              <a:t> What should be the last item in agenda?</a:t>
            </a:r>
          </a:p>
          <a:p>
            <a:pPr algn="just"/>
            <a:r>
              <a:rPr lang="en-US" sz="2800" dirty="0"/>
              <a:t>Which of the following mentions Members Present: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Notice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Agenda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Minutes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Circular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67834" y="6305550"/>
            <a:ext cx="966766" cy="476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Chaturvedi. P.D ( 2011). Business Communication: Concepts, Cases, and Applications, Second edition, Pearson Education India.</a:t>
            </a:r>
          </a:p>
          <a:p>
            <a:r>
              <a:rPr lang="en-US" sz="21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https://docs.google.com/viewer?a=v&amp;pid=sites&amp;srcid=ZGVmYXVsdGRvbWFpbnxvbG</a:t>
            </a:r>
          </a:p>
          <a:p>
            <a:pPr>
              <a:buNone/>
            </a:pPr>
            <a:r>
              <a:rPr lang="en-US" sz="21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Vya2RyZXN8Z3g6MjU4MTc4NTNmMTdjMWVjNg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r>
              <a:rPr lang="en-US" sz="2100" dirty="0">
                <a:latin typeface="Arial" pitchFamily="34" charset="0"/>
                <a:cs typeface="Arial" pitchFamily="34" charset="0"/>
              </a:rPr>
              <a:t>Rizvi, A. R. ( 2018) ‘Effective Technical Communication’ 2nd edition, McGraw Hill Education Private Limited, Chennai.</a:t>
            </a:r>
          </a:p>
          <a:p>
            <a:r>
              <a:rPr lang="en-US" sz="2400" dirty="0"/>
              <a:t>Mishra, B. &amp; Sharma, S.(2010) Communication Skills for Engineers and Scientists. First edition, PHI Learning Ltd.</a:t>
            </a:r>
          </a:p>
          <a:p>
            <a:endParaRPr lang="en-US" sz="2100" b="1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39272" y="6305550"/>
            <a:ext cx="895328" cy="476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313613" cy="1143000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</a:rPr>
              <a:t>Ensure Four Things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48200" y="1827213"/>
            <a:ext cx="75438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>
                <a:latin typeface="Calibri" pitchFamily="34" charset="0"/>
              </a:rPr>
              <a:t>Programme</a:t>
            </a:r>
            <a:r>
              <a:rPr lang="en-US" dirty="0">
                <a:latin typeface="Calibri" pitchFamily="34" charset="0"/>
              </a:rPr>
              <a:t> or information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" pitchFamily="34" charset="0"/>
              </a:rPr>
              <a:t>Day, Date, Time and Venue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" pitchFamily="34" charset="0"/>
              </a:rPr>
              <a:t>Notice – for whom?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" pitchFamily="34" charset="0"/>
              </a:rPr>
              <a:t>Any other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A4346-B0EE-472C-9591-6C596DBC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>
                <a:latin typeface="Calibri" pitchFamily="34" charset="0"/>
              </a:rPr>
              <a:t>Format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81400" y="22098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276600" y="22860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981200" y="914401"/>
            <a:ext cx="82296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latin typeface="Albertus Extra Bold" pitchFamily="34" charset="0"/>
              </a:rPr>
              <a:t>         Name of the organization        </a:t>
            </a:r>
          </a:p>
          <a:p>
            <a:pPr algn="r" eaLnBrk="1" hangingPunct="1">
              <a:spcBef>
                <a:spcPct val="50000"/>
              </a:spcBef>
            </a:pPr>
            <a:r>
              <a:rPr lang="en-US" sz="2400" dirty="0"/>
              <a:t>Date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latin typeface="Albertus Extra Bold" pitchFamily="34" charset="0"/>
              </a:rPr>
              <a:t>NOTICE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i="1" dirty="0">
                <a:latin typeface="Albertus Extra Bold" pitchFamily="34" charset="0"/>
              </a:rPr>
              <a:t>(Heading if necessary)</a:t>
            </a:r>
          </a:p>
          <a:p>
            <a:pPr algn="ctr" eaLnBrk="1" hangingPunct="1">
              <a:spcBef>
                <a:spcPct val="50000"/>
              </a:spcBef>
            </a:pPr>
            <a:endParaRPr lang="en-US" sz="2400" i="1" dirty="0">
              <a:latin typeface="Albertus Extra Bold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Albertus Extra Bold" pitchFamily="34" charset="0"/>
              </a:rPr>
              <a:t>This is to inform ___________ that ___________________on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Albertus Extra Bold" pitchFamily="34" charset="0"/>
              </a:rPr>
              <a:t> D </a:t>
            </a:r>
            <a:r>
              <a:rPr lang="en-US" sz="2400" dirty="0" err="1">
                <a:latin typeface="Albertus Extra Bold" pitchFamily="34" charset="0"/>
              </a:rPr>
              <a:t>D</a:t>
            </a:r>
            <a:r>
              <a:rPr lang="en-US" sz="2400" dirty="0">
                <a:latin typeface="Albertus Extra Bold" pitchFamily="34" charset="0"/>
              </a:rPr>
              <a:t> T V.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Albertus Extra Bold" pitchFamily="34" charset="0"/>
              </a:rPr>
              <a:t>(Any other information) </a:t>
            </a:r>
          </a:p>
          <a:p>
            <a:pPr algn="just" eaLnBrk="1" hangingPunct="1">
              <a:spcBef>
                <a:spcPct val="50000"/>
              </a:spcBef>
            </a:pPr>
            <a:endParaRPr lang="en-US" sz="2400" dirty="0">
              <a:latin typeface="Albertus Extra Bold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Albertus Extra Bold" pitchFamily="34" charset="0"/>
              </a:rPr>
              <a:t>For any other information contact the undersigned.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u="sng" dirty="0" err="1">
                <a:latin typeface="Albertus Extra Bold" pitchFamily="34" charset="0"/>
              </a:rPr>
              <a:t>Sd</a:t>
            </a:r>
            <a:endParaRPr lang="en-US" sz="2400" u="sng" dirty="0">
              <a:latin typeface="Albertus Extra Bold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09BA8-93A7-4C65-9123-FF0E92E6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534400" cy="79216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NOTICE</a:t>
            </a:r>
            <a:endParaRPr lang="en-IN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610600" cy="4724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November  15, 2019</a:t>
            </a:r>
          </a:p>
          <a:p>
            <a:pPr>
              <a:buNone/>
            </a:pPr>
            <a:endParaRPr lang="en-US" sz="2400" dirty="0">
              <a:latin typeface="Calibri" pitchFamily="34" charset="0"/>
            </a:endParaRPr>
          </a:p>
          <a:p>
            <a:pPr algn="just">
              <a:lnSpc>
                <a:spcPct val="160000"/>
              </a:lnSpc>
              <a:buNone/>
            </a:pPr>
            <a:r>
              <a:rPr lang="en-US" sz="2400" dirty="0">
                <a:latin typeface="Calibri" pitchFamily="34" charset="0"/>
              </a:rPr>
              <a:t>	</a:t>
            </a:r>
            <a:r>
              <a:rPr lang="en-US" sz="3300" dirty="0">
                <a:latin typeface="Calibri" pitchFamily="34" charset="0"/>
              </a:rPr>
              <a:t>This is to inform </a:t>
            </a:r>
            <a:r>
              <a:rPr lang="en-US" sz="3300" b="1" dirty="0">
                <a:latin typeface="Calibri" pitchFamily="34" charset="0"/>
              </a:rPr>
              <a:t>B. Tech 1</a:t>
            </a:r>
            <a:r>
              <a:rPr lang="en-US" sz="3300" b="1" baseline="30000" dirty="0">
                <a:latin typeface="Calibri" pitchFamily="34" charset="0"/>
              </a:rPr>
              <a:t>st</a:t>
            </a:r>
            <a:r>
              <a:rPr lang="en-US" sz="3300" b="1" dirty="0">
                <a:latin typeface="Calibri" pitchFamily="34" charset="0"/>
              </a:rPr>
              <a:t> Year students </a:t>
            </a:r>
            <a:r>
              <a:rPr lang="en-US" sz="3300" dirty="0">
                <a:latin typeface="Calibri" pitchFamily="34" charset="0"/>
              </a:rPr>
              <a:t>that auditions for </a:t>
            </a:r>
            <a:r>
              <a:rPr lang="en-US" sz="3300" b="1" dirty="0">
                <a:latin typeface="Calibri" pitchFamily="34" charset="0"/>
              </a:rPr>
              <a:t>Model United Nations</a:t>
            </a:r>
            <a:r>
              <a:rPr lang="en-US" sz="3300" dirty="0">
                <a:latin typeface="Calibri" pitchFamily="34" charset="0"/>
              </a:rPr>
              <a:t> will be held on </a:t>
            </a:r>
            <a:r>
              <a:rPr lang="en-US" sz="3300" b="1" dirty="0">
                <a:latin typeface="Calibri" pitchFamily="34" charset="0"/>
              </a:rPr>
              <a:t>Monday, November 18, 2019 </a:t>
            </a:r>
            <a:r>
              <a:rPr lang="en-US" sz="3300" dirty="0">
                <a:latin typeface="Calibri" pitchFamily="34" charset="0"/>
              </a:rPr>
              <a:t>from </a:t>
            </a:r>
            <a:r>
              <a:rPr lang="en-US" sz="3300" b="1" dirty="0">
                <a:latin typeface="Calibri" pitchFamily="34" charset="0"/>
              </a:rPr>
              <a:t>5:00  PM onwards </a:t>
            </a:r>
            <a:r>
              <a:rPr lang="en-US" sz="3300" dirty="0">
                <a:latin typeface="Calibri" pitchFamily="34" charset="0"/>
              </a:rPr>
              <a:t>in </a:t>
            </a:r>
            <a:r>
              <a:rPr lang="en-US" sz="3300" b="1" dirty="0">
                <a:latin typeface="Calibri" pitchFamily="34" charset="0"/>
              </a:rPr>
              <a:t>LT3, </a:t>
            </a:r>
            <a:r>
              <a:rPr lang="en-US" sz="3300" b="1" dirty="0" err="1">
                <a:latin typeface="Calibri" pitchFamily="34" charset="0"/>
              </a:rPr>
              <a:t>Aryabhatt</a:t>
            </a:r>
            <a:r>
              <a:rPr lang="en-US" sz="3300" b="1" dirty="0">
                <a:latin typeface="Calibri" pitchFamily="34" charset="0"/>
              </a:rPr>
              <a:t> 1</a:t>
            </a:r>
            <a:r>
              <a:rPr lang="en-US" sz="3300" dirty="0">
                <a:latin typeface="Calibri" pitchFamily="34" charset="0"/>
              </a:rPr>
              <a:t>.</a:t>
            </a:r>
          </a:p>
          <a:p>
            <a:pPr algn="just">
              <a:lnSpc>
                <a:spcPct val="160000"/>
              </a:lnSpc>
              <a:buNone/>
            </a:pPr>
            <a:endParaRPr lang="en-US" sz="3300" dirty="0">
              <a:latin typeface="Calibri" pitchFamily="34" charset="0"/>
            </a:endParaRPr>
          </a:p>
          <a:p>
            <a:pPr algn="just">
              <a:lnSpc>
                <a:spcPct val="160000"/>
              </a:lnSpc>
              <a:buNone/>
            </a:pPr>
            <a:r>
              <a:rPr lang="en-US" sz="3300" dirty="0">
                <a:latin typeface="Calibri" pitchFamily="34" charset="0"/>
              </a:rPr>
              <a:t>	Should there be any query, please meet the undersigned</a:t>
            </a:r>
          </a:p>
          <a:p>
            <a:pPr algn="just">
              <a:buNone/>
            </a:pPr>
            <a:endParaRPr lang="en-US" sz="2400" dirty="0">
              <a:latin typeface="Calibri" pitchFamily="34" charset="0"/>
            </a:endParaRPr>
          </a:p>
          <a:p>
            <a:pPr algn="just">
              <a:buNone/>
            </a:pPr>
            <a:r>
              <a:rPr lang="en-US" sz="2400" dirty="0">
                <a:latin typeface="Calibri" pitchFamily="34" charset="0"/>
              </a:rPr>
              <a:t>	ABC DEF</a:t>
            </a:r>
          </a:p>
          <a:p>
            <a:pPr algn="just">
              <a:buNone/>
            </a:pPr>
            <a:r>
              <a:rPr lang="en-US" sz="2400" dirty="0">
                <a:latin typeface="Calibri" pitchFamily="34" charset="0"/>
              </a:rPr>
              <a:t>	Head, Literary Hub  </a:t>
            </a:r>
            <a:r>
              <a:rPr lang="en-US" dirty="0">
                <a:latin typeface="Calibri" pitchFamily="34" charset="0"/>
              </a:rPr>
              <a:t>							</a:t>
            </a:r>
          </a:p>
          <a:p>
            <a:pPr algn="just">
              <a:buNone/>
            </a:pPr>
            <a:r>
              <a:rPr lang="en-US" dirty="0">
                <a:latin typeface="Calibri" pitchFamily="34" charset="0"/>
              </a:rPr>
              <a:t>	JYC		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67BA1-713E-4C59-88CD-A0B5823A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1" y="381000"/>
            <a:ext cx="7616825" cy="9144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itchFamily="34" charset="0"/>
              </a:rPr>
              <a:t>AGENDA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057400"/>
            <a:ext cx="8610600" cy="4038600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dirty="0">
                <a:latin typeface="Calibri" pitchFamily="34" charset="0"/>
              </a:rPr>
              <a:t>  	 An official list of items of business to be transacted at a specific meeting. It is drawn up by the secretary in consultation with the chairman.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14E0A-27F5-46AF-A10B-8D81E055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USES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894013" y="1827214"/>
            <a:ext cx="7313612" cy="4725987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>
                <a:latin typeface="Calibri" pitchFamily="34" charset="0"/>
              </a:rPr>
              <a:t>Minimizes irrelevant discussion</a:t>
            </a:r>
          </a:p>
          <a:p>
            <a:pPr algn="just">
              <a:lnSpc>
                <a:spcPct val="120000"/>
              </a:lnSpc>
            </a:pPr>
            <a:r>
              <a:rPr lang="en-US">
                <a:latin typeface="Calibri" pitchFamily="34" charset="0"/>
              </a:rPr>
              <a:t>Preserves continuity in the proceedings</a:t>
            </a:r>
          </a:p>
          <a:p>
            <a:pPr algn="just">
              <a:lnSpc>
                <a:spcPct val="120000"/>
              </a:lnSpc>
            </a:pPr>
            <a:r>
              <a:rPr lang="en-US">
                <a:latin typeface="Calibri" pitchFamily="34" charset="0"/>
              </a:rPr>
              <a:t>Invites members’ participation</a:t>
            </a:r>
          </a:p>
          <a:p>
            <a:pPr algn="just">
              <a:lnSpc>
                <a:spcPct val="120000"/>
              </a:lnSpc>
            </a:pPr>
            <a:r>
              <a:rPr lang="en-US">
                <a:latin typeface="Calibri" pitchFamily="34" charset="0"/>
              </a:rPr>
              <a:t>Controls the members from going off the track</a:t>
            </a:r>
          </a:p>
          <a:p>
            <a:pPr algn="just">
              <a:lnSpc>
                <a:spcPct val="120000"/>
              </a:lnSpc>
            </a:pPr>
            <a:r>
              <a:rPr lang="en-US">
                <a:latin typeface="Calibri" pitchFamily="34" charset="0"/>
              </a:rPr>
              <a:t>Organizing the time for individual items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2408D5-0036-4EBD-9774-3B3F3490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89154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Structure</a:t>
            </a:r>
            <a:b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</a:b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(agenda as an annexure/independent)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76401"/>
            <a:ext cx="8458200" cy="4802187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dirty="0">
                <a:latin typeface="Calibri" pitchFamily="34" charset="0"/>
              </a:rPr>
              <a:t>Name of the organization/group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Calibri" pitchFamily="34" charset="0"/>
              </a:rPr>
              <a:t>Date of circulation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Calibri" pitchFamily="34" charset="0"/>
              </a:rPr>
              <a:t>The day, date, time and venue of the meeting 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Calibri" pitchFamily="34" charset="0"/>
              </a:rPr>
              <a:t>The items to be discussed or the program of businesses to be transacted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Calibri" pitchFamily="34" charset="0"/>
              </a:rPr>
              <a:t>Signature of the Secretary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642E6B-2366-4CCA-9EA5-7E82C004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</a:rPr>
              <a:t>How to write agenda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1" y="1827214"/>
            <a:ext cx="7921625" cy="4573587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500" dirty="0">
                <a:latin typeface="Calibri" pitchFamily="34" charset="0"/>
              </a:rPr>
              <a:t>Items are arranged in order of importance</a:t>
            </a:r>
          </a:p>
          <a:p>
            <a:pPr algn="just">
              <a:lnSpc>
                <a:spcPct val="120000"/>
              </a:lnSpc>
            </a:pPr>
            <a:r>
              <a:rPr lang="en-US" sz="2500" dirty="0">
                <a:latin typeface="Calibri" pitchFamily="34" charset="0"/>
              </a:rPr>
              <a:t>Each item bears a no. e.g., 1, 2, 3… OR 1.01, 1.02, 1.03</a:t>
            </a:r>
            <a:endParaRPr lang="en-US" sz="1200" dirty="0">
              <a:latin typeface="Calibri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2500" dirty="0">
                <a:latin typeface="Calibri" pitchFamily="34" charset="0"/>
              </a:rPr>
              <a:t>Confirmation of the minutes of the previous meeting as point 1</a:t>
            </a:r>
          </a:p>
          <a:p>
            <a:pPr algn="just">
              <a:lnSpc>
                <a:spcPct val="120000"/>
              </a:lnSpc>
            </a:pPr>
            <a:r>
              <a:rPr lang="en-US" sz="2500" dirty="0">
                <a:latin typeface="Calibri" pitchFamily="34" charset="0"/>
              </a:rPr>
              <a:t>Any matter left from the previous agenda appears as the 2</a:t>
            </a:r>
            <a:r>
              <a:rPr lang="en-US" sz="2500" baseline="30000" dirty="0">
                <a:latin typeface="Calibri" pitchFamily="34" charset="0"/>
              </a:rPr>
              <a:t>nd</a:t>
            </a:r>
            <a:r>
              <a:rPr lang="en-US" sz="2500" dirty="0">
                <a:latin typeface="Calibri" pitchFamily="34" charset="0"/>
              </a:rPr>
              <a:t> item</a:t>
            </a:r>
          </a:p>
          <a:p>
            <a:pPr algn="just">
              <a:lnSpc>
                <a:spcPct val="120000"/>
              </a:lnSpc>
            </a:pPr>
            <a:r>
              <a:rPr lang="en-US" sz="2500" dirty="0">
                <a:latin typeface="Calibri" pitchFamily="34" charset="0"/>
              </a:rPr>
              <a:t>Any other matter with the permission  of the chair as the last point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9B7EF-9BB1-4CFA-890E-254F8FD4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850A-1821-41D3-B33E-EA4917565653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369</TotalTime>
  <Words>1775</Words>
  <Application>Microsoft Office PowerPoint</Application>
  <PresentationFormat>Widescreen</PresentationFormat>
  <Paragraphs>267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Albertus Extra Bold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Notice, Agenda, Minutes and Circular   Department of Humanities &amp; Social Sciences</vt:lpstr>
      <vt:lpstr>Key points to be covered</vt:lpstr>
      <vt:lpstr>Ensure Four Things</vt:lpstr>
      <vt:lpstr>Format</vt:lpstr>
      <vt:lpstr>NOTICE</vt:lpstr>
      <vt:lpstr>AGENDA</vt:lpstr>
      <vt:lpstr>USES</vt:lpstr>
      <vt:lpstr>Structure (agenda as an annexure/independent)</vt:lpstr>
      <vt:lpstr>How to write agenda</vt:lpstr>
      <vt:lpstr>Example</vt:lpstr>
      <vt:lpstr>PowerPoint Presentation</vt:lpstr>
      <vt:lpstr>When Agenda is separate</vt:lpstr>
      <vt:lpstr>MINUTES</vt:lpstr>
      <vt:lpstr>Minutes</vt:lpstr>
      <vt:lpstr>PowerPoint Presentation</vt:lpstr>
      <vt:lpstr>Necessary details</vt:lpstr>
      <vt:lpstr>PowerPoint Presentation</vt:lpstr>
      <vt:lpstr>PowerPoint Presentation</vt:lpstr>
      <vt:lpstr>PowerPoint Presentation</vt:lpstr>
      <vt:lpstr>Do’s and Don’ts of minute writing</vt:lpstr>
      <vt:lpstr>Circular letters</vt:lpstr>
      <vt:lpstr>Objective of writing circular</vt:lpstr>
      <vt:lpstr>PowerPoint Presentation</vt:lpstr>
      <vt:lpstr>Difference between notice and circular</vt:lpstr>
      <vt:lpstr>Let’s Revise!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Notice, Agenda, Minutes and Circular   Department of Humanities &amp; Social Sciences</dc:title>
  <dc:creator>Saiessh Sharma</dc:creator>
  <cp:lastModifiedBy>Saiessh Sharma</cp:lastModifiedBy>
  <cp:revision>9</cp:revision>
  <dcterms:created xsi:type="dcterms:W3CDTF">2020-11-29T14:07:44Z</dcterms:created>
  <dcterms:modified xsi:type="dcterms:W3CDTF">2020-12-04T10:05:11Z</dcterms:modified>
</cp:coreProperties>
</file>