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5" r:id="rId1"/>
  </p:sldMasterIdLst>
  <p:notesMasterIdLst>
    <p:notesMasterId r:id="rId49"/>
  </p:notesMasterIdLst>
  <p:sldIdLst>
    <p:sldId id="256" r:id="rId2"/>
    <p:sldId id="369" r:id="rId3"/>
    <p:sldId id="370" r:id="rId4"/>
    <p:sldId id="366" r:id="rId5"/>
    <p:sldId id="349" r:id="rId6"/>
    <p:sldId id="350" r:id="rId7"/>
    <p:sldId id="351" r:id="rId8"/>
    <p:sldId id="338" r:id="rId9"/>
    <p:sldId id="339" r:id="rId10"/>
    <p:sldId id="260" r:id="rId11"/>
    <p:sldId id="263" r:id="rId12"/>
    <p:sldId id="264" r:id="rId13"/>
    <p:sldId id="266" r:id="rId14"/>
    <p:sldId id="268" r:id="rId15"/>
    <p:sldId id="270" r:id="rId16"/>
    <p:sldId id="272" r:id="rId17"/>
    <p:sldId id="274" r:id="rId18"/>
    <p:sldId id="276" r:id="rId19"/>
    <p:sldId id="278" r:id="rId20"/>
    <p:sldId id="280" r:id="rId21"/>
    <p:sldId id="282" r:id="rId22"/>
    <p:sldId id="284" r:id="rId23"/>
    <p:sldId id="286" r:id="rId24"/>
    <p:sldId id="294" r:id="rId25"/>
    <p:sldId id="298" r:id="rId26"/>
    <p:sldId id="332" r:id="rId27"/>
    <p:sldId id="333" r:id="rId28"/>
    <p:sldId id="342" r:id="rId29"/>
    <p:sldId id="345" r:id="rId30"/>
    <p:sldId id="306" r:id="rId31"/>
    <p:sldId id="308" r:id="rId32"/>
    <p:sldId id="310" r:id="rId33"/>
    <p:sldId id="312" r:id="rId34"/>
    <p:sldId id="314" r:id="rId35"/>
    <p:sldId id="316" r:id="rId36"/>
    <p:sldId id="318" r:id="rId37"/>
    <p:sldId id="320" r:id="rId38"/>
    <p:sldId id="322" r:id="rId39"/>
    <p:sldId id="324" r:id="rId40"/>
    <p:sldId id="326" r:id="rId41"/>
    <p:sldId id="328" r:id="rId42"/>
    <p:sldId id="330" r:id="rId43"/>
    <p:sldId id="363" r:id="rId44"/>
    <p:sldId id="364" r:id="rId45"/>
    <p:sldId id="348" r:id="rId46"/>
    <p:sldId id="367" r:id="rId47"/>
    <p:sldId id="365" r:id="rId4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6" d="100"/>
          <a:sy n="116" d="100"/>
        </p:scale>
        <p:origin x="1386" y="11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E3A544B-9684-4C05-8426-64F7020FCDDC}" type="datetimeFigureOut">
              <a:rPr lang="en-US" smtClean="0"/>
              <a:pPr/>
              <a:t>12/5/2020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47773EB-4288-4CF5-A177-29CA4441DB42}"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www.fsb.miamioh.edu/fsb/content/programs/howe-writing-initiative/HWI-handout-CsofBusComm.html"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r>
              <a:rPr lang="en-US" b="0" i="0" u="none" strike="noStrike" dirty="0">
                <a:solidFill>
                  <a:srgbClr val="660099"/>
                </a:solidFill>
                <a:effectLst/>
                <a:latin typeface="arial" panose="020B0604020202020204" pitchFamily="34" charset="0"/>
                <a:hlinkClick r:id="rId3"/>
              </a:rPr>
            </a:br>
            <a:r>
              <a:rPr lang="en-US" b="0" i="0" u="sng" strike="noStrike" dirty="0">
                <a:solidFill>
                  <a:srgbClr val="660099"/>
                </a:solidFill>
                <a:effectLst/>
                <a:latin typeface="arial" panose="020B0604020202020204" pitchFamily="34" charset="0"/>
                <a:hlinkClick r:id="rId3"/>
              </a:rPr>
              <a:t>Six Cs of Business Communication - Farmer School of Business</a:t>
            </a:r>
          </a:p>
          <a:p>
            <a:pPr algn="l"/>
            <a:r>
              <a:rPr lang="en-US" b="0" i="0" u="none" strike="noStrike" dirty="0">
                <a:solidFill>
                  <a:srgbClr val="202124"/>
                </a:solidFill>
                <a:effectLst/>
                <a:latin typeface="arial" panose="020B0604020202020204" pitchFamily="34" charset="0"/>
                <a:hlinkClick r:id="rId3"/>
              </a:rPr>
              <a:t>www.fsb.miamioh.edu</a:t>
            </a:r>
            <a:r>
              <a:rPr lang="en-US" b="0" i="0" u="none" strike="noStrike" dirty="0">
                <a:solidFill>
                  <a:srgbClr val="5F6368"/>
                </a:solidFill>
                <a:effectLst/>
                <a:latin typeface="arial" panose="020B0604020202020204" pitchFamily="34" charset="0"/>
                <a:hlinkClick r:id="rId3"/>
              </a:rPr>
              <a:t> › HWI-handout-</a:t>
            </a:r>
            <a:r>
              <a:rPr lang="en-US" b="0" i="0" u="none" strike="noStrike" dirty="0" err="1">
                <a:solidFill>
                  <a:srgbClr val="5F6368"/>
                </a:solidFill>
                <a:effectLst/>
                <a:latin typeface="arial" panose="020B0604020202020204" pitchFamily="34" charset="0"/>
                <a:hlinkClick r:id="rId3"/>
              </a:rPr>
              <a:t>CsofBusComm</a:t>
            </a:r>
            <a:endParaRPr lang="en-US" b="0" i="0" u="none" strike="noStrike" dirty="0">
              <a:solidFill>
                <a:srgbClr val="660099"/>
              </a:solidFill>
              <a:effectLst/>
              <a:latin typeface="arial" panose="020B0604020202020204" pitchFamily="34" charset="0"/>
              <a:hlinkClick r:id="rId3"/>
            </a:endParaRPr>
          </a:p>
          <a:p>
            <a:endParaRPr lang="en-IN" dirty="0"/>
          </a:p>
        </p:txBody>
      </p:sp>
      <p:sp>
        <p:nvSpPr>
          <p:cNvPr id="4" name="Slide Number Placeholder 3"/>
          <p:cNvSpPr>
            <a:spLocks noGrp="1"/>
          </p:cNvSpPr>
          <p:nvPr>
            <p:ph type="sldNum" sz="quarter" idx="5"/>
          </p:nvPr>
        </p:nvSpPr>
        <p:spPr/>
        <p:txBody>
          <a:bodyPr/>
          <a:lstStyle/>
          <a:p>
            <a:fld id="{247773EB-4288-4CF5-A177-29CA4441DB42}" type="slidenum">
              <a:rPr lang="en-US" smtClean="0"/>
              <a:pPr/>
              <a:t>9</a:t>
            </a:fld>
            <a:endParaRPr lang="en-US"/>
          </a:p>
        </p:txBody>
      </p:sp>
    </p:spTree>
    <p:extLst>
      <p:ext uri="{BB962C8B-B14F-4D97-AF65-F5344CB8AC3E}">
        <p14:creationId xmlns:p14="http://schemas.microsoft.com/office/powerpoint/2010/main" val="3845221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42416" y="2514601"/>
            <a:ext cx="6600451"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942416" y="4777380"/>
            <a:ext cx="6600451"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C594D74-20D8-47CA-A111-F8D6ABBB7E55}" type="datetime1">
              <a:rPr lang="en-US" smtClean="0"/>
              <a:t>12/5/2020</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8"/>
          <p:cNvSpPr/>
          <p:nvPr/>
        </p:nvSpPr>
        <p:spPr bwMode="auto">
          <a:xfrm>
            <a:off x="-31719" y="4321158"/>
            <a:ext cx="1395473" cy="781781"/>
          </a:xfrm>
          <a:custGeom>
            <a:avLst/>
            <a:gdLst/>
            <a:ahLst/>
            <a:cxnLst/>
            <a:rect l="l" t="t" r="r" b="b"/>
            <a:pathLst>
              <a:path w="8042" h="10000">
                <a:moveTo>
                  <a:pt x="5799" y="10000"/>
                </a:moveTo>
                <a:cubicBezTo>
                  <a:pt x="5880" y="10000"/>
                  <a:pt x="5934" y="9940"/>
                  <a:pt x="5961" y="9880"/>
                </a:cubicBezTo>
                <a:cubicBezTo>
                  <a:pt x="5961" y="9820"/>
                  <a:pt x="5988" y="9820"/>
                  <a:pt x="5988" y="9820"/>
                </a:cubicBezTo>
                <a:lnTo>
                  <a:pt x="8042" y="5260"/>
                </a:lnTo>
                <a:cubicBezTo>
                  <a:pt x="8096" y="5140"/>
                  <a:pt x="8096" y="4901"/>
                  <a:pt x="8042" y="4721"/>
                </a:cubicBezTo>
                <a:lnTo>
                  <a:pt x="5988" y="221"/>
                </a:lnTo>
                <a:cubicBezTo>
                  <a:pt x="5988" y="160"/>
                  <a:pt x="5961" y="160"/>
                  <a:pt x="5961" y="160"/>
                </a:cubicBezTo>
                <a:cubicBezTo>
                  <a:pt x="5934" y="101"/>
                  <a:pt x="5880" y="41"/>
                  <a:pt x="5799" y="41"/>
                </a:cubicBezTo>
                <a:lnTo>
                  <a:pt x="18" y="0"/>
                </a:lnTo>
                <a:cubicBezTo>
                  <a:pt x="12" y="3330"/>
                  <a:pt x="6" y="6661"/>
                  <a:pt x="0" y="9991"/>
                </a:cubicBezTo>
                <a:lnTo>
                  <a:pt x="5799" y="10000"/>
                </a:lnTo>
                <a:close/>
              </a:path>
            </a:pathLst>
          </a:custGeom>
          <a:solidFill>
            <a:schemeClr val="accent1"/>
          </a:solidFill>
          <a:ln>
            <a:noFill/>
          </a:ln>
        </p:spPr>
      </p:sp>
      <p:sp>
        <p:nvSpPr>
          <p:cNvPr id="6" name="Slide Number Placeholder 5"/>
          <p:cNvSpPr>
            <a:spLocks noGrp="1"/>
          </p:cNvSpPr>
          <p:nvPr>
            <p:ph type="sldNum" sz="quarter" idx="12"/>
          </p:nvPr>
        </p:nvSpPr>
        <p:spPr>
          <a:xfrm>
            <a:off x="423334" y="4529541"/>
            <a:ext cx="584978" cy="365125"/>
          </a:xfrm>
        </p:spPr>
        <p:txBody>
          <a:bodyPr/>
          <a:lstStyle/>
          <a:p>
            <a:fld id="{9B4D7943-165E-463D-9399-52FC5B8F2B71}" type="slidenum">
              <a:rPr lang="en-US" smtClean="0"/>
              <a:pPr/>
              <a:t>‹#›</a:t>
            </a:fld>
            <a:endParaRPr lang="en-US"/>
          </a:p>
        </p:txBody>
      </p:sp>
    </p:spTree>
    <p:extLst>
      <p:ext uri="{BB962C8B-B14F-4D97-AF65-F5344CB8AC3E}">
        <p14:creationId xmlns:p14="http://schemas.microsoft.com/office/powerpoint/2010/main" val="20244260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609600"/>
            <a:ext cx="6591985"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C4BE3CA-DB27-4D4F-864F-3CE3E6784BBA}" type="datetime1">
              <a:rPr lang="en-US" smtClean="0"/>
              <a:t>12/5/2020</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9B4D7943-165E-463D-9399-52FC5B8F2B71}" type="slidenum">
              <a:rPr lang="en-US" smtClean="0"/>
              <a:pPr/>
              <a:t>‹#›</a:t>
            </a:fld>
            <a:endParaRPr lang="en-US"/>
          </a:p>
        </p:txBody>
      </p:sp>
    </p:spTree>
    <p:extLst>
      <p:ext uri="{BB962C8B-B14F-4D97-AF65-F5344CB8AC3E}">
        <p14:creationId xmlns:p14="http://schemas.microsoft.com/office/powerpoint/2010/main" val="380570615"/>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2415972" y="3505200"/>
            <a:ext cx="5653888"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C4BE3CA-DB27-4D4F-864F-3CE3E6784BBA}" type="datetime1">
              <a:rPr lang="en-US" smtClean="0"/>
              <a:t>12/5/2020</a:t>
            </a:fld>
            <a:endParaRPr lang="en-US"/>
          </a:p>
        </p:txBody>
      </p:sp>
      <p:sp>
        <p:nvSpPr>
          <p:cNvPr id="5" name="Footer Placeholder 4"/>
          <p:cNvSpPr>
            <a:spLocks noGrp="1"/>
          </p:cNvSpPr>
          <p:nvPr>
            <p:ph type="ftr" sz="quarter" idx="11"/>
          </p:nvPr>
        </p:nvSpPr>
        <p:spPr/>
        <p:txBody>
          <a:bodyPr/>
          <a:lstStyle/>
          <a:p>
            <a:endParaRPr lang="en-US"/>
          </a:p>
        </p:txBody>
      </p:sp>
      <p:sp>
        <p:nvSpPr>
          <p:cNvPr id="19"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9B4D7943-165E-463D-9399-52FC5B8F2B71}" type="slidenum">
              <a:rPr lang="en-US" smtClean="0"/>
              <a:pPr/>
              <a:t>‹#›</a:t>
            </a:fld>
            <a:endParaRPr lang="en-US"/>
          </a:p>
        </p:txBody>
      </p:sp>
      <p:sp>
        <p:nvSpPr>
          <p:cNvPr id="14" name="TextBox 13"/>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776456818"/>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942415" y="2438401"/>
            <a:ext cx="6591985"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4C4BE3CA-DB27-4D4F-864F-3CE3E6784BBA}" type="datetime1">
              <a:rPr lang="en-US" smtClean="0"/>
              <a:t>12/5/2020</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9B4D7943-165E-463D-9399-52FC5B8F2B71}" type="slidenum">
              <a:rPr lang="en-US" smtClean="0"/>
              <a:pPr/>
              <a:t>‹#›</a:t>
            </a:fld>
            <a:endParaRPr lang="en-US"/>
          </a:p>
        </p:txBody>
      </p:sp>
    </p:spTree>
    <p:extLst>
      <p:ext uri="{BB962C8B-B14F-4D97-AF65-F5344CB8AC3E}">
        <p14:creationId xmlns:p14="http://schemas.microsoft.com/office/powerpoint/2010/main" val="167842367"/>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3"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1942415" y="4343400"/>
            <a:ext cx="6688292"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1942415" y="5181600"/>
            <a:ext cx="6688292"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4C4BE3CA-DB27-4D4F-864F-3CE3E6784BBA}" type="datetime1">
              <a:rPr lang="en-US" smtClean="0"/>
              <a:t>12/5/2020</a:t>
            </a:fld>
            <a:endParaRPr lang="en-US"/>
          </a:p>
        </p:txBody>
      </p:sp>
      <p:sp>
        <p:nvSpPr>
          <p:cNvPr id="6" name="Footer Placeholder 5"/>
          <p:cNvSpPr>
            <a:spLocks noGrp="1"/>
          </p:cNvSpPr>
          <p:nvPr>
            <p:ph type="ftr" sz="quarter" idx="11"/>
          </p:nvPr>
        </p:nvSpPr>
        <p:spPr/>
        <p:txBody>
          <a:bodyPr/>
          <a:lstStyle/>
          <a:p>
            <a:endParaRPr lang="en-US"/>
          </a:p>
        </p:txBody>
      </p:sp>
      <p:sp>
        <p:nvSpPr>
          <p:cNvPr id="2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9B4D7943-165E-463D-9399-52FC5B8F2B71}" type="slidenum">
              <a:rPr lang="en-US" smtClean="0"/>
              <a:pPr/>
              <a:t>‹#›</a:t>
            </a:fld>
            <a:endParaRPr lang="en-US"/>
          </a:p>
        </p:txBody>
      </p:sp>
      <p:sp>
        <p:nvSpPr>
          <p:cNvPr id="11" name="TextBox 10"/>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2" name="TextBox 11"/>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1841202"/>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942416" y="627407"/>
            <a:ext cx="6591984"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1942415" y="4343400"/>
            <a:ext cx="6591985"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4C4BE3CA-DB27-4D4F-864F-3CE3E6784BBA}" type="datetime1">
              <a:rPr lang="en-US" smtClean="0"/>
              <a:t>12/5/2020</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9B4D7943-165E-463D-9399-52FC5B8F2B71}" type="slidenum">
              <a:rPr lang="en-US" smtClean="0"/>
              <a:pPr/>
              <a:t>‹#›</a:t>
            </a:fld>
            <a:endParaRPr lang="en-US"/>
          </a:p>
        </p:txBody>
      </p:sp>
    </p:spTree>
    <p:extLst>
      <p:ext uri="{BB962C8B-B14F-4D97-AF65-F5344CB8AC3E}">
        <p14:creationId xmlns:p14="http://schemas.microsoft.com/office/powerpoint/2010/main" val="286602305"/>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4BE3CA-DB27-4D4F-864F-3CE3E6784BBA}" type="datetime1">
              <a:rPr lang="en-US" smtClean="0"/>
              <a:t>12/5/2020</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B4D7943-165E-463D-9399-52FC5B8F2B71}" type="slidenum">
              <a:rPr lang="en-US" smtClean="0"/>
              <a:pPr/>
              <a:t>‹#›</a:t>
            </a:fld>
            <a:endParaRPr lang="en-US"/>
          </a:p>
        </p:txBody>
      </p:sp>
    </p:spTree>
    <p:extLst>
      <p:ext uri="{BB962C8B-B14F-4D97-AF65-F5344CB8AC3E}">
        <p14:creationId xmlns:p14="http://schemas.microsoft.com/office/powerpoint/2010/main" val="240853042"/>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8535" y="627406"/>
            <a:ext cx="1656132"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1942416" y="627406"/>
            <a:ext cx="4716348"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4BE3CA-DB27-4D4F-864F-3CE3E6784BBA}" type="datetime1">
              <a:rPr lang="en-US" smtClean="0"/>
              <a:t>12/5/2020</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B4D7943-165E-463D-9399-52FC5B8F2B71}" type="slidenum">
              <a:rPr lang="en-US" smtClean="0"/>
              <a:pPr/>
              <a:t>‹#›</a:t>
            </a:fld>
            <a:endParaRPr lang="en-US"/>
          </a:p>
        </p:txBody>
      </p:sp>
    </p:spTree>
    <p:extLst>
      <p:ext uri="{BB962C8B-B14F-4D97-AF65-F5344CB8AC3E}">
        <p14:creationId xmlns:p14="http://schemas.microsoft.com/office/powerpoint/2010/main" val="2441385972"/>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371600"/>
          </a:xfrm>
        </p:spPr>
        <p:txBody>
          <a:bodyPr/>
          <a:lstStyle/>
          <a:p>
            <a:r>
              <a:rPr lang="en-US"/>
              <a:t>Click to edit Master title style</a:t>
            </a:r>
          </a:p>
        </p:txBody>
      </p:sp>
      <p:sp>
        <p:nvSpPr>
          <p:cNvPr id="3" name="Text Placeholder 2"/>
          <p:cNvSpPr>
            <a:spLocks noGrp="1"/>
          </p:cNvSpPr>
          <p:nvPr>
            <p:ph type="body" sz="half" idx="1"/>
          </p:nvPr>
        </p:nvSpPr>
        <p:spPr>
          <a:xfrm>
            <a:off x="457200" y="1981200"/>
            <a:ext cx="4038600" cy="3886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981200"/>
            <a:ext cx="4038600" cy="1866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8200" y="4000500"/>
            <a:ext cx="4038600" cy="1866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0"/>
          </p:nvPr>
        </p:nvSpPr>
        <p:spPr>
          <a:xfrm>
            <a:off x="3124200" y="6248400"/>
            <a:ext cx="2895600" cy="457200"/>
          </a:xfrm>
        </p:spPr>
        <p:txBody>
          <a:bodyPr/>
          <a:lstStyle>
            <a:lvl1pPr>
              <a:defRPr/>
            </a:lvl1pPr>
          </a:lstStyle>
          <a:p>
            <a:endParaRPr lang="en-US"/>
          </a:p>
        </p:txBody>
      </p:sp>
      <p:sp>
        <p:nvSpPr>
          <p:cNvPr id="7" name="Slide Number Placeholder 6"/>
          <p:cNvSpPr>
            <a:spLocks noGrp="1"/>
          </p:cNvSpPr>
          <p:nvPr>
            <p:ph type="sldNum" sz="quarter" idx="11"/>
          </p:nvPr>
        </p:nvSpPr>
        <p:spPr>
          <a:xfrm>
            <a:off x="6553200" y="6248400"/>
            <a:ext cx="2133600" cy="457200"/>
          </a:xfrm>
        </p:spPr>
        <p:txBody>
          <a:bodyPr/>
          <a:lstStyle>
            <a:lvl1pPr>
              <a:defRPr/>
            </a:lvl1pPr>
          </a:lstStyle>
          <a:p>
            <a:fld id="{67253BAE-1F95-4A20-8D17-11AD4BF5B199}" type="slidenum">
              <a:rPr lang="en-US"/>
              <a:pPr/>
              <a:t>‹#›</a:t>
            </a:fld>
            <a:endParaRPr lang="en-US"/>
          </a:p>
        </p:txBody>
      </p:sp>
      <p:sp>
        <p:nvSpPr>
          <p:cNvPr id="8" name="Date Placeholder 7"/>
          <p:cNvSpPr>
            <a:spLocks noGrp="1"/>
          </p:cNvSpPr>
          <p:nvPr>
            <p:ph type="dt" sz="half" idx="12"/>
          </p:nvPr>
        </p:nvSpPr>
        <p:spPr>
          <a:xfrm>
            <a:off x="457200" y="6245225"/>
            <a:ext cx="2133600" cy="476250"/>
          </a:xfrm>
        </p:spPr>
        <p:txBody>
          <a:bodyPr/>
          <a:lstStyle>
            <a:lvl1pPr>
              <a:defRPr/>
            </a:lvl1pPr>
          </a:lstStyle>
          <a:p>
            <a:fld id="{157A404C-CF98-4EFF-BEF6-B1A82CF3816D}" type="datetime1">
              <a:rPr lang="en-US" smtClean="0"/>
              <a:t>12/5/2020</a:t>
            </a:fld>
            <a:endParaRPr lang="en-US"/>
          </a:p>
        </p:txBody>
      </p:sp>
    </p:spTree>
    <p:extLst>
      <p:ext uri="{BB962C8B-B14F-4D97-AF65-F5344CB8AC3E}">
        <p14:creationId xmlns:p14="http://schemas.microsoft.com/office/powerpoint/2010/main" val="10062345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1942415" y="2133600"/>
            <a:ext cx="6591985"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4BE3CA-DB27-4D4F-864F-3CE3E6784BBA}" type="datetime1">
              <a:rPr lang="en-US" smtClean="0"/>
              <a:t>12/5/2020</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B4D7943-165E-463D-9399-52FC5B8F2B71}" type="slidenum">
              <a:rPr lang="en-US" smtClean="0"/>
              <a:pPr/>
              <a:t>‹#›</a:t>
            </a:fld>
            <a:endParaRPr lang="en-US"/>
          </a:p>
        </p:txBody>
      </p:sp>
    </p:spTree>
    <p:extLst>
      <p:ext uri="{BB962C8B-B14F-4D97-AF65-F5344CB8AC3E}">
        <p14:creationId xmlns:p14="http://schemas.microsoft.com/office/powerpoint/2010/main" val="2624961206"/>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42415" y="2074562"/>
            <a:ext cx="6591985"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942415" y="3581400"/>
            <a:ext cx="6591985"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FF0D3BF-D85D-40DA-B0CA-82581888DC8E}" type="datetime1">
              <a:rPr lang="en-US" smtClean="0"/>
              <a:t>12/5/2020</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9B4D7943-165E-463D-9399-52FC5B8F2B71}" type="slidenum">
              <a:rPr lang="en-US" smtClean="0"/>
              <a:pPr/>
              <a:t>‹#›</a:t>
            </a:fld>
            <a:endParaRPr lang="en-US"/>
          </a:p>
        </p:txBody>
      </p:sp>
    </p:spTree>
    <p:extLst>
      <p:ext uri="{BB962C8B-B14F-4D97-AF65-F5344CB8AC3E}">
        <p14:creationId xmlns:p14="http://schemas.microsoft.com/office/powerpoint/2010/main" val="18253916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942416" y="2136706"/>
            <a:ext cx="3197531" cy="376739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337307" y="2136706"/>
            <a:ext cx="3197093" cy="376739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C4BE3CA-DB27-4D4F-864F-3CE3E6784BBA}" type="datetime1">
              <a:rPr lang="en-US" smtClean="0"/>
              <a:t>12/5/2020</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0" name="Slide Number Placeholder 5"/>
          <p:cNvSpPr>
            <a:spLocks noGrp="1"/>
          </p:cNvSpPr>
          <p:nvPr>
            <p:ph type="sldNum" sz="quarter" idx="12"/>
          </p:nvPr>
        </p:nvSpPr>
        <p:spPr>
          <a:xfrm>
            <a:off x="511228" y="787783"/>
            <a:ext cx="584978" cy="365125"/>
          </a:xfrm>
        </p:spPr>
        <p:txBody>
          <a:bodyPr/>
          <a:lstStyle/>
          <a:p>
            <a:fld id="{9B4D7943-165E-463D-9399-52FC5B8F2B71}" type="slidenum">
              <a:rPr lang="en-US" smtClean="0"/>
              <a:pPr/>
              <a:t>‹#›</a:t>
            </a:fld>
            <a:endParaRPr lang="en-US"/>
          </a:p>
        </p:txBody>
      </p:sp>
    </p:spTree>
    <p:extLst>
      <p:ext uri="{BB962C8B-B14F-4D97-AF65-F5344CB8AC3E}">
        <p14:creationId xmlns:p14="http://schemas.microsoft.com/office/powerpoint/2010/main" val="2725710173"/>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265352" y="2226626"/>
            <a:ext cx="2874596"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942415" y="2802888"/>
            <a:ext cx="3197532" cy="310570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6154" y="2223398"/>
            <a:ext cx="2873239"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333715" y="2799660"/>
            <a:ext cx="3195680" cy="310570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C4BE3CA-DB27-4D4F-864F-3CE3E6784BBA}" type="datetime1">
              <a:rPr lang="en-US" smtClean="0"/>
              <a:t>12/5/2020</a:t>
            </a:fld>
            <a:endParaRPr lang="en-US"/>
          </a:p>
        </p:txBody>
      </p:sp>
      <p:sp>
        <p:nvSpPr>
          <p:cNvPr id="8" name="Footer Placeholder 7"/>
          <p:cNvSpPr>
            <a:spLocks noGrp="1"/>
          </p:cNvSpPr>
          <p:nvPr>
            <p:ph type="ftr" sz="quarter" idx="11"/>
          </p:nvPr>
        </p:nvSpPr>
        <p:spPr/>
        <p:txBody>
          <a:bodyPr/>
          <a:lstStyle/>
          <a:p>
            <a:endParaRPr lang="en-US"/>
          </a:p>
        </p:txBody>
      </p:sp>
      <p:sp>
        <p:nvSpPr>
          <p:cNvPr id="11"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2" name="Slide Number Placeholder 5"/>
          <p:cNvSpPr>
            <a:spLocks noGrp="1"/>
          </p:cNvSpPr>
          <p:nvPr>
            <p:ph type="sldNum" sz="quarter" idx="12"/>
          </p:nvPr>
        </p:nvSpPr>
        <p:spPr>
          <a:xfrm>
            <a:off x="511228" y="787783"/>
            <a:ext cx="584978" cy="365125"/>
          </a:xfrm>
        </p:spPr>
        <p:txBody>
          <a:bodyPr/>
          <a:lstStyle/>
          <a:p>
            <a:fld id="{9B4D7943-165E-463D-9399-52FC5B8F2B71}" type="slidenum">
              <a:rPr lang="en-US" smtClean="0"/>
              <a:pPr/>
              <a:t>‹#›</a:t>
            </a:fld>
            <a:endParaRPr lang="en-US"/>
          </a:p>
        </p:txBody>
      </p:sp>
    </p:spTree>
    <p:extLst>
      <p:ext uri="{BB962C8B-B14F-4D97-AF65-F5344CB8AC3E}">
        <p14:creationId xmlns:p14="http://schemas.microsoft.com/office/powerpoint/2010/main" val="2286950001"/>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945200" y="624110"/>
            <a:ext cx="6589200" cy="128089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CA7185B-3ED4-4D46-A04E-763A01BD20A0}" type="datetime1">
              <a:rPr lang="en-US" smtClean="0"/>
              <a:t>12/5/2020</a:t>
            </a:fld>
            <a:endParaRPr lang="en-US"/>
          </a:p>
        </p:txBody>
      </p:sp>
      <p:sp>
        <p:nvSpPr>
          <p:cNvPr id="4" name="Footer Placeholder 3"/>
          <p:cNvSpPr>
            <a:spLocks noGrp="1"/>
          </p:cNvSpPr>
          <p:nvPr>
            <p:ph type="ftr" sz="quarter" idx="11"/>
          </p:nvPr>
        </p:nvSpPr>
        <p:spPr/>
        <p:txBody>
          <a:bodyPr/>
          <a:lstStyle/>
          <a:p>
            <a:endParaRPr lang="en-US"/>
          </a:p>
        </p:txBody>
      </p:sp>
      <p:sp>
        <p:nvSpPr>
          <p:cNvPr id="8"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9B4D7943-165E-463D-9399-52FC5B8F2B71}" type="slidenum">
              <a:rPr lang="en-US" smtClean="0"/>
              <a:pPr/>
              <a:t>‹#›</a:t>
            </a:fld>
            <a:endParaRPr lang="en-US"/>
          </a:p>
        </p:txBody>
      </p:sp>
    </p:spTree>
    <p:extLst>
      <p:ext uri="{BB962C8B-B14F-4D97-AF65-F5344CB8AC3E}">
        <p14:creationId xmlns:p14="http://schemas.microsoft.com/office/powerpoint/2010/main" val="13643801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8712434-27A1-4434-84D6-D4C558FAF9DB}" type="datetime1">
              <a:rPr lang="en-US" smtClean="0"/>
              <a:t>12/5/2020</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9B4D7943-165E-463D-9399-52FC5B8F2B71}" type="slidenum">
              <a:rPr lang="en-US" smtClean="0"/>
              <a:pPr/>
              <a:t>‹#›</a:t>
            </a:fld>
            <a:endParaRPr lang="en-US"/>
          </a:p>
        </p:txBody>
      </p:sp>
    </p:spTree>
    <p:extLst>
      <p:ext uri="{BB962C8B-B14F-4D97-AF65-F5344CB8AC3E}">
        <p14:creationId xmlns:p14="http://schemas.microsoft.com/office/powerpoint/2010/main" val="33890773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46088"/>
            <a:ext cx="2629584"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4743494" y="446089"/>
            <a:ext cx="3790906"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42415" y="1598613"/>
            <a:ext cx="2629584"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C4BE3CA-DB27-4D4F-864F-3CE3E6784BBA}" type="datetime1">
              <a:rPr lang="en-US" smtClean="0"/>
              <a:t>12/5/2020</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9B4D7943-165E-463D-9399-52FC5B8F2B71}" type="slidenum">
              <a:rPr lang="en-US" smtClean="0"/>
              <a:pPr/>
              <a:t>‹#›</a:t>
            </a:fld>
            <a:endParaRPr lang="en-US"/>
          </a:p>
        </p:txBody>
      </p:sp>
    </p:spTree>
    <p:extLst>
      <p:ext uri="{BB962C8B-B14F-4D97-AF65-F5344CB8AC3E}">
        <p14:creationId xmlns:p14="http://schemas.microsoft.com/office/powerpoint/2010/main" val="2342693738"/>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800600"/>
            <a:ext cx="6591985"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42415" y="634965"/>
            <a:ext cx="6591985"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942415" y="5367338"/>
            <a:ext cx="6591985"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29A5BF0-91B4-4A28-93F5-88EAB30E9A47}" type="datetime1">
              <a:rPr lang="en-US" smtClean="0"/>
              <a:t>12/5/2020</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9B4D7943-165E-463D-9399-52FC5B8F2B71}" type="slidenum">
              <a:rPr lang="en-US" smtClean="0"/>
              <a:pPr/>
              <a:t>‹#›</a:t>
            </a:fld>
            <a:endParaRPr lang="en-US"/>
          </a:p>
        </p:txBody>
      </p:sp>
    </p:spTree>
    <p:extLst>
      <p:ext uri="{BB962C8B-B14F-4D97-AF65-F5344CB8AC3E}">
        <p14:creationId xmlns:p14="http://schemas.microsoft.com/office/powerpoint/2010/main" val="36275184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36" name="Group 35"/>
          <p:cNvGrpSpPr/>
          <p:nvPr/>
        </p:nvGrpSpPr>
        <p:grpSpPr>
          <a:xfrm>
            <a:off x="1" y="228600"/>
            <a:ext cx="1981200" cy="6638628"/>
            <a:chOff x="2487613" y="285750"/>
            <a:chExt cx="2428875" cy="5654676"/>
          </a:xfrm>
        </p:grpSpPr>
        <p:sp>
          <p:nvSpPr>
            <p:cNvPr id="37"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38"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39"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40"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41"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42"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43"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44"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45"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46"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47"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48"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49" name="Group 48"/>
          <p:cNvGrpSpPr/>
          <p:nvPr/>
        </p:nvGrpSpPr>
        <p:grpSpPr>
          <a:xfrm>
            <a:off x="20421" y="285"/>
            <a:ext cx="1952272" cy="6852968"/>
            <a:chOff x="6627813" y="195717"/>
            <a:chExt cx="1952625" cy="5678034"/>
          </a:xfrm>
        </p:grpSpPr>
        <p:sp>
          <p:nvSpPr>
            <p:cNvPr id="50" name="Freeform 27"/>
            <p:cNvSpPr/>
            <p:nvPr/>
          </p:nvSpPr>
          <p:spPr bwMode="auto">
            <a:xfrm>
              <a:off x="6627813" y="195717"/>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51"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52"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53"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54"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55"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56"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57"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58"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59"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60"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61"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62" name="Rectangle 61"/>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945200" y="624110"/>
            <a:ext cx="6589200"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942415" y="2133600"/>
            <a:ext cx="6591985"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772400" y="6135089"/>
            <a:ext cx="766380" cy="370171"/>
          </a:xfrm>
          <a:prstGeom prst="rect">
            <a:avLst/>
          </a:prstGeom>
        </p:spPr>
        <p:txBody>
          <a:bodyPr vert="horz" lIns="91440" tIns="45720" rIns="91440" bIns="45720" rtlCol="0" anchor="ctr"/>
          <a:lstStyle>
            <a:lvl1pPr algn="r">
              <a:defRPr sz="900">
                <a:solidFill>
                  <a:schemeClr val="tx1">
                    <a:tint val="75000"/>
                  </a:schemeClr>
                </a:solidFill>
              </a:defRPr>
            </a:lvl1pPr>
          </a:lstStyle>
          <a:p>
            <a:fld id="{4C4BE3CA-DB27-4D4F-864F-3CE3E6784BBA}" type="datetime1">
              <a:rPr lang="en-US" smtClean="0"/>
              <a:t>12/5/2020</a:t>
            </a:fld>
            <a:endParaRPr lang="en-US"/>
          </a:p>
        </p:txBody>
      </p:sp>
      <p:sp>
        <p:nvSpPr>
          <p:cNvPr id="5" name="Footer Placeholder 4"/>
          <p:cNvSpPr>
            <a:spLocks noGrp="1"/>
          </p:cNvSpPr>
          <p:nvPr>
            <p:ph type="ftr" sz="quarter" idx="3"/>
          </p:nvPr>
        </p:nvSpPr>
        <p:spPr>
          <a:xfrm>
            <a:off x="1942415" y="6135809"/>
            <a:ext cx="5716488"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11228" y="787783"/>
            <a:ext cx="584978" cy="365125"/>
          </a:xfrm>
          <a:prstGeom prst="rect">
            <a:avLst/>
          </a:prstGeom>
        </p:spPr>
        <p:txBody>
          <a:bodyPr vert="horz" lIns="91440" tIns="45720" rIns="91440" bIns="45720" rtlCol="0" anchor="ctr"/>
          <a:lstStyle>
            <a:lvl1pPr algn="r">
              <a:defRPr sz="2000">
                <a:solidFill>
                  <a:srgbClr val="FEFFFF"/>
                </a:solidFill>
              </a:defRPr>
            </a:lvl1pPr>
          </a:lstStyle>
          <a:p>
            <a:fld id="{9B4D7943-165E-463D-9399-52FC5B8F2B71}" type="slidenum">
              <a:rPr lang="en-US" smtClean="0"/>
              <a:pPr/>
              <a:t>‹#›</a:t>
            </a:fld>
            <a:endParaRPr lang="en-US"/>
          </a:p>
        </p:txBody>
      </p:sp>
    </p:spTree>
    <p:extLst>
      <p:ext uri="{BB962C8B-B14F-4D97-AF65-F5344CB8AC3E}">
        <p14:creationId xmlns:p14="http://schemas.microsoft.com/office/powerpoint/2010/main" val="3069020914"/>
      </p:ext>
    </p:extLst>
  </p:cSld>
  <p:clrMap bg1="lt1" tx1="dk1" bg2="lt2" tx2="dk2" accent1="accent1" accent2="accent2" accent3="accent3" accent4="accent4" accent5="accent5" accent6="accent6" hlink="hlink" folHlink="folHlink"/>
  <p:sldLayoutIdLst>
    <p:sldLayoutId id="2147483806" r:id="rId1"/>
    <p:sldLayoutId id="2147483807" r:id="rId2"/>
    <p:sldLayoutId id="2147483808" r:id="rId3"/>
    <p:sldLayoutId id="2147483809" r:id="rId4"/>
    <p:sldLayoutId id="2147483810" r:id="rId5"/>
    <p:sldLayoutId id="2147483811" r:id="rId6"/>
    <p:sldLayoutId id="2147483812" r:id="rId7"/>
    <p:sldLayoutId id="2147483813" r:id="rId8"/>
    <p:sldLayoutId id="2147483814" r:id="rId9"/>
    <p:sldLayoutId id="2147483815" r:id="rId10"/>
    <p:sldLayoutId id="2147483816" r:id="rId11"/>
    <p:sldLayoutId id="2147483817" r:id="rId12"/>
    <p:sldLayoutId id="2147483818" r:id="rId13"/>
    <p:sldLayoutId id="2147483819" r:id="rId14"/>
    <p:sldLayoutId id="2147483820" r:id="rId15"/>
    <p:sldLayoutId id="2147483821" r:id="rId16"/>
    <p:sldLayoutId id="2147483822" r:id="rId17"/>
  </p:sldLayoutIdLst>
  <p:hf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hyperlink" Target="https://docs.google.com/presentation/d/1yLvbY8OyBHA2lFeK0bSrqm7qFQfNTldB80AL9C3a6g0/htmlpresent" TargetMode="External"/><Relationship Id="rId2" Type="http://schemas.openxmlformats.org/officeDocument/2006/relationships/hyperlink" Target="http://education.yahoo.com/" TargetMode="External"/><Relationship Id="rId1" Type="http://schemas.openxmlformats.org/officeDocument/2006/relationships/slideLayout" Target="../slideLayouts/slideLayout2.xml"/><Relationship Id="rId4" Type="http://schemas.openxmlformats.org/officeDocument/2006/relationships/hyperlink" Target="http://www.fsb.miamioh.edu/fsb/content/programs/howe-writing-initiative/HWI-handout-CsofBusComm.html"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www.fsb.miamioh.edu/fsb/content/programs/howe-writing-initiative/HWI-handout-CsofBusComm.html"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Letters: Formal </a:t>
            </a:r>
            <a:r>
              <a:rPr lang="en-US" dirty="0" err="1"/>
              <a:t>Letters,CV</a:t>
            </a:r>
            <a:r>
              <a:rPr lang="en-US" dirty="0"/>
              <a:t>/ Resume</a:t>
            </a:r>
            <a:br>
              <a:rPr lang="en-US" dirty="0"/>
            </a:br>
            <a:r>
              <a:rPr lang="en-US" dirty="0"/>
              <a:t>Email writing</a:t>
            </a:r>
          </a:p>
        </p:txBody>
      </p:sp>
      <p:sp>
        <p:nvSpPr>
          <p:cNvPr id="3" name="Subtitle 2"/>
          <p:cNvSpPr>
            <a:spLocks noGrp="1"/>
          </p:cNvSpPr>
          <p:nvPr>
            <p:ph type="subTitle" idx="1"/>
          </p:nvPr>
        </p:nvSpPr>
        <p:spPr/>
        <p:txBody>
          <a:bodyPr/>
          <a:lstStyle/>
          <a:p>
            <a:pPr algn="ctr"/>
            <a:r>
              <a:rPr lang="en-US" dirty="0"/>
              <a:t>Department of Humanities &amp; Social Sciences</a:t>
            </a:r>
          </a:p>
        </p:txBody>
      </p:sp>
      <p:sp>
        <p:nvSpPr>
          <p:cNvPr id="4" name="Slide Number Placeholder 3">
            <a:extLst>
              <a:ext uri="{FF2B5EF4-FFF2-40B4-BE49-F238E27FC236}">
                <a16:creationId xmlns:a16="http://schemas.microsoft.com/office/drawing/2014/main" id="{41065FDD-403E-49AA-AEF0-5D499F4DB190}"/>
              </a:ext>
            </a:extLst>
          </p:cNvPr>
          <p:cNvSpPr>
            <a:spLocks noGrp="1"/>
          </p:cNvSpPr>
          <p:nvPr>
            <p:ph type="sldNum" sz="quarter" idx="12"/>
          </p:nvPr>
        </p:nvSpPr>
        <p:spPr/>
        <p:txBody>
          <a:bodyPr/>
          <a:lstStyle/>
          <a:p>
            <a:fld id="{9B4D7943-165E-463D-9399-52FC5B8F2B71}" type="slidenum">
              <a:rPr lang="en-US" smtClean="0"/>
              <a:pPr/>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762000" y="0"/>
            <a:ext cx="7315200" cy="1371600"/>
          </a:xfrm>
        </p:spPr>
        <p:txBody>
          <a:bodyPr>
            <a:normAutofit fontScale="90000"/>
          </a:bodyPr>
          <a:lstStyle/>
          <a:p>
            <a:br>
              <a:rPr lang="en-US" sz="4000" b="1" dirty="0">
                <a:latin typeface="Calibri" pitchFamily="34" charset="0"/>
              </a:rPr>
            </a:br>
            <a:br>
              <a:rPr lang="en-US" sz="4000" dirty="0">
                <a:latin typeface="Calibri" pitchFamily="34" charset="0"/>
              </a:rPr>
            </a:br>
            <a:r>
              <a:rPr lang="en-US" sz="3300" dirty="0">
                <a:solidFill>
                  <a:schemeClr val="tx1"/>
                </a:solidFill>
                <a:latin typeface="Calibri" pitchFamily="34" charset="0"/>
                <a:ea typeface="+mn-ea"/>
                <a:cs typeface="+mn-cs"/>
              </a:rPr>
              <a:t>Structure of a Letter</a:t>
            </a:r>
            <a:br>
              <a:rPr lang="en-US" sz="4000" b="1" dirty="0">
                <a:solidFill>
                  <a:schemeClr val="bg2"/>
                </a:solidFill>
                <a:latin typeface="Calibri" pitchFamily="34" charset="0"/>
              </a:rPr>
            </a:br>
            <a:endParaRPr lang="en-US" sz="4000" b="1" dirty="0">
              <a:solidFill>
                <a:schemeClr val="bg2"/>
              </a:solidFill>
              <a:latin typeface="Calibri" pitchFamily="34" charset="0"/>
            </a:endParaRPr>
          </a:p>
        </p:txBody>
      </p:sp>
      <p:sp>
        <p:nvSpPr>
          <p:cNvPr id="60419" name="Rectangle 3"/>
          <p:cNvSpPr>
            <a:spLocks noGrp="1" noChangeArrowheads="1"/>
          </p:cNvSpPr>
          <p:nvPr>
            <p:ph type="body" sz="half" idx="1"/>
          </p:nvPr>
        </p:nvSpPr>
        <p:spPr>
          <a:xfrm>
            <a:off x="990600" y="1447800"/>
            <a:ext cx="4495800" cy="4876800"/>
          </a:xfrm>
        </p:spPr>
        <p:txBody>
          <a:bodyPr>
            <a:normAutofit fontScale="92500" lnSpcReduction="20000"/>
          </a:bodyPr>
          <a:lstStyle/>
          <a:p>
            <a:pPr>
              <a:lnSpc>
                <a:spcPct val="110000"/>
              </a:lnSpc>
            </a:pPr>
            <a:r>
              <a:rPr lang="en-US" sz="2400" dirty="0">
                <a:latin typeface="Calibri" pitchFamily="34" charset="0"/>
              </a:rPr>
              <a:t>Sender’s Address</a:t>
            </a:r>
          </a:p>
          <a:p>
            <a:pPr>
              <a:lnSpc>
                <a:spcPct val="110000"/>
              </a:lnSpc>
            </a:pPr>
            <a:r>
              <a:rPr lang="en-US" sz="2400" dirty="0">
                <a:latin typeface="Calibri" pitchFamily="34" charset="0"/>
              </a:rPr>
              <a:t>Date</a:t>
            </a:r>
          </a:p>
          <a:p>
            <a:pPr>
              <a:lnSpc>
                <a:spcPct val="110000"/>
              </a:lnSpc>
            </a:pPr>
            <a:r>
              <a:rPr lang="en-US" sz="2400" dirty="0">
                <a:latin typeface="Calibri" pitchFamily="34" charset="0"/>
              </a:rPr>
              <a:t>Reference</a:t>
            </a:r>
          </a:p>
          <a:p>
            <a:pPr>
              <a:lnSpc>
                <a:spcPct val="110000"/>
              </a:lnSpc>
            </a:pPr>
            <a:r>
              <a:rPr lang="en-US" sz="2400" dirty="0">
                <a:latin typeface="Calibri" pitchFamily="34" charset="0"/>
              </a:rPr>
              <a:t>Inside address</a:t>
            </a:r>
          </a:p>
          <a:p>
            <a:pPr>
              <a:lnSpc>
                <a:spcPct val="110000"/>
              </a:lnSpc>
            </a:pPr>
            <a:r>
              <a:rPr lang="en-US" sz="2400" dirty="0">
                <a:latin typeface="Calibri" pitchFamily="34" charset="0"/>
              </a:rPr>
              <a:t>Attention Line</a:t>
            </a:r>
          </a:p>
          <a:p>
            <a:pPr>
              <a:lnSpc>
                <a:spcPct val="110000"/>
              </a:lnSpc>
            </a:pPr>
            <a:r>
              <a:rPr lang="en-US" sz="2400" dirty="0">
                <a:latin typeface="Calibri" pitchFamily="34" charset="0"/>
              </a:rPr>
              <a:t>Salutation</a:t>
            </a:r>
          </a:p>
          <a:p>
            <a:pPr>
              <a:lnSpc>
                <a:spcPct val="110000"/>
              </a:lnSpc>
            </a:pPr>
            <a:r>
              <a:rPr lang="en-US" sz="2400" dirty="0">
                <a:latin typeface="Calibri" pitchFamily="34" charset="0"/>
              </a:rPr>
              <a:t>Subject</a:t>
            </a:r>
          </a:p>
          <a:p>
            <a:pPr>
              <a:lnSpc>
                <a:spcPct val="110000"/>
              </a:lnSpc>
            </a:pPr>
            <a:r>
              <a:rPr lang="en-US" sz="2400" dirty="0">
                <a:latin typeface="Calibri" pitchFamily="34" charset="0"/>
              </a:rPr>
              <a:t>Body</a:t>
            </a:r>
          </a:p>
          <a:p>
            <a:pPr>
              <a:lnSpc>
                <a:spcPct val="110000"/>
              </a:lnSpc>
            </a:pPr>
            <a:r>
              <a:rPr lang="en-US" sz="2400" dirty="0">
                <a:latin typeface="Calibri" pitchFamily="34" charset="0"/>
              </a:rPr>
              <a:t>Conclusion</a:t>
            </a:r>
          </a:p>
          <a:p>
            <a:pPr>
              <a:lnSpc>
                <a:spcPct val="110000"/>
              </a:lnSpc>
            </a:pPr>
            <a:r>
              <a:rPr lang="en-US" sz="2400" dirty="0">
                <a:latin typeface="Calibri" pitchFamily="34" charset="0"/>
              </a:rPr>
              <a:t>Signature</a:t>
            </a:r>
          </a:p>
          <a:p>
            <a:pPr>
              <a:lnSpc>
                <a:spcPct val="110000"/>
              </a:lnSpc>
            </a:pPr>
            <a:r>
              <a:rPr lang="en-US" sz="2400" dirty="0">
                <a:latin typeface="Calibri" pitchFamily="34" charset="0"/>
              </a:rPr>
              <a:t>Enclosures</a:t>
            </a:r>
          </a:p>
        </p:txBody>
      </p:sp>
      <p:sp>
        <p:nvSpPr>
          <p:cNvPr id="4" name="Slide Number Placeholder 3"/>
          <p:cNvSpPr>
            <a:spLocks noGrp="1"/>
          </p:cNvSpPr>
          <p:nvPr>
            <p:ph type="sldNum" sz="quarter" idx="11"/>
          </p:nvPr>
        </p:nvSpPr>
        <p:spPr/>
        <p:txBody>
          <a:bodyPr/>
          <a:lstStyle/>
          <a:p>
            <a:fld id="{67253BAE-1F95-4A20-8D17-11AD4BF5B199}" type="slidenum">
              <a:rPr lang="en-US" smtClean="0"/>
              <a:pPr/>
              <a:t>10</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04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0419">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0419">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0419">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0419">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0419">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0419">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0419">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0419">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0419">
                                            <p:txEl>
                                              <p:pRg st="9" end="9"/>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041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19"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164841" y="-685800"/>
            <a:ext cx="8229600" cy="1371600"/>
          </a:xfrm>
        </p:spPr>
        <p:txBody>
          <a:bodyPr>
            <a:normAutofit fontScale="90000"/>
          </a:bodyPr>
          <a:lstStyle/>
          <a:p>
            <a:br>
              <a:rPr lang="en-US" sz="3000" dirty="0">
                <a:solidFill>
                  <a:schemeClr val="tx1"/>
                </a:solidFill>
                <a:latin typeface="Calibri" pitchFamily="34" charset="0"/>
                <a:ea typeface="+mn-ea"/>
                <a:cs typeface="+mn-cs"/>
              </a:rPr>
            </a:br>
            <a:br>
              <a:rPr lang="en-US" sz="3000" dirty="0">
                <a:solidFill>
                  <a:schemeClr val="tx1"/>
                </a:solidFill>
                <a:latin typeface="Calibri" pitchFamily="34" charset="0"/>
                <a:ea typeface="+mn-ea"/>
                <a:cs typeface="+mn-cs"/>
              </a:rPr>
            </a:br>
            <a:r>
              <a:rPr lang="en-US" sz="3000" dirty="0">
                <a:solidFill>
                  <a:schemeClr val="tx1"/>
                </a:solidFill>
                <a:latin typeface="Calibri" pitchFamily="34" charset="0"/>
                <a:ea typeface="+mn-ea"/>
                <a:cs typeface="+mn-cs"/>
              </a:rPr>
              <a:t>                         Date</a:t>
            </a:r>
          </a:p>
        </p:txBody>
      </p:sp>
      <p:sp>
        <p:nvSpPr>
          <p:cNvPr id="2" name="Slide Number Placeholder 1">
            <a:extLst>
              <a:ext uri="{FF2B5EF4-FFF2-40B4-BE49-F238E27FC236}">
                <a16:creationId xmlns:a16="http://schemas.microsoft.com/office/drawing/2014/main" id="{BFB5F838-47BA-4A45-812A-60B90988B13F}"/>
              </a:ext>
            </a:extLst>
          </p:cNvPr>
          <p:cNvSpPr>
            <a:spLocks noGrp="1"/>
          </p:cNvSpPr>
          <p:nvPr>
            <p:ph type="sldNum" sz="quarter" idx="12"/>
          </p:nvPr>
        </p:nvSpPr>
        <p:spPr/>
        <p:txBody>
          <a:bodyPr/>
          <a:lstStyle/>
          <a:p>
            <a:fld id="{9B4D7943-165E-463D-9399-52FC5B8F2B71}" type="slidenum">
              <a:rPr lang="en-US" smtClean="0"/>
              <a:pPr/>
              <a:t>11</a:t>
            </a:fld>
            <a:endParaRPr lang="en-US"/>
          </a:p>
        </p:txBody>
      </p:sp>
      <p:sp>
        <p:nvSpPr>
          <p:cNvPr id="63491" name="Text Box 3"/>
          <p:cNvSpPr txBox="1">
            <a:spLocks noChangeArrowheads="1"/>
          </p:cNvSpPr>
          <p:nvPr/>
        </p:nvSpPr>
        <p:spPr bwMode="auto">
          <a:xfrm>
            <a:off x="304800" y="2070100"/>
            <a:ext cx="7772400" cy="3711785"/>
          </a:xfrm>
          <a:prstGeom prst="rect">
            <a:avLst/>
          </a:prstGeom>
          <a:noFill/>
          <a:ln w="9525">
            <a:noFill/>
            <a:miter lim="800000"/>
            <a:headEnd/>
            <a:tailEnd/>
          </a:ln>
          <a:effectLst/>
        </p:spPr>
        <p:txBody>
          <a:bodyPr wrap="square">
            <a:spAutoFit/>
          </a:bodyPr>
          <a:lstStyle/>
          <a:p>
            <a:pPr algn="just">
              <a:lnSpc>
                <a:spcPct val="120000"/>
              </a:lnSpc>
              <a:buFont typeface="Arial" pitchFamily="34" charset="0"/>
              <a:buChar char="•"/>
            </a:pPr>
            <a:r>
              <a:rPr lang="en-US" sz="2800" dirty="0">
                <a:latin typeface="Calibri" pitchFamily="34" charset="0"/>
              </a:rPr>
              <a:t>The date line indicates the date the letter was    written</a:t>
            </a:r>
          </a:p>
          <a:p>
            <a:pPr algn="just">
              <a:lnSpc>
                <a:spcPct val="120000"/>
              </a:lnSpc>
              <a:buFont typeface="Arial" pitchFamily="34" charset="0"/>
              <a:buChar char="•"/>
            </a:pPr>
            <a:endParaRPr lang="en-US" sz="2800" dirty="0">
              <a:latin typeface="Calibri" pitchFamily="34" charset="0"/>
            </a:endParaRPr>
          </a:p>
          <a:p>
            <a:pPr algn="just">
              <a:lnSpc>
                <a:spcPct val="120000"/>
              </a:lnSpc>
              <a:buFont typeface="Arial" pitchFamily="34" charset="0"/>
              <a:buChar char="•"/>
            </a:pPr>
            <a:r>
              <a:rPr lang="en-US" sz="2800" dirty="0">
                <a:latin typeface="Calibri" pitchFamily="34" charset="0"/>
              </a:rPr>
              <a:t>Use the American date format (place the month before the day)</a:t>
            </a:r>
          </a:p>
          <a:p>
            <a:pPr algn="just">
              <a:lnSpc>
                <a:spcPct val="120000"/>
              </a:lnSpc>
            </a:pPr>
            <a:endParaRPr lang="en-US" sz="2800" dirty="0">
              <a:latin typeface="Calibri" pitchFamily="34" charset="0"/>
            </a:endParaRPr>
          </a:p>
          <a:p>
            <a:pPr algn="just">
              <a:lnSpc>
                <a:spcPct val="120000"/>
              </a:lnSpc>
            </a:pPr>
            <a:r>
              <a:rPr lang="en-US" sz="2800" dirty="0">
                <a:latin typeface="Calibri" pitchFamily="34" charset="0"/>
              </a:rPr>
              <a:t> For example:  October 22, 2020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xfrm>
            <a:off x="880188" y="304800"/>
            <a:ext cx="8229600" cy="914400"/>
          </a:xfrm>
        </p:spPr>
        <p:txBody>
          <a:bodyPr>
            <a:normAutofit/>
          </a:bodyPr>
          <a:lstStyle/>
          <a:p>
            <a:r>
              <a:rPr lang="en-US" sz="3000" dirty="0">
                <a:solidFill>
                  <a:schemeClr val="tx1"/>
                </a:solidFill>
                <a:latin typeface="Calibri" pitchFamily="34" charset="0"/>
                <a:ea typeface="+mn-ea"/>
                <a:cs typeface="+mn-cs"/>
              </a:rPr>
              <a:t>Heading/Sender’s Address</a:t>
            </a:r>
          </a:p>
        </p:txBody>
      </p:sp>
      <p:sp>
        <p:nvSpPr>
          <p:cNvPr id="2" name="Slide Number Placeholder 1">
            <a:extLst>
              <a:ext uri="{FF2B5EF4-FFF2-40B4-BE49-F238E27FC236}">
                <a16:creationId xmlns:a16="http://schemas.microsoft.com/office/drawing/2014/main" id="{C951F08A-29E6-4895-A2D8-6EA4AA93FD1D}"/>
              </a:ext>
            </a:extLst>
          </p:cNvPr>
          <p:cNvSpPr>
            <a:spLocks noGrp="1"/>
          </p:cNvSpPr>
          <p:nvPr>
            <p:ph type="sldNum" sz="quarter" idx="12"/>
          </p:nvPr>
        </p:nvSpPr>
        <p:spPr/>
        <p:txBody>
          <a:bodyPr/>
          <a:lstStyle/>
          <a:p>
            <a:fld id="{9B4D7943-165E-463D-9399-52FC5B8F2B71}" type="slidenum">
              <a:rPr lang="en-US" smtClean="0"/>
              <a:pPr/>
              <a:t>12</a:t>
            </a:fld>
            <a:endParaRPr lang="en-US"/>
          </a:p>
        </p:txBody>
      </p:sp>
      <p:sp>
        <p:nvSpPr>
          <p:cNvPr id="64515" name="Text Box 3"/>
          <p:cNvSpPr txBox="1">
            <a:spLocks noChangeArrowheads="1"/>
          </p:cNvSpPr>
          <p:nvPr/>
        </p:nvSpPr>
        <p:spPr bwMode="auto">
          <a:xfrm>
            <a:off x="304800" y="1289051"/>
            <a:ext cx="7620000" cy="5602752"/>
          </a:xfrm>
          <a:prstGeom prst="rect">
            <a:avLst/>
          </a:prstGeom>
          <a:noFill/>
          <a:ln w="9525">
            <a:noFill/>
            <a:miter lim="800000"/>
            <a:headEnd/>
            <a:tailEnd/>
          </a:ln>
          <a:effectLst/>
        </p:spPr>
        <p:txBody>
          <a:bodyPr wrap="square">
            <a:spAutoFit/>
          </a:bodyPr>
          <a:lstStyle/>
          <a:p>
            <a:pPr eaLnBrk="0" hangingPunct="0">
              <a:lnSpc>
                <a:spcPct val="120000"/>
              </a:lnSpc>
              <a:spcBef>
                <a:spcPct val="20000"/>
              </a:spcBef>
              <a:buFontTx/>
              <a:buChar char="•"/>
            </a:pPr>
            <a:r>
              <a:rPr lang="en-US" sz="2400" dirty="0">
                <a:latin typeface="Calibri" pitchFamily="34" charset="0"/>
              </a:rPr>
              <a:t> One line below the date</a:t>
            </a:r>
          </a:p>
          <a:p>
            <a:pPr eaLnBrk="0" hangingPunct="0">
              <a:lnSpc>
                <a:spcPct val="120000"/>
              </a:lnSpc>
              <a:spcBef>
                <a:spcPct val="20000"/>
              </a:spcBef>
              <a:buFontTx/>
              <a:buChar char="•"/>
            </a:pPr>
            <a:r>
              <a:rPr lang="en-US" sz="2400" dirty="0">
                <a:latin typeface="Calibri" pitchFamily="34" charset="0"/>
              </a:rPr>
              <a:t> Sender’s name (in case of a company or  firm)</a:t>
            </a:r>
          </a:p>
          <a:p>
            <a:pPr eaLnBrk="0" hangingPunct="0">
              <a:lnSpc>
                <a:spcPct val="120000"/>
              </a:lnSpc>
              <a:spcBef>
                <a:spcPct val="20000"/>
              </a:spcBef>
              <a:buFontTx/>
              <a:buChar char="•"/>
            </a:pPr>
            <a:r>
              <a:rPr lang="en-US" sz="2400" dirty="0">
                <a:latin typeface="Calibri" pitchFamily="34" charset="0"/>
              </a:rPr>
              <a:t> Address</a:t>
            </a:r>
          </a:p>
          <a:p>
            <a:pPr eaLnBrk="0" hangingPunct="0">
              <a:lnSpc>
                <a:spcPct val="120000"/>
              </a:lnSpc>
              <a:spcBef>
                <a:spcPct val="20000"/>
              </a:spcBef>
              <a:buFontTx/>
              <a:buChar char="•"/>
            </a:pPr>
            <a:r>
              <a:rPr lang="en-US" sz="2400" dirty="0">
                <a:latin typeface="Calibri" pitchFamily="34" charset="0"/>
              </a:rPr>
              <a:t> Telephone no.(optional)</a:t>
            </a:r>
          </a:p>
          <a:p>
            <a:pPr eaLnBrk="0" hangingPunct="0">
              <a:lnSpc>
                <a:spcPct val="120000"/>
              </a:lnSpc>
              <a:spcBef>
                <a:spcPct val="20000"/>
              </a:spcBef>
              <a:buFontTx/>
              <a:buChar char="•"/>
            </a:pPr>
            <a:r>
              <a:rPr lang="en-US" sz="2400" dirty="0">
                <a:latin typeface="Calibri" pitchFamily="34" charset="0"/>
              </a:rPr>
              <a:t> Telex number.(optional)</a:t>
            </a:r>
          </a:p>
          <a:p>
            <a:pPr eaLnBrk="0" hangingPunct="0">
              <a:lnSpc>
                <a:spcPct val="120000"/>
              </a:lnSpc>
              <a:spcBef>
                <a:spcPct val="20000"/>
              </a:spcBef>
              <a:buFontTx/>
              <a:buChar char="•"/>
            </a:pPr>
            <a:r>
              <a:rPr lang="en-US" sz="2400" dirty="0">
                <a:latin typeface="Calibri" pitchFamily="34" charset="0"/>
              </a:rPr>
              <a:t> Fax number.(optional)</a:t>
            </a:r>
          </a:p>
          <a:p>
            <a:pPr eaLnBrk="0" hangingPunct="0">
              <a:lnSpc>
                <a:spcPct val="120000"/>
              </a:lnSpc>
              <a:spcBef>
                <a:spcPct val="20000"/>
              </a:spcBef>
              <a:buFontTx/>
              <a:buChar char="•"/>
            </a:pPr>
            <a:r>
              <a:rPr lang="en-US" sz="2400" dirty="0">
                <a:latin typeface="Calibri" pitchFamily="34" charset="0"/>
              </a:rPr>
              <a:t> E-mail address (optional)</a:t>
            </a:r>
          </a:p>
          <a:p>
            <a:pPr eaLnBrk="0" hangingPunct="0">
              <a:lnSpc>
                <a:spcPct val="120000"/>
              </a:lnSpc>
              <a:spcBef>
                <a:spcPct val="20000"/>
              </a:spcBef>
              <a:buFontTx/>
              <a:buChar char="•"/>
            </a:pPr>
            <a:r>
              <a:rPr lang="en-US" sz="2400" dirty="0">
                <a:latin typeface="Calibri" pitchFamily="34" charset="0"/>
              </a:rPr>
              <a:t>Website .(optional)</a:t>
            </a:r>
          </a:p>
          <a:p>
            <a:pPr eaLnBrk="0" hangingPunct="0">
              <a:lnSpc>
                <a:spcPct val="120000"/>
              </a:lnSpc>
              <a:spcBef>
                <a:spcPct val="20000"/>
              </a:spcBef>
              <a:buFontTx/>
              <a:buChar char="•"/>
            </a:pPr>
            <a:r>
              <a:rPr lang="en-US" sz="2400" dirty="0">
                <a:latin typeface="Calibri" pitchFamily="34" charset="0"/>
              </a:rPr>
              <a:t> Printed or typed in the middle of the  page</a:t>
            </a:r>
          </a:p>
          <a:p>
            <a:pPr eaLnBrk="0" hangingPunct="0">
              <a:lnSpc>
                <a:spcPct val="120000"/>
              </a:lnSpc>
              <a:spcBef>
                <a:spcPct val="20000"/>
              </a:spcBef>
              <a:buFontTx/>
              <a:buChar char="•"/>
            </a:pPr>
            <a:r>
              <a:rPr lang="en-US" sz="2400" dirty="0">
                <a:latin typeface="Calibri" pitchFamily="34" charset="0"/>
              </a:rPr>
              <a:t> If written by hand, it should be on the left hand side</a:t>
            </a:r>
          </a:p>
          <a:p>
            <a:pPr>
              <a:lnSpc>
                <a:spcPct val="120000"/>
              </a:lnSpc>
            </a:pPr>
            <a:endParaRPr lang="en-US" sz="2400" dirty="0">
              <a:latin typeface="Calibri"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r>
              <a:rPr lang="en-US" sz="3000" dirty="0">
                <a:solidFill>
                  <a:schemeClr val="tx1"/>
                </a:solidFill>
                <a:latin typeface="Calibri" pitchFamily="34" charset="0"/>
                <a:ea typeface="+mn-ea"/>
                <a:cs typeface="+mn-cs"/>
              </a:rPr>
              <a:t>Example</a:t>
            </a:r>
            <a:r>
              <a:rPr lang="en-US" sz="2800" b="1" dirty="0">
                <a:latin typeface="Calibri" pitchFamily="34" charset="0"/>
              </a:rPr>
              <a:t> </a:t>
            </a:r>
            <a:r>
              <a:rPr lang="en-US" sz="3000" dirty="0">
                <a:solidFill>
                  <a:schemeClr val="tx1"/>
                </a:solidFill>
                <a:latin typeface="Calibri" pitchFamily="34" charset="0"/>
                <a:ea typeface="+mn-ea"/>
                <a:cs typeface="+mn-cs"/>
              </a:rPr>
              <a:t>of Heading/Sender’s Address</a:t>
            </a:r>
          </a:p>
        </p:txBody>
      </p:sp>
      <p:sp>
        <p:nvSpPr>
          <p:cNvPr id="2" name="Slide Number Placeholder 1">
            <a:extLst>
              <a:ext uri="{FF2B5EF4-FFF2-40B4-BE49-F238E27FC236}">
                <a16:creationId xmlns:a16="http://schemas.microsoft.com/office/drawing/2014/main" id="{AC69E5AE-FDAF-4E69-B22E-4153ED2F9F1D}"/>
              </a:ext>
            </a:extLst>
          </p:cNvPr>
          <p:cNvSpPr>
            <a:spLocks noGrp="1"/>
          </p:cNvSpPr>
          <p:nvPr>
            <p:ph type="sldNum" sz="quarter" idx="12"/>
          </p:nvPr>
        </p:nvSpPr>
        <p:spPr/>
        <p:txBody>
          <a:bodyPr/>
          <a:lstStyle/>
          <a:p>
            <a:fld id="{9B4D7943-165E-463D-9399-52FC5B8F2B71}" type="slidenum">
              <a:rPr lang="en-US" smtClean="0"/>
              <a:pPr/>
              <a:t>13</a:t>
            </a:fld>
            <a:endParaRPr lang="en-US"/>
          </a:p>
        </p:txBody>
      </p:sp>
      <p:sp>
        <p:nvSpPr>
          <p:cNvPr id="65539" name="Text Box 3"/>
          <p:cNvSpPr txBox="1">
            <a:spLocks noChangeArrowheads="1"/>
          </p:cNvSpPr>
          <p:nvPr/>
        </p:nvSpPr>
        <p:spPr bwMode="auto">
          <a:xfrm>
            <a:off x="2803525" y="1992313"/>
            <a:ext cx="184150" cy="396875"/>
          </a:xfrm>
          <a:prstGeom prst="rect">
            <a:avLst/>
          </a:prstGeom>
          <a:noFill/>
          <a:ln w="9525">
            <a:noFill/>
            <a:miter lim="800000"/>
            <a:headEnd/>
            <a:tailEnd/>
          </a:ln>
          <a:effectLst/>
        </p:spPr>
        <p:txBody>
          <a:bodyPr wrap="none">
            <a:spAutoFit/>
          </a:bodyPr>
          <a:lstStyle/>
          <a:p>
            <a:endParaRPr lang="en-US" sz="2000"/>
          </a:p>
        </p:txBody>
      </p:sp>
      <p:sp>
        <p:nvSpPr>
          <p:cNvPr id="65540" name="Text Box 4"/>
          <p:cNvSpPr txBox="1">
            <a:spLocks noChangeArrowheads="1"/>
          </p:cNvSpPr>
          <p:nvPr/>
        </p:nvSpPr>
        <p:spPr bwMode="auto">
          <a:xfrm>
            <a:off x="2498725" y="1944688"/>
            <a:ext cx="2820709" cy="1569660"/>
          </a:xfrm>
          <a:prstGeom prst="rect">
            <a:avLst/>
          </a:prstGeom>
          <a:noFill/>
          <a:ln w="9525">
            <a:noFill/>
            <a:miter lim="800000"/>
            <a:headEnd/>
            <a:tailEnd/>
          </a:ln>
          <a:effectLst/>
        </p:spPr>
        <p:txBody>
          <a:bodyPr wrap="none">
            <a:spAutoFit/>
          </a:bodyPr>
          <a:lstStyle/>
          <a:p>
            <a:r>
              <a:rPr lang="en-US" sz="2400" b="1" dirty="0">
                <a:latin typeface="Calibri" pitchFamily="34" charset="0"/>
                <a:cs typeface="Times New Roman" pitchFamily="18" charset="0"/>
              </a:rPr>
              <a:t>GUPTA ENTERPRISES</a:t>
            </a:r>
            <a:br>
              <a:rPr lang="en-US" sz="2400" b="1" dirty="0">
                <a:latin typeface="Calibri" pitchFamily="34" charset="0"/>
                <a:cs typeface="Times New Roman" pitchFamily="18" charset="0"/>
              </a:rPr>
            </a:br>
            <a:r>
              <a:rPr lang="en-US" sz="2400" b="1" dirty="0">
                <a:latin typeface="Calibri" pitchFamily="34" charset="0"/>
                <a:cs typeface="Times New Roman" pitchFamily="18" charset="0"/>
              </a:rPr>
              <a:t>7, </a:t>
            </a:r>
            <a:r>
              <a:rPr lang="en-US" sz="2400" b="1" dirty="0" err="1">
                <a:latin typeface="Calibri" pitchFamily="34" charset="0"/>
                <a:cs typeface="Times New Roman" pitchFamily="18" charset="0"/>
              </a:rPr>
              <a:t>Barakhamba</a:t>
            </a:r>
            <a:r>
              <a:rPr lang="en-US" sz="2400" b="1" dirty="0">
                <a:latin typeface="Calibri" pitchFamily="34" charset="0"/>
                <a:cs typeface="Times New Roman" pitchFamily="18" charset="0"/>
              </a:rPr>
              <a:t> Road</a:t>
            </a:r>
          </a:p>
          <a:p>
            <a:r>
              <a:rPr lang="en-US" sz="2400" b="1" dirty="0">
                <a:latin typeface="Calibri" pitchFamily="34" charset="0"/>
                <a:cs typeface="Times New Roman" pitchFamily="18" charset="0"/>
              </a:rPr>
              <a:t>New Delhi-ll000l </a:t>
            </a:r>
            <a:br>
              <a:rPr lang="en-US" sz="2400" b="1" dirty="0">
                <a:latin typeface="Calibri" pitchFamily="34" charset="0"/>
                <a:cs typeface="Times New Roman" pitchFamily="18" charset="0"/>
              </a:rPr>
            </a:br>
            <a:endParaRPr lang="en-US" sz="2400" b="1" dirty="0">
              <a:latin typeface="Calibri" pitchFamily="34" charset="0"/>
              <a:cs typeface="Times New Roman" pitchFamily="18" charset="0"/>
            </a:endParaRPr>
          </a:p>
        </p:txBody>
      </p:sp>
      <p:sp>
        <p:nvSpPr>
          <p:cNvPr id="65541" name="Text Box 5"/>
          <p:cNvSpPr txBox="1">
            <a:spLocks noChangeArrowheads="1"/>
          </p:cNvSpPr>
          <p:nvPr/>
        </p:nvSpPr>
        <p:spPr bwMode="auto">
          <a:xfrm>
            <a:off x="685801" y="3581400"/>
            <a:ext cx="7391400" cy="904863"/>
          </a:xfrm>
          <a:prstGeom prst="rect">
            <a:avLst/>
          </a:prstGeom>
          <a:noFill/>
          <a:ln w="9525">
            <a:noFill/>
            <a:miter lim="800000"/>
            <a:headEnd/>
            <a:tailEnd/>
          </a:ln>
          <a:effectLst/>
        </p:spPr>
        <p:txBody>
          <a:bodyPr wrap="square">
            <a:spAutoFit/>
          </a:bodyPr>
          <a:lstStyle/>
          <a:p>
            <a:pPr algn="just">
              <a:lnSpc>
                <a:spcPct val="110000"/>
              </a:lnSpc>
            </a:pPr>
            <a:r>
              <a:rPr lang="en-US" sz="2400" dirty="0">
                <a:latin typeface="Calibri" pitchFamily="34" charset="0"/>
              </a:rPr>
              <a:t>No sender’s address is  mentioned if both the sender and the receiver belong to the same organization.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55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41"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r>
              <a:rPr lang="en-US" dirty="0">
                <a:latin typeface="Calibri" pitchFamily="34" charset="0"/>
              </a:rPr>
              <a:t>Inside</a:t>
            </a:r>
            <a:r>
              <a:rPr lang="en-US" dirty="0">
                <a:solidFill>
                  <a:schemeClr val="bg2"/>
                </a:solidFill>
                <a:latin typeface="Calibri" pitchFamily="34" charset="0"/>
              </a:rPr>
              <a:t> </a:t>
            </a:r>
            <a:r>
              <a:rPr lang="en-US" dirty="0">
                <a:latin typeface="Calibri" pitchFamily="34" charset="0"/>
              </a:rPr>
              <a:t>address</a:t>
            </a:r>
          </a:p>
        </p:txBody>
      </p:sp>
      <p:sp>
        <p:nvSpPr>
          <p:cNvPr id="2" name="Slide Number Placeholder 1">
            <a:extLst>
              <a:ext uri="{FF2B5EF4-FFF2-40B4-BE49-F238E27FC236}">
                <a16:creationId xmlns:a16="http://schemas.microsoft.com/office/drawing/2014/main" id="{19DBE2CC-CC9C-4F52-A3F4-F2EB8049F617}"/>
              </a:ext>
            </a:extLst>
          </p:cNvPr>
          <p:cNvSpPr>
            <a:spLocks noGrp="1"/>
          </p:cNvSpPr>
          <p:nvPr>
            <p:ph type="sldNum" sz="quarter" idx="12"/>
          </p:nvPr>
        </p:nvSpPr>
        <p:spPr/>
        <p:txBody>
          <a:bodyPr/>
          <a:lstStyle/>
          <a:p>
            <a:fld id="{9B4D7943-165E-463D-9399-52FC5B8F2B71}" type="slidenum">
              <a:rPr lang="en-US" smtClean="0"/>
              <a:pPr/>
              <a:t>14</a:t>
            </a:fld>
            <a:endParaRPr lang="en-US"/>
          </a:p>
        </p:txBody>
      </p:sp>
      <p:sp>
        <p:nvSpPr>
          <p:cNvPr id="66563" name="Text Box 3"/>
          <p:cNvSpPr txBox="1">
            <a:spLocks noChangeArrowheads="1"/>
          </p:cNvSpPr>
          <p:nvPr/>
        </p:nvSpPr>
        <p:spPr bwMode="auto">
          <a:xfrm>
            <a:off x="762000" y="1828800"/>
            <a:ext cx="7162800" cy="3785652"/>
          </a:xfrm>
          <a:prstGeom prst="rect">
            <a:avLst/>
          </a:prstGeom>
          <a:noFill/>
          <a:ln w="9525">
            <a:noFill/>
            <a:miter lim="800000"/>
            <a:headEnd/>
            <a:tailEnd/>
          </a:ln>
          <a:effectLst/>
        </p:spPr>
        <p:txBody>
          <a:bodyPr wrap="square">
            <a:spAutoFit/>
          </a:bodyPr>
          <a:lstStyle/>
          <a:p>
            <a:pPr algn="just" eaLnBrk="0" hangingPunct="0">
              <a:spcBef>
                <a:spcPct val="20000"/>
              </a:spcBef>
              <a:buFontTx/>
              <a:buChar char="•"/>
            </a:pPr>
            <a:r>
              <a:rPr lang="en-US" sz="2400" dirty="0">
                <a:latin typeface="Calibri" pitchFamily="34" charset="0"/>
              </a:rPr>
              <a:t> Receiver’s full name and designation</a:t>
            </a:r>
          </a:p>
          <a:p>
            <a:pPr algn="just" eaLnBrk="0" hangingPunct="0">
              <a:spcBef>
                <a:spcPct val="20000"/>
              </a:spcBef>
              <a:buFontTx/>
              <a:buChar char="•"/>
            </a:pPr>
            <a:r>
              <a:rPr lang="en-US" sz="2400" dirty="0">
                <a:latin typeface="Calibri" pitchFamily="34" charset="0"/>
              </a:rPr>
              <a:t> Address as on the envelope</a:t>
            </a:r>
          </a:p>
          <a:p>
            <a:pPr algn="just" eaLnBrk="0" hangingPunct="0">
              <a:spcBef>
                <a:spcPct val="20000"/>
              </a:spcBef>
              <a:buFontTx/>
              <a:buChar char="•"/>
            </a:pPr>
            <a:r>
              <a:rPr lang="en-US" sz="2400" dirty="0">
                <a:latin typeface="Calibri" pitchFamily="34" charset="0"/>
              </a:rPr>
              <a:t> Written on the left hand side</a:t>
            </a:r>
          </a:p>
          <a:p>
            <a:pPr algn="just" eaLnBrk="0" hangingPunct="0">
              <a:spcBef>
                <a:spcPct val="20000"/>
              </a:spcBef>
              <a:buFontTx/>
              <a:buChar char="•"/>
            </a:pPr>
            <a:r>
              <a:rPr lang="en-US" sz="2400" dirty="0">
                <a:latin typeface="Calibri" pitchFamily="34" charset="0"/>
              </a:rPr>
              <a:t> In ordinary cases, Mr., Mrs., or Ms is used</a:t>
            </a:r>
          </a:p>
          <a:p>
            <a:pPr algn="just" eaLnBrk="0" hangingPunct="0">
              <a:spcBef>
                <a:spcPct val="20000"/>
              </a:spcBef>
              <a:buFontTx/>
              <a:buChar char="•"/>
            </a:pPr>
            <a:r>
              <a:rPr lang="en-US" sz="2400" dirty="0">
                <a:latin typeface="Calibri" pitchFamily="34" charset="0"/>
              </a:rPr>
              <a:t> Name of the company if there is no name or Designation</a:t>
            </a:r>
          </a:p>
          <a:p>
            <a:pPr algn="just" eaLnBrk="0" hangingPunct="0">
              <a:spcBef>
                <a:spcPct val="20000"/>
              </a:spcBef>
              <a:buFontTx/>
              <a:buChar char="•"/>
            </a:pPr>
            <a:r>
              <a:rPr lang="en-US" sz="2400" dirty="0">
                <a:latin typeface="Calibri" pitchFamily="34" charset="0"/>
              </a:rPr>
              <a:t> Messrs or M/S is used if the company has a nominal  feature in its name</a:t>
            </a:r>
          </a:p>
          <a:p>
            <a:pPr algn="just">
              <a:buFontTx/>
              <a:buChar char="•"/>
            </a:pPr>
            <a:endParaRPr lang="en-US" sz="2400" dirty="0">
              <a:latin typeface="Calibri"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r>
              <a:rPr lang="en-US" b="1" dirty="0">
                <a:latin typeface="Calibri" pitchFamily="34" charset="0"/>
              </a:rPr>
              <a:t>Salutation</a:t>
            </a:r>
          </a:p>
        </p:txBody>
      </p:sp>
      <p:sp>
        <p:nvSpPr>
          <p:cNvPr id="2" name="Slide Number Placeholder 1">
            <a:extLst>
              <a:ext uri="{FF2B5EF4-FFF2-40B4-BE49-F238E27FC236}">
                <a16:creationId xmlns:a16="http://schemas.microsoft.com/office/drawing/2014/main" id="{B344A8FE-9B5F-4CF9-805B-980B17E24924}"/>
              </a:ext>
            </a:extLst>
          </p:cNvPr>
          <p:cNvSpPr>
            <a:spLocks noGrp="1"/>
          </p:cNvSpPr>
          <p:nvPr>
            <p:ph type="sldNum" sz="quarter" idx="12"/>
          </p:nvPr>
        </p:nvSpPr>
        <p:spPr/>
        <p:txBody>
          <a:bodyPr/>
          <a:lstStyle/>
          <a:p>
            <a:fld id="{9B4D7943-165E-463D-9399-52FC5B8F2B71}" type="slidenum">
              <a:rPr lang="en-US" smtClean="0"/>
              <a:pPr/>
              <a:t>15</a:t>
            </a:fld>
            <a:endParaRPr lang="en-US"/>
          </a:p>
        </p:txBody>
      </p:sp>
      <p:sp>
        <p:nvSpPr>
          <p:cNvPr id="68611" name="Text Box 3"/>
          <p:cNvSpPr txBox="1">
            <a:spLocks noChangeArrowheads="1"/>
          </p:cNvSpPr>
          <p:nvPr/>
        </p:nvSpPr>
        <p:spPr bwMode="auto">
          <a:xfrm>
            <a:off x="304800" y="1600200"/>
            <a:ext cx="7696200" cy="4171591"/>
          </a:xfrm>
          <a:prstGeom prst="rect">
            <a:avLst/>
          </a:prstGeom>
          <a:noFill/>
          <a:ln w="9525">
            <a:noFill/>
            <a:miter lim="800000"/>
            <a:headEnd/>
            <a:tailEnd/>
          </a:ln>
          <a:effectLst/>
        </p:spPr>
        <p:txBody>
          <a:bodyPr wrap="square">
            <a:spAutoFit/>
          </a:bodyPr>
          <a:lstStyle/>
          <a:p>
            <a:pPr algn="just" eaLnBrk="0" hangingPunct="0">
              <a:lnSpc>
                <a:spcPct val="110000"/>
              </a:lnSpc>
              <a:spcBef>
                <a:spcPct val="20000"/>
              </a:spcBef>
              <a:buFontTx/>
              <a:buChar char="•"/>
            </a:pPr>
            <a:endParaRPr lang="en-US" sz="2400" dirty="0">
              <a:solidFill>
                <a:srgbClr val="990000"/>
              </a:solidFill>
              <a:latin typeface="Calibri" pitchFamily="34" charset="0"/>
            </a:endParaRPr>
          </a:p>
          <a:p>
            <a:pPr algn="just" eaLnBrk="0" hangingPunct="0">
              <a:lnSpc>
                <a:spcPct val="110000"/>
              </a:lnSpc>
              <a:spcBef>
                <a:spcPct val="20000"/>
              </a:spcBef>
              <a:buFontTx/>
              <a:buChar char="•"/>
            </a:pPr>
            <a:r>
              <a:rPr lang="en-US" sz="2400" b="1" dirty="0">
                <a:latin typeface="Calibri" pitchFamily="34" charset="0"/>
              </a:rPr>
              <a:t> </a:t>
            </a:r>
            <a:r>
              <a:rPr lang="en-US" sz="2400" dirty="0">
                <a:latin typeface="Calibri" pitchFamily="34" charset="0"/>
              </a:rPr>
              <a:t>On the left hand side</a:t>
            </a:r>
          </a:p>
          <a:p>
            <a:pPr algn="just" eaLnBrk="0" hangingPunct="0">
              <a:lnSpc>
                <a:spcPct val="110000"/>
              </a:lnSpc>
              <a:spcBef>
                <a:spcPct val="20000"/>
              </a:spcBef>
              <a:buFontTx/>
              <a:buChar char="•"/>
            </a:pPr>
            <a:r>
              <a:rPr lang="en-US" sz="2400" dirty="0">
                <a:latin typeface="Calibri" pitchFamily="34" charset="0"/>
              </a:rPr>
              <a:t> Two spaces below the inside address</a:t>
            </a:r>
          </a:p>
          <a:p>
            <a:pPr algn="just" eaLnBrk="0" hangingPunct="0">
              <a:lnSpc>
                <a:spcPct val="110000"/>
              </a:lnSpc>
              <a:spcBef>
                <a:spcPct val="20000"/>
              </a:spcBef>
              <a:buFontTx/>
              <a:buChar char="•"/>
            </a:pPr>
            <a:r>
              <a:rPr lang="en-US" sz="2400" dirty="0">
                <a:latin typeface="Calibri" pitchFamily="34" charset="0"/>
              </a:rPr>
              <a:t> It’s the greeting of the addressee</a:t>
            </a:r>
          </a:p>
          <a:p>
            <a:pPr algn="just" eaLnBrk="0" hangingPunct="0">
              <a:lnSpc>
                <a:spcPct val="110000"/>
              </a:lnSpc>
              <a:spcBef>
                <a:spcPct val="20000"/>
              </a:spcBef>
              <a:buFontTx/>
              <a:buChar char="•"/>
            </a:pPr>
            <a:r>
              <a:rPr lang="en-US" sz="2400" dirty="0">
                <a:latin typeface="Calibri" pitchFamily="34" charset="0"/>
              </a:rPr>
              <a:t> It’s the written equivalent of ‘Hello’ used in conversation</a:t>
            </a:r>
          </a:p>
          <a:p>
            <a:pPr algn="just" eaLnBrk="0" hangingPunct="0">
              <a:lnSpc>
                <a:spcPct val="110000"/>
              </a:lnSpc>
              <a:spcBef>
                <a:spcPct val="20000"/>
              </a:spcBef>
              <a:buFontTx/>
              <a:buChar char="•"/>
            </a:pPr>
            <a:r>
              <a:rPr lang="en-US" sz="2400" dirty="0">
                <a:latin typeface="Calibri" pitchFamily="34" charset="0"/>
              </a:rPr>
              <a:t> In case of an organization, Dear Sirs is used</a:t>
            </a:r>
          </a:p>
          <a:p>
            <a:pPr algn="just" eaLnBrk="0" hangingPunct="0">
              <a:lnSpc>
                <a:spcPct val="110000"/>
              </a:lnSpc>
              <a:spcBef>
                <a:spcPct val="20000"/>
              </a:spcBef>
              <a:buFontTx/>
              <a:buChar char="•"/>
            </a:pPr>
            <a:r>
              <a:rPr lang="en-US" sz="2400" dirty="0">
                <a:latin typeface="Calibri" pitchFamily="34" charset="0"/>
              </a:rPr>
              <a:t> In case of an officer or designation Dear Sir or Sir is used,    the former being less formal</a:t>
            </a:r>
          </a:p>
          <a:p>
            <a:pPr algn="just">
              <a:lnSpc>
                <a:spcPct val="110000"/>
              </a:lnSpc>
            </a:pPr>
            <a:endParaRPr lang="en-US" sz="2400" b="1" dirty="0">
              <a:latin typeface="Calibri"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ext Box 2"/>
          <p:cNvSpPr txBox="1">
            <a:spLocks noChangeArrowheads="1"/>
          </p:cNvSpPr>
          <p:nvPr/>
        </p:nvSpPr>
        <p:spPr bwMode="auto">
          <a:xfrm>
            <a:off x="381000" y="1752600"/>
            <a:ext cx="7772400" cy="3711785"/>
          </a:xfrm>
          <a:prstGeom prst="rect">
            <a:avLst/>
          </a:prstGeom>
          <a:noFill/>
          <a:ln w="9525">
            <a:noFill/>
            <a:miter lim="800000"/>
            <a:headEnd/>
            <a:tailEnd/>
          </a:ln>
          <a:effectLst/>
        </p:spPr>
        <p:txBody>
          <a:bodyPr wrap="square">
            <a:spAutoFit/>
          </a:bodyPr>
          <a:lstStyle/>
          <a:p>
            <a:pPr>
              <a:lnSpc>
                <a:spcPct val="140000"/>
              </a:lnSpc>
            </a:pPr>
            <a:r>
              <a:rPr lang="en-US" sz="2400" dirty="0">
                <a:latin typeface="Calibri" pitchFamily="34" charset="0"/>
              </a:rPr>
              <a:t>Sir/ Madam                       	For official correspondence</a:t>
            </a:r>
          </a:p>
          <a:p>
            <a:pPr>
              <a:lnSpc>
                <a:spcPct val="140000"/>
              </a:lnSpc>
            </a:pPr>
            <a:r>
              <a:rPr lang="en-US" sz="2400" dirty="0">
                <a:latin typeface="Calibri" pitchFamily="34" charset="0"/>
              </a:rPr>
              <a:t>Dear Sir/ Dear Madam    	For business correspondence</a:t>
            </a:r>
          </a:p>
          <a:p>
            <a:pPr>
              <a:lnSpc>
                <a:spcPct val="140000"/>
              </a:lnSpc>
            </a:pPr>
            <a:r>
              <a:rPr lang="en-US" sz="2400" dirty="0">
                <a:latin typeface="Calibri" pitchFamily="34" charset="0"/>
              </a:rPr>
              <a:t>Dear Sirs/ Dear Mesdames    For firms</a:t>
            </a:r>
          </a:p>
          <a:p>
            <a:pPr>
              <a:lnSpc>
                <a:spcPct val="140000"/>
              </a:lnSpc>
            </a:pPr>
            <a:r>
              <a:rPr lang="en-US" sz="2400" dirty="0">
                <a:latin typeface="Calibri" pitchFamily="34" charset="0"/>
              </a:rPr>
              <a:t>My dear……                                For informal letters</a:t>
            </a:r>
          </a:p>
          <a:p>
            <a:pPr>
              <a:lnSpc>
                <a:spcPct val="140000"/>
              </a:lnSpc>
            </a:pPr>
            <a:endParaRPr lang="en-US" sz="2400" b="1" dirty="0">
              <a:latin typeface="Calibri" pitchFamily="34" charset="0"/>
            </a:endParaRPr>
          </a:p>
          <a:p>
            <a:pPr>
              <a:lnSpc>
                <a:spcPct val="140000"/>
              </a:lnSpc>
            </a:pPr>
            <a:endParaRPr lang="en-US" sz="2400" b="1" dirty="0">
              <a:latin typeface="Calibri" pitchFamily="34" charset="0"/>
            </a:endParaRPr>
          </a:p>
          <a:p>
            <a:pPr>
              <a:lnSpc>
                <a:spcPct val="140000"/>
              </a:lnSpc>
            </a:pPr>
            <a:endParaRPr lang="en-US" sz="2400" b="1" dirty="0">
              <a:latin typeface="Calibri" pitchFamily="34" charset="0"/>
            </a:endParaRPr>
          </a:p>
        </p:txBody>
      </p:sp>
      <p:sp>
        <p:nvSpPr>
          <p:cNvPr id="2" name="Slide Number Placeholder 1">
            <a:extLst>
              <a:ext uri="{FF2B5EF4-FFF2-40B4-BE49-F238E27FC236}">
                <a16:creationId xmlns:a16="http://schemas.microsoft.com/office/drawing/2014/main" id="{93D8CC50-A15E-4E66-B44F-9FCA32E84B28}"/>
              </a:ext>
            </a:extLst>
          </p:cNvPr>
          <p:cNvSpPr>
            <a:spLocks noGrp="1"/>
          </p:cNvSpPr>
          <p:nvPr>
            <p:ph type="sldNum" sz="quarter" idx="12"/>
          </p:nvPr>
        </p:nvSpPr>
        <p:spPr/>
        <p:txBody>
          <a:bodyPr/>
          <a:lstStyle/>
          <a:p>
            <a:fld id="{9B4D7943-165E-463D-9399-52FC5B8F2B71}" type="slidenum">
              <a:rPr lang="en-US" smtClean="0"/>
              <a:pPr/>
              <a:t>16</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96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4" grpId="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r>
              <a:rPr lang="en-US" b="1" dirty="0">
                <a:latin typeface="Calibri" pitchFamily="34" charset="0"/>
              </a:rPr>
              <a:t>The</a:t>
            </a:r>
            <a:r>
              <a:rPr lang="en-US" b="1" dirty="0">
                <a:solidFill>
                  <a:schemeClr val="bg2"/>
                </a:solidFill>
                <a:latin typeface="Calibri" pitchFamily="34" charset="0"/>
              </a:rPr>
              <a:t> </a:t>
            </a:r>
            <a:r>
              <a:rPr lang="en-US" b="1" dirty="0">
                <a:latin typeface="Calibri" pitchFamily="34" charset="0"/>
              </a:rPr>
              <a:t>Subject Line</a:t>
            </a:r>
          </a:p>
        </p:txBody>
      </p:sp>
      <p:sp>
        <p:nvSpPr>
          <p:cNvPr id="2" name="Slide Number Placeholder 1">
            <a:extLst>
              <a:ext uri="{FF2B5EF4-FFF2-40B4-BE49-F238E27FC236}">
                <a16:creationId xmlns:a16="http://schemas.microsoft.com/office/drawing/2014/main" id="{DA99E2F0-CBB3-43BD-ACF8-C6B85B834F72}"/>
              </a:ext>
            </a:extLst>
          </p:cNvPr>
          <p:cNvSpPr>
            <a:spLocks noGrp="1"/>
          </p:cNvSpPr>
          <p:nvPr>
            <p:ph type="sldNum" sz="quarter" idx="12"/>
          </p:nvPr>
        </p:nvSpPr>
        <p:spPr/>
        <p:txBody>
          <a:bodyPr/>
          <a:lstStyle/>
          <a:p>
            <a:fld id="{9B4D7943-165E-463D-9399-52FC5B8F2B71}" type="slidenum">
              <a:rPr lang="en-US" smtClean="0"/>
              <a:pPr/>
              <a:t>17</a:t>
            </a:fld>
            <a:endParaRPr lang="en-US"/>
          </a:p>
        </p:txBody>
      </p:sp>
      <p:sp>
        <p:nvSpPr>
          <p:cNvPr id="70659" name="Text Box 3"/>
          <p:cNvSpPr txBox="1">
            <a:spLocks noChangeArrowheads="1"/>
          </p:cNvSpPr>
          <p:nvPr/>
        </p:nvSpPr>
        <p:spPr bwMode="auto">
          <a:xfrm>
            <a:off x="381000" y="2133600"/>
            <a:ext cx="7543800" cy="2246769"/>
          </a:xfrm>
          <a:prstGeom prst="rect">
            <a:avLst/>
          </a:prstGeom>
          <a:noFill/>
          <a:ln w="9525">
            <a:noFill/>
            <a:miter lim="800000"/>
            <a:headEnd/>
            <a:tailEnd/>
          </a:ln>
          <a:effectLst/>
        </p:spPr>
        <p:txBody>
          <a:bodyPr wrap="square">
            <a:spAutoFit/>
          </a:bodyPr>
          <a:lstStyle/>
          <a:p>
            <a:pPr>
              <a:buFontTx/>
              <a:buChar char="•"/>
            </a:pPr>
            <a:r>
              <a:rPr lang="en-US" sz="2800" dirty="0">
                <a:latin typeface="Calibri" pitchFamily="34" charset="0"/>
              </a:rPr>
              <a:t>The purpose of the letter in brief</a:t>
            </a:r>
          </a:p>
          <a:p>
            <a:pPr>
              <a:buFontTx/>
              <a:buChar char="•"/>
            </a:pPr>
            <a:endParaRPr lang="en-US" sz="2800" dirty="0">
              <a:latin typeface="Calibri" pitchFamily="34" charset="0"/>
            </a:endParaRPr>
          </a:p>
          <a:p>
            <a:pPr>
              <a:buFontTx/>
              <a:buChar char="•"/>
            </a:pPr>
            <a:r>
              <a:rPr lang="en-US" sz="2800" dirty="0">
                <a:latin typeface="Calibri" pitchFamily="34" charset="0"/>
              </a:rPr>
              <a:t>Like a newspaper headline</a:t>
            </a:r>
          </a:p>
          <a:p>
            <a:pPr>
              <a:buFontTx/>
              <a:buChar char="•"/>
            </a:pPr>
            <a:endParaRPr lang="en-US" sz="2800" dirty="0">
              <a:latin typeface="Calibri" pitchFamily="34" charset="0"/>
            </a:endParaRPr>
          </a:p>
          <a:p>
            <a:pPr>
              <a:buFontTx/>
              <a:buChar char="•"/>
            </a:pPr>
            <a:r>
              <a:rPr lang="en-US" sz="2800" dirty="0">
                <a:latin typeface="Calibri" pitchFamily="34" charset="0"/>
              </a:rPr>
              <a:t>Should be underlined or highlighted</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r>
              <a:rPr lang="en-US" b="1" dirty="0">
                <a:latin typeface="Calibri" pitchFamily="34" charset="0"/>
              </a:rPr>
              <a:t>Body of the letter</a:t>
            </a:r>
          </a:p>
        </p:txBody>
      </p:sp>
      <p:sp>
        <p:nvSpPr>
          <p:cNvPr id="2" name="Slide Number Placeholder 1">
            <a:extLst>
              <a:ext uri="{FF2B5EF4-FFF2-40B4-BE49-F238E27FC236}">
                <a16:creationId xmlns:a16="http://schemas.microsoft.com/office/drawing/2014/main" id="{DE5EC09A-D886-4F9D-847E-CD1AAA838CA0}"/>
              </a:ext>
            </a:extLst>
          </p:cNvPr>
          <p:cNvSpPr>
            <a:spLocks noGrp="1"/>
          </p:cNvSpPr>
          <p:nvPr>
            <p:ph type="sldNum" sz="quarter" idx="12"/>
          </p:nvPr>
        </p:nvSpPr>
        <p:spPr/>
        <p:txBody>
          <a:bodyPr/>
          <a:lstStyle/>
          <a:p>
            <a:fld id="{9B4D7943-165E-463D-9399-52FC5B8F2B71}" type="slidenum">
              <a:rPr lang="en-US" smtClean="0"/>
              <a:pPr/>
              <a:t>18</a:t>
            </a:fld>
            <a:endParaRPr lang="en-US"/>
          </a:p>
        </p:txBody>
      </p:sp>
      <p:sp>
        <p:nvSpPr>
          <p:cNvPr id="72707" name="Text Box 3"/>
          <p:cNvSpPr txBox="1">
            <a:spLocks noChangeArrowheads="1"/>
          </p:cNvSpPr>
          <p:nvPr/>
        </p:nvSpPr>
        <p:spPr bwMode="auto">
          <a:xfrm>
            <a:off x="762000" y="1828800"/>
            <a:ext cx="7772400" cy="4401205"/>
          </a:xfrm>
          <a:prstGeom prst="rect">
            <a:avLst/>
          </a:prstGeom>
          <a:noFill/>
          <a:ln w="9525">
            <a:noFill/>
            <a:miter lim="800000"/>
            <a:headEnd/>
            <a:tailEnd/>
          </a:ln>
          <a:effectLst/>
        </p:spPr>
        <p:txBody>
          <a:bodyPr>
            <a:spAutoFit/>
          </a:bodyPr>
          <a:lstStyle/>
          <a:p>
            <a:pPr eaLnBrk="0" hangingPunct="0">
              <a:spcBef>
                <a:spcPct val="20000"/>
              </a:spcBef>
              <a:buFontTx/>
              <a:buChar char="•"/>
            </a:pPr>
            <a:r>
              <a:rPr lang="en-US" sz="3200" dirty="0">
                <a:latin typeface="Calibri" pitchFamily="34" charset="0"/>
              </a:rPr>
              <a:t>Two spaces</a:t>
            </a:r>
            <a:r>
              <a:rPr lang="en-US" sz="3200" b="1" dirty="0">
                <a:latin typeface="Calibri" pitchFamily="34" charset="0"/>
              </a:rPr>
              <a:t> </a:t>
            </a:r>
            <a:r>
              <a:rPr lang="en-US" sz="3200" dirty="0">
                <a:latin typeface="Calibri" pitchFamily="34" charset="0"/>
              </a:rPr>
              <a:t>below the salutation</a:t>
            </a:r>
          </a:p>
          <a:p>
            <a:endParaRPr lang="en-US" sz="3200" b="1" dirty="0">
              <a:latin typeface="Calibri" pitchFamily="34" charset="0"/>
            </a:endParaRPr>
          </a:p>
          <a:p>
            <a:pPr>
              <a:buFontTx/>
              <a:buChar char="•"/>
            </a:pPr>
            <a:r>
              <a:rPr lang="en-US" sz="3200" dirty="0">
                <a:latin typeface="Calibri" pitchFamily="34" charset="0"/>
              </a:rPr>
              <a:t>Opening paragraph</a:t>
            </a:r>
          </a:p>
          <a:p>
            <a:endParaRPr lang="en-US" sz="3200" dirty="0">
              <a:latin typeface="Calibri" pitchFamily="34" charset="0"/>
            </a:endParaRPr>
          </a:p>
          <a:p>
            <a:pPr>
              <a:buFontTx/>
              <a:buChar char="•"/>
            </a:pPr>
            <a:r>
              <a:rPr lang="en-US" sz="3200" dirty="0">
                <a:latin typeface="Calibri" pitchFamily="34" charset="0"/>
              </a:rPr>
              <a:t>Main paragraph</a:t>
            </a:r>
          </a:p>
          <a:p>
            <a:pPr>
              <a:buFontTx/>
              <a:buChar char="•"/>
            </a:pPr>
            <a:endParaRPr lang="en-US" sz="3200" dirty="0">
              <a:latin typeface="Calibri" pitchFamily="34" charset="0"/>
            </a:endParaRPr>
          </a:p>
          <a:p>
            <a:pPr>
              <a:buFontTx/>
              <a:buChar char="•"/>
            </a:pPr>
            <a:r>
              <a:rPr lang="en-US" sz="3200" dirty="0">
                <a:latin typeface="Calibri" pitchFamily="34" charset="0"/>
              </a:rPr>
              <a:t>Closing paragraph</a:t>
            </a:r>
          </a:p>
          <a:p>
            <a:pPr>
              <a:buFontTx/>
              <a:buChar char="•"/>
            </a:pPr>
            <a:endParaRPr lang="en-US" sz="3200" dirty="0">
              <a:latin typeface="Calibri" pitchFamily="34" charset="0"/>
            </a:endParaRPr>
          </a:p>
          <a:p>
            <a:r>
              <a:rPr lang="en-US" sz="2400" i="1" dirty="0">
                <a:latin typeface="Calibri" pitchFamily="34" charset="0"/>
              </a:rPr>
              <a:t>(No. of paragraphs vary with type of letter/content)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pPr algn="just"/>
            <a:r>
              <a:rPr lang="en-US" sz="4000" b="1" dirty="0">
                <a:latin typeface="Calibri" pitchFamily="34" charset="0"/>
              </a:rPr>
              <a:t>Opening paragraph</a:t>
            </a:r>
          </a:p>
        </p:txBody>
      </p:sp>
      <p:sp>
        <p:nvSpPr>
          <p:cNvPr id="2" name="Slide Number Placeholder 1">
            <a:extLst>
              <a:ext uri="{FF2B5EF4-FFF2-40B4-BE49-F238E27FC236}">
                <a16:creationId xmlns:a16="http://schemas.microsoft.com/office/drawing/2014/main" id="{74D9CA34-3BB3-4BDA-A701-D74DD8A06BC8}"/>
              </a:ext>
            </a:extLst>
          </p:cNvPr>
          <p:cNvSpPr>
            <a:spLocks noGrp="1"/>
          </p:cNvSpPr>
          <p:nvPr>
            <p:ph type="sldNum" sz="quarter" idx="12"/>
          </p:nvPr>
        </p:nvSpPr>
        <p:spPr/>
        <p:txBody>
          <a:bodyPr/>
          <a:lstStyle/>
          <a:p>
            <a:fld id="{9B4D7943-165E-463D-9399-52FC5B8F2B71}" type="slidenum">
              <a:rPr lang="en-US" smtClean="0"/>
              <a:pPr/>
              <a:t>19</a:t>
            </a:fld>
            <a:endParaRPr lang="en-US"/>
          </a:p>
        </p:txBody>
      </p:sp>
      <p:sp>
        <p:nvSpPr>
          <p:cNvPr id="73731" name="Text Box 3"/>
          <p:cNvSpPr txBox="1">
            <a:spLocks noChangeArrowheads="1"/>
          </p:cNvSpPr>
          <p:nvPr/>
        </p:nvSpPr>
        <p:spPr bwMode="auto">
          <a:xfrm>
            <a:off x="533400" y="1752600"/>
            <a:ext cx="8229600" cy="4533900"/>
          </a:xfrm>
          <a:prstGeom prst="rect">
            <a:avLst/>
          </a:prstGeom>
          <a:noFill/>
          <a:ln w="9525">
            <a:noFill/>
            <a:miter lim="800000"/>
            <a:headEnd/>
            <a:tailEnd/>
          </a:ln>
          <a:effectLst/>
        </p:spPr>
        <p:txBody>
          <a:bodyPr wrap="square">
            <a:spAutoFit/>
          </a:bodyPr>
          <a:lstStyle/>
          <a:p>
            <a:pPr algn="just">
              <a:buFontTx/>
              <a:buChar char="•"/>
            </a:pPr>
            <a:r>
              <a:rPr lang="en-US" sz="2800" dirty="0">
                <a:latin typeface="Calibri" pitchFamily="34" charset="0"/>
              </a:rPr>
              <a:t> Designed to attract the reader’s attention</a:t>
            </a:r>
          </a:p>
          <a:p>
            <a:pPr algn="just"/>
            <a:endParaRPr lang="en-US" sz="2800" dirty="0">
              <a:latin typeface="Calibri" pitchFamily="34" charset="0"/>
            </a:endParaRPr>
          </a:p>
          <a:p>
            <a:pPr algn="just">
              <a:buFontTx/>
              <a:buChar char="•"/>
            </a:pPr>
            <a:r>
              <a:rPr lang="en-US" sz="2800" dirty="0">
                <a:latin typeface="Calibri" pitchFamily="34" charset="0"/>
              </a:rPr>
              <a:t> Should open with acknowledgement or  gratitude</a:t>
            </a:r>
          </a:p>
          <a:p>
            <a:pPr algn="just"/>
            <a:r>
              <a:rPr lang="en-US" sz="2800" dirty="0">
                <a:latin typeface="Calibri" pitchFamily="34" charset="0"/>
              </a:rPr>
              <a:t>               	or</a:t>
            </a:r>
          </a:p>
          <a:p>
            <a:pPr algn="just"/>
            <a:r>
              <a:rPr lang="en-US" sz="2800" dirty="0">
                <a:latin typeface="Calibri" pitchFamily="34" charset="0"/>
              </a:rPr>
              <a:t>With a reference to the previous letter</a:t>
            </a:r>
          </a:p>
          <a:p>
            <a:pPr algn="just"/>
            <a:r>
              <a:rPr lang="en-US" sz="2800" dirty="0">
                <a:latin typeface="Calibri" pitchFamily="34" charset="0"/>
              </a:rPr>
              <a:t>               	or</a:t>
            </a:r>
          </a:p>
          <a:p>
            <a:pPr algn="just" eaLnBrk="0" hangingPunct="0">
              <a:spcBef>
                <a:spcPct val="20000"/>
              </a:spcBef>
            </a:pPr>
            <a:r>
              <a:rPr lang="en-US" sz="2800" dirty="0">
                <a:latin typeface="Calibri" pitchFamily="34" charset="0"/>
              </a:rPr>
              <a:t>Introduction specifying the nature of business 			or</a:t>
            </a:r>
          </a:p>
          <a:p>
            <a:pPr algn="just" eaLnBrk="0" hangingPunct="0">
              <a:spcBef>
                <a:spcPct val="20000"/>
              </a:spcBef>
            </a:pPr>
            <a:r>
              <a:rPr lang="en-US" sz="2800" dirty="0">
                <a:latin typeface="Calibri" pitchFamily="34" charset="0"/>
              </a:rPr>
              <a:t> the occasion for writing the letter</a:t>
            </a:r>
          </a:p>
          <a:p>
            <a:pPr algn="just"/>
            <a:endParaRPr lang="en-US" sz="2800" dirty="0">
              <a:latin typeface="Calibri"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7CA2A-62B8-4BD3-8533-903B3A5A7924}"/>
              </a:ext>
            </a:extLst>
          </p:cNvPr>
          <p:cNvSpPr>
            <a:spLocks noGrp="1"/>
          </p:cNvSpPr>
          <p:nvPr>
            <p:ph type="title"/>
          </p:nvPr>
        </p:nvSpPr>
        <p:spPr/>
        <p:txBody>
          <a:bodyPr>
            <a:normAutofit/>
          </a:bodyPr>
          <a:lstStyle/>
          <a:p>
            <a:r>
              <a:rPr lang="en-US" dirty="0"/>
              <a:t>A Tribute to Late Dr Santosh Dev Ma’am</a:t>
            </a:r>
            <a:endParaRPr lang="en-IN" dirty="0"/>
          </a:p>
        </p:txBody>
      </p:sp>
      <p:pic>
        <p:nvPicPr>
          <p:cNvPr id="7" name="Content Placeholder 6">
            <a:extLst>
              <a:ext uri="{FF2B5EF4-FFF2-40B4-BE49-F238E27FC236}">
                <a16:creationId xmlns:a16="http://schemas.microsoft.com/office/drawing/2014/main" id="{0EC0C63A-D3BF-4F2B-AC71-B8E2C6633359}"/>
              </a:ext>
            </a:extLst>
          </p:cNvPr>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1565511" y="1752600"/>
            <a:ext cx="3197092" cy="4724399"/>
          </a:xfrm>
        </p:spPr>
      </p:pic>
      <p:sp>
        <p:nvSpPr>
          <p:cNvPr id="4" name="Content Placeholder 3">
            <a:extLst>
              <a:ext uri="{FF2B5EF4-FFF2-40B4-BE49-F238E27FC236}">
                <a16:creationId xmlns:a16="http://schemas.microsoft.com/office/drawing/2014/main" id="{C717BF0F-58F9-4001-B6CE-4D8CDA520574}"/>
              </a:ext>
            </a:extLst>
          </p:cNvPr>
          <p:cNvSpPr>
            <a:spLocks noGrp="1"/>
          </p:cNvSpPr>
          <p:nvPr>
            <p:ph sz="half" idx="2"/>
          </p:nvPr>
        </p:nvSpPr>
        <p:spPr/>
        <p:txBody>
          <a:bodyPr>
            <a:normAutofit fontScale="55000" lnSpcReduction="20000"/>
          </a:bodyPr>
          <a:lstStyle/>
          <a:p>
            <a:pPr marL="0" indent="0">
              <a:buNone/>
            </a:pPr>
            <a:r>
              <a:rPr lang="en-US" dirty="0"/>
              <a:t>This is the last lecture slide prepared by Late Dr Santosh Dev Ma’am, who suddenly left us all, for her heavenly abode on November 25,2020. She was one of the most important faculty members who laid the foundation of our Department of Humanities &amp; Social Sciences at Jaypee Institute of Information Technology, Noida. She was the guiding force who structured the entire course of English for </a:t>
            </a:r>
            <a:r>
              <a:rPr lang="en-US" dirty="0" err="1"/>
              <a:t>B.Tech</a:t>
            </a:r>
            <a:r>
              <a:rPr lang="en-US" dirty="0"/>
              <a:t> students in the beginning along with </a:t>
            </a:r>
            <a:r>
              <a:rPr lang="en-US" dirty="0" err="1"/>
              <a:t>Ms</a:t>
            </a:r>
            <a:r>
              <a:rPr lang="en-US" dirty="0"/>
              <a:t> Puneet </a:t>
            </a:r>
            <a:r>
              <a:rPr lang="en-US" dirty="0" err="1"/>
              <a:t>Pannu</a:t>
            </a:r>
            <a:r>
              <a:rPr lang="en-US" dirty="0"/>
              <a:t> and Dr </a:t>
            </a:r>
            <a:r>
              <a:rPr lang="en-US" dirty="0" err="1"/>
              <a:t>Nilu</a:t>
            </a:r>
            <a:r>
              <a:rPr lang="en-US" dirty="0"/>
              <a:t> Choudhary. She also seeded the elective of Literature in the Department.</a:t>
            </a:r>
          </a:p>
          <a:p>
            <a:pPr marL="0" indent="0">
              <a:buNone/>
            </a:pPr>
            <a:r>
              <a:rPr lang="en-US" dirty="0"/>
              <a:t>As a person, we all will remember her always as the guide, mentor and affectionate motherly figure to not only her students, but to many of her younger colleagues as well; and as the soul who truly embodied the spirit of never to give up attitude, who worked till her last moment of consciousness. She epitomized the spirit of diligence, hard work, perseverance,  patience, affection and above all,  highest form of will power. </a:t>
            </a:r>
          </a:p>
          <a:p>
            <a:pPr marL="0" indent="0">
              <a:buNone/>
            </a:pPr>
            <a:r>
              <a:rPr lang="en-US" dirty="0"/>
              <a:t>The void left by her sudden demise can never be filled up, but lessons we have learnt from her can always guide us forever.</a:t>
            </a:r>
          </a:p>
          <a:p>
            <a:pPr marL="0" indent="0">
              <a:buNone/>
            </a:pPr>
            <a:r>
              <a:rPr lang="en-US" dirty="0"/>
              <a:t>We all will always love you, remember you &amp; miss you, our beloved  Santosh ma’am. </a:t>
            </a:r>
            <a:endParaRPr lang="en-IN" dirty="0"/>
          </a:p>
        </p:txBody>
      </p:sp>
      <p:sp>
        <p:nvSpPr>
          <p:cNvPr id="5" name="Slide Number Placeholder 4">
            <a:extLst>
              <a:ext uri="{FF2B5EF4-FFF2-40B4-BE49-F238E27FC236}">
                <a16:creationId xmlns:a16="http://schemas.microsoft.com/office/drawing/2014/main" id="{63565994-21D1-4252-A6B4-06CAACEB85F8}"/>
              </a:ext>
            </a:extLst>
          </p:cNvPr>
          <p:cNvSpPr>
            <a:spLocks noGrp="1"/>
          </p:cNvSpPr>
          <p:nvPr>
            <p:ph type="sldNum" sz="quarter" idx="12"/>
          </p:nvPr>
        </p:nvSpPr>
        <p:spPr/>
        <p:txBody>
          <a:bodyPr/>
          <a:lstStyle/>
          <a:p>
            <a:fld id="{9B4D7943-165E-463D-9399-52FC5B8F2B71}" type="slidenum">
              <a:rPr lang="en-US" smtClean="0"/>
              <a:pPr/>
              <a:t>2</a:t>
            </a:fld>
            <a:endParaRPr lang="en-US"/>
          </a:p>
        </p:txBody>
      </p:sp>
    </p:spTree>
    <p:extLst>
      <p:ext uri="{BB962C8B-B14F-4D97-AF65-F5344CB8AC3E}">
        <p14:creationId xmlns:p14="http://schemas.microsoft.com/office/powerpoint/2010/main" val="4251147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r>
              <a:rPr lang="en-US" b="1" dirty="0">
                <a:latin typeface="Calibri" pitchFamily="34" charset="0"/>
              </a:rPr>
              <a:t>MAIN PARAGRAPH</a:t>
            </a:r>
          </a:p>
        </p:txBody>
      </p:sp>
      <p:sp>
        <p:nvSpPr>
          <p:cNvPr id="2" name="Slide Number Placeholder 1">
            <a:extLst>
              <a:ext uri="{FF2B5EF4-FFF2-40B4-BE49-F238E27FC236}">
                <a16:creationId xmlns:a16="http://schemas.microsoft.com/office/drawing/2014/main" id="{42B25E1C-8270-4C85-9A14-3E4AB2C037B6}"/>
              </a:ext>
            </a:extLst>
          </p:cNvPr>
          <p:cNvSpPr>
            <a:spLocks noGrp="1"/>
          </p:cNvSpPr>
          <p:nvPr>
            <p:ph type="sldNum" sz="quarter" idx="12"/>
          </p:nvPr>
        </p:nvSpPr>
        <p:spPr/>
        <p:txBody>
          <a:bodyPr/>
          <a:lstStyle/>
          <a:p>
            <a:fld id="{9B4D7943-165E-463D-9399-52FC5B8F2B71}" type="slidenum">
              <a:rPr lang="en-US" smtClean="0"/>
              <a:pPr/>
              <a:t>20</a:t>
            </a:fld>
            <a:endParaRPr lang="en-US"/>
          </a:p>
        </p:txBody>
      </p:sp>
      <p:sp>
        <p:nvSpPr>
          <p:cNvPr id="75779" name="Text Box 3"/>
          <p:cNvSpPr txBox="1">
            <a:spLocks noChangeArrowheads="1"/>
          </p:cNvSpPr>
          <p:nvPr/>
        </p:nvSpPr>
        <p:spPr bwMode="auto">
          <a:xfrm>
            <a:off x="228600" y="1981200"/>
            <a:ext cx="8610600" cy="2653034"/>
          </a:xfrm>
          <a:prstGeom prst="rect">
            <a:avLst/>
          </a:prstGeom>
          <a:noFill/>
          <a:ln w="9525">
            <a:noFill/>
            <a:miter lim="800000"/>
            <a:headEnd/>
            <a:tailEnd/>
          </a:ln>
          <a:effectLst/>
        </p:spPr>
        <p:txBody>
          <a:bodyPr>
            <a:spAutoFit/>
          </a:bodyPr>
          <a:lstStyle/>
          <a:p>
            <a:pPr>
              <a:lnSpc>
                <a:spcPct val="130000"/>
              </a:lnSpc>
              <a:buFontTx/>
              <a:buChar char="•"/>
            </a:pPr>
            <a:r>
              <a:rPr lang="en-US" sz="3200" dirty="0">
                <a:latin typeface="Calibri" pitchFamily="34" charset="0"/>
              </a:rPr>
              <a:t>Contains all the relevant details</a:t>
            </a:r>
          </a:p>
          <a:p>
            <a:pPr>
              <a:lnSpc>
                <a:spcPct val="130000"/>
              </a:lnSpc>
              <a:buFontTx/>
              <a:buChar char="•"/>
            </a:pPr>
            <a:r>
              <a:rPr lang="en-US" sz="3200" dirty="0">
                <a:latin typeface="Calibri" pitchFamily="34" charset="0"/>
              </a:rPr>
              <a:t>Should be brief and precise</a:t>
            </a:r>
          </a:p>
          <a:p>
            <a:pPr>
              <a:lnSpc>
                <a:spcPct val="130000"/>
              </a:lnSpc>
              <a:buFontTx/>
              <a:buChar char="•"/>
            </a:pPr>
            <a:r>
              <a:rPr lang="en-US" sz="3200" dirty="0">
                <a:latin typeface="Calibri" pitchFamily="34" charset="0"/>
              </a:rPr>
              <a:t>Should be written in simple and clear words</a:t>
            </a:r>
          </a:p>
          <a:p>
            <a:pPr>
              <a:lnSpc>
                <a:spcPct val="130000"/>
              </a:lnSpc>
              <a:buFontTx/>
              <a:buChar char="•"/>
            </a:pPr>
            <a:r>
              <a:rPr lang="en-US" sz="3200" dirty="0">
                <a:latin typeface="Calibri" pitchFamily="34" charset="0"/>
              </a:rPr>
              <a:t>Avoid ambiguity</a:t>
            </a:r>
          </a:p>
        </p:txBody>
      </p:sp>
      <p:sp>
        <p:nvSpPr>
          <p:cNvPr id="75780" name="Text Box 4"/>
          <p:cNvSpPr txBox="1">
            <a:spLocks noChangeArrowheads="1"/>
          </p:cNvSpPr>
          <p:nvPr/>
        </p:nvSpPr>
        <p:spPr bwMode="auto">
          <a:xfrm>
            <a:off x="3565525" y="4964113"/>
            <a:ext cx="184150" cy="396875"/>
          </a:xfrm>
          <a:prstGeom prst="rect">
            <a:avLst/>
          </a:prstGeom>
          <a:noFill/>
          <a:ln w="9525">
            <a:noFill/>
            <a:miter lim="800000"/>
            <a:headEnd/>
            <a:tailEnd/>
          </a:ln>
          <a:effectLst/>
        </p:spPr>
        <p:txBody>
          <a:bodyPr wrap="none">
            <a:spAutoFit/>
          </a:bodyPr>
          <a:lstStyle/>
          <a:p>
            <a:endParaRPr lang="en-US" sz="2000"/>
          </a:p>
        </p:txBody>
      </p:sp>
      <p:sp>
        <p:nvSpPr>
          <p:cNvPr id="75781" name="Text Box 5"/>
          <p:cNvSpPr txBox="1">
            <a:spLocks noChangeArrowheads="1"/>
          </p:cNvSpPr>
          <p:nvPr/>
        </p:nvSpPr>
        <p:spPr bwMode="auto">
          <a:xfrm>
            <a:off x="2133600" y="4724400"/>
            <a:ext cx="1231900" cy="396875"/>
          </a:xfrm>
          <a:prstGeom prst="rect">
            <a:avLst/>
          </a:prstGeom>
          <a:noFill/>
          <a:ln w="9525">
            <a:noFill/>
            <a:miter lim="800000"/>
            <a:headEnd/>
            <a:tailEnd/>
          </a:ln>
          <a:effectLst/>
        </p:spPr>
        <p:txBody>
          <a:bodyPr wrap="none">
            <a:spAutoFit/>
          </a:bodyPr>
          <a:lstStyle/>
          <a:p>
            <a:r>
              <a:rPr lang="en-US" sz="2000">
                <a:cs typeface="Times New Roman" pitchFamily="18" charset="0"/>
              </a:rPr>
              <a:t>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r>
              <a:rPr lang="en-US" b="1" dirty="0">
                <a:latin typeface="Calibri" pitchFamily="34" charset="0"/>
              </a:rPr>
              <a:t>Closing paragraph</a:t>
            </a:r>
          </a:p>
        </p:txBody>
      </p:sp>
      <p:sp>
        <p:nvSpPr>
          <p:cNvPr id="2" name="Slide Number Placeholder 1">
            <a:extLst>
              <a:ext uri="{FF2B5EF4-FFF2-40B4-BE49-F238E27FC236}">
                <a16:creationId xmlns:a16="http://schemas.microsoft.com/office/drawing/2014/main" id="{79F689D9-23D6-4976-9235-3D674A6BDEB6}"/>
              </a:ext>
            </a:extLst>
          </p:cNvPr>
          <p:cNvSpPr>
            <a:spLocks noGrp="1"/>
          </p:cNvSpPr>
          <p:nvPr>
            <p:ph type="sldNum" sz="quarter" idx="12"/>
          </p:nvPr>
        </p:nvSpPr>
        <p:spPr/>
        <p:txBody>
          <a:bodyPr/>
          <a:lstStyle/>
          <a:p>
            <a:fld id="{9B4D7943-165E-463D-9399-52FC5B8F2B71}" type="slidenum">
              <a:rPr lang="en-US" smtClean="0"/>
              <a:pPr/>
              <a:t>21</a:t>
            </a:fld>
            <a:endParaRPr lang="en-US"/>
          </a:p>
        </p:txBody>
      </p:sp>
      <p:sp>
        <p:nvSpPr>
          <p:cNvPr id="77827" name="Text Box 3"/>
          <p:cNvSpPr txBox="1">
            <a:spLocks noChangeArrowheads="1"/>
          </p:cNvSpPr>
          <p:nvPr/>
        </p:nvSpPr>
        <p:spPr bwMode="auto">
          <a:xfrm>
            <a:off x="228600" y="1676400"/>
            <a:ext cx="7848600" cy="4093428"/>
          </a:xfrm>
          <a:prstGeom prst="rect">
            <a:avLst/>
          </a:prstGeom>
          <a:noFill/>
          <a:ln w="9525">
            <a:noFill/>
            <a:miter lim="800000"/>
            <a:headEnd/>
            <a:tailEnd/>
          </a:ln>
          <a:effectLst/>
        </p:spPr>
        <p:txBody>
          <a:bodyPr wrap="square">
            <a:spAutoFit/>
          </a:bodyPr>
          <a:lstStyle/>
          <a:p>
            <a:pPr>
              <a:buFontTx/>
              <a:buChar char="•"/>
            </a:pPr>
            <a:r>
              <a:rPr lang="en-US" sz="2800" dirty="0">
                <a:latin typeface="Calibri" pitchFamily="34" charset="0"/>
              </a:rPr>
              <a:t> Should restate the purpose of the letter</a:t>
            </a:r>
          </a:p>
          <a:p>
            <a:pPr>
              <a:buFontTx/>
              <a:buChar char="•"/>
            </a:pPr>
            <a:r>
              <a:rPr lang="en-US" sz="2800" dirty="0">
                <a:latin typeface="Calibri" pitchFamily="34" charset="0"/>
              </a:rPr>
              <a:t> Request some type of action</a:t>
            </a:r>
          </a:p>
          <a:p>
            <a:endParaRPr lang="en-US" sz="2800" dirty="0">
              <a:latin typeface="Calibri" pitchFamily="34" charset="0"/>
            </a:endParaRPr>
          </a:p>
          <a:p>
            <a:r>
              <a:rPr lang="en-US" sz="2800" i="1" dirty="0">
                <a:latin typeface="Calibri" pitchFamily="34" charset="0"/>
              </a:rPr>
              <a:t>Some examples-</a:t>
            </a:r>
          </a:p>
          <a:p>
            <a:endParaRPr lang="en-US" sz="2800" i="1" dirty="0">
              <a:latin typeface="Calibri" pitchFamily="34" charset="0"/>
            </a:endParaRPr>
          </a:p>
          <a:p>
            <a:r>
              <a:rPr lang="en-US" sz="2400" dirty="0">
                <a:latin typeface="Calibri" pitchFamily="34" charset="0"/>
              </a:rPr>
              <a:t>We look forward to receiving an early reply from you.</a:t>
            </a:r>
          </a:p>
          <a:p>
            <a:endParaRPr lang="en-US" sz="2400" dirty="0">
              <a:latin typeface="Calibri" pitchFamily="34" charset="0"/>
            </a:endParaRPr>
          </a:p>
          <a:p>
            <a:pPr algn="just"/>
            <a:r>
              <a:rPr lang="en-US" sz="2400" dirty="0">
                <a:latin typeface="Calibri" pitchFamily="34" charset="0"/>
              </a:rPr>
              <a:t>These goods are needed to execute our customers’ urgent orders; hence we look forward to getting a prompt reply from you.</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r>
              <a:rPr lang="en-US" b="1" dirty="0">
                <a:latin typeface="Calibri" pitchFamily="34" charset="0"/>
              </a:rPr>
              <a:t>Complimentary close</a:t>
            </a:r>
          </a:p>
        </p:txBody>
      </p:sp>
      <p:sp>
        <p:nvSpPr>
          <p:cNvPr id="2" name="Slide Number Placeholder 1">
            <a:extLst>
              <a:ext uri="{FF2B5EF4-FFF2-40B4-BE49-F238E27FC236}">
                <a16:creationId xmlns:a16="http://schemas.microsoft.com/office/drawing/2014/main" id="{769017E6-8383-4719-8219-5CE1DE2F0F0A}"/>
              </a:ext>
            </a:extLst>
          </p:cNvPr>
          <p:cNvSpPr>
            <a:spLocks noGrp="1"/>
          </p:cNvSpPr>
          <p:nvPr>
            <p:ph type="sldNum" sz="quarter" idx="12"/>
          </p:nvPr>
        </p:nvSpPr>
        <p:spPr/>
        <p:txBody>
          <a:bodyPr/>
          <a:lstStyle/>
          <a:p>
            <a:fld id="{9B4D7943-165E-463D-9399-52FC5B8F2B71}" type="slidenum">
              <a:rPr lang="en-US" smtClean="0"/>
              <a:pPr/>
              <a:t>22</a:t>
            </a:fld>
            <a:endParaRPr lang="en-US"/>
          </a:p>
        </p:txBody>
      </p:sp>
      <p:sp>
        <p:nvSpPr>
          <p:cNvPr id="79875" name="Text Box 3"/>
          <p:cNvSpPr txBox="1">
            <a:spLocks noChangeArrowheads="1"/>
          </p:cNvSpPr>
          <p:nvPr/>
        </p:nvSpPr>
        <p:spPr bwMode="auto">
          <a:xfrm>
            <a:off x="685800" y="2057400"/>
            <a:ext cx="8001000" cy="2784475"/>
          </a:xfrm>
          <a:prstGeom prst="rect">
            <a:avLst/>
          </a:prstGeom>
          <a:noFill/>
          <a:ln w="9525">
            <a:noFill/>
            <a:miter lim="800000"/>
            <a:headEnd/>
            <a:tailEnd/>
          </a:ln>
          <a:effectLst/>
        </p:spPr>
        <p:txBody>
          <a:bodyPr>
            <a:spAutoFit/>
          </a:bodyPr>
          <a:lstStyle/>
          <a:p>
            <a:pPr eaLnBrk="0" hangingPunct="0">
              <a:lnSpc>
                <a:spcPct val="110000"/>
              </a:lnSpc>
              <a:spcBef>
                <a:spcPct val="20000"/>
              </a:spcBef>
              <a:buFontTx/>
              <a:buChar char="•"/>
            </a:pPr>
            <a:r>
              <a:rPr lang="en-US" sz="2800" dirty="0">
                <a:latin typeface="Calibri" pitchFamily="34" charset="0"/>
              </a:rPr>
              <a:t> Four spaces below the body of the letter.</a:t>
            </a:r>
          </a:p>
          <a:p>
            <a:pPr eaLnBrk="0" hangingPunct="0">
              <a:lnSpc>
                <a:spcPct val="110000"/>
              </a:lnSpc>
              <a:spcBef>
                <a:spcPct val="20000"/>
              </a:spcBef>
              <a:buFontTx/>
              <a:buChar char="•"/>
            </a:pPr>
            <a:r>
              <a:rPr lang="en-US" sz="2800" dirty="0">
                <a:latin typeface="Calibri" pitchFamily="34" charset="0"/>
              </a:rPr>
              <a:t> On the left hand side.</a:t>
            </a:r>
          </a:p>
          <a:p>
            <a:pPr eaLnBrk="0" hangingPunct="0">
              <a:lnSpc>
                <a:spcPct val="110000"/>
              </a:lnSpc>
              <a:spcBef>
                <a:spcPct val="20000"/>
              </a:spcBef>
              <a:buFontTx/>
              <a:buChar char="•"/>
            </a:pPr>
            <a:endParaRPr lang="en-US" sz="2800" dirty="0">
              <a:latin typeface="Calibri" pitchFamily="34" charset="0"/>
            </a:endParaRPr>
          </a:p>
          <a:p>
            <a:pPr eaLnBrk="0" hangingPunct="0">
              <a:lnSpc>
                <a:spcPct val="110000"/>
              </a:lnSpc>
              <a:spcBef>
                <a:spcPct val="20000"/>
              </a:spcBef>
            </a:pPr>
            <a:r>
              <a:rPr lang="en-US" sz="2800" i="1" dirty="0">
                <a:latin typeface="Calibri" pitchFamily="34" charset="0"/>
              </a:rPr>
              <a:t> Examples-</a:t>
            </a:r>
          </a:p>
          <a:p>
            <a:pPr eaLnBrk="0" hangingPunct="0">
              <a:lnSpc>
                <a:spcPct val="110000"/>
              </a:lnSpc>
              <a:spcBef>
                <a:spcPct val="20000"/>
              </a:spcBef>
            </a:pPr>
            <a:r>
              <a:rPr lang="en-US" sz="2800" i="1" dirty="0">
                <a:latin typeface="Calibri" pitchFamily="34" charset="0"/>
              </a:rPr>
              <a:t>Yours sincerely / Yours faithfully / Yours truly</a:t>
            </a:r>
            <a:endParaRPr lang="en-US" i="1" dirty="0">
              <a:latin typeface="Calibri" pitchFamily="34"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r>
              <a:rPr lang="en-US" b="1" dirty="0">
                <a:latin typeface="Calibri" pitchFamily="34" charset="0"/>
              </a:rPr>
              <a:t>SIGNATURE</a:t>
            </a:r>
          </a:p>
        </p:txBody>
      </p:sp>
      <p:sp>
        <p:nvSpPr>
          <p:cNvPr id="2" name="Slide Number Placeholder 1">
            <a:extLst>
              <a:ext uri="{FF2B5EF4-FFF2-40B4-BE49-F238E27FC236}">
                <a16:creationId xmlns:a16="http://schemas.microsoft.com/office/drawing/2014/main" id="{C7FE4F02-C96F-4BC6-B8CB-223DE5BB47AD}"/>
              </a:ext>
            </a:extLst>
          </p:cNvPr>
          <p:cNvSpPr>
            <a:spLocks noGrp="1"/>
          </p:cNvSpPr>
          <p:nvPr>
            <p:ph type="sldNum" sz="quarter" idx="12"/>
          </p:nvPr>
        </p:nvSpPr>
        <p:spPr/>
        <p:txBody>
          <a:bodyPr/>
          <a:lstStyle/>
          <a:p>
            <a:fld id="{9B4D7943-165E-463D-9399-52FC5B8F2B71}" type="slidenum">
              <a:rPr lang="en-US" smtClean="0"/>
              <a:pPr/>
              <a:t>23</a:t>
            </a:fld>
            <a:endParaRPr lang="en-US"/>
          </a:p>
        </p:txBody>
      </p:sp>
      <p:sp>
        <p:nvSpPr>
          <p:cNvPr id="80899" name="Text Box 3"/>
          <p:cNvSpPr txBox="1">
            <a:spLocks noChangeArrowheads="1"/>
          </p:cNvSpPr>
          <p:nvPr/>
        </p:nvSpPr>
        <p:spPr bwMode="auto">
          <a:xfrm>
            <a:off x="609600" y="1712913"/>
            <a:ext cx="7315200" cy="3719512"/>
          </a:xfrm>
          <a:prstGeom prst="rect">
            <a:avLst/>
          </a:prstGeom>
          <a:noFill/>
          <a:ln w="9525">
            <a:noFill/>
            <a:miter lim="800000"/>
            <a:headEnd/>
            <a:tailEnd/>
          </a:ln>
          <a:effectLst/>
        </p:spPr>
        <p:txBody>
          <a:bodyPr wrap="square">
            <a:spAutoFit/>
          </a:bodyPr>
          <a:lstStyle/>
          <a:p>
            <a:pPr algn="just">
              <a:lnSpc>
                <a:spcPct val="170000"/>
              </a:lnSpc>
              <a:buFontTx/>
              <a:buChar char="•"/>
            </a:pPr>
            <a:r>
              <a:rPr lang="en-US" sz="2800" dirty="0">
                <a:latin typeface="Calibri" pitchFamily="34" charset="0"/>
              </a:rPr>
              <a:t> Lends authenticity to the letter</a:t>
            </a:r>
          </a:p>
          <a:p>
            <a:pPr algn="just">
              <a:lnSpc>
                <a:spcPct val="170000"/>
              </a:lnSpc>
              <a:buFontTx/>
              <a:buChar char="•"/>
            </a:pPr>
            <a:r>
              <a:rPr lang="en-US" sz="2800" dirty="0">
                <a:latin typeface="Calibri" pitchFamily="34" charset="0"/>
              </a:rPr>
              <a:t> Without signature, a letter has no value at all</a:t>
            </a:r>
          </a:p>
          <a:p>
            <a:pPr algn="just">
              <a:lnSpc>
                <a:spcPct val="170000"/>
              </a:lnSpc>
              <a:buFontTx/>
              <a:buChar char="•"/>
            </a:pPr>
            <a:r>
              <a:rPr lang="en-US" sz="2800" dirty="0">
                <a:latin typeface="Calibri" pitchFamily="34" charset="0"/>
              </a:rPr>
              <a:t> Placed below the complimentary close</a:t>
            </a:r>
          </a:p>
          <a:p>
            <a:pPr algn="just">
              <a:lnSpc>
                <a:spcPct val="170000"/>
              </a:lnSpc>
              <a:buFontTx/>
              <a:buChar char="•"/>
            </a:pPr>
            <a:r>
              <a:rPr lang="en-US" sz="2800" dirty="0">
                <a:latin typeface="Calibri" pitchFamily="34" charset="0"/>
              </a:rPr>
              <a:t> The name of the person signing the letter is typed below the signature</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r>
              <a:rPr lang="en-US" b="1" dirty="0">
                <a:latin typeface="Calibri" pitchFamily="34" charset="0"/>
              </a:rPr>
              <a:t>Enclosure</a:t>
            </a:r>
          </a:p>
        </p:txBody>
      </p:sp>
      <p:sp>
        <p:nvSpPr>
          <p:cNvPr id="2" name="Slide Number Placeholder 1">
            <a:extLst>
              <a:ext uri="{FF2B5EF4-FFF2-40B4-BE49-F238E27FC236}">
                <a16:creationId xmlns:a16="http://schemas.microsoft.com/office/drawing/2014/main" id="{A2C58DA5-2D4B-4AA6-B77C-D4231BA1668E}"/>
              </a:ext>
            </a:extLst>
          </p:cNvPr>
          <p:cNvSpPr>
            <a:spLocks noGrp="1"/>
          </p:cNvSpPr>
          <p:nvPr>
            <p:ph type="sldNum" sz="quarter" idx="12"/>
          </p:nvPr>
        </p:nvSpPr>
        <p:spPr/>
        <p:txBody>
          <a:bodyPr/>
          <a:lstStyle/>
          <a:p>
            <a:fld id="{9B4D7943-165E-463D-9399-52FC5B8F2B71}" type="slidenum">
              <a:rPr lang="en-US" smtClean="0"/>
              <a:pPr/>
              <a:t>24</a:t>
            </a:fld>
            <a:endParaRPr lang="en-US"/>
          </a:p>
        </p:txBody>
      </p:sp>
      <p:sp>
        <p:nvSpPr>
          <p:cNvPr id="84995" name="Text Box 3"/>
          <p:cNvSpPr txBox="1">
            <a:spLocks noChangeArrowheads="1"/>
          </p:cNvSpPr>
          <p:nvPr/>
        </p:nvSpPr>
        <p:spPr bwMode="auto">
          <a:xfrm>
            <a:off x="533400" y="2209800"/>
            <a:ext cx="8156575" cy="2074414"/>
          </a:xfrm>
          <a:prstGeom prst="rect">
            <a:avLst/>
          </a:prstGeom>
          <a:noFill/>
          <a:ln w="9525">
            <a:noFill/>
            <a:miter lim="800000"/>
            <a:headEnd/>
            <a:tailEnd/>
          </a:ln>
          <a:effectLst/>
        </p:spPr>
        <p:txBody>
          <a:bodyPr>
            <a:spAutoFit/>
          </a:bodyPr>
          <a:lstStyle/>
          <a:p>
            <a:pPr eaLnBrk="0" hangingPunct="0">
              <a:spcBef>
                <a:spcPct val="20000"/>
              </a:spcBef>
              <a:buFontTx/>
              <a:buChar char="•"/>
            </a:pPr>
            <a:r>
              <a:rPr lang="en-US" sz="3200" dirty="0">
                <a:latin typeface="Calibri" pitchFamily="34" charset="0"/>
              </a:rPr>
              <a:t> Two spaces below the signature</a:t>
            </a:r>
          </a:p>
          <a:p>
            <a:pPr eaLnBrk="0" hangingPunct="0">
              <a:spcBef>
                <a:spcPct val="20000"/>
              </a:spcBef>
              <a:buFontTx/>
              <a:buChar char="•"/>
            </a:pPr>
            <a:r>
              <a:rPr lang="en-US" sz="3200" dirty="0">
                <a:latin typeface="Calibri" pitchFamily="34" charset="0"/>
              </a:rPr>
              <a:t>  No. and brief details of documents</a:t>
            </a:r>
          </a:p>
          <a:p>
            <a:pPr eaLnBrk="0" hangingPunct="0">
              <a:spcBef>
                <a:spcPct val="20000"/>
              </a:spcBef>
            </a:pPr>
            <a:endParaRPr lang="en-US" sz="3200" dirty="0">
              <a:latin typeface="Calibri" pitchFamily="34" charset="0"/>
            </a:endParaRPr>
          </a:p>
          <a:p>
            <a:endParaRPr lang="en-US" sz="2000" dirty="0">
              <a:latin typeface="Calibri" pitchFamily="34"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990600"/>
          </a:xfrm>
        </p:spPr>
        <p:txBody>
          <a:bodyPr/>
          <a:lstStyle/>
          <a:p>
            <a:r>
              <a:rPr lang="en-US" dirty="0">
                <a:latin typeface="Calibri" pitchFamily="34" charset="0"/>
              </a:rPr>
              <a:t>Letters of Job Application</a:t>
            </a:r>
            <a:endParaRPr lang="en-IN" dirty="0">
              <a:latin typeface="Calibri" pitchFamily="34" charset="0"/>
            </a:endParaRPr>
          </a:p>
        </p:txBody>
      </p:sp>
      <p:sp>
        <p:nvSpPr>
          <p:cNvPr id="3" name="Content Placeholder 2"/>
          <p:cNvSpPr>
            <a:spLocks noGrp="1"/>
          </p:cNvSpPr>
          <p:nvPr>
            <p:ph idx="1"/>
          </p:nvPr>
        </p:nvSpPr>
        <p:spPr>
          <a:xfrm>
            <a:off x="381000" y="1524000"/>
            <a:ext cx="7543800" cy="5105400"/>
          </a:xfrm>
        </p:spPr>
        <p:txBody>
          <a:bodyPr>
            <a:normAutofit/>
          </a:bodyPr>
          <a:lstStyle/>
          <a:p>
            <a:pPr algn="just">
              <a:buNone/>
            </a:pPr>
            <a:r>
              <a:rPr lang="en-US" sz="2400" dirty="0">
                <a:latin typeface="Calibri" pitchFamily="34" charset="0"/>
              </a:rPr>
              <a:t>	Two types of letters of Application:</a:t>
            </a:r>
          </a:p>
          <a:p>
            <a:pPr marL="514350" indent="-514350" algn="just">
              <a:buFont typeface="+mj-lt"/>
              <a:buAutoNum type="arabicPeriod"/>
            </a:pPr>
            <a:r>
              <a:rPr lang="en-US" sz="2400" dirty="0">
                <a:latin typeface="Calibri" pitchFamily="34" charset="0"/>
              </a:rPr>
              <a:t>All information about qualifications, experience and personal details is given in first type of  letter.</a:t>
            </a:r>
          </a:p>
          <a:p>
            <a:pPr marL="514350" indent="-514350" algn="just">
              <a:buFont typeface="+mj-lt"/>
              <a:buAutoNum type="arabicPeriod"/>
            </a:pPr>
            <a:r>
              <a:rPr lang="en-US" sz="2400" dirty="0">
                <a:latin typeface="Calibri" pitchFamily="34" charset="0"/>
              </a:rPr>
              <a:t> Second type has again two parts:</a:t>
            </a:r>
          </a:p>
          <a:p>
            <a:pPr marL="761238" lvl="1" indent="-514350" algn="just"/>
            <a:r>
              <a:rPr lang="en-US" sz="2400" dirty="0">
                <a:solidFill>
                  <a:schemeClr val="tx1"/>
                </a:solidFill>
                <a:latin typeface="Calibri" pitchFamily="34" charset="0"/>
              </a:rPr>
              <a:t>part one is a short covering letter, containing reference to the advertisement in response to which you are applying</a:t>
            </a:r>
          </a:p>
          <a:p>
            <a:pPr marL="761238" lvl="1" indent="-514350" algn="just"/>
            <a:r>
              <a:rPr lang="en-US" sz="2400" dirty="0">
                <a:solidFill>
                  <a:schemeClr val="tx1"/>
                </a:solidFill>
                <a:latin typeface="Calibri" pitchFamily="34" charset="0"/>
              </a:rPr>
              <a:t>part two consists of the RESUME/CV -a sheet which lists details about you and your qualification.This is more effective type of application.</a:t>
            </a:r>
            <a:endParaRPr lang="en-IN" sz="2400" dirty="0">
              <a:solidFill>
                <a:schemeClr val="tx1"/>
              </a:solidFill>
              <a:latin typeface="Calibri" pitchFamily="34" charset="0"/>
            </a:endParaRPr>
          </a:p>
        </p:txBody>
      </p:sp>
      <p:sp>
        <p:nvSpPr>
          <p:cNvPr id="4" name="Slide Number Placeholder 3">
            <a:extLst>
              <a:ext uri="{FF2B5EF4-FFF2-40B4-BE49-F238E27FC236}">
                <a16:creationId xmlns:a16="http://schemas.microsoft.com/office/drawing/2014/main" id="{DB13D8D5-9B2E-429E-AC91-C5F14773ACF0}"/>
              </a:ext>
            </a:extLst>
          </p:cNvPr>
          <p:cNvSpPr>
            <a:spLocks noGrp="1"/>
          </p:cNvSpPr>
          <p:nvPr>
            <p:ph type="sldNum" sz="quarter" idx="12"/>
          </p:nvPr>
        </p:nvSpPr>
        <p:spPr/>
        <p:txBody>
          <a:bodyPr/>
          <a:lstStyle/>
          <a:p>
            <a:fld id="{9B4D7943-165E-463D-9399-52FC5B8F2B71}" type="slidenum">
              <a:rPr lang="en-US" smtClean="0"/>
              <a:pPr/>
              <a:t>25</a:t>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eaLnBrk="1" hangingPunct="1">
              <a:defRPr/>
            </a:pPr>
            <a:r>
              <a:rPr lang="en-US" dirty="0"/>
              <a:t>How to capture attention in 8 seconds? ( Cover Letter)</a:t>
            </a:r>
          </a:p>
        </p:txBody>
      </p:sp>
      <p:sp>
        <p:nvSpPr>
          <p:cNvPr id="28675" name="Content Placeholder 2"/>
          <p:cNvSpPr>
            <a:spLocks noGrp="1"/>
          </p:cNvSpPr>
          <p:nvPr>
            <p:ph idx="1"/>
          </p:nvPr>
        </p:nvSpPr>
        <p:spPr>
          <a:xfrm>
            <a:off x="457200" y="1600200"/>
            <a:ext cx="7543800" cy="4854575"/>
          </a:xfrm>
        </p:spPr>
        <p:txBody>
          <a:bodyPr>
            <a:normAutofit/>
          </a:bodyPr>
          <a:lstStyle/>
          <a:p>
            <a:pPr algn="just" eaLnBrk="1" hangingPunct="1"/>
            <a:r>
              <a:rPr lang="en-US" sz="2400" dirty="0"/>
              <a:t>make each cover letter fit the job you are applying for</a:t>
            </a:r>
          </a:p>
          <a:p>
            <a:pPr algn="just" eaLnBrk="1" hangingPunct="1"/>
            <a:r>
              <a:rPr lang="en-US" sz="2400" dirty="0"/>
              <a:t>use your experience and relate it to the job</a:t>
            </a:r>
          </a:p>
          <a:p>
            <a:pPr algn="just" eaLnBrk="1" hangingPunct="1"/>
            <a:r>
              <a:rPr lang="en-US" sz="2400" dirty="0"/>
              <a:t>express passion for the kind of work you will be doing</a:t>
            </a:r>
          </a:p>
          <a:p>
            <a:pPr algn="just" eaLnBrk="1" hangingPunct="1"/>
            <a:r>
              <a:rPr lang="en-US" sz="2400" dirty="0"/>
              <a:t>add something in the letter that states how what the organization does/mission fits with your values or interests</a:t>
            </a:r>
          </a:p>
          <a:p>
            <a:pPr eaLnBrk="1" hangingPunct="1"/>
            <a:endParaRPr lang="en-US" dirty="0"/>
          </a:p>
        </p:txBody>
      </p:sp>
      <p:sp>
        <p:nvSpPr>
          <p:cNvPr id="3" name="Slide Number Placeholder 2">
            <a:extLst>
              <a:ext uri="{FF2B5EF4-FFF2-40B4-BE49-F238E27FC236}">
                <a16:creationId xmlns:a16="http://schemas.microsoft.com/office/drawing/2014/main" id="{0707CB0D-4C53-46EE-8EB3-DB1886D01588}"/>
              </a:ext>
            </a:extLst>
          </p:cNvPr>
          <p:cNvSpPr>
            <a:spLocks noGrp="1"/>
          </p:cNvSpPr>
          <p:nvPr>
            <p:ph type="sldNum" sz="quarter" idx="12"/>
          </p:nvPr>
        </p:nvSpPr>
        <p:spPr/>
        <p:txBody>
          <a:bodyPr/>
          <a:lstStyle/>
          <a:p>
            <a:fld id="{9B4D7943-165E-463D-9399-52FC5B8F2B71}" type="slidenum">
              <a:rPr lang="en-US" smtClean="0"/>
              <a:pPr/>
              <a:t>26</a:t>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543800" cy="1020762"/>
          </a:xfrm>
        </p:spPr>
        <p:txBody>
          <a:bodyPr>
            <a:normAutofit fontScale="90000"/>
          </a:bodyPr>
          <a:lstStyle/>
          <a:p>
            <a:r>
              <a:rPr lang="en-US" dirty="0"/>
              <a:t>Example: heading/ first paragraph</a:t>
            </a:r>
          </a:p>
        </p:txBody>
      </p:sp>
      <p:sp>
        <p:nvSpPr>
          <p:cNvPr id="3" name="Content Placeholder 2"/>
          <p:cNvSpPr>
            <a:spLocks noGrp="1"/>
          </p:cNvSpPr>
          <p:nvPr>
            <p:ph idx="1"/>
          </p:nvPr>
        </p:nvSpPr>
        <p:spPr>
          <a:xfrm>
            <a:off x="457200" y="1447800"/>
            <a:ext cx="7467600" cy="5105400"/>
          </a:xfrm>
        </p:spPr>
        <p:txBody>
          <a:bodyPr>
            <a:normAutofit lnSpcReduction="10000"/>
          </a:bodyPr>
          <a:lstStyle/>
          <a:p>
            <a:r>
              <a:rPr lang="en-US" b="1" cap="all" dirty="0"/>
              <a:t>Jake Ryan </a:t>
            </a:r>
            <a:br>
              <a:rPr lang="en-US" cap="all" dirty="0"/>
            </a:br>
            <a:r>
              <a:rPr lang="en-US" sz="2000" dirty="0"/>
              <a:t> 2211 Riverside Avenue, Minneapolis, Minnesota 55454 </a:t>
            </a:r>
            <a:r>
              <a:rPr lang="en-US" sz="2000" dirty="0">
                <a:sym typeface="Symbol"/>
              </a:rPr>
              <a:t>  </a:t>
            </a:r>
            <a:r>
              <a:rPr lang="en-US" sz="2000" dirty="0"/>
              <a:t>612-555-5555 </a:t>
            </a:r>
            <a:r>
              <a:rPr lang="en-US" sz="2000" dirty="0">
                <a:sym typeface="Symbol"/>
              </a:rPr>
              <a:t> </a:t>
            </a:r>
            <a:r>
              <a:rPr lang="en-US" sz="2000" dirty="0"/>
              <a:t> </a:t>
            </a:r>
            <a:br>
              <a:rPr lang="en-US" sz="2000" dirty="0"/>
            </a:br>
            <a:br>
              <a:rPr lang="en-US" sz="2000" dirty="0"/>
            </a:br>
            <a:r>
              <a:rPr lang="en-US" dirty="0"/>
              <a:t>December 11, 2020</a:t>
            </a:r>
            <a:br>
              <a:rPr lang="en-US" dirty="0"/>
            </a:br>
            <a:br>
              <a:rPr lang="en-US" dirty="0"/>
            </a:br>
            <a:r>
              <a:rPr lang="en-US" dirty="0"/>
              <a:t>Jan Belmore</a:t>
            </a:r>
            <a:br>
              <a:rPr lang="en-US" dirty="0"/>
            </a:br>
            <a:r>
              <a:rPr lang="en-US" dirty="0"/>
              <a:t>Director</a:t>
            </a:r>
            <a:br>
              <a:rPr lang="en-US" dirty="0"/>
            </a:br>
            <a:r>
              <a:rPr lang="en-US" dirty="0"/>
              <a:t>Kids ‘n Kinship</a:t>
            </a:r>
            <a:br>
              <a:rPr lang="en-US" dirty="0"/>
            </a:br>
            <a:r>
              <a:rPr lang="en-US" dirty="0"/>
              <a:t>14870 Granada Avenue</a:t>
            </a:r>
            <a:br>
              <a:rPr lang="en-US" dirty="0"/>
            </a:br>
            <a:r>
              <a:rPr lang="en-US" dirty="0"/>
              <a:t>Apple Valley, MN 55124</a:t>
            </a:r>
            <a:br>
              <a:rPr lang="en-US" dirty="0"/>
            </a:br>
            <a:r>
              <a:rPr lang="en-US" dirty="0"/>
              <a:t> </a:t>
            </a:r>
            <a:br>
              <a:rPr lang="en-US" dirty="0"/>
            </a:br>
            <a:r>
              <a:rPr lang="en-US" dirty="0"/>
              <a:t> </a:t>
            </a:r>
            <a:br>
              <a:rPr lang="en-US" dirty="0"/>
            </a:br>
            <a:r>
              <a:rPr lang="en-US" dirty="0"/>
              <a:t>Dear Ms Belmore</a:t>
            </a:r>
          </a:p>
          <a:p>
            <a:pPr>
              <a:buNone/>
            </a:pPr>
            <a:r>
              <a:rPr lang="en-US" dirty="0"/>
              <a:t>	I was excited to see your advertisement for the </a:t>
            </a:r>
            <a:r>
              <a:rPr lang="en-US" b="1" dirty="0"/>
              <a:t>Youth Coordinator</a:t>
            </a:r>
            <a:r>
              <a:rPr lang="en-US" dirty="0"/>
              <a:t> position on Augsburg College’s Career and Internship Center website.  I have been looking for a position that would allow me to work with youth and make a positive impact in their lives.</a:t>
            </a:r>
          </a:p>
          <a:p>
            <a:endParaRPr lang="en-US" dirty="0"/>
          </a:p>
        </p:txBody>
      </p:sp>
      <p:sp>
        <p:nvSpPr>
          <p:cNvPr id="4" name="Slide Number Placeholder 3">
            <a:extLst>
              <a:ext uri="{FF2B5EF4-FFF2-40B4-BE49-F238E27FC236}">
                <a16:creationId xmlns:a16="http://schemas.microsoft.com/office/drawing/2014/main" id="{8C8F9832-7872-4914-8273-96B7D7795140}"/>
              </a:ext>
            </a:extLst>
          </p:cNvPr>
          <p:cNvSpPr>
            <a:spLocks noGrp="1"/>
          </p:cNvSpPr>
          <p:nvPr>
            <p:ph type="sldNum" sz="quarter" idx="12"/>
          </p:nvPr>
        </p:nvSpPr>
        <p:spPr/>
        <p:txBody>
          <a:bodyPr/>
          <a:lstStyle/>
          <a:p>
            <a:fld id="{9B4D7943-165E-463D-9399-52FC5B8F2B71}" type="slidenum">
              <a:rPr lang="en-US" smtClean="0"/>
              <a:pPr/>
              <a:t>27</a:t>
            </a:fld>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077200" cy="914400"/>
          </a:xfrm>
        </p:spPr>
        <p:txBody>
          <a:bodyPr/>
          <a:lstStyle/>
          <a:p>
            <a:r>
              <a:rPr lang="en-US" dirty="0"/>
              <a:t>MIDDLE PARAGRAPH</a:t>
            </a:r>
          </a:p>
        </p:txBody>
      </p:sp>
      <p:sp>
        <p:nvSpPr>
          <p:cNvPr id="4" name="Slide Number Placeholder 3">
            <a:extLst>
              <a:ext uri="{FF2B5EF4-FFF2-40B4-BE49-F238E27FC236}">
                <a16:creationId xmlns:a16="http://schemas.microsoft.com/office/drawing/2014/main" id="{19A8B347-4C43-40E9-A85C-3D6A4714F712}"/>
              </a:ext>
            </a:extLst>
          </p:cNvPr>
          <p:cNvSpPr>
            <a:spLocks noGrp="1"/>
          </p:cNvSpPr>
          <p:nvPr>
            <p:ph type="sldNum" sz="quarter" idx="12"/>
          </p:nvPr>
        </p:nvSpPr>
        <p:spPr/>
        <p:txBody>
          <a:bodyPr/>
          <a:lstStyle/>
          <a:p>
            <a:fld id="{9B4D7943-165E-463D-9399-52FC5B8F2B71}" type="slidenum">
              <a:rPr lang="en-US" smtClean="0"/>
              <a:pPr/>
              <a:t>28</a:t>
            </a:fld>
            <a:endParaRPr lang="en-US"/>
          </a:p>
        </p:txBody>
      </p:sp>
      <p:sp>
        <p:nvSpPr>
          <p:cNvPr id="3" name="Rectangle 2"/>
          <p:cNvSpPr/>
          <p:nvPr/>
        </p:nvSpPr>
        <p:spPr>
          <a:xfrm>
            <a:off x="0" y="990600"/>
            <a:ext cx="8153400" cy="6061711"/>
          </a:xfrm>
          <a:prstGeom prst="rect">
            <a:avLst/>
          </a:prstGeom>
        </p:spPr>
        <p:txBody>
          <a:bodyPr wrap="square">
            <a:spAutoFit/>
          </a:bodyPr>
          <a:lstStyle/>
          <a:p>
            <a:r>
              <a:rPr lang="en-US" dirty="0"/>
              <a:t>I recently graduated from Augsburg College with a bachelor of arts in psychology.  During my senior year, I did an internship at Family Services where I coordinated and recruited volunteers for their Youth and Family Mentoring Program.  Within that position, I was also able to do intakes, casework and develop an at-risk youth awareness program.  My education, internship, work, and volunteer experiences have increased my abilities in the following areas:</a:t>
            </a:r>
            <a:br>
              <a:rPr lang="en-US" dirty="0"/>
            </a:br>
            <a:r>
              <a:rPr lang="en-US" dirty="0"/>
              <a:t> </a:t>
            </a:r>
            <a:br>
              <a:rPr lang="en-US" dirty="0"/>
            </a:br>
            <a:r>
              <a:rPr lang="en-US" dirty="0"/>
              <a:t>▪Effectiveness in developing and implementing programs for youth and families</a:t>
            </a:r>
            <a:br>
              <a:rPr lang="en-US" dirty="0"/>
            </a:br>
            <a:br>
              <a:rPr lang="en-US" dirty="0"/>
            </a:br>
            <a:r>
              <a:rPr lang="en-US" dirty="0"/>
              <a:t>▪Excellent interpersonal and intercultural communication skills</a:t>
            </a:r>
            <a:br>
              <a:rPr lang="en-US" dirty="0"/>
            </a:br>
            <a:br>
              <a:rPr lang="en-US" dirty="0"/>
            </a:br>
            <a:r>
              <a:rPr lang="en-US" dirty="0"/>
              <a:t>▪Ability to recruit, interview, and retain volunteers</a:t>
            </a:r>
            <a:br>
              <a:rPr lang="en-US" dirty="0"/>
            </a:br>
            <a:br>
              <a:rPr lang="en-US" dirty="0"/>
            </a:br>
            <a:r>
              <a:rPr lang="en-US" dirty="0"/>
              <a:t>▪Effective intake and assessment skills</a:t>
            </a:r>
            <a:br>
              <a:rPr lang="en-US" dirty="0"/>
            </a:br>
            <a:br>
              <a:rPr lang="en-US" dirty="0"/>
            </a:br>
            <a:r>
              <a:rPr lang="en-US" dirty="0"/>
              <a:t>▪Successfully Supervised 20 first year students</a:t>
            </a:r>
            <a:br>
              <a:rPr lang="en-US" dirty="0"/>
            </a:br>
            <a:br>
              <a:rPr lang="en-US" dirty="0"/>
            </a:br>
            <a:r>
              <a:rPr lang="en-US" dirty="0"/>
              <a:t>▪Strong public speaking and training skills </a:t>
            </a:r>
            <a:br>
              <a:rPr lang="en-US" dirty="0"/>
            </a:b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LAST PARAGRAPH</a:t>
            </a:r>
          </a:p>
        </p:txBody>
      </p:sp>
      <p:sp>
        <p:nvSpPr>
          <p:cNvPr id="4" name="Slide Number Placeholder 3">
            <a:extLst>
              <a:ext uri="{FF2B5EF4-FFF2-40B4-BE49-F238E27FC236}">
                <a16:creationId xmlns:a16="http://schemas.microsoft.com/office/drawing/2014/main" id="{76FE9D50-7B02-4C38-9A81-893EDCE7B554}"/>
              </a:ext>
            </a:extLst>
          </p:cNvPr>
          <p:cNvSpPr>
            <a:spLocks noGrp="1"/>
          </p:cNvSpPr>
          <p:nvPr>
            <p:ph type="sldNum" sz="quarter" idx="12"/>
          </p:nvPr>
        </p:nvSpPr>
        <p:spPr/>
        <p:txBody>
          <a:bodyPr/>
          <a:lstStyle/>
          <a:p>
            <a:fld id="{9B4D7943-165E-463D-9399-52FC5B8F2B71}" type="slidenum">
              <a:rPr lang="en-US" smtClean="0"/>
              <a:pPr/>
              <a:t>29</a:t>
            </a:fld>
            <a:endParaRPr lang="en-US"/>
          </a:p>
        </p:txBody>
      </p:sp>
      <p:sp>
        <p:nvSpPr>
          <p:cNvPr id="3" name="Rectangle 2"/>
          <p:cNvSpPr/>
          <p:nvPr/>
        </p:nvSpPr>
        <p:spPr>
          <a:xfrm>
            <a:off x="381000" y="1828800"/>
            <a:ext cx="7696200" cy="3724096"/>
          </a:xfrm>
          <a:prstGeom prst="rect">
            <a:avLst/>
          </a:prstGeom>
        </p:spPr>
        <p:txBody>
          <a:bodyPr wrap="square">
            <a:spAutoFit/>
          </a:bodyPr>
          <a:lstStyle/>
          <a:p>
            <a:r>
              <a:rPr lang="en-US" dirty="0"/>
              <a:t>My work, education, and leadership experiences have allowed me to grow both personally and professionally.  I am passionate about your mission to  help children grow and build relationships  and believe that I can make an important contribution to the Kids ‘n Kinship organization.  Enclosed is my resume for your further consideration.  I thank you in advance and look forward to meeting with you soon.</a:t>
            </a:r>
            <a:br>
              <a:rPr lang="en-US" dirty="0"/>
            </a:br>
            <a:r>
              <a:rPr lang="en-US" dirty="0"/>
              <a:t> </a:t>
            </a:r>
            <a:br>
              <a:rPr lang="en-US" dirty="0"/>
            </a:br>
            <a:r>
              <a:rPr lang="en-US" dirty="0"/>
              <a:t> </a:t>
            </a:r>
            <a:br>
              <a:rPr lang="en-US" dirty="0"/>
            </a:br>
            <a:r>
              <a:rPr lang="en-US" dirty="0"/>
              <a:t>Sincerely,</a:t>
            </a:r>
            <a:br>
              <a:rPr lang="en-US" dirty="0"/>
            </a:br>
            <a:r>
              <a:rPr lang="en-US" dirty="0"/>
              <a:t> </a:t>
            </a:r>
            <a:br>
              <a:rPr lang="en-US" dirty="0"/>
            </a:br>
            <a:r>
              <a:rPr lang="en-US" sz="2000" dirty="0"/>
              <a:t> </a:t>
            </a:r>
            <a:r>
              <a:rPr lang="en-US" sz="2000" dirty="0">
                <a:latin typeface="Kunstler Script" pitchFamily="66" charset="0"/>
              </a:rPr>
              <a:t>Jake R. Sample</a:t>
            </a:r>
            <a:br>
              <a:rPr lang="en-US" dirty="0"/>
            </a:br>
            <a:r>
              <a:rPr lang="en-US" dirty="0"/>
              <a:t> </a:t>
            </a:r>
            <a:br>
              <a:rPr lang="en-US" dirty="0"/>
            </a:br>
            <a:r>
              <a:rPr lang="en-US" dirty="0"/>
              <a:t>Jake R. Sample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00BBC5-A918-4EAF-BD59-214BD31E1965}"/>
              </a:ext>
            </a:extLst>
          </p:cNvPr>
          <p:cNvSpPr>
            <a:spLocks noGrp="1"/>
          </p:cNvSpPr>
          <p:nvPr>
            <p:ph type="title"/>
          </p:nvPr>
        </p:nvSpPr>
        <p:spPr/>
        <p:txBody>
          <a:bodyPr>
            <a:normAutofit/>
          </a:bodyPr>
          <a:lstStyle/>
          <a:p>
            <a:r>
              <a:rPr lang="en-US" dirty="0"/>
              <a:t>A Tribute by Alumnus Prateek </a:t>
            </a:r>
            <a:r>
              <a:rPr lang="en-US" dirty="0" err="1"/>
              <a:t>Babbar</a:t>
            </a:r>
            <a:endParaRPr lang="en-IN" dirty="0"/>
          </a:p>
        </p:txBody>
      </p:sp>
      <p:sp>
        <p:nvSpPr>
          <p:cNvPr id="3" name="Content Placeholder 2">
            <a:extLst>
              <a:ext uri="{FF2B5EF4-FFF2-40B4-BE49-F238E27FC236}">
                <a16:creationId xmlns:a16="http://schemas.microsoft.com/office/drawing/2014/main" id="{A51997D6-A259-4EB1-ADAE-CFDCC6E1E679}"/>
              </a:ext>
            </a:extLst>
          </p:cNvPr>
          <p:cNvSpPr>
            <a:spLocks noGrp="1"/>
          </p:cNvSpPr>
          <p:nvPr>
            <p:ph idx="1"/>
          </p:nvPr>
        </p:nvSpPr>
        <p:spPr/>
        <p:txBody>
          <a:bodyPr>
            <a:normAutofit/>
          </a:bodyPr>
          <a:lstStyle/>
          <a:p>
            <a:r>
              <a:rPr lang="en-US" dirty="0"/>
              <a:t>“It is shocking to hear that ma’am is no more with us.  I close my eyes to remember her and I always see her smiling with serenity in her eyes. Perhaps, I have never seen her without a smile. There was a sense of calmness, a motherly affection in her personality. She has so many students and she knew each one personally. One rarely comes across a teacher like her who went beyond her duty to nurture and inspire her students with encouragement and appreciation. I feel blessed to have a mentor like her.  Santosh Ma’am, may you guide us from the heavens, the way you have guided us here. Rest in Peace.”</a:t>
            </a:r>
            <a:endParaRPr lang="en-IN" dirty="0"/>
          </a:p>
        </p:txBody>
      </p:sp>
      <p:sp>
        <p:nvSpPr>
          <p:cNvPr id="4" name="Slide Number Placeholder 3">
            <a:extLst>
              <a:ext uri="{FF2B5EF4-FFF2-40B4-BE49-F238E27FC236}">
                <a16:creationId xmlns:a16="http://schemas.microsoft.com/office/drawing/2014/main" id="{287644D7-2474-4184-9197-3318D328C331}"/>
              </a:ext>
            </a:extLst>
          </p:cNvPr>
          <p:cNvSpPr>
            <a:spLocks noGrp="1"/>
          </p:cNvSpPr>
          <p:nvPr>
            <p:ph type="sldNum" sz="quarter" idx="12"/>
          </p:nvPr>
        </p:nvSpPr>
        <p:spPr/>
        <p:txBody>
          <a:bodyPr/>
          <a:lstStyle/>
          <a:p>
            <a:fld id="{9B4D7943-165E-463D-9399-52FC5B8F2B71}" type="slidenum">
              <a:rPr lang="en-US" smtClean="0"/>
              <a:pPr/>
              <a:t>3</a:t>
            </a:fld>
            <a:endParaRPr lang="en-US"/>
          </a:p>
        </p:txBody>
      </p:sp>
    </p:spTree>
    <p:extLst>
      <p:ext uri="{BB962C8B-B14F-4D97-AF65-F5344CB8AC3E}">
        <p14:creationId xmlns:p14="http://schemas.microsoft.com/office/powerpoint/2010/main" val="390680183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467600" cy="1143000"/>
          </a:xfrm>
        </p:spPr>
        <p:txBody>
          <a:bodyPr/>
          <a:lstStyle/>
          <a:p>
            <a:pPr marL="484632" indent="0" algn="ctr" eaLnBrk="1" fontAlgn="auto" hangingPunct="1">
              <a:spcAft>
                <a:spcPts val="0"/>
              </a:spcAft>
              <a:defRPr/>
            </a:pPr>
            <a:r>
              <a:rPr lang="en-US" dirty="0">
                <a:solidFill>
                  <a:schemeClr val="accent1">
                    <a:tint val="83000"/>
                    <a:satMod val="150000"/>
                  </a:schemeClr>
                </a:solidFill>
              </a:rPr>
              <a:t>What is a Resume?</a:t>
            </a:r>
          </a:p>
        </p:txBody>
      </p:sp>
      <p:sp>
        <p:nvSpPr>
          <p:cNvPr id="9219" name="Content Placeholder 2"/>
          <p:cNvSpPr>
            <a:spLocks noGrp="1"/>
          </p:cNvSpPr>
          <p:nvPr>
            <p:ph idx="1"/>
          </p:nvPr>
        </p:nvSpPr>
        <p:spPr>
          <a:xfrm>
            <a:off x="457200" y="1882775"/>
            <a:ext cx="7467600" cy="4572000"/>
          </a:xfrm>
        </p:spPr>
        <p:txBody>
          <a:bodyPr>
            <a:normAutofit/>
          </a:bodyPr>
          <a:lstStyle/>
          <a:p>
            <a:pPr algn="just" eaLnBrk="1" hangingPunct="1"/>
            <a:r>
              <a:rPr lang="en-US" sz="2400" dirty="0"/>
              <a:t>a document to market your skills, experience, education, and accomplishments to employers</a:t>
            </a:r>
          </a:p>
          <a:p>
            <a:pPr algn="just" eaLnBrk="1" hangingPunct="1">
              <a:buFont typeface="Wingdings 2" pitchFamily="18" charset="2"/>
              <a:buNone/>
            </a:pPr>
            <a:endParaRPr lang="en-US" sz="2400" dirty="0"/>
          </a:p>
          <a:p>
            <a:pPr algn="just" eaLnBrk="1" hangingPunct="1"/>
            <a:r>
              <a:rPr lang="en-US" sz="2400" dirty="0"/>
              <a:t>is meant to get you an interview</a:t>
            </a:r>
          </a:p>
          <a:p>
            <a:pPr algn="just" eaLnBrk="1" hangingPunct="1">
              <a:buFont typeface="Wingdings 2" pitchFamily="18" charset="2"/>
              <a:buNone/>
            </a:pPr>
            <a:endParaRPr lang="en-US" sz="2400" dirty="0"/>
          </a:p>
          <a:p>
            <a:pPr algn="just" eaLnBrk="1" hangingPunct="1"/>
            <a:r>
              <a:rPr lang="en-US" sz="2400" dirty="0"/>
              <a:t>is NOT your life history</a:t>
            </a:r>
          </a:p>
          <a:p>
            <a:pPr algn="just" eaLnBrk="1" hangingPunct="1">
              <a:buFont typeface="Wingdings 2" pitchFamily="18" charset="2"/>
              <a:buNone/>
            </a:pPr>
            <a:endParaRPr lang="en-US" sz="2400" dirty="0"/>
          </a:p>
          <a:p>
            <a:pPr algn="just" eaLnBrk="1" hangingPunct="1"/>
            <a:r>
              <a:rPr lang="en-US" sz="2400" dirty="0"/>
              <a:t>is very concise and easy to scan for information</a:t>
            </a:r>
          </a:p>
        </p:txBody>
      </p:sp>
      <p:sp>
        <p:nvSpPr>
          <p:cNvPr id="3" name="Slide Number Placeholder 2">
            <a:extLst>
              <a:ext uri="{FF2B5EF4-FFF2-40B4-BE49-F238E27FC236}">
                <a16:creationId xmlns:a16="http://schemas.microsoft.com/office/drawing/2014/main" id="{CBE583CE-6C20-483D-9507-AF58DAC86A06}"/>
              </a:ext>
            </a:extLst>
          </p:cNvPr>
          <p:cNvSpPr>
            <a:spLocks noGrp="1"/>
          </p:cNvSpPr>
          <p:nvPr>
            <p:ph type="sldNum" sz="quarter" idx="12"/>
          </p:nvPr>
        </p:nvSpPr>
        <p:spPr/>
        <p:txBody>
          <a:bodyPr/>
          <a:lstStyle/>
          <a:p>
            <a:fld id="{9B4D7943-165E-463D-9399-52FC5B8F2B71}" type="slidenum">
              <a:rPr lang="en-US" smtClean="0"/>
              <a:pPr/>
              <a:t>30</a:t>
            </a:fld>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543800" cy="1143000"/>
          </a:xfrm>
        </p:spPr>
        <p:txBody>
          <a:bodyPr>
            <a:normAutofit fontScale="90000"/>
          </a:bodyPr>
          <a:lstStyle/>
          <a:p>
            <a:pPr marL="484632" indent="0" algn="ctr" eaLnBrk="1" fontAlgn="auto" hangingPunct="1">
              <a:spcAft>
                <a:spcPts val="0"/>
              </a:spcAft>
              <a:defRPr/>
            </a:pPr>
            <a:r>
              <a:rPr lang="en-US" dirty="0">
                <a:solidFill>
                  <a:schemeClr val="accent1">
                    <a:tint val="83000"/>
                    <a:satMod val="150000"/>
                  </a:schemeClr>
                </a:solidFill>
              </a:rPr>
              <a:t>What is a Curriculum Vitae (CV)?</a:t>
            </a:r>
          </a:p>
        </p:txBody>
      </p:sp>
      <p:sp>
        <p:nvSpPr>
          <p:cNvPr id="9219" name="Content Placeholder 2"/>
          <p:cNvSpPr>
            <a:spLocks noGrp="1"/>
          </p:cNvSpPr>
          <p:nvPr>
            <p:ph idx="1"/>
          </p:nvPr>
        </p:nvSpPr>
        <p:spPr>
          <a:xfrm>
            <a:off x="304800" y="1882775"/>
            <a:ext cx="7772400" cy="4572000"/>
          </a:xfrm>
        </p:spPr>
        <p:txBody>
          <a:bodyPr>
            <a:normAutofit/>
          </a:bodyPr>
          <a:lstStyle/>
          <a:p>
            <a:pPr marL="448056" indent="-384048" eaLnBrk="1" fontAlgn="auto" hangingPunct="1">
              <a:spcAft>
                <a:spcPts val="0"/>
              </a:spcAft>
              <a:buFont typeface="Wingdings 2"/>
              <a:buChar char=""/>
              <a:defRPr/>
            </a:pPr>
            <a:r>
              <a:rPr lang="en-US" dirty="0"/>
              <a:t>a document that presents your qualifications for academic employment or graduate school</a:t>
            </a:r>
          </a:p>
          <a:p>
            <a:pPr marL="448056" indent="-384048" eaLnBrk="1" fontAlgn="auto" hangingPunct="1">
              <a:spcAft>
                <a:spcPts val="0"/>
              </a:spcAft>
              <a:buFont typeface="Wingdings 2"/>
              <a:buNone/>
              <a:defRPr/>
            </a:pPr>
            <a:endParaRPr lang="en-US" sz="1500" dirty="0"/>
          </a:p>
          <a:p>
            <a:pPr marL="448056" indent="-384048" eaLnBrk="1" fontAlgn="auto" hangingPunct="1">
              <a:spcAft>
                <a:spcPts val="0"/>
              </a:spcAft>
              <a:buFont typeface="Wingdings 2"/>
              <a:buChar char=""/>
              <a:defRPr/>
            </a:pPr>
            <a:r>
              <a:rPr lang="en-US" dirty="0"/>
              <a:t>addresses your education, research, teaching, publications, presentations, professional development, and academic accomplishments</a:t>
            </a:r>
          </a:p>
          <a:p>
            <a:pPr marL="448056" indent="-384048" eaLnBrk="1" fontAlgn="auto" hangingPunct="1">
              <a:spcAft>
                <a:spcPts val="0"/>
              </a:spcAft>
              <a:buFont typeface="Wingdings 2"/>
              <a:buNone/>
              <a:defRPr/>
            </a:pPr>
            <a:endParaRPr lang="en-US" sz="1500" dirty="0"/>
          </a:p>
          <a:p>
            <a:pPr marL="448056" indent="-384048" eaLnBrk="1" fontAlgn="auto" hangingPunct="1">
              <a:spcAft>
                <a:spcPts val="0"/>
              </a:spcAft>
              <a:buFont typeface="Wingdings 2"/>
              <a:buChar char=""/>
              <a:defRPr/>
            </a:pPr>
            <a:r>
              <a:rPr lang="en-US" dirty="0"/>
              <a:t>is rather lengthy and detailed</a:t>
            </a:r>
          </a:p>
          <a:p>
            <a:pPr marL="448056" indent="-384048" eaLnBrk="1" fontAlgn="auto" hangingPunct="1">
              <a:spcAft>
                <a:spcPts val="0"/>
              </a:spcAft>
              <a:buFont typeface="Wingdings 2"/>
              <a:buNone/>
              <a:defRPr/>
            </a:pPr>
            <a:endParaRPr lang="en-US" sz="1600" dirty="0"/>
          </a:p>
          <a:p>
            <a:pPr marL="448056" indent="-384048" eaLnBrk="1" fontAlgn="auto" hangingPunct="1">
              <a:spcAft>
                <a:spcPts val="0"/>
              </a:spcAft>
              <a:buFont typeface="Wingdings 2"/>
              <a:buChar char=""/>
              <a:defRPr/>
            </a:pPr>
            <a:r>
              <a:rPr lang="en-US" dirty="0"/>
              <a:t>is a guide to where you have been academically and professionally</a:t>
            </a:r>
          </a:p>
        </p:txBody>
      </p:sp>
      <p:sp>
        <p:nvSpPr>
          <p:cNvPr id="3" name="Slide Number Placeholder 2">
            <a:extLst>
              <a:ext uri="{FF2B5EF4-FFF2-40B4-BE49-F238E27FC236}">
                <a16:creationId xmlns:a16="http://schemas.microsoft.com/office/drawing/2014/main" id="{0CB42785-0A10-443B-842E-14E0B4E587C5}"/>
              </a:ext>
            </a:extLst>
          </p:cNvPr>
          <p:cNvSpPr>
            <a:spLocks noGrp="1"/>
          </p:cNvSpPr>
          <p:nvPr>
            <p:ph type="sldNum" sz="quarter" idx="12"/>
          </p:nvPr>
        </p:nvSpPr>
        <p:spPr/>
        <p:txBody>
          <a:bodyPr/>
          <a:lstStyle/>
          <a:p>
            <a:fld id="{9B4D7943-165E-463D-9399-52FC5B8F2B71}" type="slidenum">
              <a:rPr lang="en-US" smtClean="0"/>
              <a:pPr/>
              <a:t>31</a:t>
            </a:fld>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7543800" cy="914400"/>
          </a:xfrm>
        </p:spPr>
        <p:txBody>
          <a:bodyPr/>
          <a:lstStyle/>
          <a:p>
            <a:pPr marL="484632" indent="0" algn="ctr" eaLnBrk="1" fontAlgn="auto" hangingPunct="1">
              <a:spcAft>
                <a:spcPts val="0"/>
              </a:spcAft>
              <a:defRPr/>
            </a:pPr>
            <a:r>
              <a:rPr lang="en-US" dirty="0">
                <a:solidFill>
                  <a:schemeClr val="accent1">
                    <a:tint val="83000"/>
                    <a:satMod val="150000"/>
                  </a:schemeClr>
                </a:solidFill>
              </a:rPr>
              <a:t>Basic Guidelines</a:t>
            </a:r>
          </a:p>
        </p:txBody>
      </p:sp>
      <p:sp>
        <p:nvSpPr>
          <p:cNvPr id="11267" name="Content Placeholder 2"/>
          <p:cNvSpPr>
            <a:spLocks noGrp="1"/>
          </p:cNvSpPr>
          <p:nvPr>
            <p:ph idx="1"/>
          </p:nvPr>
        </p:nvSpPr>
        <p:spPr>
          <a:xfrm>
            <a:off x="304800" y="1447800"/>
            <a:ext cx="7772400" cy="5006975"/>
          </a:xfrm>
        </p:spPr>
        <p:txBody>
          <a:bodyPr>
            <a:normAutofit fontScale="92500" lnSpcReduction="20000"/>
          </a:bodyPr>
          <a:lstStyle/>
          <a:p>
            <a:pPr marL="578358" indent="-514350" algn="just">
              <a:defRPr/>
            </a:pPr>
            <a:r>
              <a:rPr lang="en-US" dirty="0"/>
              <a:t>utilize a 10 to 12 point, plain font</a:t>
            </a:r>
          </a:p>
          <a:p>
            <a:pPr marL="448056" indent="-384048" algn="just" eaLnBrk="1" fontAlgn="auto" hangingPunct="1">
              <a:spcAft>
                <a:spcPts val="0"/>
              </a:spcAft>
              <a:buFont typeface="Wingdings 2" pitchFamily="18" charset="2"/>
              <a:buNone/>
              <a:defRPr/>
            </a:pPr>
            <a:endParaRPr lang="en-US" sz="1500" dirty="0"/>
          </a:p>
          <a:p>
            <a:pPr marL="448056" indent="-384048" algn="just" eaLnBrk="1" fontAlgn="auto" hangingPunct="1">
              <a:spcAft>
                <a:spcPts val="0"/>
              </a:spcAft>
              <a:buFont typeface="Wingdings 2"/>
              <a:buChar char=""/>
              <a:defRPr/>
            </a:pPr>
            <a:r>
              <a:rPr lang="en-US" dirty="0"/>
              <a:t>use consistency in your presentation</a:t>
            </a:r>
          </a:p>
          <a:p>
            <a:pPr marL="448056" indent="-384048" algn="just" eaLnBrk="1" fontAlgn="auto" hangingPunct="1">
              <a:spcAft>
                <a:spcPts val="0"/>
              </a:spcAft>
              <a:buFont typeface="Wingdings 2"/>
              <a:buNone/>
              <a:defRPr/>
            </a:pPr>
            <a:endParaRPr lang="en-US" sz="1400" dirty="0"/>
          </a:p>
          <a:p>
            <a:pPr marL="448056" indent="-384048" algn="just" eaLnBrk="1" fontAlgn="auto" hangingPunct="1">
              <a:spcAft>
                <a:spcPts val="0"/>
              </a:spcAft>
              <a:buFont typeface="Wingdings 2"/>
              <a:buChar char=""/>
              <a:defRPr/>
            </a:pPr>
            <a:r>
              <a:rPr lang="en-US" dirty="0"/>
              <a:t>one page is preferred, but two pages are used when you have enough relevant experience</a:t>
            </a:r>
          </a:p>
          <a:p>
            <a:pPr marL="448056" indent="-384048" algn="just" eaLnBrk="1" fontAlgn="auto" hangingPunct="1">
              <a:spcAft>
                <a:spcPts val="0"/>
              </a:spcAft>
              <a:buFont typeface="Wingdings 2"/>
              <a:buNone/>
              <a:defRPr/>
            </a:pPr>
            <a:endParaRPr lang="en-US" sz="1300" dirty="0"/>
          </a:p>
          <a:p>
            <a:pPr marL="448056" indent="-384048" algn="just" eaLnBrk="1" fontAlgn="auto" hangingPunct="1">
              <a:spcAft>
                <a:spcPts val="0"/>
              </a:spcAft>
              <a:buFont typeface="Wingdings 2"/>
              <a:buChar char=""/>
              <a:defRPr/>
            </a:pPr>
            <a:r>
              <a:rPr lang="en-US" dirty="0"/>
              <a:t>the most impressive related experience should be towards the top of the page</a:t>
            </a:r>
          </a:p>
          <a:p>
            <a:pPr marL="448056" indent="-384048" algn="just" eaLnBrk="1" fontAlgn="auto" hangingPunct="1">
              <a:spcAft>
                <a:spcPts val="0"/>
              </a:spcAft>
              <a:buFont typeface="Wingdings 2"/>
              <a:buNone/>
              <a:defRPr/>
            </a:pPr>
            <a:endParaRPr lang="en-US" sz="1400" dirty="0"/>
          </a:p>
          <a:p>
            <a:pPr marL="448056" indent="-384048" algn="just" eaLnBrk="1" fontAlgn="auto" hangingPunct="1">
              <a:spcAft>
                <a:spcPts val="0"/>
              </a:spcAft>
              <a:buFont typeface="Wingdings 2"/>
              <a:buChar char=""/>
              <a:defRPr/>
            </a:pPr>
            <a:r>
              <a:rPr lang="en-US" dirty="0"/>
              <a:t>use action words to start your statements</a:t>
            </a:r>
          </a:p>
          <a:p>
            <a:pPr marL="448056" indent="-384048" algn="just" eaLnBrk="1" fontAlgn="auto" hangingPunct="1">
              <a:spcAft>
                <a:spcPts val="0"/>
              </a:spcAft>
              <a:buFont typeface="Wingdings 2"/>
              <a:buNone/>
              <a:defRPr/>
            </a:pPr>
            <a:endParaRPr lang="en-US" sz="1400" dirty="0"/>
          </a:p>
          <a:p>
            <a:pPr marL="448056" indent="-384048" algn="just" eaLnBrk="1" fontAlgn="auto" hangingPunct="1">
              <a:spcAft>
                <a:spcPts val="0"/>
              </a:spcAft>
              <a:buFont typeface="Wingdings 2"/>
              <a:buChar char=""/>
              <a:defRPr/>
            </a:pPr>
            <a:r>
              <a:rPr lang="en-US" dirty="0"/>
              <a:t>include industry related buzz words</a:t>
            </a:r>
          </a:p>
          <a:p>
            <a:pPr marL="448056" indent="-384048" algn="just" eaLnBrk="1" fontAlgn="auto" hangingPunct="1">
              <a:spcAft>
                <a:spcPts val="0"/>
              </a:spcAft>
              <a:buFont typeface="Wingdings 2"/>
              <a:buNone/>
              <a:defRPr/>
            </a:pPr>
            <a:endParaRPr lang="en-US" sz="1400" dirty="0"/>
          </a:p>
          <a:p>
            <a:pPr marL="448056" indent="-384048" algn="just" eaLnBrk="1" fontAlgn="auto" hangingPunct="1">
              <a:spcAft>
                <a:spcPts val="0"/>
              </a:spcAft>
              <a:buFont typeface="Wingdings 2"/>
              <a:buChar char=""/>
              <a:defRPr/>
            </a:pPr>
            <a:r>
              <a:rPr lang="en-US" dirty="0"/>
              <a:t>target it to the career field you are entering/job description you are applying for</a:t>
            </a:r>
          </a:p>
          <a:p>
            <a:pPr marL="448056" indent="-384048" eaLnBrk="1" fontAlgn="auto" hangingPunct="1">
              <a:spcAft>
                <a:spcPts val="0"/>
              </a:spcAft>
              <a:buFont typeface="Wingdings 2"/>
              <a:buChar char=""/>
              <a:defRPr/>
            </a:pPr>
            <a:endParaRPr lang="en-US" dirty="0"/>
          </a:p>
        </p:txBody>
      </p:sp>
      <p:sp>
        <p:nvSpPr>
          <p:cNvPr id="3" name="Slide Number Placeholder 2">
            <a:extLst>
              <a:ext uri="{FF2B5EF4-FFF2-40B4-BE49-F238E27FC236}">
                <a16:creationId xmlns:a16="http://schemas.microsoft.com/office/drawing/2014/main" id="{F63C8171-DE30-472D-A83E-A06D975E0E35}"/>
              </a:ext>
            </a:extLst>
          </p:cNvPr>
          <p:cNvSpPr>
            <a:spLocks noGrp="1"/>
          </p:cNvSpPr>
          <p:nvPr>
            <p:ph type="sldNum" sz="quarter" idx="12"/>
          </p:nvPr>
        </p:nvSpPr>
        <p:spPr/>
        <p:txBody>
          <a:bodyPr/>
          <a:lstStyle/>
          <a:p>
            <a:fld id="{9B4D7943-165E-463D-9399-52FC5B8F2B71}" type="slidenum">
              <a:rPr lang="en-US" smtClean="0"/>
              <a:pPr/>
              <a:t>32</a:t>
            </a:fld>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US" dirty="0"/>
              <a:t>A Resume is NOT a CV</a:t>
            </a:r>
          </a:p>
        </p:txBody>
      </p:sp>
      <p:sp>
        <p:nvSpPr>
          <p:cNvPr id="33795" name="Rectangle 3"/>
          <p:cNvSpPr>
            <a:spLocks noGrp="1" noChangeArrowheads="1"/>
          </p:cNvSpPr>
          <p:nvPr>
            <p:ph sz="half" idx="1"/>
          </p:nvPr>
        </p:nvSpPr>
        <p:spPr/>
        <p:txBody>
          <a:bodyPr>
            <a:normAutofit fontScale="77500" lnSpcReduction="20000"/>
          </a:bodyPr>
          <a:lstStyle/>
          <a:p>
            <a:r>
              <a:rPr lang="en-US" sz="2600" dirty="0">
                <a:solidFill>
                  <a:schemeClr val="tx2">
                    <a:lumMod val="50000"/>
                  </a:schemeClr>
                </a:solidFill>
              </a:rPr>
              <a:t>A CV is used in academic and research-oriented job searches.  </a:t>
            </a:r>
          </a:p>
          <a:p>
            <a:r>
              <a:rPr lang="en-US" sz="2600" dirty="0">
                <a:solidFill>
                  <a:schemeClr val="tx2">
                    <a:lumMod val="50000"/>
                  </a:schemeClr>
                </a:solidFill>
              </a:rPr>
              <a:t>A CV is of flexible length</a:t>
            </a:r>
          </a:p>
          <a:p>
            <a:r>
              <a:rPr lang="en-US" sz="2600" dirty="0">
                <a:solidFill>
                  <a:schemeClr val="tx2">
                    <a:lumMod val="50000"/>
                  </a:schemeClr>
                </a:solidFill>
              </a:rPr>
              <a:t>A CV is a record of your academic accomplishments and credentials.</a:t>
            </a:r>
          </a:p>
        </p:txBody>
      </p:sp>
      <p:sp>
        <p:nvSpPr>
          <p:cNvPr id="33796" name="Rectangle 4"/>
          <p:cNvSpPr>
            <a:spLocks noGrp="1" noChangeArrowheads="1"/>
          </p:cNvSpPr>
          <p:nvPr>
            <p:ph sz="half" idx="2"/>
          </p:nvPr>
        </p:nvSpPr>
        <p:spPr/>
        <p:txBody>
          <a:bodyPr>
            <a:normAutofit fontScale="77500" lnSpcReduction="20000"/>
          </a:bodyPr>
          <a:lstStyle/>
          <a:p>
            <a:r>
              <a:rPr lang="en-US" sz="2600" dirty="0">
                <a:solidFill>
                  <a:schemeClr val="tx2">
                    <a:lumMod val="50000"/>
                  </a:schemeClr>
                </a:solidFill>
              </a:rPr>
              <a:t>A resume is used in business, non-profit, government and other types of job searches.</a:t>
            </a:r>
          </a:p>
          <a:p>
            <a:r>
              <a:rPr lang="en-US" sz="2600" dirty="0">
                <a:solidFill>
                  <a:schemeClr val="tx2">
                    <a:lumMod val="50000"/>
                  </a:schemeClr>
                </a:solidFill>
              </a:rPr>
              <a:t>A resume should be 1 page, 2 pages max.  </a:t>
            </a:r>
          </a:p>
          <a:p>
            <a:r>
              <a:rPr lang="en-US" sz="2600" dirty="0">
                <a:solidFill>
                  <a:schemeClr val="tx2">
                    <a:lumMod val="50000"/>
                  </a:schemeClr>
                </a:solidFill>
              </a:rPr>
              <a:t>A resume is not all-embracing; it should be targeted to a particular job in a particular field</a:t>
            </a:r>
            <a:r>
              <a:rPr lang="en-US" sz="2600" dirty="0"/>
              <a:t>.  </a:t>
            </a:r>
          </a:p>
        </p:txBody>
      </p:sp>
      <p:sp>
        <p:nvSpPr>
          <p:cNvPr id="2" name="Slide Number Placeholder 1">
            <a:extLst>
              <a:ext uri="{FF2B5EF4-FFF2-40B4-BE49-F238E27FC236}">
                <a16:creationId xmlns:a16="http://schemas.microsoft.com/office/drawing/2014/main" id="{BA54BB77-560F-48EB-99FE-5C304CD9C09A}"/>
              </a:ext>
            </a:extLst>
          </p:cNvPr>
          <p:cNvSpPr>
            <a:spLocks noGrp="1"/>
          </p:cNvSpPr>
          <p:nvPr>
            <p:ph type="sldNum" sz="quarter" idx="12"/>
          </p:nvPr>
        </p:nvSpPr>
        <p:spPr/>
        <p:txBody>
          <a:bodyPr/>
          <a:lstStyle/>
          <a:p>
            <a:fld id="{9B4D7943-165E-463D-9399-52FC5B8F2B71}" type="slidenum">
              <a:rPr lang="en-US" smtClean="0"/>
              <a:pPr/>
              <a:t>33</a:t>
            </a:fld>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US"/>
              <a:t>Elements of a Resume</a:t>
            </a:r>
          </a:p>
        </p:txBody>
      </p:sp>
      <p:sp>
        <p:nvSpPr>
          <p:cNvPr id="35843" name="Rectangle 3"/>
          <p:cNvSpPr>
            <a:spLocks noGrp="1" noChangeArrowheads="1"/>
          </p:cNvSpPr>
          <p:nvPr>
            <p:ph idx="1"/>
          </p:nvPr>
        </p:nvSpPr>
        <p:spPr/>
        <p:txBody>
          <a:bodyPr>
            <a:normAutofit/>
          </a:bodyPr>
          <a:lstStyle/>
          <a:p>
            <a:r>
              <a:rPr lang="en-US" dirty="0">
                <a:solidFill>
                  <a:schemeClr val="tx2">
                    <a:lumMod val="50000"/>
                  </a:schemeClr>
                </a:solidFill>
              </a:rPr>
              <a:t>Objective</a:t>
            </a:r>
          </a:p>
          <a:p>
            <a:pPr lvl="1"/>
            <a:r>
              <a:rPr lang="en-US" dirty="0">
                <a:solidFill>
                  <a:schemeClr val="tx2">
                    <a:lumMod val="50000"/>
                  </a:schemeClr>
                </a:solidFill>
              </a:rPr>
              <a:t>A targeted statement that clearly states the type of job you are seeking. </a:t>
            </a:r>
          </a:p>
          <a:p>
            <a:pPr lvl="1"/>
            <a:r>
              <a:rPr lang="en-US" dirty="0">
                <a:solidFill>
                  <a:schemeClr val="tx2">
                    <a:lumMod val="50000"/>
                  </a:schemeClr>
                </a:solidFill>
              </a:rPr>
              <a:t>Good objectives are very specific</a:t>
            </a:r>
          </a:p>
          <a:p>
            <a:pPr lvl="2"/>
            <a:r>
              <a:rPr lang="en-US" dirty="0">
                <a:solidFill>
                  <a:schemeClr val="tx2">
                    <a:lumMod val="50000"/>
                  </a:schemeClr>
                </a:solidFill>
              </a:rPr>
              <a:t> “To work with the design and development of new computer systems with a special interest in microprocessor  application.” </a:t>
            </a:r>
          </a:p>
          <a:p>
            <a:pPr lvl="2"/>
            <a:r>
              <a:rPr lang="en-US" dirty="0">
                <a:solidFill>
                  <a:schemeClr val="tx2">
                    <a:lumMod val="50000"/>
                  </a:schemeClr>
                </a:solidFill>
              </a:rPr>
              <a:t> “Position in public opinion polling or consumer product market research using skills in survey design and statistical analysis.”  </a:t>
            </a:r>
          </a:p>
          <a:p>
            <a:pPr lvl="1"/>
            <a:r>
              <a:rPr lang="en-US" dirty="0">
                <a:solidFill>
                  <a:schemeClr val="tx2">
                    <a:lumMod val="50000"/>
                  </a:schemeClr>
                </a:solidFill>
              </a:rPr>
              <a:t>Objectives are optional.   </a:t>
            </a:r>
          </a:p>
        </p:txBody>
      </p:sp>
      <p:sp>
        <p:nvSpPr>
          <p:cNvPr id="2" name="Slide Number Placeholder 1">
            <a:extLst>
              <a:ext uri="{FF2B5EF4-FFF2-40B4-BE49-F238E27FC236}">
                <a16:creationId xmlns:a16="http://schemas.microsoft.com/office/drawing/2014/main" id="{B002E794-9AD0-43EE-90A2-3FC413D33653}"/>
              </a:ext>
            </a:extLst>
          </p:cNvPr>
          <p:cNvSpPr>
            <a:spLocks noGrp="1"/>
          </p:cNvSpPr>
          <p:nvPr>
            <p:ph type="sldNum" sz="quarter" idx="12"/>
          </p:nvPr>
        </p:nvSpPr>
        <p:spPr/>
        <p:txBody>
          <a:bodyPr/>
          <a:lstStyle/>
          <a:p>
            <a:fld id="{9B4D7943-165E-463D-9399-52FC5B8F2B71}" type="slidenum">
              <a:rPr lang="en-US" smtClean="0"/>
              <a:pPr/>
              <a:t>34</a:t>
            </a:fld>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en-US" dirty="0"/>
              <a:t>Elements of a Resume </a:t>
            </a:r>
          </a:p>
        </p:txBody>
      </p:sp>
      <p:sp>
        <p:nvSpPr>
          <p:cNvPr id="36867" name="Rectangle 3"/>
          <p:cNvSpPr>
            <a:spLocks noGrp="1" noChangeArrowheads="1"/>
          </p:cNvSpPr>
          <p:nvPr>
            <p:ph idx="1"/>
          </p:nvPr>
        </p:nvSpPr>
        <p:spPr>
          <a:xfrm>
            <a:off x="381000" y="1609416"/>
            <a:ext cx="7543800" cy="5019984"/>
          </a:xfrm>
        </p:spPr>
        <p:txBody>
          <a:bodyPr/>
          <a:lstStyle/>
          <a:p>
            <a:r>
              <a:rPr lang="en-US" dirty="0">
                <a:solidFill>
                  <a:schemeClr val="tx2">
                    <a:lumMod val="50000"/>
                  </a:schemeClr>
                </a:solidFill>
              </a:rPr>
              <a:t>Summary of Qualifications/Skills (Profile)</a:t>
            </a:r>
          </a:p>
          <a:p>
            <a:pPr lvl="1"/>
            <a:r>
              <a:rPr lang="en-US" dirty="0">
                <a:solidFill>
                  <a:schemeClr val="tx2">
                    <a:lumMod val="50000"/>
                  </a:schemeClr>
                </a:solidFill>
              </a:rPr>
              <a:t>A summary of relevant skills, knowledge and accomplishments.</a:t>
            </a:r>
          </a:p>
          <a:p>
            <a:pPr lvl="1"/>
            <a:r>
              <a:rPr lang="en-US" dirty="0">
                <a:solidFill>
                  <a:schemeClr val="tx2">
                    <a:lumMod val="50000"/>
                  </a:schemeClr>
                </a:solidFill>
              </a:rPr>
              <a:t>Be specific!  Tailor this section to the job to which you’re applying.  </a:t>
            </a:r>
          </a:p>
          <a:p>
            <a:pPr lvl="1"/>
            <a:r>
              <a:rPr lang="en-US" dirty="0">
                <a:solidFill>
                  <a:schemeClr val="tx2">
                    <a:lumMod val="50000"/>
                  </a:schemeClr>
                </a:solidFill>
              </a:rPr>
              <a:t>If it is well written, this section can really help a potential employer to focus on your strengths. </a:t>
            </a:r>
          </a:p>
          <a:p>
            <a:pPr lvl="1"/>
            <a:r>
              <a:rPr lang="en-US" dirty="0">
                <a:solidFill>
                  <a:schemeClr val="tx2">
                    <a:lumMod val="50000"/>
                  </a:schemeClr>
                </a:solidFill>
              </a:rPr>
              <a:t>Think carefully about what you have to offer.   </a:t>
            </a:r>
          </a:p>
        </p:txBody>
      </p:sp>
      <p:sp>
        <p:nvSpPr>
          <p:cNvPr id="2" name="Slide Number Placeholder 1">
            <a:extLst>
              <a:ext uri="{FF2B5EF4-FFF2-40B4-BE49-F238E27FC236}">
                <a16:creationId xmlns:a16="http://schemas.microsoft.com/office/drawing/2014/main" id="{32F65DF3-F495-434E-8ACB-4DD7785BC1B2}"/>
              </a:ext>
            </a:extLst>
          </p:cNvPr>
          <p:cNvSpPr>
            <a:spLocks noGrp="1"/>
          </p:cNvSpPr>
          <p:nvPr>
            <p:ph type="sldNum" sz="quarter" idx="12"/>
          </p:nvPr>
        </p:nvSpPr>
        <p:spPr/>
        <p:txBody>
          <a:bodyPr/>
          <a:lstStyle/>
          <a:p>
            <a:fld id="{9B4D7943-165E-463D-9399-52FC5B8F2B71}" type="slidenum">
              <a:rPr lang="en-US" smtClean="0"/>
              <a:pPr/>
              <a:t>35</a:t>
            </a:fld>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en-US" dirty="0"/>
              <a:t>Elements of a Resume </a:t>
            </a:r>
          </a:p>
        </p:txBody>
      </p:sp>
      <p:sp>
        <p:nvSpPr>
          <p:cNvPr id="37891" name="Rectangle 3"/>
          <p:cNvSpPr>
            <a:spLocks noGrp="1" noChangeArrowheads="1"/>
          </p:cNvSpPr>
          <p:nvPr>
            <p:ph idx="1"/>
          </p:nvPr>
        </p:nvSpPr>
        <p:spPr>
          <a:xfrm>
            <a:off x="457200" y="1609416"/>
            <a:ext cx="7543800" cy="4846320"/>
          </a:xfrm>
        </p:spPr>
        <p:txBody>
          <a:bodyPr/>
          <a:lstStyle/>
          <a:p>
            <a:r>
              <a:rPr lang="en-US" dirty="0">
                <a:solidFill>
                  <a:schemeClr val="tx2">
                    <a:lumMod val="50000"/>
                  </a:schemeClr>
                </a:solidFill>
              </a:rPr>
              <a:t>Education</a:t>
            </a:r>
          </a:p>
          <a:p>
            <a:pPr lvl="1"/>
            <a:r>
              <a:rPr lang="en-US" dirty="0">
                <a:solidFill>
                  <a:schemeClr val="tx2">
                    <a:lumMod val="50000"/>
                  </a:schemeClr>
                </a:solidFill>
              </a:rPr>
              <a:t>Include degrees, expected date of completion if you have not finished, relevant coursework, and honors and awards (placed under the appropriate degree)</a:t>
            </a:r>
          </a:p>
          <a:p>
            <a:pPr lvl="1"/>
            <a:r>
              <a:rPr lang="en-US" dirty="0">
                <a:solidFill>
                  <a:schemeClr val="tx2">
                    <a:lumMod val="50000"/>
                  </a:schemeClr>
                </a:solidFill>
              </a:rPr>
              <a:t>You might also consider placing your “Experience” section first.   </a:t>
            </a:r>
          </a:p>
        </p:txBody>
      </p:sp>
      <p:sp>
        <p:nvSpPr>
          <p:cNvPr id="2" name="Slide Number Placeholder 1">
            <a:extLst>
              <a:ext uri="{FF2B5EF4-FFF2-40B4-BE49-F238E27FC236}">
                <a16:creationId xmlns:a16="http://schemas.microsoft.com/office/drawing/2014/main" id="{6B265636-0936-41A0-9656-16965665858E}"/>
              </a:ext>
            </a:extLst>
          </p:cNvPr>
          <p:cNvSpPr>
            <a:spLocks noGrp="1"/>
          </p:cNvSpPr>
          <p:nvPr>
            <p:ph type="sldNum" sz="quarter" idx="12"/>
          </p:nvPr>
        </p:nvSpPr>
        <p:spPr/>
        <p:txBody>
          <a:bodyPr/>
          <a:lstStyle/>
          <a:p>
            <a:fld id="{9B4D7943-165E-463D-9399-52FC5B8F2B71}" type="slidenum">
              <a:rPr lang="en-US" smtClean="0"/>
              <a:pPr/>
              <a:t>36</a:t>
            </a:fld>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457200" y="320040"/>
            <a:ext cx="7391400" cy="975360"/>
          </a:xfrm>
        </p:spPr>
        <p:txBody>
          <a:bodyPr/>
          <a:lstStyle/>
          <a:p>
            <a:r>
              <a:rPr lang="en-US" dirty="0"/>
              <a:t>Elements of a Resume </a:t>
            </a:r>
          </a:p>
        </p:txBody>
      </p:sp>
      <p:sp>
        <p:nvSpPr>
          <p:cNvPr id="38915" name="Rectangle 3"/>
          <p:cNvSpPr>
            <a:spLocks noGrp="1" noChangeArrowheads="1"/>
          </p:cNvSpPr>
          <p:nvPr>
            <p:ph idx="1"/>
          </p:nvPr>
        </p:nvSpPr>
        <p:spPr>
          <a:xfrm>
            <a:off x="304800" y="1609416"/>
            <a:ext cx="7696200" cy="5019984"/>
          </a:xfrm>
        </p:spPr>
        <p:txBody>
          <a:bodyPr>
            <a:normAutofit/>
          </a:bodyPr>
          <a:lstStyle/>
          <a:p>
            <a:r>
              <a:rPr lang="en-US" dirty="0">
                <a:solidFill>
                  <a:schemeClr val="tx2">
                    <a:lumMod val="50000"/>
                  </a:schemeClr>
                </a:solidFill>
              </a:rPr>
              <a:t>Experience</a:t>
            </a:r>
          </a:p>
          <a:p>
            <a:pPr lvl="1"/>
            <a:r>
              <a:rPr lang="en-US" dirty="0">
                <a:solidFill>
                  <a:schemeClr val="tx2">
                    <a:lumMod val="50000"/>
                  </a:schemeClr>
                </a:solidFill>
              </a:rPr>
              <a:t>Think in terms of experience, not employment or work history.  </a:t>
            </a:r>
          </a:p>
          <a:p>
            <a:pPr lvl="1"/>
            <a:r>
              <a:rPr lang="en-US" dirty="0">
                <a:solidFill>
                  <a:schemeClr val="tx2">
                    <a:lumMod val="50000"/>
                  </a:schemeClr>
                </a:solidFill>
              </a:rPr>
              <a:t>Be sure to include internships and unpaid positions if they are relevant.  </a:t>
            </a:r>
          </a:p>
          <a:p>
            <a:pPr lvl="1"/>
            <a:r>
              <a:rPr lang="en-US" dirty="0">
                <a:solidFill>
                  <a:schemeClr val="tx2">
                    <a:lumMod val="50000"/>
                  </a:schemeClr>
                </a:solidFill>
              </a:rPr>
              <a:t>Be concise in your descriptions of what you did.</a:t>
            </a:r>
          </a:p>
          <a:p>
            <a:pPr lvl="1"/>
            <a:r>
              <a:rPr lang="en-US" dirty="0">
                <a:solidFill>
                  <a:schemeClr val="tx2">
                    <a:lumMod val="50000"/>
                  </a:schemeClr>
                </a:solidFill>
              </a:rPr>
              <a:t>Do not use “Responsibilities included” or “Duties were.”</a:t>
            </a:r>
          </a:p>
          <a:p>
            <a:pPr lvl="1"/>
            <a:r>
              <a:rPr lang="en-US" dirty="0">
                <a:solidFill>
                  <a:schemeClr val="tx2">
                    <a:lumMod val="50000"/>
                  </a:schemeClr>
                </a:solidFill>
              </a:rPr>
              <a:t>Translate specialized skills and interests into everyday language.  </a:t>
            </a:r>
          </a:p>
          <a:p>
            <a:pPr lvl="1"/>
            <a:endParaRPr lang="en-US" dirty="0"/>
          </a:p>
        </p:txBody>
      </p:sp>
      <p:sp>
        <p:nvSpPr>
          <p:cNvPr id="2" name="Slide Number Placeholder 1">
            <a:extLst>
              <a:ext uri="{FF2B5EF4-FFF2-40B4-BE49-F238E27FC236}">
                <a16:creationId xmlns:a16="http://schemas.microsoft.com/office/drawing/2014/main" id="{AC10A0B9-B447-4C3A-B544-F3205EC127DF}"/>
              </a:ext>
            </a:extLst>
          </p:cNvPr>
          <p:cNvSpPr>
            <a:spLocks noGrp="1"/>
          </p:cNvSpPr>
          <p:nvPr>
            <p:ph type="sldNum" sz="quarter" idx="12"/>
          </p:nvPr>
        </p:nvSpPr>
        <p:spPr/>
        <p:txBody>
          <a:bodyPr/>
          <a:lstStyle/>
          <a:p>
            <a:fld id="{9B4D7943-165E-463D-9399-52FC5B8F2B71}" type="slidenum">
              <a:rPr lang="en-US" smtClean="0"/>
              <a:pPr/>
              <a:t>37</a:t>
            </a:fld>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457200" y="320040"/>
            <a:ext cx="7239000" cy="822960"/>
          </a:xfrm>
        </p:spPr>
        <p:txBody>
          <a:bodyPr/>
          <a:lstStyle/>
          <a:p>
            <a:r>
              <a:rPr lang="en-US" dirty="0"/>
              <a:t>Elements of a Resume </a:t>
            </a:r>
          </a:p>
        </p:txBody>
      </p:sp>
      <p:sp>
        <p:nvSpPr>
          <p:cNvPr id="39939" name="Rectangle 3"/>
          <p:cNvSpPr>
            <a:spLocks noGrp="1" noChangeArrowheads="1"/>
          </p:cNvSpPr>
          <p:nvPr>
            <p:ph idx="1"/>
          </p:nvPr>
        </p:nvSpPr>
        <p:spPr>
          <a:xfrm>
            <a:off x="457200" y="1447800"/>
            <a:ext cx="7239000" cy="5007936"/>
          </a:xfrm>
        </p:spPr>
        <p:txBody>
          <a:bodyPr/>
          <a:lstStyle/>
          <a:p>
            <a:pPr algn="just"/>
            <a:r>
              <a:rPr lang="en-US" dirty="0">
                <a:solidFill>
                  <a:schemeClr val="tx2">
                    <a:lumMod val="50000"/>
                  </a:schemeClr>
                </a:solidFill>
              </a:rPr>
              <a:t>Some additional/optional categories:</a:t>
            </a:r>
          </a:p>
          <a:p>
            <a:pPr lvl="1" algn="just"/>
            <a:r>
              <a:rPr lang="en-US" dirty="0">
                <a:solidFill>
                  <a:schemeClr val="tx2">
                    <a:lumMod val="50000"/>
                  </a:schemeClr>
                </a:solidFill>
              </a:rPr>
              <a:t>Professional memberships/Leadership</a:t>
            </a:r>
          </a:p>
          <a:p>
            <a:pPr lvl="1" algn="just"/>
            <a:r>
              <a:rPr lang="en-US" dirty="0">
                <a:solidFill>
                  <a:schemeClr val="tx2">
                    <a:lumMod val="50000"/>
                  </a:schemeClr>
                </a:solidFill>
              </a:rPr>
              <a:t>Community Activities/Leadership</a:t>
            </a:r>
          </a:p>
          <a:p>
            <a:pPr lvl="1" algn="just"/>
            <a:r>
              <a:rPr lang="en-US" dirty="0">
                <a:solidFill>
                  <a:schemeClr val="tx2">
                    <a:lumMod val="50000"/>
                  </a:schemeClr>
                </a:solidFill>
              </a:rPr>
              <a:t>(Computer) skills</a:t>
            </a:r>
          </a:p>
          <a:p>
            <a:pPr lvl="1" algn="just"/>
            <a:r>
              <a:rPr lang="en-US" dirty="0">
                <a:solidFill>
                  <a:schemeClr val="tx2">
                    <a:lumMod val="50000"/>
                  </a:schemeClr>
                </a:solidFill>
              </a:rPr>
              <a:t>Publications/Presentations (much briefer than on a CV)</a:t>
            </a:r>
          </a:p>
          <a:p>
            <a:pPr lvl="1" algn="just"/>
            <a:r>
              <a:rPr lang="en-US" dirty="0">
                <a:solidFill>
                  <a:schemeClr val="tx2">
                    <a:lumMod val="50000"/>
                  </a:schemeClr>
                </a:solidFill>
              </a:rPr>
              <a:t>Additional Information </a:t>
            </a:r>
          </a:p>
        </p:txBody>
      </p:sp>
      <p:sp>
        <p:nvSpPr>
          <p:cNvPr id="2" name="Slide Number Placeholder 1">
            <a:extLst>
              <a:ext uri="{FF2B5EF4-FFF2-40B4-BE49-F238E27FC236}">
                <a16:creationId xmlns:a16="http://schemas.microsoft.com/office/drawing/2014/main" id="{83E8E445-426E-4733-A57B-B5C67DCE29AA}"/>
              </a:ext>
            </a:extLst>
          </p:cNvPr>
          <p:cNvSpPr>
            <a:spLocks noGrp="1"/>
          </p:cNvSpPr>
          <p:nvPr>
            <p:ph type="sldNum" sz="quarter" idx="12"/>
          </p:nvPr>
        </p:nvSpPr>
        <p:spPr/>
        <p:txBody>
          <a:bodyPr/>
          <a:lstStyle/>
          <a:p>
            <a:fld id="{9B4D7943-165E-463D-9399-52FC5B8F2B71}" type="slidenum">
              <a:rPr lang="en-US" smtClean="0"/>
              <a:pPr/>
              <a:t>38</a:t>
            </a:fld>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a:t>Resume Dos</a:t>
            </a:r>
          </a:p>
        </p:txBody>
      </p:sp>
      <p:sp>
        <p:nvSpPr>
          <p:cNvPr id="40963" name="Rectangle 3"/>
          <p:cNvSpPr>
            <a:spLocks noGrp="1" noChangeArrowheads="1"/>
          </p:cNvSpPr>
          <p:nvPr>
            <p:ph idx="1"/>
          </p:nvPr>
        </p:nvSpPr>
        <p:spPr>
          <a:xfrm>
            <a:off x="457200" y="1609416"/>
            <a:ext cx="7620000" cy="4846320"/>
          </a:xfrm>
        </p:spPr>
        <p:txBody>
          <a:bodyPr>
            <a:normAutofit/>
          </a:bodyPr>
          <a:lstStyle/>
          <a:p>
            <a:pPr algn="just">
              <a:lnSpc>
                <a:spcPct val="90000"/>
              </a:lnSpc>
            </a:pPr>
            <a:r>
              <a:rPr lang="en-US" sz="2400" dirty="0">
                <a:solidFill>
                  <a:schemeClr val="tx2">
                    <a:lumMod val="50000"/>
                  </a:schemeClr>
                </a:solidFill>
              </a:rPr>
              <a:t>DO think of your resume as an ad for your qualifications, not an autobiography.</a:t>
            </a:r>
          </a:p>
          <a:p>
            <a:pPr algn="just">
              <a:lnSpc>
                <a:spcPct val="90000"/>
              </a:lnSpc>
            </a:pPr>
            <a:r>
              <a:rPr lang="en-US" sz="2400" dirty="0">
                <a:solidFill>
                  <a:schemeClr val="tx2">
                    <a:lumMod val="50000"/>
                  </a:schemeClr>
                </a:solidFill>
              </a:rPr>
              <a:t>DO begin each bullet point with a verb.  </a:t>
            </a:r>
          </a:p>
          <a:p>
            <a:pPr algn="just">
              <a:lnSpc>
                <a:spcPct val="90000"/>
              </a:lnSpc>
            </a:pPr>
            <a:r>
              <a:rPr lang="en-US" sz="2400" dirty="0">
                <a:solidFill>
                  <a:schemeClr val="tx2">
                    <a:lumMod val="50000"/>
                  </a:schemeClr>
                </a:solidFill>
              </a:rPr>
              <a:t>DO included paid and unpaid experience to demonstrate the range of what you’ve done. </a:t>
            </a:r>
          </a:p>
          <a:p>
            <a:pPr algn="just">
              <a:lnSpc>
                <a:spcPct val="90000"/>
              </a:lnSpc>
            </a:pPr>
            <a:r>
              <a:rPr lang="en-US" sz="2400" dirty="0">
                <a:solidFill>
                  <a:schemeClr val="tx2">
                    <a:lumMod val="50000"/>
                  </a:schemeClr>
                </a:solidFill>
              </a:rPr>
              <a:t>DO show the reader why you’re a good match for a particular job. </a:t>
            </a:r>
          </a:p>
          <a:p>
            <a:pPr algn="just">
              <a:lnSpc>
                <a:spcPct val="90000"/>
              </a:lnSpc>
            </a:pPr>
            <a:r>
              <a:rPr lang="en-US" sz="2400" dirty="0">
                <a:solidFill>
                  <a:schemeClr val="tx2">
                    <a:lumMod val="50000"/>
                  </a:schemeClr>
                </a:solidFill>
              </a:rPr>
              <a:t>DO make several resumes, with each one targeting a particular field. </a:t>
            </a:r>
          </a:p>
          <a:p>
            <a:pPr algn="just">
              <a:lnSpc>
                <a:spcPct val="90000"/>
              </a:lnSpc>
            </a:pPr>
            <a:r>
              <a:rPr lang="en-US" sz="2400" dirty="0">
                <a:solidFill>
                  <a:schemeClr val="tx2">
                    <a:lumMod val="50000"/>
                  </a:schemeClr>
                </a:solidFill>
              </a:rPr>
              <a:t>DO look at other resumes to see how they are written. </a:t>
            </a:r>
          </a:p>
        </p:txBody>
      </p:sp>
      <p:sp>
        <p:nvSpPr>
          <p:cNvPr id="2" name="Slide Number Placeholder 1">
            <a:extLst>
              <a:ext uri="{FF2B5EF4-FFF2-40B4-BE49-F238E27FC236}">
                <a16:creationId xmlns:a16="http://schemas.microsoft.com/office/drawing/2014/main" id="{A5751ACB-83C4-4852-B766-F85A9789FA36}"/>
              </a:ext>
            </a:extLst>
          </p:cNvPr>
          <p:cNvSpPr>
            <a:spLocks noGrp="1"/>
          </p:cNvSpPr>
          <p:nvPr>
            <p:ph type="sldNum" sz="quarter" idx="12"/>
          </p:nvPr>
        </p:nvSpPr>
        <p:spPr/>
        <p:txBody>
          <a:bodyPr/>
          <a:lstStyle/>
          <a:p>
            <a:fld id="{9B4D7943-165E-463D-9399-52FC5B8F2B71}" type="slidenum">
              <a:rPr lang="en-US" smtClean="0"/>
              <a:pPr/>
              <a:t>39</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F85C3-82C5-4A18-8073-1E2527936F48}"/>
              </a:ext>
            </a:extLst>
          </p:cNvPr>
          <p:cNvSpPr>
            <a:spLocks noGrp="1"/>
          </p:cNvSpPr>
          <p:nvPr>
            <p:ph type="title"/>
          </p:nvPr>
        </p:nvSpPr>
        <p:spPr/>
        <p:txBody>
          <a:bodyPr/>
          <a:lstStyle/>
          <a:p>
            <a:r>
              <a:rPr lang="en-US" dirty="0"/>
              <a:t>Key Points to be Covered</a:t>
            </a:r>
            <a:endParaRPr lang="en-IN" dirty="0"/>
          </a:p>
        </p:txBody>
      </p:sp>
      <p:sp>
        <p:nvSpPr>
          <p:cNvPr id="3" name="Content Placeholder 2">
            <a:extLst>
              <a:ext uri="{FF2B5EF4-FFF2-40B4-BE49-F238E27FC236}">
                <a16:creationId xmlns:a16="http://schemas.microsoft.com/office/drawing/2014/main" id="{FC012938-7375-46D3-BBDC-393BE179A771}"/>
              </a:ext>
            </a:extLst>
          </p:cNvPr>
          <p:cNvSpPr>
            <a:spLocks noGrp="1"/>
          </p:cNvSpPr>
          <p:nvPr>
            <p:ph idx="1"/>
          </p:nvPr>
        </p:nvSpPr>
        <p:spPr/>
        <p:txBody>
          <a:bodyPr>
            <a:normAutofit fontScale="40000" lnSpcReduction="20000"/>
          </a:bodyPr>
          <a:lstStyle/>
          <a:p>
            <a:r>
              <a:rPr lang="en-US" dirty="0"/>
              <a:t>Definition </a:t>
            </a:r>
          </a:p>
          <a:p>
            <a:r>
              <a:rPr lang="en-IN" sz="2800" dirty="0">
                <a:solidFill>
                  <a:schemeClr val="tx1"/>
                </a:solidFill>
                <a:latin typeface="+mn-lt"/>
                <a:ea typeface="+mn-ea"/>
                <a:cs typeface="+mn-cs"/>
              </a:rPr>
              <a:t>Letter</a:t>
            </a:r>
            <a:r>
              <a:rPr lang="en-IN" dirty="0"/>
              <a:t> </a:t>
            </a:r>
            <a:r>
              <a:rPr lang="en-IN" sz="2800" dirty="0">
                <a:solidFill>
                  <a:schemeClr val="tx1"/>
                </a:solidFill>
                <a:latin typeface="+mn-lt"/>
                <a:ea typeface="+mn-ea"/>
                <a:cs typeface="+mn-cs"/>
              </a:rPr>
              <a:t>Writing Etiquette</a:t>
            </a:r>
          </a:p>
          <a:p>
            <a:r>
              <a:rPr lang="en-US" sz="2800" dirty="0">
                <a:solidFill>
                  <a:schemeClr val="tx1"/>
                </a:solidFill>
                <a:latin typeface="+mn-lt"/>
                <a:ea typeface="+mn-ea"/>
                <a:cs typeface="+mn-cs"/>
              </a:rPr>
              <a:t>Why letter writing matters</a:t>
            </a:r>
          </a:p>
          <a:p>
            <a:r>
              <a:rPr lang="en-US" sz="2800" dirty="0"/>
              <a:t>Aim of letter writing</a:t>
            </a:r>
          </a:p>
          <a:p>
            <a:r>
              <a:rPr lang="en-US" sz="2800" dirty="0">
                <a:latin typeface="Calibri" pitchFamily="34" charset="0"/>
              </a:rPr>
              <a:t>6 Cs of good letter writing</a:t>
            </a:r>
          </a:p>
          <a:p>
            <a:r>
              <a:rPr lang="en-US" sz="2800" dirty="0">
                <a:latin typeface="Calibri" pitchFamily="34" charset="0"/>
              </a:rPr>
              <a:t>Structure of a Letter</a:t>
            </a:r>
          </a:p>
          <a:p>
            <a:r>
              <a:rPr lang="en-US" sz="2800" dirty="0">
                <a:latin typeface="Calibri" pitchFamily="34" charset="0"/>
              </a:rPr>
              <a:t>CV/Resume</a:t>
            </a:r>
          </a:p>
          <a:p>
            <a:r>
              <a:rPr lang="en-US" sz="2800" dirty="0">
                <a:latin typeface="Calibri" pitchFamily="34" charset="0"/>
              </a:rPr>
              <a:t>Email Writing</a:t>
            </a:r>
          </a:p>
          <a:p>
            <a:pPr marL="0" indent="0">
              <a:buNone/>
            </a:pPr>
            <a:r>
              <a:rPr lang="en-US" sz="2800" dirty="0">
                <a:latin typeface="Calibri" pitchFamily="34" charset="0"/>
              </a:rPr>
              <a:t>Resources for further consultation:</a:t>
            </a:r>
          </a:p>
          <a:p>
            <a:pPr>
              <a:buNone/>
            </a:pPr>
            <a:r>
              <a:rPr lang="en-US" b="1" dirty="0">
                <a:latin typeface="Arial" pitchFamily="34" charset="0"/>
                <a:cs typeface="Arial" pitchFamily="34" charset="0"/>
              </a:rPr>
              <a:t>Chaturvedi. P.D ( 2011). Business Communication: Concepts, Cases, and</a:t>
            </a:r>
          </a:p>
          <a:p>
            <a:pPr>
              <a:buNone/>
            </a:pPr>
            <a:r>
              <a:rPr lang="en-US" b="1" dirty="0">
                <a:latin typeface="Arial" pitchFamily="34" charset="0"/>
                <a:cs typeface="Arial" pitchFamily="34" charset="0"/>
              </a:rPr>
              <a:t>Applications, Second edition, Pearson Education India.</a:t>
            </a:r>
            <a:endParaRPr lang="en-US" dirty="0">
              <a:latin typeface="Arial" pitchFamily="34" charset="0"/>
              <a:cs typeface="Arial" pitchFamily="34" charset="0"/>
            </a:endParaRPr>
          </a:p>
          <a:p>
            <a:pPr>
              <a:buNone/>
            </a:pPr>
            <a:r>
              <a:rPr lang="en-US" dirty="0">
                <a:latin typeface="Arial" pitchFamily="34" charset="0"/>
                <a:cs typeface="Arial" pitchFamily="34" charset="0"/>
              </a:rPr>
              <a:t>Its online availability site:</a:t>
            </a:r>
          </a:p>
          <a:p>
            <a:pPr>
              <a:buNone/>
            </a:pPr>
            <a:r>
              <a:rPr lang="en-US" dirty="0">
                <a:solidFill>
                  <a:srgbClr val="FFC000"/>
                </a:solidFill>
                <a:latin typeface="Arial" pitchFamily="34" charset="0"/>
                <a:cs typeface="Arial" pitchFamily="34" charset="0"/>
              </a:rPr>
              <a:t>https://docs.google.com/viewer?a=v&amp;pid=sites&amp;srcid=ZGVmYXVsdGRvbWFpbnxvbG</a:t>
            </a:r>
          </a:p>
          <a:p>
            <a:pPr>
              <a:buNone/>
            </a:pPr>
            <a:r>
              <a:rPr lang="en-US" dirty="0">
                <a:solidFill>
                  <a:srgbClr val="FFC000"/>
                </a:solidFill>
                <a:latin typeface="Arial" pitchFamily="34" charset="0"/>
                <a:cs typeface="Arial" pitchFamily="34" charset="0"/>
              </a:rPr>
              <a:t>Vya2RyZXN8Z3g6MjU4MTc4NTNmMTdjMWVjNg</a:t>
            </a:r>
            <a:endParaRPr lang="en-US" dirty="0">
              <a:latin typeface="Arial" pitchFamily="34" charset="0"/>
              <a:cs typeface="Arial" pitchFamily="34" charset="0"/>
            </a:endParaRPr>
          </a:p>
          <a:p>
            <a:pPr>
              <a:buNone/>
            </a:pPr>
            <a:r>
              <a:rPr lang="en-US" b="1" dirty="0">
                <a:latin typeface="Arial" pitchFamily="34" charset="0"/>
                <a:cs typeface="Arial" pitchFamily="34" charset="0"/>
              </a:rPr>
              <a:t>Rizvi, A. R. ( 2018) ‘Effective Technical Communication’ 2nd edition, McGraw Hill</a:t>
            </a:r>
          </a:p>
          <a:p>
            <a:pPr>
              <a:buNone/>
            </a:pPr>
            <a:r>
              <a:rPr lang="en-US" b="1" dirty="0">
                <a:latin typeface="Arial" pitchFamily="34" charset="0"/>
                <a:cs typeface="Arial" pitchFamily="34" charset="0"/>
              </a:rPr>
              <a:t>Education Private Limited, Chennai.</a:t>
            </a:r>
          </a:p>
          <a:p>
            <a:pPr marL="0" indent="0">
              <a:buNone/>
            </a:pPr>
            <a:endParaRPr lang="en-IN" dirty="0"/>
          </a:p>
        </p:txBody>
      </p:sp>
      <p:sp>
        <p:nvSpPr>
          <p:cNvPr id="4" name="Slide Number Placeholder 3">
            <a:extLst>
              <a:ext uri="{FF2B5EF4-FFF2-40B4-BE49-F238E27FC236}">
                <a16:creationId xmlns:a16="http://schemas.microsoft.com/office/drawing/2014/main" id="{1410CEAF-67E7-4650-85D8-D86F27EA9B74}"/>
              </a:ext>
            </a:extLst>
          </p:cNvPr>
          <p:cNvSpPr>
            <a:spLocks noGrp="1"/>
          </p:cNvSpPr>
          <p:nvPr>
            <p:ph type="sldNum" sz="quarter" idx="12"/>
          </p:nvPr>
        </p:nvSpPr>
        <p:spPr/>
        <p:txBody>
          <a:bodyPr/>
          <a:lstStyle/>
          <a:p>
            <a:fld id="{9B4D7943-165E-463D-9399-52FC5B8F2B71}" type="slidenum">
              <a:rPr lang="en-US" smtClean="0"/>
              <a:pPr/>
              <a:t>4</a:t>
            </a:fld>
            <a:endParaRPr lang="en-US"/>
          </a:p>
        </p:txBody>
      </p:sp>
    </p:spTree>
    <p:extLst>
      <p:ext uri="{BB962C8B-B14F-4D97-AF65-F5344CB8AC3E}">
        <p14:creationId xmlns:p14="http://schemas.microsoft.com/office/powerpoint/2010/main" val="250051980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US" dirty="0"/>
              <a:t>Resume Dos </a:t>
            </a:r>
          </a:p>
        </p:txBody>
      </p:sp>
      <p:sp>
        <p:nvSpPr>
          <p:cNvPr id="41987" name="Rectangle 3"/>
          <p:cNvSpPr>
            <a:spLocks noGrp="1" noChangeArrowheads="1"/>
          </p:cNvSpPr>
          <p:nvPr>
            <p:ph idx="1"/>
          </p:nvPr>
        </p:nvSpPr>
        <p:spPr>
          <a:xfrm>
            <a:off x="457200" y="1609416"/>
            <a:ext cx="7543800" cy="4846320"/>
          </a:xfrm>
        </p:spPr>
        <p:txBody>
          <a:bodyPr>
            <a:normAutofit/>
          </a:bodyPr>
          <a:lstStyle/>
          <a:p>
            <a:pPr algn="just"/>
            <a:r>
              <a:rPr lang="en-US" sz="2400" dirty="0">
                <a:solidFill>
                  <a:schemeClr val="tx2">
                    <a:lumMod val="50000"/>
                  </a:schemeClr>
                </a:solidFill>
              </a:rPr>
              <a:t>DO use reverse chronology (the most recent position is your first entry) to organize your education and experience.  </a:t>
            </a:r>
          </a:p>
          <a:p>
            <a:pPr algn="just"/>
            <a:r>
              <a:rPr lang="en-US" sz="2400" dirty="0">
                <a:solidFill>
                  <a:schemeClr val="tx2">
                    <a:lumMod val="50000"/>
                  </a:schemeClr>
                </a:solidFill>
              </a:rPr>
              <a:t>DO format your resume clearly.  </a:t>
            </a:r>
          </a:p>
          <a:p>
            <a:pPr algn="just"/>
            <a:r>
              <a:rPr lang="en-US" sz="2400" dirty="0">
                <a:solidFill>
                  <a:schemeClr val="tx2">
                    <a:lumMod val="50000"/>
                  </a:schemeClr>
                </a:solidFill>
              </a:rPr>
              <a:t>DO proofread many times.</a:t>
            </a:r>
          </a:p>
          <a:p>
            <a:pPr algn="just"/>
            <a:r>
              <a:rPr lang="en-US" sz="2400" dirty="0">
                <a:solidFill>
                  <a:schemeClr val="tx2">
                    <a:lumMod val="50000"/>
                  </a:schemeClr>
                </a:solidFill>
              </a:rPr>
              <a:t>DO ask others to look at your resume.  </a:t>
            </a:r>
          </a:p>
          <a:p>
            <a:pPr algn="just"/>
            <a:r>
              <a:rPr lang="en-US" sz="2400" dirty="0">
                <a:solidFill>
                  <a:schemeClr val="tx2">
                    <a:lumMod val="50000"/>
                  </a:schemeClr>
                </a:solidFill>
              </a:rPr>
              <a:t>DO a critique. </a:t>
            </a:r>
          </a:p>
          <a:p>
            <a:pPr algn="just"/>
            <a:r>
              <a:rPr lang="en-US" sz="2400" dirty="0">
                <a:solidFill>
                  <a:schemeClr val="tx2">
                    <a:lumMod val="50000"/>
                  </a:schemeClr>
                </a:solidFill>
              </a:rPr>
              <a:t>DO remember that most employers will only look at your resume for 15-30 seconds.  </a:t>
            </a:r>
          </a:p>
        </p:txBody>
      </p:sp>
      <p:sp>
        <p:nvSpPr>
          <p:cNvPr id="2" name="Slide Number Placeholder 1">
            <a:extLst>
              <a:ext uri="{FF2B5EF4-FFF2-40B4-BE49-F238E27FC236}">
                <a16:creationId xmlns:a16="http://schemas.microsoft.com/office/drawing/2014/main" id="{DF0A7C77-6B7E-4FAA-A693-DA78F8C8D327}"/>
              </a:ext>
            </a:extLst>
          </p:cNvPr>
          <p:cNvSpPr>
            <a:spLocks noGrp="1"/>
          </p:cNvSpPr>
          <p:nvPr>
            <p:ph type="sldNum" sz="quarter" idx="12"/>
          </p:nvPr>
        </p:nvSpPr>
        <p:spPr/>
        <p:txBody>
          <a:bodyPr/>
          <a:lstStyle/>
          <a:p>
            <a:fld id="{9B4D7943-165E-463D-9399-52FC5B8F2B71}" type="slidenum">
              <a:rPr lang="en-US" smtClean="0"/>
              <a:pPr/>
              <a:t>40</a:t>
            </a:fld>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US" dirty="0"/>
              <a:t>Resume Don’ts</a:t>
            </a:r>
          </a:p>
        </p:txBody>
      </p:sp>
      <p:sp>
        <p:nvSpPr>
          <p:cNvPr id="43011" name="Rectangle 3"/>
          <p:cNvSpPr>
            <a:spLocks noGrp="1" noChangeArrowheads="1"/>
          </p:cNvSpPr>
          <p:nvPr>
            <p:ph idx="1"/>
          </p:nvPr>
        </p:nvSpPr>
        <p:spPr>
          <a:xfrm>
            <a:off x="457200" y="1609416"/>
            <a:ext cx="7543800" cy="4846320"/>
          </a:xfrm>
        </p:spPr>
        <p:txBody>
          <a:bodyPr>
            <a:normAutofit/>
          </a:bodyPr>
          <a:lstStyle/>
          <a:p>
            <a:pPr>
              <a:lnSpc>
                <a:spcPct val="90000"/>
              </a:lnSpc>
            </a:pPr>
            <a:r>
              <a:rPr lang="en-US" sz="2400" dirty="0">
                <a:solidFill>
                  <a:schemeClr val="tx2">
                    <a:lumMod val="50000"/>
                  </a:schemeClr>
                </a:solidFill>
              </a:rPr>
              <a:t>DON’T make your reader dig for information.</a:t>
            </a:r>
          </a:p>
          <a:p>
            <a:pPr>
              <a:lnSpc>
                <a:spcPct val="90000"/>
              </a:lnSpc>
            </a:pPr>
            <a:r>
              <a:rPr lang="en-US" sz="2400" dirty="0">
                <a:solidFill>
                  <a:schemeClr val="tx2">
                    <a:lumMod val="50000"/>
                  </a:schemeClr>
                </a:solidFill>
              </a:rPr>
              <a:t>DON’T tell everything you’ve ever done. </a:t>
            </a:r>
          </a:p>
          <a:p>
            <a:pPr>
              <a:lnSpc>
                <a:spcPct val="90000"/>
              </a:lnSpc>
            </a:pPr>
            <a:r>
              <a:rPr lang="en-US" sz="2400" dirty="0">
                <a:solidFill>
                  <a:schemeClr val="tx2">
                    <a:lumMod val="50000"/>
                  </a:schemeClr>
                </a:solidFill>
              </a:rPr>
              <a:t>DON’T use complete sentences</a:t>
            </a:r>
          </a:p>
          <a:p>
            <a:pPr>
              <a:lnSpc>
                <a:spcPct val="90000"/>
              </a:lnSpc>
            </a:pPr>
            <a:r>
              <a:rPr lang="en-US" sz="2400" dirty="0">
                <a:solidFill>
                  <a:schemeClr val="tx2">
                    <a:lumMod val="50000"/>
                  </a:schemeClr>
                </a:solidFill>
              </a:rPr>
              <a:t>DON’T include personal information, such as age, race, marital or health status.  </a:t>
            </a:r>
          </a:p>
          <a:p>
            <a:pPr>
              <a:lnSpc>
                <a:spcPct val="90000"/>
              </a:lnSpc>
            </a:pPr>
            <a:r>
              <a:rPr lang="en-US" sz="2400" dirty="0">
                <a:solidFill>
                  <a:schemeClr val="tx2">
                    <a:lumMod val="50000"/>
                  </a:schemeClr>
                </a:solidFill>
              </a:rPr>
              <a:t>DON’T make your resume too dense, busy or cute.  </a:t>
            </a:r>
          </a:p>
          <a:p>
            <a:pPr>
              <a:lnSpc>
                <a:spcPct val="90000"/>
              </a:lnSpc>
            </a:pPr>
            <a:r>
              <a:rPr lang="en-US" sz="2400" dirty="0">
                <a:solidFill>
                  <a:schemeClr val="tx2">
                    <a:lumMod val="50000"/>
                  </a:schemeClr>
                </a:solidFill>
              </a:rPr>
              <a:t>DON’T use a font smaller than 10 point.</a:t>
            </a:r>
          </a:p>
          <a:p>
            <a:pPr>
              <a:lnSpc>
                <a:spcPct val="90000"/>
              </a:lnSpc>
            </a:pPr>
            <a:r>
              <a:rPr lang="en-US" sz="2400" dirty="0">
                <a:solidFill>
                  <a:schemeClr val="tx2">
                    <a:lumMod val="50000"/>
                  </a:schemeClr>
                </a:solidFill>
              </a:rPr>
              <a:t>DON’T use fancy fonts that are hard to read</a:t>
            </a:r>
            <a:r>
              <a:rPr lang="en-US" dirty="0"/>
              <a:t>.    </a:t>
            </a:r>
          </a:p>
          <a:p>
            <a:pPr>
              <a:lnSpc>
                <a:spcPct val="90000"/>
              </a:lnSpc>
              <a:buFont typeface="Wingdings" pitchFamily="2" charset="2"/>
              <a:buNone/>
            </a:pPr>
            <a:endParaRPr lang="en-US" dirty="0"/>
          </a:p>
        </p:txBody>
      </p:sp>
      <p:sp>
        <p:nvSpPr>
          <p:cNvPr id="2" name="Slide Number Placeholder 1">
            <a:extLst>
              <a:ext uri="{FF2B5EF4-FFF2-40B4-BE49-F238E27FC236}">
                <a16:creationId xmlns:a16="http://schemas.microsoft.com/office/drawing/2014/main" id="{7221CD72-CF9A-4468-A6F1-0213529FA45D}"/>
              </a:ext>
            </a:extLst>
          </p:cNvPr>
          <p:cNvSpPr>
            <a:spLocks noGrp="1"/>
          </p:cNvSpPr>
          <p:nvPr>
            <p:ph type="sldNum" sz="quarter" idx="12"/>
          </p:nvPr>
        </p:nvSpPr>
        <p:spPr/>
        <p:txBody>
          <a:bodyPr/>
          <a:lstStyle/>
          <a:p>
            <a:fld id="{9B4D7943-165E-463D-9399-52FC5B8F2B71}" type="slidenum">
              <a:rPr lang="en-US" smtClean="0"/>
              <a:pPr/>
              <a:t>41</a:t>
            </a:fld>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normAutofit/>
          </a:bodyPr>
          <a:lstStyle/>
          <a:p>
            <a:r>
              <a:rPr lang="en-US"/>
              <a:t>Where to Start for Grad Students</a:t>
            </a:r>
          </a:p>
        </p:txBody>
      </p:sp>
      <p:sp>
        <p:nvSpPr>
          <p:cNvPr id="44035" name="Rectangle 3"/>
          <p:cNvSpPr>
            <a:spLocks noGrp="1" noChangeArrowheads="1"/>
          </p:cNvSpPr>
          <p:nvPr>
            <p:ph idx="1"/>
          </p:nvPr>
        </p:nvSpPr>
        <p:spPr>
          <a:xfrm>
            <a:off x="457200" y="1609416"/>
            <a:ext cx="7543800" cy="4846320"/>
          </a:xfrm>
        </p:spPr>
        <p:txBody>
          <a:bodyPr>
            <a:normAutofit/>
          </a:bodyPr>
          <a:lstStyle/>
          <a:p>
            <a:pPr algn="just"/>
            <a:r>
              <a:rPr lang="en-US" sz="2600" dirty="0">
                <a:solidFill>
                  <a:schemeClr val="tx2">
                    <a:lumMod val="50000"/>
                  </a:schemeClr>
                </a:solidFill>
              </a:rPr>
              <a:t>Think of the tangible skills you’ve gained.</a:t>
            </a:r>
          </a:p>
          <a:p>
            <a:pPr lvl="1" algn="just"/>
            <a:r>
              <a:rPr lang="en-US" sz="2300" dirty="0">
                <a:solidFill>
                  <a:schemeClr val="tx2">
                    <a:lumMod val="50000"/>
                  </a:schemeClr>
                </a:solidFill>
              </a:rPr>
              <a:t> For example: Have you taught?  If so, you’ve gained valuable presentation and management skills. </a:t>
            </a:r>
          </a:p>
          <a:p>
            <a:pPr algn="just"/>
            <a:r>
              <a:rPr lang="en-US" sz="2600" dirty="0">
                <a:solidFill>
                  <a:schemeClr val="tx2">
                    <a:lumMod val="50000"/>
                  </a:schemeClr>
                </a:solidFill>
              </a:rPr>
              <a:t>Though not necessary, it helps to have fields in mind.  </a:t>
            </a:r>
          </a:p>
          <a:p>
            <a:pPr lvl="1" algn="just"/>
            <a:r>
              <a:rPr lang="en-US" sz="2300" dirty="0">
                <a:solidFill>
                  <a:schemeClr val="tx2">
                    <a:lumMod val="50000"/>
                  </a:schemeClr>
                </a:solidFill>
              </a:rPr>
              <a:t>What skills have you acquired at your institute that might be of use to you in a given field?</a:t>
            </a:r>
          </a:p>
          <a:p>
            <a:pPr algn="just"/>
            <a:r>
              <a:rPr lang="en-US" sz="2600" dirty="0">
                <a:solidFill>
                  <a:schemeClr val="tx2">
                    <a:lumMod val="50000"/>
                  </a:schemeClr>
                </a:solidFill>
              </a:rPr>
              <a:t>Carefully consider your extra-curricular activities.  </a:t>
            </a:r>
          </a:p>
        </p:txBody>
      </p:sp>
      <p:sp>
        <p:nvSpPr>
          <p:cNvPr id="2" name="Slide Number Placeholder 1">
            <a:extLst>
              <a:ext uri="{FF2B5EF4-FFF2-40B4-BE49-F238E27FC236}">
                <a16:creationId xmlns:a16="http://schemas.microsoft.com/office/drawing/2014/main" id="{AAFCB623-ACB1-472E-9C63-5B9CC05D4542}"/>
              </a:ext>
            </a:extLst>
          </p:cNvPr>
          <p:cNvSpPr>
            <a:spLocks noGrp="1"/>
          </p:cNvSpPr>
          <p:nvPr>
            <p:ph type="sldNum" sz="quarter" idx="12"/>
          </p:nvPr>
        </p:nvSpPr>
        <p:spPr/>
        <p:txBody>
          <a:bodyPr/>
          <a:lstStyle/>
          <a:p>
            <a:fld id="{9B4D7943-165E-463D-9399-52FC5B8F2B71}" type="slidenum">
              <a:rPr lang="en-US" smtClean="0"/>
              <a:pPr/>
              <a:t>42</a:t>
            </a:fld>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ACDEDA-A198-47E1-A48E-0AAA0042567D}"/>
              </a:ext>
            </a:extLst>
          </p:cNvPr>
          <p:cNvSpPr>
            <a:spLocks noGrp="1"/>
          </p:cNvSpPr>
          <p:nvPr>
            <p:ph type="title"/>
          </p:nvPr>
        </p:nvSpPr>
        <p:spPr/>
        <p:txBody>
          <a:bodyPr>
            <a:normAutofit/>
          </a:bodyPr>
          <a:lstStyle/>
          <a:p>
            <a:r>
              <a:rPr lang="en-IN" b="1" i="0" dirty="0">
                <a:solidFill>
                  <a:srgbClr val="3A3A3A"/>
                </a:solidFill>
                <a:effectLst/>
                <a:latin typeface="Roboto"/>
              </a:rPr>
              <a:t>Writing a Formal Email</a:t>
            </a:r>
            <a:br>
              <a:rPr lang="en-IN" b="1" i="0" dirty="0">
                <a:solidFill>
                  <a:srgbClr val="3A3A3A"/>
                </a:solidFill>
                <a:effectLst/>
                <a:latin typeface="Roboto"/>
              </a:rPr>
            </a:br>
            <a:endParaRPr lang="en-IN" dirty="0"/>
          </a:p>
        </p:txBody>
      </p:sp>
      <p:sp>
        <p:nvSpPr>
          <p:cNvPr id="3" name="Content Placeholder 2">
            <a:extLst>
              <a:ext uri="{FF2B5EF4-FFF2-40B4-BE49-F238E27FC236}">
                <a16:creationId xmlns:a16="http://schemas.microsoft.com/office/drawing/2014/main" id="{F3DF6C79-AF75-446A-AC4A-9987E85F1E4C}"/>
              </a:ext>
            </a:extLst>
          </p:cNvPr>
          <p:cNvSpPr>
            <a:spLocks noGrp="1"/>
          </p:cNvSpPr>
          <p:nvPr>
            <p:ph idx="1"/>
          </p:nvPr>
        </p:nvSpPr>
        <p:spPr>
          <a:xfrm>
            <a:off x="457200" y="1295400"/>
            <a:ext cx="7239000" cy="5160336"/>
          </a:xfrm>
        </p:spPr>
        <p:txBody>
          <a:bodyPr>
            <a:normAutofit/>
          </a:bodyPr>
          <a:lstStyle/>
          <a:p>
            <a:r>
              <a:rPr lang="en-US" b="0" i="0" dirty="0">
                <a:solidFill>
                  <a:srgbClr val="3A3A3A"/>
                </a:solidFill>
                <a:effectLst/>
                <a:latin typeface="Roboto"/>
              </a:rPr>
              <a:t>While an informal email can be sent quickly, writing a formal email takes a bit more thought and a bit more time. Careful consideration needs to be given to each email element.  </a:t>
            </a:r>
            <a:endParaRPr lang="en-IN" dirty="0"/>
          </a:p>
          <a:p>
            <a:endParaRPr lang="en-IN" dirty="0"/>
          </a:p>
          <a:p>
            <a:endParaRPr lang="en-IN" dirty="0"/>
          </a:p>
          <a:p>
            <a:endParaRPr lang="en-IN" dirty="0"/>
          </a:p>
          <a:p>
            <a:endParaRPr lang="en-IN" dirty="0"/>
          </a:p>
          <a:p>
            <a:endParaRPr lang="en-IN" dirty="0"/>
          </a:p>
          <a:p>
            <a:endParaRPr lang="en-IN" dirty="0"/>
          </a:p>
          <a:p>
            <a:endParaRPr lang="en-IN" dirty="0"/>
          </a:p>
          <a:p>
            <a:pPr marL="0" indent="0">
              <a:buNone/>
            </a:pPr>
            <a:endParaRPr lang="en-IN" sz="1600" dirty="0"/>
          </a:p>
          <a:p>
            <a:pPr marL="0" indent="0">
              <a:buNone/>
            </a:pPr>
            <a:endParaRPr lang="en-IN" sz="1600" dirty="0"/>
          </a:p>
          <a:p>
            <a:pPr marL="0" indent="0">
              <a:buNone/>
            </a:pPr>
            <a:r>
              <a:rPr lang="en-IN" sz="1600" dirty="0"/>
              <a:t>https://business.tutsplus.com/articles/how-to-write-a-formal-email--cms-29793</a:t>
            </a:r>
          </a:p>
        </p:txBody>
      </p:sp>
      <p:sp>
        <p:nvSpPr>
          <p:cNvPr id="4" name="Slide Number Placeholder 3">
            <a:extLst>
              <a:ext uri="{FF2B5EF4-FFF2-40B4-BE49-F238E27FC236}">
                <a16:creationId xmlns:a16="http://schemas.microsoft.com/office/drawing/2014/main" id="{7832FE9D-F123-427D-96DC-90E7CE1C30E6}"/>
              </a:ext>
            </a:extLst>
          </p:cNvPr>
          <p:cNvSpPr>
            <a:spLocks noGrp="1"/>
          </p:cNvSpPr>
          <p:nvPr>
            <p:ph type="sldNum" sz="quarter" idx="12"/>
          </p:nvPr>
        </p:nvSpPr>
        <p:spPr/>
        <p:txBody>
          <a:bodyPr/>
          <a:lstStyle/>
          <a:p>
            <a:fld id="{9B4D7943-165E-463D-9399-52FC5B8F2B71}" type="slidenum">
              <a:rPr lang="en-US" smtClean="0"/>
              <a:pPr/>
              <a:t>43</a:t>
            </a:fld>
            <a:endParaRPr lang="en-US"/>
          </a:p>
        </p:txBody>
      </p:sp>
    </p:spTree>
    <p:extLst>
      <p:ext uri="{BB962C8B-B14F-4D97-AF65-F5344CB8AC3E}">
        <p14:creationId xmlns:p14="http://schemas.microsoft.com/office/powerpoint/2010/main" val="146940321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75BA0-04A2-4916-9DE2-2ED3A67E583C}"/>
              </a:ext>
            </a:extLst>
          </p:cNvPr>
          <p:cNvSpPr>
            <a:spLocks noGrp="1"/>
          </p:cNvSpPr>
          <p:nvPr>
            <p:ph type="title"/>
          </p:nvPr>
        </p:nvSpPr>
        <p:spPr/>
        <p:txBody>
          <a:bodyPr>
            <a:normAutofit/>
          </a:bodyPr>
          <a:lstStyle/>
          <a:p>
            <a:r>
              <a:rPr lang="en-US" b="0" i="0" dirty="0">
                <a:solidFill>
                  <a:srgbClr val="3A3A3A"/>
                </a:solidFill>
                <a:effectLst/>
                <a:latin typeface="Roboto"/>
              </a:rPr>
              <a:t>common elements of a formal email:</a:t>
            </a:r>
            <a:endParaRPr lang="en-IN" dirty="0"/>
          </a:p>
        </p:txBody>
      </p:sp>
      <p:sp>
        <p:nvSpPr>
          <p:cNvPr id="3" name="Content Placeholder 2">
            <a:extLst>
              <a:ext uri="{FF2B5EF4-FFF2-40B4-BE49-F238E27FC236}">
                <a16:creationId xmlns:a16="http://schemas.microsoft.com/office/drawing/2014/main" id="{A7A5FA65-4DCE-483F-B1F7-C442BE276784}"/>
              </a:ext>
            </a:extLst>
          </p:cNvPr>
          <p:cNvSpPr>
            <a:spLocks noGrp="1"/>
          </p:cNvSpPr>
          <p:nvPr>
            <p:ph idx="1"/>
          </p:nvPr>
        </p:nvSpPr>
        <p:spPr/>
        <p:txBody>
          <a:bodyPr/>
          <a:lstStyle/>
          <a:p>
            <a:pPr marL="0" indent="0">
              <a:buNone/>
            </a:pPr>
            <a:r>
              <a:rPr lang="en-IN" b="1" i="0" dirty="0">
                <a:solidFill>
                  <a:srgbClr val="3A3A3A"/>
                </a:solidFill>
                <a:effectLst/>
                <a:latin typeface="Roboto"/>
              </a:rPr>
              <a:t>1.Subject Line: Brief and concise</a:t>
            </a:r>
          </a:p>
          <a:p>
            <a:pPr marL="0" indent="0" algn="l">
              <a:buNone/>
            </a:pPr>
            <a:r>
              <a:rPr lang="en-US" b="1" i="0" dirty="0">
                <a:solidFill>
                  <a:srgbClr val="3A3A3A"/>
                </a:solidFill>
                <a:effectLst/>
                <a:latin typeface="Roboto"/>
              </a:rPr>
              <a:t>2. </a:t>
            </a:r>
            <a:r>
              <a:rPr lang="en-US" b="1" i="0" dirty="0" err="1">
                <a:solidFill>
                  <a:srgbClr val="3A3A3A"/>
                </a:solidFill>
                <a:effectLst/>
                <a:latin typeface="Roboto"/>
              </a:rPr>
              <a:t>Salutation:</a:t>
            </a:r>
            <a:r>
              <a:rPr lang="en-US" b="0" i="0" dirty="0" err="1">
                <a:solidFill>
                  <a:srgbClr val="3A3A3A"/>
                </a:solidFill>
                <a:effectLst/>
                <a:latin typeface="Roboto"/>
              </a:rPr>
              <a:t>The</a:t>
            </a:r>
            <a:r>
              <a:rPr lang="en-US" b="0" i="0" dirty="0">
                <a:solidFill>
                  <a:srgbClr val="3A3A3A"/>
                </a:solidFill>
                <a:effectLst/>
                <a:latin typeface="Roboto"/>
              </a:rPr>
              <a:t> salutation directly addresses the person you’re sending the email to. </a:t>
            </a:r>
          </a:p>
          <a:p>
            <a:pPr marL="0" indent="0">
              <a:buNone/>
            </a:pPr>
            <a:r>
              <a:rPr lang="en-US" dirty="0">
                <a:solidFill>
                  <a:srgbClr val="3A3A3A"/>
                </a:solidFill>
                <a:latin typeface="Roboto"/>
              </a:rPr>
              <a:t>3.</a:t>
            </a:r>
            <a:r>
              <a:rPr lang="en-IN" b="1" i="0" dirty="0">
                <a:solidFill>
                  <a:srgbClr val="3A3A3A"/>
                </a:solidFill>
                <a:effectLst/>
                <a:latin typeface="Roboto"/>
              </a:rPr>
              <a:t> Introduction: If you are sending first time</a:t>
            </a:r>
          </a:p>
          <a:p>
            <a:pPr marL="0" indent="0">
              <a:buNone/>
            </a:pPr>
            <a:r>
              <a:rPr lang="en-IN" b="1" i="0" dirty="0">
                <a:solidFill>
                  <a:srgbClr val="3A3A3A"/>
                </a:solidFill>
                <a:effectLst/>
                <a:latin typeface="Roboto"/>
              </a:rPr>
              <a:t>4. </a:t>
            </a:r>
            <a:r>
              <a:rPr lang="en-IN" b="1" i="0" dirty="0" err="1">
                <a:solidFill>
                  <a:srgbClr val="3A3A3A"/>
                </a:solidFill>
                <a:effectLst/>
                <a:latin typeface="Roboto"/>
              </a:rPr>
              <a:t>Body:Clear</a:t>
            </a:r>
            <a:r>
              <a:rPr lang="en-IN" b="1" dirty="0">
                <a:solidFill>
                  <a:srgbClr val="3A3A3A"/>
                </a:solidFill>
                <a:latin typeface="Roboto"/>
              </a:rPr>
              <a:t>, crisp and </a:t>
            </a:r>
            <a:r>
              <a:rPr lang="en-US" b="0" i="0" dirty="0">
                <a:solidFill>
                  <a:srgbClr val="3A3A3A"/>
                </a:solidFill>
                <a:effectLst/>
                <a:latin typeface="Roboto"/>
              </a:rPr>
              <a:t>important information</a:t>
            </a:r>
          </a:p>
          <a:p>
            <a:pPr marL="0" indent="0">
              <a:buNone/>
            </a:pPr>
            <a:r>
              <a:rPr lang="en-IN" b="1" i="0" dirty="0">
                <a:solidFill>
                  <a:srgbClr val="3A3A3A"/>
                </a:solidFill>
                <a:effectLst/>
                <a:latin typeface="Roboto"/>
              </a:rPr>
              <a:t>5.Closing: your full name</a:t>
            </a:r>
            <a:r>
              <a:rPr lang="en-IN" b="1" i="0">
                <a:solidFill>
                  <a:srgbClr val="3A3A3A"/>
                </a:solidFill>
                <a:effectLst/>
                <a:latin typeface="Roboto"/>
              </a:rPr>
              <a:t>, designation etc</a:t>
            </a:r>
            <a:endParaRPr lang="en-IN" b="1" i="0" dirty="0">
              <a:solidFill>
                <a:srgbClr val="3A3A3A"/>
              </a:solidFill>
              <a:effectLst/>
              <a:latin typeface="Roboto"/>
            </a:endParaRPr>
          </a:p>
          <a:p>
            <a:pPr marL="0" indent="0">
              <a:buNone/>
            </a:pPr>
            <a:endParaRPr lang="en-IN" b="1" i="0" dirty="0">
              <a:solidFill>
                <a:srgbClr val="3A3A3A"/>
              </a:solidFill>
              <a:effectLst/>
              <a:latin typeface="Roboto"/>
            </a:endParaRPr>
          </a:p>
          <a:p>
            <a:pPr marL="0" indent="0" algn="l">
              <a:buNone/>
            </a:pPr>
            <a:endParaRPr lang="en-IN" b="1" i="0" dirty="0">
              <a:solidFill>
                <a:srgbClr val="3A3A3A"/>
              </a:solidFill>
              <a:effectLst/>
              <a:latin typeface="Roboto"/>
            </a:endParaRPr>
          </a:p>
          <a:p>
            <a:endParaRPr lang="en-IN" dirty="0"/>
          </a:p>
        </p:txBody>
      </p:sp>
      <p:sp>
        <p:nvSpPr>
          <p:cNvPr id="4" name="Slide Number Placeholder 3">
            <a:extLst>
              <a:ext uri="{FF2B5EF4-FFF2-40B4-BE49-F238E27FC236}">
                <a16:creationId xmlns:a16="http://schemas.microsoft.com/office/drawing/2014/main" id="{4ED67AE6-B995-4067-BCDE-56169CEF9886}"/>
              </a:ext>
            </a:extLst>
          </p:cNvPr>
          <p:cNvSpPr>
            <a:spLocks noGrp="1"/>
          </p:cNvSpPr>
          <p:nvPr>
            <p:ph type="sldNum" sz="quarter" idx="12"/>
          </p:nvPr>
        </p:nvSpPr>
        <p:spPr/>
        <p:txBody>
          <a:bodyPr/>
          <a:lstStyle/>
          <a:p>
            <a:fld id="{9B4D7943-165E-463D-9399-52FC5B8F2B71}" type="slidenum">
              <a:rPr lang="en-US" smtClean="0"/>
              <a:pPr/>
              <a:t>44</a:t>
            </a:fld>
            <a:endParaRPr lang="en-US"/>
          </a:p>
        </p:txBody>
      </p:sp>
    </p:spTree>
    <p:extLst>
      <p:ext uri="{BB962C8B-B14F-4D97-AF65-F5344CB8AC3E}">
        <p14:creationId xmlns:p14="http://schemas.microsoft.com/office/powerpoint/2010/main" val="275050033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EE8E80B-E05A-42D4-B3DC-AA8652DA316A}"/>
              </a:ext>
            </a:extLst>
          </p:cNvPr>
          <p:cNvSpPr>
            <a:spLocks noGrp="1"/>
          </p:cNvSpPr>
          <p:nvPr>
            <p:ph idx="1"/>
          </p:nvPr>
        </p:nvSpPr>
        <p:spPr>
          <a:xfrm>
            <a:off x="457200" y="762000"/>
            <a:ext cx="7239000" cy="5693736"/>
          </a:xfrm>
        </p:spPr>
        <p:txBody>
          <a:bodyPr>
            <a:normAutofit/>
          </a:bodyPr>
          <a:lstStyle/>
          <a:p>
            <a:pPr marL="0" indent="0">
              <a:buNone/>
            </a:pPr>
            <a:r>
              <a:rPr lang="en-US" dirty="0">
                <a:solidFill>
                  <a:schemeClr val="tx1"/>
                </a:solidFill>
              </a:rPr>
              <a:t>Learning &amp; Relevance</a:t>
            </a:r>
            <a:endParaRPr lang="en-US" dirty="0"/>
          </a:p>
          <a:p>
            <a:r>
              <a:rPr lang="en-US" dirty="0"/>
              <a:t>The students will be able to read and write letters or letter requests carefully before responding.</a:t>
            </a:r>
          </a:p>
          <a:p>
            <a:pPr algn="just"/>
            <a:r>
              <a:rPr lang="en-US" dirty="0"/>
              <a:t>The students will be able to  understand the importance of reading and writing liters.</a:t>
            </a:r>
          </a:p>
          <a:p>
            <a:r>
              <a:rPr lang="en-US" dirty="0"/>
              <a:t>The  students will apply letter-writing etiquettes.</a:t>
            </a:r>
          </a:p>
          <a:p>
            <a:r>
              <a:rPr lang="en-US" dirty="0"/>
              <a:t>They will be able to write Resume/CV and email</a:t>
            </a:r>
          </a:p>
          <a:p>
            <a:endParaRPr lang="en-IN" dirty="0"/>
          </a:p>
        </p:txBody>
      </p:sp>
      <p:sp>
        <p:nvSpPr>
          <p:cNvPr id="2" name="Slide Number Placeholder 1">
            <a:extLst>
              <a:ext uri="{FF2B5EF4-FFF2-40B4-BE49-F238E27FC236}">
                <a16:creationId xmlns:a16="http://schemas.microsoft.com/office/drawing/2014/main" id="{AEED7A82-3F66-4902-A017-51C08F81AC8D}"/>
              </a:ext>
            </a:extLst>
          </p:cNvPr>
          <p:cNvSpPr>
            <a:spLocks noGrp="1"/>
          </p:cNvSpPr>
          <p:nvPr>
            <p:ph type="sldNum" sz="quarter" idx="12"/>
          </p:nvPr>
        </p:nvSpPr>
        <p:spPr/>
        <p:txBody>
          <a:bodyPr/>
          <a:lstStyle/>
          <a:p>
            <a:fld id="{9B4D7943-165E-463D-9399-52FC5B8F2B71}" type="slidenum">
              <a:rPr lang="en-US" smtClean="0"/>
              <a:pPr/>
              <a:t>45</a:t>
            </a:fld>
            <a:endParaRPr lang="en-US"/>
          </a:p>
        </p:txBody>
      </p:sp>
    </p:spTree>
    <p:extLst>
      <p:ext uri="{BB962C8B-B14F-4D97-AF65-F5344CB8AC3E}">
        <p14:creationId xmlns:p14="http://schemas.microsoft.com/office/powerpoint/2010/main" val="50203410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04321-B011-4FAD-87EB-368BE13F87A4}"/>
              </a:ext>
            </a:extLst>
          </p:cNvPr>
          <p:cNvSpPr>
            <a:spLocks noGrp="1"/>
          </p:cNvSpPr>
          <p:nvPr>
            <p:ph type="title"/>
          </p:nvPr>
        </p:nvSpPr>
        <p:spPr>
          <a:xfrm>
            <a:off x="762000" y="304800"/>
            <a:ext cx="6934200" cy="381000"/>
          </a:xfrm>
        </p:spPr>
        <p:txBody>
          <a:bodyPr>
            <a:normAutofit fontScale="90000"/>
          </a:bodyPr>
          <a:lstStyle/>
          <a:p>
            <a:pPr algn="ctr"/>
            <a:r>
              <a:rPr lang="en-US" sz="3400" b="0" dirty="0">
                <a:solidFill>
                  <a:srgbClr val="3A3A3A"/>
                </a:solidFill>
                <a:latin typeface="Roboto"/>
              </a:rPr>
              <a:t>MCQ</a:t>
            </a:r>
            <a:endParaRPr lang="en-IN" sz="3400" b="0" dirty="0">
              <a:solidFill>
                <a:srgbClr val="3A3A3A"/>
              </a:solidFill>
              <a:latin typeface="Roboto"/>
            </a:endParaRPr>
          </a:p>
        </p:txBody>
      </p:sp>
      <p:sp>
        <p:nvSpPr>
          <p:cNvPr id="3" name="Content Placeholder 2">
            <a:extLst>
              <a:ext uri="{FF2B5EF4-FFF2-40B4-BE49-F238E27FC236}">
                <a16:creationId xmlns:a16="http://schemas.microsoft.com/office/drawing/2014/main" id="{FA7DA751-6772-4592-9ECE-E54EB8B66B27}"/>
              </a:ext>
            </a:extLst>
          </p:cNvPr>
          <p:cNvSpPr>
            <a:spLocks noGrp="1"/>
          </p:cNvSpPr>
          <p:nvPr>
            <p:ph idx="1"/>
          </p:nvPr>
        </p:nvSpPr>
        <p:spPr>
          <a:xfrm>
            <a:off x="457200" y="914400"/>
            <a:ext cx="7239000" cy="5541336"/>
          </a:xfrm>
        </p:spPr>
        <p:txBody>
          <a:bodyPr>
            <a:normAutofit fontScale="92500" lnSpcReduction="10000"/>
          </a:bodyPr>
          <a:lstStyle/>
          <a:p>
            <a:pPr marL="0" indent="0" algn="l">
              <a:buNone/>
            </a:pPr>
            <a:r>
              <a:rPr lang="en-US" sz="1800" b="1" i="0" dirty="0">
                <a:solidFill>
                  <a:srgbClr val="3A72AF"/>
                </a:solidFill>
                <a:effectLst/>
                <a:latin typeface="Arial" panose="020B0604020202020204" pitchFamily="34" charset="0"/>
              </a:rPr>
              <a:t>1)How do you end the main body of a formal letter?</a:t>
            </a:r>
          </a:p>
          <a:p>
            <a:pPr marL="514350" indent="-514350" algn="l">
              <a:buFont typeface="+mj-lt"/>
              <a:buAutoNum type="arabicPeriod"/>
            </a:pPr>
            <a:r>
              <a:rPr lang="en-US" sz="1600" b="0" i="0" dirty="0">
                <a:solidFill>
                  <a:srgbClr val="3A72AF"/>
                </a:solidFill>
                <a:effectLst/>
                <a:latin typeface="Arial" panose="020B0604020202020204" pitchFamily="34" charset="0"/>
              </a:rPr>
              <a:t>By telling the recipient what he should be doing next.</a:t>
            </a:r>
          </a:p>
          <a:p>
            <a:pPr marL="514350" indent="-514350" algn="l">
              <a:buFont typeface="+mj-lt"/>
              <a:buAutoNum type="arabicPeriod"/>
            </a:pPr>
            <a:r>
              <a:rPr lang="en-US" sz="1600" b="0" i="0" dirty="0">
                <a:solidFill>
                  <a:srgbClr val="3A72AF"/>
                </a:solidFill>
                <a:effectLst/>
                <a:latin typeface="Arial" panose="020B0604020202020204" pitchFamily="34" charset="0"/>
              </a:rPr>
              <a:t>By talking about the weather in your city.</a:t>
            </a:r>
          </a:p>
          <a:p>
            <a:pPr marL="514350" indent="-514350" algn="l">
              <a:buFont typeface="+mj-lt"/>
              <a:buAutoNum type="arabicPeriod"/>
            </a:pPr>
            <a:r>
              <a:rPr lang="en-US" sz="1600" b="0" i="0" dirty="0">
                <a:solidFill>
                  <a:srgbClr val="3A72AF"/>
                </a:solidFill>
                <a:effectLst/>
                <a:latin typeface="Arial" panose="020B0604020202020204" pitchFamily="34" charset="0"/>
              </a:rPr>
              <a:t>By talking about the weather in the recipient's city.</a:t>
            </a:r>
          </a:p>
          <a:p>
            <a:pPr marL="514350" indent="-514350" algn="l">
              <a:buFont typeface="+mj-lt"/>
              <a:buAutoNum type="arabicPeriod"/>
            </a:pPr>
            <a:r>
              <a:rPr lang="en-US" sz="1600" b="0" i="0" dirty="0">
                <a:solidFill>
                  <a:srgbClr val="3A72AF"/>
                </a:solidFill>
                <a:effectLst/>
                <a:latin typeface="Arial" panose="020B0604020202020204" pitchFamily="34" charset="0"/>
              </a:rPr>
              <a:t>By expressing your love for the recipient.</a:t>
            </a:r>
            <a:r>
              <a:rPr lang="en-US" b="1" i="0" dirty="0">
                <a:solidFill>
                  <a:srgbClr val="3A72AF"/>
                </a:solidFill>
                <a:effectLst/>
                <a:latin typeface="Arial" panose="020B0604020202020204" pitchFamily="34" charset="0"/>
              </a:rPr>
              <a:t>3.</a:t>
            </a:r>
          </a:p>
          <a:p>
            <a:pPr marL="0" indent="0">
              <a:buNone/>
            </a:pPr>
            <a:r>
              <a:rPr lang="en-US" sz="1800" b="1" dirty="0">
                <a:solidFill>
                  <a:srgbClr val="3A72AF"/>
                </a:solidFill>
                <a:latin typeface="Arial" panose="020B0604020202020204" pitchFamily="34" charset="0"/>
              </a:rPr>
              <a:t>2) In order to have the desired effect on the recipient what should a formal letter be?</a:t>
            </a:r>
          </a:p>
          <a:p>
            <a:pPr marL="514350" indent="-514350">
              <a:buFont typeface="+mj-lt"/>
              <a:buAutoNum type="arabicPeriod"/>
            </a:pPr>
            <a:r>
              <a:rPr lang="en-US" sz="1600" dirty="0">
                <a:solidFill>
                  <a:srgbClr val="3A72AF"/>
                </a:solidFill>
                <a:latin typeface="Arial" panose="020B0604020202020204" pitchFamily="34" charset="0"/>
              </a:rPr>
              <a:t>In the proper format.</a:t>
            </a:r>
          </a:p>
          <a:p>
            <a:pPr marL="514350" indent="-514350">
              <a:buFont typeface="+mj-lt"/>
              <a:buAutoNum type="arabicPeriod"/>
            </a:pPr>
            <a:r>
              <a:rPr lang="en-US" sz="1600" dirty="0">
                <a:solidFill>
                  <a:srgbClr val="3A72AF"/>
                </a:solidFill>
                <a:latin typeface="Arial" panose="020B0604020202020204" pitchFamily="34" charset="0"/>
              </a:rPr>
              <a:t>To the point and relevant.</a:t>
            </a:r>
          </a:p>
          <a:p>
            <a:pPr marL="514350" indent="-514350">
              <a:buFont typeface="+mj-lt"/>
              <a:buAutoNum type="arabicPeriod"/>
            </a:pPr>
            <a:r>
              <a:rPr lang="en-US" sz="1600" dirty="0">
                <a:solidFill>
                  <a:srgbClr val="3A72AF"/>
                </a:solidFill>
                <a:latin typeface="Arial" panose="020B0604020202020204" pitchFamily="34" charset="0"/>
              </a:rPr>
              <a:t>Grammatically correct.</a:t>
            </a:r>
          </a:p>
          <a:p>
            <a:pPr marL="514350" indent="-514350">
              <a:buFont typeface="+mj-lt"/>
              <a:buAutoNum type="arabicPeriod"/>
            </a:pPr>
            <a:r>
              <a:rPr lang="en-US" sz="1600" dirty="0">
                <a:solidFill>
                  <a:srgbClr val="3A72AF"/>
                </a:solidFill>
                <a:latin typeface="Arial" panose="020B0604020202020204" pitchFamily="34" charset="0"/>
              </a:rPr>
              <a:t>All the above.</a:t>
            </a:r>
          </a:p>
          <a:p>
            <a:pPr marL="0" indent="0" algn="l">
              <a:buNone/>
            </a:pPr>
            <a:r>
              <a:rPr lang="en-US" sz="1800" b="1" dirty="0">
                <a:solidFill>
                  <a:srgbClr val="3A72AF"/>
                </a:solidFill>
                <a:latin typeface="Arial" panose="020B0604020202020204" pitchFamily="34" charset="0"/>
              </a:rPr>
              <a:t>3) The main point is written in which part of a formal letter?</a:t>
            </a:r>
          </a:p>
          <a:p>
            <a:pPr marL="0" indent="0">
              <a:buNone/>
            </a:pPr>
            <a:r>
              <a:rPr lang="en-US" sz="1600" dirty="0">
                <a:solidFill>
                  <a:srgbClr val="3A72AF"/>
                </a:solidFill>
                <a:latin typeface="Arial" panose="020B0604020202020204" pitchFamily="34" charset="0"/>
              </a:rPr>
              <a:t>Post script---.  Closing---. Opening---.Body.</a:t>
            </a:r>
          </a:p>
          <a:p>
            <a:pPr marL="0" indent="0">
              <a:buNone/>
            </a:pPr>
            <a:r>
              <a:rPr lang="en-US" sz="1100" b="1" dirty="0">
                <a:solidFill>
                  <a:srgbClr val="3A3A3A"/>
                </a:solidFill>
                <a:latin typeface="Open Sans"/>
              </a:rPr>
              <a:t>4</a:t>
            </a:r>
            <a:r>
              <a:rPr lang="en-US" sz="1800" b="1" dirty="0">
                <a:solidFill>
                  <a:srgbClr val="3A72AF"/>
                </a:solidFill>
                <a:latin typeface="Arial" panose="020B0604020202020204" pitchFamily="34" charset="0"/>
              </a:rPr>
              <a:t>) Which of these details should not be mentioned in your resume?</a:t>
            </a:r>
            <a:br>
              <a:rPr lang="en-US" sz="1800" b="1" dirty="0">
                <a:solidFill>
                  <a:srgbClr val="3A72AF"/>
                </a:solidFill>
                <a:latin typeface="Arial" panose="020B0604020202020204" pitchFamily="34" charset="0"/>
              </a:rPr>
            </a:br>
            <a:r>
              <a:rPr lang="en-US" sz="1100" b="0" i="0" dirty="0">
                <a:solidFill>
                  <a:srgbClr val="3A3A3A"/>
                </a:solidFill>
                <a:effectLst/>
                <a:latin typeface="Open Sans"/>
              </a:rPr>
              <a:t>a) </a:t>
            </a:r>
            <a:r>
              <a:rPr lang="en-US" sz="1600" dirty="0">
                <a:solidFill>
                  <a:srgbClr val="3A72AF"/>
                </a:solidFill>
                <a:latin typeface="Arial" panose="020B0604020202020204" pitchFamily="34" charset="0"/>
              </a:rPr>
              <a:t>Age</a:t>
            </a:r>
            <a:br>
              <a:rPr lang="en-US" sz="1600" dirty="0">
                <a:solidFill>
                  <a:srgbClr val="3A72AF"/>
                </a:solidFill>
                <a:latin typeface="Arial" panose="020B0604020202020204" pitchFamily="34" charset="0"/>
              </a:rPr>
            </a:br>
            <a:r>
              <a:rPr lang="en-US" sz="1600" dirty="0">
                <a:solidFill>
                  <a:srgbClr val="3A72AF"/>
                </a:solidFill>
                <a:latin typeface="Arial" panose="020B0604020202020204" pitchFamily="34" charset="0"/>
              </a:rPr>
              <a:t>b) Telephone number</a:t>
            </a:r>
            <a:br>
              <a:rPr lang="en-US" sz="1600" dirty="0">
                <a:solidFill>
                  <a:srgbClr val="3A72AF"/>
                </a:solidFill>
                <a:latin typeface="Arial" panose="020B0604020202020204" pitchFamily="34" charset="0"/>
              </a:rPr>
            </a:br>
            <a:r>
              <a:rPr lang="en-US" sz="1600" dirty="0">
                <a:solidFill>
                  <a:srgbClr val="3A72AF"/>
                </a:solidFill>
                <a:latin typeface="Arial" panose="020B0604020202020204" pitchFamily="34" charset="0"/>
              </a:rPr>
              <a:t>c) Health</a:t>
            </a:r>
            <a:br>
              <a:rPr lang="en-US" sz="1600" dirty="0">
                <a:solidFill>
                  <a:srgbClr val="3A72AF"/>
                </a:solidFill>
                <a:latin typeface="Arial" panose="020B0604020202020204" pitchFamily="34" charset="0"/>
              </a:rPr>
            </a:br>
            <a:r>
              <a:rPr lang="en-US" sz="1600" dirty="0">
                <a:solidFill>
                  <a:srgbClr val="3A72AF"/>
                </a:solidFill>
                <a:latin typeface="Arial" panose="020B0604020202020204" pitchFamily="34" charset="0"/>
              </a:rPr>
              <a:t>d) Nationality</a:t>
            </a:r>
          </a:p>
          <a:p>
            <a:pPr marL="514350" indent="-514350">
              <a:buFont typeface="+mj-lt"/>
              <a:buAutoNum type="arabicPeriod"/>
            </a:pPr>
            <a:endParaRPr lang="en-US" sz="1600" dirty="0">
              <a:solidFill>
                <a:srgbClr val="3A72AF"/>
              </a:solidFill>
              <a:latin typeface="Arial" panose="020B0604020202020204" pitchFamily="34" charset="0"/>
            </a:endParaRPr>
          </a:p>
          <a:p>
            <a:endParaRPr lang="en-IN" dirty="0"/>
          </a:p>
        </p:txBody>
      </p:sp>
      <p:sp>
        <p:nvSpPr>
          <p:cNvPr id="4" name="Slide Number Placeholder 3">
            <a:extLst>
              <a:ext uri="{FF2B5EF4-FFF2-40B4-BE49-F238E27FC236}">
                <a16:creationId xmlns:a16="http://schemas.microsoft.com/office/drawing/2014/main" id="{32FBD734-346F-4D79-9971-60166A0BFD5F}"/>
              </a:ext>
            </a:extLst>
          </p:cNvPr>
          <p:cNvSpPr>
            <a:spLocks noGrp="1"/>
          </p:cNvSpPr>
          <p:nvPr>
            <p:ph type="sldNum" sz="quarter" idx="12"/>
          </p:nvPr>
        </p:nvSpPr>
        <p:spPr/>
        <p:txBody>
          <a:bodyPr/>
          <a:lstStyle/>
          <a:p>
            <a:fld id="{9B4D7943-165E-463D-9399-52FC5B8F2B71}" type="slidenum">
              <a:rPr lang="en-US" smtClean="0"/>
              <a:pPr/>
              <a:t>46</a:t>
            </a:fld>
            <a:endParaRPr lang="en-US"/>
          </a:p>
        </p:txBody>
      </p:sp>
    </p:spTree>
    <p:extLst>
      <p:ext uri="{BB962C8B-B14F-4D97-AF65-F5344CB8AC3E}">
        <p14:creationId xmlns:p14="http://schemas.microsoft.com/office/powerpoint/2010/main" val="383755176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43EDA-3C3E-4864-9763-8298AC974FE8}"/>
              </a:ext>
            </a:extLst>
          </p:cNvPr>
          <p:cNvSpPr>
            <a:spLocks noGrp="1"/>
          </p:cNvSpPr>
          <p:nvPr>
            <p:ph type="title"/>
          </p:nvPr>
        </p:nvSpPr>
        <p:spPr/>
        <p:txBody>
          <a:bodyPr/>
          <a:lstStyle/>
          <a:p>
            <a:pPr algn="ctr"/>
            <a:r>
              <a:rPr lang="en-US" sz="3100" b="0" dirty="0">
                <a:solidFill>
                  <a:srgbClr val="3A3A3A"/>
                </a:solidFill>
                <a:latin typeface="Roboto"/>
              </a:rPr>
              <a:t>References</a:t>
            </a:r>
            <a:endParaRPr lang="en-IN" sz="3100" b="0" dirty="0">
              <a:solidFill>
                <a:srgbClr val="3A3A3A"/>
              </a:solidFill>
              <a:latin typeface="Roboto"/>
            </a:endParaRPr>
          </a:p>
        </p:txBody>
      </p:sp>
      <p:sp>
        <p:nvSpPr>
          <p:cNvPr id="3" name="Content Placeholder 2">
            <a:extLst>
              <a:ext uri="{FF2B5EF4-FFF2-40B4-BE49-F238E27FC236}">
                <a16:creationId xmlns:a16="http://schemas.microsoft.com/office/drawing/2014/main" id="{58415B5B-9971-410D-AB1C-EF4734608320}"/>
              </a:ext>
            </a:extLst>
          </p:cNvPr>
          <p:cNvSpPr>
            <a:spLocks noGrp="1"/>
          </p:cNvSpPr>
          <p:nvPr>
            <p:ph idx="1"/>
          </p:nvPr>
        </p:nvSpPr>
        <p:spPr/>
        <p:txBody>
          <a:bodyPr>
            <a:normAutofit fontScale="55000" lnSpcReduction="20000"/>
          </a:bodyPr>
          <a:lstStyle/>
          <a:p>
            <a:r>
              <a:rPr lang="en-US" dirty="0"/>
              <a:t>(</a:t>
            </a:r>
            <a:r>
              <a:rPr lang="en-US" dirty="0">
                <a:hlinkClick r:id="rId2">
                  <a:extLst>
                    <a:ext uri="{A12FA001-AC4F-418D-AE19-62706E023703}">
                      <ahyp:hlinkClr xmlns:ahyp="http://schemas.microsoft.com/office/drawing/2018/hyperlinkcolor" val="tx"/>
                    </a:ext>
                  </a:extLst>
                </a:hlinkClick>
              </a:rPr>
              <a:t>http://education.yahoo.com/</a:t>
            </a:r>
            <a:r>
              <a:rPr lang="en-US" dirty="0"/>
              <a:t> reference/dictionary/entry/letter)</a:t>
            </a:r>
          </a:p>
          <a:p>
            <a:r>
              <a:rPr lang="en-IN" dirty="0">
                <a:hlinkClick r:id="rId3">
                  <a:extLst>
                    <a:ext uri="{A12FA001-AC4F-418D-AE19-62706E023703}">
                      <ahyp:hlinkClr xmlns:ahyp="http://schemas.microsoft.com/office/drawing/2018/hyperlinkcolor" val="tx"/>
                    </a:ext>
                  </a:extLst>
                </a:hlinkClick>
              </a:rPr>
              <a:t>https://docs.google.com/presentation/d/1yLvbY8OyBHA2lFeK0bSrqm7qFQfNTldB80AL9C3a6g0/htmlpresent</a:t>
            </a:r>
            <a:endParaRPr lang="en-IN" dirty="0"/>
          </a:p>
          <a:p>
            <a:r>
              <a:rPr lang="en-US" dirty="0"/>
              <a:t>(</a:t>
            </a:r>
            <a:r>
              <a:rPr lang="en-US" dirty="0">
                <a:hlinkClick r:id="rId2">
                  <a:extLst>
                    <a:ext uri="{A12FA001-AC4F-418D-AE19-62706E023703}">
                      <ahyp:hlinkClr xmlns:ahyp="http://schemas.microsoft.com/office/drawing/2018/hyperlinkcolor" val="tx"/>
                    </a:ext>
                  </a:extLst>
                </a:hlinkClick>
              </a:rPr>
              <a:t>http://education.yahoo.com/</a:t>
            </a:r>
            <a:r>
              <a:rPr lang="en-US" dirty="0"/>
              <a:t> reference/dictionary/entry/letter)</a:t>
            </a:r>
          </a:p>
          <a:p>
            <a:r>
              <a:rPr lang="en-US" sz="2800" b="0" i="0" u="none" strike="noStrike" dirty="0">
                <a:effectLst/>
                <a:latin typeface="arial" panose="020B0604020202020204" pitchFamily="34" charset="0"/>
                <a:hlinkClick r:id="rId4">
                  <a:extLst>
                    <a:ext uri="{A12FA001-AC4F-418D-AE19-62706E023703}">
                      <ahyp:hlinkClr xmlns:ahyp="http://schemas.microsoft.com/office/drawing/2018/hyperlinkcolor" val="tx"/>
                    </a:ext>
                  </a:extLst>
                </a:hlinkClick>
              </a:rPr>
              <a:t>www.fsb.miamioh.edu › HWI-handout-</a:t>
            </a:r>
            <a:r>
              <a:rPr lang="en-US" sz="2800" b="0" i="0" u="none" strike="noStrike" dirty="0" err="1">
                <a:effectLst/>
                <a:latin typeface="arial" panose="020B0604020202020204" pitchFamily="34" charset="0"/>
                <a:hlinkClick r:id="rId4">
                  <a:extLst>
                    <a:ext uri="{A12FA001-AC4F-418D-AE19-62706E023703}">
                      <ahyp:hlinkClr xmlns:ahyp="http://schemas.microsoft.com/office/drawing/2018/hyperlinkcolor" val="tx"/>
                    </a:ext>
                  </a:extLst>
                </a:hlinkClick>
              </a:rPr>
              <a:t>CsofBusComm</a:t>
            </a:r>
            <a:endParaRPr lang="en-US" sz="2800" b="0" i="0" u="none" strike="noStrike" dirty="0">
              <a:effectLst/>
              <a:latin typeface="arial" panose="020B0604020202020204" pitchFamily="34" charset="0"/>
              <a:hlinkClick r:id="rId4">
                <a:extLst>
                  <a:ext uri="{A12FA001-AC4F-418D-AE19-62706E023703}">
                    <ahyp:hlinkClr xmlns:ahyp="http://schemas.microsoft.com/office/drawing/2018/hyperlinkcolor" val="tx"/>
                  </a:ext>
                </a:extLst>
              </a:hlinkClick>
            </a:endParaRPr>
          </a:p>
          <a:p>
            <a:r>
              <a:rPr lang="en-US" sz="2800" dirty="0">
                <a:latin typeface="Arial" pitchFamily="34" charset="0"/>
                <a:cs typeface="Arial" pitchFamily="34" charset="0"/>
              </a:rPr>
              <a:t>Chaturvedi. P.D ( 2011). Business Communication: Concepts, Cases, and Applications, Second edition, Pearson Education India.</a:t>
            </a:r>
          </a:p>
          <a:p>
            <a:r>
              <a:rPr lang="en-US" sz="2800" dirty="0">
                <a:solidFill>
                  <a:srgbClr val="FFC000"/>
                </a:solidFill>
                <a:latin typeface="Arial" pitchFamily="34" charset="0"/>
                <a:cs typeface="Arial" pitchFamily="34" charset="0"/>
              </a:rPr>
              <a:t>https://docs.google.com/viewer?a=v&amp;pid=sites&amp;srcid=ZGVmYXVsdGRvbWFpbnxvbG</a:t>
            </a:r>
          </a:p>
          <a:p>
            <a:pPr>
              <a:buNone/>
            </a:pPr>
            <a:r>
              <a:rPr lang="en-US" sz="2800" dirty="0">
                <a:solidFill>
                  <a:srgbClr val="FFC000"/>
                </a:solidFill>
                <a:latin typeface="Arial" pitchFamily="34" charset="0"/>
                <a:cs typeface="Arial" pitchFamily="34" charset="0"/>
              </a:rPr>
              <a:t>Vya2RyZXN8Z3g6MjU4MTc4NTNmMTdjMWVjNg</a:t>
            </a:r>
            <a:endParaRPr lang="en-US" sz="2800" dirty="0">
              <a:latin typeface="Arial" pitchFamily="34" charset="0"/>
              <a:cs typeface="Arial" pitchFamily="34" charset="0"/>
            </a:endParaRPr>
          </a:p>
          <a:p>
            <a:r>
              <a:rPr lang="en-US" sz="2800" dirty="0">
                <a:latin typeface="Arial" pitchFamily="34" charset="0"/>
                <a:cs typeface="Arial" pitchFamily="34" charset="0"/>
              </a:rPr>
              <a:t>Rizvi, A. R. ( 2018) ‘Effective Technical Communication’ 2nd edition, McGraw Hill Education Private Limited, Chennai.</a:t>
            </a:r>
          </a:p>
          <a:p>
            <a:r>
              <a:rPr lang="en-US" sz="2800" dirty="0"/>
              <a:t>Mishra, B. &amp; Sharma, S.(2010) Communication Skills for Engineers and Scientists. </a:t>
            </a:r>
            <a:r>
              <a:rPr lang="en-US" sz="2800"/>
              <a:t>First edition, PHI Learning Ltd.</a:t>
            </a:r>
          </a:p>
          <a:p>
            <a:endParaRPr lang="en-US" sz="2800" b="0" i="0" u="none" strike="noStrike" dirty="0">
              <a:effectLst/>
              <a:latin typeface="arial" panose="020B0604020202020204" pitchFamily="34" charset="0"/>
              <a:hlinkClick r:id="rId4">
                <a:extLst>
                  <a:ext uri="{A12FA001-AC4F-418D-AE19-62706E023703}">
                    <ahyp:hlinkClr xmlns:ahyp="http://schemas.microsoft.com/office/drawing/2018/hyperlinkcolor" val="tx"/>
                  </a:ext>
                </a:extLst>
              </a:hlinkClick>
            </a:endParaRPr>
          </a:p>
          <a:p>
            <a:endParaRPr lang="en-US" sz="2800" b="0" i="0" u="none" strike="noStrike" dirty="0">
              <a:effectLst/>
              <a:latin typeface="arial" panose="020B0604020202020204" pitchFamily="34" charset="0"/>
              <a:hlinkClick r:id="rId4">
                <a:extLst>
                  <a:ext uri="{A12FA001-AC4F-418D-AE19-62706E023703}">
                    <ahyp:hlinkClr xmlns:ahyp="http://schemas.microsoft.com/office/drawing/2018/hyperlinkcolor" val="tx"/>
                  </a:ext>
                </a:extLst>
              </a:hlinkClick>
            </a:endParaRPr>
          </a:p>
          <a:p>
            <a:endParaRPr lang="en-US" dirty="0"/>
          </a:p>
          <a:p>
            <a:endParaRPr lang="en-IN" dirty="0"/>
          </a:p>
          <a:p>
            <a:endParaRPr lang="en-US" dirty="0"/>
          </a:p>
          <a:p>
            <a:endParaRPr lang="en-IN" dirty="0"/>
          </a:p>
        </p:txBody>
      </p:sp>
      <p:sp>
        <p:nvSpPr>
          <p:cNvPr id="4" name="Slide Number Placeholder 3">
            <a:extLst>
              <a:ext uri="{FF2B5EF4-FFF2-40B4-BE49-F238E27FC236}">
                <a16:creationId xmlns:a16="http://schemas.microsoft.com/office/drawing/2014/main" id="{11E384B5-9AD3-4940-9547-E2EC192416FD}"/>
              </a:ext>
            </a:extLst>
          </p:cNvPr>
          <p:cNvSpPr>
            <a:spLocks noGrp="1"/>
          </p:cNvSpPr>
          <p:nvPr>
            <p:ph type="sldNum" sz="quarter" idx="12"/>
          </p:nvPr>
        </p:nvSpPr>
        <p:spPr/>
        <p:txBody>
          <a:bodyPr/>
          <a:lstStyle/>
          <a:p>
            <a:fld id="{9B4D7943-165E-463D-9399-52FC5B8F2B71}" type="slidenum">
              <a:rPr lang="en-US" smtClean="0"/>
              <a:pPr/>
              <a:t>47</a:t>
            </a:fld>
            <a:endParaRPr lang="en-US"/>
          </a:p>
        </p:txBody>
      </p:sp>
    </p:spTree>
    <p:extLst>
      <p:ext uri="{BB962C8B-B14F-4D97-AF65-F5344CB8AC3E}">
        <p14:creationId xmlns:p14="http://schemas.microsoft.com/office/powerpoint/2010/main" val="3264402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C5A39-BF64-4495-BD14-FC752C5BBF13}"/>
              </a:ext>
            </a:extLst>
          </p:cNvPr>
          <p:cNvSpPr>
            <a:spLocks noGrp="1"/>
          </p:cNvSpPr>
          <p:nvPr>
            <p:ph type="title"/>
          </p:nvPr>
        </p:nvSpPr>
        <p:spPr>
          <a:xfrm>
            <a:off x="1424233" y="457200"/>
            <a:ext cx="7239000" cy="1143000"/>
          </a:xfrm>
        </p:spPr>
        <p:txBody>
          <a:bodyPr>
            <a:normAutofit/>
          </a:bodyPr>
          <a:lstStyle/>
          <a:p>
            <a:r>
              <a:rPr lang="en-US" sz="2900" dirty="0">
                <a:solidFill>
                  <a:schemeClr val="tx1"/>
                </a:solidFill>
                <a:latin typeface="+mn-lt"/>
                <a:ea typeface="+mn-ea"/>
                <a:cs typeface="+mn-cs"/>
              </a:rPr>
              <a:t>Definition :Letter</a:t>
            </a:r>
            <a:br>
              <a:rPr lang="en-US" dirty="0"/>
            </a:br>
            <a:endParaRPr lang="en-IN" dirty="0"/>
          </a:p>
        </p:txBody>
      </p:sp>
      <p:sp>
        <p:nvSpPr>
          <p:cNvPr id="3" name="Content Placeholder 2">
            <a:extLst>
              <a:ext uri="{FF2B5EF4-FFF2-40B4-BE49-F238E27FC236}">
                <a16:creationId xmlns:a16="http://schemas.microsoft.com/office/drawing/2014/main" id="{A6227766-50E6-4010-936F-929EE97B596D}"/>
              </a:ext>
            </a:extLst>
          </p:cNvPr>
          <p:cNvSpPr>
            <a:spLocks noGrp="1"/>
          </p:cNvSpPr>
          <p:nvPr>
            <p:ph idx="1"/>
          </p:nvPr>
        </p:nvSpPr>
        <p:spPr>
          <a:xfrm>
            <a:off x="457200" y="1219200"/>
            <a:ext cx="7239000" cy="5236536"/>
          </a:xfrm>
        </p:spPr>
        <p:txBody>
          <a:bodyPr>
            <a:normAutofit/>
          </a:bodyPr>
          <a:lstStyle/>
          <a:p>
            <a:r>
              <a:rPr lang="en-US" dirty="0"/>
              <a:t>“A written or printed communication directed to a person or organization.”</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IN" dirty="0"/>
          </a:p>
        </p:txBody>
      </p:sp>
      <p:sp>
        <p:nvSpPr>
          <p:cNvPr id="4" name="Slide Number Placeholder 3">
            <a:extLst>
              <a:ext uri="{FF2B5EF4-FFF2-40B4-BE49-F238E27FC236}">
                <a16:creationId xmlns:a16="http://schemas.microsoft.com/office/drawing/2014/main" id="{F863FE7A-61C6-4719-BEF6-13B76EE71097}"/>
              </a:ext>
            </a:extLst>
          </p:cNvPr>
          <p:cNvSpPr>
            <a:spLocks noGrp="1"/>
          </p:cNvSpPr>
          <p:nvPr>
            <p:ph type="sldNum" sz="quarter" idx="12"/>
          </p:nvPr>
        </p:nvSpPr>
        <p:spPr/>
        <p:txBody>
          <a:bodyPr/>
          <a:lstStyle/>
          <a:p>
            <a:fld id="{9B4D7943-165E-463D-9399-52FC5B8F2B71}" type="slidenum">
              <a:rPr lang="en-US" smtClean="0"/>
              <a:pPr/>
              <a:t>5</a:t>
            </a:fld>
            <a:endParaRPr lang="en-US"/>
          </a:p>
        </p:txBody>
      </p:sp>
    </p:spTree>
    <p:extLst>
      <p:ext uri="{BB962C8B-B14F-4D97-AF65-F5344CB8AC3E}">
        <p14:creationId xmlns:p14="http://schemas.microsoft.com/office/powerpoint/2010/main" val="16808129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1B6C74-B469-4BB0-9220-F88DBC7EEFB5}"/>
              </a:ext>
            </a:extLst>
          </p:cNvPr>
          <p:cNvSpPr>
            <a:spLocks noGrp="1"/>
          </p:cNvSpPr>
          <p:nvPr>
            <p:ph type="title"/>
          </p:nvPr>
        </p:nvSpPr>
        <p:spPr/>
        <p:txBody>
          <a:bodyPr/>
          <a:lstStyle/>
          <a:p>
            <a:r>
              <a:rPr lang="en-IN" sz="2900" dirty="0">
                <a:solidFill>
                  <a:schemeClr val="tx1"/>
                </a:solidFill>
                <a:latin typeface="+mn-lt"/>
                <a:ea typeface="+mn-ea"/>
                <a:cs typeface="+mn-cs"/>
              </a:rPr>
              <a:t>Letter</a:t>
            </a:r>
            <a:r>
              <a:rPr lang="en-IN" dirty="0"/>
              <a:t> </a:t>
            </a:r>
            <a:r>
              <a:rPr lang="en-IN" sz="2900" dirty="0">
                <a:solidFill>
                  <a:schemeClr val="tx1"/>
                </a:solidFill>
                <a:latin typeface="+mn-lt"/>
                <a:ea typeface="+mn-ea"/>
                <a:cs typeface="+mn-cs"/>
              </a:rPr>
              <a:t>Writing Etiquettes</a:t>
            </a:r>
          </a:p>
        </p:txBody>
      </p:sp>
      <p:sp>
        <p:nvSpPr>
          <p:cNvPr id="3" name="Content Placeholder 2">
            <a:extLst>
              <a:ext uri="{FF2B5EF4-FFF2-40B4-BE49-F238E27FC236}">
                <a16:creationId xmlns:a16="http://schemas.microsoft.com/office/drawing/2014/main" id="{1A3B05E8-963B-4F9C-9856-A801C4150E6E}"/>
              </a:ext>
            </a:extLst>
          </p:cNvPr>
          <p:cNvSpPr>
            <a:spLocks noGrp="1"/>
          </p:cNvSpPr>
          <p:nvPr>
            <p:ph idx="1"/>
          </p:nvPr>
        </p:nvSpPr>
        <p:spPr/>
        <p:txBody>
          <a:bodyPr>
            <a:normAutofit fontScale="62500" lnSpcReduction="20000"/>
          </a:bodyPr>
          <a:lstStyle/>
          <a:p>
            <a:r>
              <a:rPr lang="en-US" dirty="0"/>
              <a:t>Etiquettes are good manners or appropriate or accepted social practices that reflect and promote civility.</a:t>
            </a:r>
          </a:p>
          <a:p>
            <a:pPr marL="0" indent="0">
              <a:buNone/>
            </a:pPr>
            <a:r>
              <a:rPr lang="en-US" dirty="0"/>
              <a:t>​</a:t>
            </a:r>
          </a:p>
          <a:p>
            <a:pPr marL="0" indent="0">
              <a:buNone/>
            </a:pPr>
            <a:r>
              <a:rPr lang="en-US" b="1" u="sng" dirty="0"/>
              <a:t>When should you write a letter?</a:t>
            </a:r>
            <a:endParaRPr lang="en-US" b="1" dirty="0"/>
          </a:p>
          <a:p>
            <a:r>
              <a:rPr lang="en-US" dirty="0"/>
              <a:t>To thank someone who has been gracious, kind or helpful to you</a:t>
            </a:r>
          </a:p>
          <a:p>
            <a:pPr marL="0" indent="0">
              <a:buNone/>
            </a:pPr>
            <a:r>
              <a:rPr lang="en-US" dirty="0"/>
              <a:t>​</a:t>
            </a:r>
          </a:p>
          <a:p>
            <a:r>
              <a:rPr lang="en-US" dirty="0"/>
              <a:t>When you need assistance or answers to help you make intelligent decisions.</a:t>
            </a:r>
          </a:p>
          <a:p>
            <a:pPr marL="0" indent="0">
              <a:buNone/>
            </a:pPr>
            <a:r>
              <a:rPr lang="en-US" dirty="0"/>
              <a:t>​</a:t>
            </a:r>
          </a:p>
          <a:p>
            <a:r>
              <a:rPr lang="en-US" dirty="0"/>
              <a:t>To respond to a letter or letter request that you have recently received. (do not wait too long)</a:t>
            </a:r>
          </a:p>
          <a:p>
            <a:pPr marL="0" indent="0">
              <a:buNone/>
            </a:pPr>
            <a:r>
              <a:rPr lang="en-US" dirty="0"/>
              <a:t>​</a:t>
            </a:r>
          </a:p>
          <a:p>
            <a:r>
              <a:rPr lang="en-US" dirty="0"/>
              <a:t>To create legal documents that record information and support claims.</a:t>
            </a:r>
          </a:p>
          <a:p>
            <a:pPr marL="0" indent="0">
              <a:buNone/>
            </a:pPr>
            <a:r>
              <a:rPr lang="en-US" dirty="0"/>
              <a:t>​</a:t>
            </a:r>
          </a:p>
          <a:p>
            <a:r>
              <a:rPr lang="en-US" dirty="0"/>
              <a:t>To show that you are a courteous and professional.</a:t>
            </a:r>
          </a:p>
          <a:p>
            <a:endParaRPr lang="en-IN" dirty="0"/>
          </a:p>
        </p:txBody>
      </p:sp>
      <p:sp>
        <p:nvSpPr>
          <p:cNvPr id="4" name="Slide Number Placeholder 3">
            <a:extLst>
              <a:ext uri="{FF2B5EF4-FFF2-40B4-BE49-F238E27FC236}">
                <a16:creationId xmlns:a16="http://schemas.microsoft.com/office/drawing/2014/main" id="{672522D3-B462-4586-B8E4-5D7EF5ACBEF6}"/>
              </a:ext>
            </a:extLst>
          </p:cNvPr>
          <p:cNvSpPr>
            <a:spLocks noGrp="1"/>
          </p:cNvSpPr>
          <p:nvPr>
            <p:ph type="sldNum" sz="quarter" idx="12"/>
          </p:nvPr>
        </p:nvSpPr>
        <p:spPr/>
        <p:txBody>
          <a:bodyPr/>
          <a:lstStyle/>
          <a:p>
            <a:fld id="{9B4D7943-165E-463D-9399-52FC5B8F2B71}" type="slidenum">
              <a:rPr lang="en-US" smtClean="0"/>
              <a:pPr/>
              <a:t>6</a:t>
            </a:fld>
            <a:endParaRPr lang="en-US"/>
          </a:p>
        </p:txBody>
      </p:sp>
    </p:spTree>
    <p:extLst>
      <p:ext uri="{BB962C8B-B14F-4D97-AF65-F5344CB8AC3E}">
        <p14:creationId xmlns:p14="http://schemas.microsoft.com/office/powerpoint/2010/main" val="38143386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63F51-0518-4D77-B18D-1B10EF36C38E}"/>
              </a:ext>
            </a:extLst>
          </p:cNvPr>
          <p:cNvSpPr>
            <a:spLocks noGrp="1"/>
          </p:cNvSpPr>
          <p:nvPr>
            <p:ph type="title"/>
          </p:nvPr>
        </p:nvSpPr>
        <p:spPr/>
        <p:txBody>
          <a:bodyPr>
            <a:normAutofit/>
          </a:bodyPr>
          <a:lstStyle/>
          <a:p>
            <a:r>
              <a:rPr lang="en-US" sz="2900" dirty="0">
                <a:solidFill>
                  <a:schemeClr val="tx1"/>
                </a:solidFill>
                <a:latin typeface="+mn-lt"/>
                <a:ea typeface="+mn-ea"/>
                <a:cs typeface="+mn-cs"/>
              </a:rPr>
              <a:t>Why letter writing matters</a:t>
            </a:r>
            <a:br>
              <a:rPr lang="en-US" cap="small" dirty="0"/>
            </a:br>
            <a:endParaRPr lang="en-IN" dirty="0"/>
          </a:p>
        </p:txBody>
      </p:sp>
      <p:sp>
        <p:nvSpPr>
          <p:cNvPr id="3" name="Content Placeholder 2">
            <a:extLst>
              <a:ext uri="{FF2B5EF4-FFF2-40B4-BE49-F238E27FC236}">
                <a16:creationId xmlns:a16="http://schemas.microsoft.com/office/drawing/2014/main" id="{220F7B8A-22BC-4D43-93A2-CBC0B4458CA5}"/>
              </a:ext>
            </a:extLst>
          </p:cNvPr>
          <p:cNvSpPr>
            <a:spLocks noGrp="1"/>
          </p:cNvSpPr>
          <p:nvPr>
            <p:ph idx="1"/>
          </p:nvPr>
        </p:nvSpPr>
        <p:spPr>
          <a:xfrm>
            <a:off x="457200" y="1295400"/>
            <a:ext cx="7239000" cy="5160336"/>
          </a:xfrm>
        </p:spPr>
        <p:txBody>
          <a:bodyPr>
            <a:normAutofit/>
          </a:bodyPr>
          <a:lstStyle/>
          <a:p>
            <a:pPr marL="0" indent="0">
              <a:buNone/>
            </a:pPr>
            <a:r>
              <a:rPr lang="en-US" dirty="0"/>
              <a:t>“A writer, writing away, can always fix himself up to make himself more presentable, but a man who has </a:t>
            </a:r>
            <a:r>
              <a:rPr lang="en-US" i="1" dirty="0"/>
              <a:t>written a letter</a:t>
            </a:r>
            <a:r>
              <a:rPr lang="en-US" dirty="0"/>
              <a:t> is stuck with it for all time.”  E. B. White</a:t>
            </a:r>
          </a:p>
          <a:p>
            <a:pPr marL="0" indent="0">
              <a:buNone/>
            </a:pPr>
            <a:endParaRPr lang="en-US" dirty="0"/>
          </a:p>
          <a:p>
            <a:r>
              <a:rPr lang="en-US" dirty="0"/>
              <a:t>Letters should be truthful as they may become a permanent record of what you know, think or feel at the time you are writing the letter.</a:t>
            </a:r>
          </a:p>
          <a:p>
            <a:pPr marL="0" indent="0">
              <a:buNone/>
            </a:pPr>
            <a:r>
              <a:rPr lang="en-US" dirty="0"/>
              <a:t>​</a:t>
            </a:r>
          </a:p>
          <a:p>
            <a:r>
              <a:rPr lang="en-US" dirty="0"/>
              <a:t>Letters have come back to haunt many people.</a:t>
            </a:r>
          </a:p>
          <a:p>
            <a:pPr marL="0" indent="0">
              <a:buNone/>
            </a:pPr>
            <a:r>
              <a:rPr lang="en-US" dirty="0"/>
              <a:t>​</a:t>
            </a:r>
          </a:p>
          <a:p>
            <a:r>
              <a:rPr lang="en-US" dirty="0"/>
              <a:t>Letters reflect your character and personality</a:t>
            </a:r>
          </a:p>
          <a:p>
            <a:endParaRPr lang="en-US" dirty="0"/>
          </a:p>
          <a:p>
            <a:endParaRPr lang="en-IN" dirty="0"/>
          </a:p>
        </p:txBody>
      </p:sp>
      <p:sp>
        <p:nvSpPr>
          <p:cNvPr id="4" name="Slide Number Placeholder 3">
            <a:extLst>
              <a:ext uri="{FF2B5EF4-FFF2-40B4-BE49-F238E27FC236}">
                <a16:creationId xmlns:a16="http://schemas.microsoft.com/office/drawing/2014/main" id="{E4C357C7-A556-40DF-A0DB-C433AE33FEC4}"/>
              </a:ext>
            </a:extLst>
          </p:cNvPr>
          <p:cNvSpPr>
            <a:spLocks noGrp="1"/>
          </p:cNvSpPr>
          <p:nvPr>
            <p:ph type="sldNum" sz="quarter" idx="12"/>
          </p:nvPr>
        </p:nvSpPr>
        <p:spPr/>
        <p:txBody>
          <a:bodyPr/>
          <a:lstStyle/>
          <a:p>
            <a:fld id="{9B4D7943-165E-463D-9399-52FC5B8F2B71}" type="slidenum">
              <a:rPr lang="en-US" smtClean="0"/>
              <a:pPr/>
              <a:t>7</a:t>
            </a:fld>
            <a:endParaRPr lang="en-US"/>
          </a:p>
        </p:txBody>
      </p:sp>
    </p:spTree>
    <p:extLst>
      <p:ext uri="{BB962C8B-B14F-4D97-AF65-F5344CB8AC3E}">
        <p14:creationId xmlns:p14="http://schemas.microsoft.com/office/powerpoint/2010/main" val="27804064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20040"/>
            <a:ext cx="7086600" cy="1143000"/>
          </a:xfrm>
        </p:spPr>
        <p:txBody>
          <a:bodyPr>
            <a:normAutofit/>
          </a:bodyPr>
          <a:lstStyle/>
          <a:p>
            <a:r>
              <a:rPr lang="en-US" sz="2700" dirty="0">
                <a:solidFill>
                  <a:schemeClr val="tx1"/>
                </a:solidFill>
                <a:latin typeface="Calibri" pitchFamily="34" charset="0"/>
                <a:ea typeface="+mn-ea"/>
                <a:cs typeface="+mn-cs"/>
              </a:rPr>
              <a:t>Aim of letter writing </a:t>
            </a:r>
            <a:br>
              <a:rPr lang="en-US" dirty="0">
                <a:latin typeface="Calibri" pitchFamily="34" charset="0"/>
              </a:rPr>
            </a:br>
            <a:endParaRPr lang="en-US" dirty="0"/>
          </a:p>
        </p:txBody>
      </p:sp>
      <p:sp>
        <p:nvSpPr>
          <p:cNvPr id="3" name="Content Placeholder 2"/>
          <p:cNvSpPr>
            <a:spLocks noGrp="1"/>
          </p:cNvSpPr>
          <p:nvPr>
            <p:ph idx="1"/>
          </p:nvPr>
        </p:nvSpPr>
        <p:spPr/>
        <p:txBody>
          <a:bodyPr>
            <a:normAutofit/>
          </a:bodyPr>
          <a:lstStyle/>
          <a:p>
            <a:r>
              <a:rPr lang="en-US" sz="2400" dirty="0">
                <a:latin typeface="Calibri" pitchFamily="34" charset="0"/>
              </a:rPr>
              <a:t>To persuade your reader to agree to what you say, and to act accordingly</a:t>
            </a:r>
          </a:p>
          <a:p>
            <a:r>
              <a:rPr lang="en-US" sz="2400" dirty="0"/>
              <a:t> We are  living  in a technology driven  world and we prefer Emails, text etc. </a:t>
            </a:r>
          </a:p>
          <a:p>
            <a:r>
              <a:rPr lang="en-US" sz="2400" dirty="0"/>
              <a:t> Nevertheless, letters still have importance and  a major use in Indian society.</a:t>
            </a:r>
          </a:p>
          <a:p>
            <a:r>
              <a:rPr lang="en-US" sz="2400" dirty="0"/>
              <a:t>We must know how to write formal letters because they generally stay on record. </a:t>
            </a:r>
          </a:p>
          <a:p>
            <a:endParaRPr lang="en-US" sz="2400" dirty="0">
              <a:latin typeface="Calibri" pitchFamily="34" charset="0"/>
            </a:endParaRPr>
          </a:p>
          <a:p>
            <a:endParaRPr lang="en-US" sz="2400" dirty="0">
              <a:latin typeface="Calibri" pitchFamily="34" charset="0"/>
            </a:endParaRPr>
          </a:p>
          <a:p>
            <a:endParaRPr lang="en-US" sz="2400" dirty="0">
              <a:latin typeface="Calibri" pitchFamily="34" charset="0"/>
            </a:endParaRPr>
          </a:p>
          <a:p>
            <a:pPr>
              <a:buNone/>
            </a:pPr>
            <a:endParaRPr lang="en-US" sz="2400" dirty="0">
              <a:latin typeface="Calibri" pitchFamily="34" charset="0"/>
            </a:endParaRPr>
          </a:p>
          <a:p>
            <a:pPr>
              <a:buNone/>
            </a:pPr>
            <a:endParaRPr lang="en-US" dirty="0"/>
          </a:p>
        </p:txBody>
      </p:sp>
      <p:sp>
        <p:nvSpPr>
          <p:cNvPr id="4" name="Slide Number Placeholder 3">
            <a:extLst>
              <a:ext uri="{FF2B5EF4-FFF2-40B4-BE49-F238E27FC236}">
                <a16:creationId xmlns:a16="http://schemas.microsoft.com/office/drawing/2014/main" id="{D14F13A9-A6DC-47AF-AA5B-A0AC36896EBD}"/>
              </a:ext>
            </a:extLst>
          </p:cNvPr>
          <p:cNvSpPr>
            <a:spLocks noGrp="1"/>
          </p:cNvSpPr>
          <p:nvPr>
            <p:ph type="sldNum" sz="quarter" idx="12"/>
          </p:nvPr>
        </p:nvSpPr>
        <p:spPr/>
        <p:txBody>
          <a:bodyPr/>
          <a:lstStyle/>
          <a:p>
            <a:fld id="{9B4D7943-165E-463D-9399-52FC5B8F2B71}" type="slidenum">
              <a:rPr lang="en-US" smtClean="0"/>
              <a:pPr/>
              <a:t>8</a:t>
            </a:fld>
            <a:endParaRPr lang="en-US"/>
          </a:p>
        </p:txBody>
      </p:sp>
    </p:spTree>
    <p:extLst>
      <p:ext uri="{BB962C8B-B14F-4D97-AF65-F5344CB8AC3E}">
        <p14:creationId xmlns:p14="http://schemas.microsoft.com/office/powerpoint/2010/main" val="13492968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5739" y="609600"/>
            <a:ext cx="7239000" cy="1143000"/>
          </a:xfrm>
        </p:spPr>
        <p:txBody>
          <a:bodyPr>
            <a:normAutofit/>
          </a:bodyPr>
          <a:lstStyle/>
          <a:p>
            <a:r>
              <a:rPr lang="en-US" sz="3000" dirty="0">
                <a:solidFill>
                  <a:schemeClr val="tx1"/>
                </a:solidFill>
                <a:latin typeface="Calibri" pitchFamily="34" charset="0"/>
                <a:ea typeface="+mn-ea"/>
                <a:cs typeface="+mn-cs"/>
              </a:rPr>
              <a:t>6 Cs of good letter writing</a:t>
            </a:r>
            <a:br>
              <a:rPr lang="en-US" sz="4000" dirty="0">
                <a:latin typeface="Calibri" pitchFamily="34" charset="0"/>
              </a:rPr>
            </a:br>
            <a:endParaRPr lang="en-US" dirty="0"/>
          </a:p>
        </p:txBody>
      </p:sp>
      <p:sp>
        <p:nvSpPr>
          <p:cNvPr id="3" name="Content Placeholder 2"/>
          <p:cNvSpPr>
            <a:spLocks noGrp="1"/>
          </p:cNvSpPr>
          <p:nvPr>
            <p:ph idx="1"/>
          </p:nvPr>
        </p:nvSpPr>
        <p:spPr>
          <a:xfrm>
            <a:off x="533400" y="1609416"/>
            <a:ext cx="7620000" cy="5248584"/>
          </a:xfrm>
        </p:spPr>
        <p:txBody>
          <a:bodyPr/>
          <a:lstStyle/>
          <a:p>
            <a:r>
              <a:rPr lang="en-US" sz="2400" dirty="0">
                <a:solidFill>
                  <a:schemeClr val="accent1"/>
                </a:solidFill>
                <a:latin typeface="Calibri" pitchFamily="34" charset="0"/>
              </a:rPr>
              <a:t>Clarity			Completeness</a:t>
            </a:r>
          </a:p>
          <a:p>
            <a:endParaRPr lang="en-US" sz="2400" dirty="0">
              <a:solidFill>
                <a:schemeClr val="accent1"/>
              </a:solidFill>
              <a:latin typeface="Calibri" pitchFamily="34" charset="0"/>
            </a:endParaRPr>
          </a:p>
          <a:p>
            <a:r>
              <a:rPr lang="en-US" sz="2400" dirty="0">
                <a:solidFill>
                  <a:schemeClr val="accent1"/>
                </a:solidFill>
                <a:latin typeface="Calibri" pitchFamily="34" charset="0"/>
              </a:rPr>
              <a:t>Conciseness			Consideration</a:t>
            </a:r>
          </a:p>
          <a:p>
            <a:pPr>
              <a:buFontTx/>
              <a:buChar char="•"/>
            </a:pPr>
            <a:endParaRPr lang="en-US" sz="2400" dirty="0">
              <a:solidFill>
                <a:schemeClr val="accent1"/>
              </a:solidFill>
              <a:latin typeface="Calibri" pitchFamily="34" charset="0"/>
            </a:endParaRPr>
          </a:p>
          <a:p>
            <a:r>
              <a:rPr lang="en-US" sz="2400" dirty="0">
                <a:solidFill>
                  <a:schemeClr val="accent1"/>
                </a:solidFill>
                <a:latin typeface="Calibri" pitchFamily="34" charset="0"/>
              </a:rPr>
              <a:t>Correctness			Courtesy</a:t>
            </a:r>
          </a:p>
          <a:p>
            <a:endParaRPr lang="en-US" sz="2400" dirty="0">
              <a:solidFill>
                <a:schemeClr val="accent1"/>
              </a:solidFill>
              <a:latin typeface="Calibri" pitchFamily="34" charset="0"/>
            </a:endParaRPr>
          </a:p>
          <a:p>
            <a:endParaRPr lang="en-US" sz="2400" dirty="0">
              <a:solidFill>
                <a:schemeClr val="accent1"/>
              </a:solidFill>
              <a:latin typeface="Calibri" pitchFamily="34" charset="0"/>
            </a:endParaRPr>
          </a:p>
          <a:p>
            <a:endParaRPr lang="en-US" sz="2400" dirty="0">
              <a:solidFill>
                <a:schemeClr val="accent1"/>
              </a:solidFill>
              <a:latin typeface="Calibri" pitchFamily="34" charset="0"/>
            </a:endParaRPr>
          </a:p>
          <a:p>
            <a:pPr marL="0" indent="0" algn="l">
              <a:buNone/>
            </a:pPr>
            <a:br>
              <a:rPr lang="en-US" sz="1100" b="0" i="0" u="none" strike="noStrike" dirty="0">
                <a:solidFill>
                  <a:srgbClr val="FFDE66"/>
                </a:solidFill>
                <a:effectLst/>
                <a:latin typeface="arial" panose="020B0604020202020204" pitchFamily="34" charset="0"/>
                <a:hlinkClick r:id="rId3">
                  <a:extLst>
                    <a:ext uri="{A12FA001-AC4F-418D-AE19-62706E023703}">
                      <ahyp:hlinkClr xmlns:ahyp="http://schemas.microsoft.com/office/drawing/2018/hyperlinkcolor" val="tx"/>
                    </a:ext>
                  </a:extLst>
                </a:hlinkClick>
              </a:rPr>
            </a:br>
            <a:endParaRPr lang="en-US" sz="1100" b="0" i="0" u="sng" strike="noStrike" dirty="0">
              <a:effectLst/>
              <a:latin typeface="arial" panose="020B0604020202020204" pitchFamily="34" charset="0"/>
              <a:hlinkClick r:id="rId3">
                <a:extLst>
                  <a:ext uri="{A12FA001-AC4F-418D-AE19-62706E023703}">
                    <ahyp:hlinkClr xmlns:ahyp="http://schemas.microsoft.com/office/drawing/2018/hyperlinkcolor" val="tx"/>
                  </a:ext>
                </a:extLst>
              </a:hlinkClick>
            </a:endParaRPr>
          </a:p>
          <a:p>
            <a:endParaRPr lang="en-US" sz="2400" dirty="0">
              <a:latin typeface="Calibri" pitchFamily="34" charset="0"/>
            </a:endParaRPr>
          </a:p>
          <a:p>
            <a:endParaRPr lang="en-US" dirty="0">
              <a:solidFill>
                <a:schemeClr val="accent1"/>
              </a:solidFill>
            </a:endParaRPr>
          </a:p>
        </p:txBody>
      </p:sp>
      <p:sp>
        <p:nvSpPr>
          <p:cNvPr id="4" name="Slide Number Placeholder 3">
            <a:extLst>
              <a:ext uri="{FF2B5EF4-FFF2-40B4-BE49-F238E27FC236}">
                <a16:creationId xmlns:a16="http://schemas.microsoft.com/office/drawing/2014/main" id="{EFB2C6F3-340C-43B8-87E6-D3FE6EDC04AB}"/>
              </a:ext>
            </a:extLst>
          </p:cNvPr>
          <p:cNvSpPr>
            <a:spLocks noGrp="1"/>
          </p:cNvSpPr>
          <p:nvPr>
            <p:ph type="sldNum" sz="quarter" idx="12"/>
          </p:nvPr>
        </p:nvSpPr>
        <p:spPr/>
        <p:txBody>
          <a:bodyPr/>
          <a:lstStyle/>
          <a:p>
            <a:fld id="{9B4D7943-165E-463D-9399-52FC5B8F2B71}" type="slidenum">
              <a:rPr lang="en-US" smtClean="0"/>
              <a:pPr/>
              <a:t>9</a:t>
            </a:fld>
            <a:endParaRPr lang="en-US"/>
          </a:p>
        </p:txBody>
      </p:sp>
    </p:spTree>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Wisp</Template>
  <TotalTime>396</TotalTime>
  <Words>3200</Words>
  <Application>Microsoft Office PowerPoint</Application>
  <PresentationFormat>On-screen Show (4:3)</PresentationFormat>
  <Paragraphs>397</Paragraphs>
  <Slides>47</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47</vt:i4>
      </vt:variant>
    </vt:vector>
  </HeadingPairs>
  <TitlesOfParts>
    <vt:vector size="58" baseType="lpstr">
      <vt:lpstr>Arial</vt:lpstr>
      <vt:lpstr>Arial</vt:lpstr>
      <vt:lpstr>Calibri</vt:lpstr>
      <vt:lpstr>Century Gothic</vt:lpstr>
      <vt:lpstr>Kunstler Script</vt:lpstr>
      <vt:lpstr>Open Sans</vt:lpstr>
      <vt:lpstr>Roboto</vt:lpstr>
      <vt:lpstr>Wingdings</vt:lpstr>
      <vt:lpstr>Wingdings 2</vt:lpstr>
      <vt:lpstr>Wingdings 3</vt:lpstr>
      <vt:lpstr>Wisp</vt:lpstr>
      <vt:lpstr>Letters: Formal Letters,CV/ Resume Email writing</vt:lpstr>
      <vt:lpstr>A Tribute to Late Dr Santosh Dev Ma’am</vt:lpstr>
      <vt:lpstr>A Tribute by Alumnus Prateek Babbar</vt:lpstr>
      <vt:lpstr>Key Points to be Covered</vt:lpstr>
      <vt:lpstr>Definition :Letter </vt:lpstr>
      <vt:lpstr>Letter Writing Etiquettes</vt:lpstr>
      <vt:lpstr>Why letter writing matters </vt:lpstr>
      <vt:lpstr>Aim of letter writing  </vt:lpstr>
      <vt:lpstr>6 Cs of good letter writing </vt:lpstr>
      <vt:lpstr>  Structure of a Letter </vt:lpstr>
      <vt:lpstr>                           Date</vt:lpstr>
      <vt:lpstr>Heading/Sender’s Address</vt:lpstr>
      <vt:lpstr>Example of Heading/Sender’s Address</vt:lpstr>
      <vt:lpstr>Inside address</vt:lpstr>
      <vt:lpstr>Salutation</vt:lpstr>
      <vt:lpstr>PowerPoint Presentation</vt:lpstr>
      <vt:lpstr>The Subject Line</vt:lpstr>
      <vt:lpstr>Body of the letter</vt:lpstr>
      <vt:lpstr>Opening paragraph</vt:lpstr>
      <vt:lpstr>MAIN PARAGRAPH</vt:lpstr>
      <vt:lpstr>Closing paragraph</vt:lpstr>
      <vt:lpstr>Complimentary close</vt:lpstr>
      <vt:lpstr>SIGNATURE</vt:lpstr>
      <vt:lpstr>Enclosure</vt:lpstr>
      <vt:lpstr>Letters of Job Application</vt:lpstr>
      <vt:lpstr>How to capture attention in 8 seconds? ( Cover Letter)</vt:lpstr>
      <vt:lpstr>Example: heading/ first paragraph</vt:lpstr>
      <vt:lpstr>MIDDLE PARAGRAPH</vt:lpstr>
      <vt:lpstr>LAST PARAGRAPH</vt:lpstr>
      <vt:lpstr>What is a Resume?</vt:lpstr>
      <vt:lpstr>What is a Curriculum Vitae (CV)?</vt:lpstr>
      <vt:lpstr>Basic Guidelines</vt:lpstr>
      <vt:lpstr>A Resume is NOT a CV</vt:lpstr>
      <vt:lpstr>Elements of a Resume</vt:lpstr>
      <vt:lpstr>Elements of a Resume </vt:lpstr>
      <vt:lpstr>Elements of a Resume </vt:lpstr>
      <vt:lpstr>Elements of a Resume </vt:lpstr>
      <vt:lpstr>Elements of a Resume </vt:lpstr>
      <vt:lpstr>Resume Dos</vt:lpstr>
      <vt:lpstr>Resume Dos </vt:lpstr>
      <vt:lpstr>Resume Don’ts</vt:lpstr>
      <vt:lpstr>Where to Start for Grad Students</vt:lpstr>
      <vt:lpstr>Writing a Formal Email </vt:lpstr>
      <vt:lpstr>common elements of a formal email:</vt:lpstr>
      <vt:lpstr>PowerPoint Presentation</vt:lpstr>
      <vt:lpstr>MCQ</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Letters: Application CV/ Resume</dc:title>
  <dc:creator>Dell</dc:creator>
  <cp:lastModifiedBy>Saiessh Sharma</cp:lastModifiedBy>
  <cp:revision>67</cp:revision>
  <dcterms:created xsi:type="dcterms:W3CDTF">2018-10-28T10:25:49Z</dcterms:created>
  <dcterms:modified xsi:type="dcterms:W3CDTF">2020-12-05T04:24:03Z</dcterms:modified>
</cp:coreProperties>
</file>