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1"/>
  </p:notesMasterIdLst>
  <p:sldIdLst>
    <p:sldId id="256" r:id="rId3"/>
    <p:sldId id="303" r:id="rId4"/>
    <p:sldId id="329" r:id="rId5"/>
    <p:sldId id="330" r:id="rId6"/>
    <p:sldId id="331" r:id="rId7"/>
    <p:sldId id="332" r:id="rId8"/>
    <p:sldId id="304" r:id="rId9"/>
    <p:sldId id="299" r:id="rId10"/>
    <p:sldId id="290" r:id="rId11"/>
    <p:sldId id="305" r:id="rId12"/>
    <p:sldId id="323" r:id="rId13"/>
    <p:sldId id="308" r:id="rId14"/>
    <p:sldId id="309" r:id="rId15"/>
    <p:sldId id="310" r:id="rId16"/>
    <p:sldId id="311" r:id="rId17"/>
    <p:sldId id="312" r:id="rId18"/>
    <p:sldId id="313" r:id="rId19"/>
    <p:sldId id="314" r:id="rId20"/>
    <p:sldId id="315" r:id="rId21"/>
    <p:sldId id="316" r:id="rId22"/>
    <p:sldId id="317" r:id="rId23"/>
    <p:sldId id="318" r:id="rId24"/>
    <p:sldId id="334" r:id="rId25"/>
    <p:sldId id="319" r:id="rId26"/>
    <p:sldId id="320" r:id="rId27"/>
    <p:sldId id="321" r:id="rId28"/>
    <p:sldId id="322" r:id="rId29"/>
    <p:sldId id="28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p:scale>
          <a:sx n="73" d="100"/>
          <a:sy n="73" d="100"/>
        </p:scale>
        <p:origin x="-126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539D0-18A9-4185-945F-B7AA69A20DF1}" type="datetimeFigureOut">
              <a:rPr lang="en-US" smtClean="0"/>
              <a:pPr/>
              <a:t>10/22/2020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392F17-56E4-4C60-934D-8B5F0D7FFD12}" type="slidenum">
              <a:rPr lang="en-US" smtClean="0"/>
              <a:pPr/>
              <a:t>‹#›</a:t>
            </a:fld>
            <a:endParaRPr lang="en-US"/>
          </a:p>
        </p:txBody>
      </p:sp>
    </p:spTree>
    <p:extLst>
      <p:ext uri="{BB962C8B-B14F-4D97-AF65-F5344CB8AC3E}">
        <p14:creationId xmlns="" xmlns:p14="http://schemas.microsoft.com/office/powerpoint/2010/main" val="3861560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381CFE0E-4691-43AC-8AD5-3727B8C3B41E}" type="datetime1">
              <a:rPr lang="en-US" smtClean="0"/>
              <a:t>10/22/2020</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EDFBB881-3A39-4E41-BEB1-646406A96C38}" type="slidenum">
              <a:rPr lang="en-IN" smtClean="0"/>
              <a:pPr/>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9A40D5-E05D-4828-815E-30F3F772F73E}" type="datetime1">
              <a:rPr lang="en-US" smtClean="0"/>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B881-3A39-4E41-BEB1-646406A96C3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95A4B3-E692-4BA4-ACD5-61E9549AF17D}" type="datetime1">
              <a:rPr lang="en-US" smtClean="0"/>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B881-3A39-4E41-BEB1-646406A96C38}" type="slidenum">
              <a:rPr lang="en-IN" smtClean="0"/>
              <a:pPr/>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7152E34-F807-4879-9890-CE40D5238A3C}" type="datetime1">
              <a:rPr lang="en-US" smtClean="0"/>
              <a:t>10/22/2020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D38BF-9200-4186-AE8A-4CCFED4EDEFB}"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33E5B-1D81-448B-A517-ED0C4945F1BF}" type="datetime1">
              <a:rPr lang="en-US" smtClean="0"/>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38BF-9200-4186-AE8A-4CCFED4EDEFB}"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D6248D-2EED-4F16-9E91-9943DA0991F7}" type="datetime1">
              <a:rPr lang="en-US" smtClean="0"/>
              <a:t>10/22/2020</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D38BF-9200-4186-AE8A-4CCFED4EDEFB}"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5B4D6C0-ED8B-46AB-9744-D9E19CBF8E8E}" type="datetime1">
              <a:rPr lang="en-US" smtClean="0"/>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38BF-9200-4186-AE8A-4CCFED4EDEFB}"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B68254-1D83-422B-A30E-1132B8678923}" type="datetime1">
              <a:rPr lang="en-US" smtClean="0"/>
              <a:t>10/22/2020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D38BF-9200-4186-AE8A-4CCFED4EDEFB}"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711328-6CD6-401C-A6C9-E1D4CD1D30A8}" type="datetime1">
              <a:rPr lang="en-US" smtClean="0"/>
              <a:t>10/22/2020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D38BF-9200-4186-AE8A-4CCFED4EDEFB}"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B2536-8C2F-474B-AF27-8BC289AAE5FE}" type="datetime1">
              <a:rPr lang="en-US" smtClean="0"/>
              <a:t>10/22/2020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D38BF-9200-4186-AE8A-4CCFED4EDEFB}"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F9C8BE-DCB1-4CB8-A986-33078BF7595E}" type="datetime1">
              <a:rPr lang="en-US" smtClean="0"/>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D38BF-9200-4186-AE8A-4CCFED4EDEFB}"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597FD2C-344A-4317-9048-57003D6DAF4C}" type="datetime1">
              <a:rPr lang="en-US" smtClean="0"/>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FBB881-3A39-4E41-BEB1-646406A96C38}" type="slidenum">
              <a:rPr lang="en-IN" smtClean="0"/>
              <a:pPr/>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D428C06-C858-4C92-8FD0-D9452047A315}" type="datetime1">
              <a:rPr lang="en-US" smtClean="0"/>
              <a:t>10/22/2020</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6F4D38BF-9200-4186-AE8A-4CCFED4EDEFB}"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03EC4E2-8C6A-4256-817F-43533F7611CA}" type="datetime1">
              <a:rPr lang="en-US" smtClean="0"/>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38BF-9200-4186-AE8A-4CCFED4EDEFB}"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4D34A1-91B1-4E88-8528-027FB5A3B203}" type="datetime1">
              <a:rPr lang="en-US" smtClean="0"/>
              <a:t>10/22/2020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D38BF-9200-4186-AE8A-4CCFED4EDE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383D6B9-7F20-4FC3-9B4F-33AEE440EC5D}" type="datetime1">
              <a:rPr lang="en-US" smtClean="0"/>
              <a:t>10/22/2020</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EDFBB881-3A39-4E41-BEB1-646406A96C38}" type="slidenum">
              <a:rPr lang="en-IN" smtClean="0"/>
              <a:pPr/>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F3C05A-7866-41F1-81A4-90C6AC53706A}" type="datetime1">
              <a:rPr lang="en-US" smtClean="0"/>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B881-3A39-4E41-BEB1-646406A96C38}" type="slidenum">
              <a:rPr lang="en-IN" smtClean="0"/>
              <a:pPr/>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2E03A58-AE32-41DE-A228-31843375C629}" type="datetime1">
              <a:rPr lang="en-US" smtClean="0"/>
              <a:t>10/22/2020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FBB881-3A39-4E41-BEB1-646406A96C38}" type="slidenum">
              <a:rPr lang="en-IN" smtClean="0"/>
              <a:pPr/>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38418D-BF29-4524-A0AE-ACD51F7073D6}" type="datetime1">
              <a:rPr lang="en-US" smtClean="0"/>
              <a:t>10/22/2020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FBB881-3A39-4E41-BEB1-646406A96C38}" type="slidenum">
              <a:rPr lang="en-IN" smtClean="0"/>
              <a:pPr/>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61ECA-DA8D-4A45-89B9-2CCB577CE5C7}" type="datetime1">
              <a:rPr lang="en-US" smtClean="0"/>
              <a:t>10/22/2020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FBB881-3A39-4E41-BEB1-646406A96C38}" type="slidenum">
              <a:rPr lang="en-IN" smtClean="0"/>
              <a:pPr/>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0A9F7B8-02C3-49CE-95EC-D576CC18949A}" type="datetime1">
              <a:rPr lang="en-US" smtClean="0"/>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B881-3A39-4E41-BEB1-646406A96C38}"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1ADDA8-07B5-4594-B2C4-3F3A49F463D7}" type="datetime1">
              <a:rPr lang="en-US" smtClean="0"/>
              <a:t>10/22/2020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FBB881-3A39-4E41-BEB1-646406A96C38}" type="slidenum">
              <a:rPr lang="en-IN" smtClean="0"/>
              <a:pPr/>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702AACFA-BFFD-4F96-B3A6-86A20DBCFF70}" type="datetime1">
              <a:rPr lang="en-US" smtClean="0"/>
              <a:t>10/22/2020</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DFBB881-3A39-4E41-BEB1-646406A96C38}" type="slidenum">
              <a:rPr lang="en-IN" smtClean="0"/>
              <a:pPr/>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B6FDA7A-E132-4213-937D-90AF9465C905}" type="datetime1">
              <a:rPr lang="en-US" smtClean="0"/>
              <a:t>10/22/2020</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F4D38BF-9200-4186-AE8A-4CCFED4EDEF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www.9novelsread.com/read/robot-visions/350599"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9novelsread.com/read/robot-visions/350599"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britannica.com/art/science-fiction" TargetMode="External"/><Relationship Id="rId2" Type="http://schemas.openxmlformats.org/officeDocument/2006/relationships/hyperlink" Target="http://www.sfcenter.ku.edu/SF-Defined.htm" TargetMode="External"/><Relationship Id="rId1" Type="http://schemas.openxmlformats.org/officeDocument/2006/relationships/slideLayout" Target="../slideLayouts/slideLayout13.xml"/><Relationship Id="rId5" Type="http://schemas.openxmlformats.org/officeDocument/2006/relationships/hyperlink" Target="https://www.grin.com/document/513189" TargetMode="External"/><Relationship Id="rId4" Type="http://schemas.openxmlformats.org/officeDocument/2006/relationships/hyperlink" Target="https://www.9novelsread.com/read/robot-visions/35059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Dept. Of HSS, JIIT </a:t>
            </a:r>
            <a:r>
              <a:rPr lang="en-IN" dirty="0" err="1" smtClean="0"/>
              <a:t>Noida</a:t>
            </a:r>
            <a:endParaRPr lang="en-IN" dirty="0"/>
          </a:p>
        </p:txBody>
      </p:sp>
      <p:sp>
        <p:nvSpPr>
          <p:cNvPr id="2" name="Title 1"/>
          <p:cNvSpPr>
            <a:spLocks noGrp="1"/>
          </p:cNvSpPr>
          <p:nvPr>
            <p:ph type="ctrTitle"/>
          </p:nvPr>
        </p:nvSpPr>
        <p:spPr>
          <a:xfrm>
            <a:off x="422030" y="304800"/>
            <a:ext cx="8229600" cy="2895600"/>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Too Bad</a:t>
            </a:r>
            <a:br>
              <a:rPr lang="en-IN" dirty="0" smtClean="0"/>
            </a:br>
            <a:r>
              <a:rPr lang="en-IN" dirty="0" smtClean="0"/>
              <a:t>by</a:t>
            </a:r>
            <a:br>
              <a:rPr lang="en-IN" dirty="0" smtClean="0"/>
            </a:br>
            <a:r>
              <a:rPr lang="en-IN" dirty="0" smtClean="0"/>
              <a:t>Isaac Asimov</a:t>
            </a:r>
            <a:br>
              <a:rPr lang="en-IN" dirty="0" smtClean="0"/>
            </a:br>
            <a:endParaRPr lang="en-IN"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Characters</a:t>
            </a:r>
            <a:endParaRPr lang="en-US" dirty="0"/>
          </a:p>
        </p:txBody>
      </p:sp>
      <p:sp>
        <p:nvSpPr>
          <p:cNvPr id="3" name="Content Placeholder 2"/>
          <p:cNvSpPr>
            <a:spLocks noGrp="1"/>
          </p:cNvSpPr>
          <p:nvPr>
            <p:ph sz="quarter" idx="1"/>
          </p:nvPr>
        </p:nvSpPr>
        <p:spPr/>
        <p:txBody>
          <a:bodyPr>
            <a:normAutofit lnSpcReduction="10000"/>
          </a:bodyPr>
          <a:lstStyle/>
          <a:p>
            <a:r>
              <a:rPr lang="en-US" sz="2400" dirty="0" smtClean="0"/>
              <a:t>Mike (MIK27): </a:t>
            </a:r>
            <a:r>
              <a:rPr lang="en-US" sz="2400" dirty="0" err="1" smtClean="0"/>
              <a:t>Nano</a:t>
            </a:r>
            <a:r>
              <a:rPr lang="en-US" sz="2400" dirty="0" smtClean="0"/>
              <a:t>-Robot capable of miniaturization; 			   Created to cure cancer</a:t>
            </a:r>
          </a:p>
          <a:p>
            <a:pPr>
              <a:buNone/>
            </a:pPr>
            <a:endParaRPr lang="en-US" sz="2400" dirty="0" smtClean="0"/>
          </a:p>
          <a:p>
            <a:r>
              <a:rPr lang="en-US" sz="2400" dirty="0" smtClean="0"/>
              <a:t>Gregory </a:t>
            </a:r>
            <a:r>
              <a:rPr lang="en-US" sz="2400" dirty="0" err="1" smtClean="0"/>
              <a:t>Arnfeld</a:t>
            </a:r>
            <a:r>
              <a:rPr lang="en-US" sz="2400" dirty="0" smtClean="0"/>
              <a:t>: Scientist; Creator of MIK27;</a:t>
            </a:r>
          </a:p>
          <a:p>
            <a:pPr>
              <a:buNone/>
            </a:pPr>
            <a:r>
              <a:rPr lang="en-US" sz="2400" dirty="0" smtClean="0"/>
              <a:t>                                 suffering from cancer</a:t>
            </a:r>
          </a:p>
          <a:p>
            <a:pPr>
              <a:buNone/>
            </a:pPr>
            <a:r>
              <a:rPr lang="en-US" sz="2400" dirty="0" smtClean="0"/>
              <a:t>                                      </a:t>
            </a:r>
          </a:p>
          <a:p>
            <a:r>
              <a:rPr lang="en-US" sz="2400" dirty="0" err="1" smtClean="0"/>
              <a:t>Tertia</a:t>
            </a:r>
            <a:r>
              <a:rPr lang="en-US" sz="2400" dirty="0" smtClean="0"/>
              <a:t>: </a:t>
            </a:r>
            <a:r>
              <a:rPr lang="en-US" sz="2400" dirty="0" err="1" smtClean="0"/>
              <a:t>Arnefld’s</a:t>
            </a:r>
            <a:r>
              <a:rPr lang="en-US" sz="2400" dirty="0" smtClean="0"/>
              <a:t> Wife</a:t>
            </a:r>
          </a:p>
          <a:p>
            <a:endParaRPr lang="en-US" sz="2400" dirty="0" smtClean="0"/>
          </a:p>
          <a:p>
            <a:r>
              <a:rPr lang="en-US" sz="2400" dirty="0" smtClean="0"/>
              <a:t>Louis </a:t>
            </a:r>
            <a:r>
              <a:rPr lang="en-US" sz="2400" dirty="0" err="1" smtClean="0"/>
              <a:t>Secundo</a:t>
            </a:r>
            <a:r>
              <a:rPr lang="en-US" sz="2400" dirty="0" smtClean="0"/>
              <a:t>: Scientist</a:t>
            </a:r>
          </a:p>
          <a:p>
            <a:pPr>
              <a:buNone/>
            </a:pPr>
            <a:r>
              <a:rPr lang="en-US" sz="2400" dirty="0" smtClean="0"/>
              <a:t>  		</a:t>
            </a:r>
          </a:p>
          <a:p>
            <a:r>
              <a:rPr lang="en-US" sz="2400" dirty="0" smtClean="0"/>
              <a:t>Johannes: Gregory’s Doctor</a:t>
            </a:r>
          </a:p>
          <a:p>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normAutofit fontScale="92500" lnSpcReduction="20000"/>
          </a:bodyPr>
          <a:lstStyle/>
          <a:p>
            <a:r>
              <a:rPr lang="en-IN" sz="2800" dirty="0" smtClean="0"/>
              <a:t>Too Bad! is a science fiction. The action is supposed to take place in the 22nd century. Wonderful robots have been made. Dr. Gregory </a:t>
            </a:r>
            <a:r>
              <a:rPr lang="en-IN" sz="2800" dirty="0" err="1" smtClean="0"/>
              <a:t>Arnfeld</a:t>
            </a:r>
            <a:r>
              <a:rPr lang="en-IN" sz="2800" dirty="0" smtClean="0"/>
              <a:t> designed a new type of robot. It is so designed that it can shrink and expand. It can be injected into human body. It can enter the blood stream and destroy cancerous cells. Its creator Dr. </a:t>
            </a:r>
            <a:r>
              <a:rPr lang="en-IN" sz="2800" dirty="0" err="1" smtClean="0"/>
              <a:t>Arnfeld</a:t>
            </a:r>
            <a:r>
              <a:rPr lang="en-IN" sz="2800" dirty="0" smtClean="0"/>
              <a:t> is suffering from inoperable cancer. He is the first person to use this new technique. The technique was not without its dangers. The robot called Mike is injected in his body. It destroys every cancer cell. But there is the danger part. It can expand and kill the patient. Mike can think. It decides to shrink smaller still. It becomes as small as an electron. Then it escapes into the outer space, expands and explodes. It sacrifices itself so that no harm comes to its creator.</a:t>
            </a:r>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2133600"/>
            <a:ext cx="6858000" cy="2743200"/>
          </a:xfrm>
        </p:spPr>
        <p:txBody>
          <a:bodyPr>
            <a:normAutofit fontScale="90000"/>
          </a:bodyPr>
          <a:lstStyle/>
          <a:p>
            <a:r>
              <a:rPr lang="en-US" b="1" dirty="0" smtClean="0"/>
              <a:t>Important Excerpts</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sz="2200" b="1" dirty="0" smtClean="0"/>
              <a:t>Full Text : </a:t>
            </a:r>
            <a:r>
              <a:rPr lang="en-US" sz="2000" dirty="0" smtClean="0">
                <a:hlinkClick r:id="rId2"/>
              </a:rPr>
              <a:t>https://www.9novelsread.com/read/robot-visions/350599</a:t>
            </a:r>
            <a:r>
              <a:rPr lang="en-US" sz="2000" dirty="0" smtClean="0"/>
              <a:t> </a:t>
            </a:r>
            <a:r>
              <a:rPr lang="en-US" dirty="0" smtClean="0"/>
              <a:t/>
            </a:r>
            <a:br>
              <a:rPr lang="en-US" dirty="0" smtClean="0"/>
            </a:br>
            <a:endParaRPr lang="en-IN" b="1" dirty="0"/>
          </a:p>
        </p:txBody>
      </p:sp>
      <p:sp>
        <p:nvSpPr>
          <p:cNvPr id="3" name="Slide Number Placeholder 2"/>
          <p:cNvSpPr>
            <a:spLocks noGrp="1"/>
          </p:cNvSpPr>
          <p:nvPr>
            <p:ph type="sldNum" sz="quarter" idx="12"/>
          </p:nvPr>
        </p:nvSpPr>
        <p:spPr/>
        <p:txBody>
          <a:bodyPr/>
          <a:lstStyle/>
          <a:p>
            <a:fld id="{EDFBB881-3A39-4E41-BEB1-646406A96C38}"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Autofit/>
          </a:bodyPr>
          <a:lstStyle/>
          <a:p>
            <a:r>
              <a:rPr lang="en-IN" b="1" dirty="0" smtClean="0"/>
              <a:t>Three laws of robotics</a:t>
            </a:r>
            <a:endParaRPr lang="en-IN" b="1" dirty="0"/>
          </a:p>
        </p:txBody>
      </p:sp>
      <p:sp>
        <p:nvSpPr>
          <p:cNvPr id="3" name="Content Placeholder 2"/>
          <p:cNvSpPr>
            <a:spLocks noGrp="1"/>
          </p:cNvSpPr>
          <p:nvPr>
            <p:ph sz="quarter" idx="1"/>
          </p:nvPr>
        </p:nvSpPr>
        <p:spPr>
          <a:xfrm>
            <a:off x="285720" y="1285860"/>
            <a:ext cx="8572560" cy="5126055"/>
          </a:xfrm>
        </p:spPr>
        <p:txBody>
          <a:bodyPr>
            <a:normAutofit/>
          </a:bodyPr>
          <a:lstStyle/>
          <a:p>
            <a:pPr marL="514350" indent="-514350" algn="just">
              <a:spcBef>
                <a:spcPts val="1200"/>
              </a:spcBef>
              <a:spcAft>
                <a:spcPts val="1200"/>
              </a:spcAft>
              <a:buFont typeface="+mj-lt"/>
              <a:buAutoNum type="arabicPeriod"/>
            </a:pPr>
            <a:r>
              <a:rPr lang="en-IN" dirty="0" smtClean="0"/>
              <a:t>A robot may not injure human beings. It can not allow a human being come to harm through its inaction.</a:t>
            </a:r>
          </a:p>
          <a:p>
            <a:pPr marL="514350" indent="-514350" algn="just">
              <a:spcBef>
                <a:spcPts val="1200"/>
              </a:spcBef>
              <a:spcAft>
                <a:spcPts val="1200"/>
              </a:spcAft>
              <a:buFont typeface="+mj-lt"/>
              <a:buAutoNum type="arabicPeriod"/>
            </a:pPr>
            <a:r>
              <a:rPr lang="en-IN" dirty="0" smtClean="0"/>
              <a:t>A </a:t>
            </a:r>
            <a:r>
              <a:rPr lang="en-IN" dirty="0"/>
              <a:t>robot must obey orders given to it by humans, as long as it doesn't conflict with the First </a:t>
            </a:r>
            <a:r>
              <a:rPr lang="en-IN" dirty="0" smtClean="0"/>
              <a:t>Law.</a:t>
            </a:r>
          </a:p>
          <a:p>
            <a:pPr marL="514350" indent="-514350" algn="just">
              <a:spcBef>
                <a:spcPts val="1200"/>
              </a:spcBef>
              <a:spcAft>
                <a:spcPts val="1200"/>
              </a:spcAft>
              <a:buFont typeface="+mj-lt"/>
              <a:buAutoNum type="arabicPeriod"/>
            </a:pPr>
            <a:r>
              <a:rPr lang="en-IN" dirty="0" smtClean="0"/>
              <a:t>A </a:t>
            </a:r>
            <a:r>
              <a:rPr lang="en-IN" dirty="0"/>
              <a:t>robot must protect its own existence, as long as this doesn't come in conflict with Laws 1 &amp; 2. </a:t>
            </a:r>
          </a:p>
        </p:txBody>
      </p:sp>
      <p:sp>
        <p:nvSpPr>
          <p:cNvPr id="4" name="Slide Number Placeholder 3"/>
          <p:cNvSpPr>
            <a:spLocks noGrp="1"/>
          </p:cNvSpPr>
          <p:nvPr>
            <p:ph type="sldNum" sz="quarter" idx="12"/>
          </p:nvPr>
        </p:nvSpPr>
        <p:spPr/>
        <p:txBody>
          <a:bodyPr/>
          <a:lstStyle/>
          <a:p>
            <a:fld id="{EDFBB881-3A39-4E41-BEB1-646406A96C38}"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428604"/>
            <a:ext cx="8643998" cy="6215106"/>
          </a:xfrm>
          <a:solidFill>
            <a:schemeClr val="bg1"/>
          </a:solidFill>
        </p:spPr>
        <p:txBody>
          <a:bodyPr>
            <a:noAutofit/>
          </a:bodyPr>
          <a:lstStyle/>
          <a:p>
            <a:pPr algn="just">
              <a:spcAft>
                <a:spcPts val="600"/>
              </a:spcAft>
            </a:pPr>
            <a:r>
              <a:rPr lang="en-IN" sz="2800" dirty="0" smtClean="0"/>
              <a:t>Gregory </a:t>
            </a:r>
            <a:r>
              <a:rPr lang="en-IN" sz="2800" dirty="0" err="1" smtClean="0"/>
              <a:t>Arnfeld</a:t>
            </a:r>
            <a:r>
              <a:rPr lang="en-IN" sz="2800" dirty="0" smtClean="0"/>
              <a:t> was not actually dying, but certainly there was a sharp limit to how long he might live. He had inoperable cancer and he had refused, strenuously, all suggestions  of chemical treatment or of radiation therapy.</a:t>
            </a:r>
          </a:p>
          <a:p>
            <a:pPr algn="just">
              <a:spcAft>
                <a:spcPts val="600"/>
              </a:spcAft>
              <a:buFont typeface="Calibri" pitchFamily="34" charset="0"/>
              <a:buChar char="−"/>
            </a:pPr>
            <a:r>
              <a:rPr lang="en-IN" sz="2800" dirty="0" smtClean="0"/>
              <a:t>“I’m the perfect case, </a:t>
            </a:r>
            <a:r>
              <a:rPr lang="en-IN" sz="2800" dirty="0" err="1" smtClean="0"/>
              <a:t>Tertia</a:t>
            </a:r>
            <a:r>
              <a:rPr lang="en-IN" sz="2800" dirty="0" smtClean="0"/>
              <a:t>.  And Mike will handle it.”</a:t>
            </a:r>
          </a:p>
          <a:p>
            <a:pPr algn="just">
              <a:spcAft>
                <a:spcPts val="600"/>
              </a:spcAft>
              <a:buFont typeface="Calibri" pitchFamily="34" charset="0"/>
              <a:buChar char="−"/>
            </a:pPr>
            <a:r>
              <a:rPr lang="en-IN" sz="2800" dirty="0" smtClean="0"/>
              <a:t>“There are so many things that can be done, Gregory. Surely Mike is a last resort. You may not need it.”</a:t>
            </a:r>
          </a:p>
          <a:p>
            <a:pPr algn="just">
              <a:spcAft>
                <a:spcPts val="600"/>
              </a:spcAft>
              <a:buFont typeface="Calibri" pitchFamily="34" charset="0"/>
              <a:buChar char="−"/>
            </a:pPr>
            <a:r>
              <a:rPr lang="en-IN" sz="2800" dirty="0" smtClean="0"/>
              <a:t>“....Please don’t call Mike ‘it.’...... This is the twenty-second century, and we know what robots can do.”</a:t>
            </a:r>
          </a:p>
          <a:p>
            <a:pPr algn="just">
              <a:spcAft>
                <a:spcPts val="600"/>
              </a:spcAft>
              <a:buFont typeface="Calibri" pitchFamily="34" charset="0"/>
              <a:buChar char="−"/>
            </a:pPr>
            <a:r>
              <a:rPr lang="en-IN" sz="2800" dirty="0" smtClean="0"/>
              <a:t>“But you can’t want to use him just out of pride of design. Besides, how certain are you of miniaturization? That’s an even newer technique than robotics.”</a:t>
            </a:r>
          </a:p>
        </p:txBody>
      </p:sp>
      <p:sp>
        <p:nvSpPr>
          <p:cNvPr id="4" name="Slide Number Placeholder 3"/>
          <p:cNvSpPr>
            <a:spLocks noGrp="1"/>
          </p:cNvSpPr>
          <p:nvPr>
            <p:ph type="sldNum" sz="quarter" idx="12"/>
          </p:nvPr>
        </p:nvSpPr>
        <p:spPr/>
        <p:txBody>
          <a:bodyPr/>
          <a:lstStyle/>
          <a:p>
            <a:fld id="{EDFBB881-3A39-4E41-BEB1-646406A96C38}"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2886" y="500042"/>
            <a:ext cx="8472518" cy="5214974"/>
          </a:xfrm>
          <a:solidFill>
            <a:schemeClr val="bg1"/>
          </a:solidFill>
        </p:spPr>
        <p:txBody>
          <a:bodyPr>
            <a:normAutofit/>
          </a:bodyPr>
          <a:lstStyle/>
          <a:p>
            <a:pPr algn="just">
              <a:spcBef>
                <a:spcPts val="1200"/>
              </a:spcBef>
              <a:spcAft>
                <a:spcPts val="1200"/>
              </a:spcAft>
              <a:buFont typeface="Calibri" pitchFamily="34" charset="0"/>
              <a:buChar char="−"/>
            </a:pPr>
            <a:r>
              <a:rPr lang="en-IN" sz="2800" dirty="0" smtClean="0"/>
              <a:t>“Granted, </a:t>
            </a:r>
            <a:r>
              <a:rPr lang="en-IN" sz="2800" dirty="0" err="1" smtClean="0"/>
              <a:t>Tertia</a:t>
            </a:r>
            <a:r>
              <a:rPr lang="en-IN" sz="2800" dirty="0" smtClean="0"/>
              <a:t>. But the miniaturization boys seem confident. They can reduce or restore Planck’s constant in what they say is a reasonably foolproof manner, and the controls that make that possible are built into Mike. He can make himself smaller or larger at win without affecting his surroundings....</a:t>
            </a:r>
          </a:p>
          <a:p>
            <a:pPr algn="just">
              <a:spcBef>
                <a:spcPts val="1200"/>
              </a:spcBef>
              <a:spcAft>
                <a:spcPts val="1200"/>
              </a:spcAft>
              <a:buFont typeface="Calibri" pitchFamily="34" charset="0"/>
              <a:buChar char="−"/>
            </a:pPr>
            <a:r>
              <a:rPr lang="en-IN" sz="2800" dirty="0" smtClean="0"/>
              <a:t>... I am privileged to be part of the experiment. I’ll go down in history as the principal  designer of Mike, but that will be secondary. My greatest feat will be that of having been successfully treated by a </a:t>
            </a:r>
            <a:r>
              <a:rPr lang="en-IN" sz="2800" dirty="0" err="1" smtClean="0"/>
              <a:t>minirobot</a:t>
            </a:r>
            <a:r>
              <a:rPr lang="en-IN" sz="2800" dirty="0" smtClean="0"/>
              <a:t>—by my own choice, by my own initiative.”</a:t>
            </a:r>
            <a:endParaRPr lang="en-IN" sz="28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42844" y="731837"/>
            <a:ext cx="8715436" cy="4411675"/>
          </a:xfrm>
          <a:solidFill>
            <a:schemeClr val="bg1"/>
          </a:solidFill>
        </p:spPr>
        <p:txBody>
          <a:bodyPr>
            <a:noAutofit/>
          </a:bodyPr>
          <a:lstStyle/>
          <a:p>
            <a:pPr algn="just">
              <a:spcBef>
                <a:spcPts val="1200"/>
              </a:spcBef>
              <a:spcAft>
                <a:spcPts val="1200"/>
              </a:spcAft>
            </a:pPr>
            <a:r>
              <a:rPr lang="en-IN" sz="2800" dirty="0" smtClean="0"/>
              <a:t>Louis </a:t>
            </a:r>
            <a:r>
              <a:rPr lang="en-IN" sz="2800" dirty="0" err="1" smtClean="0"/>
              <a:t>Secundo</a:t>
            </a:r>
            <a:r>
              <a:rPr lang="en-IN" sz="2800" dirty="0" smtClean="0"/>
              <a:t>, of the miniaturization group, said, “No, Mrs. </a:t>
            </a:r>
            <a:r>
              <a:rPr lang="en-IN" sz="2800" dirty="0" err="1" smtClean="0"/>
              <a:t>Arnfeld</a:t>
            </a:r>
            <a:r>
              <a:rPr lang="en-IN" sz="2800" dirty="0" smtClean="0"/>
              <a:t>. We can’t guarantee success. Miniaturization is intimately involved with quantum mechanics, and there is a strong element of the unpredictable there. As MIK-27 reduces his size, there is always the chance that a sudden unplanned re-expansion will take place, naturally killing the —the patient. The greater the reduction in size, the tinier the robot becomes, the greater the chance of re-expansion. And once he starts expanding again, the chance of a sudden accelerated burst is even higher. The re-expansion is the really dangerous part.”</a:t>
            </a:r>
            <a:endParaRPr lang="en-IN" sz="28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357166"/>
            <a:ext cx="8643998" cy="6286544"/>
          </a:xfrm>
          <a:solidFill>
            <a:schemeClr val="bg1"/>
          </a:solidFill>
        </p:spPr>
        <p:txBody>
          <a:bodyPr>
            <a:normAutofit/>
          </a:bodyPr>
          <a:lstStyle/>
          <a:p>
            <a:pPr algn="just">
              <a:spcBef>
                <a:spcPts val="1200"/>
              </a:spcBef>
              <a:spcAft>
                <a:spcPts val="1200"/>
              </a:spcAft>
              <a:buFont typeface="Calibri" pitchFamily="34" charset="0"/>
              <a:buChar char="−"/>
            </a:pPr>
            <a:r>
              <a:rPr lang="en-IN" sz="2800" dirty="0" smtClean="0"/>
              <a:t>“What if Mike makes a mistake or reduces himself too far because of a glitch in the mechanism? Then re-expansion would be certain, wouldn’t it?”</a:t>
            </a:r>
          </a:p>
          <a:p>
            <a:pPr algn="just">
              <a:spcBef>
                <a:spcPts val="1200"/>
              </a:spcBef>
              <a:spcAft>
                <a:spcPts val="1200"/>
              </a:spcAft>
              <a:buFont typeface="Calibri" pitchFamily="34" charset="0"/>
              <a:buChar char="−"/>
            </a:pPr>
            <a:r>
              <a:rPr lang="en-IN" sz="2800" dirty="0" smtClean="0"/>
              <a:t>“It never becomes quite certain. The chances improve if he gets too small. But then the smaller he gets, the less massive he is, and at some critical point, mass will become so insignificant that the least effort on his part will send him flying off at nearly the speed of light.... Mike would be so small he would slip between the atoms of the doctor’s body without affecting them.”</a:t>
            </a:r>
          </a:p>
          <a:p>
            <a:pPr algn="just">
              <a:spcBef>
                <a:spcPts val="1200"/>
              </a:spcBef>
              <a:spcAft>
                <a:spcPts val="1200"/>
              </a:spcAft>
              <a:buFont typeface="Calibri" pitchFamily="34" charset="0"/>
              <a:buChar char="−"/>
            </a:pPr>
            <a:r>
              <a:rPr lang="en-IN" sz="2800" dirty="0" smtClean="0"/>
              <a:t>“But how likely would it be that he would re-expand when he’s that small?”</a:t>
            </a:r>
            <a:endParaRPr lang="en-IN" sz="28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428604"/>
            <a:ext cx="8572560" cy="6286544"/>
          </a:xfrm>
          <a:solidFill>
            <a:schemeClr val="bg1"/>
          </a:solidFill>
        </p:spPr>
        <p:txBody>
          <a:bodyPr>
            <a:normAutofit/>
          </a:bodyPr>
          <a:lstStyle/>
          <a:p>
            <a:pPr algn="just">
              <a:spcBef>
                <a:spcPts val="1200"/>
              </a:spcBef>
              <a:spcAft>
                <a:spcPts val="1200"/>
              </a:spcAft>
              <a:buFont typeface="Calibri" pitchFamily="34" charset="0"/>
              <a:buChar char="−"/>
            </a:pPr>
            <a:r>
              <a:rPr lang="en-IN" sz="2800" dirty="0" smtClean="0"/>
              <a:t>“When MIK-27 approaches neutrino size, so to speak, his half-life would be in the </a:t>
            </a:r>
            <a:r>
              <a:rPr lang="en-IN" sz="2800" dirty="0" err="1" smtClean="0"/>
              <a:t>neighborhood</a:t>
            </a:r>
            <a:r>
              <a:rPr lang="en-IN" sz="2800" dirty="0" smtClean="0"/>
              <a:t> of seconds. That is, the chances are fifty-fifty that he would re-expand within seconds, but by the time he re-expanded, he would be a hundred thousand miles away in outer space and the explosion that resulted  would merely produce a small burst of gamma rays for the astronomers to puzzle over. Still, none of that will happen. MIK-27 will have his instructions and he will reduce himself to no smaller than he will need to be to carry out his mission.”</a:t>
            </a:r>
            <a:endParaRPr lang="en-IN" sz="28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428604"/>
            <a:ext cx="8643998" cy="5572164"/>
          </a:xfrm>
          <a:solidFill>
            <a:schemeClr val="bg1"/>
          </a:solidFill>
        </p:spPr>
        <p:txBody>
          <a:bodyPr>
            <a:noAutofit/>
          </a:bodyPr>
          <a:lstStyle/>
          <a:p>
            <a:pPr algn="just">
              <a:spcAft>
                <a:spcPts val="600"/>
              </a:spcAft>
            </a:pPr>
            <a:r>
              <a:rPr lang="en-IN" sz="2800" dirty="0" smtClean="0"/>
              <a:t>Mike was not a well-shaped robot. He looked pinheaded and very bottom heavy. He was almost conical, point upward. Mrs. </a:t>
            </a:r>
            <a:r>
              <a:rPr lang="en-IN" sz="2800" dirty="0" err="1" smtClean="0"/>
              <a:t>Arnfeld</a:t>
            </a:r>
            <a:r>
              <a:rPr lang="en-IN" sz="2800" dirty="0" smtClean="0"/>
              <a:t> knew that was because his miniaturization mechanism was bulky and abdominal and because his brain had to be abdominal as well in order to increase the speed of response. It was an unnecessary anthropomorphism to insist on a brain behind a tall cranium, her husband had explained. Yet it made Mike seem ridiculous, almost moronic. There were psychological advantages to anthropomorphism, Mrs. </a:t>
            </a:r>
            <a:r>
              <a:rPr lang="en-IN" sz="2800" dirty="0" err="1" smtClean="0"/>
              <a:t>Arnfeld</a:t>
            </a:r>
            <a:r>
              <a:rPr lang="en-IN" sz="2800" dirty="0" smtClean="0"/>
              <a:t> thought, uneasily.</a:t>
            </a:r>
          </a:p>
          <a:p>
            <a:pPr algn="just">
              <a:spcAft>
                <a:spcPts val="600"/>
              </a:spcAft>
            </a:pPr>
            <a:r>
              <a:rPr lang="en-IN" sz="2800" dirty="0" smtClean="0"/>
              <a:t>“I am laser equipped, Mrs. </a:t>
            </a:r>
            <a:r>
              <a:rPr lang="en-IN" sz="2800" dirty="0" err="1" smtClean="0"/>
              <a:t>Arnfeld</a:t>
            </a:r>
            <a:r>
              <a:rPr lang="en-IN" sz="2800" dirty="0" smtClean="0"/>
              <a:t>,” said Mike, with an odd air of unexpressed pride.</a:t>
            </a:r>
            <a:endParaRPr lang="en-IN" sz="28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 to be Covered</a:t>
            </a:r>
            <a:endParaRPr lang="en-US" dirty="0"/>
          </a:p>
        </p:txBody>
      </p:sp>
      <p:sp>
        <p:nvSpPr>
          <p:cNvPr id="3" name="Content Placeholder 2"/>
          <p:cNvSpPr>
            <a:spLocks noGrp="1"/>
          </p:cNvSpPr>
          <p:nvPr>
            <p:ph sz="quarter" idx="1"/>
          </p:nvPr>
        </p:nvSpPr>
        <p:spPr/>
        <p:txBody>
          <a:bodyPr>
            <a:normAutofit fontScale="92500" lnSpcReduction="20000"/>
          </a:bodyPr>
          <a:lstStyle/>
          <a:p>
            <a:r>
              <a:rPr lang="en-IN" dirty="0" smtClean="0"/>
              <a:t>Science Fiction</a:t>
            </a:r>
          </a:p>
          <a:p>
            <a:r>
              <a:rPr lang="en-IN" dirty="0" smtClean="0"/>
              <a:t>Nanotechnology</a:t>
            </a:r>
          </a:p>
          <a:p>
            <a:r>
              <a:rPr lang="en-IN" dirty="0" smtClean="0"/>
              <a:t>Too Bad: An Introduction</a:t>
            </a:r>
          </a:p>
          <a:p>
            <a:r>
              <a:rPr lang="en-IN" dirty="0" smtClean="0"/>
              <a:t>About Asimov</a:t>
            </a:r>
          </a:p>
          <a:p>
            <a:r>
              <a:rPr lang="en-US" dirty="0" smtClean="0"/>
              <a:t>The Leitmotiv of all the short stories of Asimov</a:t>
            </a:r>
            <a:endParaRPr lang="en-IN" dirty="0" smtClean="0"/>
          </a:p>
          <a:p>
            <a:r>
              <a:rPr lang="en-IN" dirty="0" smtClean="0"/>
              <a:t>The Characters</a:t>
            </a:r>
          </a:p>
          <a:p>
            <a:r>
              <a:rPr lang="en-IN" dirty="0" smtClean="0"/>
              <a:t>The Summary</a:t>
            </a:r>
          </a:p>
          <a:p>
            <a:r>
              <a:rPr lang="en-IN" dirty="0" smtClean="0"/>
              <a:t>Important Excerpts</a:t>
            </a:r>
          </a:p>
          <a:p>
            <a:r>
              <a:rPr lang="en-IN" dirty="0" smtClean="0"/>
              <a:t>Key learning &amp; contemporary relevance</a:t>
            </a:r>
          </a:p>
          <a:p>
            <a:r>
              <a:rPr lang="en-IN" dirty="0" smtClean="0"/>
              <a:t>Questions</a:t>
            </a:r>
          </a:p>
          <a:p>
            <a:r>
              <a:rPr lang="en-IN" dirty="0" smtClean="0"/>
              <a:t>Resources to be consulted: </a:t>
            </a:r>
            <a:r>
              <a:rPr lang="en-US" dirty="0" smtClean="0">
                <a:hlinkClick r:id="rId2"/>
              </a:rPr>
              <a:t>https://www.9novelsread.com/read/robot-visions/350599</a:t>
            </a:r>
            <a:endParaRPr lang="en-US" dirty="0" smtClean="0"/>
          </a:p>
          <a:p>
            <a:pPr>
              <a:buNone/>
            </a:pPr>
            <a:endParaRPr lang="en-IN" dirty="0" smtClean="0"/>
          </a:p>
          <a:p>
            <a:endParaRPr lang="en-IN" dirty="0" smtClean="0"/>
          </a:p>
          <a:p>
            <a:endParaRPr lang="en-IN" dirty="0" smtClean="0"/>
          </a:p>
          <a:p>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 y="88895"/>
            <a:ext cx="9072594" cy="6411939"/>
          </a:xfrm>
          <a:solidFill>
            <a:schemeClr val="bg1"/>
          </a:solidFill>
        </p:spPr>
        <p:txBody>
          <a:bodyPr>
            <a:noAutofit/>
          </a:bodyPr>
          <a:lstStyle/>
          <a:p>
            <a:pPr algn="just">
              <a:spcBef>
                <a:spcPts val="600"/>
              </a:spcBef>
              <a:spcAft>
                <a:spcPts val="600"/>
              </a:spcAft>
              <a:buNone/>
            </a:pPr>
            <a:r>
              <a:rPr lang="en-IN" sz="2700" dirty="0" smtClean="0"/>
              <a:t>	She watched the miniaturization procedure (she had seen it before) and saw Mike grow smaller and disappear. She watched the elaborate procedure that injected him into the proper place in her husband’s body. Then matters shifted to the screen, in which the appropriate section of the body was shown in </a:t>
            </a:r>
            <a:r>
              <a:rPr lang="en-IN" sz="2700" dirty="0" err="1" smtClean="0"/>
              <a:t>holosonogram</a:t>
            </a:r>
            <a:r>
              <a:rPr lang="en-IN" sz="2700" dirty="0" smtClean="0"/>
              <a:t>.</a:t>
            </a:r>
          </a:p>
          <a:p>
            <a:pPr algn="just">
              <a:spcBef>
                <a:spcPts val="600"/>
              </a:spcBef>
              <a:spcAft>
                <a:spcPts val="600"/>
              </a:spcAft>
              <a:buNone/>
            </a:pPr>
            <a:r>
              <a:rPr lang="en-IN" sz="2700" dirty="0" smtClean="0"/>
              <a:t>	It was a three-dimensional representation, cloudy and unfocused, made  imprecise through a combination of the finite size of the sound waves and the effects of Brownian motion. It showed Mike dimly and noiselessly making his way through Gregory </a:t>
            </a:r>
            <a:r>
              <a:rPr lang="en-IN" sz="2700" dirty="0" err="1" smtClean="0"/>
              <a:t>Arnfeld’s</a:t>
            </a:r>
            <a:r>
              <a:rPr lang="en-IN" sz="2700" dirty="0" smtClean="0"/>
              <a:t> tissues by way of his bloodstream.</a:t>
            </a:r>
          </a:p>
          <a:p>
            <a:pPr algn="just">
              <a:spcBef>
                <a:spcPts val="600"/>
              </a:spcBef>
              <a:spcAft>
                <a:spcPts val="600"/>
              </a:spcAft>
              <a:buNone/>
            </a:pPr>
            <a:r>
              <a:rPr lang="en-IN" sz="2700" dirty="0" smtClean="0"/>
              <a:t>	Johannes said, hastily, “Success, </a:t>
            </a:r>
            <a:r>
              <a:rPr lang="en-IN" sz="2700" dirty="0" err="1" smtClean="0"/>
              <a:t>Tertia</a:t>
            </a:r>
            <a:r>
              <a:rPr lang="en-IN" sz="2700" dirty="0" smtClean="0"/>
              <a:t>. Complete success. Your husband is cured. Just the same, something unexpected has happened and this will have to be explained to Gregory. We felt that it would be best if you did the explaining.”</a:t>
            </a:r>
            <a:endParaRPr lang="en-IN" sz="27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2" y="-24"/>
            <a:ext cx="9144032" cy="6858024"/>
          </a:xfrm>
          <a:solidFill>
            <a:schemeClr val="bg1"/>
          </a:solidFill>
        </p:spPr>
        <p:txBody>
          <a:bodyPr>
            <a:noAutofit/>
          </a:bodyPr>
          <a:lstStyle/>
          <a:p>
            <a:pPr algn="just"/>
            <a:r>
              <a:rPr lang="en-IN" sz="2600" dirty="0" smtClean="0"/>
              <a:t>“A new lease on life, </a:t>
            </a:r>
            <a:r>
              <a:rPr lang="en-IN" sz="2600" dirty="0" err="1" smtClean="0"/>
              <a:t>Tertia</a:t>
            </a:r>
            <a:r>
              <a:rPr lang="en-IN" sz="2600" dirty="0" smtClean="0"/>
              <a:t>,” Gregory said buoyantly. “If I’ve recovered enough to see you, surely I’ve recovered enough to see Mike, at least long enough to thank him.”</a:t>
            </a:r>
          </a:p>
          <a:p>
            <a:pPr algn="just"/>
            <a:r>
              <a:rPr lang="en-IN" sz="2600" dirty="0" smtClean="0"/>
              <a:t>“A robot doesn’t need to receive thanks....He had to make a choice, you see. He had cleaned up your tissues </a:t>
            </a:r>
            <a:r>
              <a:rPr lang="en-IN" sz="2600" dirty="0" err="1" smtClean="0"/>
              <a:t>marvelously</a:t>
            </a:r>
            <a:r>
              <a:rPr lang="en-IN" sz="2600" dirty="0" smtClean="0"/>
              <a:t> well; he had done a magnificent job, everyone agrees; and then he had to undergo </a:t>
            </a:r>
            <a:r>
              <a:rPr lang="en-IN" sz="2600" dirty="0" err="1" smtClean="0"/>
              <a:t>reexpansion</a:t>
            </a:r>
            <a:r>
              <a:rPr lang="en-IN" sz="2600" dirty="0" smtClean="0"/>
              <a:t>. That was the risky part.... Mike decided to minimize the risk.... he decided to make himself smaller. That was Second Law, Greg. First Law took precedence. He wanted to make certain your life would be saved. He was equipped to control his own size, so he made himself smaller as rapidly as he could, and when he was far less massive than an electron he used his laser beam, which was by then too tiny to hurt anything in your body, and the recoil sent him flying away at nearly the speed of light. He exploded in outer space. The gamma rays were detected.... He couldn’t be sure. He couldn’t risk your life, so he sacrificed his own.”</a:t>
            </a:r>
            <a:endParaRPr lang="en-IN" sz="26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214422"/>
            <a:ext cx="8229600" cy="4911741"/>
          </a:xfrm>
        </p:spPr>
        <p:txBody>
          <a:bodyPr/>
          <a:lstStyle/>
          <a:p>
            <a:pPr algn="just">
              <a:spcBef>
                <a:spcPts val="1200"/>
              </a:spcBef>
              <a:spcAft>
                <a:spcPts val="1200"/>
              </a:spcAft>
              <a:buFont typeface="Calibri" pitchFamily="34" charset="0"/>
              <a:buChar char="−"/>
            </a:pPr>
            <a:r>
              <a:rPr lang="en-IN" dirty="0" smtClean="0"/>
              <a:t>“But my life was less important than his.”</a:t>
            </a:r>
            <a:endParaRPr lang="en-US" dirty="0" smtClean="0"/>
          </a:p>
          <a:p>
            <a:pPr algn="just">
              <a:spcBef>
                <a:spcPts val="1200"/>
              </a:spcBef>
              <a:spcAft>
                <a:spcPts val="1200"/>
              </a:spcAft>
              <a:buFont typeface="Calibri" pitchFamily="34" charset="0"/>
              <a:buChar char="−"/>
            </a:pPr>
            <a:r>
              <a:rPr lang="en-IN" dirty="0" smtClean="0"/>
              <a:t>“Not to me, dear. Not to those who work with you. Not to anyone. Not even to Mike... you’re alive. You’re well. That’s all that counts.”</a:t>
            </a:r>
          </a:p>
          <a:p>
            <a:pPr algn="just">
              <a:spcBef>
                <a:spcPts val="1200"/>
              </a:spcBef>
              <a:spcAft>
                <a:spcPts val="1200"/>
              </a:spcAft>
              <a:buFont typeface="Calibri" pitchFamily="34" charset="0"/>
              <a:buChar char="−"/>
            </a:pPr>
            <a:r>
              <a:rPr lang="en-IN" dirty="0" smtClean="0"/>
              <a:t>“That’s not all that counts. You don’t understand. Oh, too bad. Too bad!”</a:t>
            </a:r>
          </a:p>
          <a:p>
            <a:endParaRPr lang="en-IN"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Key learning &amp; contemporary relevance</a:t>
            </a:r>
            <a:br>
              <a:rPr lang="en-IN" dirty="0" smtClean="0"/>
            </a:br>
            <a:endParaRPr lang="en-US" dirty="0"/>
          </a:p>
        </p:txBody>
      </p:sp>
      <p:sp>
        <p:nvSpPr>
          <p:cNvPr id="3" name="Content Placeholder 2"/>
          <p:cNvSpPr>
            <a:spLocks noGrp="1"/>
          </p:cNvSpPr>
          <p:nvPr>
            <p:ph sz="quarter" idx="1"/>
          </p:nvPr>
        </p:nvSpPr>
        <p:spPr/>
        <p:txBody>
          <a:bodyPr>
            <a:normAutofit/>
          </a:bodyPr>
          <a:lstStyle/>
          <a:p>
            <a:r>
              <a:rPr lang="en-US" dirty="0" smtClean="0"/>
              <a:t>Asimov’s science-fiction reflects transformative unity of art and science. </a:t>
            </a:r>
          </a:p>
          <a:p>
            <a:r>
              <a:rPr lang="en-US" dirty="0" smtClean="0"/>
              <a:t>The decision by Gregory to test Mike on himself reflects his ethical standpoint.</a:t>
            </a:r>
          </a:p>
          <a:p>
            <a:r>
              <a:rPr lang="en-US" dirty="0" smtClean="0"/>
              <a:t>Deliberations  regarding Artificial Intelligence</a:t>
            </a:r>
          </a:p>
          <a:p>
            <a:r>
              <a:rPr lang="en-US" dirty="0" smtClean="0"/>
              <a:t>Can ethical robots replace human beings in the future?</a:t>
            </a:r>
            <a:endParaRPr lang="en-US"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71438"/>
            <a:ext cx="8929718" cy="714356"/>
          </a:xfrm>
        </p:spPr>
        <p:txBody>
          <a:bodyPr>
            <a:noAutofit/>
          </a:bodyPr>
          <a:lstStyle/>
          <a:p>
            <a:r>
              <a:rPr lang="en-IN" sz="2000" b="1" dirty="0" smtClean="0"/>
              <a:t>Give a detailed account of how Mike saved Dr. Gregory </a:t>
            </a:r>
            <a:r>
              <a:rPr lang="en-IN" sz="2000" b="1" dirty="0" err="1" smtClean="0"/>
              <a:t>Arnfeld's</a:t>
            </a:r>
            <a:r>
              <a:rPr lang="en-IN" sz="2000" b="1" dirty="0" smtClean="0"/>
              <a:t> life?</a:t>
            </a:r>
            <a:endParaRPr lang="en-IN" sz="2000" b="1" dirty="0"/>
          </a:p>
        </p:txBody>
      </p:sp>
      <p:sp>
        <p:nvSpPr>
          <p:cNvPr id="3" name="Content Placeholder 2"/>
          <p:cNvSpPr>
            <a:spLocks noGrp="1"/>
          </p:cNvSpPr>
          <p:nvPr>
            <p:ph sz="quarter" idx="1"/>
          </p:nvPr>
        </p:nvSpPr>
        <p:spPr>
          <a:xfrm>
            <a:off x="100042" y="714356"/>
            <a:ext cx="8686800" cy="5929354"/>
          </a:xfrm>
          <a:solidFill>
            <a:schemeClr val="bg1"/>
          </a:solidFill>
        </p:spPr>
        <p:txBody>
          <a:bodyPr>
            <a:noAutofit/>
          </a:bodyPr>
          <a:lstStyle/>
          <a:p>
            <a:pPr algn="just">
              <a:spcBef>
                <a:spcPts val="600"/>
              </a:spcBef>
              <a:spcAft>
                <a:spcPts val="600"/>
              </a:spcAft>
              <a:buNone/>
            </a:pPr>
            <a:r>
              <a:rPr lang="en-IN" sz="2000" dirty="0" smtClean="0"/>
              <a:t> 	Dr</a:t>
            </a:r>
            <a:r>
              <a:rPr lang="en-IN" sz="2000" dirty="0"/>
              <a:t>. Gregory </a:t>
            </a:r>
            <a:r>
              <a:rPr lang="en-IN" sz="2000" dirty="0" err="1"/>
              <a:t>Arnfeld</a:t>
            </a:r>
            <a:r>
              <a:rPr lang="en-IN" sz="2000" dirty="0"/>
              <a:t> was the inventor of a </a:t>
            </a:r>
            <a:r>
              <a:rPr lang="en-IN" sz="2000" dirty="0" err="1"/>
              <a:t>minirobot</a:t>
            </a:r>
            <a:r>
              <a:rPr lang="en-IN" sz="2000" dirty="0"/>
              <a:t> that was capable of becoming smaller and smaller. The technique was called miniaturization. The </a:t>
            </a:r>
            <a:r>
              <a:rPr lang="en-IN" sz="2000" dirty="0" err="1"/>
              <a:t>minirobot</a:t>
            </a:r>
            <a:r>
              <a:rPr lang="en-IN" sz="2000" dirty="0"/>
              <a:t> could be injected in the patient's body. It was equipped with a laser gun. It could recognize cancer cells and destroy them with laser beams. Then it could be taken out of the patient's body. The technique was supposed to be almost risk-free. But it had not yet been tried. There was only one risk involved. The robot could re-expand uncontrollably. If it exploded inside the patient's body it could kill the </a:t>
            </a:r>
            <a:r>
              <a:rPr lang="en-IN" sz="2000" dirty="0" smtClean="0"/>
              <a:t>patient.</a:t>
            </a:r>
          </a:p>
          <a:p>
            <a:pPr algn="just">
              <a:spcBef>
                <a:spcPts val="600"/>
              </a:spcBef>
              <a:spcAft>
                <a:spcPts val="600"/>
              </a:spcAft>
              <a:buNone/>
            </a:pPr>
            <a:r>
              <a:rPr lang="en-IN" sz="2000" dirty="0" smtClean="0"/>
              <a:t>	Dr</a:t>
            </a:r>
            <a:r>
              <a:rPr lang="en-IN" sz="2000" dirty="0"/>
              <a:t>. </a:t>
            </a:r>
            <a:r>
              <a:rPr lang="en-IN" sz="2000" dirty="0" err="1"/>
              <a:t>Arnfeld</a:t>
            </a:r>
            <a:r>
              <a:rPr lang="en-IN" sz="2000" dirty="0"/>
              <a:t> had cancer. He wanted to make an experiment. He wanted that his mini-robot named Mike should be used to clean his body of the cancer </a:t>
            </a:r>
            <a:r>
              <a:rPr lang="en-IN" sz="2000" dirty="0" smtClean="0"/>
              <a:t>cells. </a:t>
            </a:r>
            <a:r>
              <a:rPr lang="en-IN" sz="2000" dirty="0" err="1" smtClean="0"/>
              <a:t>Inspite</a:t>
            </a:r>
            <a:r>
              <a:rPr lang="en-IN" sz="2000" dirty="0" smtClean="0"/>
              <a:t> </a:t>
            </a:r>
            <a:r>
              <a:rPr lang="en-IN" sz="2000" dirty="0"/>
              <a:t>of protests of his wife, Dr. </a:t>
            </a:r>
            <a:r>
              <a:rPr lang="en-IN" sz="2000" dirty="0" err="1"/>
              <a:t>Arnfeld</a:t>
            </a:r>
            <a:r>
              <a:rPr lang="en-IN" sz="2000" dirty="0"/>
              <a:t> became the first person by his own choice on which the experiment was made. Mike did his job magnificently. He killed every cancer cell in Dr. </a:t>
            </a:r>
            <a:r>
              <a:rPr lang="en-IN" sz="2000" dirty="0" err="1"/>
              <a:t>Arnfeld's</a:t>
            </a:r>
            <a:r>
              <a:rPr lang="en-IN" sz="2000" dirty="0"/>
              <a:t> blood stream. But now there was a chance for Mike to re-expand. If he expanded inside he could explode and kill </a:t>
            </a:r>
            <a:r>
              <a:rPr lang="en-IN" sz="2000" dirty="0" err="1"/>
              <a:t>Arnfeld</a:t>
            </a:r>
            <a:r>
              <a:rPr lang="en-IN" sz="2000" dirty="0"/>
              <a:t>. So he decided to become smaller and smaller till it was no bigger than an electron. Then he used his laser gun. It did not hurt anybody but its recoil sent Mike flying into the </a:t>
            </a:r>
            <a:r>
              <a:rPr lang="en-IN" sz="2000" dirty="0" err="1"/>
              <a:t>outspace</a:t>
            </a:r>
            <a:r>
              <a:rPr lang="en-IN" sz="2000" dirty="0"/>
              <a:t> at the speed of light. When it was thousands of </a:t>
            </a:r>
            <a:r>
              <a:rPr lang="en-IN" sz="2000" dirty="0" err="1"/>
              <a:t>kilometers</a:t>
            </a:r>
            <a:r>
              <a:rPr lang="en-IN" sz="2000" dirty="0"/>
              <a:t> away, it re-expanded and burst. Thus the </a:t>
            </a:r>
            <a:r>
              <a:rPr lang="en-IN" sz="2000" dirty="0" err="1"/>
              <a:t>minirobot</a:t>
            </a:r>
            <a:r>
              <a:rPr lang="en-IN" sz="2000" dirty="0"/>
              <a:t> made a supreme sacrifice to save his master</a:t>
            </a:r>
            <a:r>
              <a:rPr lang="en-IN" sz="2000" dirty="0" smtClean="0"/>
              <a:t>.</a:t>
            </a:r>
            <a:endParaRPr lang="en-IN" sz="2000" dirty="0"/>
          </a:p>
        </p:txBody>
      </p:sp>
      <p:sp>
        <p:nvSpPr>
          <p:cNvPr id="4" name="Slide Number Placeholder 3"/>
          <p:cNvSpPr>
            <a:spLocks noGrp="1"/>
          </p:cNvSpPr>
          <p:nvPr>
            <p:ph type="sldNum" sz="quarter" idx="12"/>
          </p:nvPr>
        </p:nvSpPr>
        <p:spPr/>
        <p:txBody>
          <a:bodyPr/>
          <a:lstStyle/>
          <a:p>
            <a:fld id="{EDFBB881-3A39-4E41-BEB1-646406A96C38}"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18" y="142852"/>
            <a:ext cx="8686800" cy="571504"/>
          </a:xfrm>
        </p:spPr>
        <p:txBody>
          <a:bodyPr>
            <a:noAutofit/>
          </a:bodyPr>
          <a:lstStyle/>
          <a:p>
            <a:r>
              <a:rPr lang="en-IN" sz="2000" b="1" dirty="0" smtClean="0"/>
              <a:t>Do </a:t>
            </a:r>
            <a:r>
              <a:rPr lang="en-IN" sz="2000" b="1" dirty="0"/>
              <a:t>you think that Mike was almost like a human </a:t>
            </a:r>
            <a:r>
              <a:rPr lang="en-IN" sz="2000" b="1" dirty="0" smtClean="0"/>
              <a:t>being? Justify </a:t>
            </a:r>
            <a:r>
              <a:rPr lang="en-IN" sz="2000" b="1" dirty="0"/>
              <a:t>your answer with reference from the story.</a:t>
            </a:r>
          </a:p>
        </p:txBody>
      </p:sp>
      <p:sp>
        <p:nvSpPr>
          <p:cNvPr id="3" name="Content Placeholder 2"/>
          <p:cNvSpPr>
            <a:spLocks noGrp="1"/>
          </p:cNvSpPr>
          <p:nvPr>
            <p:ph sz="quarter" idx="1"/>
          </p:nvPr>
        </p:nvSpPr>
        <p:spPr>
          <a:xfrm>
            <a:off x="128614" y="903301"/>
            <a:ext cx="8729666" cy="5954699"/>
          </a:xfrm>
          <a:solidFill>
            <a:schemeClr val="bg1"/>
          </a:solidFill>
        </p:spPr>
        <p:txBody>
          <a:bodyPr>
            <a:noAutofit/>
          </a:bodyPr>
          <a:lstStyle/>
          <a:p>
            <a:pPr algn="just">
              <a:spcBef>
                <a:spcPts val="600"/>
              </a:spcBef>
              <a:spcAft>
                <a:spcPts val="600"/>
              </a:spcAft>
              <a:buNone/>
            </a:pPr>
            <a:r>
              <a:rPr lang="en-IN" sz="1800" dirty="0" smtClean="0"/>
              <a:t>	Mike </a:t>
            </a:r>
            <a:r>
              <a:rPr lang="en-IN" sz="1800" dirty="0"/>
              <a:t>was a robot but the technology had so advanced that the robot could reason like humans. Mike was designed to obey three principles of robotics, the First Law is that robot may not injure a human being, or through inaction, allow a human being to come to harm. The Second Law is that a robot must obey the orders given it by human beings except where that would conflict with the First Law. The Third Law is that a robot must protect its own existence as long as such protection does not conflict with the First or Second </a:t>
            </a:r>
            <a:r>
              <a:rPr lang="en-IN" sz="1800" dirty="0" smtClean="0"/>
              <a:t>Law.</a:t>
            </a:r>
          </a:p>
          <a:p>
            <a:pPr algn="just">
              <a:spcBef>
                <a:spcPts val="600"/>
              </a:spcBef>
              <a:spcAft>
                <a:spcPts val="600"/>
              </a:spcAft>
              <a:buNone/>
            </a:pPr>
            <a:r>
              <a:rPr lang="en-IN" sz="1800" dirty="0" smtClean="0"/>
              <a:t>	Mike </a:t>
            </a:r>
            <a:r>
              <a:rPr lang="en-IN" sz="1800" dirty="0"/>
              <a:t>was so human like that his maker Dr. </a:t>
            </a:r>
            <a:r>
              <a:rPr lang="en-IN" sz="1800" dirty="0" err="1"/>
              <a:t>Arnfeld</a:t>
            </a:r>
            <a:r>
              <a:rPr lang="en-IN" sz="1800" dirty="0"/>
              <a:t> did not like him to be called 'it'. He loved Mike dearly and would not like to see it come to any harm. He preferred to be saved by Mike rather than by any other therapy. When Mrs. </a:t>
            </a:r>
            <a:r>
              <a:rPr lang="en-IN" sz="1800" dirty="0" err="1"/>
              <a:t>Arnfeld</a:t>
            </a:r>
            <a:r>
              <a:rPr lang="en-IN" sz="1800" dirty="0"/>
              <a:t> saw Mike he immediately recognised her. He assured her that he knew his job well and would do it as best he could. He knew that he had to recognise every cancerous cells and destroy </a:t>
            </a:r>
            <a:r>
              <a:rPr lang="en-IN" sz="1800" dirty="0" smtClean="0"/>
              <a:t>it.</a:t>
            </a:r>
          </a:p>
          <a:p>
            <a:pPr algn="just">
              <a:spcBef>
                <a:spcPts val="600"/>
              </a:spcBef>
              <a:spcAft>
                <a:spcPts val="600"/>
              </a:spcAft>
              <a:buNone/>
            </a:pPr>
            <a:r>
              <a:rPr lang="en-IN" sz="1800" dirty="0" smtClean="0"/>
              <a:t>	Mike </a:t>
            </a:r>
            <a:r>
              <a:rPr lang="en-IN" sz="1800" dirty="0"/>
              <a:t>did his duty well. When he had done his job, there was every possibility of his re-expansion. Mike was aware of the danger. He knew that if he expanded he would explode in Dr. </a:t>
            </a:r>
            <a:r>
              <a:rPr lang="en-IN" sz="1800" dirty="0" err="1"/>
              <a:t>Arnfeld's</a:t>
            </a:r>
            <a:r>
              <a:rPr lang="en-IN" sz="1800" dirty="0"/>
              <a:t> body which would kill his master. Like a faithful servant he became smaller to save </a:t>
            </a:r>
            <a:r>
              <a:rPr lang="en-IN" sz="1800" dirty="0" err="1"/>
              <a:t>Arnfeld</a:t>
            </a:r>
            <a:r>
              <a:rPr lang="en-IN" sz="1800" dirty="0"/>
              <a:t>. He did not want to take any risk. So he sacrificed himself. It was like a human being. But in fact, Mike had no choice. A human being might have, or might have not acted the way Mike did. But Mike acted the way he did because he had to obey the First Law mechanically. He could not afford to let his master come to harm through his inaction. So he acted to save </a:t>
            </a:r>
            <a:r>
              <a:rPr lang="en-IN" sz="1800" dirty="0" err="1"/>
              <a:t>Arnfeld</a:t>
            </a:r>
            <a:r>
              <a:rPr lang="en-IN" sz="1800" dirty="0"/>
              <a:t>.</a:t>
            </a:r>
          </a:p>
        </p:txBody>
      </p:sp>
      <p:sp>
        <p:nvSpPr>
          <p:cNvPr id="4" name="Slide Number Placeholder 3"/>
          <p:cNvSpPr>
            <a:spLocks noGrp="1"/>
          </p:cNvSpPr>
          <p:nvPr>
            <p:ph type="sldNum" sz="quarter" idx="12"/>
          </p:nvPr>
        </p:nvSpPr>
        <p:spPr/>
        <p:txBody>
          <a:bodyPr/>
          <a:lstStyle/>
          <a:p>
            <a:fld id="{EDFBB881-3A39-4E41-BEB1-646406A96C38}"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714380"/>
          </a:xfrm>
        </p:spPr>
        <p:txBody>
          <a:bodyPr>
            <a:normAutofit/>
          </a:bodyPr>
          <a:lstStyle/>
          <a:p>
            <a:r>
              <a:rPr lang="en-IN" b="1" dirty="0" smtClean="0"/>
              <a:t>Questions from the story</a:t>
            </a:r>
            <a:endParaRPr lang="en-IN" b="1" dirty="0"/>
          </a:p>
        </p:txBody>
      </p:sp>
      <p:sp>
        <p:nvSpPr>
          <p:cNvPr id="3" name="Content Placeholder 2"/>
          <p:cNvSpPr>
            <a:spLocks noGrp="1"/>
          </p:cNvSpPr>
          <p:nvPr>
            <p:ph sz="quarter" idx="1"/>
          </p:nvPr>
        </p:nvSpPr>
        <p:spPr>
          <a:xfrm>
            <a:off x="457200" y="1285860"/>
            <a:ext cx="8229600" cy="4429156"/>
          </a:xfrm>
        </p:spPr>
        <p:txBody>
          <a:bodyPr/>
          <a:lstStyle/>
          <a:p>
            <a:pPr marL="514350" indent="-514350" algn="just">
              <a:buFont typeface="+mj-lt"/>
              <a:buAutoNum type="arabicPeriod"/>
            </a:pPr>
            <a:r>
              <a:rPr lang="en-IN" dirty="0" smtClean="0"/>
              <a:t>Why </a:t>
            </a:r>
            <a:r>
              <a:rPr lang="en-IN" dirty="0"/>
              <a:t>did Greg refuse chemical and radiation </a:t>
            </a:r>
            <a:r>
              <a:rPr lang="en-IN" dirty="0" smtClean="0"/>
              <a:t>therapy?</a:t>
            </a:r>
          </a:p>
          <a:p>
            <a:pPr marL="514350" indent="-514350" algn="just">
              <a:buFont typeface="+mj-lt"/>
              <a:buAutoNum type="arabicPeriod"/>
            </a:pPr>
            <a:r>
              <a:rPr lang="en-IN" dirty="0" smtClean="0"/>
              <a:t>Why </a:t>
            </a:r>
            <a:r>
              <a:rPr lang="en-IN" dirty="0"/>
              <a:t>was re-expansion considered </a:t>
            </a:r>
            <a:r>
              <a:rPr lang="en-IN" dirty="0" smtClean="0"/>
              <a:t>dangerous?</a:t>
            </a:r>
          </a:p>
          <a:p>
            <a:pPr marL="514350" indent="-514350" algn="just">
              <a:buFont typeface="+mj-lt"/>
              <a:buAutoNum type="arabicPeriod"/>
            </a:pPr>
            <a:r>
              <a:rPr lang="en-IN" dirty="0" smtClean="0"/>
              <a:t>Why </a:t>
            </a:r>
            <a:r>
              <a:rPr lang="en-IN" dirty="0"/>
              <a:t>did </a:t>
            </a:r>
            <a:r>
              <a:rPr lang="en-IN" dirty="0" err="1"/>
              <a:t>MIK</a:t>
            </a:r>
            <a:r>
              <a:rPr lang="en-IN" dirty="0"/>
              <a:t> disobey the order even though </a:t>
            </a:r>
            <a:r>
              <a:rPr lang="en-IN" dirty="0" smtClean="0"/>
              <a:t>it was </a:t>
            </a:r>
            <a:r>
              <a:rPr lang="en-IN" dirty="0"/>
              <a:t>against the Second Law?</a:t>
            </a:r>
          </a:p>
        </p:txBody>
      </p:sp>
      <p:sp>
        <p:nvSpPr>
          <p:cNvPr id="4" name="Slide Number Placeholder 3"/>
          <p:cNvSpPr>
            <a:spLocks noGrp="1"/>
          </p:cNvSpPr>
          <p:nvPr>
            <p:ph type="sldNum" sz="quarter" idx="12"/>
          </p:nvPr>
        </p:nvSpPr>
        <p:spPr/>
        <p:txBody>
          <a:bodyPr/>
          <a:lstStyle/>
          <a:p>
            <a:fld id="{EDFBB881-3A39-4E41-BEB1-646406A96C38}"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Autofit/>
          </a:bodyPr>
          <a:lstStyle/>
          <a:p>
            <a:pPr algn="ctr"/>
            <a:r>
              <a:rPr lang="en-IN" b="1" dirty="0" smtClean="0"/>
              <a:t>Discussion Questions </a:t>
            </a:r>
            <a:endParaRPr lang="en-IN" b="1" dirty="0"/>
          </a:p>
        </p:txBody>
      </p:sp>
      <p:sp>
        <p:nvSpPr>
          <p:cNvPr id="3" name="Content Placeholder 2"/>
          <p:cNvSpPr>
            <a:spLocks noGrp="1"/>
          </p:cNvSpPr>
          <p:nvPr>
            <p:ph sz="quarter" idx="1"/>
          </p:nvPr>
        </p:nvSpPr>
        <p:spPr>
          <a:xfrm>
            <a:off x="285720" y="1142984"/>
            <a:ext cx="8501122" cy="5500726"/>
          </a:xfrm>
        </p:spPr>
        <p:txBody>
          <a:bodyPr>
            <a:normAutofit/>
          </a:bodyPr>
          <a:lstStyle/>
          <a:p>
            <a:pPr marL="514350" indent="-514350" algn="just">
              <a:buFont typeface="+mj-lt"/>
              <a:buAutoNum type="arabicPeriod"/>
            </a:pPr>
            <a:r>
              <a:rPr lang="en-IN" dirty="0" smtClean="0"/>
              <a:t>Do </a:t>
            </a:r>
            <a:r>
              <a:rPr lang="en-IN" dirty="0"/>
              <a:t>you think that </a:t>
            </a:r>
            <a:r>
              <a:rPr lang="en-IN" dirty="0" smtClean="0"/>
              <a:t>humans </a:t>
            </a:r>
            <a:r>
              <a:rPr lang="en-IN" dirty="0"/>
              <a:t>are becoming way too </a:t>
            </a:r>
            <a:r>
              <a:rPr lang="en-IN" dirty="0" smtClean="0"/>
              <a:t>dependent </a:t>
            </a:r>
            <a:r>
              <a:rPr lang="en-IN" dirty="0"/>
              <a:t>on </a:t>
            </a:r>
            <a:r>
              <a:rPr lang="en-IN" dirty="0" smtClean="0"/>
              <a:t>robots?</a:t>
            </a:r>
          </a:p>
          <a:p>
            <a:pPr marL="514350" indent="-514350" algn="just">
              <a:buFont typeface="+mj-lt"/>
              <a:buAutoNum type="arabicPeriod"/>
            </a:pPr>
            <a:r>
              <a:rPr lang="en-IN" dirty="0" smtClean="0"/>
              <a:t>How </a:t>
            </a:r>
            <a:r>
              <a:rPr lang="en-IN" dirty="0"/>
              <a:t>far do you feel that we are from creating robots with </a:t>
            </a:r>
            <a:r>
              <a:rPr lang="en-IN" dirty="0" smtClean="0"/>
              <a:t>human </a:t>
            </a:r>
            <a:r>
              <a:rPr lang="en-IN" dirty="0"/>
              <a:t>thinking </a:t>
            </a:r>
            <a:r>
              <a:rPr lang="en-IN" dirty="0" smtClean="0"/>
              <a:t>skills?</a:t>
            </a:r>
          </a:p>
          <a:p>
            <a:pPr marL="514350" indent="-514350" algn="just">
              <a:buFont typeface="+mj-lt"/>
              <a:buAutoNum type="arabicPeriod"/>
            </a:pPr>
            <a:r>
              <a:rPr lang="en-IN" dirty="0" smtClean="0"/>
              <a:t>If </a:t>
            </a:r>
            <a:r>
              <a:rPr lang="en-IN" dirty="0"/>
              <a:t>you were given a chance to rewrite the story would </a:t>
            </a:r>
            <a:r>
              <a:rPr lang="en-IN" dirty="0" smtClean="0"/>
              <a:t>you save </a:t>
            </a:r>
            <a:r>
              <a:rPr lang="en-IN" dirty="0"/>
              <a:t>Mike, Greg, both of them OR neither? </a:t>
            </a:r>
            <a:r>
              <a:rPr lang="en-IN" dirty="0" smtClean="0"/>
              <a:t>Why?</a:t>
            </a:r>
          </a:p>
          <a:p>
            <a:pPr marL="514350" indent="-514350" algn="just">
              <a:buFont typeface="+mj-lt"/>
              <a:buAutoNum type="arabicPeriod"/>
            </a:pPr>
            <a:r>
              <a:rPr lang="en-IN" dirty="0" smtClean="0"/>
              <a:t>Do </a:t>
            </a:r>
            <a:r>
              <a:rPr lang="en-IN" dirty="0"/>
              <a:t>you think that human lives can be weighed in the manner Greg weighs in the story? Justify your </a:t>
            </a:r>
            <a:r>
              <a:rPr lang="en-IN" dirty="0" smtClean="0"/>
              <a:t>answer.</a:t>
            </a:r>
          </a:p>
          <a:p>
            <a:pPr marL="514350" indent="-514350" algn="just">
              <a:buFont typeface="+mj-lt"/>
              <a:buAutoNum type="arabicPeriod"/>
            </a:pPr>
            <a:r>
              <a:rPr lang="en-IN" dirty="0" smtClean="0"/>
              <a:t>If </a:t>
            </a:r>
            <a:r>
              <a:rPr lang="en-IN" dirty="0"/>
              <a:t>you were given an opportunity what kind of a robot would you </a:t>
            </a:r>
            <a:r>
              <a:rPr lang="en-IN" dirty="0" smtClean="0"/>
              <a:t>create?</a:t>
            </a:r>
          </a:p>
          <a:p>
            <a:pPr marL="514350" indent="-514350" algn="just">
              <a:buFont typeface="+mj-lt"/>
              <a:buAutoNum type="arabicPeriod"/>
            </a:pPr>
            <a:r>
              <a:rPr lang="en-IN" dirty="0" smtClean="0"/>
              <a:t>Do </a:t>
            </a:r>
            <a:r>
              <a:rPr lang="en-IN" dirty="0"/>
              <a:t>you feel that robots could in the near-future, take over as the dominant species by disobeying us? Justify.</a:t>
            </a:r>
          </a:p>
        </p:txBody>
      </p:sp>
      <p:sp>
        <p:nvSpPr>
          <p:cNvPr id="4" name="Slide Number Placeholder 3"/>
          <p:cNvSpPr>
            <a:spLocks noGrp="1"/>
          </p:cNvSpPr>
          <p:nvPr>
            <p:ph type="sldNum" sz="quarter" idx="12"/>
          </p:nvPr>
        </p:nvSpPr>
        <p:spPr/>
        <p:txBody>
          <a:bodyPr/>
          <a:lstStyle/>
          <a:p>
            <a:fld id="{EDFBB881-3A39-4E41-BEB1-646406A96C38}"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IN" dirty="0" smtClean="0">
                <a:hlinkClick r:id="rId2"/>
              </a:rPr>
              <a:t>http://www.sfcenter.ku.edu/SF-Defined.htm</a:t>
            </a:r>
            <a:endParaRPr lang="en-IN" dirty="0" smtClean="0"/>
          </a:p>
          <a:p>
            <a:r>
              <a:rPr lang="en-IN" dirty="0" smtClean="0">
                <a:hlinkClick r:id="rId3"/>
              </a:rPr>
              <a:t>https://www.britannica.com/art/science-fiction</a:t>
            </a:r>
            <a:r>
              <a:rPr lang="en-IN" dirty="0" smtClean="0"/>
              <a:t>  </a:t>
            </a:r>
            <a:endParaRPr lang="en-US" dirty="0" smtClean="0">
              <a:hlinkClick r:id="rId4"/>
            </a:endParaRPr>
          </a:p>
          <a:p>
            <a:r>
              <a:rPr lang="en-US" dirty="0" smtClean="0">
                <a:hlinkClick r:id="rId4"/>
              </a:rPr>
              <a:t>https://www.9novelsread.com/read/robot-visions/350599</a:t>
            </a:r>
            <a:endParaRPr lang="en-US" dirty="0" smtClean="0"/>
          </a:p>
          <a:p>
            <a:r>
              <a:rPr lang="en-US" dirty="0" smtClean="0"/>
              <a:t> </a:t>
            </a:r>
            <a:r>
              <a:rPr lang="en-US" dirty="0" smtClean="0">
                <a:hlinkClick r:id="rId5"/>
              </a:rPr>
              <a:t>https://www.grin.com/document/513189</a:t>
            </a:r>
            <a:r>
              <a:rPr lang="en-US" dirty="0" smtClean="0"/>
              <a:t> </a:t>
            </a:r>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28</a:t>
            </a:fld>
            <a:endParaRPr lang="en-IN"/>
          </a:p>
        </p:txBody>
      </p:sp>
    </p:spTree>
    <p:extLst>
      <p:ext uri="{BB962C8B-B14F-4D97-AF65-F5344CB8AC3E}">
        <p14:creationId xmlns="" xmlns:p14="http://schemas.microsoft.com/office/powerpoint/2010/main" val="3033367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Science fiction</a:t>
            </a:r>
            <a:endParaRPr lang="en-US" dirty="0"/>
          </a:p>
        </p:txBody>
      </p:sp>
      <p:sp>
        <p:nvSpPr>
          <p:cNvPr id="3" name="Content Placeholder 2"/>
          <p:cNvSpPr>
            <a:spLocks noGrp="1"/>
          </p:cNvSpPr>
          <p:nvPr>
            <p:ph sz="quarter" idx="1"/>
          </p:nvPr>
        </p:nvSpPr>
        <p:spPr/>
        <p:txBody>
          <a:bodyPr>
            <a:normAutofit lnSpcReduction="10000"/>
          </a:bodyPr>
          <a:lstStyle/>
          <a:p>
            <a:pPr>
              <a:buNone/>
            </a:pPr>
            <a:endParaRPr lang="en-IN" dirty="0" smtClean="0"/>
          </a:p>
          <a:p>
            <a:pPr algn="just"/>
            <a:r>
              <a:rPr lang="en-IN" b="1" dirty="0" smtClean="0"/>
              <a:t>“Science fiction</a:t>
            </a:r>
            <a:r>
              <a:rPr lang="en-IN" dirty="0" smtClean="0"/>
              <a:t>, abbreviation </a:t>
            </a:r>
            <a:r>
              <a:rPr lang="en-IN" b="1" dirty="0" smtClean="0"/>
              <a:t>SF </a:t>
            </a:r>
            <a:r>
              <a:rPr lang="en-IN" dirty="0" smtClean="0"/>
              <a:t>or </a:t>
            </a:r>
            <a:r>
              <a:rPr lang="en-IN" b="1" dirty="0" smtClean="0"/>
              <a:t>sci-fi</a:t>
            </a:r>
            <a:r>
              <a:rPr lang="en-IN" dirty="0" smtClean="0"/>
              <a:t>, is a form of fiction that deals principally with the impact of actual or imagined science upon society or individuals.</a:t>
            </a:r>
          </a:p>
          <a:p>
            <a:pPr algn="just"/>
            <a:endParaRPr lang="en-IN" dirty="0" smtClean="0"/>
          </a:p>
          <a:p>
            <a:pPr algn="just"/>
            <a:r>
              <a:rPr lang="en-IN" dirty="0" smtClean="0"/>
              <a:t>“Science fiction is the </a:t>
            </a:r>
            <a:r>
              <a:rPr lang="en-IN" b="1" dirty="0" smtClean="0"/>
              <a:t>literature of the human species encountering change</a:t>
            </a:r>
            <a:r>
              <a:rPr lang="en-IN" dirty="0" smtClean="0"/>
              <a:t>, whether it arrives via scientific discoveries, technological innovations, natural events, or societal shifts. Science fiction is the </a:t>
            </a:r>
            <a:r>
              <a:rPr lang="en-IN" b="1" dirty="0" smtClean="0"/>
              <a:t>literature of ideas and philosophy</a:t>
            </a:r>
            <a:r>
              <a:rPr lang="en-IN" dirty="0" smtClean="0"/>
              <a:t>, answering such questions as, "What if.... It explores possibilities and pushes boundaries. </a:t>
            </a:r>
          </a:p>
          <a:p>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Nanotechnology</a:t>
            </a:r>
            <a:endParaRPr lang="en-IN" b="1" dirty="0"/>
          </a:p>
        </p:txBody>
      </p:sp>
      <p:sp>
        <p:nvSpPr>
          <p:cNvPr id="3" name="Content Placeholder 2"/>
          <p:cNvSpPr>
            <a:spLocks noGrp="1"/>
          </p:cNvSpPr>
          <p:nvPr>
            <p:ph sz="quarter" idx="1"/>
          </p:nvPr>
        </p:nvSpPr>
        <p:spPr>
          <a:solidFill>
            <a:schemeClr val="bg1"/>
          </a:solidFill>
        </p:spPr>
        <p:txBody>
          <a:bodyPr>
            <a:noAutofit/>
          </a:bodyPr>
          <a:lstStyle/>
          <a:p>
            <a:pPr algn="just">
              <a:lnSpc>
                <a:spcPct val="120000"/>
              </a:lnSpc>
              <a:spcBef>
                <a:spcPts val="1200"/>
              </a:spcBef>
              <a:spcAft>
                <a:spcPts val="1200"/>
              </a:spcAft>
            </a:pPr>
            <a:r>
              <a:rPr lang="en-IN" sz="2400" dirty="0" smtClean="0"/>
              <a:t>Nanotechnology </a:t>
            </a:r>
            <a:r>
              <a:rPr lang="en-IN" sz="2400" dirty="0"/>
              <a:t>was just conceived of in 1989. Nothing was clear about the technical devices to be adopted in nanotechnology. </a:t>
            </a:r>
            <a:r>
              <a:rPr lang="en-IN" sz="2400" dirty="0" err="1"/>
              <a:t>Nano</a:t>
            </a:r>
            <a:r>
              <a:rPr lang="en-IN" sz="2400" dirty="0"/>
              <a:t>-medicine or </a:t>
            </a:r>
            <a:r>
              <a:rPr lang="en-IN" sz="2400" dirty="0" err="1"/>
              <a:t>nano</a:t>
            </a:r>
            <a:r>
              <a:rPr lang="en-IN" sz="2400" dirty="0"/>
              <a:t>-robot was unheard of. The very term nanotechnology stimulated vibrations in Asimov and the result was the creation of the potent seed namely </a:t>
            </a:r>
            <a:r>
              <a:rPr lang="en-IN" sz="2400" dirty="0" err="1"/>
              <a:t>nanorobots</a:t>
            </a:r>
            <a:r>
              <a:rPr lang="en-IN" sz="2400" dirty="0"/>
              <a:t> and </a:t>
            </a:r>
            <a:r>
              <a:rPr lang="en-IN" sz="2400" dirty="0" err="1" smtClean="0"/>
              <a:t>nanocure</a:t>
            </a:r>
            <a:r>
              <a:rPr lang="en-IN" sz="2400" dirty="0" smtClean="0"/>
              <a:t>.</a:t>
            </a:r>
          </a:p>
          <a:p>
            <a:pPr algn="just">
              <a:lnSpc>
                <a:spcPct val="120000"/>
              </a:lnSpc>
              <a:spcBef>
                <a:spcPts val="1200"/>
              </a:spcBef>
              <a:spcAft>
                <a:spcPts val="1200"/>
              </a:spcAft>
            </a:pPr>
            <a:r>
              <a:rPr lang="en-IN" sz="2400" dirty="0" smtClean="0"/>
              <a:t>Having identified the working calibre of the robots, he transferred the roles of robots in his stories from that of being a toy or helpmate to that of a surgeon. His inventive power did not pause with that. He presumed the possibility of robot medicine which acquired a distinct form in his story ―Too Bad.</a:t>
            </a:r>
            <a:endParaRPr lang="en-IN" sz="2400" dirty="0"/>
          </a:p>
        </p:txBody>
      </p:sp>
      <p:sp>
        <p:nvSpPr>
          <p:cNvPr id="5" name="Slide Number Placeholder 4"/>
          <p:cNvSpPr>
            <a:spLocks noGrp="1"/>
          </p:cNvSpPr>
          <p:nvPr>
            <p:ph type="sldNum" sz="quarter" idx="12"/>
          </p:nvPr>
        </p:nvSpPr>
        <p:spPr/>
        <p:txBody>
          <a:bodyPr/>
          <a:lstStyle/>
          <a:p>
            <a:fld id="{6F4D38BF-9200-4186-AE8A-4CCFED4EDEFB}" type="slidenum">
              <a:rPr lang="en-IN" smtClean="0"/>
              <a:pPr/>
              <a:t>4</a:t>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14282" y="214290"/>
            <a:ext cx="8786874" cy="6643710"/>
          </a:xfrm>
          <a:solidFill>
            <a:schemeClr val="bg1"/>
          </a:solidFill>
        </p:spPr>
        <p:txBody>
          <a:bodyPr>
            <a:noAutofit/>
          </a:bodyPr>
          <a:lstStyle/>
          <a:p>
            <a:pPr algn="just">
              <a:spcBef>
                <a:spcPts val="1200"/>
              </a:spcBef>
              <a:spcAft>
                <a:spcPts val="1200"/>
              </a:spcAft>
            </a:pPr>
            <a:r>
              <a:rPr lang="en-IN" sz="2400" dirty="0" smtClean="0"/>
              <a:t>In the recent times, researchers </a:t>
            </a:r>
            <a:r>
              <a:rPr lang="en-IN" sz="2400" dirty="0"/>
              <a:t>are seriously involved in creating </a:t>
            </a:r>
            <a:r>
              <a:rPr lang="en-IN" sz="2400" dirty="0" err="1"/>
              <a:t>Nano</a:t>
            </a:r>
            <a:r>
              <a:rPr lang="en-IN" sz="2400" dirty="0"/>
              <a:t> robots which was </a:t>
            </a:r>
            <a:r>
              <a:rPr lang="en-IN" sz="2400" dirty="0" smtClean="0"/>
              <a:t>discussed </a:t>
            </a:r>
            <a:r>
              <a:rPr lang="en-IN" sz="2400" dirty="0"/>
              <a:t>by Asimov in his short story ―Too </a:t>
            </a:r>
            <a:r>
              <a:rPr lang="en-IN" sz="2400" dirty="0" smtClean="0"/>
              <a:t>Bad in </a:t>
            </a:r>
            <a:r>
              <a:rPr lang="en-IN" sz="2400" dirty="0"/>
              <a:t>the year 1989 </a:t>
            </a:r>
            <a:r>
              <a:rPr lang="en-IN" sz="2400" dirty="0" smtClean="0"/>
              <a:t>itself. Asimov</a:t>
            </a:r>
            <a:r>
              <a:rPr lang="en-IN" sz="2400" dirty="0"/>
              <a:t>, an ace social spectator, analyzed the new advance technique </a:t>
            </a:r>
            <a:r>
              <a:rPr lang="en-IN" sz="2400" dirty="0" smtClean="0"/>
              <a:t>‘</a:t>
            </a:r>
            <a:r>
              <a:rPr lang="en-IN" sz="2400" dirty="0" err="1" smtClean="0"/>
              <a:t>nano</a:t>
            </a:r>
            <a:r>
              <a:rPr lang="en-IN" sz="2400" dirty="0" smtClean="0"/>
              <a:t>’ </a:t>
            </a:r>
            <a:r>
              <a:rPr lang="en-IN" sz="2400" dirty="0"/>
              <a:t>in his short </a:t>
            </a:r>
            <a:r>
              <a:rPr lang="en-IN" sz="2400" dirty="0" smtClean="0"/>
              <a:t>story.</a:t>
            </a:r>
          </a:p>
          <a:p>
            <a:pPr algn="just">
              <a:spcBef>
                <a:spcPts val="1200"/>
              </a:spcBef>
              <a:spcAft>
                <a:spcPts val="1200"/>
              </a:spcAft>
            </a:pPr>
            <a:r>
              <a:rPr lang="en-IN" sz="2400" dirty="0" smtClean="0"/>
              <a:t>In </a:t>
            </a:r>
            <a:r>
              <a:rPr lang="en-IN" sz="2400" dirty="0"/>
              <a:t>the story, doctors invented a mini robot, which had the amazing ability to cure the cancer disease. Nanotechnology is one of the recent advancements in the world </a:t>
            </a:r>
            <a:r>
              <a:rPr lang="en-IN" sz="2400" dirty="0" smtClean="0"/>
              <a:t>of science</a:t>
            </a:r>
            <a:r>
              <a:rPr lang="en-IN" sz="2400" dirty="0"/>
              <a:t>, but the idea was seeded long before in the 1989 short </a:t>
            </a:r>
            <a:r>
              <a:rPr lang="en-IN" sz="2400" dirty="0" smtClean="0"/>
              <a:t>story.</a:t>
            </a:r>
          </a:p>
          <a:p>
            <a:pPr algn="just">
              <a:spcBef>
                <a:spcPts val="1200"/>
              </a:spcBef>
              <a:spcAft>
                <a:spcPts val="1200"/>
              </a:spcAft>
            </a:pPr>
            <a:endParaRPr lang="en-IN" sz="2400" dirty="0" smtClean="0"/>
          </a:p>
          <a:p>
            <a:pPr algn="just">
              <a:spcBef>
                <a:spcPts val="1200"/>
              </a:spcBef>
              <a:spcAft>
                <a:spcPts val="1200"/>
              </a:spcAft>
            </a:pPr>
            <a:endParaRPr lang="en-IN" sz="2400" dirty="0"/>
          </a:p>
        </p:txBody>
      </p:sp>
      <p:pic>
        <p:nvPicPr>
          <p:cNvPr id="4" name="Picture 2"/>
          <p:cNvPicPr>
            <a:picLocks noChangeAspect="1" noChangeArrowheads="1"/>
          </p:cNvPicPr>
          <p:nvPr/>
        </p:nvPicPr>
        <p:blipFill>
          <a:blip r:embed="rId2"/>
          <a:srcRect/>
          <a:stretch>
            <a:fillRect/>
          </a:stretch>
        </p:blipFill>
        <p:spPr bwMode="auto">
          <a:xfrm>
            <a:off x="2143108" y="4071942"/>
            <a:ext cx="4857784" cy="2571768"/>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6F4D38BF-9200-4186-AE8A-4CCFED4EDEFB}" type="slidenum">
              <a:rPr lang="en-IN" smtClean="0"/>
              <a:pPr/>
              <a:t>5</a:t>
            </a:fld>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85720" y="1357298"/>
            <a:ext cx="8401080" cy="4857784"/>
          </a:xfrm>
        </p:spPr>
        <p:txBody>
          <a:bodyPr>
            <a:normAutofit/>
          </a:bodyPr>
          <a:lstStyle/>
          <a:p>
            <a:pPr algn="just"/>
            <a:r>
              <a:rPr lang="en-IN" dirty="0" smtClean="0"/>
              <a:t>The online free dictionary thus defines Nanotechnology, ―The science and technology of devices and materials, such as electronic circuits or drug-delivery systems, constructed on extremely small scales, as tiny as individual atoms and molecules. </a:t>
            </a:r>
          </a:p>
          <a:p>
            <a:pPr algn="just"/>
            <a:endParaRPr lang="en-IN" dirty="0" smtClean="0"/>
          </a:p>
          <a:p>
            <a:pPr algn="just"/>
            <a:r>
              <a:rPr lang="en-IN" dirty="0" smtClean="0"/>
              <a:t>The </a:t>
            </a:r>
            <a:r>
              <a:rPr lang="en-IN" dirty="0" err="1" smtClean="0"/>
              <a:t>nanorobot</a:t>
            </a:r>
            <a:r>
              <a:rPr lang="en-IN" dirty="0" smtClean="0"/>
              <a:t> would be between 0.5-3 micrometers in size, because that is the maximum size possible due to the capillary passage requirement.</a:t>
            </a:r>
            <a:endParaRPr lang="en-IN"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6</a:t>
            </a:fld>
            <a:endParaRPr lang="en-I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Too Bad: An Introduction</a:t>
            </a:r>
            <a:br>
              <a:rPr lang="en-IN" dirty="0" smtClean="0"/>
            </a:br>
            <a:endParaRPr lang="en-US" dirty="0"/>
          </a:p>
        </p:txBody>
      </p:sp>
      <p:sp>
        <p:nvSpPr>
          <p:cNvPr id="3" name="Content Placeholder 2"/>
          <p:cNvSpPr>
            <a:spLocks noGrp="1"/>
          </p:cNvSpPr>
          <p:nvPr>
            <p:ph sz="quarter" idx="1"/>
          </p:nvPr>
        </p:nvSpPr>
        <p:spPr/>
        <p:txBody>
          <a:bodyPr/>
          <a:lstStyle/>
          <a:p>
            <a:r>
              <a:rPr lang="en-US" dirty="0" smtClean="0"/>
              <a:t>It is a science fiction</a:t>
            </a:r>
          </a:p>
          <a:p>
            <a:endParaRPr lang="en-US" dirty="0" smtClean="0"/>
          </a:p>
          <a:p>
            <a:r>
              <a:rPr lang="en-US" dirty="0" smtClean="0"/>
              <a:t>Too Bad was written in 1989</a:t>
            </a:r>
          </a:p>
          <a:p>
            <a:endParaRPr lang="en-US" dirty="0" smtClean="0"/>
          </a:p>
          <a:p>
            <a:r>
              <a:rPr lang="en-US" dirty="0" smtClean="0"/>
              <a:t>The story is based on nanotechnology, when it was just conceived</a:t>
            </a:r>
          </a:p>
          <a:p>
            <a:endParaRPr lang="en-US" dirty="0" smtClean="0"/>
          </a:p>
          <a:p>
            <a:r>
              <a:rPr lang="en-US" dirty="0" smtClean="0"/>
              <a:t>The story is set in 22</a:t>
            </a:r>
            <a:r>
              <a:rPr lang="en-US" baseline="30000" dirty="0" smtClean="0"/>
              <a:t>nd</a:t>
            </a:r>
            <a:r>
              <a:rPr lang="en-US" dirty="0" smtClean="0"/>
              <a:t> century</a:t>
            </a:r>
          </a:p>
          <a:p>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Isaac Asimov(January2, 1920- April 6, 1992)</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Russian born American writer.</a:t>
            </a:r>
          </a:p>
          <a:p>
            <a:r>
              <a:rPr lang="en-US" dirty="0" smtClean="0"/>
              <a:t>Professor of Biochemistry at Boston University.</a:t>
            </a:r>
          </a:p>
          <a:p>
            <a:r>
              <a:rPr lang="en-US" dirty="0" smtClean="0"/>
              <a:t>Highly successful Hard Science Fiction author.</a:t>
            </a:r>
          </a:p>
          <a:p>
            <a:r>
              <a:rPr lang="en-US" dirty="0" smtClean="0"/>
              <a:t>Most famous work: Foundation Series.</a:t>
            </a:r>
          </a:p>
          <a:p>
            <a:r>
              <a:rPr lang="en-US" dirty="0" smtClean="0"/>
              <a:t>Started writing and publishing science fiction at the age of 19</a:t>
            </a:r>
          </a:p>
          <a:p>
            <a:r>
              <a:rPr lang="en-US" dirty="0" smtClean="0"/>
              <a:t>Graduated in Biochemistry from Columbia University.</a:t>
            </a:r>
          </a:p>
          <a:p>
            <a:pPr algn="just">
              <a:spcAft>
                <a:spcPts val="600"/>
              </a:spcAft>
            </a:pPr>
            <a:r>
              <a:rPr lang="en-IN" dirty="0" smtClean="0"/>
              <a:t>Asimov is widely considered a master of hard science fiction and along with Robert A. Heinlein and Arthur C. Clarke, he was considered one of the "Big Three" science fiction writers during his lifetime.</a:t>
            </a:r>
          </a:p>
          <a:p>
            <a:pPr algn="just">
              <a:spcAft>
                <a:spcPts val="600"/>
              </a:spcAft>
            </a:pPr>
            <a:r>
              <a:rPr lang="en-IN" dirty="0" smtClean="0"/>
              <a:t>His famous quote: </a:t>
            </a:r>
            <a:r>
              <a:rPr lang="en-IN" b="1" i="1" dirty="0" smtClean="0"/>
              <a:t>‘The saddest aspect of life right now is that science gathers knowledge faster than society gathers wisdom.’</a:t>
            </a:r>
            <a:endParaRPr lang="en-IN" b="1"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8</a:t>
            </a:fld>
            <a:endParaRPr lang="en-IN"/>
          </a:p>
        </p:txBody>
      </p:sp>
    </p:spTree>
    <p:extLst>
      <p:ext uri="{BB962C8B-B14F-4D97-AF65-F5344CB8AC3E}">
        <p14:creationId xmlns="" xmlns:p14="http://schemas.microsoft.com/office/powerpoint/2010/main" val="2727245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Leitmotiv </a:t>
            </a:r>
            <a:r>
              <a:rPr lang="en-US" dirty="0"/>
              <a:t>of all the short </a:t>
            </a:r>
            <a:r>
              <a:rPr lang="en-US" dirty="0" smtClean="0"/>
              <a:t>stories of Asimov</a:t>
            </a:r>
            <a:endParaRPr lang="en-US" dirty="0"/>
          </a:p>
        </p:txBody>
      </p:sp>
      <p:sp>
        <p:nvSpPr>
          <p:cNvPr id="3" name="Content Placeholder 2"/>
          <p:cNvSpPr>
            <a:spLocks noGrp="1"/>
          </p:cNvSpPr>
          <p:nvPr>
            <p:ph sz="quarter" idx="1"/>
          </p:nvPr>
        </p:nvSpPr>
        <p:spPr/>
        <p:txBody>
          <a:bodyPr>
            <a:normAutofit/>
          </a:bodyPr>
          <a:lstStyle/>
          <a:p>
            <a:r>
              <a:rPr lang="en-US" dirty="0" smtClean="0"/>
              <a:t> </a:t>
            </a:r>
            <a:r>
              <a:rPr lang="en-US" dirty="0"/>
              <a:t>A robot may not injure a human being or, through inaction, allow a human being to come to harm</a:t>
            </a:r>
            <a:r>
              <a:rPr lang="en-US" dirty="0" smtClean="0"/>
              <a:t>.</a:t>
            </a:r>
          </a:p>
          <a:p>
            <a:r>
              <a:rPr lang="en-US" dirty="0" smtClean="0"/>
              <a:t> </a:t>
            </a:r>
            <a:r>
              <a:rPr lang="en-US" dirty="0"/>
              <a:t>A robot must obey orders </a:t>
            </a:r>
            <a:r>
              <a:rPr lang="en-US" dirty="0" smtClean="0"/>
              <a:t>given to </a:t>
            </a:r>
            <a:r>
              <a:rPr lang="en-US" dirty="0"/>
              <a:t>it by human beings except where such orders would conflict with the First </a:t>
            </a:r>
            <a:r>
              <a:rPr lang="en-US" dirty="0" smtClean="0"/>
              <a:t>Law.</a:t>
            </a:r>
          </a:p>
          <a:p>
            <a:r>
              <a:rPr lang="en-US" dirty="0" smtClean="0"/>
              <a:t>A </a:t>
            </a:r>
            <a:r>
              <a:rPr lang="en-US" dirty="0"/>
              <a:t>robot must protect its own existence as long as such protection does not conflict with the First or Second Law</a:t>
            </a:r>
            <a:r>
              <a:rPr lang="en-US" dirty="0" smtClean="0"/>
              <a:t>.”</a:t>
            </a:r>
          </a:p>
          <a:p>
            <a:r>
              <a:rPr lang="en-US" dirty="0" smtClean="0"/>
              <a:t>(Leitmotiv means the recurrent theme , phrase or idea in a text/s)</a:t>
            </a:r>
            <a:endParaRPr lang="en-US" dirty="0"/>
          </a:p>
        </p:txBody>
      </p:sp>
      <p:sp>
        <p:nvSpPr>
          <p:cNvPr id="4" name="Slide Number Placeholder 3"/>
          <p:cNvSpPr>
            <a:spLocks noGrp="1"/>
          </p:cNvSpPr>
          <p:nvPr>
            <p:ph type="sldNum" sz="quarter" idx="12"/>
          </p:nvPr>
        </p:nvSpPr>
        <p:spPr/>
        <p:txBody>
          <a:bodyPr/>
          <a:lstStyle/>
          <a:p>
            <a:fld id="{6F4D38BF-9200-4186-AE8A-4CCFED4EDEFB}" type="slidenum">
              <a:rPr lang="en-IN" smtClean="0"/>
              <a:pPr/>
              <a:t>9</a:t>
            </a:fld>
            <a:endParaRPr lang="en-IN"/>
          </a:p>
        </p:txBody>
      </p:sp>
    </p:spTree>
    <p:extLst>
      <p:ext uri="{BB962C8B-B14F-4D97-AF65-F5344CB8AC3E}">
        <p14:creationId xmlns="" xmlns:p14="http://schemas.microsoft.com/office/powerpoint/2010/main" val="4091025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567</TotalTime>
  <Words>2006</Words>
  <Application>Microsoft Office PowerPoint</Application>
  <PresentationFormat>On-screen Show (4:3)</PresentationFormat>
  <Paragraphs>147</Paragraphs>
  <Slides>28</Slides>
  <Notes>0</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Origin</vt:lpstr>
      <vt:lpstr>Equity</vt:lpstr>
      <vt:lpstr>   Too Bad by Isaac Asimov </vt:lpstr>
      <vt:lpstr>Topics to be Covered</vt:lpstr>
      <vt:lpstr>Science fiction</vt:lpstr>
      <vt:lpstr>Nanotechnology</vt:lpstr>
      <vt:lpstr>Slide 5</vt:lpstr>
      <vt:lpstr>Slide 6</vt:lpstr>
      <vt:lpstr>Too Bad: An Introduction </vt:lpstr>
      <vt:lpstr>Isaac Asimov(January2, 1920- April 6, 1992)</vt:lpstr>
      <vt:lpstr>The Leitmotiv of all the short stories of Asimov</vt:lpstr>
      <vt:lpstr>The Characters</vt:lpstr>
      <vt:lpstr>Summary:</vt:lpstr>
      <vt:lpstr>Important Excerpts    Full Text : https://www.9novelsread.com/read/robot-visions/350599  </vt:lpstr>
      <vt:lpstr>Three laws of robotics</vt:lpstr>
      <vt:lpstr>Slide 14</vt:lpstr>
      <vt:lpstr>Slide 15</vt:lpstr>
      <vt:lpstr>Slide 16</vt:lpstr>
      <vt:lpstr>Slide 17</vt:lpstr>
      <vt:lpstr>Slide 18</vt:lpstr>
      <vt:lpstr>Slide 19</vt:lpstr>
      <vt:lpstr>Slide 20</vt:lpstr>
      <vt:lpstr>Slide 21</vt:lpstr>
      <vt:lpstr>Slide 22</vt:lpstr>
      <vt:lpstr>Key learning &amp; contemporary relevance </vt:lpstr>
      <vt:lpstr>Give a detailed account of how Mike saved Dr. Gregory Arnfeld's life?</vt:lpstr>
      <vt:lpstr>Do you think that Mike was almost like a human being? Justify your answer with reference from the story.</vt:lpstr>
      <vt:lpstr>Questions from the story</vt:lpstr>
      <vt:lpstr>Discussion Questions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Pride &amp; Prejudice Jane Austen</dc:title>
  <dc:creator>monali</dc:creator>
  <cp:lastModifiedBy>monali</cp:lastModifiedBy>
  <cp:revision>71</cp:revision>
  <dcterms:created xsi:type="dcterms:W3CDTF">2020-04-27T07:14:30Z</dcterms:created>
  <dcterms:modified xsi:type="dcterms:W3CDTF">2020-10-22T06:59:20Z</dcterms:modified>
</cp:coreProperties>
</file>