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260" r:id="rId4"/>
    <p:sldId id="261" r:id="rId5"/>
    <p:sldId id="258" r:id="rId6"/>
    <p:sldId id="259" r:id="rId7"/>
    <p:sldId id="262" r:id="rId8"/>
    <p:sldId id="263" r:id="rId9"/>
    <p:sldId id="264"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65" r:id="rId23"/>
    <p:sldId id="279" r:id="rId24"/>
    <p:sldId id="280" r:id="rId25"/>
    <p:sldId id="281" r:id="rId26"/>
    <p:sldId id="282" r:id="rId27"/>
    <p:sldId id="283" r:id="rId28"/>
    <p:sldId id="266" r:id="rId29"/>
    <p:sldId id="286" r:id="rId30"/>
    <p:sldId id="287" r:id="rId31"/>
    <p:sldId id="285"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28" autoAdjust="0"/>
    <p:restoredTop sz="94660"/>
  </p:normalViewPr>
  <p:slideViewPr>
    <p:cSldViewPr>
      <p:cViewPr varScale="1">
        <p:scale>
          <a:sx n="65" d="100"/>
          <a:sy n="65" d="100"/>
        </p:scale>
        <p:origin x="-151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506EBB3-46D1-4B0A-B4FB-18998164C711}" type="datetimeFigureOut">
              <a:rPr lang="en-US" smtClean="0"/>
              <a:pPr/>
              <a:t>11/17/2020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E8FBCE-BD3D-4FF7-AA8E-80E63CF00D6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rarticlelibrary.com/business-communication/written-communication/written-communication-meaning-advantages-and-limitations/70195"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hlinkClick r:id="rId3"/>
              </a:rPr>
              <a:t>https://www.yourarticlelibrary.com/business-communication/written-communication/written-communication-meaning-advantages-and-limitations/70195</a:t>
            </a:r>
            <a:endParaRPr lang="en-US" dirty="0" smtClean="0"/>
          </a:p>
          <a:p>
            <a:endParaRPr lang="en-US" dirty="0"/>
          </a:p>
        </p:txBody>
      </p:sp>
      <p:sp>
        <p:nvSpPr>
          <p:cNvPr id="4" name="Slide Number Placeholder 3"/>
          <p:cNvSpPr>
            <a:spLocks noGrp="1"/>
          </p:cNvSpPr>
          <p:nvPr>
            <p:ph type="sldNum" sz="quarter" idx="10"/>
          </p:nvPr>
        </p:nvSpPr>
        <p:spPr/>
        <p:txBody>
          <a:bodyPr/>
          <a:lstStyle/>
          <a:p>
            <a:fld id="{55E8FBCE-BD3D-4FF7-AA8E-80E63CF00D64}"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F936CD2-2C97-42B8-9E39-73964D2FCB47}" type="datetime1">
              <a:rPr lang="en-US" smtClean="0"/>
              <a:t>11/17/2020</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E9F5F07-A9C1-4EA6-89CC-32651328116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BFE2A8B-F244-4312-B17A-A2E7BD2C75ED}" type="datetime1">
              <a:rPr lang="en-US" smtClean="0"/>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9F5F07-A9C1-4EA6-89CC-32651328116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DD54E8C-FF3F-4498-9340-51F68059B71D}" type="datetime1">
              <a:rPr lang="en-US" smtClean="0"/>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9F5F07-A9C1-4EA6-89CC-32651328116D}"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370013" y="1827213"/>
            <a:ext cx="7313612" cy="4114800"/>
          </a:xfrm>
        </p:spPr>
        <p:txBody>
          <a:bodyPr/>
          <a:lstStyle/>
          <a:p>
            <a:endParaRPr lang="en-US"/>
          </a:p>
        </p:txBody>
      </p:sp>
      <p:sp>
        <p:nvSpPr>
          <p:cNvPr id="4" name="Date Placeholder 3"/>
          <p:cNvSpPr>
            <a:spLocks noGrp="1"/>
          </p:cNvSpPr>
          <p:nvPr>
            <p:ph type="dt" sz="half" idx="10"/>
          </p:nvPr>
        </p:nvSpPr>
        <p:spPr>
          <a:xfrm>
            <a:off x="457200" y="6248400"/>
            <a:ext cx="2133600" cy="457200"/>
          </a:xfrm>
        </p:spPr>
        <p:txBody>
          <a:bodyPr/>
          <a:lstStyle>
            <a:lvl1pPr>
              <a:defRPr/>
            </a:lvl1pPr>
          </a:lstStyle>
          <a:p>
            <a:fld id="{16395F07-386C-403E-86B5-C77AA10E6AD9}" type="datetime1">
              <a:rPr lang="en-US" smtClean="0"/>
              <a:t>11/17/2020</a:t>
            </a:fld>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248400"/>
            <a:ext cx="2133600" cy="457200"/>
          </a:xfrm>
        </p:spPr>
        <p:txBody>
          <a:bodyPr/>
          <a:lstStyle>
            <a:lvl1pPr>
              <a:defRPr/>
            </a:lvl1pPr>
          </a:lstStyle>
          <a:p>
            <a:fld id="{878206E9-86E4-467F-8161-5C465A918E04}" type="slidenum">
              <a:rPr lang="en-US"/>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370013" y="301625"/>
            <a:ext cx="7313612"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1370013" y="1827213"/>
            <a:ext cx="3579812" cy="4114800"/>
          </a:xfrm>
        </p:spPr>
        <p:txBody>
          <a:bodyPr/>
          <a:lstStyle/>
          <a:p>
            <a:endParaRPr lang="en-US"/>
          </a:p>
        </p:txBody>
      </p:sp>
      <p:sp>
        <p:nvSpPr>
          <p:cNvPr id="4" name="Text Placeholder 3"/>
          <p:cNvSpPr>
            <a:spLocks noGrp="1"/>
          </p:cNvSpPr>
          <p:nvPr>
            <p:ph type="body" sz="half" idx="2"/>
          </p:nvPr>
        </p:nvSpPr>
        <p:spPr>
          <a:xfrm>
            <a:off x="5102225" y="1827213"/>
            <a:ext cx="35814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248400"/>
            <a:ext cx="2133600" cy="457200"/>
          </a:xfrm>
        </p:spPr>
        <p:txBody>
          <a:bodyPr/>
          <a:lstStyle>
            <a:lvl1pPr>
              <a:defRPr/>
            </a:lvl1pPr>
          </a:lstStyle>
          <a:p>
            <a:fld id="{D63D6F73-CB7B-4180-AFEF-104C14F73103}" type="datetime1">
              <a:rPr lang="en-US" smtClean="0"/>
              <a:t>11/17/2020</a:t>
            </a:fld>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2133600" cy="457200"/>
          </a:xfrm>
        </p:spPr>
        <p:txBody>
          <a:bodyPr/>
          <a:lstStyle>
            <a:lvl1pPr>
              <a:defRPr/>
            </a:lvl1pPr>
          </a:lstStyle>
          <a:p>
            <a:fld id="{19B3B557-591D-4647-B50D-8114F5F40DF5}" type="slidenum">
              <a:rPr lang="en-US"/>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090F0F1-37F4-44E6-93DE-0E756F4B0AF4}" type="datetime1">
              <a:rPr lang="en-US" smtClean="0"/>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9F5F07-A9C1-4EA6-89CC-32651328116D}"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A2F6EA0-59A9-48EE-B566-6C04E3F0AACB}" type="datetime1">
              <a:rPr lang="en-US" smtClean="0"/>
              <a:t>11/17/2020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E9F5F07-A9C1-4EA6-89CC-32651328116D}"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6B62D4F-DC69-4237-8D34-51C2B264FFAE}" type="datetime1">
              <a:rPr lang="en-US" smtClean="0"/>
              <a:t>11/17/2020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E9F5F07-A9C1-4EA6-89CC-32651328116D}"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FBEC70B-29C3-461F-BD2B-B701796A09CA}" type="datetime1">
              <a:rPr lang="en-US" smtClean="0"/>
              <a:t>11/17/2020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E9F5F07-A9C1-4EA6-89CC-3265132811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8DDBB63-C5CB-474E-95D3-2F85B9BD71BB}" type="datetime1">
              <a:rPr lang="en-US" smtClean="0"/>
              <a:t>11/17/2020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E9F5F07-A9C1-4EA6-89CC-32651328116D}"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BBF4E5FF-86AC-4447-869B-784FB40084DA}" type="datetime1">
              <a:rPr lang="en-US" smtClean="0"/>
              <a:t>11/17/2020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E9F5F07-A9C1-4EA6-89CC-32651328116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B2DF1915-5911-4725-A8B2-134EDDF2FC8E}" type="datetime1">
              <a:rPr lang="en-US" smtClean="0"/>
              <a:t>11/17/2020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E9F5F07-A9C1-4EA6-89CC-32651328116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A7D7072-9F8D-4ED1-BFCF-CDF29F73ACFA}" type="datetime1">
              <a:rPr lang="en-US" smtClean="0"/>
              <a:t>11/17/2020</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E9F5F07-A9C1-4EA6-89CC-32651328116D}"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5">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811A29D-840F-4731-85FF-B2E84923C95A}" type="datetime1">
              <a:rPr lang="en-US" smtClean="0"/>
              <a:t>11/17/2020</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E9F5F07-A9C1-4EA6-89CC-32651328116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rarticlelibrary.com/business-communication/written-communication/written-communication-meaning-advantages-and-limitations/70195"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45052" y="5791200"/>
            <a:ext cx="18034104" cy="461665"/>
          </a:xfrm>
          <a:prstGeom prst="rect">
            <a:avLst/>
          </a:prstGeom>
          <a:noFill/>
        </p:spPr>
        <p:txBody>
          <a:bodyPr wrap="square" lIns="91440" tIns="45720" rIns="91440" bIns="45720">
            <a:spAutoFit/>
          </a:bodyPr>
          <a:lstStyle/>
          <a:p>
            <a:pPr algn="ctr"/>
            <a:r>
              <a:rPr lang="en-US" sz="2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Department of Humanities &amp; Social </a:t>
            </a:r>
            <a:r>
              <a:rPr lang="en-US" sz="24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Science, </a:t>
            </a:r>
            <a:r>
              <a:rPr lang="en-US" sz="2400" b="1" cap="none" spc="0" dirty="0" err="1"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JIIT,Noida</a:t>
            </a:r>
            <a:endParaRPr lang="en-US" sz="24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7" name="Rectangle 6"/>
          <p:cNvSpPr/>
          <p:nvPr/>
        </p:nvSpPr>
        <p:spPr>
          <a:xfrm>
            <a:off x="1019328" y="1828800"/>
            <a:ext cx="7105343" cy="923330"/>
          </a:xfrm>
          <a:prstGeom prst="rect">
            <a:avLst/>
          </a:prstGeom>
          <a:noFill/>
        </p:spPr>
        <p:txBody>
          <a:bodyPr wrap="square" lIns="91440" tIns="45720" rIns="91440" bIns="45720">
            <a:spAutoFit/>
          </a:bodyPr>
          <a:lstStyle/>
          <a:p>
            <a:pPr algn="ctr"/>
            <a:r>
              <a:rPr lang="en-US" sz="5400" b="1" cap="none" spc="0"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latin typeface="Calibri" pitchFamily="34" charset="0"/>
              </a:rPr>
              <a:t>Written Communication</a:t>
            </a:r>
            <a:endParaRPr lang="en-US" sz="54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5"/>
          <p:cNvSpPr>
            <a:spLocks noChangeArrowheads="1"/>
          </p:cNvSpPr>
          <p:nvPr/>
        </p:nvSpPr>
        <p:spPr bwMode="auto">
          <a:xfrm>
            <a:off x="1524000" y="685800"/>
            <a:ext cx="5943600" cy="2286000"/>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endParaRPr lang="en-US" sz="2400">
              <a:solidFill>
                <a:schemeClr val="bg1"/>
              </a:solidFill>
            </a:endParaRPr>
          </a:p>
          <a:p>
            <a:pPr algn="ctr"/>
            <a:r>
              <a:rPr lang="en-US" sz="2400">
                <a:solidFill>
                  <a:schemeClr val="bg1"/>
                </a:solidFill>
              </a:rPr>
              <a:t>Written communication is a </a:t>
            </a:r>
          </a:p>
          <a:p>
            <a:pPr algn="ctr"/>
            <a:r>
              <a:rPr lang="en-US" sz="2400">
                <a:solidFill>
                  <a:schemeClr val="bg1"/>
                </a:solidFill>
              </a:rPr>
              <a:t>creative activity </a:t>
            </a:r>
          </a:p>
          <a:p>
            <a:pPr algn="ctr"/>
            <a:r>
              <a:rPr lang="en-US" sz="2400">
                <a:solidFill>
                  <a:schemeClr val="bg1"/>
                </a:solidFill>
              </a:rPr>
              <a:t>	</a:t>
            </a:r>
          </a:p>
        </p:txBody>
      </p:sp>
      <p:sp>
        <p:nvSpPr>
          <p:cNvPr id="57350" name="Rectangle 6"/>
          <p:cNvSpPr>
            <a:spLocks noChangeArrowheads="1"/>
          </p:cNvSpPr>
          <p:nvPr/>
        </p:nvSpPr>
        <p:spPr bwMode="auto">
          <a:xfrm>
            <a:off x="381000" y="3505200"/>
            <a:ext cx="3886200" cy="2286000"/>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r>
              <a:rPr lang="en-US" sz="2400" dirty="0">
                <a:solidFill>
                  <a:schemeClr val="bg1"/>
                </a:solidFill>
              </a:rPr>
              <a:t>Written communication</a:t>
            </a:r>
          </a:p>
          <a:p>
            <a:pPr algn="ctr"/>
            <a:r>
              <a:rPr lang="en-US" sz="2400" dirty="0">
                <a:solidFill>
                  <a:schemeClr val="bg1"/>
                </a:solidFill>
              </a:rPr>
              <a:t>involves time factor </a:t>
            </a:r>
          </a:p>
        </p:txBody>
      </p:sp>
      <p:sp>
        <p:nvSpPr>
          <p:cNvPr id="57351" name="Rectangle 7"/>
          <p:cNvSpPr>
            <a:spLocks noChangeArrowheads="1"/>
          </p:cNvSpPr>
          <p:nvPr/>
        </p:nvSpPr>
        <p:spPr bwMode="auto">
          <a:xfrm>
            <a:off x="4724400" y="3505200"/>
            <a:ext cx="4114800" cy="2286000"/>
          </a:xfrm>
          <a:prstGeom prst="rect">
            <a:avLst/>
          </a:prstGeom>
          <a:solidFill>
            <a:schemeClr val="accent2"/>
          </a:solidFill>
          <a:ln w="9525">
            <a:noFill/>
            <a:miter lim="800000"/>
            <a:headEnd/>
            <a:tailEnd/>
          </a:ln>
          <a:effectLst>
            <a:outerShdw dist="107763" dir="2700000" algn="ctr" rotWithShape="0">
              <a:schemeClr val="bg2">
                <a:alpha val="50000"/>
              </a:schemeClr>
            </a:outerShdw>
          </a:effectLst>
        </p:spPr>
        <p:txBody>
          <a:bodyPr wrap="none" anchor="ctr"/>
          <a:lstStyle/>
          <a:p>
            <a:pPr algn="ctr"/>
            <a:endParaRPr lang="en-US" sz="2400" dirty="0" smtClean="0">
              <a:solidFill>
                <a:schemeClr val="bg1"/>
              </a:solidFill>
            </a:endParaRPr>
          </a:p>
          <a:p>
            <a:pPr algn="ctr"/>
            <a:r>
              <a:rPr lang="en-US" sz="2400" dirty="0" smtClean="0">
                <a:solidFill>
                  <a:schemeClr val="bg1"/>
                </a:solidFill>
              </a:rPr>
              <a:t>Written </a:t>
            </a:r>
            <a:r>
              <a:rPr lang="en-US" sz="2400" dirty="0">
                <a:solidFill>
                  <a:schemeClr val="bg1"/>
                </a:solidFill>
              </a:rPr>
              <a:t>communication has </a:t>
            </a:r>
          </a:p>
          <a:p>
            <a:pPr algn="ctr"/>
            <a:r>
              <a:rPr lang="en-US" sz="2400" dirty="0">
                <a:solidFill>
                  <a:schemeClr val="bg1"/>
                </a:solidFill>
              </a:rPr>
              <a:t>fewer cycles</a:t>
            </a:r>
          </a:p>
          <a:p>
            <a:pPr algn="ctr"/>
            <a:endParaRPr lang="en-US" sz="2400" dirty="0">
              <a:solidFill>
                <a:schemeClr val="bg1"/>
              </a:solidFill>
            </a:endParaRPr>
          </a:p>
          <a:p>
            <a:pPr algn="ctr"/>
            <a:endParaRPr lang="en-US" sz="2400" dirty="0">
              <a:solidFill>
                <a:schemeClr val="bg1"/>
              </a:solidFill>
            </a:endParaRPr>
          </a:p>
        </p:txBody>
      </p:sp>
      <p:sp>
        <p:nvSpPr>
          <p:cNvPr id="57352" name="AutoShape 8"/>
          <p:cNvSpPr>
            <a:spLocks noChangeArrowheads="1"/>
          </p:cNvSpPr>
          <p:nvPr/>
        </p:nvSpPr>
        <p:spPr bwMode="auto">
          <a:xfrm>
            <a:off x="3200400" y="2971800"/>
            <a:ext cx="228600" cy="533400"/>
          </a:xfrm>
          <a:prstGeom prst="curvedRightArrow">
            <a:avLst>
              <a:gd name="adj1" fmla="val 46667"/>
              <a:gd name="adj2" fmla="val 93333"/>
              <a:gd name="adj3" fmla="val 33333"/>
            </a:avLst>
          </a:prstGeom>
          <a:solidFill>
            <a:schemeClr val="folHlink"/>
          </a:solidFill>
          <a:ln w="9525">
            <a:noFill/>
            <a:miter lim="800000"/>
            <a:headEnd/>
            <a:tailEnd/>
          </a:ln>
          <a:effectLst/>
        </p:spPr>
        <p:txBody>
          <a:bodyPr wrap="none" anchor="ctr"/>
          <a:lstStyle/>
          <a:p>
            <a:endParaRPr lang="en-US"/>
          </a:p>
        </p:txBody>
      </p:sp>
      <p:sp>
        <p:nvSpPr>
          <p:cNvPr id="57354" name="AutoShape 10"/>
          <p:cNvSpPr>
            <a:spLocks noChangeArrowheads="1"/>
          </p:cNvSpPr>
          <p:nvPr/>
        </p:nvSpPr>
        <p:spPr bwMode="auto">
          <a:xfrm>
            <a:off x="6477000" y="3048000"/>
            <a:ext cx="304800" cy="457200"/>
          </a:xfrm>
          <a:prstGeom prst="curvedLeftArrow">
            <a:avLst>
              <a:gd name="adj1" fmla="val 30000"/>
              <a:gd name="adj2" fmla="val 60000"/>
              <a:gd name="adj3" fmla="val 33333"/>
            </a:avLst>
          </a:prstGeom>
          <a:solidFill>
            <a:schemeClr val="folHlink"/>
          </a:solidFill>
          <a:ln w="9525">
            <a:solidFill>
              <a:schemeClr val="folHlink"/>
            </a:solidFill>
            <a:miter lim="800000"/>
            <a:headEnd/>
            <a:tailEnd/>
          </a:ln>
          <a:effectLst/>
        </p:spPr>
        <p:txBody>
          <a:bodyPr wrap="none" anchor="ctr"/>
          <a:lstStyle/>
          <a:p>
            <a:endParaRPr lang="en-US"/>
          </a:p>
        </p:txBody>
      </p:sp>
      <p:sp>
        <p:nvSpPr>
          <p:cNvPr id="7" name="Slide Number Placeholder 6"/>
          <p:cNvSpPr>
            <a:spLocks noGrp="1"/>
          </p:cNvSpPr>
          <p:nvPr>
            <p:ph type="sldNum" sz="quarter" idx="12"/>
          </p:nvPr>
        </p:nvSpPr>
        <p:spPr/>
        <p:txBody>
          <a:bodyPr/>
          <a:lstStyle/>
          <a:p>
            <a:fld id="{0E9F5F07-A9C1-4EA6-89CC-32651328116D}" type="slidenum">
              <a:rPr lang="en-US" smtClean="0"/>
              <a:pPr/>
              <a:t>10</a:t>
            </a:fld>
            <a:endParaRPr lang="en-US"/>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latin typeface="Calibri" pitchFamily="34" charset="0"/>
              </a:rPr>
              <a:t>Elements of writing</a:t>
            </a:r>
            <a:endParaRPr lang="en-US" b="1" dirty="0">
              <a:latin typeface="Calibri" pitchFamily="34" charset="0"/>
            </a:endParaRPr>
          </a:p>
        </p:txBody>
      </p:sp>
      <p:sp>
        <p:nvSpPr>
          <p:cNvPr id="10" name="Content Placeholder 9"/>
          <p:cNvSpPr>
            <a:spLocks noGrp="1"/>
          </p:cNvSpPr>
          <p:nvPr>
            <p:ph sz="quarter" idx="1"/>
          </p:nvPr>
        </p:nvSpPr>
        <p:spPr>
          <a:xfrm>
            <a:off x="914400" y="1524000"/>
            <a:ext cx="7772400" cy="4038600"/>
          </a:xfrm>
        </p:spPr>
        <p:txBody>
          <a:bodyPr>
            <a:normAutofit/>
          </a:bodyPr>
          <a:lstStyle/>
          <a:p>
            <a:pPr>
              <a:lnSpc>
                <a:spcPct val="200000"/>
              </a:lnSpc>
            </a:pPr>
            <a:r>
              <a:rPr lang="en-US" sz="3200" dirty="0" smtClean="0">
                <a:latin typeface="Calibri" pitchFamily="34" charset="0"/>
              </a:rPr>
              <a:t>Word</a:t>
            </a:r>
          </a:p>
          <a:p>
            <a:pPr>
              <a:lnSpc>
                <a:spcPct val="200000"/>
              </a:lnSpc>
            </a:pPr>
            <a:r>
              <a:rPr lang="en-US" sz="3200" dirty="0" smtClean="0">
                <a:latin typeface="Calibri" pitchFamily="34" charset="0"/>
              </a:rPr>
              <a:t>Sentence</a:t>
            </a:r>
          </a:p>
          <a:p>
            <a:pPr>
              <a:lnSpc>
                <a:spcPct val="200000"/>
              </a:lnSpc>
            </a:pPr>
            <a:r>
              <a:rPr lang="en-US" sz="3200" dirty="0" smtClean="0">
                <a:latin typeface="Calibri" pitchFamily="34" charset="0"/>
              </a:rPr>
              <a:t>Paragraph</a:t>
            </a:r>
            <a:endParaRPr lang="en-US" sz="3200" dirty="0">
              <a:latin typeface="Calibri" pitchFamily="34" charset="0"/>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533400" y="304800"/>
            <a:ext cx="7772400" cy="1143000"/>
          </a:xfrm>
        </p:spPr>
        <p:txBody>
          <a:bodyPr>
            <a:normAutofit/>
          </a:bodyPr>
          <a:lstStyle/>
          <a:p>
            <a:r>
              <a:rPr lang="en-US" b="1" dirty="0">
                <a:latin typeface="Calibri" pitchFamily="34" charset="0"/>
              </a:rPr>
              <a:t>Principles of Choosing Words</a:t>
            </a:r>
          </a:p>
        </p:txBody>
      </p:sp>
      <p:sp>
        <p:nvSpPr>
          <p:cNvPr id="222211" name="Rectangle 3"/>
          <p:cNvSpPr>
            <a:spLocks noGrp="1" noChangeArrowheads="1"/>
          </p:cNvSpPr>
          <p:nvPr>
            <p:ph sz="quarter" idx="1"/>
          </p:nvPr>
        </p:nvSpPr>
        <p:spPr>
          <a:xfrm>
            <a:off x="685800" y="1752600"/>
            <a:ext cx="7772400" cy="4038600"/>
          </a:xfrm>
        </p:spPr>
        <p:txBody>
          <a:bodyPr>
            <a:normAutofit/>
          </a:bodyPr>
          <a:lstStyle/>
          <a:p>
            <a:pPr>
              <a:lnSpc>
                <a:spcPct val="120000"/>
              </a:lnSpc>
              <a:buClr>
                <a:srgbClr val="B80000"/>
              </a:buClr>
            </a:pPr>
            <a:r>
              <a:rPr lang="en-US" sz="2800" dirty="0">
                <a:latin typeface="Calibri" pitchFamily="34" charset="0"/>
              </a:rPr>
              <a:t>Choose understandable words</a:t>
            </a:r>
          </a:p>
          <a:p>
            <a:pPr>
              <a:lnSpc>
                <a:spcPct val="120000"/>
              </a:lnSpc>
              <a:buClr>
                <a:srgbClr val="B80000"/>
              </a:buClr>
            </a:pPr>
            <a:r>
              <a:rPr lang="en-US" sz="2800" dirty="0">
                <a:latin typeface="Calibri" pitchFamily="34" charset="0"/>
              </a:rPr>
              <a:t>Use specific, precise words</a:t>
            </a:r>
          </a:p>
          <a:p>
            <a:pPr>
              <a:lnSpc>
                <a:spcPct val="120000"/>
              </a:lnSpc>
              <a:buClr>
                <a:srgbClr val="B80000"/>
              </a:buClr>
            </a:pPr>
            <a:r>
              <a:rPr lang="en-US" sz="2800" dirty="0">
                <a:latin typeface="Calibri" pitchFamily="34" charset="0"/>
              </a:rPr>
              <a:t>Choose strong words</a:t>
            </a:r>
          </a:p>
          <a:p>
            <a:pPr>
              <a:lnSpc>
                <a:spcPct val="120000"/>
              </a:lnSpc>
              <a:buClr>
                <a:srgbClr val="B80000"/>
              </a:buClr>
            </a:pPr>
            <a:r>
              <a:rPr lang="en-US" sz="2800" dirty="0">
                <a:latin typeface="Calibri" pitchFamily="34" charset="0"/>
              </a:rPr>
              <a:t>Emphasize positive words</a:t>
            </a:r>
          </a:p>
          <a:p>
            <a:pPr>
              <a:lnSpc>
                <a:spcPct val="120000"/>
              </a:lnSpc>
              <a:buClr>
                <a:srgbClr val="B80000"/>
              </a:buClr>
            </a:pPr>
            <a:r>
              <a:rPr lang="en-US" sz="2800" dirty="0">
                <a:latin typeface="Calibri" pitchFamily="34" charset="0"/>
              </a:rPr>
              <a:t>Avoid overused words</a:t>
            </a:r>
          </a:p>
          <a:p>
            <a:pPr>
              <a:lnSpc>
                <a:spcPct val="120000"/>
              </a:lnSpc>
              <a:buClr>
                <a:srgbClr val="B80000"/>
              </a:buClr>
            </a:pPr>
            <a:r>
              <a:rPr lang="en-US" sz="2800" dirty="0">
                <a:latin typeface="Calibri" pitchFamily="34" charset="0"/>
              </a:rPr>
              <a:t>Avoid obsolete words</a:t>
            </a:r>
          </a:p>
        </p:txBody>
      </p:sp>
      <p:sp>
        <p:nvSpPr>
          <p:cNvPr id="4" name="Slide Number Placeholder 3"/>
          <p:cNvSpPr>
            <a:spLocks noGrp="1"/>
          </p:cNvSpPr>
          <p:nvPr>
            <p:ph type="sldNum" sz="quarter" idx="12"/>
          </p:nvPr>
        </p:nvSpPr>
        <p:spPr/>
        <p:txBody>
          <a:bodyPr/>
          <a:lstStyle/>
          <a:p>
            <a:fld id="{0E9F5F07-A9C1-4EA6-89CC-32651328116D}"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38200" y="381000"/>
            <a:ext cx="7313612" cy="1146175"/>
          </a:xfrm>
        </p:spPr>
        <p:txBody>
          <a:bodyPr>
            <a:noAutofit/>
          </a:bodyPr>
          <a:lstStyle/>
          <a:p>
            <a:pPr algn="ctr"/>
            <a:r>
              <a:rPr lang="en-US" b="1" dirty="0">
                <a:latin typeface="Calibri" pitchFamily="34" charset="0"/>
              </a:rPr>
              <a:t/>
            </a:r>
            <a:br>
              <a:rPr lang="en-US" b="1" dirty="0">
                <a:latin typeface="Calibri" pitchFamily="34" charset="0"/>
              </a:rPr>
            </a:br>
            <a:r>
              <a:rPr lang="en-US" b="1" dirty="0">
                <a:latin typeface="Calibri" pitchFamily="34" charset="0"/>
              </a:rPr>
              <a:t>Tips </a:t>
            </a:r>
            <a:r>
              <a:rPr lang="en-US" b="1" dirty="0" smtClean="0">
                <a:latin typeface="Calibri" pitchFamily="34" charset="0"/>
              </a:rPr>
              <a:t>on Choice of Words</a:t>
            </a:r>
            <a:endParaRPr lang="en-US" b="1" dirty="0">
              <a:latin typeface="Calibri" pitchFamily="34" charset="0"/>
            </a:endParaRPr>
          </a:p>
        </p:txBody>
      </p:sp>
      <p:sp>
        <p:nvSpPr>
          <p:cNvPr id="25603" name="Rectangle 3"/>
          <p:cNvSpPr>
            <a:spLocks noGrp="1" noChangeArrowheads="1"/>
          </p:cNvSpPr>
          <p:nvPr>
            <p:ph sz="quarter" idx="1"/>
          </p:nvPr>
        </p:nvSpPr>
        <p:spPr>
          <a:xfrm>
            <a:off x="304800" y="1825625"/>
            <a:ext cx="8540750" cy="5032375"/>
          </a:xfrm>
        </p:spPr>
        <p:txBody>
          <a:bodyPr/>
          <a:lstStyle/>
          <a:p>
            <a:pPr algn="just">
              <a:lnSpc>
                <a:spcPct val="90000"/>
              </a:lnSpc>
              <a:buFont typeface="Wingdings" pitchFamily="2" charset="2"/>
              <a:buNone/>
            </a:pPr>
            <a:r>
              <a:rPr lang="en-US" sz="2400" b="1" dirty="0">
                <a:latin typeface="Calibri" pitchFamily="34" charset="0"/>
              </a:rPr>
              <a:t>   	</a:t>
            </a:r>
            <a:r>
              <a:rPr lang="en-US" sz="2400" dirty="0">
                <a:latin typeface="Calibri" pitchFamily="34" charset="0"/>
              </a:rPr>
              <a:t>All  effective writing is clear writing. H.W Fowler in his book “The Kings English” laid down four golden rules on words that should be used  in the language of  communication.</a:t>
            </a:r>
          </a:p>
          <a:p>
            <a:pPr>
              <a:lnSpc>
                <a:spcPct val="90000"/>
              </a:lnSpc>
              <a:buFont typeface="Wingdings" pitchFamily="2" charset="2"/>
              <a:buNone/>
            </a:pPr>
            <a:r>
              <a:rPr lang="en-US" sz="2400" dirty="0">
                <a:latin typeface="Calibri" pitchFamily="34" charset="0"/>
              </a:rPr>
              <a:t>  	</a:t>
            </a:r>
          </a:p>
          <a:p>
            <a:pPr>
              <a:lnSpc>
                <a:spcPct val="90000"/>
              </a:lnSpc>
              <a:buFont typeface="Wingdings" pitchFamily="2" charset="2"/>
              <a:buNone/>
            </a:pPr>
            <a:r>
              <a:rPr lang="en-US" sz="2400" dirty="0">
                <a:latin typeface="Calibri" pitchFamily="34" charset="0"/>
              </a:rPr>
              <a:t>	His four golden rules are:</a:t>
            </a:r>
          </a:p>
          <a:p>
            <a:pPr>
              <a:lnSpc>
                <a:spcPct val="90000"/>
              </a:lnSpc>
              <a:buFont typeface="Wingdings" pitchFamily="2" charset="2"/>
              <a:buNone/>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a:p>
            <a:pPr>
              <a:lnSpc>
                <a:spcPct val="90000"/>
              </a:lnSpc>
              <a:buFont typeface="Wingdings" pitchFamily="2" charset="2"/>
              <a:buNone/>
            </a:pPr>
            <a:endParaRPr lang="en-US" sz="2400" dirty="0">
              <a:latin typeface="Calibri" pitchFamily="34" charset="0"/>
            </a:endParaRPr>
          </a:p>
        </p:txBody>
      </p:sp>
      <p:sp>
        <p:nvSpPr>
          <p:cNvPr id="25604" name="Rectangle 4"/>
          <p:cNvSpPr>
            <a:spLocks noChangeArrowheads="1"/>
          </p:cNvSpPr>
          <p:nvPr/>
        </p:nvSpPr>
        <p:spPr bwMode="auto">
          <a:xfrm>
            <a:off x="1219200" y="3962400"/>
            <a:ext cx="7010400" cy="23622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nSpc>
                <a:spcPct val="120000"/>
              </a:lnSpc>
              <a:buFontTx/>
              <a:buChar char="•"/>
            </a:pPr>
            <a:r>
              <a:rPr lang="en-US" sz="2400" b="1" dirty="0">
                <a:solidFill>
                  <a:schemeClr val="bg1"/>
                </a:solidFill>
                <a:latin typeface="Calibri" pitchFamily="34" charset="0"/>
              </a:rPr>
              <a:t>Prefer the familiar word to the far fetched;</a:t>
            </a:r>
          </a:p>
          <a:p>
            <a:pPr>
              <a:lnSpc>
                <a:spcPct val="120000"/>
              </a:lnSpc>
              <a:buFontTx/>
              <a:buChar char="•"/>
            </a:pPr>
            <a:r>
              <a:rPr lang="en-US" sz="2400" b="1" dirty="0">
                <a:solidFill>
                  <a:schemeClr val="bg1"/>
                </a:solidFill>
                <a:latin typeface="Calibri" pitchFamily="34" charset="0"/>
              </a:rPr>
              <a:t>Prefer the concrete word to the abstract;</a:t>
            </a:r>
          </a:p>
          <a:p>
            <a:pPr>
              <a:lnSpc>
                <a:spcPct val="120000"/>
              </a:lnSpc>
              <a:buFontTx/>
              <a:buChar char="•"/>
            </a:pPr>
            <a:r>
              <a:rPr lang="en-US" sz="2400" b="1" dirty="0">
                <a:solidFill>
                  <a:schemeClr val="bg1"/>
                </a:solidFill>
                <a:latin typeface="Calibri" pitchFamily="34" charset="0"/>
              </a:rPr>
              <a:t>Prefer the single word to the circumlocution;</a:t>
            </a:r>
          </a:p>
          <a:p>
            <a:pPr>
              <a:lnSpc>
                <a:spcPct val="120000"/>
              </a:lnSpc>
              <a:buFontTx/>
              <a:buChar char="•"/>
            </a:pPr>
            <a:r>
              <a:rPr lang="en-US" sz="2400" b="1" dirty="0">
                <a:solidFill>
                  <a:schemeClr val="bg1"/>
                </a:solidFill>
                <a:latin typeface="Calibri" pitchFamily="34" charset="0"/>
              </a:rPr>
              <a:t>Prefer the short word to the long</a:t>
            </a:r>
          </a:p>
          <a:p>
            <a:pPr>
              <a:lnSpc>
                <a:spcPct val="120000"/>
              </a:lnSpc>
            </a:pPr>
            <a:endParaRPr lang="en-US" sz="2400" dirty="0">
              <a:solidFill>
                <a:schemeClr val="bg1"/>
              </a:solidFill>
              <a:latin typeface="Calibri" pitchFamily="34" charset="0"/>
            </a:endParaRPr>
          </a:p>
        </p:txBody>
      </p:sp>
      <p:sp>
        <p:nvSpPr>
          <p:cNvPr id="5" name="Slide Number Placeholder 4"/>
          <p:cNvSpPr>
            <a:spLocks noGrp="1"/>
          </p:cNvSpPr>
          <p:nvPr>
            <p:ph type="sldNum" sz="quarter" idx="12"/>
          </p:nvPr>
        </p:nvSpPr>
        <p:spPr/>
        <p:txBody>
          <a:bodyPr/>
          <a:lstStyle/>
          <a:p>
            <a:fld id="{0E9F5F07-A9C1-4EA6-89CC-32651328116D}" type="slidenum">
              <a:rPr lang="en-US" smtClean="0"/>
              <a:pPr/>
              <a:t>13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P spid="2560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533400" y="381000"/>
            <a:ext cx="7313613" cy="377825"/>
          </a:xfrm>
        </p:spPr>
        <p:txBody>
          <a:bodyPr>
            <a:noAutofit/>
          </a:bodyPr>
          <a:lstStyle/>
          <a:p>
            <a:pPr algn="just"/>
            <a:r>
              <a:rPr lang="en-US" sz="3200" b="1" dirty="0" smtClean="0">
                <a:latin typeface="Calibri" pitchFamily="34" charset="0"/>
              </a:rPr>
              <a:t>1) Use  </a:t>
            </a:r>
            <a:r>
              <a:rPr lang="en-US" sz="3200" b="1" dirty="0">
                <a:latin typeface="Calibri" pitchFamily="34" charset="0"/>
              </a:rPr>
              <a:t>Familiar Words</a:t>
            </a:r>
          </a:p>
        </p:txBody>
      </p:sp>
      <p:sp>
        <p:nvSpPr>
          <p:cNvPr id="27651" name="Rectangle 3"/>
          <p:cNvSpPr>
            <a:spLocks noGrp="1" noChangeArrowheads="1"/>
          </p:cNvSpPr>
          <p:nvPr>
            <p:ph sz="quarter" idx="1"/>
          </p:nvPr>
        </p:nvSpPr>
        <p:spPr>
          <a:xfrm>
            <a:off x="609600" y="2743200"/>
            <a:ext cx="8153400" cy="3886200"/>
          </a:xfrm>
        </p:spPr>
        <p:txBody>
          <a:bodyPr/>
          <a:lstStyle/>
          <a:p>
            <a:pPr algn="just">
              <a:buFont typeface="Wingdings" pitchFamily="2" charset="2"/>
              <a:buNone/>
            </a:pPr>
            <a:r>
              <a:rPr lang="en-US" sz="2400" b="1" dirty="0">
                <a:latin typeface="Calibri" pitchFamily="34" charset="0"/>
              </a:rPr>
              <a:t>	</a:t>
            </a:r>
            <a:r>
              <a:rPr lang="en-US" sz="2400" dirty="0">
                <a:latin typeface="Calibri" pitchFamily="34" charset="0"/>
              </a:rPr>
              <a:t>If the two parties belong to different backgrounds /cultures/disciplines it may take some effort to find a familiar word. </a:t>
            </a:r>
          </a:p>
          <a:p>
            <a:pPr algn="just"/>
            <a:r>
              <a:rPr lang="en-US" sz="2400" b="1" i="1" u="sng" dirty="0">
                <a:solidFill>
                  <a:schemeClr val="tx2"/>
                </a:solidFill>
                <a:latin typeface="Calibri" pitchFamily="34" charset="0"/>
              </a:rPr>
              <a:t>Continual vigilance is imperative on the public</a:t>
            </a:r>
            <a:r>
              <a:rPr lang="en-US" sz="2400" dirty="0">
                <a:latin typeface="Calibri" pitchFamily="34" charset="0"/>
              </a:rPr>
              <a:t> to </a:t>
            </a:r>
            <a:r>
              <a:rPr lang="en-US" sz="2400" dirty="0" smtClean="0">
                <a:latin typeface="Calibri" pitchFamily="34" charset="0"/>
              </a:rPr>
              <a:t>ensure safety and security. </a:t>
            </a:r>
            <a:r>
              <a:rPr lang="en-US" sz="2400" dirty="0">
                <a:latin typeface="Calibri" pitchFamily="34" charset="0"/>
              </a:rPr>
              <a:t>(We must be ever on the watch) </a:t>
            </a:r>
          </a:p>
          <a:p>
            <a:pPr algn="just"/>
            <a:r>
              <a:rPr lang="en-US" sz="2400" dirty="0">
                <a:latin typeface="Calibri" pitchFamily="34" charset="0"/>
              </a:rPr>
              <a:t>'I have no particular business at </a:t>
            </a:r>
            <a:r>
              <a:rPr lang="en-US" sz="2400" dirty="0" err="1">
                <a:latin typeface="Calibri" pitchFamily="34" charset="0"/>
              </a:rPr>
              <a:t>Lears</a:t>
            </a:r>
            <a:r>
              <a:rPr lang="en-US" sz="2400" dirty="0">
                <a:latin typeface="Calibri" pitchFamily="34" charset="0"/>
              </a:rPr>
              <a:t>', said he; 'I was merely going </a:t>
            </a:r>
            <a:r>
              <a:rPr lang="en-US" sz="2400" b="1" i="1" u="sng" dirty="0">
                <a:solidFill>
                  <a:schemeClr val="tx2"/>
                </a:solidFill>
                <a:latin typeface="Calibri" pitchFamily="34" charset="0"/>
              </a:rPr>
              <a:t>thither</a:t>
            </a:r>
            <a:r>
              <a:rPr lang="en-US" sz="2400" u="sng" dirty="0">
                <a:latin typeface="Calibri" pitchFamily="34" charset="0"/>
              </a:rPr>
              <a:t> </a:t>
            </a:r>
            <a:r>
              <a:rPr lang="en-US" sz="2400" dirty="0">
                <a:latin typeface="Calibri" pitchFamily="34" charset="0"/>
              </a:rPr>
              <a:t>to pass a day or two</a:t>
            </a:r>
            <a:r>
              <a:rPr lang="en-US" sz="2400" dirty="0" smtClean="0">
                <a:latin typeface="Calibri" pitchFamily="34" charset="0"/>
              </a:rPr>
              <a:t>.’ </a:t>
            </a:r>
            <a:r>
              <a:rPr lang="en-US" sz="2400" dirty="0">
                <a:latin typeface="Calibri" pitchFamily="34" charset="0"/>
              </a:rPr>
              <a:t>(there) </a:t>
            </a:r>
          </a:p>
        </p:txBody>
      </p:sp>
      <p:sp>
        <p:nvSpPr>
          <p:cNvPr id="27652" name="Rectangle 4"/>
          <p:cNvSpPr>
            <a:spLocks noChangeArrowheads="1"/>
          </p:cNvSpPr>
          <p:nvPr/>
        </p:nvSpPr>
        <p:spPr bwMode="auto">
          <a:xfrm>
            <a:off x="609600" y="914400"/>
            <a:ext cx="8153400" cy="14478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gn="just">
              <a:lnSpc>
                <a:spcPct val="140000"/>
              </a:lnSpc>
              <a:spcBef>
                <a:spcPct val="20000"/>
              </a:spcBef>
              <a:buClr>
                <a:schemeClr val="tx2"/>
              </a:buClr>
              <a:buSzPct val="70000"/>
              <a:buFont typeface="Wingdings" pitchFamily="2" charset="2"/>
              <a:buNone/>
            </a:pPr>
            <a:r>
              <a:rPr lang="en-US" sz="2000" b="1" dirty="0">
                <a:solidFill>
                  <a:schemeClr val="bg1"/>
                </a:solidFill>
              </a:rPr>
              <a:t>Familiarity with a word depends upon </a:t>
            </a:r>
            <a:r>
              <a:rPr lang="en-US" sz="2000" b="1" dirty="0" smtClean="0">
                <a:solidFill>
                  <a:schemeClr val="bg1"/>
                </a:solidFill>
              </a:rPr>
              <a:t>the background </a:t>
            </a:r>
          </a:p>
          <a:p>
            <a:pPr algn="just">
              <a:lnSpc>
                <a:spcPct val="140000"/>
              </a:lnSpc>
              <a:spcBef>
                <a:spcPct val="20000"/>
              </a:spcBef>
              <a:buClr>
                <a:schemeClr val="tx2"/>
              </a:buClr>
              <a:buSzPct val="70000"/>
              <a:buFont typeface="Wingdings" pitchFamily="2" charset="2"/>
              <a:buNone/>
            </a:pPr>
            <a:r>
              <a:rPr lang="en-US" sz="2000" b="1" dirty="0" smtClean="0">
                <a:solidFill>
                  <a:schemeClr val="bg1"/>
                </a:solidFill>
              </a:rPr>
              <a:t>of </a:t>
            </a:r>
            <a:r>
              <a:rPr lang="en-US" sz="2000" b="1" dirty="0">
                <a:solidFill>
                  <a:schemeClr val="bg1"/>
                </a:solidFill>
              </a:rPr>
              <a:t>the sender and the receiver </a:t>
            </a:r>
            <a:r>
              <a:rPr lang="en-US" sz="2000" b="1" dirty="0" smtClean="0">
                <a:solidFill>
                  <a:schemeClr val="bg1"/>
                </a:solidFill>
              </a:rPr>
              <a:t>of </a:t>
            </a:r>
            <a:r>
              <a:rPr lang="en-US" sz="2000" b="1" dirty="0">
                <a:solidFill>
                  <a:schemeClr val="bg1"/>
                </a:solidFill>
              </a:rPr>
              <a:t>the message.</a:t>
            </a:r>
            <a:endParaRPr lang="en-US" sz="2000" dirty="0">
              <a:solidFill>
                <a:schemeClr val="bg1"/>
              </a:solidFill>
            </a:endParaRPr>
          </a:p>
        </p:txBody>
      </p:sp>
      <p:sp>
        <p:nvSpPr>
          <p:cNvPr id="5" name="Slide Number Placeholder 4"/>
          <p:cNvSpPr>
            <a:spLocks noGrp="1"/>
          </p:cNvSpPr>
          <p:nvPr>
            <p:ph type="sldNum" sz="quarter" idx="12"/>
          </p:nvPr>
        </p:nvSpPr>
        <p:spPr/>
        <p:txBody>
          <a:bodyPr/>
          <a:lstStyle/>
          <a:p>
            <a:fld id="{0E9F5F07-A9C1-4EA6-89CC-32651328116D}" type="slidenum">
              <a:rPr lang="en-US" smtClean="0"/>
              <a:pPr/>
              <a:t>14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2" name="Rectangle 6"/>
          <p:cNvSpPr>
            <a:spLocks noGrp="1" noChangeArrowheads="1"/>
          </p:cNvSpPr>
          <p:nvPr>
            <p:ph type="title"/>
          </p:nvPr>
        </p:nvSpPr>
        <p:spPr>
          <a:xfrm>
            <a:off x="914400" y="274638"/>
            <a:ext cx="7772400" cy="639762"/>
          </a:xfrm>
        </p:spPr>
        <p:txBody>
          <a:bodyPr>
            <a:normAutofit/>
          </a:bodyPr>
          <a:lstStyle/>
          <a:p>
            <a:r>
              <a:rPr lang="en-US" sz="3200" b="1" dirty="0" smtClean="0">
                <a:latin typeface="Calibri" pitchFamily="34" charset="0"/>
              </a:rPr>
              <a:t>2) Use </a:t>
            </a:r>
            <a:r>
              <a:rPr lang="en-US" sz="3200" b="1" dirty="0">
                <a:latin typeface="Calibri" pitchFamily="34" charset="0"/>
              </a:rPr>
              <a:t>Concrete Words</a:t>
            </a:r>
          </a:p>
        </p:txBody>
      </p:sp>
      <p:sp>
        <p:nvSpPr>
          <p:cNvPr id="55303" name="Text Box 7"/>
          <p:cNvSpPr txBox="1">
            <a:spLocks noChangeArrowheads="1"/>
          </p:cNvSpPr>
          <p:nvPr/>
        </p:nvSpPr>
        <p:spPr bwMode="auto">
          <a:xfrm>
            <a:off x="1371600" y="3048000"/>
            <a:ext cx="2743200" cy="366713"/>
          </a:xfrm>
          <a:prstGeom prst="rect">
            <a:avLst/>
          </a:prstGeom>
          <a:noFill/>
          <a:ln w="9525">
            <a:noFill/>
            <a:miter lim="800000"/>
            <a:headEnd/>
            <a:tailEnd/>
          </a:ln>
          <a:effectLst/>
        </p:spPr>
        <p:txBody>
          <a:bodyPr>
            <a:spAutoFit/>
          </a:bodyPr>
          <a:lstStyle/>
          <a:p>
            <a:pPr>
              <a:spcBef>
                <a:spcPct val="50000"/>
              </a:spcBef>
            </a:pPr>
            <a:endParaRPr lang="en-US" sz="1800"/>
          </a:p>
        </p:txBody>
      </p:sp>
      <p:sp>
        <p:nvSpPr>
          <p:cNvPr id="55304" name="Rectangle 8"/>
          <p:cNvSpPr>
            <a:spLocks noChangeArrowheads="1"/>
          </p:cNvSpPr>
          <p:nvPr/>
        </p:nvSpPr>
        <p:spPr bwMode="auto">
          <a:xfrm>
            <a:off x="914400" y="2514600"/>
            <a:ext cx="4246563" cy="971550"/>
          </a:xfrm>
          <a:prstGeom prst="rect">
            <a:avLst/>
          </a:prstGeom>
          <a:noFill/>
          <a:ln w="9525">
            <a:noFill/>
            <a:miter lim="800000"/>
            <a:headEnd/>
            <a:tailEnd/>
          </a:ln>
          <a:effectLst/>
        </p:spPr>
        <p:txBody>
          <a:bodyPr>
            <a:spAutoFit/>
          </a:bodyPr>
          <a:lstStyle/>
          <a:p>
            <a:pPr>
              <a:spcBef>
                <a:spcPct val="20000"/>
              </a:spcBef>
              <a:buClr>
                <a:schemeClr val="tx2"/>
              </a:buClr>
              <a:buSzPct val="70000"/>
              <a:buFont typeface="Wingdings" pitchFamily="2" charset="2"/>
              <a:buNone/>
            </a:pPr>
            <a:r>
              <a:rPr lang="en-US" sz="1800" b="1"/>
              <a:t>Concrete Words- words that </a:t>
            </a:r>
          </a:p>
          <a:p>
            <a:pPr>
              <a:spcBef>
                <a:spcPct val="20000"/>
              </a:spcBef>
              <a:buClr>
                <a:schemeClr val="tx2"/>
              </a:buClr>
              <a:buSzPct val="70000"/>
              <a:buFont typeface="Wingdings" pitchFamily="2" charset="2"/>
              <a:buNone/>
            </a:pPr>
            <a:r>
              <a:rPr lang="en-US" sz="1800" b="1"/>
              <a:t>form sharp, clear images in our mind. </a:t>
            </a:r>
          </a:p>
        </p:txBody>
      </p:sp>
      <p:sp>
        <p:nvSpPr>
          <p:cNvPr id="55305" name="Text Box 9"/>
          <p:cNvSpPr txBox="1">
            <a:spLocks noChangeArrowheads="1"/>
          </p:cNvSpPr>
          <p:nvPr/>
        </p:nvSpPr>
        <p:spPr bwMode="auto">
          <a:xfrm>
            <a:off x="5334000" y="2743200"/>
            <a:ext cx="3810000" cy="1328738"/>
          </a:xfrm>
          <a:prstGeom prst="rect">
            <a:avLst/>
          </a:prstGeom>
          <a:noFill/>
          <a:ln w="9525">
            <a:noFill/>
            <a:miter lim="800000"/>
            <a:headEnd/>
            <a:tailEnd/>
          </a:ln>
          <a:effectLst/>
        </p:spPr>
        <p:txBody>
          <a:bodyPr>
            <a:spAutoFit/>
          </a:bodyPr>
          <a:lstStyle/>
          <a:p>
            <a:pPr>
              <a:spcBef>
                <a:spcPct val="20000"/>
              </a:spcBef>
              <a:buClr>
                <a:schemeClr val="tx2"/>
              </a:buClr>
              <a:buSzPct val="70000"/>
              <a:buFont typeface="Wingdings" pitchFamily="2" charset="2"/>
              <a:buNone/>
            </a:pPr>
            <a:r>
              <a:rPr lang="en-US" sz="1800" b="1"/>
              <a:t>Abstract words- These create vague or fuzzy meanings. </a:t>
            </a:r>
          </a:p>
          <a:p>
            <a:pPr>
              <a:spcBef>
                <a:spcPct val="50000"/>
              </a:spcBef>
            </a:pPr>
            <a:endParaRPr lang="en-US" sz="1800" b="1"/>
          </a:p>
        </p:txBody>
      </p:sp>
      <p:sp>
        <p:nvSpPr>
          <p:cNvPr id="55307" name="Text Box 11"/>
          <p:cNvSpPr txBox="1">
            <a:spLocks noChangeArrowheads="1"/>
          </p:cNvSpPr>
          <p:nvPr/>
        </p:nvSpPr>
        <p:spPr bwMode="auto">
          <a:xfrm>
            <a:off x="990600" y="4495800"/>
            <a:ext cx="7391400" cy="1415067"/>
          </a:xfrm>
          <a:prstGeom prst="rect">
            <a:avLst/>
          </a:prstGeom>
          <a:solidFill>
            <a:schemeClr val="accent2"/>
          </a:solidFill>
          <a:ln w="9525">
            <a:noFill/>
            <a:miter lim="800000"/>
            <a:headEnd/>
            <a:tailEnd/>
          </a:ln>
          <a:effectLst/>
        </p:spPr>
        <p:txBody>
          <a:bodyPr wrap="square">
            <a:spAutoFit/>
          </a:bodyPr>
          <a:lstStyle/>
          <a:p>
            <a:pPr>
              <a:lnSpc>
                <a:spcPct val="150000"/>
              </a:lnSpc>
            </a:pPr>
            <a:r>
              <a:rPr lang="en-US" sz="2000" b="1" dirty="0">
                <a:solidFill>
                  <a:schemeClr val="bg1"/>
                </a:solidFill>
              </a:rPr>
              <a:t>Concrete words stand for things that exist in the real world while abstract words stand for broad meanings, concepts, ideas, feelings etc. </a:t>
            </a:r>
          </a:p>
        </p:txBody>
      </p:sp>
      <p:sp>
        <p:nvSpPr>
          <p:cNvPr id="55309" name="Line 13"/>
          <p:cNvSpPr>
            <a:spLocks noChangeShapeType="1"/>
          </p:cNvSpPr>
          <p:nvPr/>
        </p:nvSpPr>
        <p:spPr bwMode="auto">
          <a:xfrm flipH="1">
            <a:off x="2438400" y="1676400"/>
            <a:ext cx="2057400" cy="762000"/>
          </a:xfrm>
          <a:prstGeom prst="line">
            <a:avLst/>
          </a:prstGeom>
          <a:noFill/>
          <a:ln w="9525">
            <a:solidFill>
              <a:schemeClr val="tx1"/>
            </a:solidFill>
            <a:round/>
            <a:headEnd/>
            <a:tailEnd type="triangle" w="med" len="med"/>
          </a:ln>
          <a:effectLst/>
        </p:spPr>
        <p:txBody>
          <a:bodyPr/>
          <a:lstStyle/>
          <a:p>
            <a:endParaRPr lang="en-US"/>
          </a:p>
        </p:txBody>
      </p:sp>
      <p:sp>
        <p:nvSpPr>
          <p:cNvPr id="55311" name="Line 15"/>
          <p:cNvSpPr>
            <a:spLocks noChangeShapeType="1"/>
          </p:cNvSpPr>
          <p:nvPr/>
        </p:nvSpPr>
        <p:spPr bwMode="auto">
          <a:xfrm>
            <a:off x="4495800" y="1676400"/>
            <a:ext cx="1828800" cy="914400"/>
          </a:xfrm>
          <a:prstGeom prst="line">
            <a:avLst/>
          </a:prstGeom>
          <a:noFill/>
          <a:ln w="9525">
            <a:solidFill>
              <a:schemeClr val="tx1"/>
            </a:solidFill>
            <a:round/>
            <a:headEnd/>
            <a:tailEnd type="triangle" w="med" len="med"/>
          </a:ln>
          <a:effectLst/>
        </p:spPr>
        <p:txBody>
          <a:bodyPr/>
          <a:lstStyle/>
          <a:p>
            <a:endParaRPr lang="en-US"/>
          </a:p>
        </p:txBody>
      </p:sp>
      <p:sp>
        <p:nvSpPr>
          <p:cNvPr id="9" name="Slide Number Placeholder 8"/>
          <p:cNvSpPr>
            <a:spLocks noGrp="1"/>
          </p:cNvSpPr>
          <p:nvPr>
            <p:ph type="sldNum" sz="quarter" idx="12"/>
          </p:nvPr>
        </p:nvSpPr>
        <p:spPr/>
        <p:txBody>
          <a:bodyPr/>
          <a:lstStyle/>
          <a:p>
            <a:fld id="{0E9F5F07-A9C1-4EA6-89CC-32651328116D}"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81000" y="304800"/>
            <a:ext cx="8763000" cy="609600"/>
          </a:xfrm>
        </p:spPr>
        <p:txBody>
          <a:bodyPr>
            <a:noAutofit/>
          </a:bodyPr>
          <a:lstStyle/>
          <a:p>
            <a:r>
              <a:rPr lang="en-US" sz="3200" b="1" dirty="0">
                <a:latin typeface="Calibri" pitchFamily="34" charset="0"/>
              </a:rPr>
              <a:t> </a:t>
            </a:r>
            <a:r>
              <a:rPr lang="en-US" sz="3200" b="1" dirty="0" smtClean="0">
                <a:latin typeface="Calibri" pitchFamily="34" charset="0"/>
              </a:rPr>
              <a:t>3) Use </a:t>
            </a:r>
            <a:r>
              <a:rPr lang="en-US" sz="3200" b="1" dirty="0">
                <a:latin typeface="Calibri" pitchFamily="34" charset="0"/>
              </a:rPr>
              <a:t>of single words in place of circumlocution </a:t>
            </a:r>
          </a:p>
        </p:txBody>
      </p:sp>
      <p:sp>
        <p:nvSpPr>
          <p:cNvPr id="30723" name="Rectangle 3"/>
          <p:cNvSpPr>
            <a:spLocks noGrp="1" noChangeArrowheads="1"/>
          </p:cNvSpPr>
          <p:nvPr>
            <p:ph sz="quarter" idx="1"/>
          </p:nvPr>
        </p:nvSpPr>
        <p:spPr>
          <a:xfrm>
            <a:off x="457200" y="1371600"/>
            <a:ext cx="8229600" cy="5029200"/>
          </a:xfrm>
        </p:spPr>
        <p:txBody>
          <a:bodyPr/>
          <a:lstStyle/>
          <a:p>
            <a:pPr marL="552450" indent="-552450" algn="just">
              <a:lnSpc>
                <a:spcPct val="80000"/>
              </a:lnSpc>
              <a:buFont typeface="Wingdings" pitchFamily="2" charset="2"/>
              <a:buNone/>
            </a:pPr>
            <a:r>
              <a:rPr lang="en-US" sz="2400" dirty="0">
                <a:latin typeface="Calibri" pitchFamily="34" charset="0"/>
              </a:rPr>
              <a:t>This rule points  towards one  word substitutes.    </a:t>
            </a:r>
            <a:endParaRPr lang="en-US" sz="2400" u="sng" dirty="0">
              <a:latin typeface="Calibri" pitchFamily="34" charset="0"/>
            </a:endParaRPr>
          </a:p>
          <a:p>
            <a:pPr marL="552450" indent="-552450" algn="just">
              <a:lnSpc>
                <a:spcPct val="80000"/>
              </a:lnSpc>
              <a:buFont typeface="Wingdings" pitchFamily="2" charset="2"/>
              <a:buNone/>
            </a:pPr>
            <a:endParaRPr lang="en-US" sz="2400" dirty="0">
              <a:latin typeface="Calibri" pitchFamily="34" charset="0"/>
            </a:endParaRPr>
          </a:p>
          <a:p>
            <a:pPr marL="552450" indent="-552450" algn="just">
              <a:lnSpc>
                <a:spcPct val="80000"/>
              </a:lnSpc>
              <a:buFont typeface="Wingdings" pitchFamily="2" charset="2"/>
              <a:buNone/>
            </a:pPr>
            <a:r>
              <a:rPr lang="en-US" sz="2400" dirty="0">
                <a:latin typeface="Calibri" pitchFamily="34" charset="0"/>
              </a:rPr>
              <a:t>1) 	After  his retirement, he took up a job just for honor, not caring for any emoluments.</a:t>
            </a:r>
          </a:p>
          <a:p>
            <a:pPr marL="552450" indent="-552450" algn="just">
              <a:lnSpc>
                <a:spcPct val="80000"/>
              </a:lnSpc>
              <a:buFont typeface="Wingdings" pitchFamily="2" charset="2"/>
              <a:buNone/>
            </a:pPr>
            <a:endParaRPr lang="en-US" sz="2400" dirty="0">
              <a:latin typeface="Calibri" pitchFamily="34" charset="0"/>
            </a:endParaRPr>
          </a:p>
          <a:p>
            <a:pPr marL="552450" indent="-552450" algn="just">
              <a:lnSpc>
                <a:spcPct val="80000"/>
              </a:lnSpc>
              <a:buFont typeface="Wingdings" pitchFamily="2" charset="2"/>
              <a:buNone/>
            </a:pPr>
            <a:r>
              <a:rPr lang="en-US" sz="2400" dirty="0">
                <a:latin typeface="Calibri" pitchFamily="34" charset="0"/>
              </a:rPr>
              <a:t>1B) </a:t>
            </a:r>
            <a:r>
              <a:rPr lang="en-US" sz="2400" dirty="0" smtClean="0">
                <a:latin typeface="Calibri" pitchFamily="34" charset="0"/>
              </a:rPr>
              <a:t> After </a:t>
            </a:r>
            <a:r>
              <a:rPr lang="en-US" sz="2400" dirty="0">
                <a:latin typeface="Calibri" pitchFamily="34" charset="0"/>
              </a:rPr>
              <a:t>his retirement, he took up an honorary </a:t>
            </a:r>
            <a:r>
              <a:rPr lang="en-US" sz="2400" dirty="0" smtClean="0">
                <a:latin typeface="Calibri" pitchFamily="34" charset="0"/>
              </a:rPr>
              <a:t>job.</a:t>
            </a:r>
            <a:endParaRPr lang="en-US" sz="2400" dirty="0">
              <a:latin typeface="Calibri" pitchFamily="34" charset="0"/>
            </a:endParaRPr>
          </a:p>
          <a:p>
            <a:pPr marL="552450" indent="-552450" algn="just">
              <a:lnSpc>
                <a:spcPct val="80000"/>
              </a:lnSpc>
              <a:buFont typeface="Wingdings" pitchFamily="2" charset="2"/>
              <a:buNone/>
            </a:pPr>
            <a:endParaRPr lang="en-US" sz="2400" dirty="0">
              <a:latin typeface="Calibri" pitchFamily="34" charset="0"/>
            </a:endParaRPr>
          </a:p>
          <a:p>
            <a:pPr marL="552450" indent="-552450" algn="just">
              <a:lnSpc>
                <a:spcPct val="80000"/>
              </a:lnSpc>
              <a:buFont typeface="Wingdings" pitchFamily="2" charset="2"/>
              <a:buNone/>
            </a:pPr>
            <a:endParaRPr lang="en-US" sz="2400" dirty="0">
              <a:latin typeface="Calibri" pitchFamily="34" charset="0"/>
            </a:endParaRPr>
          </a:p>
          <a:p>
            <a:pPr marL="552450" indent="-552450" algn="just">
              <a:lnSpc>
                <a:spcPct val="80000"/>
              </a:lnSpc>
              <a:buFont typeface="Wingdings" pitchFamily="2" charset="2"/>
              <a:buNone/>
            </a:pPr>
            <a:r>
              <a:rPr lang="en-US" sz="2400" dirty="0">
                <a:latin typeface="Calibri" pitchFamily="34" charset="0"/>
              </a:rPr>
              <a:t>2) He always uses words with several meanings and interpretations</a:t>
            </a:r>
          </a:p>
          <a:p>
            <a:pPr marL="552450" indent="-552450" algn="just">
              <a:lnSpc>
                <a:spcPct val="80000"/>
              </a:lnSpc>
              <a:buFont typeface="Wingdings" pitchFamily="2" charset="2"/>
              <a:buNone/>
            </a:pPr>
            <a:endParaRPr lang="en-US" sz="2400" dirty="0">
              <a:latin typeface="Calibri" pitchFamily="34" charset="0"/>
            </a:endParaRPr>
          </a:p>
          <a:p>
            <a:pPr marL="552450" indent="-552450" algn="just">
              <a:lnSpc>
                <a:spcPct val="80000"/>
              </a:lnSpc>
              <a:buFont typeface="Wingdings" pitchFamily="2" charset="2"/>
              <a:buNone/>
            </a:pPr>
            <a:r>
              <a:rPr lang="en-US" sz="2400" dirty="0">
                <a:latin typeface="Calibri" pitchFamily="34" charset="0"/>
              </a:rPr>
              <a:t>2B) He always uses ambiguous words.</a:t>
            </a:r>
          </a:p>
        </p:txBody>
      </p:sp>
      <p:sp>
        <p:nvSpPr>
          <p:cNvPr id="4" name="Slide Number Placeholder 3"/>
          <p:cNvSpPr>
            <a:spLocks noGrp="1"/>
          </p:cNvSpPr>
          <p:nvPr>
            <p:ph type="sldNum" sz="quarter" idx="12"/>
          </p:nvPr>
        </p:nvSpPr>
        <p:spPr/>
        <p:txBody>
          <a:bodyPr/>
          <a:lstStyle/>
          <a:p>
            <a:fld id="{0E9F5F07-A9C1-4EA6-89CC-32651328116D}" type="slidenum">
              <a:rPr lang="en-US" smtClean="0"/>
              <a:pPr/>
              <a:t>16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609600" y="304800"/>
            <a:ext cx="7313612" cy="838200"/>
          </a:xfrm>
        </p:spPr>
        <p:txBody>
          <a:bodyPr>
            <a:normAutofit/>
          </a:bodyPr>
          <a:lstStyle/>
          <a:p>
            <a:r>
              <a:rPr lang="en-US" sz="3200" b="1" dirty="0" smtClean="0">
                <a:latin typeface="Calibri" pitchFamily="34" charset="0"/>
              </a:rPr>
              <a:t>4) Short v/s </a:t>
            </a:r>
            <a:r>
              <a:rPr lang="en-US" sz="3200" b="1" dirty="0">
                <a:latin typeface="Calibri" pitchFamily="34" charset="0"/>
              </a:rPr>
              <a:t>long words</a:t>
            </a:r>
          </a:p>
        </p:txBody>
      </p:sp>
      <p:graphicFrame>
        <p:nvGraphicFramePr>
          <p:cNvPr id="237571" name="Group 3"/>
          <p:cNvGraphicFramePr>
            <a:graphicFrameLocks noGrp="1"/>
          </p:cNvGraphicFramePr>
          <p:nvPr>
            <p:ph type="tbl" idx="1"/>
          </p:nvPr>
        </p:nvGraphicFramePr>
        <p:xfrm>
          <a:off x="1600200" y="1827213"/>
          <a:ext cx="6019800" cy="4114800"/>
        </p:xfrm>
        <a:graphic>
          <a:graphicData uri="http://schemas.openxmlformats.org/drawingml/2006/table">
            <a:tbl>
              <a:tblPr/>
              <a:tblGrid>
                <a:gridCol w="3522663"/>
                <a:gridCol w="2497137"/>
              </a:tblGrid>
              <a:tr h="1028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During the preceding year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last year</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Definitive action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final action</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inconvertible  evidence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proof</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acceleration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en-US" sz="2400" b="0" i="0" u="none" strike="noStrike" cap="none" normalizeH="0" baseline="0" smtClean="0">
                          <a:ln>
                            <a:noFill/>
                          </a:ln>
                          <a:solidFill>
                            <a:schemeClr val="tx1"/>
                          </a:solidFill>
                          <a:effectLst/>
                          <a:latin typeface="Verdana" pitchFamily="34" charset="0"/>
                          <a:cs typeface="Arial" charset="0"/>
                        </a:rPr>
                        <a:t>speeding up</a:t>
                      </a: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en-US" sz="2400" b="0" i="0" u="none" strike="noStrike" cap="none" normalizeH="0" baseline="0" smtClean="0">
                        <a:ln>
                          <a:noFill/>
                        </a:ln>
                        <a:solidFill>
                          <a:schemeClr val="tx1"/>
                        </a:solidFill>
                        <a:effectLst/>
                        <a:latin typeface="Verdan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Slide Number Placeholder 3"/>
          <p:cNvSpPr>
            <a:spLocks noGrp="1"/>
          </p:cNvSpPr>
          <p:nvPr>
            <p:ph type="sldNum" sz="quarter" idx="12"/>
          </p:nvPr>
        </p:nvSpPr>
        <p:spPr/>
        <p:txBody>
          <a:bodyPr/>
          <a:lstStyle/>
          <a:p>
            <a:fld id="{878206E9-86E4-467F-8161-5C465A918E04}"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Rectangle 3"/>
          <p:cNvSpPr>
            <a:spLocks noGrp="1" noChangeArrowheads="1"/>
          </p:cNvSpPr>
          <p:nvPr>
            <p:ph sz="quarter" idx="1"/>
          </p:nvPr>
        </p:nvSpPr>
        <p:spPr>
          <a:xfrm>
            <a:off x="685800" y="1066800"/>
            <a:ext cx="7772400" cy="4572000"/>
          </a:xfrm>
        </p:spPr>
        <p:txBody>
          <a:bodyPr>
            <a:normAutofit/>
          </a:bodyPr>
          <a:lstStyle/>
          <a:p>
            <a:pPr algn="just">
              <a:lnSpc>
                <a:spcPct val="160000"/>
              </a:lnSpc>
              <a:buFont typeface="Wingdings" pitchFamily="2" charset="2"/>
              <a:buNone/>
            </a:pPr>
            <a:r>
              <a:rPr lang="en-US" sz="2800" dirty="0">
                <a:latin typeface="Calibri" pitchFamily="34" charset="0"/>
              </a:rPr>
              <a:t>	AVOID: Individuals who make their abodes in vitreous edifices would be advised to refrain from catapulting perilous projectiles.</a:t>
            </a:r>
          </a:p>
          <a:p>
            <a:pPr algn="just">
              <a:lnSpc>
                <a:spcPct val="160000"/>
              </a:lnSpc>
              <a:buFont typeface="Wingdings" pitchFamily="2" charset="2"/>
              <a:buNone/>
            </a:pPr>
            <a:endParaRPr lang="en-US" sz="2800" dirty="0">
              <a:latin typeface="Calibri" pitchFamily="34" charset="0"/>
            </a:endParaRPr>
          </a:p>
          <a:p>
            <a:pPr algn="just">
              <a:lnSpc>
                <a:spcPct val="160000"/>
              </a:lnSpc>
              <a:buFont typeface="Wingdings" pitchFamily="2" charset="2"/>
              <a:buNone/>
            </a:pPr>
            <a:r>
              <a:rPr lang="en-US" sz="2800" dirty="0">
                <a:latin typeface="Calibri" pitchFamily="34" charset="0"/>
              </a:rPr>
              <a:t>	USE: People who live in glass houses should not throw stones.</a:t>
            </a:r>
          </a:p>
        </p:txBody>
      </p:sp>
      <p:sp>
        <p:nvSpPr>
          <p:cNvPr id="3" name="Slide Number Placeholder 2"/>
          <p:cNvSpPr>
            <a:spLocks noGrp="1"/>
          </p:cNvSpPr>
          <p:nvPr>
            <p:ph type="sldNum" sz="quarter" idx="12"/>
          </p:nvPr>
        </p:nvSpPr>
        <p:spPr/>
        <p:txBody>
          <a:bodyPr/>
          <a:lstStyle/>
          <a:p>
            <a:fld id="{0E9F5F07-A9C1-4EA6-89CC-32651328116D}" type="slidenum">
              <a:rPr lang="en-US" smtClean="0"/>
              <a:pPr/>
              <a:t>18</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85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ChangeArrowheads="1"/>
          </p:cNvSpPr>
          <p:nvPr>
            <p:ph type="title"/>
          </p:nvPr>
        </p:nvSpPr>
        <p:spPr>
          <a:xfrm>
            <a:off x="381000" y="76200"/>
            <a:ext cx="7772400" cy="838200"/>
          </a:xfrm>
        </p:spPr>
        <p:txBody>
          <a:bodyPr>
            <a:normAutofit/>
          </a:bodyPr>
          <a:lstStyle/>
          <a:p>
            <a:r>
              <a:rPr lang="en-US" sz="3200" b="1" dirty="0">
                <a:latin typeface="Calibri" pitchFamily="34" charset="0"/>
              </a:rPr>
              <a:t>Use Strong words </a:t>
            </a:r>
          </a:p>
        </p:txBody>
      </p:sp>
      <p:sp>
        <p:nvSpPr>
          <p:cNvPr id="239619" name="Rectangle 3"/>
          <p:cNvSpPr>
            <a:spLocks noGrp="1" noChangeArrowheads="1"/>
          </p:cNvSpPr>
          <p:nvPr>
            <p:ph sz="quarter" idx="1"/>
          </p:nvPr>
        </p:nvSpPr>
        <p:spPr>
          <a:xfrm>
            <a:off x="304800" y="914400"/>
            <a:ext cx="8458200" cy="1143000"/>
          </a:xfrm>
        </p:spPr>
        <p:txBody>
          <a:bodyPr>
            <a:noAutofit/>
          </a:bodyPr>
          <a:lstStyle/>
          <a:p>
            <a:pPr algn="just">
              <a:lnSpc>
                <a:spcPct val="150000"/>
              </a:lnSpc>
              <a:buFont typeface="Wingdings" pitchFamily="2" charset="2"/>
              <a:buNone/>
            </a:pPr>
            <a:r>
              <a:rPr lang="en-US" sz="2800" b="1" dirty="0">
                <a:latin typeface="Calibri" pitchFamily="34" charset="0"/>
              </a:rPr>
              <a:t>	</a:t>
            </a:r>
            <a:r>
              <a:rPr lang="en-US" sz="2800" dirty="0">
                <a:latin typeface="Calibri" pitchFamily="34" charset="0"/>
              </a:rPr>
              <a:t>Communication becomes really forceful when we put pep into it through strong, vigorous words specially coined to carry the spirit of the  message.</a:t>
            </a:r>
            <a:r>
              <a:rPr lang="en-US" sz="2800" b="1" dirty="0">
                <a:latin typeface="Calibri" pitchFamily="34" charset="0"/>
              </a:rPr>
              <a:t>            </a:t>
            </a:r>
          </a:p>
          <a:p>
            <a:pPr>
              <a:lnSpc>
                <a:spcPct val="80000"/>
              </a:lnSpc>
              <a:buFont typeface="Wingdings" pitchFamily="2" charset="2"/>
              <a:buNone/>
            </a:pPr>
            <a:r>
              <a:rPr lang="en-US" sz="2800" b="1" dirty="0">
                <a:latin typeface="Calibri" pitchFamily="34" charset="0"/>
              </a:rPr>
              <a:t>              </a:t>
            </a:r>
          </a:p>
          <a:p>
            <a:pPr>
              <a:lnSpc>
                <a:spcPct val="80000"/>
              </a:lnSpc>
              <a:buFont typeface="Wingdings" pitchFamily="2" charset="2"/>
              <a:buNone/>
            </a:pPr>
            <a:r>
              <a:rPr lang="en-US" sz="2800" b="1" dirty="0">
                <a:latin typeface="Calibri" pitchFamily="34" charset="0"/>
              </a:rPr>
              <a:t> </a:t>
            </a:r>
          </a:p>
          <a:p>
            <a:pPr>
              <a:lnSpc>
                <a:spcPct val="80000"/>
              </a:lnSpc>
              <a:buFont typeface="Wingdings" pitchFamily="2" charset="2"/>
              <a:buNone/>
            </a:pPr>
            <a:endParaRPr lang="en-US" sz="2800" b="1" dirty="0">
              <a:latin typeface="Calibri" pitchFamily="34" charset="0"/>
            </a:endParaRPr>
          </a:p>
          <a:p>
            <a:pPr>
              <a:lnSpc>
                <a:spcPct val="80000"/>
              </a:lnSpc>
              <a:buFont typeface="Wingdings" pitchFamily="2" charset="2"/>
              <a:buNone/>
            </a:pPr>
            <a:endParaRPr lang="en-US" sz="2800" b="1" dirty="0">
              <a:latin typeface="Calibri" pitchFamily="34" charset="0"/>
            </a:endParaRPr>
          </a:p>
          <a:p>
            <a:pPr>
              <a:lnSpc>
                <a:spcPct val="80000"/>
              </a:lnSpc>
              <a:buFont typeface="Wingdings" pitchFamily="2" charset="2"/>
              <a:buNone/>
            </a:pPr>
            <a:r>
              <a:rPr lang="en-US" sz="2800" b="1" dirty="0">
                <a:latin typeface="Calibri" pitchFamily="34" charset="0"/>
              </a:rPr>
              <a:t>               </a:t>
            </a:r>
          </a:p>
        </p:txBody>
      </p:sp>
      <p:sp>
        <p:nvSpPr>
          <p:cNvPr id="239620" name="Rectangle 4"/>
          <p:cNvSpPr>
            <a:spLocks noChangeArrowheads="1"/>
          </p:cNvSpPr>
          <p:nvPr/>
        </p:nvSpPr>
        <p:spPr bwMode="auto">
          <a:xfrm>
            <a:off x="1295400" y="2819400"/>
            <a:ext cx="6553200" cy="5334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gn="ctr"/>
            <a:r>
              <a:rPr lang="en-US" sz="1800" b="1">
                <a:solidFill>
                  <a:schemeClr val="bg1"/>
                </a:solidFill>
              </a:rPr>
              <a:t>Tycoon                 very successful businessman</a:t>
            </a:r>
          </a:p>
        </p:txBody>
      </p:sp>
      <p:sp>
        <p:nvSpPr>
          <p:cNvPr id="239621" name="Rectangle 5"/>
          <p:cNvSpPr>
            <a:spLocks noChangeArrowheads="1"/>
          </p:cNvSpPr>
          <p:nvPr/>
        </p:nvSpPr>
        <p:spPr bwMode="auto">
          <a:xfrm>
            <a:off x="1371600" y="3733800"/>
            <a:ext cx="6477000" cy="4572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gn="ctr">
              <a:lnSpc>
                <a:spcPct val="80000"/>
              </a:lnSpc>
              <a:spcBef>
                <a:spcPct val="20000"/>
              </a:spcBef>
              <a:buClr>
                <a:schemeClr val="tx2"/>
              </a:buClr>
              <a:buSzPct val="70000"/>
              <a:buFont typeface="Wingdings" pitchFamily="2" charset="2"/>
              <a:buNone/>
            </a:pPr>
            <a:endParaRPr lang="en-US" sz="1800" b="1">
              <a:solidFill>
                <a:schemeClr val="bg1"/>
              </a:solidFill>
            </a:endParaRPr>
          </a:p>
          <a:p>
            <a:pPr algn="ctr">
              <a:lnSpc>
                <a:spcPct val="80000"/>
              </a:lnSpc>
              <a:spcBef>
                <a:spcPct val="20000"/>
              </a:spcBef>
              <a:buClr>
                <a:schemeClr val="tx2"/>
              </a:buClr>
              <a:buSzPct val="70000"/>
              <a:buFont typeface="Wingdings" pitchFamily="2" charset="2"/>
              <a:buNone/>
            </a:pPr>
            <a:r>
              <a:rPr lang="en-US" sz="1800" b="1">
                <a:solidFill>
                  <a:schemeClr val="bg1"/>
                </a:solidFill>
              </a:rPr>
              <a:t>Boom                  period of business prosperity</a:t>
            </a:r>
          </a:p>
          <a:p>
            <a:pPr algn="ctr"/>
            <a:endParaRPr lang="en-US" sz="1800">
              <a:solidFill>
                <a:schemeClr val="bg1"/>
              </a:solidFill>
            </a:endParaRPr>
          </a:p>
        </p:txBody>
      </p:sp>
      <p:sp>
        <p:nvSpPr>
          <p:cNvPr id="239622" name="Rectangle 6"/>
          <p:cNvSpPr>
            <a:spLocks noChangeArrowheads="1"/>
          </p:cNvSpPr>
          <p:nvPr/>
        </p:nvSpPr>
        <p:spPr bwMode="auto">
          <a:xfrm>
            <a:off x="1371600" y="4572000"/>
            <a:ext cx="6477000" cy="4572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gn="ctr">
              <a:lnSpc>
                <a:spcPct val="80000"/>
              </a:lnSpc>
              <a:spcBef>
                <a:spcPct val="20000"/>
              </a:spcBef>
              <a:buClr>
                <a:schemeClr val="tx2"/>
              </a:buClr>
              <a:buSzPct val="70000"/>
              <a:buFont typeface="Wingdings" pitchFamily="2" charset="2"/>
              <a:buNone/>
            </a:pPr>
            <a:endParaRPr lang="en-US" sz="1800" b="1">
              <a:solidFill>
                <a:schemeClr val="bg1"/>
              </a:solidFill>
            </a:endParaRPr>
          </a:p>
          <a:p>
            <a:pPr algn="ctr">
              <a:lnSpc>
                <a:spcPct val="80000"/>
              </a:lnSpc>
              <a:spcBef>
                <a:spcPct val="20000"/>
              </a:spcBef>
              <a:buClr>
                <a:schemeClr val="tx2"/>
              </a:buClr>
              <a:buSzPct val="70000"/>
              <a:buFont typeface="Wingdings" pitchFamily="2" charset="2"/>
              <a:buNone/>
            </a:pPr>
            <a:r>
              <a:rPr lang="en-US" sz="1800" b="1">
                <a:solidFill>
                  <a:schemeClr val="bg1"/>
                </a:solidFill>
              </a:rPr>
              <a:t>Slump                period of decline in business</a:t>
            </a:r>
          </a:p>
          <a:p>
            <a:pPr algn="ctr"/>
            <a:endParaRPr lang="en-US" sz="1800">
              <a:solidFill>
                <a:schemeClr val="bg1"/>
              </a:solidFill>
            </a:endParaRPr>
          </a:p>
        </p:txBody>
      </p:sp>
      <p:sp>
        <p:nvSpPr>
          <p:cNvPr id="239623" name="Rectangle 7"/>
          <p:cNvSpPr>
            <a:spLocks noChangeArrowheads="1"/>
          </p:cNvSpPr>
          <p:nvPr/>
        </p:nvSpPr>
        <p:spPr bwMode="auto">
          <a:xfrm>
            <a:off x="1371600" y="5410200"/>
            <a:ext cx="6477000" cy="457200"/>
          </a:xfrm>
          <a:prstGeom prst="rect">
            <a:avLst/>
          </a:prstGeom>
          <a:solidFill>
            <a:schemeClr val="accent2"/>
          </a:solidFill>
          <a:ln w="9525">
            <a:solidFill>
              <a:schemeClr val="accent2"/>
            </a:solidFill>
            <a:miter lim="800000"/>
            <a:headEnd/>
            <a:tailEnd/>
          </a:ln>
          <a:effectLst/>
        </p:spPr>
        <p:txBody>
          <a:bodyPr wrap="none" anchor="ctr"/>
          <a:lstStyle/>
          <a:p>
            <a:pPr>
              <a:lnSpc>
                <a:spcPct val="80000"/>
              </a:lnSpc>
              <a:spcBef>
                <a:spcPct val="20000"/>
              </a:spcBef>
              <a:buClr>
                <a:schemeClr val="tx2"/>
              </a:buClr>
              <a:buSzPct val="70000"/>
              <a:buFont typeface="Wingdings" pitchFamily="2" charset="2"/>
              <a:buNone/>
            </a:pPr>
            <a:endParaRPr lang="en-US" sz="1800" b="1">
              <a:solidFill>
                <a:schemeClr val="bg1"/>
              </a:solidFill>
            </a:endParaRPr>
          </a:p>
          <a:p>
            <a:pPr>
              <a:lnSpc>
                <a:spcPct val="80000"/>
              </a:lnSpc>
              <a:spcBef>
                <a:spcPct val="20000"/>
              </a:spcBef>
              <a:buClr>
                <a:schemeClr val="tx2"/>
              </a:buClr>
              <a:buSzPct val="70000"/>
              <a:buFont typeface="Wingdings" pitchFamily="2" charset="2"/>
              <a:buNone/>
            </a:pPr>
            <a:r>
              <a:rPr lang="en-US" sz="1800" b="1">
                <a:solidFill>
                  <a:schemeClr val="bg1"/>
                </a:solidFill>
              </a:rPr>
              <a:t>    Bear market      generally declining market</a:t>
            </a:r>
          </a:p>
          <a:p>
            <a:endParaRPr lang="en-US" sz="1800">
              <a:solidFill>
                <a:schemeClr val="bg1"/>
              </a:solidFill>
            </a:endParaRPr>
          </a:p>
        </p:txBody>
      </p:sp>
      <p:sp>
        <p:nvSpPr>
          <p:cNvPr id="239624" name="Rectangle 8"/>
          <p:cNvSpPr>
            <a:spLocks noChangeArrowheads="1"/>
          </p:cNvSpPr>
          <p:nvPr/>
        </p:nvSpPr>
        <p:spPr bwMode="auto">
          <a:xfrm>
            <a:off x="1371600" y="6096000"/>
            <a:ext cx="6477000" cy="457200"/>
          </a:xfrm>
          <a:prstGeom prst="rect">
            <a:avLst/>
          </a:prstGeom>
          <a:solidFill>
            <a:schemeClr val="accent2"/>
          </a:solidFill>
          <a:ln w="9525">
            <a:solidFill>
              <a:schemeClr val="accent2"/>
            </a:solidFill>
            <a:miter lim="800000"/>
            <a:headEnd/>
            <a:tailEnd/>
          </a:ln>
          <a:effectLst>
            <a:outerShdw dist="107763" dir="2700000" algn="ctr" rotWithShape="0">
              <a:schemeClr val="bg2">
                <a:alpha val="50000"/>
              </a:schemeClr>
            </a:outerShdw>
          </a:effectLst>
        </p:spPr>
        <p:txBody>
          <a:bodyPr wrap="none" anchor="ctr"/>
          <a:lstStyle/>
          <a:p>
            <a:pPr>
              <a:lnSpc>
                <a:spcPct val="80000"/>
              </a:lnSpc>
              <a:spcBef>
                <a:spcPct val="20000"/>
              </a:spcBef>
              <a:buClr>
                <a:schemeClr val="tx2"/>
              </a:buClr>
              <a:buSzPct val="70000"/>
              <a:buFont typeface="Wingdings" pitchFamily="2" charset="2"/>
              <a:buNone/>
            </a:pPr>
            <a:endParaRPr lang="en-US" sz="1800" b="1">
              <a:solidFill>
                <a:schemeClr val="bg1"/>
              </a:solidFill>
            </a:endParaRPr>
          </a:p>
          <a:p>
            <a:pPr>
              <a:lnSpc>
                <a:spcPct val="80000"/>
              </a:lnSpc>
              <a:spcBef>
                <a:spcPct val="20000"/>
              </a:spcBef>
              <a:buClr>
                <a:schemeClr val="tx2"/>
              </a:buClr>
              <a:buSzPct val="70000"/>
              <a:buFont typeface="Wingdings" pitchFamily="2" charset="2"/>
              <a:buNone/>
            </a:pPr>
            <a:r>
              <a:rPr lang="en-US" sz="1800" b="1">
                <a:solidFill>
                  <a:schemeClr val="bg1"/>
                </a:solidFill>
              </a:rPr>
              <a:t>   Bullish market      favorable   market</a:t>
            </a:r>
          </a:p>
          <a:p>
            <a:endParaRPr lang="en-US" sz="1800">
              <a:solidFill>
                <a:schemeClr val="bg1"/>
              </a:solidFill>
            </a:endParaRPr>
          </a:p>
        </p:txBody>
      </p:sp>
      <p:sp>
        <p:nvSpPr>
          <p:cNvPr id="9" name="Slide Number Placeholder 8"/>
          <p:cNvSpPr>
            <a:spLocks noGrp="1"/>
          </p:cNvSpPr>
          <p:nvPr>
            <p:ph type="sldNum" sz="quarter" idx="12"/>
          </p:nvPr>
        </p:nvSpPr>
        <p:spPr/>
        <p:txBody>
          <a:bodyPr/>
          <a:lstStyle/>
          <a:p>
            <a:fld id="{0E9F5F07-A9C1-4EA6-89CC-32651328116D}"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Examples of Interesting Blunders in Writing</a:t>
            </a:r>
          </a:p>
          <a:p>
            <a:r>
              <a:rPr lang="en-US" dirty="0" smtClean="0"/>
              <a:t>Reasons for writing </a:t>
            </a:r>
          </a:p>
          <a:p>
            <a:r>
              <a:rPr lang="en-US" dirty="0" smtClean="0"/>
              <a:t>Advantages of written Communication</a:t>
            </a:r>
          </a:p>
          <a:p>
            <a:r>
              <a:rPr lang="en-US" dirty="0" smtClean="0"/>
              <a:t>Styles of Communication</a:t>
            </a:r>
          </a:p>
          <a:p>
            <a:r>
              <a:rPr lang="en-US" dirty="0" smtClean="0"/>
              <a:t>Elements of Writing</a:t>
            </a:r>
          </a:p>
          <a:p>
            <a:r>
              <a:rPr lang="en-US" dirty="0" smtClean="0"/>
              <a:t>Principles of choosing words</a:t>
            </a:r>
          </a:p>
          <a:p>
            <a:endParaRPr lang="en-US" dirty="0" smtClean="0"/>
          </a:p>
          <a:p>
            <a:pPr>
              <a:buNone/>
            </a:pPr>
            <a:r>
              <a:rPr lang="en-US" sz="2800" b="1" dirty="0" smtClean="0">
                <a:latin typeface="Arial" pitchFamily="34" charset="0"/>
                <a:cs typeface="Arial" pitchFamily="34" charset="0"/>
              </a:rPr>
              <a:t>Resources to be consulted for further reading:</a:t>
            </a:r>
          </a:p>
          <a:p>
            <a:pPr>
              <a:buNone/>
            </a:pPr>
            <a:r>
              <a:rPr lang="en-US" sz="2800" b="1" dirty="0" err="1" smtClean="0">
                <a:latin typeface="Arial" pitchFamily="34" charset="0"/>
                <a:cs typeface="Arial" pitchFamily="34" charset="0"/>
              </a:rPr>
              <a:t>Chaturvedi</a:t>
            </a:r>
            <a:r>
              <a:rPr lang="en-US" sz="2800" b="1" dirty="0" smtClean="0">
                <a:latin typeface="Arial" pitchFamily="34" charset="0"/>
                <a:cs typeface="Arial" pitchFamily="34" charset="0"/>
              </a:rPr>
              <a:t>. P.D ( 2011). Business Communication: Concepts, Cases, and</a:t>
            </a:r>
          </a:p>
          <a:p>
            <a:pPr>
              <a:buNone/>
            </a:pPr>
            <a:r>
              <a:rPr lang="en-US" sz="2800" b="1" dirty="0" smtClean="0">
                <a:latin typeface="Arial" pitchFamily="34" charset="0"/>
                <a:cs typeface="Arial" pitchFamily="34" charset="0"/>
              </a:rPr>
              <a:t>Applications, Second edition, Pearson Education India.</a:t>
            </a:r>
            <a:endParaRPr lang="en-US" sz="2800" dirty="0" smtClean="0">
              <a:latin typeface="Arial" pitchFamily="34" charset="0"/>
              <a:cs typeface="Arial" pitchFamily="34" charset="0"/>
            </a:endParaRPr>
          </a:p>
          <a:p>
            <a:pPr>
              <a:buNone/>
            </a:pPr>
            <a:r>
              <a:rPr lang="en-US" sz="2800" dirty="0" smtClean="0">
                <a:latin typeface="Arial" pitchFamily="34" charset="0"/>
                <a:cs typeface="Arial" pitchFamily="34" charset="0"/>
              </a:rPr>
              <a:t>Its online availability site:</a:t>
            </a:r>
          </a:p>
          <a:p>
            <a:pPr>
              <a:buNone/>
            </a:pPr>
            <a:r>
              <a:rPr lang="en-US" sz="2800" dirty="0" smtClean="0">
                <a:solidFill>
                  <a:srgbClr val="FFC000"/>
                </a:solidFill>
                <a:latin typeface="Arial" pitchFamily="34" charset="0"/>
                <a:cs typeface="Arial" pitchFamily="34" charset="0"/>
              </a:rPr>
              <a:t>https://docs.google.com/viewer?a=v&amp;pid=sites&amp;srcid=ZGVmYXVsdGRvbWFpbnxvbG</a:t>
            </a:r>
          </a:p>
          <a:p>
            <a:pPr>
              <a:buNone/>
            </a:pPr>
            <a:r>
              <a:rPr lang="en-US" sz="2800" dirty="0" smtClean="0">
                <a:solidFill>
                  <a:srgbClr val="FFC000"/>
                </a:solidFill>
                <a:latin typeface="Arial" pitchFamily="34" charset="0"/>
                <a:cs typeface="Arial" pitchFamily="34" charset="0"/>
              </a:rPr>
              <a:t>Vya2RyZXN8Z3g6MjU4MTc4NTNmMTdjMWVjNg</a:t>
            </a:r>
            <a:endParaRPr lang="en-US" sz="2800" dirty="0" smtClean="0">
              <a:latin typeface="Arial" pitchFamily="34" charset="0"/>
              <a:cs typeface="Arial" pitchFamily="34" charset="0"/>
            </a:endParaRPr>
          </a:p>
          <a:p>
            <a:pPr>
              <a:buNone/>
            </a:pPr>
            <a:r>
              <a:rPr lang="en-US" sz="2800" b="1" dirty="0" smtClean="0">
                <a:latin typeface="Arial" pitchFamily="34" charset="0"/>
                <a:cs typeface="Arial" pitchFamily="34" charset="0"/>
              </a:rPr>
              <a:t>Rizvi, A. R. ( 2018) ‘Effective Technical Communication’ 2nd edition, McGraw Hill</a:t>
            </a:r>
          </a:p>
          <a:p>
            <a:pPr>
              <a:buNone/>
            </a:pPr>
            <a:r>
              <a:rPr lang="en-US" sz="2800" b="1" dirty="0" smtClean="0">
                <a:latin typeface="Arial" pitchFamily="34" charset="0"/>
                <a:cs typeface="Arial" pitchFamily="34" charset="0"/>
              </a:rPr>
              <a:t>Education Private Limited, Chennai.</a:t>
            </a:r>
          </a:p>
          <a:p>
            <a:endParaRPr lang="en-US" dirty="0" smtClean="0"/>
          </a:p>
          <a:p>
            <a:endParaRPr lang="en-US" dirty="0"/>
          </a:p>
        </p:txBody>
      </p:sp>
      <p:sp>
        <p:nvSpPr>
          <p:cNvPr id="3" name="Title 2"/>
          <p:cNvSpPr>
            <a:spLocks noGrp="1"/>
          </p:cNvSpPr>
          <p:nvPr>
            <p:ph type="title"/>
          </p:nvPr>
        </p:nvSpPr>
        <p:spPr/>
        <p:txBody>
          <a:bodyPr/>
          <a:lstStyle/>
          <a:p>
            <a:r>
              <a:rPr lang="en-US" dirty="0" smtClean="0"/>
              <a:t>Key points to be covered</a:t>
            </a:r>
            <a:endParaRPr lang="en-US" dirty="0"/>
          </a:p>
        </p:txBody>
      </p:sp>
      <p:sp>
        <p:nvSpPr>
          <p:cNvPr id="4" name="Slide Number Placeholder 3"/>
          <p:cNvSpPr>
            <a:spLocks noGrp="1"/>
          </p:cNvSpPr>
          <p:nvPr>
            <p:ph type="sldNum" sz="quarter" idx="12"/>
          </p:nvPr>
        </p:nvSpPr>
        <p:spPr/>
        <p:txBody>
          <a:bodyPr/>
          <a:lstStyle/>
          <a:p>
            <a:fld id="{0E9F5F07-A9C1-4EA6-89CC-32651328116D}"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p:cNvSpPr>
            <a:spLocks noGrp="1" noChangeArrowheads="1"/>
          </p:cNvSpPr>
          <p:nvPr>
            <p:ph type="subTitle" idx="1"/>
          </p:nvPr>
        </p:nvSpPr>
        <p:spPr>
          <a:xfrm>
            <a:off x="228600" y="1752600"/>
            <a:ext cx="8915400" cy="4267200"/>
          </a:xfrm>
          <a:noFill/>
        </p:spPr>
        <p:txBody>
          <a:bodyPr anchor="ctr">
            <a:normAutofit/>
          </a:bodyPr>
          <a:lstStyle/>
          <a:p>
            <a:pPr>
              <a:lnSpc>
                <a:spcPct val="150000"/>
              </a:lnSpc>
              <a:buFont typeface="Wingdings" pitchFamily="2" charset="2"/>
              <a:buNone/>
            </a:pPr>
            <a:r>
              <a:rPr lang="en-US" sz="2800" dirty="0" smtClean="0">
                <a:solidFill>
                  <a:schemeClr val="tx1"/>
                </a:solidFill>
                <a:latin typeface="Calibri" pitchFamily="34" charset="0"/>
              </a:rPr>
              <a:t>		</a:t>
            </a:r>
          </a:p>
          <a:p>
            <a:pPr>
              <a:lnSpc>
                <a:spcPct val="150000"/>
              </a:lnSpc>
              <a:buFont typeface="Wingdings" pitchFamily="2" charset="2"/>
              <a:buNone/>
            </a:pPr>
            <a:endParaRPr lang="en-US" sz="2800" dirty="0" smtClean="0">
              <a:solidFill>
                <a:schemeClr val="tx1"/>
              </a:solidFill>
              <a:latin typeface="Calibri" pitchFamily="34" charset="0"/>
            </a:endParaRPr>
          </a:p>
          <a:p>
            <a:pPr>
              <a:lnSpc>
                <a:spcPct val="150000"/>
              </a:lnSpc>
              <a:buFont typeface="Wingdings" pitchFamily="2" charset="2"/>
              <a:buNone/>
            </a:pPr>
            <a:endParaRPr lang="en-US" sz="2800" dirty="0">
              <a:solidFill>
                <a:schemeClr val="tx1"/>
              </a:solidFill>
              <a:latin typeface="Calibri" pitchFamily="34" charset="0"/>
            </a:endParaRPr>
          </a:p>
        </p:txBody>
      </p:sp>
      <p:sp>
        <p:nvSpPr>
          <p:cNvPr id="223236" name="Rectangle 4"/>
          <p:cNvSpPr>
            <a:spLocks noChangeArrowheads="1"/>
          </p:cNvSpPr>
          <p:nvPr/>
        </p:nvSpPr>
        <p:spPr bwMode="auto">
          <a:xfrm>
            <a:off x="0" y="1295400"/>
            <a:ext cx="9144000" cy="228600"/>
          </a:xfrm>
          <a:prstGeom prst="rect">
            <a:avLst/>
          </a:prstGeom>
          <a:gradFill rotWithShape="1">
            <a:gsLst>
              <a:gs pos="0">
                <a:srgbClr val="CC3300">
                  <a:gamma/>
                  <a:shade val="80784"/>
                  <a:invGamma/>
                </a:srgbClr>
              </a:gs>
              <a:gs pos="100000">
                <a:srgbClr val="CC3300">
                  <a:alpha val="9000"/>
                </a:srgbClr>
              </a:gs>
            </a:gsLst>
            <a:lin ang="0" scaled="1"/>
          </a:gradFill>
          <a:ln w="9525">
            <a:solidFill>
              <a:schemeClr val="tx1"/>
            </a:solidFill>
            <a:miter lim="800000"/>
            <a:headEnd/>
            <a:tailEnd/>
          </a:ln>
          <a:effectLst/>
        </p:spPr>
        <p:txBody>
          <a:bodyPr wrap="none" anchor="ctr"/>
          <a:lstStyle/>
          <a:p>
            <a:endParaRPr lang="en-US"/>
          </a:p>
        </p:txBody>
      </p:sp>
      <p:sp>
        <p:nvSpPr>
          <p:cNvPr id="5" name="Rectangle 4"/>
          <p:cNvSpPr/>
          <p:nvPr/>
        </p:nvSpPr>
        <p:spPr>
          <a:xfrm>
            <a:off x="838200" y="1"/>
            <a:ext cx="7239000" cy="1384995"/>
          </a:xfrm>
          <a:prstGeom prst="rect">
            <a:avLst/>
          </a:prstGeom>
        </p:spPr>
        <p:txBody>
          <a:bodyPr wrap="square">
            <a:spAutoFit/>
          </a:bodyPr>
          <a:lstStyle/>
          <a:p>
            <a:r>
              <a:rPr lang="en-US" sz="4000" b="1" dirty="0" smtClean="0">
                <a:latin typeface="Calibri" pitchFamily="34" charset="0"/>
              </a:rPr>
              <a:t>                 </a:t>
            </a:r>
            <a:r>
              <a:rPr lang="en-US" sz="4400" b="1" dirty="0" smtClean="0">
                <a:latin typeface="Calibri" pitchFamily="34" charset="0"/>
              </a:rPr>
              <a:t>Sentence</a:t>
            </a:r>
          </a:p>
          <a:p>
            <a:r>
              <a:rPr lang="en-US" sz="4000" b="1" dirty="0" smtClean="0">
                <a:latin typeface="Calibri" pitchFamily="34" charset="0"/>
              </a:rPr>
              <a:t>(basic unit of the language)</a:t>
            </a:r>
            <a:endParaRPr lang="en-US" sz="4000" dirty="0"/>
          </a:p>
        </p:txBody>
      </p:sp>
      <p:sp>
        <p:nvSpPr>
          <p:cNvPr id="6" name="Rectangle 5"/>
          <p:cNvSpPr/>
          <p:nvPr/>
        </p:nvSpPr>
        <p:spPr>
          <a:xfrm>
            <a:off x="381000" y="1600200"/>
            <a:ext cx="8534400" cy="3539430"/>
          </a:xfrm>
          <a:prstGeom prst="rect">
            <a:avLst/>
          </a:prstGeom>
        </p:spPr>
        <p:txBody>
          <a:bodyPr wrap="square">
            <a:spAutoFit/>
          </a:bodyPr>
          <a:lstStyle/>
          <a:p>
            <a:r>
              <a:rPr lang="en-US" sz="3200" dirty="0" smtClean="0">
                <a:latin typeface="Calibri" pitchFamily="34" charset="0"/>
              </a:rPr>
              <a:t>A group of words that make clear and complete </a:t>
            </a:r>
            <a:r>
              <a:rPr lang="en-US" sz="3200" dirty="0" err="1" smtClean="0">
                <a:latin typeface="Calibri" pitchFamily="34" charset="0"/>
              </a:rPr>
              <a:t>sense.It</a:t>
            </a:r>
            <a:r>
              <a:rPr lang="en-US" sz="3200" dirty="0" smtClean="0">
                <a:latin typeface="Calibri" pitchFamily="34" charset="0"/>
              </a:rPr>
              <a:t> comprising at least one independent verb with its subject.</a:t>
            </a:r>
          </a:p>
          <a:p>
            <a:r>
              <a:rPr lang="en-US" sz="3200" dirty="0" smtClean="0">
                <a:latin typeface="Calibri" pitchFamily="34" charset="0"/>
              </a:rPr>
              <a:t>Requisites of a Good Sentence:</a:t>
            </a:r>
          </a:p>
          <a:p>
            <a:pPr>
              <a:buFont typeface="Wingdings" pitchFamily="2" charset="2"/>
              <a:buChar char="v"/>
            </a:pPr>
            <a:r>
              <a:rPr lang="en-US" sz="3200" dirty="0" smtClean="0">
                <a:solidFill>
                  <a:srgbClr val="FF0000"/>
                </a:solidFill>
                <a:latin typeface="Calibri" pitchFamily="34" charset="0"/>
              </a:rPr>
              <a:t>Clarity</a:t>
            </a:r>
          </a:p>
          <a:p>
            <a:pPr>
              <a:buFont typeface="Wingdings" pitchFamily="2" charset="2"/>
              <a:buChar char="v"/>
            </a:pPr>
            <a:r>
              <a:rPr lang="en-US" sz="3200" dirty="0" smtClean="0">
                <a:solidFill>
                  <a:srgbClr val="FF0000"/>
                </a:solidFill>
                <a:latin typeface="Calibri" pitchFamily="34" charset="0"/>
              </a:rPr>
              <a:t>Consistency </a:t>
            </a:r>
          </a:p>
          <a:p>
            <a:pPr>
              <a:buFont typeface="Wingdings" pitchFamily="2" charset="2"/>
              <a:buChar char="v"/>
            </a:pPr>
            <a:r>
              <a:rPr lang="en-US" sz="3200" dirty="0" smtClean="0">
                <a:solidFill>
                  <a:srgbClr val="FF0000"/>
                </a:solidFill>
                <a:latin typeface="Calibri" pitchFamily="34" charset="0"/>
              </a:rPr>
              <a:t>Economy</a:t>
            </a:r>
          </a:p>
        </p:txBody>
      </p:sp>
      <p:sp>
        <p:nvSpPr>
          <p:cNvPr id="7" name="Slide Number Placeholder 6"/>
          <p:cNvSpPr>
            <a:spLocks noGrp="1"/>
          </p:cNvSpPr>
          <p:nvPr>
            <p:ph type="sldNum" sz="quarter" idx="12"/>
          </p:nvPr>
        </p:nvSpPr>
        <p:spPr/>
        <p:txBody>
          <a:bodyPr/>
          <a:lstStyle/>
          <a:p>
            <a:fld id="{0E9F5F07-A9C1-4EA6-89CC-32651328116D}" type="slidenum">
              <a:rPr lang="en-US" smtClean="0"/>
              <a:pPr/>
              <a:t>20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323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a:xfrm>
            <a:off x="533400" y="228600"/>
            <a:ext cx="7772400" cy="639762"/>
          </a:xfrm>
        </p:spPr>
        <p:txBody>
          <a:bodyPr>
            <a:normAutofit fontScale="90000"/>
          </a:bodyPr>
          <a:lstStyle/>
          <a:p>
            <a:pPr algn="just"/>
            <a:r>
              <a:rPr lang="en-US" b="1" dirty="0">
                <a:latin typeface="Calibri" pitchFamily="34" charset="0"/>
              </a:rPr>
              <a:t>Developing Sentences</a:t>
            </a:r>
          </a:p>
        </p:txBody>
      </p:sp>
      <p:sp>
        <p:nvSpPr>
          <p:cNvPr id="224259" name="Rectangle 3"/>
          <p:cNvSpPr>
            <a:spLocks noGrp="1" noChangeArrowheads="1"/>
          </p:cNvSpPr>
          <p:nvPr>
            <p:ph sz="quarter" idx="1"/>
          </p:nvPr>
        </p:nvSpPr>
        <p:spPr>
          <a:xfrm>
            <a:off x="381000" y="914400"/>
            <a:ext cx="8458200" cy="5943600"/>
          </a:xfrm>
        </p:spPr>
        <p:txBody>
          <a:bodyPr>
            <a:normAutofit/>
          </a:bodyPr>
          <a:lstStyle/>
          <a:p>
            <a:pPr algn="just">
              <a:lnSpc>
                <a:spcPct val="120000"/>
              </a:lnSpc>
              <a:buClr>
                <a:srgbClr val="B80000"/>
              </a:buClr>
            </a:pPr>
            <a:r>
              <a:rPr lang="en-US" sz="2800" dirty="0">
                <a:latin typeface="Calibri" pitchFamily="34" charset="0"/>
              </a:rPr>
              <a:t>Compose clear sentences</a:t>
            </a:r>
            <a:r>
              <a:rPr lang="en-US" sz="2800" dirty="0" smtClean="0">
                <a:latin typeface="Calibri" pitchFamily="34" charset="0"/>
              </a:rPr>
              <a:t>.</a:t>
            </a:r>
          </a:p>
          <a:p>
            <a:pPr lvl="1" algn="just">
              <a:lnSpc>
                <a:spcPct val="120000"/>
              </a:lnSpc>
              <a:buClr>
                <a:srgbClr val="B80000"/>
              </a:buClr>
              <a:buFont typeface="Wingdings" pitchFamily="2" charset="2"/>
              <a:buChar char="Ø"/>
            </a:pPr>
            <a:r>
              <a:rPr lang="en-US" dirty="0" smtClean="0">
                <a:latin typeface="Calibri" pitchFamily="34" charset="0"/>
              </a:rPr>
              <a:t>The reason why he stopped composing was because his health started failing.</a:t>
            </a:r>
          </a:p>
          <a:p>
            <a:pPr lvl="1" algn="just">
              <a:lnSpc>
                <a:spcPct val="120000"/>
              </a:lnSpc>
              <a:buClr>
                <a:srgbClr val="B80000"/>
              </a:buClr>
              <a:buFont typeface="Wingdings" pitchFamily="2" charset="2"/>
              <a:buChar char="Ø"/>
            </a:pPr>
            <a:r>
              <a:rPr lang="en-US" dirty="0" smtClean="0">
                <a:latin typeface="Calibri" pitchFamily="34" charset="0"/>
              </a:rPr>
              <a:t>Failing </a:t>
            </a:r>
            <a:r>
              <a:rPr lang="en-US" u="sng" dirty="0" smtClean="0">
                <a:latin typeface="Calibri" pitchFamily="34" charset="0"/>
              </a:rPr>
              <a:t>health caused him </a:t>
            </a:r>
            <a:r>
              <a:rPr lang="en-US" dirty="0" smtClean="0">
                <a:latin typeface="Calibri" pitchFamily="34" charset="0"/>
              </a:rPr>
              <a:t>to give up composing.</a:t>
            </a:r>
          </a:p>
          <a:p>
            <a:pPr algn="just">
              <a:lnSpc>
                <a:spcPct val="120000"/>
              </a:lnSpc>
              <a:buClr>
                <a:srgbClr val="B80000"/>
              </a:buClr>
            </a:pPr>
            <a:r>
              <a:rPr lang="en-US" sz="2800" dirty="0" smtClean="0">
                <a:latin typeface="Calibri" pitchFamily="34" charset="0"/>
              </a:rPr>
              <a:t>Use </a:t>
            </a:r>
            <a:r>
              <a:rPr lang="en-US" sz="2800" dirty="0">
                <a:latin typeface="Calibri" pitchFamily="34" charset="0"/>
              </a:rPr>
              <a:t>short sentences</a:t>
            </a:r>
            <a:r>
              <a:rPr lang="en-US" sz="2800" dirty="0" smtClean="0">
                <a:latin typeface="Calibri" pitchFamily="34" charset="0"/>
              </a:rPr>
              <a:t>.</a:t>
            </a:r>
          </a:p>
          <a:p>
            <a:pPr lvl="1" algn="just">
              <a:lnSpc>
                <a:spcPct val="120000"/>
              </a:lnSpc>
              <a:buClr>
                <a:srgbClr val="B80000"/>
              </a:buClr>
              <a:buFont typeface="Wingdings" pitchFamily="2" charset="2"/>
              <a:buChar char="Ø"/>
            </a:pPr>
            <a:r>
              <a:rPr lang="en-US" dirty="0" smtClean="0">
                <a:latin typeface="Calibri" pitchFamily="34" charset="0"/>
              </a:rPr>
              <a:t>After Peter had taken the dog for a walk, he sat down and watched TV.</a:t>
            </a:r>
          </a:p>
          <a:p>
            <a:pPr lvl="1" algn="just">
              <a:lnSpc>
                <a:spcPct val="120000"/>
              </a:lnSpc>
              <a:buClr>
                <a:srgbClr val="B80000"/>
              </a:buClr>
              <a:buFont typeface="Wingdings" pitchFamily="2" charset="2"/>
              <a:buChar char="Ø"/>
            </a:pPr>
            <a:r>
              <a:rPr lang="en-US" u="sng" dirty="0" smtClean="0">
                <a:latin typeface="Calibri" pitchFamily="34" charset="0"/>
              </a:rPr>
              <a:t>Having taken the dog </a:t>
            </a:r>
            <a:r>
              <a:rPr lang="en-US" dirty="0" smtClean="0">
                <a:latin typeface="Calibri" pitchFamily="34" charset="0"/>
              </a:rPr>
              <a:t>for a walk, Peter sat down and watch TV.</a:t>
            </a:r>
            <a:endParaRPr lang="en-US" dirty="0">
              <a:latin typeface="Calibri" pitchFamily="34" charset="0"/>
            </a:endParaRPr>
          </a:p>
          <a:p>
            <a:pPr algn="just">
              <a:lnSpc>
                <a:spcPct val="120000"/>
              </a:lnSpc>
              <a:buClr>
                <a:srgbClr val="B80000"/>
              </a:buClr>
            </a:pPr>
            <a:r>
              <a:rPr lang="en-US" sz="2800" dirty="0">
                <a:latin typeface="Calibri" pitchFamily="34" charset="0"/>
              </a:rPr>
              <a:t>Prefer active voice in sentences</a:t>
            </a:r>
            <a:r>
              <a:rPr lang="en-US" sz="2800" dirty="0" smtClean="0">
                <a:latin typeface="Calibri" pitchFamily="34" charset="0"/>
              </a:rPr>
              <a:t>.</a:t>
            </a:r>
          </a:p>
          <a:p>
            <a:pPr lvl="1" algn="just">
              <a:lnSpc>
                <a:spcPct val="120000"/>
              </a:lnSpc>
              <a:buClr>
                <a:srgbClr val="B80000"/>
              </a:buClr>
              <a:buFont typeface="Wingdings" pitchFamily="2" charset="2"/>
              <a:buChar char="Ø"/>
            </a:pPr>
            <a:r>
              <a:rPr lang="en-US" dirty="0" smtClean="0">
                <a:latin typeface="Calibri" pitchFamily="34" charset="0"/>
              </a:rPr>
              <a:t>The roads were being repaired by the authorities.</a:t>
            </a:r>
          </a:p>
          <a:p>
            <a:pPr lvl="1" algn="just">
              <a:lnSpc>
                <a:spcPct val="120000"/>
              </a:lnSpc>
              <a:buClr>
                <a:srgbClr val="B80000"/>
              </a:buClr>
              <a:buFont typeface="Wingdings" pitchFamily="2" charset="2"/>
              <a:buChar char="Ø"/>
            </a:pPr>
            <a:r>
              <a:rPr lang="en-US" dirty="0" smtClean="0">
                <a:latin typeface="Calibri" pitchFamily="34" charset="0"/>
              </a:rPr>
              <a:t>Authorities </a:t>
            </a:r>
            <a:r>
              <a:rPr lang="en-US" u="sng" dirty="0" smtClean="0">
                <a:latin typeface="Calibri" pitchFamily="34" charset="0"/>
              </a:rPr>
              <a:t>were repairing </a:t>
            </a:r>
            <a:r>
              <a:rPr lang="en-US" dirty="0" smtClean="0">
                <a:latin typeface="Calibri" pitchFamily="34" charset="0"/>
              </a:rPr>
              <a:t>the roads.</a:t>
            </a:r>
          </a:p>
          <a:p>
            <a:pPr algn="just">
              <a:lnSpc>
                <a:spcPct val="120000"/>
              </a:lnSpc>
              <a:buClr>
                <a:srgbClr val="B80000"/>
              </a:buClr>
            </a:pPr>
            <a:r>
              <a:rPr lang="en-US" sz="2800" dirty="0" smtClean="0">
                <a:latin typeface="Calibri" pitchFamily="34" charset="0"/>
              </a:rPr>
              <a:t>Give </a:t>
            </a:r>
            <a:r>
              <a:rPr lang="en-US" sz="2800" dirty="0">
                <a:latin typeface="Calibri" pitchFamily="34" charset="0"/>
              </a:rPr>
              <a:t>sentences appropriate emphasis.</a:t>
            </a:r>
          </a:p>
        </p:txBody>
      </p:sp>
      <p:sp>
        <p:nvSpPr>
          <p:cNvPr id="4" name="Slide Number Placeholder 3"/>
          <p:cNvSpPr>
            <a:spLocks noGrp="1"/>
          </p:cNvSpPr>
          <p:nvPr>
            <p:ph type="sldNum" sz="quarter" idx="12"/>
          </p:nvPr>
        </p:nvSpPr>
        <p:spPr/>
        <p:txBody>
          <a:bodyPr/>
          <a:lstStyle/>
          <a:p>
            <a:fld id="{0E9F5F07-A9C1-4EA6-89CC-32651328116D}" type="slidenum">
              <a:rPr lang="en-US" smtClean="0"/>
              <a:pPr/>
              <a:t>21</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425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42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25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25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425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425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The paragraph as defined by the Concise Oxford </a:t>
            </a:r>
            <a:r>
              <a:rPr lang="en-US" dirty="0" err="1" smtClean="0">
                <a:latin typeface="Times New Roman" pitchFamily="18" charset="0"/>
                <a:cs typeface="Times New Roman" pitchFamily="18" charset="0"/>
              </a:rPr>
              <a:t>Dictionary,is</a:t>
            </a:r>
            <a:r>
              <a:rPr lang="en-US" dirty="0" smtClean="0">
                <a:latin typeface="Times New Roman" pitchFamily="18" charset="0"/>
                <a:cs typeface="Times New Roman" pitchFamily="18" charset="0"/>
              </a:rPr>
              <a:t> a distinct unit in prose writing, marked by the indentation of the first line.</a:t>
            </a:r>
          </a:p>
          <a:p>
            <a:r>
              <a:rPr lang="en-US" dirty="0" smtClean="0">
                <a:latin typeface="Times New Roman" pitchFamily="18" charset="0"/>
                <a:cs typeface="Times New Roman" pitchFamily="18" charset="0"/>
              </a:rPr>
              <a:t>A good paragraph makes clear the meaning of the topic, elaborates it and examines it critically.</a:t>
            </a:r>
          </a:p>
          <a:p>
            <a:r>
              <a:rPr lang="en-US" dirty="0" smtClean="0">
                <a:latin typeface="Times New Roman" pitchFamily="18" charset="0"/>
                <a:cs typeface="Times New Roman" pitchFamily="18" charset="0"/>
              </a:rPr>
              <a:t>Basic requirements of a good paragraph</a:t>
            </a:r>
          </a:p>
          <a:p>
            <a:r>
              <a:rPr lang="en-US" dirty="0" smtClean="0">
                <a:latin typeface="Times New Roman" pitchFamily="18" charset="0"/>
                <a:cs typeface="Times New Roman" pitchFamily="18" charset="0"/>
              </a:rPr>
              <a:t>Unity</a:t>
            </a:r>
          </a:p>
          <a:p>
            <a:r>
              <a:rPr lang="en-US" dirty="0" smtClean="0">
                <a:latin typeface="Times New Roman" pitchFamily="18" charset="0"/>
                <a:cs typeface="Times New Roman" pitchFamily="18" charset="0"/>
              </a:rPr>
              <a:t>Coherence</a:t>
            </a:r>
          </a:p>
          <a:p>
            <a:r>
              <a:rPr lang="en-US" dirty="0" smtClean="0">
                <a:latin typeface="Times New Roman" pitchFamily="18" charset="0"/>
                <a:cs typeface="Times New Roman" pitchFamily="18" charset="0"/>
              </a:rPr>
              <a:t>Emphasis</a:t>
            </a:r>
            <a:endParaRPr lang="en-US" dirty="0">
              <a:latin typeface="Times New Roman" pitchFamily="18" charset="0"/>
              <a:cs typeface="Times New Roman" pitchFamily="18" charset="0"/>
            </a:endParaRPr>
          </a:p>
        </p:txBody>
      </p:sp>
      <p:sp>
        <p:nvSpPr>
          <p:cNvPr id="5" name="Rectangle 4"/>
          <p:cNvSpPr/>
          <p:nvPr/>
        </p:nvSpPr>
        <p:spPr>
          <a:xfrm>
            <a:off x="533400" y="381000"/>
            <a:ext cx="70866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Paragaph</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normAutofit/>
          </a:bodyPr>
          <a:lstStyle/>
          <a:p>
            <a:r>
              <a:rPr lang="en-US" b="1" dirty="0">
                <a:latin typeface="Calibri" pitchFamily="34" charset="0"/>
              </a:rPr>
              <a:t>Effective Paragraphs</a:t>
            </a:r>
          </a:p>
        </p:txBody>
      </p:sp>
      <p:sp>
        <p:nvSpPr>
          <p:cNvPr id="226307" name="Rectangle 3"/>
          <p:cNvSpPr>
            <a:spLocks noGrp="1" noChangeArrowheads="1"/>
          </p:cNvSpPr>
          <p:nvPr>
            <p:ph sz="quarter" idx="1"/>
          </p:nvPr>
        </p:nvSpPr>
        <p:spPr>
          <a:xfrm>
            <a:off x="457200" y="1827213"/>
            <a:ext cx="8153400" cy="4114800"/>
          </a:xfrm>
        </p:spPr>
        <p:txBody>
          <a:bodyPr>
            <a:normAutofit/>
          </a:bodyPr>
          <a:lstStyle/>
          <a:p>
            <a:pPr>
              <a:lnSpc>
                <a:spcPct val="120000"/>
              </a:lnSpc>
              <a:buClr>
                <a:srgbClr val="B80000"/>
              </a:buClr>
            </a:pPr>
            <a:r>
              <a:rPr lang="en-US" sz="2800" dirty="0">
                <a:latin typeface="Calibri" pitchFamily="34" charset="0"/>
              </a:rPr>
              <a:t>Use short paragraphs.</a:t>
            </a:r>
          </a:p>
          <a:p>
            <a:pPr>
              <a:lnSpc>
                <a:spcPct val="120000"/>
              </a:lnSpc>
              <a:buClr>
                <a:srgbClr val="B80000"/>
              </a:buClr>
            </a:pPr>
            <a:r>
              <a:rPr lang="en-US" sz="2800" dirty="0">
                <a:latin typeface="Calibri" pitchFamily="34" charset="0"/>
              </a:rPr>
              <a:t>Give paragraphs unity.</a:t>
            </a:r>
          </a:p>
          <a:p>
            <a:pPr>
              <a:lnSpc>
                <a:spcPct val="120000"/>
              </a:lnSpc>
              <a:buClr>
                <a:srgbClr val="B80000"/>
              </a:buClr>
            </a:pPr>
            <a:r>
              <a:rPr lang="en-US" sz="2800" dirty="0">
                <a:latin typeface="Calibri" pitchFamily="34" charset="0"/>
              </a:rPr>
              <a:t>Organize paragraphs logically.</a:t>
            </a:r>
          </a:p>
          <a:p>
            <a:pPr>
              <a:lnSpc>
                <a:spcPct val="120000"/>
              </a:lnSpc>
              <a:buClr>
                <a:srgbClr val="B80000"/>
              </a:buClr>
            </a:pPr>
            <a:r>
              <a:rPr lang="en-US" sz="2800" dirty="0">
                <a:latin typeface="Calibri" pitchFamily="34" charset="0"/>
              </a:rPr>
              <a:t>Give paragraphs appropriate emphasis.</a:t>
            </a:r>
          </a:p>
          <a:p>
            <a:pPr>
              <a:lnSpc>
                <a:spcPct val="120000"/>
              </a:lnSpc>
              <a:buClr>
                <a:srgbClr val="B80000"/>
              </a:buClr>
            </a:pPr>
            <a:r>
              <a:rPr lang="en-US" sz="2800" dirty="0">
                <a:latin typeface="Calibri" pitchFamily="34" charset="0"/>
              </a:rPr>
              <a:t>Provide paragraph coherence.</a:t>
            </a:r>
          </a:p>
        </p:txBody>
      </p:sp>
      <p:sp>
        <p:nvSpPr>
          <p:cNvPr id="4" name="Slide Number Placeholder 3"/>
          <p:cNvSpPr>
            <a:spLocks noGrp="1"/>
          </p:cNvSpPr>
          <p:nvPr>
            <p:ph type="sldNum" sz="quarter" idx="12"/>
          </p:nvPr>
        </p:nvSpPr>
        <p:spPr/>
        <p:txBody>
          <a:bodyPr/>
          <a:lstStyle/>
          <a:p>
            <a:fld id="{0E9F5F07-A9C1-4EA6-89CC-32651328116D}" type="slidenum">
              <a:rPr lang="en-US" smtClean="0"/>
              <a:pPr/>
              <a:t>23</a:t>
            </a:fld>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8835" name="Rectangle 3"/>
          <p:cNvSpPr>
            <a:spLocks noGrp="1" noChangeArrowheads="1"/>
          </p:cNvSpPr>
          <p:nvPr>
            <p:ph sz="quarter" idx="1"/>
          </p:nvPr>
        </p:nvSpPr>
        <p:spPr>
          <a:xfrm>
            <a:off x="0" y="76200"/>
            <a:ext cx="9144000" cy="6553200"/>
          </a:xfrm>
        </p:spPr>
        <p:txBody>
          <a:bodyPr>
            <a:noAutofit/>
          </a:bodyPr>
          <a:lstStyle/>
          <a:p>
            <a:pPr algn="just">
              <a:spcBef>
                <a:spcPts val="600"/>
              </a:spcBef>
              <a:spcAft>
                <a:spcPts val="600"/>
              </a:spcAft>
              <a:buNone/>
            </a:pPr>
            <a:r>
              <a:rPr lang="en-US" altLang="en-US" sz="2500" b="1" dirty="0" smtClean="0">
                <a:latin typeface="Calibri" pitchFamily="34" charset="0"/>
              </a:rPr>
              <a:t>The Topic Sentence </a:t>
            </a:r>
          </a:p>
          <a:p>
            <a:pPr algn="just">
              <a:spcBef>
                <a:spcPts val="600"/>
              </a:spcBef>
              <a:spcAft>
                <a:spcPts val="600"/>
              </a:spcAft>
            </a:pPr>
            <a:r>
              <a:rPr lang="en-US" altLang="en-US" sz="2500" dirty="0" smtClean="0">
                <a:latin typeface="Calibri" pitchFamily="34" charset="0"/>
              </a:rPr>
              <a:t>The </a:t>
            </a:r>
            <a:r>
              <a:rPr lang="en-US" altLang="en-US" sz="2500" b="1" dirty="0" smtClean="0">
                <a:latin typeface="Calibri" pitchFamily="34" charset="0"/>
              </a:rPr>
              <a:t>topic of a paragraph</a:t>
            </a:r>
            <a:r>
              <a:rPr lang="en-US" altLang="en-US" sz="2500" dirty="0" smtClean="0">
                <a:latin typeface="Calibri" pitchFamily="34" charset="0"/>
              </a:rPr>
              <a:t> is stated in one sentence, which is generally the central idea. This is called the </a:t>
            </a:r>
            <a:r>
              <a:rPr lang="en-US" altLang="en-US" sz="2500" i="1" dirty="0" smtClean="0">
                <a:latin typeface="Calibri" pitchFamily="34" charset="0"/>
              </a:rPr>
              <a:t>topic sentence.</a:t>
            </a:r>
          </a:p>
          <a:p>
            <a:pPr algn="just">
              <a:spcBef>
                <a:spcPts val="600"/>
              </a:spcBef>
              <a:spcAft>
                <a:spcPts val="600"/>
              </a:spcAft>
              <a:buNone/>
            </a:pPr>
            <a:r>
              <a:rPr lang="en-US" altLang="en-US" sz="2500" b="1" dirty="0" smtClean="0">
                <a:latin typeface="Calibri" pitchFamily="34" charset="0"/>
              </a:rPr>
              <a:t>Developing Paragraphs</a:t>
            </a:r>
            <a:endParaRPr lang="en-US" sz="2500" b="1" dirty="0" smtClean="0">
              <a:latin typeface="Calibri" pitchFamily="34" charset="0"/>
            </a:endParaRPr>
          </a:p>
          <a:p>
            <a:pPr algn="just">
              <a:spcBef>
                <a:spcPts val="600"/>
              </a:spcBef>
              <a:spcAft>
                <a:spcPts val="600"/>
              </a:spcAft>
            </a:pPr>
            <a:r>
              <a:rPr lang="en-US" sz="2500" b="1" dirty="0" smtClean="0">
                <a:latin typeface="Calibri" pitchFamily="34" charset="0"/>
              </a:rPr>
              <a:t>Inductive order: </a:t>
            </a:r>
            <a:r>
              <a:rPr lang="en-US" sz="2500" dirty="0" smtClean="0">
                <a:latin typeface="Calibri" pitchFamily="34" charset="0"/>
              </a:rPr>
              <a:t>Details, ideas, illustrations and arguments lead to a conclusion. (Topic sentence at the end of the paragraph)</a:t>
            </a:r>
          </a:p>
          <a:p>
            <a:pPr algn="just">
              <a:spcBef>
                <a:spcPts val="600"/>
              </a:spcBef>
              <a:spcAft>
                <a:spcPts val="600"/>
              </a:spcAft>
            </a:pPr>
            <a:r>
              <a:rPr lang="en-US" sz="2500" b="1" dirty="0" smtClean="0">
                <a:latin typeface="Calibri" pitchFamily="34" charset="0"/>
              </a:rPr>
              <a:t>Deductive order: </a:t>
            </a:r>
            <a:r>
              <a:rPr lang="en-US" sz="2500" dirty="0" smtClean="0">
                <a:latin typeface="Calibri" pitchFamily="34" charset="0"/>
              </a:rPr>
              <a:t>States an idea, which is illustrated. (Topic sentence in the beginning of the paragraph)</a:t>
            </a:r>
          </a:p>
          <a:p>
            <a:pPr algn="just">
              <a:spcBef>
                <a:spcPts val="600"/>
              </a:spcBef>
              <a:spcAft>
                <a:spcPts val="600"/>
              </a:spcAft>
            </a:pPr>
            <a:r>
              <a:rPr lang="en-US" sz="2500" b="1" dirty="0" smtClean="0">
                <a:latin typeface="Calibri" pitchFamily="34" charset="0"/>
              </a:rPr>
              <a:t>Interrupted method: </a:t>
            </a:r>
            <a:r>
              <a:rPr lang="en-US" sz="2500" dirty="0" smtClean="0">
                <a:latin typeface="Calibri" pitchFamily="34" charset="0"/>
              </a:rPr>
              <a:t>(Topic sentence appears in the middle of the paragraph)</a:t>
            </a:r>
          </a:p>
          <a:p>
            <a:pPr algn="just">
              <a:spcBef>
                <a:spcPts val="600"/>
              </a:spcBef>
              <a:spcAft>
                <a:spcPts val="600"/>
              </a:spcAft>
            </a:pPr>
            <a:r>
              <a:rPr lang="en-US" sz="2500" b="1" dirty="0" smtClean="0">
                <a:latin typeface="Calibri" pitchFamily="34" charset="0"/>
              </a:rPr>
              <a:t>Time order: </a:t>
            </a:r>
            <a:r>
              <a:rPr lang="en-US" sz="2500" dirty="0" smtClean="0">
                <a:latin typeface="Calibri" pitchFamily="34" charset="0"/>
              </a:rPr>
              <a:t>natural order of narration in which one event leads to another.</a:t>
            </a:r>
          </a:p>
          <a:p>
            <a:pPr algn="just">
              <a:spcBef>
                <a:spcPts val="600"/>
              </a:spcBef>
              <a:spcAft>
                <a:spcPts val="600"/>
              </a:spcAft>
            </a:pPr>
            <a:r>
              <a:rPr lang="en-US" sz="2500" b="1" dirty="0" smtClean="0">
                <a:latin typeface="Calibri" pitchFamily="34" charset="0"/>
              </a:rPr>
              <a:t>Other Ways: Question to Answer order; Comparison and contrast order</a:t>
            </a:r>
            <a:endParaRPr lang="en-US" altLang="en-US" sz="2500" dirty="0">
              <a:latin typeface="Calibri" pitchFamily="34" charset="0"/>
            </a:endParaRPr>
          </a:p>
        </p:txBody>
      </p:sp>
      <p:sp>
        <p:nvSpPr>
          <p:cNvPr id="3" name="Slide Number Placeholder 2"/>
          <p:cNvSpPr>
            <a:spLocks noGrp="1"/>
          </p:cNvSpPr>
          <p:nvPr>
            <p:ph type="sldNum" sz="quarter" idx="12"/>
          </p:nvPr>
        </p:nvSpPr>
        <p:spPr/>
        <p:txBody>
          <a:bodyPr/>
          <a:lstStyle/>
          <a:p>
            <a:fld id="{0E9F5F07-A9C1-4EA6-89CC-32651328116D}" type="slidenum">
              <a:rPr lang="en-US" smtClean="0"/>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88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88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88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88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88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88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88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88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883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9859" name="Rectangle 3"/>
          <p:cNvSpPr>
            <a:spLocks noGrp="1" noChangeArrowheads="1"/>
          </p:cNvSpPr>
          <p:nvPr>
            <p:ph type="body" sz="half" idx="2"/>
          </p:nvPr>
        </p:nvSpPr>
        <p:spPr>
          <a:xfrm>
            <a:off x="0" y="457200"/>
            <a:ext cx="8839200" cy="5867400"/>
          </a:xfrm>
        </p:spPr>
        <p:txBody>
          <a:bodyPr>
            <a:normAutofit/>
          </a:bodyPr>
          <a:lstStyle/>
          <a:p>
            <a:pPr algn="just">
              <a:lnSpc>
                <a:spcPct val="150000"/>
              </a:lnSpc>
              <a:buFont typeface="Wingdings" pitchFamily="2" charset="2"/>
              <a:buNone/>
            </a:pPr>
            <a:r>
              <a:rPr lang="en-US" altLang="en-US" sz="2400" dirty="0">
                <a:latin typeface="Calibri" pitchFamily="34" charset="0"/>
              </a:rPr>
              <a:t>	Through the centuries rats have </a:t>
            </a:r>
            <a:r>
              <a:rPr lang="en-US" altLang="en-US" sz="2400" b="1" i="1" dirty="0">
                <a:latin typeface="Calibri" pitchFamily="34" charset="0"/>
              </a:rPr>
              <a:t>managed to survive</a:t>
            </a:r>
            <a:r>
              <a:rPr lang="en-US" altLang="en-US" sz="2400" dirty="0">
                <a:latin typeface="Calibri" pitchFamily="34" charset="0"/>
              </a:rPr>
              <a:t> all our efforts to destroy them.  We have </a:t>
            </a:r>
            <a:r>
              <a:rPr lang="en-US" altLang="en-US" sz="2400" b="1" i="1" dirty="0">
                <a:latin typeface="Calibri" pitchFamily="34" charset="0"/>
              </a:rPr>
              <a:t>poisoned</a:t>
            </a:r>
            <a:r>
              <a:rPr lang="en-US" altLang="en-US" sz="2400" b="1" dirty="0">
                <a:latin typeface="Calibri" pitchFamily="34" charset="0"/>
              </a:rPr>
              <a:t> </a:t>
            </a:r>
            <a:r>
              <a:rPr lang="en-US" altLang="en-US" sz="2400" dirty="0">
                <a:latin typeface="Calibri" pitchFamily="34" charset="0"/>
              </a:rPr>
              <a:t>them and</a:t>
            </a:r>
            <a:r>
              <a:rPr lang="en-US" altLang="en-US" sz="2400" i="1" dirty="0">
                <a:latin typeface="Calibri" pitchFamily="34" charset="0"/>
              </a:rPr>
              <a:t> </a:t>
            </a:r>
            <a:r>
              <a:rPr lang="en-US" altLang="en-US" sz="2400" b="1" i="1" dirty="0">
                <a:latin typeface="Calibri" pitchFamily="34" charset="0"/>
              </a:rPr>
              <a:t>trapped</a:t>
            </a:r>
            <a:r>
              <a:rPr lang="en-US" altLang="en-US" sz="2400" b="1" dirty="0">
                <a:latin typeface="Calibri" pitchFamily="34" charset="0"/>
              </a:rPr>
              <a:t> </a:t>
            </a:r>
            <a:r>
              <a:rPr lang="en-US" altLang="en-US" sz="2400" dirty="0">
                <a:latin typeface="Calibri" pitchFamily="34" charset="0"/>
              </a:rPr>
              <a:t>them.  We have </a:t>
            </a:r>
            <a:r>
              <a:rPr lang="en-US" altLang="en-US" sz="2400" b="1" i="1" dirty="0">
                <a:latin typeface="Calibri" pitchFamily="34" charset="0"/>
              </a:rPr>
              <a:t>fumigated</a:t>
            </a:r>
            <a:r>
              <a:rPr lang="en-US" altLang="en-US" sz="2400" dirty="0">
                <a:latin typeface="Calibri" pitchFamily="34" charset="0"/>
              </a:rPr>
              <a:t>, </a:t>
            </a:r>
            <a:r>
              <a:rPr lang="en-US" altLang="en-US" sz="2400" b="1" i="1" dirty="0">
                <a:latin typeface="Calibri" pitchFamily="34" charset="0"/>
              </a:rPr>
              <a:t>flooded</a:t>
            </a:r>
            <a:r>
              <a:rPr lang="en-US" altLang="en-US" sz="2400" dirty="0">
                <a:latin typeface="Calibri" pitchFamily="34" charset="0"/>
              </a:rPr>
              <a:t>, and</a:t>
            </a:r>
            <a:r>
              <a:rPr lang="en-US" altLang="en-US" sz="2400" b="1" dirty="0">
                <a:latin typeface="Calibri" pitchFamily="34" charset="0"/>
              </a:rPr>
              <a:t> </a:t>
            </a:r>
            <a:r>
              <a:rPr lang="en-US" altLang="en-US" sz="2400" b="1" i="1" dirty="0">
                <a:latin typeface="Calibri" pitchFamily="34" charset="0"/>
              </a:rPr>
              <a:t>burned</a:t>
            </a:r>
            <a:r>
              <a:rPr lang="en-US" altLang="en-US" sz="2400" dirty="0">
                <a:latin typeface="Calibri" pitchFamily="34" charset="0"/>
              </a:rPr>
              <a:t> them.  We have tried </a:t>
            </a:r>
            <a:r>
              <a:rPr lang="en-US" altLang="en-US" sz="2400" b="1" i="1" dirty="0">
                <a:latin typeface="Calibri" pitchFamily="34" charset="0"/>
              </a:rPr>
              <a:t>germ warfare</a:t>
            </a:r>
            <a:r>
              <a:rPr lang="en-US" altLang="en-US" sz="2400" dirty="0">
                <a:latin typeface="Calibri" pitchFamily="34" charset="0"/>
              </a:rPr>
              <a:t>.  Some rats even survived </a:t>
            </a:r>
            <a:r>
              <a:rPr lang="en-US" altLang="en-US" sz="2400" b="1" i="1" dirty="0">
                <a:latin typeface="Calibri" pitchFamily="34" charset="0"/>
              </a:rPr>
              <a:t>atomic bomb</a:t>
            </a:r>
            <a:r>
              <a:rPr lang="en-US" altLang="en-US" sz="2400" dirty="0">
                <a:latin typeface="Calibri" pitchFamily="34" charset="0"/>
              </a:rPr>
              <a:t> </a:t>
            </a:r>
            <a:r>
              <a:rPr lang="en-US" altLang="en-US" sz="2400" b="1" i="1" dirty="0">
                <a:latin typeface="Calibri" pitchFamily="34" charset="0"/>
              </a:rPr>
              <a:t>tests </a:t>
            </a:r>
            <a:r>
              <a:rPr lang="en-US" altLang="en-US" sz="2400" dirty="0">
                <a:latin typeface="Calibri" pitchFamily="34" charset="0"/>
              </a:rPr>
              <a:t>conducted on </a:t>
            </a:r>
            <a:r>
              <a:rPr lang="en-US" altLang="en-US" sz="2400" dirty="0" err="1">
                <a:latin typeface="Calibri" pitchFamily="34" charset="0"/>
              </a:rPr>
              <a:t>Entwetok</a:t>
            </a:r>
            <a:r>
              <a:rPr lang="en-US" altLang="en-US" sz="2400" dirty="0">
                <a:latin typeface="Calibri" pitchFamily="34" charset="0"/>
              </a:rPr>
              <a:t> atoll in the Pacific after World War II.  In spite of all our efforts, these enemies of ours continue to prove that they are the most </a:t>
            </a:r>
            <a:r>
              <a:rPr lang="en-US" altLang="en-US" sz="2400" b="1" i="1" dirty="0">
                <a:latin typeface="Calibri" pitchFamily="34" charset="0"/>
              </a:rPr>
              <a:t>indestructible of pests</a:t>
            </a:r>
            <a:r>
              <a:rPr lang="en-US" altLang="en-US" sz="2400" dirty="0" smtClean="0">
                <a:latin typeface="Calibri" pitchFamily="34" charset="0"/>
              </a:rPr>
              <a:t>.</a:t>
            </a:r>
          </a:p>
          <a:p>
            <a:pPr algn="just">
              <a:lnSpc>
                <a:spcPct val="150000"/>
              </a:lnSpc>
              <a:buFont typeface="Wingdings" pitchFamily="2" charset="2"/>
              <a:buNone/>
            </a:pPr>
            <a:endParaRPr lang="en-US" altLang="en-US" sz="2400" dirty="0" smtClean="0">
              <a:latin typeface="Calibri" pitchFamily="34" charset="0"/>
            </a:endParaRPr>
          </a:p>
          <a:p>
            <a:pPr marL="457200" indent="-457200" algn="just">
              <a:lnSpc>
                <a:spcPct val="150000"/>
              </a:lnSpc>
              <a:buFont typeface="+mj-lt"/>
              <a:buAutoNum type="arabicPeriod"/>
            </a:pPr>
            <a:r>
              <a:rPr lang="en-US" altLang="en-US" sz="2400" dirty="0" smtClean="0">
                <a:latin typeface="Calibri" pitchFamily="34" charset="0"/>
              </a:rPr>
              <a:t>Identify the topic sentence.</a:t>
            </a:r>
          </a:p>
          <a:p>
            <a:pPr marL="457200" lvl="0" indent="-457200" algn="just">
              <a:lnSpc>
                <a:spcPct val="150000"/>
              </a:lnSpc>
              <a:buFont typeface="+mj-lt"/>
              <a:buAutoNum type="arabicPeriod"/>
            </a:pPr>
            <a:r>
              <a:rPr lang="en-US" altLang="en-US" sz="2400" dirty="0" smtClean="0">
                <a:latin typeface="Calibri" pitchFamily="34" charset="0"/>
              </a:rPr>
              <a:t>Which style has been used to develop the paragraph?</a:t>
            </a:r>
          </a:p>
          <a:p>
            <a:pPr algn="just">
              <a:lnSpc>
                <a:spcPct val="150000"/>
              </a:lnSpc>
              <a:buFont typeface="Wingdings" pitchFamily="2" charset="2"/>
              <a:buNone/>
            </a:pPr>
            <a:endParaRPr lang="en-US" altLang="en-US" sz="2400" dirty="0">
              <a:latin typeface="Calibri" pitchFamily="34" charset="0"/>
            </a:endParaRPr>
          </a:p>
        </p:txBody>
      </p:sp>
      <p:sp>
        <p:nvSpPr>
          <p:cNvPr id="3" name="Slide Number Placeholder 2"/>
          <p:cNvSpPr>
            <a:spLocks noGrp="1"/>
          </p:cNvSpPr>
          <p:nvPr>
            <p:ph type="sldNum" sz="quarter" idx="12"/>
          </p:nvPr>
        </p:nvSpPr>
        <p:spPr/>
        <p:txBody>
          <a:bodyPr/>
          <a:lstStyle/>
          <a:p>
            <a:fld id="{19B3B557-591D-4647-B50D-8114F5F40DF5}"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a:xfrm>
            <a:off x="457200" y="274638"/>
            <a:ext cx="8229600" cy="868362"/>
          </a:xfrm>
        </p:spPr>
        <p:txBody>
          <a:bodyPr>
            <a:normAutofit/>
          </a:bodyPr>
          <a:lstStyle/>
          <a:p>
            <a:r>
              <a:rPr lang="en-US" altLang="en-US" sz="3600" b="1" dirty="0">
                <a:latin typeface="Calibri" pitchFamily="34" charset="0"/>
              </a:rPr>
              <a:t>Types of Paragraphs</a:t>
            </a:r>
          </a:p>
        </p:txBody>
      </p:sp>
      <p:sp>
        <p:nvSpPr>
          <p:cNvPr id="253955" name="Rectangle 3"/>
          <p:cNvSpPr>
            <a:spLocks noGrp="1" noChangeArrowheads="1"/>
          </p:cNvSpPr>
          <p:nvPr>
            <p:ph sz="quarter" idx="1"/>
          </p:nvPr>
        </p:nvSpPr>
        <p:spPr>
          <a:xfrm>
            <a:off x="228600" y="1447800"/>
            <a:ext cx="8610600" cy="4724400"/>
          </a:xfrm>
        </p:spPr>
        <p:txBody>
          <a:bodyPr>
            <a:normAutofit/>
          </a:bodyPr>
          <a:lstStyle/>
          <a:p>
            <a:r>
              <a:rPr lang="en-US" altLang="en-US" sz="3200" dirty="0">
                <a:latin typeface="Calibri" pitchFamily="34" charset="0"/>
              </a:rPr>
              <a:t>The </a:t>
            </a:r>
            <a:r>
              <a:rPr lang="en-US" altLang="en-US" sz="3200" b="1" dirty="0">
                <a:latin typeface="Calibri" pitchFamily="34" charset="0"/>
              </a:rPr>
              <a:t>narrative</a:t>
            </a:r>
            <a:r>
              <a:rPr lang="en-US" altLang="en-US" sz="3200" dirty="0">
                <a:latin typeface="Calibri" pitchFamily="34" charset="0"/>
              </a:rPr>
              <a:t> paragraph</a:t>
            </a:r>
          </a:p>
          <a:p>
            <a:pPr lvl="2"/>
            <a:r>
              <a:rPr lang="en-US" altLang="en-US" sz="3200" dirty="0">
                <a:latin typeface="Calibri" pitchFamily="34" charset="0"/>
              </a:rPr>
              <a:t>tells a story</a:t>
            </a:r>
          </a:p>
          <a:p>
            <a:r>
              <a:rPr lang="en-US" altLang="en-US" sz="3200" dirty="0">
                <a:latin typeface="Calibri" pitchFamily="34" charset="0"/>
              </a:rPr>
              <a:t>The </a:t>
            </a:r>
            <a:r>
              <a:rPr lang="en-US" altLang="en-US" sz="3200" b="1" dirty="0">
                <a:latin typeface="Calibri" pitchFamily="34" charset="0"/>
              </a:rPr>
              <a:t>persuasive </a:t>
            </a:r>
            <a:r>
              <a:rPr lang="en-US" altLang="en-US" sz="3200" dirty="0">
                <a:latin typeface="Calibri" pitchFamily="34" charset="0"/>
              </a:rPr>
              <a:t>paragraph.</a:t>
            </a:r>
          </a:p>
          <a:p>
            <a:pPr lvl="2"/>
            <a:r>
              <a:rPr lang="en-US" altLang="en-US" sz="3200" dirty="0">
                <a:latin typeface="Calibri" pitchFamily="34" charset="0"/>
              </a:rPr>
              <a:t>tries to convince the audience </a:t>
            </a:r>
          </a:p>
          <a:p>
            <a:r>
              <a:rPr lang="en-US" altLang="en-US" sz="3200" dirty="0">
                <a:latin typeface="Calibri" pitchFamily="34" charset="0"/>
              </a:rPr>
              <a:t>The </a:t>
            </a:r>
            <a:r>
              <a:rPr lang="en-US" altLang="en-US" sz="3200" b="1" dirty="0">
                <a:latin typeface="Calibri" pitchFamily="34" charset="0"/>
              </a:rPr>
              <a:t>descriptive</a:t>
            </a:r>
            <a:r>
              <a:rPr lang="en-US" altLang="en-US" sz="3200" dirty="0">
                <a:latin typeface="Calibri" pitchFamily="34" charset="0"/>
              </a:rPr>
              <a:t> paragraph</a:t>
            </a:r>
          </a:p>
          <a:p>
            <a:pPr lvl="2"/>
            <a:r>
              <a:rPr lang="en-US" altLang="en-US" sz="3200" dirty="0">
                <a:latin typeface="Calibri" pitchFamily="34" charset="0"/>
              </a:rPr>
              <a:t>describes something</a:t>
            </a:r>
          </a:p>
          <a:p>
            <a:r>
              <a:rPr lang="en-US" altLang="en-US" sz="3200" dirty="0">
                <a:latin typeface="Calibri" pitchFamily="34" charset="0"/>
              </a:rPr>
              <a:t>The </a:t>
            </a:r>
            <a:r>
              <a:rPr lang="en-US" altLang="en-US" sz="3200" b="1" dirty="0">
                <a:latin typeface="Calibri" pitchFamily="34" charset="0"/>
              </a:rPr>
              <a:t>expository</a:t>
            </a:r>
            <a:r>
              <a:rPr lang="en-US" altLang="en-US" sz="3200" dirty="0">
                <a:latin typeface="Calibri" pitchFamily="34" charset="0"/>
              </a:rPr>
              <a:t> or </a:t>
            </a:r>
            <a:r>
              <a:rPr lang="en-US" altLang="en-US" sz="3200" b="1" dirty="0">
                <a:latin typeface="Calibri" pitchFamily="34" charset="0"/>
              </a:rPr>
              <a:t>explanatory</a:t>
            </a:r>
            <a:r>
              <a:rPr lang="en-US" altLang="en-US" sz="3200" dirty="0">
                <a:latin typeface="Calibri" pitchFamily="34" charset="0"/>
              </a:rPr>
              <a:t> paragraph</a:t>
            </a:r>
          </a:p>
          <a:p>
            <a:pPr lvl="2"/>
            <a:r>
              <a:rPr lang="en-US" altLang="en-US" sz="3200" dirty="0">
                <a:latin typeface="Calibri" pitchFamily="34" charset="0"/>
              </a:rPr>
              <a:t>gives information or explains something</a:t>
            </a:r>
          </a:p>
        </p:txBody>
      </p:sp>
      <p:graphicFrame>
        <p:nvGraphicFramePr>
          <p:cNvPr id="253956" name="Object 4"/>
          <p:cNvGraphicFramePr>
            <a:graphicFrameLocks noChangeAspect="1"/>
          </p:cNvGraphicFramePr>
          <p:nvPr/>
        </p:nvGraphicFramePr>
        <p:xfrm>
          <a:off x="7451725" y="1905000"/>
          <a:ext cx="1260475" cy="2171700"/>
        </p:xfrm>
        <a:graphic>
          <a:graphicData uri="http://schemas.openxmlformats.org/presentationml/2006/ole">
            <p:oleObj spid="_x0000_s1026" name="Clip" r:id="rId3" imgW="3301200" imgH="3468960" progId="">
              <p:embed/>
            </p:oleObj>
          </a:graphicData>
        </a:graphic>
      </p:graphicFrame>
      <p:sp>
        <p:nvSpPr>
          <p:cNvPr id="5" name="Slide Number Placeholder 4"/>
          <p:cNvSpPr>
            <a:spLocks noGrp="1"/>
          </p:cNvSpPr>
          <p:nvPr>
            <p:ph type="sldNum" sz="quarter" idx="12"/>
          </p:nvPr>
        </p:nvSpPr>
        <p:spPr/>
        <p:txBody>
          <a:bodyPr/>
          <a:lstStyle/>
          <a:p>
            <a:fld id="{0E9F5F07-A9C1-4EA6-89CC-32651328116D}"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253954"/>
                                        </p:tgtEl>
                                        <p:attrNameLst>
                                          <p:attrName>style.visibility</p:attrName>
                                        </p:attrNameLst>
                                      </p:cBhvr>
                                      <p:to>
                                        <p:strVal val="visible"/>
                                      </p:to>
                                    </p:set>
                                    <p:animEffect transition="in" filter="blinds(vertical)">
                                      <p:cBhvr>
                                        <p:cTn id="7" dur="500"/>
                                        <p:tgtEl>
                                          <p:spTgt spid="253954"/>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253956"/>
                                        </p:tgtEl>
                                        <p:attrNameLst>
                                          <p:attrName>style.visibility</p:attrName>
                                        </p:attrNameLst>
                                      </p:cBhvr>
                                      <p:to>
                                        <p:strVal val="visible"/>
                                      </p:to>
                                    </p:set>
                                    <p:animEffect transition="in" filter="box(out)">
                                      <p:cBhvr>
                                        <p:cTn id="11" dur="500"/>
                                        <p:tgtEl>
                                          <p:spTgt spid="253956"/>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1" fill="hold" grpId="0" nodeType="clickEffect">
                                  <p:stCondLst>
                                    <p:cond delay="0"/>
                                  </p:stCondLst>
                                  <p:childTnLst>
                                    <p:set>
                                      <p:cBhvr>
                                        <p:cTn id="15" dur="1" fill="hold">
                                          <p:stCondLst>
                                            <p:cond delay="0"/>
                                          </p:stCondLst>
                                        </p:cTn>
                                        <p:tgtEl>
                                          <p:spTgt spid="253955">
                                            <p:txEl>
                                              <p:pRg st="0" end="0"/>
                                            </p:txEl>
                                          </p:spTgt>
                                        </p:tgtEl>
                                        <p:attrNameLst>
                                          <p:attrName>style.visibility</p:attrName>
                                        </p:attrNameLst>
                                      </p:cBhvr>
                                      <p:to>
                                        <p:strVal val="visible"/>
                                      </p:to>
                                    </p:set>
                                    <p:anim calcmode="lin" valueType="num">
                                      <p:cBhvr additive="base">
                                        <p:cTn id="16" dur="500" fill="hold"/>
                                        <p:tgtEl>
                                          <p:spTgt spid="253955">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253955">
                                            <p:txEl>
                                              <p:pRg st="0" end="0"/>
                                            </p:txEl>
                                          </p:spTgt>
                                        </p:tgtEl>
                                        <p:attrNameLst>
                                          <p:attrName>ppt_y</p:attrName>
                                        </p:attrNameLst>
                                      </p:cBhvr>
                                      <p:tavLst>
                                        <p:tav tm="0">
                                          <p:val>
                                            <p:strVal val="0-#ppt_h/2"/>
                                          </p:val>
                                        </p:tav>
                                        <p:tav tm="100000">
                                          <p:val>
                                            <p:strVal val="#ppt_y"/>
                                          </p:val>
                                        </p:tav>
                                      </p:tavLst>
                                    </p:anim>
                                  </p:childTnLst>
                                </p:cTn>
                              </p:par>
                              <p:par>
                                <p:cTn id="18" presetID="2" presetClass="entr" presetSubtype="1" fill="hold" grpId="0" nodeType="withEffect">
                                  <p:stCondLst>
                                    <p:cond delay="0"/>
                                  </p:stCondLst>
                                  <p:childTnLst>
                                    <p:set>
                                      <p:cBhvr>
                                        <p:cTn id="19" dur="1" fill="hold">
                                          <p:stCondLst>
                                            <p:cond delay="0"/>
                                          </p:stCondLst>
                                        </p:cTn>
                                        <p:tgtEl>
                                          <p:spTgt spid="253955">
                                            <p:txEl>
                                              <p:pRg st="1" end="1"/>
                                            </p:txEl>
                                          </p:spTgt>
                                        </p:tgtEl>
                                        <p:attrNameLst>
                                          <p:attrName>style.visibility</p:attrName>
                                        </p:attrNameLst>
                                      </p:cBhvr>
                                      <p:to>
                                        <p:strVal val="visible"/>
                                      </p:to>
                                    </p:set>
                                    <p:anim calcmode="lin" valueType="num">
                                      <p:cBhvr additive="base">
                                        <p:cTn id="20" dur="500" fill="hold"/>
                                        <p:tgtEl>
                                          <p:spTgt spid="253955">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53955">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1" fill="hold" grpId="0" nodeType="clickEffect">
                                  <p:stCondLst>
                                    <p:cond delay="0"/>
                                  </p:stCondLst>
                                  <p:childTnLst>
                                    <p:set>
                                      <p:cBhvr>
                                        <p:cTn id="25" dur="1" fill="hold">
                                          <p:stCondLst>
                                            <p:cond delay="0"/>
                                          </p:stCondLst>
                                        </p:cTn>
                                        <p:tgtEl>
                                          <p:spTgt spid="253955">
                                            <p:txEl>
                                              <p:pRg st="2" end="2"/>
                                            </p:txEl>
                                          </p:spTgt>
                                        </p:tgtEl>
                                        <p:attrNameLst>
                                          <p:attrName>style.visibility</p:attrName>
                                        </p:attrNameLst>
                                      </p:cBhvr>
                                      <p:to>
                                        <p:strVal val="visible"/>
                                      </p:to>
                                    </p:set>
                                    <p:anim calcmode="lin" valueType="num">
                                      <p:cBhvr additive="base">
                                        <p:cTn id="26" dur="500" fill="hold"/>
                                        <p:tgtEl>
                                          <p:spTgt spid="253955">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53955">
                                            <p:txEl>
                                              <p:pRg st="2" end="2"/>
                                            </p:txEl>
                                          </p:spTgt>
                                        </p:tgtEl>
                                        <p:attrNameLst>
                                          <p:attrName>ppt_y</p:attrName>
                                        </p:attrNameLst>
                                      </p:cBhvr>
                                      <p:tavLst>
                                        <p:tav tm="0">
                                          <p:val>
                                            <p:strVal val="0-#ppt_h/2"/>
                                          </p:val>
                                        </p:tav>
                                        <p:tav tm="100000">
                                          <p:val>
                                            <p:strVal val="#ppt_y"/>
                                          </p:val>
                                        </p:tav>
                                      </p:tavLst>
                                    </p:anim>
                                  </p:childTnLst>
                                </p:cTn>
                              </p:par>
                              <p:par>
                                <p:cTn id="28" presetID="2" presetClass="entr" presetSubtype="1" fill="hold" grpId="0" nodeType="withEffect">
                                  <p:stCondLst>
                                    <p:cond delay="0"/>
                                  </p:stCondLst>
                                  <p:childTnLst>
                                    <p:set>
                                      <p:cBhvr>
                                        <p:cTn id="29" dur="1" fill="hold">
                                          <p:stCondLst>
                                            <p:cond delay="0"/>
                                          </p:stCondLst>
                                        </p:cTn>
                                        <p:tgtEl>
                                          <p:spTgt spid="253955">
                                            <p:txEl>
                                              <p:pRg st="3" end="3"/>
                                            </p:txEl>
                                          </p:spTgt>
                                        </p:tgtEl>
                                        <p:attrNameLst>
                                          <p:attrName>style.visibility</p:attrName>
                                        </p:attrNameLst>
                                      </p:cBhvr>
                                      <p:to>
                                        <p:strVal val="visible"/>
                                      </p:to>
                                    </p:set>
                                    <p:anim calcmode="lin" valueType="num">
                                      <p:cBhvr additive="base">
                                        <p:cTn id="30" dur="500" fill="hold"/>
                                        <p:tgtEl>
                                          <p:spTgt spid="253955">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53955">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1" fill="hold" grpId="0" nodeType="clickEffect">
                                  <p:stCondLst>
                                    <p:cond delay="0"/>
                                  </p:stCondLst>
                                  <p:childTnLst>
                                    <p:set>
                                      <p:cBhvr>
                                        <p:cTn id="35" dur="1" fill="hold">
                                          <p:stCondLst>
                                            <p:cond delay="0"/>
                                          </p:stCondLst>
                                        </p:cTn>
                                        <p:tgtEl>
                                          <p:spTgt spid="253955">
                                            <p:txEl>
                                              <p:pRg st="4" end="4"/>
                                            </p:txEl>
                                          </p:spTgt>
                                        </p:tgtEl>
                                        <p:attrNameLst>
                                          <p:attrName>style.visibility</p:attrName>
                                        </p:attrNameLst>
                                      </p:cBhvr>
                                      <p:to>
                                        <p:strVal val="visible"/>
                                      </p:to>
                                    </p:set>
                                    <p:anim calcmode="lin" valueType="num">
                                      <p:cBhvr additive="base">
                                        <p:cTn id="36" dur="500" fill="hold"/>
                                        <p:tgtEl>
                                          <p:spTgt spid="253955">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53955">
                                            <p:txEl>
                                              <p:pRg st="4" end="4"/>
                                            </p:txEl>
                                          </p:spTgt>
                                        </p:tgtEl>
                                        <p:attrNameLst>
                                          <p:attrName>ppt_y</p:attrName>
                                        </p:attrNameLst>
                                      </p:cBhvr>
                                      <p:tavLst>
                                        <p:tav tm="0">
                                          <p:val>
                                            <p:strVal val="0-#ppt_h/2"/>
                                          </p:val>
                                        </p:tav>
                                        <p:tav tm="100000">
                                          <p:val>
                                            <p:strVal val="#ppt_y"/>
                                          </p:val>
                                        </p:tav>
                                      </p:tavLst>
                                    </p:anim>
                                  </p:childTnLst>
                                </p:cTn>
                              </p:par>
                              <p:par>
                                <p:cTn id="38" presetID="2" presetClass="entr" presetSubtype="1" fill="hold" grpId="0" nodeType="withEffect">
                                  <p:stCondLst>
                                    <p:cond delay="0"/>
                                  </p:stCondLst>
                                  <p:childTnLst>
                                    <p:set>
                                      <p:cBhvr>
                                        <p:cTn id="39" dur="1" fill="hold">
                                          <p:stCondLst>
                                            <p:cond delay="0"/>
                                          </p:stCondLst>
                                        </p:cTn>
                                        <p:tgtEl>
                                          <p:spTgt spid="253955">
                                            <p:txEl>
                                              <p:pRg st="5" end="5"/>
                                            </p:txEl>
                                          </p:spTgt>
                                        </p:tgtEl>
                                        <p:attrNameLst>
                                          <p:attrName>style.visibility</p:attrName>
                                        </p:attrNameLst>
                                      </p:cBhvr>
                                      <p:to>
                                        <p:strVal val="visible"/>
                                      </p:to>
                                    </p:set>
                                    <p:anim calcmode="lin" valueType="num">
                                      <p:cBhvr additive="base">
                                        <p:cTn id="40" dur="500" fill="hold"/>
                                        <p:tgtEl>
                                          <p:spTgt spid="253955">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253955">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1" fill="hold" grpId="0" nodeType="clickEffect">
                                  <p:stCondLst>
                                    <p:cond delay="0"/>
                                  </p:stCondLst>
                                  <p:childTnLst>
                                    <p:set>
                                      <p:cBhvr>
                                        <p:cTn id="45" dur="1" fill="hold">
                                          <p:stCondLst>
                                            <p:cond delay="0"/>
                                          </p:stCondLst>
                                        </p:cTn>
                                        <p:tgtEl>
                                          <p:spTgt spid="253955">
                                            <p:txEl>
                                              <p:pRg st="6" end="6"/>
                                            </p:txEl>
                                          </p:spTgt>
                                        </p:tgtEl>
                                        <p:attrNameLst>
                                          <p:attrName>style.visibility</p:attrName>
                                        </p:attrNameLst>
                                      </p:cBhvr>
                                      <p:to>
                                        <p:strVal val="visible"/>
                                      </p:to>
                                    </p:set>
                                    <p:anim calcmode="lin" valueType="num">
                                      <p:cBhvr additive="base">
                                        <p:cTn id="46" dur="500" fill="hold"/>
                                        <p:tgtEl>
                                          <p:spTgt spid="253955">
                                            <p:txEl>
                                              <p:pRg st="6" end="6"/>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3955">
                                            <p:txEl>
                                              <p:pRg st="6" end="6"/>
                                            </p:txEl>
                                          </p:spTgt>
                                        </p:tgtEl>
                                        <p:attrNameLst>
                                          <p:attrName>ppt_y</p:attrName>
                                        </p:attrNameLst>
                                      </p:cBhvr>
                                      <p:tavLst>
                                        <p:tav tm="0">
                                          <p:val>
                                            <p:strVal val="0-#ppt_h/2"/>
                                          </p:val>
                                        </p:tav>
                                        <p:tav tm="100000">
                                          <p:val>
                                            <p:strVal val="#ppt_y"/>
                                          </p:val>
                                        </p:tav>
                                      </p:tavLst>
                                    </p:anim>
                                  </p:childTnLst>
                                </p:cTn>
                              </p:par>
                              <p:par>
                                <p:cTn id="48" presetID="2" presetClass="entr" presetSubtype="1" fill="hold" grpId="0" nodeType="withEffect">
                                  <p:stCondLst>
                                    <p:cond delay="0"/>
                                  </p:stCondLst>
                                  <p:childTnLst>
                                    <p:set>
                                      <p:cBhvr>
                                        <p:cTn id="49" dur="1" fill="hold">
                                          <p:stCondLst>
                                            <p:cond delay="0"/>
                                          </p:stCondLst>
                                        </p:cTn>
                                        <p:tgtEl>
                                          <p:spTgt spid="253955">
                                            <p:txEl>
                                              <p:pRg st="7" end="7"/>
                                            </p:txEl>
                                          </p:spTgt>
                                        </p:tgtEl>
                                        <p:attrNameLst>
                                          <p:attrName>style.visibility</p:attrName>
                                        </p:attrNameLst>
                                      </p:cBhvr>
                                      <p:to>
                                        <p:strVal val="visible"/>
                                      </p:to>
                                    </p:set>
                                    <p:anim calcmode="lin" valueType="num">
                                      <p:cBhvr additive="base">
                                        <p:cTn id="50" dur="500" fill="hold"/>
                                        <p:tgtEl>
                                          <p:spTgt spid="253955">
                                            <p:txEl>
                                              <p:pRg st="7" end="7"/>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53955">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autoUpdateAnimBg="0"/>
      <p:bldP spid="253955"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normAutofit/>
          </a:bodyPr>
          <a:lstStyle/>
          <a:p>
            <a:r>
              <a:rPr lang="en-GB" sz="3600" b="1" dirty="0">
                <a:latin typeface="Calibri" pitchFamily="34" charset="0"/>
              </a:rPr>
              <a:t>Aspects of text organisation</a:t>
            </a:r>
          </a:p>
        </p:txBody>
      </p:sp>
      <p:sp>
        <p:nvSpPr>
          <p:cNvPr id="257027" name="Rectangle 3"/>
          <p:cNvSpPr>
            <a:spLocks noGrp="1" noChangeArrowheads="1"/>
          </p:cNvSpPr>
          <p:nvPr>
            <p:ph sz="quarter" idx="1"/>
          </p:nvPr>
        </p:nvSpPr>
        <p:spPr>
          <a:xfrm>
            <a:off x="914400" y="1752600"/>
            <a:ext cx="7772400" cy="4267200"/>
          </a:xfrm>
        </p:spPr>
        <p:txBody>
          <a:bodyPr>
            <a:normAutofit/>
          </a:bodyPr>
          <a:lstStyle/>
          <a:p>
            <a:r>
              <a:rPr lang="en-GB" sz="2800" dirty="0" smtClean="0">
                <a:latin typeface="Calibri" pitchFamily="34" charset="0"/>
              </a:rPr>
              <a:t>Unity</a:t>
            </a:r>
          </a:p>
          <a:p>
            <a:r>
              <a:rPr lang="en-GB" sz="2800" dirty="0" smtClean="0">
                <a:latin typeface="Calibri" pitchFamily="34" charset="0"/>
              </a:rPr>
              <a:t>Coherence</a:t>
            </a:r>
          </a:p>
          <a:p>
            <a:r>
              <a:rPr lang="en-GB" sz="2800" dirty="0" smtClean="0">
                <a:latin typeface="Calibri" pitchFamily="34" charset="0"/>
              </a:rPr>
              <a:t>Punctuation</a:t>
            </a:r>
            <a:endParaRPr lang="en-GB" sz="2800" dirty="0">
              <a:latin typeface="Calibri" pitchFamily="34" charset="0"/>
            </a:endParaRPr>
          </a:p>
          <a:p>
            <a:r>
              <a:rPr lang="en-GB" sz="2800" dirty="0">
                <a:latin typeface="Calibri" pitchFamily="34" charset="0"/>
              </a:rPr>
              <a:t>Reference(s)</a:t>
            </a:r>
          </a:p>
          <a:p>
            <a:pPr>
              <a:buFont typeface="Wingdings" pitchFamily="2" charset="2"/>
              <a:buNone/>
            </a:pPr>
            <a:endParaRPr lang="en-GB" sz="2800" dirty="0">
              <a:latin typeface="Calibri" pitchFamily="34" charset="0"/>
            </a:endParaRPr>
          </a:p>
          <a:p>
            <a:endParaRPr lang="en-GB" sz="2800" dirty="0">
              <a:latin typeface="Calibri" pitchFamily="34" charset="0"/>
            </a:endParaRPr>
          </a:p>
        </p:txBody>
      </p:sp>
      <p:sp>
        <p:nvSpPr>
          <p:cNvPr id="257028" name="Text Box 4"/>
          <p:cNvSpPr txBox="1">
            <a:spLocks noChangeArrowheads="1"/>
          </p:cNvSpPr>
          <p:nvPr/>
        </p:nvSpPr>
        <p:spPr bwMode="auto">
          <a:xfrm>
            <a:off x="2803525" y="3089275"/>
            <a:ext cx="5121275" cy="457200"/>
          </a:xfrm>
          <a:prstGeom prst="rect">
            <a:avLst/>
          </a:prstGeom>
          <a:noFill/>
          <a:ln w="9525">
            <a:noFill/>
            <a:miter lim="800000"/>
            <a:headEnd/>
            <a:tailEnd/>
          </a:ln>
          <a:effectLst/>
        </p:spPr>
        <p:txBody>
          <a:bodyPr>
            <a:spAutoFit/>
          </a:bodyPr>
          <a:lstStyle/>
          <a:p>
            <a:endParaRPr lang="en-US" sz="2400">
              <a:latin typeface="Times New Roman" pitchFamily="18" charset="0"/>
              <a:cs typeface="Times New Roman" pitchFamily="18" charset="0"/>
            </a:endParaRPr>
          </a:p>
        </p:txBody>
      </p:sp>
      <p:sp>
        <p:nvSpPr>
          <p:cNvPr id="257029" name="Text Box 5"/>
          <p:cNvSpPr txBox="1">
            <a:spLocks noChangeArrowheads="1"/>
          </p:cNvSpPr>
          <p:nvPr/>
        </p:nvSpPr>
        <p:spPr bwMode="auto">
          <a:xfrm>
            <a:off x="1143000" y="2667000"/>
            <a:ext cx="7010400" cy="457200"/>
          </a:xfrm>
          <a:prstGeom prst="rect">
            <a:avLst/>
          </a:prstGeom>
          <a:noFill/>
          <a:ln w="9525">
            <a:noFill/>
            <a:miter lim="800000"/>
            <a:headEnd/>
            <a:tailEnd/>
          </a:ln>
          <a:effectLst/>
        </p:spPr>
        <p:txBody>
          <a:bodyPr>
            <a:spAutoFit/>
          </a:bodyPr>
          <a:lstStyle/>
          <a:p>
            <a:endParaRPr lang="en-US" sz="240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0E9F5F07-A9C1-4EA6-89CC-32651328116D}"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02491"/>
          </a:xfrm>
        </p:spPr>
        <p:txBody>
          <a:bodyPr>
            <a:normAutofit fontScale="85000" lnSpcReduction="20000"/>
          </a:bodyPr>
          <a:lstStyle/>
          <a:p>
            <a:pPr>
              <a:buNone/>
            </a:pPr>
            <a:r>
              <a:rPr lang="en-US" dirty="0" smtClean="0">
                <a:latin typeface="Times New Roman" pitchFamily="18" charset="0"/>
                <a:cs typeface="Times New Roman" pitchFamily="18" charset="0"/>
              </a:rPr>
              <a:t>1 </a:t>
            </a:r>
            <a:r>
              <a:rPr lang="en-US" dirty="0" err="1" smtClean="0">
                <a:latin typeface="Times New Roman" pitchFamily="18" charset="0"/>
                <a:cs typeface="Times New Roman" pitchFamily="18" charset="0"/>
              </a:rPr>
              <a:t>Unity:A</a:t>
            </a:r>
            <a:r>
              <a:rPr lang="en-US" dirty="0" smtClean="0">
                <a:latin typeface="Times New Roman" pitchFamily="18" charset="0"/>
                <a:cs typeface="Times New Roman" pitchFamily="18" charset="0"/>
              </a:rPr>
              <a:t> paragraph is built around a topic sentence-a sentence which states the main theme of the paragraph.</a:t>
            </a:r>
          </a:p>
          <a:p>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2 </a:t>
            </a:r>
            <a:r>
              <a:rPr lang="en-US" dirty="0" err="1" smtClean="0">
                <a:latin typeface="Times New Roman" pitchFamily="18" charset="0"/>
                <a:cs typeface="Times New Roman" pitchFamily="18" charset="0"/>
              </a:rPr>
              <a:t>Coherence:Every</a:t>
            </a:r>
            <a:r>
              <a:rPr lang="en-US" dirty="0" smtClean="0">
                <a:latin typeface="Times New Roman" pitchFamily="18" charset="0"/>
                <a:cs typeface="Times New Roman" pitchFamily="18" charset="0"/>
              </a:rPr>
              <a:t> sentence should logically follow from the one preceding it. Four significant devices ,namely-</a:t>
            </a:r>
          </a:p>
          <a:p>
            <a:r>
              <a:rPr lang="en-US" dirty="0" smtClean="0">
                <a:latin typeface="Times New Roman" pitchFamily="18" charset="0"/>
                <a:cs typeface="Times New Roman" pitchFamily="18" charset="0"/>
              </a:rPr>
              <a:t>Pronouns</a:t>
            </a:r>
          </a:p>
          <a:p>
            <a:r>
              <a:rPr lang="en-US" dirty="0" smtClean="0">
                <a:latin typeface="Times New Roman" pitchFamily="18" charset="0"/>
                <a:cs typeface="Times New Roman" pitchFamily="18" charset="0"/>
              </a:rPr>
              <a:t>Repetition</a:t>
            </a:r>
          </a:p>
          <a:p>
            <a:r>
              <a:rPr lang="en-US" dirty="0" smtClean="0">
                <a:latin typeface="Times New Roman" pitchFamily="18" charset="0"/>
                <a:cs typeface="Times New Roman" pitchFamily="18" charset="0"/>
              </a:rPr>
              <a:t>Synonyms</a:t>
            </a:r>
          </a:p>
          <a:p>
            <a:r>
              <a:rPr lang="en-US" dirty="0" smtClean="0">
                <a:latin typeface="Times New Roman" pitchFamily="18" charset="0"/>
                <a:cs typeface="Times New Roman" pitchFamily="18" charset="0"/>
              </a:rPr>
              <a:t>Connectives</a:t>
            </a:r>
          </a:p>
          <a:p>
            <a:pPr>
              <a:buNone/>
            </a:pP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3 Emphasis: means force or prominence. Five devices which help to give proper emphasis to significant ideas in paragraph:</a:t>
            </a:r>
          </a:p>
          <a:p>
            <a:pPr>
              <a:buFont typeface="Wingdings" pitchFamily="2" charset="2"/>
              <a:buChar char="Ø"/>
            </a:pPr>
            <a:r>
              <a:rPr lang="en-US" dirty="0" smtClean="0">
                <a:latin typeface="Times New Roman" pitchFamily="18" charset="0"/>
                <a:cs typeface="Times New Roman" pitchFamily="18" charset="0"/>
              </a:rPr>
              <a:t>   Balance</a:t>
            </a:r>
          </a:p>
          <a:p>
            <a:pPr>
              <a:buFont typeface="Wingdings" pitchFamily="2" charset="2"/>
              <a:buChar char="Ø"/>
            </a:pPr>
            <a:r>
              <a:rPr lang="en-US" dirty="0" smtClean="0">
                <a:latin typeface="Times New Roman" pitchFamily="18" charset="0"/>
                <a:cs typeface="Times New Roman" pitchFamily="18" charset="0"/>
              </a:rPr>
              <a:t>   Emphatic position</a:t>
            </a:r>
          </a:p>
          <a:p>
            <a:pPr>
              <a:buFont typeface="Wingdings" pitchFamily="2" charset="2"/>
              <a:buChar char="Ø"/>
            </a:pPr>
            <a:r>
              <a:rPr lang="en-US" dirty="0" smtClean="0">
                <a:latin typeface="Times New Roman" pitchFamily="18" charset="0"/>
                <a:cs typeface="Times New Roman" pitchFamily="18" charset="0"/>
              </a:rPr>
              <a:t>   Space</a:t>
            </a:r>
          </a:p>
          <a:p>
            <a:pPr>
              <a:buFont typeface="Wingdings" pitchFamily="2" charset="2"/>
              <a:buChar char="Ø"/>
            </a:pPr>
            <a:r>
              <a:rPr lang="en-US" dirty="0" smtClean="0">
                <a:latin typeface="Times New Roman" pitchFamily="18" charset="0"/>
                <a:cs typeface="Times New Roman" pitchFamily="18" charset="0"/>
              </a:rPr>
              <a:t>   Repetition</a:t>
            </a:r>
          </a:p>
          <a:p>
            <a:pPr>
              <a:buFont typeface="Wingdings" pitchFamily="2" charset="2"/>
              <a:buChar char="Ø"/>
            </a:pPr>
            <a:r>
              <a:rPr lang="en-US" dirty="0" smtClean="0">
                <a:latin typeface="Times New Roman" pitchFamily="18" charset="0"/>
                <a:cs typeface="Times New Roman" pitchFamily="18" charset="0"/>
              </a:rPr>
              <a:t>   Emphatic Words </a:t>
            </a:r>
          </a:p>
          <a:p>
            <a:pPr>
              <a:buNone/>
            </a:pPr>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E9F5F07-A9C1-4EA6-89CC-32651328116D}"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304800" y="274638"/>
            <a:ext cx="8382000" cy="792162"/>
          </a:xfrm>
        </p:spPr>
        <p:txBody>
          <a:bodyPr>
            <a:normAutofit/>
          </a:bodyPr>
          <a:lstStyle/>
          <a:p>
            <a:r>
              <a:rPr lang="en-GB" b="1" dirty="0">
                <a:latin typeface="Calibri" pitchFamily="34" charset="0"/>
              </a:rPr>
              <a:t>Punctuation</a:t>
            </a:r>
          </a:p>
        </p:txBody>
      </p:sp>
      <p:sp>
        <p:nvSpPr>
          <p:cNvPr id="260099" name="Rectangle 3"/>
          <p:cNvSpPr>
            <a:spLocks noGrp="1" noChangeArrowheads="1"/>
          </p:cNvSpPr>
          <p:nvPr>
            <p:ph sz="quarter" idx="1"/>
          </p:nvPr>
        </p:nvSpPr>
        <p:spPr>
          <a:xfrm>
            <a:off x="457200" y="1371600"/>
            <a:ext cx="8305800" cy="4572000"/>
          </a:xfrm>
        </p:spPr>
        <p:txBody>
          <a:bodyPr>
            <a:normAutofit lnSpcReduction="10000"/>
          </a:bodyPr>
          <a:lstStyle/>
          <a:p>
            <a:pPr>
              <a:lnSpc>
                <a:spcPct val="150000"/>
              </a:lnSpc>
              <a:buFont typeface="Wingdings" pitchFamily="2" charset="2"/>
              <a:buNone/>
            </a:pPr>
            <a:r>
              <a:rPr lang="en-GB" sz="2800" dirty="0">
                <a:latin typeface="Calibri" pitchFamily="34" charset="0"/>
              </a:rPr>
              <a:t>Some common problems are:</a:t>
            </a:r>
          </a:p>
          <a:p>
            <a:pPr>
              <a:lnSpc>
                <a:spcPct val="150000"/>
              </a:lnSpc>
            </a:pPr>
            <a:r>
              <a:rPr lang="en-GB" sz="2800" dirty="0">
                <a:latin typeface="Calibri" pitchFamily="34" charset="0"/>
              </a:rPr>
              <a:t>Misuse of commas</a:t>
            </a:r>
          </a:p>
          <a:p>
            <a:pPr>
              <a:lnSpc>
                <a:spcPct val="150000"/>
              </a:lnSpc>
            </a:pPr>
            <a:r>
              <a:rPr lang="en-GB" sz="2800" dirty="0">
                <a:latin typeface="Calibri" pitchFamily="34" charset="0"/>
              </a:rPr>
              <a:t>Confusion between colons </a:t>
            </a:r>
            <a:r>
              <a:rPr lang="en-GB" sz="2800" dirty="0" smtClean="0">
                <a:latin typeface="Calibri" pitchFamily="34" charset="0"/>
              </a:rPr>
              <a:t>(:) which </a:t>
            </a:r>
            <a:r>
              <a:rPr lang="en-GB" sz="2800" dirty="0">
                <a:latin typeface="Calibri" pitchFamily="34" charset="0"/>
              </a:rPr>
              <a:t>introduce lists and semi-colons </a:t>
            </a:r>
            <a:r>
              <a:rPr lang="en-GB" sz="2800" dirty="0" smtClean="0">
                <a:latin typeface="Calibri" pitchFamily="34" charset="0"/>
              </a:rPr>
              <a:t>(;) which </a:t>
            </a:r>
            <a:r>
              <a:rPr lang="en-GB" sz="2800" dirty="0">
                <a:latin typeface="Calibri" pitchFamily="34" charset="0"/>
              </a:rPr>
              <a:t>separate parts of sentences</a:t>
            </a:r>
          </a:p>
          <a:p>
            <a:pPr>
              <a:lnSpc>
                <a:spcPct val="150000"/>
              </a:lnSpc>
            </a:pPr>
            <a:r>
              <a:rPr lang="en-GB" sz="2800" dirty="0">
                <a:latin typeface="Calibri" pitchFamily="34" charset="0"/>
              </a:rPr>
              <a:t>Very long sentences with no division of clauses</a:t>
            </a:r>
          </a:p>
          <a:p>
            <a:pPr>
              <a:lnSpc>
                <a:spcPct val="150000"/>
              </a:lnSpc>
            </a:pPr>
            <a:r>
              <a:rPr lang="en-GB" sz="2800" dirty="0">
                <a:latin typeface="Calibri" pitchFamily="34" charset="0"/>
              </a:rPr>
              <a:t>Misuse of capital letters</a:t>
            </a:r>
          </a:p>
          <a:p>
            <a:pPr>
              <a:lnSpc>
                <a:spcPct val="150000"/>
              </a:lnSpc>
            </a:pPr>
            <a:r>
              <a:rPr lang="en-GB" sz="2800" dirty="0">
                <a:latin typeface="Calibri" pitchFamily="34" charset="0"/>
              </a:rPr>
              <a:t>Misuse of apostrophes </a:t>
            </a:r>
          </a:p>
        </p:txBody>
      </p:sp>
      <p:sp>
        <p:nvSpPr>
          <p:cNvPr id="4" name="Slide Number Placeholder 3"/>
          <p:cNvSpPr>
            <a:spLocks noGrp="1"/>
          </p:cNvSpPr>
          <p:nvPr>
            <p:ph type="sldNum" sz="quarter" idx="12"/>
          </p:nvPr>
        </p:nvSpPr>
        <p:spPr/>
        <p:txBody>
          <a:bodyPr/>
          <a:lstStyle/>
          <a:p>
            <a:fld id="{0E9F5F07-A9C1-4EA6-89CC-32651328116D}"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09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009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009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009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009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8" name="Rectangle 4"/>
          <p:cNvSpPr>
            <a:spLocks noGrp="1" noChangeArrowheads="1"/>
          </p:cNvSpPr>
          <p:nvPr>
            <p:ph type="title"/>
          </p:nvPr>
        </p:nvSpPr>
        <p:spPr>
          <a:xfrm>
            <a:off x="685800" y="381000"/>
            <a:ext cx="7313612" cy="835025"/>
          </a:xfrm>
        </p:spPr>
        <p:txBody>
          <a:bodyPr>
            <a:normAutofit/>
          </a:bodyPr>
          <a:lstStyle/>
          <a:p>
            <a:r>
              <a:rPr lang="en-US" b="1" dirty="0">
                <a:latin typeface="Calibri" pitchFamily="34" charset="0"/>
              </a:rPr>
              <a:t>Some </a:t>
            </a:r>
            <a:r>
              <a:rPr lang="en-US" b="1" dirty="0" smtClean="0">
                <a:latin typeface="Calibri" pitchFamily="34" charset="0"/>
              </a:rPr>
              <a:t>Interesting </a:t>
            </a:r>
            <a:r>
              <a:rPr lang="en-US" b="1" dirty="0">
                <a:latin typeface="Calibri" pitchFamily="34" charset="0"/>
              </a:rPr>
              <a:t>Blunders…</a:t>
            </a:r>
          </a:p>
        </p:txBody>
      </p:sp>
      <p:sp>
        <p:nvSpPr>
          <p:cNvPr id="205827" name="Rectangle 3"/>
          <p:cNvSpPr>
            <a:spLocks noGrp="1" noChangeArrowheads="1"/>
          </p:cNvSpPr>
          <p:nvPr>
            <p:ph sz="quarter" idx="1"/>
          </p:nvPr>
        </p:nvSpPr>
        <p:spPr>
          <a:xfrm>
            <a:off x="533400" y="1447800"/>
            <a:ext cx="8077200" cy="5029200"/>
          </a:xfrm>
        </p:spPr>
        <p:txBody>
          <a:bodyPr>
            <a:normAutofit lnSpcReduction="10000"/>
          </a:bodyPr>
          <a:lstStyle/>
          <a:p>
            <a:pPr algn="just">
              <a:lnSpc>
                <a:spcPct val="130000"/>
              </a:lnSpc>
            </a:pPr>
            <a:r>
              <a:rPr lang="en-US" sz="2800" dirty="0">
                <a:latin typeface="Calibri" pitchFamily="34" charset="0"/>
              </a:rPr>
              <a:t>An employee applied for leave as follows:</a:t>
            </a:r>
          </a:p>
          <a:p>
            <a:pPr algn="just">
              <a:lnSpc>
                <a:spcPct val="130000"/>
              </a:lnSpc>
              <a:buFont typeface="Wingdings" pitchFamily="2" charset="2"/>
              <a:buNone/>
            </a:pPr>
            <a:r>
              <a:rPr lang="en-US" sz="2800" dirty="0">
                <a:latin typeface="Calibri" pitchFamily="34" charset="0"/>
              </a:rPr>
              <a:t>	Since I have to go to my village to sell my land along with my wife, please sanction me one-week leave</a:t>
            </a:r>
            <a:r>
              <a:rPr lang="en-US" sz="2800" dirty="0" smtClean="0">
                <a:latin typeface="Calibri" pitchFamily="34" charset="0"/>
              </a:rPr>
              <a:t>.</a:t>
            </a:r>
          </a:p>
          <a:p>
            <a:pPr algn="just">
              <a:lnSpc>
                <a:spcPct val="130000"/>
              </a:lnSpc>
              <a:buFont typeface="Wingdings" pitchFamily="2" charset="2"/>
              <a:buNone/>
            </a:pPr>
            <a:endParaRPr lang="en-US" sz="2800" dirty="0">
              <a:latin typeface="Calibri" pitchFamily="34" charset="0"/>
            </a:endParaRPr>
          </a:p>
          <a:p>
            <a:pPr algn="just">
              <a:lnSpc>
                <a:spcPct val="130000"/>
              </a:lnSpc>
            </a:pPr>
            <a:r>
              <a:rPr lang="en-US" sz="2800" dirty="0">
                <a:latin typeface="Calibri" pitchFamily="34" charset="0"/>
              </a:rPr>
              <a:t>Another employee applied for half day leave as follows: </a:t>
            </a:r>
          </a:p>
          <a:p>
            <a:pPr algn="just">
              <a:lnSpc>
                <a:spcPct val="130000"/>
              </a:lnSpc>
              <a:buFont typeface="Wingdings" pitchFamily="2" charset="2"/>
              <a:buNone/>
            </a:pPr>
            <a:r>
              <a:rPr lang="en-US" sz="2800" dirty="0">
                <a:latin typeface="Calibri" pitchFamily="34" charset="0"/>
              </a:rPr>
              <a:t>	Since I've  to go to the cremation ground at 10 o-clock and I may not return, please grant me half day casual </a:t>
            </a:r>
            <a:r>
              <a:rPr lang="en-US" sz="2800" dirty="0" smtClean="0">
                <a:latin typeface="Calibri" pitchFamily="34" charset="0"/>
              </a:rPr>
              <a:t>leave”</a:t>
            </a:r>
            <a:endParaRPr lang="en-US" sz="2800" dirty="0">
              <a:latin typeface="Calibri" pitchFamily="34" charset="0"/>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381000" y="274638"/>
            <a:ext cx="8305800" cy="715962"/>
          </a:xfrm>
        </p:spPr>
        <p:txBody>
          <a:bodyPr>
            <a:normAutofit/>
          </a:bodyPr>
          <a:lstStyle/>
          <a:p>
            <a:r>
              <a:rPr lang="en-GB" sz="3600" b="1" dirty="0">
                <a:latin typeface="Calibri" pitchFamily="34" charset="0"/>
              </a:rPr>
              <a:t>Reference</a:t>
            </a:r>
          </a:p>
        </p:txBody>
      </p:sp>
      <p:sp>
        <p:nvSpPr>
          <p:cNvPr id="263171" name="Rectangle 3"/>
          <p:cNvSpPr>
            <a:spLocks noGrp="1" noChangeArrowheads="1"/>
          </p:cNvSpPr>
          <p:nvPr>
            <p:ph sz="quarter" idx="1"/>
          </p:nvPr>
        </p:nvSpPr>
        <p:spPr>
          <a:xfrm>
            <a:off x="381000" y="990600"/>
            <a:ext cx="8305800" cy="5029200"/>
          </a:xfrm>
        </p:spPr>
        <p:txBody>
          <a:bodyPr>
            <a:normAutofit fontScale="92500"/>
          </a:bodyPr>
          <a:lstStyle/>
          <a:p>
            <a:pPr algn="just">
              <a:lnSpc>
                <a:spcPct val="150000"/>
              </a:lnSpc>
              <a:buFont typeface="Wingdings" pitchFamily="2" charset="2"/>
              <a:buNone/>
            </a:pPr>
            <a:r>
              <a:rPr lang="en-GB" sz="2800" dirty="0">
                <a:latin typeface="Calibri" pitchFamily="34" charset="0"/>
              </a:rPr>
              <a:t>	Pronouns are one of the most common ways to refer back in a text but take care not to confuse the readers. </a:t>
            </a:r>
          </a:p>
          <a:p>
            <a:pPr algn="just">
              <a:lnSpc>
                <a:spcPct val="150000"/>
              </a:lnSpc>
              <a:buFont typeface="Wingdings" pitchFamily="2" charset="2"/>
              <a:buNone/>
            </a:pPr>
            <a:r>
              <a:rPr lang="en-GB" sz="2800" dirty="0" smtClean="0">
                <a:latin typeface="Calibri" pitchFamily="34" charset="0"/>
              </a:rPr>
              <a:t>Example</a:t>
            </a:r>
            <a:r>
              <a:rPr lang="en-GB" sz="2800" dirty="0">
                <a:latin typeface="Calibri" pitchFamily="34" charset="0"/>
              </a:rPr>
              <a:t>: The dog bit the man and his son. He had been teasing it.</a:t>
            </a:r>
          </a:p>
          <a:p>
            <a:pPr algn="just">
              <a:lnSpc>
                <a:spcPct val="150000"/>
              </a:lnSpc>
              <a:buFont typeface="Wingdings" pitchFamily="2" charset="2"/>
              <a:buNone/>
            </a:pPr>
            <a:r>
              <a:rPr lang="en-GB" sz="2800" b="1" dirty="0" smtClean="0">
                <a:latin typeface="Calibri" pitchFamily="34" charset="0"/>
              </a:rPr>
              <a:t>Who </a:t>
            </a:r>
            <a:r>
              <a:rPr lang="en-GB" sz="2800" b="1" dirty="0">
                <a:latin typeface="Calibri" pitchFamily="34" charset="0"/>
              </a:rPr>
              <a:t>does ‘he’ refer to</a:t>
            </a:r>
            <a:r>
              <a:rPr lang="en-GB" sz="2800" b="1" dirty="0" smtClean="0">
                <a:latin typeface="Calibri" pitchFamily="34" charset="0"/>
              </a:rPr>
              <a:t>?</a:t>
            </a:r>
          </a:p>
          <a:p>
            <a:pPr algn="just">
              <a:lnSpc>
                <a:spcPct val="150000"/>
              </a:lnSpc>
              <a:buFont typeface="Wingdings" pitchFamily="2" charset="2"/>
              <a:buNone/>
            </a:pPr>
            <a:r>
              <a:rPr lang="en-GB" sz="2800" dirty="0" smtClean="0">
                <a:latin typeface="Calibri" pitchFamily="34" charset="0"/>
              </a:rPr>
              <a:t>Example: The car is in the garage which he smashed.</a:t>
            </a:r>
          </a:p>
          <a:p>
            <a:pPr algn="just">
              <a:lnSpc>
                <a:spcPct val="150000"/>
              </a:lnSpc>
              <a:buFont typeface="Wingdings" pitchFamily="2" charset="2"/>
              <a:buNone/>
            </a:pPr>
            <a:r>
              <a:rPr lang="en-GB" sz="2800" b="1" dirty="0" smtClean="0">
                <a:latin typeface="Calibri" pitchFamily="34" charset="0"/>
              </a:rPr>
              <a:t>Car or garage ?</a:t>
            </a:r>
          </a:p>
          <a:p>
            <a:pPr algn="just">
              <a:lnSpc>
                <a:spcPct val="150000"/>
              </a:lnSpc>
              <a:buFont typeface="Wingdings" pitchFamily="2" charset="2"/>
              <a:buNone/>
            </a:pPr>
            <a:endParaRPr lang="en-GB" sz="2800" b="1" dirty="0">
              <a:latin typeface="Calibri" pitchFamily="34" charset="0"/>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291"/>
          </a:xfrm>
        </p:spPr>
        <p:txBody>
          <a:bodyPr/>
          <a:lstStyle/>
          <a:p>
            <a:pPr>
              <a:buNone/>
            </a:pPr>
            <a:r>
              <a:rPr lang="en-US" dirty="0" smtClean="0"/>
              <a:t>List basic requirements of good paragraph writing.</a:t>
            </a:r>
          </a:p>
          <a:p>
            <a:pPr>
              <a:buNone/>
            </a:pPr>
            <a:r>
              <a:rPr lang="en-US" sz="2800" dirty="0" smtClean="0">
                <a:latin typeface="Calibri" pitchFamily="34" charset="0"/>
              </a:rPr>
              <a:t>Topic sentence </a:t>
            </a:r>
            <a:r>
              <a:rPr lang="en-US" sz="2800" dirty="0" smtClean="0">
                <a:latin typeface="Calibri" pitchFamily="34" charset="0"/>
              </a:rPr>
              <a:t>comes at </a:t>
            </a:r>
            <a:r>
              <a:rPr lang="en-US" sz="2800" dirty="0" smtClean="0">
                <a:latin typeface="Calibri" pitchFamily="34" charset="0"/>
              </a:rPr>
              <a:t>the end of the </a:t>
            </a:r>
            <a:r>
              <a:rPr lang="en-US" sz="2800" dirty="0" smtClean="0">
                <a:latin typeface="Calibri" pitchFamily="34" charset="0"/>
              </a:rPr>
              <a:t>paragraph in _________________order.</a:t>
            </a:r>
          </a:p>
          <a:p>
            <a:pPr>
              <a:buNone/>
            </a:pPr>
            <a:r>
              <a:rPr lang="en-US" sz="2800" dirty="0" smtClean="0">
                <a:latin typeface="Calibri" pitchFamily="34" charset="0"/>
              </a:rPr>
              <a:t>Coherence is maintained through reference. T/F</a:t>
            </a:r>
          </a:p>
          <a:p>
            <a:pPr>
              <a:buNone/>
            </a:pPr>
            <a:r>
              <a:rPr lang="en-US" sz="2800" dirty="0" smtClean="0">
                <a:latin typeface="Calibri" pitchFamily="34" charset="0"/>
              </a:rPr>
              <a:t>Define expository type of paragraph.</a:t>
            </a:r>
          </a:p>
          <a:p>
            <a:pPr>
              <a:buNone/>
            </a:pPr>
            <a:r>
              <a:rPr lang="en-US" sz="2800" dirty="0" smtClean="0">
                <a:latin typeface="Calibri" pitchFamily="34" charset="0"/>
              </a:rPr>
              <a:t>What are the requisites of a good sentence?</a:t>
            </a:r>
          </a:p>
          <a:p>
            <a:pPr>
              <a:buNone/>
            </a:pPr>
            <a:endParaRPr lang="en-US" sz="2800" dirty="0" smtClean="0">
              <a:latin typeface="Calibri" pitchFamily="34" charset="0"/>
            </a:endParaRPr>
          </a:p>
          <a:p>
            <a:pPr>
              <a:buNone/>
            </a:pPr>
            <a:endParaRPr lang="en-US" dirty="0" smtClean="0"/>
          </a:p>
          <a:p>
            <a:pPr>
              <a:buNone/>
            </a:pPr>
            <a:r>
              <a:rPr lang="en-US" dirty="0" smtClean="0"/>
              <a:t> </a:t>
            </a:r>
            <a:endParaRPr lang="en-US" dirty="0"/>
          </a:p>
        </p:txBody>
      </p:sp>
      <p:sp>
        <p:nvSpPr>
          <p:cNvPr id="3" name="Slide Number Placeholder 2"/>
          <p:cNvSpPr>
            <a:spLocks noGrp="1"/>
          </p:cNvSpPr>
          <p:nvPr>
            <p:ph type="sldNum" sz="quarter" idx="12"/>
          </p:nvPr>
        </p:nvSpPr>
        <p:spPr/>
        <p:txBody>
          <a:bodyPr/>
          <a:lstStyle/>
          <a:p>
            <a:fld id="{0E9F5F07-A9C1-4EA6-89CC-32651328116D}"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533400"/>
            <a:ext cx="8229600" cy="5473891"/>
          </a:xfrm>
        </p:spPr>
        <p:txBody>
          <a:bodyPr>
            <a:normAutofit lnSpcReduction="10000"/>
          </a:bodyPr>
          <a:lstStyle/>
          <a:p>
            <a:pPr>
              <a:buNone/>
            </a:pPr>
            <a:r>
              <a:rPr lang="en-US" dirty="0" smtClean="0"/>
              <a:t>Reference</a:t>
            </a:r>
          </a:p>
          <a:p>
            <a:pPr>
              <a:buNone/>
            </a:pPr>
            <a:endParaRPr lang="en-US" dirty="0" smtClean="0"/>
          </a:p>
          <a:p>
            <a:pPr>
              <a:buNone/>
            </a:pPr>
            <a:r>
              <a:rPr lang="en-US" sz="1900" dirty="0" smtClean="0">
                <a:latin typeface="Arial" pitchFamily="34" charset="0"/>
                <a:cs typeface="Arial" pitchFamily="34" charset="0"/>
              </a:rPr>
              <a:t>Arora V N &amp; Chandra </a:t>
            </a:r>
            <a:r>
              <a:rPr lang="en-US" sz="1900" dirty="0" err="1" smtClean="0">
                <a:latin typeface="Arial" pitchFamily="34" charset="0"/>
                <a:cs typeface="Arial" pitchFamily="34" charset="0"/>
              </a:rPr>
              <a:t>Laxmi</a:t>
            </a:r>
            <a:r>
              <a:rPr lang="en-US" sz="1900" dirty="0" smtClean="0">
                <a:latin typeface="Arial" pitchFamily="34" charset="0"/>
                <a:cs typeface="Arial" pitchFamily="34" charset="0"/>
              </a:rPr>
              <a:t>: Improve Your Writing ,Oxford University </a:t>
            </a:r>
            <a:r>
              <a:rPr lang="en-US" sz="1900" dirty="0" smtClean="0">
                <a:latin typeface="Arial" pitchFamily="34" charset="0"/>
                <a:cs typeface="Arial" pitchFamily="34" charset="0"/>
              </a:rPr>
              <a:t>Press</a:t>
            </a:r>
          </a:p>
          <a:p>
            <a:pPr>
              <a:buNone/>
            </a:pPr>
            <a:r>
              <a:rPr lang="en-US" sz="1900" dirty="0" smtClean="0">
                <a:latin typeface="Arial" pitchFamily="34" charset="0"/>
                <a:cs typeface="Arial" pitchFamily="34" charset="0"/>
              </a:rPr>
              <a:t>Rizvi, A. R. ( 2018) ‘Effective Technical Communication’ 2nd edition, McGraw </a:t>
            </a:r>
            <a:r>
              <a:rPr lang="en-US" sz="1900" dirty="0" smtClean="0">
                <a:latin typeface="Arial" pitchFamily="34" charset="0"/>
                <a:cs typeface="Arial" pitchFamily="34" charset="0"/>
              </a:rPr>
              <a:t>Hill Education </a:t>
            </a:r>
            <a:r>
              <a:rPr lang="en-US" sz="1900" dirty="0" smtClean="0">
                <a:latin typeface="Arial" pitchFamily="34" charset="0"/>
                <a:cs typeface="Arial" pitchFamily="34" charset="0"/>
              </a:rPr>
              <a:t>Private Limited, Chennai</a:t>
            </a:r>
            <a:r>
              <a:rPr lang="en-US" sz="1900" dirty="0" smtClean="0">
                <a:latin typeface="Arial" pitchFamily="34" charset="0"/>
                <a:cs typeface="Arial" pitchFamily="34" charset="0"/>
              </a:rPr>
              <a:t>.</a:t>
            </a:r>
            <a:endParaRPr lang="en-US" sz="1900" dirty="0" smtClean="0">
              <a:latin typeface="Arial" pitchFamily="34" charset="0"/>
              <a:cs typeface="Arial" pitchFamily="34" charset="0"/>
            </a:endParaRPr>
          </a:p>
          <a:p>
            <a:endParaRPr lang="en-US" sz="1900" dirty="0" smtClean="0">
              <a:latin typeface="Arial" pitchFamily="34" charset="0"/>
              <a:cs typeface="Arial" pitchFamily="34" charset="0"/>
            </a:endParaRPr>
          </a:p>
          <a:p>
            <a:pPr>
              <a:buNone/>
            </a:pPr>
            <a:r>
              <a:rPr lang="en-US" sz="1900" dirty="0" smtClean="0">
                <a:latin typeface="Arial" pitchFamily="34" charset="0"/>
                <a:cs typeface="Arial" pitchFamily="34" charset="0"/>
                <a:hlinkClick r:id="rId2"/>
              </a:rPr>
              <a:t>https://</a:t>
            </a:r>
            <a:r>
              <a:rPr lang="en-US" sz="1900" dirty="0" smtClean="0">
                <a:latin typeface="Arial" pitchFamily="34" charset="0"/>
                <a:cs typeface="Arial" pitchFamily="34" charset="0"/>
                <a:hlinkClick r:id="rId2"/>
              </a:rPr>
              <a:t>www.yourarticlelibrary.com/business-communication/written-communication/written-communication-meaning-advantages-and-limitations/70195</a:t>
            </a:r>
            <a:endParaRPr lang="en-US" sz="1900" dirty="0" smtClean="0">
              <a:latin typeface="Arial" pitchFamily="34" charset="0"/>
              <a:cs typeface="Arial" pitchFamily="34" charset="0"/>
            </a:endParaRPr>
          </a:p>
          <a:p>
            <a:pPr>
              <a:buNone/>
            </a:pPr>
            <a:r>
              <a:rPr lang="en-US" sz="1900" dirty="0" err="1" smtClean="0">
                <a:latin typeface="Arial" pitchFamily="34" charset="0"/>
                <a:cs typeface="Arial" pitchFamily="34" charset="0"/>
              </a:rPr>
              <a:t>Chaturvedi</a:t>
            </a:r>
            <a:r>
              <a:rPr lang="en-US" sz="1900" dirty="0" smtClean="0">
                <a:latin typeface="Arial" pitchFamily="34" charset="0"/>
                <a:cs typeface="Arial" pitchFamily="34" charset="0"/>
              </a:rPr>
              <a:t>. P.D ( 2011). Business Communication: Concepts, Cases, and</a:t>
            </a:r>
          </a:p>
          <a:p>
            <a:pPr>
              <a:buNone/>
            </a:pPr>
            <a:r>
              <a:rPr lang="en-US" sz="1900" dirty="0" smtClean="0">
                <a:latin typeface="Arial" pitchFamily="34" charset="0"/>
                <a:cs typeface="Arial" pitchFamily="34" charset="0"/>
              </a:rPr>
              <a:t>Applications, Second edition, Pearson Education India.</a:t>
            </a:r>
          </a:p>
          <a:p>
            <a:pPr>
              <a:buNone/>
            </a:pPr>
            <a:r>
              <a:rPr lang="en-US" sz="1900" dirty="0" smtClean="0">
                <a:latin typeface="Arial" pitchFamily="34" charset="0"/>
                <a:cs typeface="Arial" pitchFamily="34" charset="0"/>
              </a:rPr>
              <a:t>Its online availability site:</a:t>
            </a:r>
          </a:p>
          <a:p>
            <a:pPr>
              <a:buNone/>
            </a:pPr>
            <a:r>
              <a:rPr lang="en-US" sz="1900" dirty="0" smtClean="0">
                <a:latin typeface="Arial" pitchFamily="34" charset="0"/>
                <a:cs typeface="Arial" pitchFamily="34" charset="0"/>
              </a:rPr>
              <a:t>https://docs.google.com/viewer?a=v&amp;pid=sites&amp;srcid=ZGVmYXVsdGRvbWFpbnxvbG</a:t>
            </a:r>
          </a:p>
          <a:p>
            <a:pPr>
              <a:buNone/>
            </a:pPr>
            <a:r>
              <a:rPr lang="en-US" sz="1900" dirty="0" smtClean="0">
                <a:latin typeface="Arial" pitchFamily="34" charset="0"/>
                <a:cs typeface="Arial" pitchFamily="34" charset="0"/>
              </a:rPr>
              <a:t>Vya2RyZXN8Z3g6MjU4MTc4NTNmMTdjMWVjNg</a:t>
            </a:r>
          </a:p>
          <a:p>
            <a:pPr>
              <a:buNone/>
            </a:pPr>
            <a:endParaRPr lang="en-US" dirty="0" smtClean="0"/>
          </a:p>
          <a:p>
            <a:pPr>
              <a:buNone/>
            </a:pPr>
            <a:endParaRPr lang="en-US" dirty="0"/>
          </a:p>
        </p:txBody>
      </p:sp>
      <p:sp>
        <p:nvSpPr>
          <p:cNvPr id="3" name="Slide Number Placeholder 2"/>
          <p:cNvSpPr>
            <a:spLocks noGrp="1"/>
          </p:cNvSpPr>
          <p:nvPr>
            <p:ph type="sldNum" sz="quarter" idx="12"/>
          </p:nvPr>
        </p:nvSpPr>
        <p:spPr/>
        <p:txBody>
          <a:bodyPr/>
          <a:lstStyle/>
          <a:p>
            <a:fld id="{0E9F5F07-A9C1-4EA6-89CC-32651328116D}" type="slidenum">
              <a:rPr lang="en-US" smtClean="0"/>
              <a:pPr/>
              <a:t>32</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1" name="Rectangle 3"/>
          <p:cNvSpPr>
            <a:spLocks noGrp="1" noChangeArrowheads="1"/>
          </p:cNvSpPr>
          <p:nvPr>
            <p:ph sz="quarter" idx="1"/>
          </p:nvPr>
        </p:nvSpPr>
        <p:spPr>
          <a:xfrm>
            <a:off x="381000" y="152400"/>
            <a:ext cx="8534400" cy="6477000"/>
          </a:xfrm>
          <a:solidFill>
            <a:schemeClr val="bg1"/>
          </a:solidFill>
        </p:spPr>
        <p:txBody>
          <a:bodyPr>
            <a:normAutofit/>
          </a:bodyPr>
          <a:lstStyle/>
          <a:p>
            <a:pPr algn="just">
              <a:lnSpc>
                <a:spcPct val="140000"/>
              </a:lnSpc>
            </a:pPr>
            <a:r>
              <a:rPr lang="en-US" sz="2800" dirty="0">
                <a:latin typeface="Calibri" pitchFamily="34" charset="0"/>
              </a:rPr>
              <a:t>Covering note: “I am enclosed herewith...”</a:t>
            </a:r>
          </a:p>
          <a:p>
            <a:pPr algn="just">
              <a:lnSpc>
                <a:spcPct val="140000"/>
              </a:lnSpc>
            </a:pPr>
            <a:r>
              <a:rPr lang="en-US" sz="2800" dirty="0">
                <a:latin typeface="Calibri" pitchFamily="34" charset="0"/>
              </a:rPr>
              <a:t>Another one: “Dear Sir: with reference to the above, please refer  to my below...”</a:t>
            </a:r>
          </a:p>
          <a:p>
            <a:pPr algn="just">
              <a:lnSpc>
                <a:spcPct val="140000"/>
              </a:lnSpc>
            </a:pPr>
            <a:r>
              <a:rPr lang="en-US" sz="2800" dirty="0">
                <a:latin typeface="Calibri" pitchFamily="34" charset="0"/>
              </a:rPr>
              <a:t>Another gem… Leave-letter from an employee who was performing his daughter's wedding: "as I am marrying my daughter, please grant a week's leave..“</a:t>
            </a:r>
          </a:p>
          <a:p>
            <a:pPr algn="just">
              <a:lnSpc>
                <a:spcPct val="140000"/>
              </a:lnSpc>
            </a:pPr>
            <a:r>
              <a:rPr lang="en-US" sz="2800" dirty="0">
                <a:latin typeface="Calibri" pitchFamily="34" charset="0"/>
              </a:rPr>
              <a:t>A candidate's application: "This has reference to your advertisement calling for a 'typist and an accountant - Male or Female'... As I am both! for the past several years and I can handle both, I am applying for the post.</a:t>
            </a:r>
          </a:p>
        </p:txBody>
      </p:sp>
      <p:sp>
        <p:nvSpPr>
          <p:cNvPr id="3" name="Slide Number Placeholder 2"/>
          <p:cNvSpPr>
            <a:spLocks noGrp="1"/>
          </p:cNvSpPr>
          <p:nvPr>
            <p:ph type="sldNum" sz="quarter" idx="12"/>
          </p:nvPr>
        </p:nvSpPr>
        <p:spPr/>
        <p:txBody>
          <a:bodyPr/>
          <a:lstStyle/>
          <a:p>
            <a:fld id="{0E9F5F07-A9C1-4EA6-89CC-32651328116D}"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229600" cy="5169091"/>
          </a:xfrm>
        </p:spPr>
        <p:txBody>
          <a:bodyPr/>
          <a:lstStyle/>
          <a:p>
            <a:r>
              <a:rPr lang="en-US" sz="2800" b="1" dirty="0" smtClean="0"/>
              <a:t>Reasons for Writing</a:t>
            </a:r>
          </a:p>
          <a:p>
            <a:endParaRPr lang="en-US" sz="2800" i="1" dirty="0" smtClean="0">
              <a:latin typeface="Times New Roman" pitchFamily="18" charset="0"/>
              <a:cs typeface="Times New Roman" pitchFamily="18" charset="0"/>
            </a:endParaRPr>
          </a:p>
          <a:p>
            <a:r>
              <a:rPr lang="en-US" sz="2800" i="1" dirty="0" smtClean="0">
                <a:latin typeface="Times New Roman" pitchFamily="18" charset="0"/>
                <a:cs typeface="Times New Roman" pitchFamily="18" charset="0"/>
              </a:rPr>
              <a:t>To Persuade (Persuasive)</a:t>
            </a:r>
          </a:p>
          <a:p>
            <a:r>
              <a:rPr lang="en-US" sz="2800" i="1" dirty="0" smtClean="0">
                <a:latin typeface="Times New Roman" pitchFamily="18" charset="0"/>
                <a:cs typeface="Times New Roman" pitchFamily="18" charset="0"/>
              </a:rPr>
              <a:t> To Inform (Expository)</a:t>
            </a:r>
          </a:p>
          <a:p>
            <a:r>
              <a:rPr lang="en-US" sz="2800" i="1" dirty="0" smtClean="0">
                <a:latin typeface="Times New Roman" pitchFamily="18" charset="0"/>
                <a:cs typeface="Times New Roman" pitchFamily="18" charset="0"/>
              </a:rPr>
              <a:t>To Entertain (Narrative/story)</a:t>
            </a:r>
          </a:p>
          <a:p>
            <a:r>
              <a:rPr lang="en-US" sz="2800" i="1" dirty="0" smtClean="0">
                <a:latin typeface="Times New Roman" pitchFamily="18" charset="0"/>
                <a:cs typeface="Times New Roman" pitchFamily="18" charset="0"/>
              </a:rPr>
              <a:t>Thoughts;</a:t>
            </a:r>
          </a:p>
          <a:p>
            <a:r>
              <a:rPr lang="en-US" sz="2800" i="1" dirty="0" smtClean="0">
                <a:latin typeface="Times New Roman" pitchFamily="18" charset="0"/>
                <a:cs typeface="Times New Roman" pitchFamily="18" charset="0"/>
              </a:rPr>
              <a:t>Feelings;</a:t>
            </a:r>
          </a:p>
          <a:p>
            <a:r>
              <a:rPr lang="en-US" sz="2800" i="1" dirty="0" smtClean="0">
                <a:latin typeface="Times New Roman" pitchFamily="18" charset="0"/>
                <a:cs typeface="Times New Roman" pitchFamily="18" charset="0"/>
              </a:rPr>
              <a:t>Self-expression;</a:t>
            </a:r>
          </a:p>
          <a:p>
            <a:r>
              <a:rPr lang="en-US" sz="2800" i="1" dirty="0" smtClean="0">
                <a:latin typeface="Times New Roman" pitchFamily="18" charset="0"/>
                <a:cs typeface="Times New Roman" pitchFamily="18" charset="0"/>
              </a:rPr>
              <a:t>Sharing some aspect of yourself with others.</a:t>
            </a:r>
          </a:p>
          <a:p>
            <a:endParaRPr lang="en-US" sz="2800" dirty="0">
              <a:latin typeface="Times New Roman" pitchFamily="18" charset="0"/>
              <a:cs typeface="Times New Roman" pitchFamily="18" charset="0"/>
            </a:endParaRPr>
          </a:p>
        </p:txBody>
      </p:sp>
      <p:sp>
        <p:nvSpPr>
          <p:cNvPr id="3" name="Slide Number Placeholder 2"/>
          <p:cNvSpPr>
            <a:spLocks noGrp="1"/>
          </p:cNvSpPr>
          <p:nvPr>
            <p:ph type="sldNum" sz="quarter" idx="12"/>
          </p:nvPr>
        </p:nvSpPr>
        <p:spPr/>
        <p:txBody>
          <a:bodyPr/>
          <a:lstStyle/>
          <a:p>
            <a:fld id="{0E9F5F07-A9C1-4EA6-89CC-32651328116D}"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328"/>
            <a:ext cx="8382000" cy="4525963"/>
          </a:xfrm>
        </p:spPr>
        <p:txBody>
          <a:bodyPr/>
          <a:lstStyle/>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It creates permanent record of evidence. It can be used for future reference.</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Promotes uniformity in policies and procedures.</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It can be sent to many persons at a time.</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It gives the receiver sufficient time to think, act   and    react.</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It is suitable for sending statistical data, chart, diagram, pictures, etc.</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It can be used as legal document.</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Advantage of being accurate and unambiguous.</a:t>
            </a:r>
          </a:p>
          <a:p>
            <a:pPr marL="812800" indent="-812800" algn="just">
              <a:lnSpc>
                <a:spcPct val="80000"/>
              </a:lnSpc>
              <a:buFont typeface="Wingdings" pitchFamily="2" charset="2"/>
              <a:buChar char="v"/>
            </a:pPr>
            <a:r>
              <a:rPr lang="en-US" sz="2400" dirty="0" smtClean="0">
                <a:latin typeface="Times New Roman" pitchFamily="18" charset="0"/>
                <a:cs typeface="Times New Roman" pitchFamily="18" charset="0"/>
              </a:rPr>
              <a:t>A good written communication can create goodwill and promote business.</a:t>
            </a:r>
          </a:p>
          <a:p>
            <a:endParaRPr lang="en-US" dirty="0"/>
          </a:p>
        </p:txBody>
      </p:sp>
      <p:sp>
        <p:nvSpPr>
          <p:cNvPr id="3" name="Title 2"/>
          <p:cNvSpPr>
            <a:spLocks noGrp="1"/>
          </p:cNvSpPr>
          <p:nvPr>
            <p:ph type="title"/>
          </p:nvPr>
        </p:nvSpPr>
        <p:spPr/>
        <p:txBody>
          <a:bodyPr>
            <a:normAutofit fontScale="90000"/>
          </a:bodyPr>
          <a:lstStyle/>
          <a:p>
            <a:r>
              <a:rPr lang="en-US" dirty="0" smtClean="0">
                <a:latin typeface="Calibri" pitchFamily="34" charset="0"/>
              </a:rPr>
              <a:t>Advantages of Written Communication</a:t>
            </a:r>
            <a:endParaRPr lang="en-US" dirty="0"/>
          </a:p>
        </p:txBody>
      </p:sp>
      <p:sp>
        <p:nvSpPr>
          <p:cNvPr id="4" name="Slide Number Placeholder 3"/>
          <p:cNvSpPr>
            <a:spLocks noGrp="1"/>
          </p:cNvSpPr>
          <p:nvPr>
            <p:ph type="sldNum" sz="quarter" idx="12"/>
          </p:nvPr>
        </p:nvSpPr>
        <p:spPr/>
        <p:txBody>
          <a:bodyPr/>
          <a:lstStyle/>
          <a:p>
            <a:fld id="{0E9F5F07-A9C1-4EA6-89CC-32651328116D}"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143000"/>
            <a:ext cx="8534400" cy="4864291"/>
          </a:xfrm>
        </p:spPr>
        <p:txBody>
          <a:bodyPr>
            <a:normAutofit fontScale="92500" lnSpcReduction="20000"/>
          </a:bodyPr>
          <a:lstStyle/>
          <a:p>
            <a:pPr algn="just">
              <a:lnSpc>
                <a:spcPct val="90000"/>
              </a:lnSpc>
            </a:pPr>
            <a:r>
              <a:rPr lang="en-US" sz="2800" dirty="0" smtClean="0">
                <a:latin typeface="Calibri" pitchFamily="34" charset="0"/>
              </a:rPr>
              <a:t>Many </a:t>
            </a:r>
            <a:r>
              <a:rPr lang="en-US" sz="2800" b="1" i="1" dirty="0" smtClean="0">
                <a:latin typeface="Calibri" pitchFamily="34" charset="0"/>
              </a:rPr>
              <a:t>styles</a:t>
            </a:r>
            <a:r>
              <a:rPr lang="en-US" sz="2800" dirty="0" smtClean="0">
                <a:latin typeface="Calibri" pitchFamily="34" charset="0"/>
              </a:rPr>
              <a:t> of written communication:</a:t>
            </a:r>
          </a:p>
          <a:p>
            <a:pPr lvl="1" algn="just">
              <a:lnSpc>
                <a:spcPct val="90000"/>
              </a:lnSpc>
            </a:pPr>
            <a:r>
              <a:rPr lang="en-US" sz="2800" i="1" dirty="0" smtClean="0">
                <a:latin typeface="Calibri" pitchFamily="34" charset="0"/>
              </a:rPr>
              <a:t>Letters. </a:t>
            </a:r>
          </a:p>
          <a:p>
            <a:pPr lvl="1" algn="just">
              <a:lnSpc>
                <a:spcPct val="90000"/>
              </a:lnSpc>
            </a:pPr>
            <a:r>
              <a:rPr lang="en-US" sz="2800" i="1" dirty="0" smtClean="0">
                <a:latin typeface="Calibri" pitchFamily="34" charset="0"/>
              </a:rPr>
              <a:t>Email.  </a:t>
            </a:r>
          </a:p>
          <a:p>
            <a:pPr lvl="1" algn="just">
              <a:lnSpc>
                <a:spcPct val="90000"/>
              </a:lnSpc>
            </a:pPr>
            <a:r>
              <a:rPr lang="en-US" sz="2800" i="1" dirty="0" smtClean="0">
                <a:latin typeface="Calibri" pitchFamily="34" charset="0"/>
              </a:rPr>
              <a:t>SMS.  </a:t>
            </a:r>
          </a:p>
          <a:p>
            <a:pPr lvl="1" algn="just">
              <a:lnSpc>
                <a:spcPct val="90000"/>
              </a:lnSpc>
            </a:pPr>
            <a:r>
              <a:rPr lang="en-US" sz="2800" i="1" dirty="0" smtClean="0">
                <a:latin typeface="Calibri" pitchFamily="34" charset="0"/>
              </a:rPr>
              <a:t>CVs and job applications.  </a:t>
            </a:r>
          </a:p>
          <a:p>
            <a:pPr lvl="1" algn="just">
              <a:lnSpc>
                <a:spcPct val="90000"/>
              </a:lnSpc>
            </a:pPr>
            <a:r>
              <a:rPr lang="en-US" sz="2800" i="1" dirty="0" smtClean="0">
                <a:latin typeface="Calibri" pitchFamily="34" charset="0"/>
              </a:rPr>
              <a:t>Websites.  Reports.  Theses and dissertations.  Academic papers.  Posters.  Exams</a:t>
            </a:r>
            <a:r>
              <a:rPr lang="en-US" sz="2800" dirty="0" smtClean="0">
                <a:latin typeface="Calibri" pitchFamily="34" charset="0"/>
              </a:rPr>
              <a:t>…</a:t>
            </a:r>
          </a:p>
          <a:p>
            <a:pPr lvl="1" algn="just">
              <a:lnSpc>
                <a:spcPct val="90000"/>
              </a:lnSpc>
              <a:buFont typeface="Wingdings" pitchFamily="2" charset="2"/>
              <a:buNone/>
            </a:pPr>
            <a:endParaRPr lang="en-US" sz="2800" dirty="0" smtClean="0">
              <a:latin typeface="Calibri" pitchFamily="34" charset="0"/>
            </a:endParaRPr>
          </a:p>
          <a:p>
            <a:pPr algn="just">
              <a:lnSpc>
                <a:spcPct val="90000"/>
              </a:lnSpc>
            </a:pPr>
            <a:r>
              <a:rPr lang="en-US" sz="2800" dirty="0" smtClean="0">
                <a:latin typeface="Calibri" pitchFamily="34" charset="0"/>
              </a:rPr>
              <a:t>Do we write the same way for all of them?</a:t>
            </a:r>
          </a:p>
          <a:p>
            <a:pPr algn="just">
              <a:lnSpc>
                <a:spcPct val="90000"/>
              </a:lnSpc>
              <a:buFont typeface="Wingdings" pitchFamily="2" charset="2"/>
              <a:buNone/>
            </a:pPr>
            <a:endParaRPr lang="en-US" sz="2800" dirty="0" smtClean="0">
              <a:latin typeface="Calibri" pitchFamily="34" charset="0"/>
            </a:endParaRPr>
          </a:p>
          <a:p>
            <a:pPr algn="just">
              <a:lnSpc>
                <a:spcPct val="90000"/>
              </a:lnSpc>
            </a:pPr>
            <a:r>
              <a:rPr lang="en-US" sz="2800" dirty="0" smtClean="0">
                <a:latin typeface="Calibri" pitchFamily="34" charset="0"/>
              </a:rPr>
              <a:t>Why are there different styles?</a:t>
            </a:r>
          </a:p>
          <a:p>
            <a:pPr algn="just">
              <a:lnSpc>
                <a:spcPct val="90000"/>
              </a:lnSpc>
              <a:buFont typeface="Wingdings" pitchFamily="2" charset="2"/>
              <a:buNone/>
            </a:pPr>
            <a:endParaRPr lang="en-US" sz="2800" dirty="0" smtClean="0">
              <a:latin typeface="Calibri" pitchFamily="34" charset="0"/>
            </a:endParaRPr>
          </a:p>
          <a:p>
            <a:pPr algn="just">
              <a:lnSpc>
                <a:spcPct val="90000"/>
              </a:lnSpc>
            </a:pPr>
            <a:r>
              <a:rPr lang="en-US" sz="2800" dirty="0" smtClean="0">
                <a:latin typeface="Calibri" pitchFamily="34" charset="0"/>
              </a:rPr>
              <a:t>Be careful—</a:t>
            </a:r>
            <a:r>
              <a:rPr lang="en-US" sz="2800" b="1" i="1" dirty="0" smtClean="0">
                <a:latin typeface="Calibri" pitchFamily="34" charset="0"/>
              </a:rPr>
              <a:t>the style you use is part of what you’re communicating</a:t>
            </a:r>
            <a:r>
              <a:rPr lang="en-US" sz="2800" dirty="0" smtClean="0">
                <a:latin typeface="Calibri" pitchFamily="34" charset="0"/>
              </a:rPr>
              <a:t>!</a:t>
            </a:r>
            <a:endParaRPr lang="en-GB" sz="2800" dirty="0" smtClean="0">
              <a:latin typeface="Calibri" pitchFamily="34" charset="0"/>
            </a:endParaRPr>
          </a:p>
          <a:p>
            <a:endParaRPr lang="en-US" dirty="0"/>
          </a:p>
        </p:txBody>
      </p:sp>
      <p:sp>
        <p:nvSpPr>
          <p:cNvPr id="3" name="Title 2"/>
          <p:cNvSpPr>
            <a:spLocks noGrp="1"/>
          </p:cNvSpPr>
          <p:nvPr>
            <p:ph type="title"/>
          </p:nvPr>
        </p:nvSpPr>
        <p:spPr/>
        <p:txBody>
          <a:bodyPr/>
          <a:lstStyle/>
          <a:p>
            <a:r>
              <a:rPr lang="en-US" dirty="0" smtClean="0">
                <a:latin typeface="Calibri" pitchFamily="34" charset="0"/>
              </a:rPr>
              <a:t>Styles of Communication</a:t>
            </a:r>
            <a:endParaRPr lang="en-US" dirty="0"/>
          </a:p>
        </p:txBody>
      </p:sp>
      <p:sp>
        <p:nvSpPr>
          <p:cNvPr id="4" name="Slide Number Placeholder 3"/>
          <p:cNvSpPr>
            <a:spLocks noGrp="1"/>
          </p:cNvSpPr>
          <p:nvPr>
            <p:ph type="sldNum" sz="quarter" idx="12"/>
          </p:nvPr>
        </p:nvSpPr>
        <p:spPr/>
        <p:txBody>
          <a:bodyPr/>
          <a:lstStyle/>
          <a:p>
            <a:fld id="{0E9F5F07-A9C1-4EA6-89CC-32651328116D}"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latin typeface="Calibri" pitchFamily="34" charset="0"/>
              </a:rPr>
              <a:t>Examples of Bad Style</a:t>
            </a:r>
            <a:endParaRPr lang="en-US" dirty="0"/>
          </a:p>
        </p:txBody>
      </p:sp>
      <p:sp>
        <p:nvSpPr>
          <p:cNvPr id="22" name="Rectangle 21"/>
          <p:cNvSpPr/>
          <p:nvPr/>
        </p:nvSpPr>
        <p:spPr>
          <a:xfrm>
            <a:off x="381000" y="1371600"/>
            <a:ext cx="8382000" cy="3539430"/>
          </a:xfrm>
          <a:prstGeom prst="rect">
            <a:avLst/>
          </a:prstGeom>
        </p:spPr>
        <p:txBody>
          <a:bodyPr wrap="square">
            <a:spAutoFit/>
          </a:bodyPr>
          <a:lstStyle/>
          <a:p>
            <a:pPr algn="just">
              <a:buFont typeface="Wingdings" pitchFamily="2" charset="2"/>
              <a:buNone/>
            </a:pPr>
            <a:r>
              <a:rPr lang="en-US" sz="2800" dirty="0" smtClean="0">
                <a:latin typeface="Calibri" pitchFamily="34" charset="0"/>
              </a:rPr>
              <a:t>“</a:t>
            </a:r>
            <a:r>
              <a:rPr lang="en-GB" sz="2800" dirty="0" smtClean="0">
                <a:latin typeface="Calibri" pitchFamily="34" charset="0"/>
              </a:rPr>
              <a:t>In view of the restrictions on the use of acetyl hydride derivatives as anti-bacterial agents imposed by recent secondary legislation, the attention of members of the estates maintenance staff is drawn to the need, subject to any overriding health and safety considerations, to avoid using proprietary anti-bacterial agents that do not display the relevant certification mark.</a:t>
            </a:r>
            <a:r>
              <a:rPr lang="en-US" sz="2800" dirty="0" smtClean="0">
                <a:latin typeface="Calibri" pitchFamily="34" charset="0"/>
              </a:rPr>
              <a:t>”</a:t>
            </a:r>
            <a:endParaRPr lang="en-GB" sz="2800" dirty="0" smtClean="0">
              <a:latin typeface="Calibri" pitchFamily="34" charset="0"/>
            </a:endParaRPr>
          </a:p>
          <a:p>
            <a:pPr algn="just">
              <a:buFont typeface="Wingdings" pitchFamily="2" charset="2"/>
              <a:buNone/>
            </a:pPr>
            <a:r>
              <a:rPr lang="en-GB" sz="2800" i="1" dirty="0" smtClean="0">
                <a:latin typeface="Calibri" pitchFamily="34" charset="0"/>
              </a:rPr>
              <a:t>		[from instructions issued to cleaners]</a:t>
            </a:r>
            <a:endParaRPr lang="en-GB" sz="2800" dirty="0">
              <a:latin typeface="Calibri" pitchFamily="34" charset="0"/>
            </a:endParaRPr>
          </a:p>
        </p:txBody>
      </p:sp>
      <p:sp>
        <p:nvSpPr>
          <p:cNvPr id="4" name="Slide Number Placeholder 3"/>
          <p:cNvSpPr>
            <a:spLocks noGrp="1"/>
          </p:cNvSpPr>
          <p:nvPr>
            <p:ph type="sldNum" sz="quarter" idx="12"/>
          </p:nvPr>
        </p:nvSpPr>
        <p:spPr/>
        <p:txBody>
          <a:bodyPr/>
          <a:lstStyle/>
          <a:p>
            <a:fld id="{0E9F5F07-A9C1-4EA6-89CC-32651328116D}"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nSpc>
                <a:spcPct val="90000"/>
              </a:lnSpc>
              <a:buFont typeface="Wingdings" pitchFamily="2" charset="2"/>
              <a:buNone/>
            </a:pPr>
            <a:r>
              <a:rPr lang="en-US" sz="2800" dirty="0" smtClean="0">
                <a:latin typeface="Calibri" pitchFamily="34" charset="0"/>
              </a:rPr>
              <a:t>“</a:t>
            </a:r>
            <a:r>
              <a:rPr lang="en-US" sz="2800" i="1" dirty="0" err="1" smtClean="0">
                <a:latin typeface="Calibri" pitchFamily="34" charset="0"/>
              </a:rPr>
              <a:t>i</a:t>
            </a:r>
            <a:r>
              <a:rPr lang="en-US" sz="2800" i="1" dirty="0" smtClean="0">
                <a:latin typeface="Calibri" pitchFamily="34" charset="0"/>
              </a:rPr>
              <a:t> want more info about use of hash </a:t>
            </a:r>
            <a:r>
              <a:rPr lang="en-US" sz="2800" i="1" dirty="0" err="1" smtClean="0">
                <a:latin typeface="Calibri" pitchFamily="34" charset="0"/>
              </a:rPr>
              <a:t>tabls</a:t>
            </a:r>
            <a:r>
              <a:rPr lang="en-US" sz="2800" i="1" dirty="0" smtClean="0">
                <a:latin typeface="Calibri" pitchFamily="34" charset="0"/>
              </a:rPr>
              <a:t> </a:t>
            </a:r>
            <a:r>
              <a:rPr lang="en-US" sz="2800" i="1" dirty="0" err="1" smtClean="0">
                <a:latin typeface="Calibri" pitchFamily="34" charset="0"/>
              </a:rPr>
              <a:t>pls</a:t>
            </a:r>
            <a:r>
              <a:rPr lang="en-US" sz="2800" i="1" dirty="0" smtClean="0">
                <a:latin typeface="Calibri" pitchFamily="34" charset="0"/>
              </a:rPr>
              <a:t> send 2 me  thx</a:t>
            </a:r>
            <a:r>
              <a:rPr lang="en-US" sz="2800" dirty="0" smtClean="0">
                <a:latin typeface="Calibri" pitchFamily="34" charset="0"/>
              </a:rPr>
              <a:t>”</a:t>
            </a:r>
          </a:p>
          <a:p>
            <a:pPr algn="r">
              <a:lnSpc>
                <a:spcPct val="90000"/>
              </a:lnSpc>
              <a:buFont typeface="Wingdings" pitchFamily="2" charset="2"/>
              <a:buNone/>
            </a:pPr>
            <a:r>
              <a:rPr lang="en-US" sz="2800" dirty="0" smtClean="0">
                <a:latin typeface="Calibri" pitchFamily="34" charset="0"/>
              </a:rPr>
              <a:t>[The entire text of an email to a teacher about an assignment.]</a:t>
            </a:r>
          </a:p>
          <a:p>
            <a:pPr algn="r">
              <a:lnSpc>
                <a:spcPct val="90000"/>
              </a:lnSpc>
              <a:buFont typeface="Wingdings" pitchFamily="2" charset="2"/>
              <a:buNone/>
            </a:pPr>
            <a:endParaRPr lang="en-US" sz="2800" dirty="0" smtClean="0">
              <a:latin typeface="Calibri" pitchFamily="34" charset="0"/>
            </a:endParaRPr>
          </a:p>
          <a:p>
            <a:pPr>
              <a:lnSpc>
                <a:spcPct val="90000"/>
              </a:lnSpc>
            </a:pPr>
            <a:r>
              <a:rPr lang="en-US" sz="2800" dirty="0" smtClean="0">
                <a:latin typeface="Calibri" pitchFamily="34" charset="0"/>
              </a:rPr>
              <a:t>No name (who is this person?)</a:t>
            </a:r>
          </a:p>
          <a:p>
            <a:pPr>
              <a:lnSpc>
                <a:spcPct val="90000"/>
              </a:lnSpc>
            </a:pPr>
            <a:r>
              <a:rPr lang="en-US" sz="2800" dirty="0" smtClean="0">
                <a:latin typeface="Calibri" pitchFamily="34" charset="0"/>
              </a:rPr>
              <a:t>No punctuation; hard to read.</a:t>
            </a:r>
          </a:p>
          <a:p>
            <a:pPr>
              <a:lnSpc>
                <a:spcPct val="90000"/>
              </a:lnSpc>
            </a:pPr>
            <a:r>
              <a:rPr lang="en-US" sz="2800" dirty="0" smtClean="0">
                <a:latin typeface="Calibri" pitchFamily="34" charset="0"/>
              </a:rPr>
              <a:t>Not very polite (demanding).</a:t>
            </a:r>
          </a:p>
          <a:p>
            <a:pPr>
              <a:lnSpc>
                <a:spcPct val="90000"/>
              </a:lnSpc>
            </a:pPr>
            <a:r>
              <a:rPr lang="en-US" sz="2800" dirty="0" smtClean="0">
                <a:latin typeface="Calibri" pitchFamily="34" charset="0"/>
              </a:rPr>
              <a:t>Not clear (exactly what information do they need?)</a:t>
            </a:r>
          </a:p>
          <a:p>
            <a:pPr>
              <a:lnSpc>
                <a:spcPct val="90000"/>
              </a:lnSpc>
            </a:pPr>
            <a:r>
              <a:rPr lang="en-US" sz="2800" dirty="0" smtClean="0">
                <a:latin typeface="Calibri" pitchFamily="34" charset="0"/>
              </a:rPr>
              <a:t>Text speak is not really appropriate in an email to a lecturer.  </a:t>
            </a:r>
            <a:endParaRPr lang="en-GB" sz="2800" dirty="0" smtClean="0">
              <a:latin typeface="Calibri" pitchFamily="34" charset="0"/>
            </a:endParaRPr>
          </a:p>
          <a:p>
            <a:endParaRPr lang="en-US" dirty="0"/>
          </a:p>
        </p:txBody>
      </p:sp>
      <p:sp>
        <p:nvSpPr>
          <p:cNvPr id="3" name="Title 2"/>
          <p:cNvSpPr>
            <a:spLocks noGrp="1"/>
          </p:cNvSpPr>
          <p:nvPr>
            <p:ph type="title"/>
          </p:nvPr>
        </p:nvSpPr>
        <p:spPr/>
        <p:txBody>
          <a:bodyPr/>
          <a:lstStyle/>
          <a:p>
            <a:r>
              <a:rPr lang="en-US" dirty="0" smtClean="0">
                <a:latin typeface="Calibri" pitchFamily="34" charset="0"/>
              </a:rPr>
              <a:t>…and Another</a:t>
            </a:r>
            <a:endParaRPr lang="en-US" dirty="0"/>
          </a:p>
        </p:txBody>
      </p:sp>
      <p:sp>
        <p:nvSpPr>
          <p:cNvPr id="4" name="Slide Number Placeholder 3"/>
          <p:cNvSpPr>
            <a:spLocks noGrp="1"/>
          </p:cNvSpPr>
          <p:nvPr>
            <p:ph type="sldNum" sz="quarter" idx="12"/>
          </p:nvPr>
        </p:nvSpPr>
        <p:spPr/>
        <p:txBody>
          <a:bodyPr/>
          <a:lstStyle/>
          <a:p>
            <a:fld id="{0E9F5F07-A9C1-4EA6-89CC-32651328116D}"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175</TotalTime>
  <Words>1352</Words>
  <Application>Microsoft Office PowerPoint</Application>
  <PresentationFormat>On-screen Show (4:3)</PresentationFormat>
  <Paragraphs>289</Paragraphs>
  <Slides>32</Slides>
  <Notes>1</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4" baseType="lpstr">
      <vt:lpstr>Concourse</vt:lpstr>
      <vt:lpstr>Clip</vt:lpstr>
      <vt:lpstr>Slide 1</vt:lpstr>
      <vt:lpstr>Key points to be covered</vt:lpstr>
      <vt:lpstr>Some Interesting Blunders…</vt:lpstr>
      <vt:lpstr>Slide 4</vt:lpstr>
      <vt:lpstr>Slide 5</vt:lpstr>
      <vt:lpstr>Advantages of Written Communication</vt:lpstr>
      <vt:lpstr>Styles of Communication</vt:lpstr>
      <vt:lpstr>Examples of Bad Style</vt:lpstr>
      <vt:lpstr>…and Another</vt:lpstr>
      <vt:lpstr>Slide 10</vt:lpstr>
      <vt:lpstr>Elements of writing</vt:lpstr>
      <vt:lpstr>Principles of Choosing Words</vt:lpstr>
      <vt:lpstr> Tips on Choice of Words</vt:lpstr>
      <vt:lpstr>1) Use  Familiar Words</vt:lpstr>
      <vt:lpstr>2) Use Concrete Words</vt:lpstr>
      <vt:lpstr> 3) Use of single words in place of circumlocution </vt:lpstr>
      <vt:lpstr>4) Short v/s long words</vt:lpstr>
      <vt:lpstr>Slide 18</vt:lpstr>
      <vt:lpstr>Use Strong words </vt:lpstr>
      <vt:lpstr>Slide 20</vt:lpstr>
      <vt:lpstr>Developing Sentences</vt:lpstr>
      <vt:lpstr>Slide 22</vt:lpstr>
      <vt:lpstr>Effective Paragraphs</vt:lpstr>
      <vt:lpstr>Slide 24</vt:lpstr>
      <vt:lpstr>Slide 25</vt:lpstr>
      <vt:lpstr>Types of Paragraphs</vt:lpstr>
      <vt:lpstr>Aspects of text organisation</vt:lpstr>
      <vt:lpstr>Slide 28</vt:lpstr>
      <vt:lpstr>Punctuation</vt:lpstr>
      <vt:lpstr>Reference</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Nilu</dc:creator>
  <cp:lastModifiedBy>monali</cp:lastModifiedBy>
  <cp:revision>28</cp:revision>
  <dcterms:created xsi:type="dcterms:W3CDTF">2020-09-03T08:11:20Z</dcterms:created>
  <dcterms:modified xsi:type="dcterms:W3CDTF">2020-11-17T13:45:59Z</dcterms:modified>
</cp:coreProperties>
</file>