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9718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 Introduction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/>
              <a:t>     </a:t>
            </a:r>
            <a:r>
              <a:rPr lang="en-US" sz="2400" dirty="0" smtClean="0"/>
              <a:t>Course outcomes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    Syllabus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       Evaluation criteria</a:t>
            </a:r>
            <a:r>
              <a:rPr lang="en-US" sz="3200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0668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Lecture 1                                     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Brush Script MT" pitchFamily="66" charset="0"/>
              </a:rPr>
              <a:t>ELECTRICAL SCIENCE-1</a:t>
            </a:r>
            <a:endParaRPr lang="en-US" sz="3200" dirty="0" smtClean="0"/>
          </a:p>
          <a:p>
            <a:r>
              <a:rPr lang="en-US" sz="3200" dirty="0" smtClean="0">
                <a:solidFill>
                  <a:schemeClr val="tx2"/>
                </a:solidFill>
              </a:rPr>
              <a:t>15B11EC111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Pre-requisites:</a:t>
            </a:r>
            <a:r>
              <a:rPr lang="en-US" sz="2400" dirty="0" smtClean="0"/>
              <a:t> Fundamental physics, Calculus, Complex Variables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Course credits: </a:t>
            </a:r>
            <a:r>
              <a:rPr lang="en-US" sz="2400" dirty="0" smtClean="0"/>
              <a:t>4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chemeClr val="tx2"/>
                </a:solidFill>
              </a:rPr>
              <a:t>Semester:</a:t>
            </a:r>
            <a:r>
              <a:rPr lang="en-US" sz="2400" dirty="0" smtClean="0"/>
              <a:t> 2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Course Focus</a:t>
            </a:r>
            <a:r>
              <a:rPr lang="en-US" sz="2400" dirty="0" smtClean="0"/>
              <a:t>: Foundations of Electronics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62000" y="533401"/>
          <a:ext cx="7924800" cy="6116960"/>
        </p:xfrm>
        <a:graphic>
          <a:graphicData uri="http://schemas.openxmlformats.org/drawingml/2006/table">
            <a:tbl>
              <a:tblPr/>
              <a:tblGrid>
                <a:gridCol w="857463"/>
                <a:gridCol w="5697931"/>
                <a:gridCol w="1369406"/>
              </a:tblGrid>
              <a:tr h="777471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COURSE OUTCOMES</a:t>
                      </a:r>
                      <a:endParaRPr lang="en-US" sz="32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COGNITIVE LEVELS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C113.1.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Mangal"/>
                        </a:rPr>
                        <a:t>Recall the concepts of voltage, current, power and energy for different circuit elements. Apply the Kirchhoff laws and different analyzing techniques to identify the different circuit parameters.</a:t>
                      </a:r>
                      <a:endParaRPr lang="en-US" sz="18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Applying 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(Level III)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Mangal"/>
                        </a:rPr>
                        <a:t>C113.2.</a:t>
                      </a:r>
                      <a:endParaRPr lang="en-US" sz="16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Mangal"/>
                        </a:rPr>
                        <a:t>Define and apply the networks theorems in the complex AC and DC circuits, networks. Demonstrate the physical model for given Sinusoidal AC signal and construct the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Mangal"/>
                        </a:rPr>
                        <a:t>phasor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Mangal"/>
                        </a:rPr>
                        <a:t> diagrams.</a:t>
                      </a:r>
                      <a:endParaRPr lang="en-US" sz="18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Applying 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(Level III)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0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C113.3.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Mangal"/>
                        </a:rPr>
                        <a:t>Demonstrate the concept of resonance and operate different instrumental and measurement equipments. </a:t>
                      </a:r>
                      <a:endParaRPr lang="en-US" sz="18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Understanding 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(Level II)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35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Mangal"/>
                        </a:rPr>
                        <a:t>C113.4.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Mangal"/>
                        </a:rPr>
                        <a:t>Demonstrate the construction and working of single phase transformer</a:t>
                      </a:r>
                      <a:endParaRPr lang="en-US" sz="180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Mangal"/>
                        </a:rPr>
                        <a:t>Understanding 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Mangal"/>
                        </a:rPr>
                        <a:t>(Level II)</a:t>
                      </a:r>
                      <a:endParaRPr lang="en-US" sz="1600" dirty="0">
                        <a:latin typeface="Calibri"/>
                        <a:ea typeface="Times New Roman"/>
                        <a:cs typeface="Mang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8077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COURSE OUTLINE</a:t>
            </a:r>
          </a:p>
          <a:p>
            <a:endParaRPr 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533400"/>
          <a:ext cx="8610600" cy="5876778"/>
        </p:xfrm>
        <a:graphic>
          <a:graphicData uri="http://schemas.openxmlformats.org/drawingml/2006/table">
            <a:tbl>
              <a:tblPr/>
              <a:tblGrid>
                <a:gridCol w="914400"/>
                <a:gridCol w="1371600"/>
                <a:gridCol w="4750745"/>
                <a:gridCol w="1573855"/>
              </a:tblGrid>
              <a:tr h="685800">
                <a:tc>
                  <a:txBody>
                    <a:bodyPr/>
                    <a:lstStyle/>
                    <a:p>
                      <a:pPr marL="61595" marR="169545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Module No.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595" marR="513715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Title of the Module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Topics in the Module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0" marR="115570" indent="-3175"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No. of Lectures for the module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2587">
                <a:tc>
                  <a:txBody>
                    <a:bodyPr/>
                    <a:lstStyle/>
                    <a:p>
                      <a:pPr marL="61595" marR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/>
                          <a:ea typeface="Times New Roman"/>
                          <a:cs typeface="Times New Roman"/>
                        </a:rPr>
                        <a:t>1.</a:t>
                      </a:r>
                      <a:endParaRPr lang="en-US" sz="12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595" marR="0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Basic Concepts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5245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Voltage, Current, Power and Energy analysis for Circuit elements (R, L, C), Independent and Dependent Sources, Kirchhoff's Laws, Voltage Divider rule, Current</a:t>
                      </a:r>
                      <a:r>
                        <a:rPr lang="en-US" sz="1500" spc="265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Divider</a:t>
                      </a:r>
                    </a:p>
                    <a:p>
                      <a:pPr marL="62865" marR="0">
                        <a:lnSpc>
                          <a:spcPts val="11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rule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606">
                <a:tc>
                  <a:txBody>
                    <a:bodyPr/>
                    <a:lstStyle/>
                    <a:p>
                      <a:pPr marL="61595" marR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2.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595" marR="548640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DC Circuit Analysis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104775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Star-Delta Transformation, Source transformation, Mesh and </a:t>
                      </a: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</a:rPr>
                        <a:t>Supermesh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 Analysis, Nodal and super nodal</a:t>
                      </a:r>
                      <a:r>
                        <a:rPr lang="en-US" sz="1500" spc="-4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Analysis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606">
                <a:tc>
                  <a:txBody>
                    <a:bodyPr/>
                    <a:lstStyle/>
                    <a:p>
                      <a:pPr marL="61595" marR="0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3.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595" marR="0">
                        <a:lnSpc>
                          <a:spcPts val="1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Network Theorems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Superposition Theorem, </a:t>
                      </a: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</a:rPr>
                        <a:t>Thevenin’s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 Theorem, Norton’s Theorem, Maximum Power Transfer Theorem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algn="ctr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142">
                <a:tc>
                  <a:txBody>
                    <a:bodyPr/>
                    <a:lstStyle/>
                    <a:p>
                      <a:pPr marL="61595" marR="0">
                        <a:spcBef>
                          <a:spcPts val="365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4.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595" marR="160655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Sinusoidal Steady State Analysis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3340" algn="just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Physical Model for a Sinusoid, Average Value, Effective Value, </a:t>
                      </a: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</a:rPr>
                        <a:t>Phasor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 presentation, Addition of </a:t>
                      </a: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</a:rPr>
                        <a:t>Phasor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 using Complex Numbers, Concepts of impedance and admittance.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algn="ctr">
                        <a:spcBef>
                          <a:spcPts val="34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677">
                <a:tc>
                  <a:txBody>
                    <a:bodyPr/>
                    <a:lstStyle/>
                    <a:p>
                      <a:pPr marL="61595" marR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5.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595" marR="450215" algn="just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AC Network Analysis and Theorems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56515" algn="just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Mesh and Nodal analysis, Superposition Theorem, </a:t>
                      </a: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</a:rPr>
                        <a:t>Thevenin’s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 Theorem, Norton’s Theorem, Maximum Power Transfer Theorem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1606">
                <a:tc>
                  <a:txBody>
                    <a:bodyPr/>
                    <a:lstStyle/>
                    <a:p>
                      <a:pPr marL="61595" marR="0">
                        <a:spcBef>
                          <a:spcPts val="35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6.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595" marR="0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Resonant Circuits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104775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Series and Parallel resonance, frequency response of Series and Parallel resonance, Q-Factor, Bandwidth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algn="ctr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3034">
                <a:tc>
                  <a:txBody>
                    <a:bodyPr/>
                    <a:lstStyle/>
                    <a:p>
                      <a:pPr marL="61595" marR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7.</a:t>
                      </a:r>
                      <a:endParaRPr lang="en-US" sz="12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595" marR="506095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Electrical Instruments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68580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Essentials of an Instrument, Permanent Magnet Moving Coil (PMMC) Instruments, voltmeter, ammeter, Ohmmeter, Meter Sensitivity (Ohms-Per-Volt Rating); Loading Effect;</a:t>
                      </a:r>
                    </a:p>
                    <a:p>
                      <a:pPr marL="62865" marR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</a:rPr>
                        <a:t>Multimeter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; Cathode Ray Oscilloscope: Construction,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914401"/>
          <a:ext cx="7467602" cy="2971801"/>
        </p:xfrm>
        <a:graphic>
          <a:graphicData uri="http://schemas.openxmlformats.org/drawingml/2006/table">
            <a:tbl>
              <a:tblPr/>
              <a:tblGrid>
                <a:gridCol w="830871"/>
                <a:gridCol w="1450368"/>
                <a:gridCol w="4045378"/>
                <a:gridCol w="1140985"/>
              </a:tblGrid>
              <a:tr h="5513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0">
                        <a:lnSpc>
                          <a:spcPts val="1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62865" marR="0">
                        <a:lnSpc>
                          <a:spcPts val="123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Working 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and Applications. Function Generators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6261">
                <a:tc>
                  <a:txBody>
                    <a:bodyPr/>
                    <a:lstStyle/>
                    <a:p>
                      <a:pPr marL="61595" marR="0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8.</a:t>
                      </a:r>
                      <a:endParaRPr lang="en-US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1595" marR="447675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Single Phase Transformer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" marR="363855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Principle of operation, construction,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e.m.f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. equation, equivalent circuit, power losses, efficiency (simple numerical problems), introduction to auto transformer.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marR="0" algn="ctr">
                        <a:spcBef>
                          <a:spcPts val="33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4159">
                <a:tc gridSpan="3">
                  <a:txBody>
                    <a:bodyPr/>
                    <a:lstStyle/>
                    <a:p>
                      <a:pPr marL="0" marR="55245" algn="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Total number of Lectures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05765" marR="400685" algn="ctr">
                        <a:spcBef>
                          <a:spcPts val="36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42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EVALUATION CRITERIA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 l="25000" t="53333" r="9375" b="23333"/>
          <a:stretch>
            <a:fillRect/>
          </a:stretch>
        </p:blipFill>
        <p:spPr bwMode="auto">
          <a:xfrm>
            <a:off x="457200" y="1447800"/>
            <a:ext cx="8382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81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RECOMMENDED BOOKS:</a:t>
            </a:r>
          </a:p>
          <a:p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 l="24375" t="47778" r="8750" b="22222"/>
          <a:stretch>
            <a:fillRect/>
          </a:stretch>
        </p:blipFill>
        <p:spPr bwMode="auto">
          <a:xfrm>
            <a:off x="1" y="1066800"/>
            <a:ext cx="8915400" cy="22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424</Words>
  <Application>Microsoft Office PowerPoint</Application>
  <PresentationFormat>On-screen Show (4:3)</PresentationFormat>
  <Paragraphs>77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gaurav bhatiwada</dc:creator>
  <cp:lastModifiedBy>Neetu Joshi</cp:lastModifiedBy>
  <cp:revision>7</cp:revision>
  <dcterms:created xsi:type="dcterms:W3CDTF">2006-08-16T00:00:00Z</dcterms:created>
  <dcterms:modified xsi:type="dcterms:W3CDTF">2021-01-16T05:14:01Z</dcterms:modified>
</cp:coreProperties>
</file>