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8" r:id="rId2"/>
    <p:sldId id="267" r:id="rId3"/>
    <p:sldId id="256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8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980B1-45B1-4D6D-A606-F6620C3514D5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BAAC6-4E16-4530-9EE3-4C2A33864A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5783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3D0221-E478-4B0E-A8D3-D2973355B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E3FFE4-9531-4A12-BF1A-862B7F7D5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9DA49E1-3CEF-495D-B44D-CEE82B9A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DE3EC7-3762-49B8-AF88-20E6C2A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AB3762-5706-428A-9FD0-D96BAE84C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11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B02D01-5FEF-4C0A-AA19-D14D14FB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3544A5-C621-465E-9867-501221680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138056-6F14-4C55-807C-805CB2E1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345552-7D51-4D7E-BE22-69B34A408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95993-3DA6-4C08-9BA2-3B8AD9E2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5048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0D7EB64-DCD0-4445-94CF-246A3BECE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B9A7931-BA2B-4044-8A9E-FCB5FA3D5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342B6E-5FD8-4084-855F-436E35DD1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C837B63-164C-4509-94FB-19D4C23F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14E99-A179-4B24-87E1-38E7A4CD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50111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882C69-ED0B-4514-B8F4-B27FD0D0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FA5D0-29BC-46A7-AC85-03A9F0373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9065C0-A41F-4482-BDC3-70ACAF26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BDF2790-3891-4EB7-82E0-5D555385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1BAE9C-FCEF-413E-9901-67AC5AC4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7930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ABCB0-70C0-4956-A5B3-D3CAA5F6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5FD65D-62CE-484A-A478-F4AC29419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752C63-893A-4F48-8F17-9ACCFDEE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CE3EF24-7C00-4D9D-A9EE-187F63FCA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644036-938E-405C-8A21-CEAFD8F6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219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100B8C-7205-460A-B603-E05DC9C4C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663A13-99C4-4523-A94D-82C48A33BF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A5A4CDF-72C7-425F-8906-048A7975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E3B1B2-FC47-4E96-BEAB-172B644D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AA96584-95E4-4DE7-B1FB-C1D310CCE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86F7EE5-3310-403A-AEE1-D2AAD30B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782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B68285-EBBD-49B2-8829-07CB08F3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B098B3-7113-4D75-8409-36E134E0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D0AE9A-F584-4040-924D-0E4D1F7B2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8C32087-7C14-4EA3-B877-10882EAE0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8942EF2-AA2C-4745-A20D-08E1FDC3E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5B883D0-233B-4D4E-B53A-32E0059C5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1B06E9-6D7D-4D10-BAA8-CF00CB98F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64D492B-ECB6-4CCE-9B5B-FB96221F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96654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7BD32E-00CB-47C0-B154-775C1073C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153CD39-5F3A-4F69-ABF2-355D47173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87A7CEA-9F99-4316-8D9B-192F0B1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EFD2F49-EE13-442A-8C36-1D64030E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14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4B4666C-AF0F-4280-9150-19FF7E66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DFB5028-AA01-46CF-83C3-079ABF23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D09C236-389B-48EE-B8B0-72F5C40D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1773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8CE62D-9D54-4796-86C4-5289DDA0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66EDB-D193-465D-B24B-4E8BA291D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30ED9C-C82E-474F-8DED-65D4CEB92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28D68B-B4A4-491C-A63F-2CA01F7D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D14E6B9-43D8-48C8-BDF6-DF5E860C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9D040BC-0F2F-486B-B62D-291708D1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1949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8C6932-7317-4C9B-B92B-7499DC8E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B857F1-1CEC-44C9-BAD1-95373B36D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5BC5B4-D7E5-46C1-9D37-501FC6555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817F02-2FC6-42FF-B266-DCFB654A8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27AB1A0-6CB3-42F6-AD48-25F00240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4E51C20-F31B-4351-970F-D314D553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70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62B6939-DAE6-433C-B7A7-04E7AE5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094036-E46B-4033-9842-3DE4DFEB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D3D132-704A-4107-B6A4-2967788D44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01FFA-C661-4002-8FF3-3F6F36ADF3BB}" type="datetimeFigureOut">
              <a:rPr lang="en-IN" smtClean="0"/>
              <a:pPr/>
              <a:t>01-03-2021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9B53CE-8428-4CA9-A139-0DF111D4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972085-C38F-4AA9-93D4-9261C4CD83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34CC4-3BF5-419B-B906-D402C0A7F20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8194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2209800" y="2644778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UNIT-3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Lecture-6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3313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A5480F-2E64-4408-B208-C9FD560FB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DEPENDENT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8CE75F-4250-4BA7-A5F7-3D8CC7A4F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39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RL AND MAXIMUM POWER DELIVERED TO THE LOAD OF THE CIRCUIT.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368963-F027-478A-9507-BEE87C7087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</a:blip>
          <a:srcRect b="2059"/>
          <a:stretch/>
        </p:blipFill>
        <p:spPr>
          <a:xfrm>
            <a:off x="2901439" y="2265467"/>
            <a:ext cx="5392816" cy="307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9843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CFA025-8C0E-43F3-B946-99BCB1992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EBE0B724-24F9-4138-B3C2-A72EE027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3573913" y="1246909"/>
            <a:ext cx="4730891" cy="2340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0347B1-E09D-4647-93CE-C6B1EBA7A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71" y="4233125"/>
            <a:ext cx="3565793" cy="643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6FC3495-BA51-4871-8E46-F3C8997F25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grayscl/>
          </a:blip>
          <a:srcRect t="1" r="5461" b="-9117"/>
          <a:stretch/>
        </p:blipFill>
        <p:spPr>
          <a:xfrm>
            <a:off x="3841771" y="5005722"/>
            <a:ext cx="2097211" cy="643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D166DFE-D130-40A3-999A-433B5276D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71" y="5630544"/>
            <a:ext cx="2411242" cy="5521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F204C33-B69F-4668-B552-BDC7E0CA107E}"/>
              </a:ext>
            </a:extLst>
          </p:cNvPr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3841771" y="6182729"/>
            <a:ext cx="3694526" cy="596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65F89A6-1BDD-44B3-8B68-1BEEF4B0568A}"/>
              </a:ext>
            </a:extLst>
          </p:cNvPr>
          <p:cNvSpPr txBox="1"/>
          <p:nvPr/>
        </p:nvSpPr>
        <p:spPr>
          <a:xfrm>
            <a:off x="3795546" y="3724562"/>
            <a:ext cx="5469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CIRCUIT VOLTAGE OF THE GIVEN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653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7B0A3-92BA-4413-B93F-8BDF70DC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CONTINUED..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57C2D7C-47BA-4CC2-B290-6D1DCD00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308929" y="1393036"/>
            <a:ext cx="3939144" cy="236584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D796DCD4-1D43-49BC-A9A1-36B302C74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08929" y="4392881"/>
            <a:ext cx="1717215" cy="5902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461EEAE-E2AE-409C-B5CE-133B1D0CFB79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308929" y="5121189"/>
            <a:ext cx="1033100" cy="448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458405-BCAD-4DE2-BB8D-185539BED83B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4308929" y="5745641"/>
            <a:ext cx="2642305" cy="51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3A4DE70-9856-4163-9C05-FAC8C46A02CC}"/>
              </a:ext>
            </a:extLst>
          </p:cNvPr>
          <p:cNvSpPr txBox="1"/>
          <p:nvPr/>
        </p:nvSpPr>
        <p:spPr>
          <a:xfrm>
            <a:off x="4283051" y="3881889"/>
            <a:ext cx="447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 CIRCUIT CURRENT FOR THE GIVEN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963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14798D-A1B9-4284-8258-E12C09270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CONTINUED..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38A681E1-1307-4076-96CB-28F475959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3925019" y="1625692"/>
            <a:ext cx="4408097" cy="23292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D25369-2730-4BA3-BBE7-A009B3976410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50899" y="5232308"/>
            <a:ext cx="3918266" cy="1057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42BD759-308C-45E7-A536-C6BD9DC47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900" y="4518638"/>
            <a:ext cx="2648308" cy="501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77DD199-9A02-49A3-8DAF-5227CF3EBB91}"/>
              </a:ext>
            </a:extLst>
          </p:cNvPr>
          <p:cNvSpPr txBox="1"/>
          <p:nvPr/>
        </p:nvSpPr>
        <p:spPr>
          <a:xfrm>
            <a:off x="3950900" y="4149306"/>
            <a:ext cx="433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EQUVALENT CIRCUIT OF THE GIVEN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8818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304801"/>
            <a:ext cx="1148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References</a:t>
            </a:r>
          </a:p>
          <a:p>
            <a:endParaRPr lang="en-US" sz="32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R.C. </a:t>
            </a:r>
            <a:r>
              <a:rPr lang="en-US" sz="2400" dirty="0" err="1" smtClean="0"/>
              <a:t>Dorf</a:t>
            </a:r>
            <a:r>
              <a:rPr lang="en-US" sz="2400" dirty="0" smtClean="0"/>
              <a:t> and James A. Svoboda, “Introduction to Electric Circuits”</a:t>
            </a:r>
            <a:r>
              <a:rPr lang="en-US" sz="2400" b="1" dirty="0" smtClean="0"/>
              <a:t>, </a:t>
            </a:r>
            <a:r>
              <a:rPr lang="en-US" sz="2400" dirty="0" smtClean="0"/>
              <a:t>9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John Wiley &amp; Sons, 2013.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D.C. </a:t>
            </a:r>
            <a:r>
              <a:rPr lang="en-US" sz="2400" dirty="0" err="1" smtClean="0"/>
              <a:t>Kulshreshtha</a:t>
            </a:r>
            <a:r>
              <a:rPr lang="en-US" sz="2400" dirty="0" smtClean="0"/>
              <a:t>, Basic Electrical Engineering, Revised 1</a:t>
            </a:r>
            <a:r>
              <a:rPr lang="en-US" sz="2400" baseline="30000" dirty="0" smtClean="0"/>
              <a:t>st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Tata Mc </a:t>
            </a:r>
            <a:r>
              <a:rPr lang="en-US" sz="2400" dirty="0" err="1" smtClean="0"/>
              <a:t>Graw</a:t>
            </a:r>
            <a:r>
              <a:rPr lang="en-US" sz="2400" dirty="0" smtClean="0"/>
              <a:t> Hill, 2017.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smtClean="0"/>
              <a:t>V. </a:t>
            </a:r>
            <a:r>
              <a:rPr lang="en-US" sz="2400" dirty="0" err="1" smtClean="0"/>
              <a:t>K.Mehta</a:t>
            </a:r>
            <a:r>
              <a:rPr lang="en-US" sz="2400" dirty="0" smtClean="0"/>
              <a:t>, </a:t>
            </a:r>
            <a:r>
              <a:rPr lang="en-US" sz="2400" dirty="0" err="1" smtClean="0"/>
              <a:t>Rohit</a:t>
            </a:r>
            <a:r>
              <a:rPr lang="en-US" sz="2400" dirty="0" smtClean="0"/>
              <a:t> Mehta, Basic Electrical Engineering, 6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, S. </a:t>
            </a:r>
            <a:r>
              <a:rPr lang="en-US" sz="2400" dirty="0" err="1" smtClean="0"/>
              <a:t>Chand</a:t>
            </a:r>
            <a:r>
              <a:rPr lang="en-US" sz="2400" dirty="0" smtClean="0"/>
              <a:t> Publishing, 2012.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2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59100"/>
            <a:ext cx="10515600" cy="556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Maximum power transfer theorem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Numericals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140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xmlns="" id="{73A25D70-4A55-4F72-B9C5-A69CDBF4DB4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xmlns="" id="{54957100-6D8B-4161-9F2F-C0A949EC84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xmlns="" id="{0BD8B065-EE51-4AE2-A94C-86249998FD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12C7C-A255-4A49-8ACF-B2F4670F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1635" y="1758392"/>
            <a:ext cx="5448730" cy="2387918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MAXIMUM POWER TRANSFER THEOREM</a:t>
            </a:r>
            <a:endParaRPr lang="en-IN" sz="5200" b="1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E8B0EB4-AAD3-4453-81DE-B41D448DA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71161" y="4200522"/>
            <a:ext cx="5449982" cy="6820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MODULE: 3</a:t>
            </a:r>
            <a:endParaRPr lang="en-IN" b="1" dirty="0">
              <a:solidFill>
                <a:schemeClr val="tx2"/>
              </a:solidFill>
            </a:endParaRPr>
          </a:p>
        </p:txBody>
      </p:sp>
      <p:grpSp>
        <p:nvGrpSpPr>
          <p:cNvPr id="33" name="Group 13">
            <a:extLst>
              <a:ext uri="{FF2B5EF4-FFF2-40B4-BE49-F238E27FC236}">
                <a16:creationId xmlns:a16="http://schemas.microsoft.com/office/drawing/2014/main" xmlns="" id="{18999293-B054-4B57-A26F-D04C2BB11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5E505D8A-F41A-450D-A648-E77DF6B8D8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5">
              <a:extLst>
                <a:ext uri="{FF2B5EF4-FFF2-40B4-BE49-F238E27FC236}">
                  <a16:creationId xmlns:a16="http://schemas.microsoft.com/office/drawing/2014/main" xmlns="" id="{E2BD6DCE-6A81-4F34-9958-67B578EA16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5C462BE8-CD72-48CF-8A7B-C716D2B99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xmlns="" id="{1C2CDB70-40F1-4D00-8F17-A532E732EB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19">
            <a:extLst>
              <a:ext uri="{FF2B5EF4-FFF2-40B4-BE49-F238E27FC236}">
                <a16:creationId xmlns:a16="http://schemas.microsoft.com/office/drawing/2014/main" xmlns="" id="{761945C4-D997-42F3-B59A-984CF00667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4651FE4A-9487-43BE-A388-134535743B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21">
              <a:extLst>
                <a:ext uri="{FF2B5EF4-FFF2-40B4-BE49-F238E27FC236}">
                  <a16:creationId xmlns:a16="http://schemas.microsoft.com/office/drawing/2014/main" xmlns="" id="{F44B0EF3-9992-4B95-8A43-6206B3FC3F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041B1C1F-C2FE-4C47-9D74-ADB9B53F4B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8" name="Freeform: Shape 23">
              <a:extLst>
                <a:ext uri="{FF2B5EF4-FFF2-40B4-BE49-F238E27FC236}">
                  <a16:creationId xmlns:a16="http://schemas.microsoft.com/office/drawing/2014/main" xmlns="" id="{1048177B-A49E-4E24-9007-07A0EDD6A2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xmlns="" val="3970879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2559D9-86D6-4935-A241-57F7286B9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1325563"/>
          </a:xfrm>
        </p:spPr>
        <p:txBody>
          <a:bodyPr/>
          <a:lstStyle/>
          <a:p>
            <a:r>
              <a:rPr lang="en-US" b="1" dirty="0"/>
              <a:t>THE THEOREM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13CA6F-0F5C-43AE-BCCD-775A5BFAD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INTERNAL RESISTANCE OF THE THEVININS EQUIVALENT OF  THE GIVEN CIRCUIT IS EQUAL TO THE LOAD RESISTANCE OF THE CIRCUIT THEN MAXIMUM POWER IS TRANSFERRED.</a:t>
            </a:r>
          </a:p>
          <a:p>
            <a:pPr marL="0" indent="0">
              <a:buNone/>
            </a:pPr>
            <a:r>
              <a:rPr lang="en-US" dirty="0"/>
              <a:t>APPLICATIONS: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USED TO TRANSFER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MAXIMUM POWER TRANSFER IS NOT APPLICABLE FOR POWER LINES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0501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C28C24-BE73-4E1F-9D59-B78021648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855" y="420118"/>
            <a:ext cx="1057794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PROOF OF THE THEOREM USING THEVININ’S EQUIVALENT CIRCUIT</a:t>
            </a:r>
            <a:endParaRPr lang="en-IN" sz="2800" b="1" dirty="0"/>
          </a:p>
        </p:txBody>
      </p:sp>
      <p:pic>
        <p:nvPicPr>
          <p:cNvPr id="4" name="Content Placeholder 3" descr="Image result for thevenin theorem">
            <a:extLst>
              <a:ext uri="{FF2B5EF4-FFF2-40B4-BE49-F238E27FC236}">
                <a16:creationId xmlns:a16="http://schemas.microsoft.com/office/drawing/2014/main" xmlns="" id="{B3B9930F-F9AE-479B-A86C-BF66B0FD92E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3949" t="38781" r="4010" b="18692"/>
          <a:stretch/>
        </p:blipFill>
        <p:spPr bwMode="auto">
          <a:xfrm>
            <a:off x="776435" y="2041235"/>
            <a:ext cx="3906396" cy="29165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5D7264-7B18-4756-B3AF-29E8B1D74386}"/>
                  </a:ext>
                </a:extLst>
              </p:cNvPr>
              <p:cNvSpPr txBox="1"/>
              <p:nvPr/>
            </p:nvSpPr>
            <p:spPr>
              <a:xfrm>
                <a:off x="4682831" y="1745681"/>
                <a:ext cx="7038113" cy="5061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:r>
                  <a:rPr lang="en-US" dirty="0" err="1"/>
                  <a:t>i</a:t>
                </a:r>
                <a:r>
                  <a:rPr lang="en-US" dirty="0"/>
                  <a:t> BE THE CURRENT FOLOWING THROUGH R</a:t>
                </a:r>
                <a:r>
                  <a:rPr lang="en-US" sz="1400" dirty="0"/>
                  <a:t>TH</a:t>
                </a:r>
                <a:r>
                  <a:rPr lang="en-US" dirty="0"/>
                  <a:t> AND R</a:t>
                </a:r>
                <a:r>
                  <a:rPr lang="en-US" sz="1400" dirty="0"/>
                  <a:t>L</a:t>
                </a:r>
                <a:r>
                  <a:rPr lang="en-US" dirty="0"/>
                  <a:t> THE POWER TRANSFERRED TO THE LOAD RESISTANCE R</a:t>
                </a:r>
                <a:r>
                  <a:rPr lang="en-US" sz="1400" dirty="0"/>
                  <a:t>L </a:t>
                </a:r>
                <a:r>
                  <a:rPr lang="en-US" dirty="0"/>
                  <a:t>IS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------------(1)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FROM THE FIGURE          </a:t>
                </a: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−−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                      </a:t>
                </a: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𝑇𝐻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𝑇𝐻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------(3)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POWER TRANSFERRED REACHES THE MAXIMUM POINT. THIS POINT IS A CONSTANT. THEREFORE THE DIFFERENTIAL OF POWER WITH RESPECT TO LOAD RESISTANCE R</a:t>
                </a:r>
                <a:r>
                  <a:rPr lang="en-IN" sz="1800" baseline="-25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ZERO.</a:t>
                </a:r>
              </a:p>
              <a:p>
                <a:pPr algn="ctr"/>
                <a:r>
                  <a:rPr lang="en-IN" sz="1800" dirty="0" err="1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i.e</a:t>
                </a: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-------  (4)</a:t>
                </a:r>
              </a:p>
              <a:p>
                <a:pPr algn="r"/>
                <a14:m>
                  <m:oMath xmlns:m="http://schemas.openxmlformats.org/officeDocument/2006/math">
                    <m:f>
                      <m:f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𝑑𝑝</m:t>
                        </m:r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𝑇𝐻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.2.(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</m:s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𝑇𝐻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.</m:t>
                    </m:r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𝑇𝐻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-----------(5)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COMBINING (4) AND (5)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𝑇𝐻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𝑇𝐻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5D7264-7B18-4756-B3AF-29E8B1D74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31" y="1745681"/>
                <a:ext cx="7038113" cy="5061386"/>
              </a:xfrm>
              <a:prstGeom prst="rect">
                <a:avLst/>
              </a:prstGeom>
              <a:blipFill>
                <a:blip r:embed="rId3"/>
                <a:stretch>
                  <a:fillRect l="-693" t="-602" r="-11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0715CA9-DDA3-4F7E-97FF-EE70C5400732}"/>
              </a:ext>
            </a:extLst>
          </p:cNvPr>
          <p:cNvSpPr txBox="1"/>
          <p:nvPr/>
        </p:nvSpPr>
        <p:spPr>
          <a:xfrm>
            <a:off x="1154545" y="4886036"/>
            <a:ext cx="3223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THEVININ’S EQUIVALENT CIRCUIT FOR THE GIVEN CIRCUIT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2018097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622A4-46FE-449C-A7A2-060F590A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CONTD.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09F8D3-320C-4F67-BD6B-F836CA1855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𝑇𝐻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--------------(6)</a:t>
                </a:r>
              </a:p>
              <a:p>
                <a:pPr marL="0" indent="0" algn="ctr"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THEREFORE, THE TRANSMITTED POWER WILL BE MAXIMUM IF THE LOAD RESISTANCE OF THE CIRCUIT IS EQUAL TO THE THEVININS RESISTANCE OF THE CIRCUIT.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MAXIMUM POWER TRANSFERRED IS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𝑀𝐴𝑋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(2</m:t>
                            </m:r>
                            <m:sSub>
                              <m:sSub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𝑇𝐻</m:t>
                                </m:r>
                              </m:sub>
                            </m:s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𝑇𝐻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---------------(7)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C09F8D3-320C-4F67-BD6B-F836CA185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3211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20E782D3-0A00-4D51-B1F5-5A8B458C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PROOF OF THE THEOREM USING NORTON’S EQUIVALENT CIRCUIT</a:t>
            </a:r>
            <a:endParaRPr lang="en-IN" sz="2800" b="1" dirty="0"/>
          </a:p>
        </p:txBody>
      </p:sp>
      <p:pic>
        <p:nvPicPr>
          <p:cNvPr id="5" name="Content Placeholder 4" descr="Image result for norton theoremCIRCUIT">
            <a:extLst>
              <a:ext uri="{FF2B5EF4-FFF2-40B4-BE49-F238E27FC236}">
                <a16:creationId xmlns:a16="http://schemas.microsoft.com/office/drawing/2014/main" xmlns="" id="{2B3EBF58-A1C4-40AB-B651-DB4ACA0561A4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6775" b="12116"/>
          <a:stretch/>
        </p:blipFill>
        <p:spPr bwMode="auto">
          <a:xfrm>
            <a:off x="850466" y="2494795"/>
            <a:ext cx="3708000" cy="270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xmlns="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5DD251B-B096-43E2-97BB-660CA9472F31}"/>
              </a:ext>
            </a:extLst>
          </p:cNvPr>
          <p:cNvSpPr txBox="1"/>
          <p:nvPr/>
        </p:nvSpPr>
        <p:spPr>
          <a:xfrm>
            <a:off x="674254" y="5121624"/>
            <a:ext cx="3297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NORTON’S EQUIVALENT CIRCUIT</a:t>
            </a:r>
          </a:p>
          <a:p>
            <a:pPr algn="ctr"/>
            <a:r>
              <a:rPr lang="en-US" b="1" dirty="0"/>
              <a:t> FOR THE GIVEN CIRCUIT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28CC669-EEA3-4BE8-AA2E-EEF3CF151418}"/>
                  </a:ext>
                </a:extLst>
              </p:cNvPr>
              <p:cNvSpPr txBox="1"/>
              <p:nvPr/>
            </p:nvSpPr>
            <p:spPr>
              <a:xfrm>
                <a:off x="4558466" y="1819564"/>
                <a:ext cx="6405098" cy="395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POWER DELIVERED TO THE LOAD IS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-----------(8)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IN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  <m:r>
                        <a:rPr lang="en-IN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−−</m:t>
                      </m:r>
                      <m:d>
                        <m:dPr>
                          <m:ctrlP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</m:d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THEREFORE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sSup>
                      <m:s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𝑖𝑛𝑡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en-IN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IN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𝑖𝑛𝑡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sSubSup>
                      <m:sSubSup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𝑆𝐶</m:t>
                        </m:r>
                      </m:sub>
                      <m:sup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----(11)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𝑖𝑛𝑡</m:t>
                        </m:r>
                      </m:sub>
                    </m:sSub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--------(12)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FOR MAXIMUM POWER TO BE TRANSFERRED </a:t>
                </a:r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THIS GIVES                        </a:t>
                </a:r>
                <a14:m>
                  <m:oMath xmlns:m="http://schemas.openxmlformats.org/officeDocument/2006/math"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N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𝑖𝑛𝑡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𝑆𝐶</m:t>
                            </m:r>
                          </m:sub>
                          <m:sup>
                            <m: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-------(13)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28CC669-EEA3-4BE8-AA2E-EEF3CF15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466" y="1819564"/>
                <a:ext cx="6405098" cy="3951787"/>
              </a:xfrm>
              <a:prstGeom prst="rect">
                <a:avLst/>
              </a:prstGeom>
              <a:blipFill>
                <a:blip r:embed="rId3"/>
                <a:stretch>
                  <a:fillRect l="-857" t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0325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A4859D-BE6E-4460-9342-0321DD3A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INDEPENDENT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EA8715-2615-4381-BC73-5D343F44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 R</a:t>
            </a:r>
            <a:r>
              <a:rPr lang="en-US" sz="2000" dirty="0"/>
              <a:t>L</a:t>
            </a:r>
            <a:r>
              <a:rPr lang="en-US" dirty="0"/>
              <a:t> THAT WILL RESULT IN MAXIMUM POWER TRANSFER FOR THE GIVEN THE CIRCUIT. ALSO DETERMINE THE MAXIMUM POWER.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F4C2BB6-66C1-4396-B326-C1D94C92C9BE}"/>
              </a:ext>
            </a:extLst>
          </p:cNvPr>
          <p:cNvPicPr/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95447" y="3140364"/>
            <a:ext cx="3918521" cy="23749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14153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1EDFDD-8C6B-443E-B91C-03A51C8E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2975AD4-C082-4A50-A3FD-CF0C3FBB74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biLevel thresh="75000"/>
          </a:blip>
          <a:stretch>
            <a:fillRect/>
          </a:stretch>
        </p:blipFill>
        <p:spPr>
          <a:xfrm>
            <a:off x="3708924" y="3648364"/>
            <a:ext cx="3215141" cy="1280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556D7AA-8E8B-4E18-AF84-09BE6B1966E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4200494" y="1583938"/>
            <a:ext cx="2232000" cy="1411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6D8E61-98A6-48C6-8CC5-94D515AFE164}"/>
              </a:ext>
            </a:extLst>
          </p:cNvPr>
          <p:cNvSpPr txBox="1"/>
          <p:nvPr/>
        </p:nvSpPr>
        <p:spPr>
          <a:xfrm>
            <a:off x="2927927" y="50757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dirty="0"/>
              <a:t>MAXIMUM POWER IS TRANSFERRED WHEN R</a:t>
            </a:r>
            <a:r>
              <a:rPr lang="en-IN" sz="1400" dirty="0"/>
              <a:t>t</a:t>
            </a:r>
            <a:r>
              <a:rPr lang="en-IN" dirty="0"/>
              <a:t> = R</a:t>
            </a:r>
            <a:r>
              <a:rPr lang="en-IN" sz="1400" dirty="0"/>
              <a:t>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2EF6BF9-0AAF-4A26-BF4A-92D68582592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3804495" y="5445080"/>
            <a:ext cx="3024001" cy="756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864CDE1-ABCA-4D50-89D7-3E06F588032C}"/>
              </a:ext>
            </a:extLst>
          </p:cNvPr>
          <p:cNvSpPr txBox="1"/>
          <p:nvPr/>
        </p:nvSpPr>
        <p:spPr>
          <a:xfrm>
            <a:off x="2733961" y="3210559"/>
            <a:ext cx="572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THEVININ’S EQUIVALENT CIRCUIT OF THE GIVEN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070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256</Words>
  <Application>Microsoft Office PowerPoint</Application>
  <PresentationFormat>Custom</PresentationFormat>
  <Paragraphs>47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ELECTRICAL SCIENCE-1 (15B11EC111) UNIT-3 Lecture-6</vt:lpstr>
      <vt:lpstr>Topics to be Discussed</vt:lpstr>
      <vt:lpstr>MAXIMUM POWER TRANSFER THEOREM</vt:lpstr>
      <vt:lpstr>THE THEOREM</vt:lpstr>
      <vt:lpstr>PROOF OF THE THEOREM USING THEVININ’S EQUIVALENT CIRCUIT</vt:lpstr>
      <vt:lpstr>PROOF CONTD.</vt:lpstr>
      <vt:lpstr>PROOF OF THE THEOREM USING NORTON’S EQUIVALENT CIRCUIT</vt:lpstr>
      <vt:lpstr>EXAMPLE 1 INDEPENDENT SOURCE</vt:lpstr>
      <vt:lpstr>SOLUTION</vt:lpstr>
      <vt:lpstr>EXAMPLE 2 DEPENDENT SOURCE</vt:lpstr>
      <vt:lpstr>SOLUTION</vt:lpstr>
      <vt:lpstr>SOLUTION CONTINUED..</vt:lpstr>
      <vt:lpstr>SOLUTION CONTINUED..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MAXIMUM POWER TRANSFER THEOREM</dc:title>
  <dc:creator>cool kanna</dc:creator>
  <cp:lastModifiedBy>Neetu Joshi</cp:lastModifiedBy>
  <cp:revision>18</cp:revision>
  <dcterms:created xsi:type="dcterms:W3CDTF">2021-02-10T11:21:22Z</dcterms:created>
  <dcterms:modified xsi:type="dcterms:W3CDTF">2021-02-28T21:50:14Z</dcterms:modified>
</cp:coreProperties>
</file>